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7" r:id="rId2"/>
    <p:sldMasterId id="2147483670" r:id="rId3"/>
    <p:sldMasterId id="2147483656" r:id="rId4"/>
    <p:sldMasterId id="2147483649" r:id="rId5"/>
    <p:sldMasterId id="2147483679" r:id="rId6"/>
    <p:sldMasterId id="2147484714" r:id="rId7"/>
    <p:sldMasterId id="2147485193" r:id="rId8"/>
    <p:sldMasterId id="2147485205" r:id="rId9"/>
  </p:sldMasterIdLst>
  <p:notesMasterIdLst>
    <p:notesMasterId r:id="rId32"/>
  </p:notesMasterIdLst>
  <p:sldIdLst>
    <p:sldId id="258" r:id="rId10"/>
    <p:sldId id="4033" r:id="rId11"/>
    <p:sldId id="304" r:id="rId12"/>
    <p:sldId id="294" r:id="rId13"/>
    <p:sldId id="305" r:id="rId14"/>
    <p:sldId id="300" r:id="rId15"/>
    <p:sldId id="303" r:id="rId16"/>
    <p:sldId id="302" r:id="rId17"/>
    <p:sldId id="301" r:id="rId18"/>
    <p:sldId id="290" r:id="rId19"/>
    <p:sldId id="291" r:id="rId20"/>
    <p:sldId id="4034" r:id="rId21"/>
    <p:sldId id="292" r:id="rId22"/>
    <p:sldId id="293" r:id="rId23"/>
    <p:sldId id="297" r:id="rId24"/>
    <p:sldId id="298" r:id="rId25"/>
    <p:sldId id="296" r:id="rId26"/>
    <p:sldId id="299" r:id="rId27"/>
    <p:sldId id="273" r:id="rId28"/>
    <p:sldId id="275" r:id="rId29"/>
    <p:sldId id="288" r:id="rId30"/>
    <p:sldId id="403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9FF99"/>
    <a:srgbClr val="99FFCC"/>
    <a:srgbClr val="440044"/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9"/>
    <p:restoredTop sz="94639"/>
  </p:normalViewPr>
  <p:slideViewPr>
    <p:cSldViewPr>
      <p:cViewPr varScale="1">
        <p:scale>
          <a:sx n="107" d="100"/>
          <a:sy n="107" d="100"/>
        </p:scale>
        <p:origin x="1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EBA52-8FFC-3546-B470-391CC14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357935-AF88-3842-8A59-826740E3B8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A825C6-7A60-7D46-A467-803F144A81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101B73-7B13-DC4A-BA36-BB4EE600C3B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617F7-8D6C-B669-5D0F-AF62EC49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>
            <a:extLst>
              <a:ext uri="{FF2B5EF4-FFF2-40B4-BE49-F238E27FC236}">
                <a16:creationId xmlns:a16="http://schemas.microsoft.com/office/drawing/2014/main" id="{DC74C4EF-DA4B-A0F7-71C2-8B3E54A9D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B56F1990-594A-2EEA-AA73-2D6A187148A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BABBA52F-9136-7ED4-5481-209E92E3F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225494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E19D2-B2A3-6647-AE28-7159E6355BD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0CFFE3-959B-0348-A228-59BD93D2FD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3E8413-79DE-914D-9CD3-2A6E6538385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09D4A-F94D-2B49-9D9E-81C3ED790DD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142117-EF96-244F-B7CA-CDCC07A1665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F52AB-3A14-ED43-80D3-250E671CB9E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C5122-A72E-BB4F-BAD9-495BCF15F17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AD2280-4603-DF46-A956-E196D404B6A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0061B-E241-C444-9E8E-210332DC36A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D2387-3EE6-6F4F-88B6-01CB704F52B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C80-C378-BF4D-AD8A-6AD2901285B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CAB77-FE85-E346-A082-70568F6938C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CE5AC-D495-F64F-9FA2-2AEB50F1D04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C38344-BCCE-1F48-8695-A8018BB39E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10.9 &amp; 11.22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92BB-F194-BA4F-93F6-6DF0727F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5A40-BFE9-F84F-B516-BFFD8E1A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E045-6D1F-914D-8AAB-2C543933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CF79-DA66-AE45-8E06-13C413D1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3CAD-D09F-2144-8F49-2578719F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8FF-F39C-984D-BC61-733D307D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7277-7201-4D40-8F54-7035C0FC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61EC-571D-5647-8D35-3CEF4D09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C42F-A96B-A74A-BFBF-6B4F8746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06A1-005D-C343-BA71-D548CB4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BEC7-485C-C84F-992D-456F96E8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803-C40D-4F45-A2E2-A7C19B51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7A9D-71B3-294D-9036-F72EBEF6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E9C6-011B-0644-B216-4F676E93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1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B148-43E9-9F4F-87A5-38F96C08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4E13-D601-6846-9B00-88B623A4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E83-6617-FD41-A505-13E45E9A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BEF5-CCA2-6C43-B463-41B7D473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94BE-3072-114B-82BF-ABE361C2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712-1172-E846-BF24-B2544E6F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0C9E-F7CA-9F41-8F74-73349373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7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54D3-FF79-AE4C-8BA6-291D265C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80F5-3E57-AF42-A6BB-DE719A9E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2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07C-F94C-CE4D-BD6A-639A72A8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52-6B8A-6343-B687-8193D18E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B5AA-A871-A945-BBD8-A09EC455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3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73E9-729A-8A43-83D4-74B10609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CC12-1F8F-3A49-A2C8-739E6CD1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6FEF-975C-CB4B-A5B6-A62043EA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7293-980F-0F42-97B6-49E14F81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1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C0B5-3D79-4B47-B2A3-8BAA7799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3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C037-36E1-1C4C-B407-52E5A025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0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E529-F1EB-4D4C-8284-FAAD6A997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7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A3C-B76D-D94E-B3B4-15B1F04E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3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46A-1DE5-FD4E-ACF8-3927EBC9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2DB5-A94F-4642-8FD8-4833448A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1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F3-29C5-8C4D-8758-ECC121DE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1ACE-C422-1B48-A765-40A3D01A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1E31-6135-274D-9541-8325D937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9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3F86-B931-6C4A-B3A4-8418FE0B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1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2397-4C67-FB44-83D1-FA40D11D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7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1F22-039F-EB4B-BDBE-F498C0CB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3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D223-BCBA-9A43-AC18-DE32FED2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5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863-7ED9-D54F-BF87-BF0BB10B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9747-693B-6645-A887-60973A00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C1D5-30A6-9349-A438-B5323DD2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0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0167-BACB-034E-A59E-8AF7D15B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7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7E9A-DAD6-4348-B3ED-383488E0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2142-AD4C-A64D-B72D-31528B85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6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61E0-34E6-8C4E-9585-92CC16A5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F7-4306-0C4E-B3D0-42423DB1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0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D41-A916-9843-A234-49D1CB4B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8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DB95-8329-CA47-A382-C7B65E2B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2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F7DD-145E-ED46-AA37-CBD0FB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0BB0-AD89-704F-B478-ACF1E58D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EAB7-B26E-FF4B-876B-18A49EF2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B879-3C02-ED47-ABE2-47E39D33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8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8806-2AB8-E54C-8BFD-0AAB8C0B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0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05FE-AD5A-2E42-9787-85744129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C65-AD5C-834F-9C09-83C66C12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5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EE03-D316-8D4A-A0F1-6D6ED387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2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DFFF-4650-F444-B3B0-1B28ACF7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79A2-6225-B84E-9F6B-8651C03E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C11D-CA89-8D45-840E-36825C4F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D56-7908-F742-8C4F-4F2CD0EF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3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CBA6-ECB0-1A4A-B521-0BE169C8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4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86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08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443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559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873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1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1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68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367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906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560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36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3AF6E5-62A0-BC4D-8495-5AC890CF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8A40C20-D01B-AA41-A40E-CBC36AD1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862F74-5CB2-B543-8915-4440BC68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546393-64A5-D84D-9E0D-2AE9403D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31BC43-1C05-A542-B7FD-9D29BFBA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717FFA-5072-6346-AA1E-73491B92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0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03" r:id="rId10"/>
    <p:sldLayoutId id="21474852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156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questions1243624004.jpg"/>
          <p:cNvPicPr>
            <a:picLocks noChangeAspect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ar-JO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ثلاثة</a:t>
            </a:r>
            <a:br>
              <a:rPr lang="ar-JO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أسئلة</a:t>
            </a:r>
            <a:br>
              <a:rPr lang="ar-JO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تطويرية</a:t>
            </a:r>
            <a:endParaRPr lang="en-US" b="1" dirty="0">
              <a:solidFill>
                <a:srgbClr val="FF0000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مقتبس من هادون روبنسون</a:t>
            </a:r>
            <a:endParaRPr lang="en-US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الوعظ الكتابي، 77-96 (الطبعة الأولى)</a:t>
            </a:r>
            <a:endParaRPr lang="en-US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ودون سونوكجيان، كلية دالاس اللاهوتية</a:t>
            </a:r>
            <a:endParaRPr lang="en-US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A6866-B8E0-3AC1-FE58-D1370AA7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166E8F-E4C4-0E2B-02E4-51A9A1222333}"/>
              </a:ext>
            </a:extLst>
          </p:cNvPr>
          <p:cNvSpPr/>
          <p:nvPr/>
        </p:nvSpPr>
        <p:spPr bwMode="auto">
          <a:xfrm>
            <a:off x="6732240" y="188640"/>
            <a:ext cx="2411760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6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1-2-3</a:t>
            </a:r>
            <a:endParaRPr kumimoji="0" lang="en-US" sz="6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914400"/>
          </a:xfrm>
        </p:spPr>
        <p:txBody>
          <a:bodyPr/>
          <a:lstStyle/>
          <a:p>
            <a:pPr eaLnBrk="1" hangingPunct="1"/>
            <a:r>
              <a:rPr lang="ar-JO" sz="4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الخطوة 3</a:t>
            </a:r>
            <a:endParaRPr lang="en-US" sz="4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1371600" y="3352800"/>
            <a:ext cx="708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بعد تصميم </a:t>
            </a:r>
            <a:r>
              <a:rPr lang="ar-JO" sz="3600" u="sng" dirty="0">
                <a:latin typeface="Arial" panose="020B0604020202020204" pitchFamily="34" charset="0"/>
                <a:cs typeface="Arial" panose="020B0604020202020204" pitchFamily="34" charset="0"/>
              </a:rPr>
              <a:t>النقاط الرئيسية </a:t>
            </a:r>
          </a:p>
          <a:p>
            <a:pPr algn="ctr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لل</a:t>
            </a:r>
            <a:r>
              <a:rPr lang="ar-JO" sz="3600" u="sng" dirty="0">
                <a:latin typeface="Arial" panose="020B0604020202020204" pitchFamily="34" charset="0"/>
                <a:cs typeface="Arial" panose="020B0604020202020204" pitchFamily="34" charset="0"/>
              </a:rPr>
              <a:t>مخطط التفسيري </a:t>
            </a:r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الخاص بك </a:t>
            </a:r>
          </a:p>
          <a:p>
            <a:pPr algn="ctr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قم بإضافتهم إلى </a:t>
            </a:r>
            <a:r>
              <a:rPr lang="ar-JO" sz="3600" u="sng" dirty="0">
                <a:latin typeface="Arial" panose="020B0604020202020204" pitchFamily="34" charset="0"/>
                <a:cs typeface="Arial" panose="020B0604020202020204" pitchFamily="34" charset="0"/>
              </a:rPr>
              <a:t>الإقتراح المركزي للنص</a:t>
            </a:r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أو </a:t>
            </a:r>
            <a:r>
              <a:rPr lang="ar-JO" sz="3600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تشكيل</a:t>
            </a:r>
          </a:p>
          <a:p>
            <a:pPr algn="ctr" eaLnBrk="1" hangingPunct="1"/>
            <a:r>
              <a:rPr lang="ar-JO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الفكرة التفسيرية</a:t>
            </a:r>
            <a:endParaRPr lang="en-US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04800"/>
            <a:ext cx="50292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تصل إلى الفكرة التفسيرية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676399" y="26670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1. التجاوب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676400" y="3124200"/>
            <a:ext cx="3089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2. الطريقة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24835" y="3581400"/>
            <a:ext cx="3140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3. التجاوب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676399" y="21209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التفسيرية: التجاوب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029199" y="26543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1. الوسائل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029198" y="3111500"/>
            <a:ext cx="3089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2. الوسائل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29195" y="3568700"/>
            <a:ext cx="3089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3. الوسائل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029200" y="21082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التفسيرية: الوسائل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3089275" cy="46166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مزمور 23 (ص 46)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46166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 1-2 (ص 116)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276600" y="54229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1. السبب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276601" y="5880100"/>
            <a:ext cx="3089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2. السبب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276600" y="6337300"/>
            <a:ext cx="3089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3. السبب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276600" y="4876800"/>
            <a:ext cx="308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التفسيرية: السبب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276600" y="4292600"/>
            <a:ext cx="3089275" cy="46166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يوحنا 13 (ص 152)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B8C17-236A-F5A5-F25E-13DDABF3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1FD94D9-0493-E4C4-58F1-7ACE6A8D0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2461E2C-74DA-87CC-DAAE-12421611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>
            <a:extLst>
              <a:ext uri="{FF2B5EF4-FFF2-40B4-BE49-F238E27FC236}">
                <a16:creationId xmlns:a16="http://schemas.microsoft.com/office/drawing/2014/main" id="{61C17CAA-E37C-2E96-25D4-8CCFA20BD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90B5EB7-31AB-8C42-4D30-281E373D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FC9D95E2-8DDA-1D81-4D4E-8A6BDD74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345CD1BF-3DCA-E4CD-46DA-F2A0F73F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D975AC60-A479-24EB-C9E2-FFEFEE5A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A80AC1D1-F8B4-2B51-6935-03155DE1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98B65F2E-9355-D6C1-D1F0-3A40E3A7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A44B2A35-0581-6B65-CC53-7E5CFCEF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3511308B-5334-F549-A535-2BDC765BF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8BC083FD-CA69-E545-A396-A2BF1BBF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9294338C-7732-92A3-B6E3-141111AA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A472D73E-5EA8-6F43-6110-1D8164A4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05E1D7A5-AC0F-B8A2-33B0-C1CC1CCC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>
            <a:extLst>
              <a:ext uri="{FF2B5EF4-FFF2-40B4-BE49-F238E27FC236}">
                <a16:creationId xmlns:a16="http://schemas.microsoft.com/office/drawing/2014/main" id="{088EEA32-147A-F108-066E-C21F04B6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>
            <a:extLst>
              <a:ext uri="{FF2B5EF4-FFF2-40B4-BE49-F238E27FC236}">
                <a16:creationId xmlns:a16="http://schemas.microsoft.com/office/drawing/2014/main" id="{912B20BE-B74A-E120-EC8F-3B9555D2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>
            <a:extLst>
              <a:ext uri="{FF2B5EF4-FFF2-40B4-BE49-F238E27FC236}">
                <a16:creationId xmlns:a16="http://schemas.microsoft.com/office/drawing/2014/main" id="{6DA115E7-5965-E74B-82A2-8571692212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>
            <a:extLst>
              <a:ext uri="{FF2B5EF4-FFF2-40B4-BE49-F238E27FC236}">
                <a16:creationId xmlns:a16="http://schemas.microsoft.com/office/drawing/2014/main" id="{FD337E97-D23B-AC77-79FF-2A689855EB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>
            <a:extLst>
              <a:ext uri="{FF2B5EF4-FFF2-40B4-BE49-F238E27FC236}">
                <a16:creationId xmlns:a16="http://schemas.microsoft.com/office/drawing/2014/main" id="{BB2B3004-D6E4-D746-A049-A4D56E1743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>
            <a:extLst>
              <a:ext uri="{FF2B5EF4-FFF2-40B4-BE49-F238E27FC236}">
                <a16:creationId xmlns:a16="http://schemas.microsoft.com/office/drawing/2014/main" id="{33D778BB-3625-90D9-229D-0060D5320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>
            <a:extLst>
              <a:ext uri="{FF2B5EF4-FFF2-40B4-BE49-F238E27FC236}">
                <a16:creationId xmlns:a16="http://schemas.microsoft.com/office/drawing/2014/main" id="{2E59B451-DFB2-0804-3017-7FB05D0B6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>
            <a:extLst>
              <a:ext uri="{FF2B5EF4-FFF2-40B4-BE49-F238E27FC236}">
                <a16:creationId xmlns:a16="http://schemas.microsoft.com/office/drawing/2014/main" id="{E5CFA880-1EE6-1F79-420A-50F3663D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>
            <a:extLst>
              <a:ext uri="{FF2B5EF4-FFF2-40B4-BE49-F238E27FC236}">
                <a16:creationId xmlns:a16="http://schemas.microsoft.com/office/drawing/2014/main" id="{F01F59EA-A65B-5767-1D1C-B8770DA8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8920666D-A2AC-02F5-4E5A-D81B70E13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561BCF0A-7024-DB81-A96A-AB500828E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55DC6D02-819F-8B2C-213D-677F8F7C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F253A3CD-449D-0E6B-51EB-72EC08D2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>
            <a:extLst>
              <a:ext uri="{FF2B5EF4-FFF2-40B4-BE49-F238E27FC236}">
                <a16:creationId xmlns:a16="http://schemas.microsoft.com/office/drawing/2014/main" id="{0AE3E762-DCA6-E917-2AE1-635195C0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>
            <a:extLst>
              <a:ext uri="{FF2B5EF4-FFF2-40B4-BE49-F238E27FC236}">
                <a16:creationId xmlns:a16="http://schemas.microsoft.com/office/drawing/2014/main" id="{CE400267-51D8-1ED2-DC99-CCB2E9CF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>
            <a:extLst>
              <a:ext uri="{FF2B5EF4-FFF2-40B4-BE49-F238E27FC236}">
                <a16:creationId xmlns:a16="http://schemas.microsoft.com/office/drawing/2014/main" id="{BACC2FD6-5980-9FD6-6A06-A55975262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>
            <a:extLst>
              <a:ext uri="{FF2B5EF4-FFF2-40B4-BE49-F238E27FC236}">
                <a16:creationId xmlns:a16="http://schemas.microsoft.com/office/drawing/2014/main" id="{90BD998C-399D-65AB-953F-0F53F3FA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>
            <a:extLst>
              <a:ext uri="{FF2B5EF4-FFF2-40B4-BE49-F238E27FC236}">
                <a16:creationId xmlns:a16="http://schemas.microsoft.com/office/drawing/2014/main" id="{869FA94D-90F7-32E9-14FC-AFC5B957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>
            <a:extLst>
              <a:ext uri="{FF2B5EF4-FFF2-40B4-BE49-F238E27FC236}">
                <a16:creationId xmlns:a16="http://schemas.microsoft.com/office/drawing/2014/main" id="{7788AD40-07F6-4737-5C72-8D5357F7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>
            <a:extLst>
              <a:ext uri="{FF2B5EF4-FFF2-40B4-BE49-F238E27FC236}">
                <a16:creationId xmlns:a16="http://schemas.microsoft.com/office/drawing/2014/main" id="{E7B8A9DF-1674-79C7-2E37-F84D2471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>
            <a:extLst>
              <a:ext uri="{FF2B5EF4-FFF2-40B4-BE49-F238E27FC236}">
                <a16:creationId xmlns:a16="http://schemas.microsoft.com/office/drawing/2014/main" id="{00F82C9A-E53B-62BB-B348-7056A8BA9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FF3BD5E1-60E1-61A9-403B-A9D57961C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CCD6218D-C7D3-C826-4375-BD23BC43B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9D352643-8C0B-1BAD-23E6-85A6446E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298B6-07D0-8DE1-C745-5E6716B8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6" name="Oval 41">
            <a:extLst>
              <a:ext uri="{FF2B5EF4-FFF2-40B4-BE49-F238E27FC236}">
                <a16:creationId xmlns:a16="http://schemas.microsoft.com/office/drawing/2014/main" id="{D8AE4555-EC46-FDB5-B7A1-E6CAAFD4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957" y="2369046"/>
            <a:ext cx="2302641" cy="1135062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779840" cy="1143000"/>
          </a:xfrm>
        </p:spPr>
        <p:txBody>
          <a:bodyPr/>
          <a:lstStyle/>
          <a:p>
            <a:pPr algn="r" eaLnBrk="1" hangingPunct="1"/>
            <a:r>
              <a:rPr lang="ar-JO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اقتراح....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7239000" cy="2057400"/>
          </a:xfrm>
        </p:spPr>
        <p:txBody>
          <a:bodyPr/>
          <a:lstStyle/>
          <a:p>
            <a:pPr marL="0" indent="0" algn="r" eaLnBrk="1" hangingPunct="1">
              <a:buFont typeface="Wingdings" charset="0"/>
              <a:buNone/>
            </a:pP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هناك ثلاثة أمور فقط تستطيع عملها مع أي فكرة أو عبارة مطروحة، سواء كانت الفكرة الرئيسية للرسالة أو إحدى النقاط ضمن الملخص: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878262" y="3733800"/>
            <a:ext cx="37900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>
              <a:buFontTx/>
              <a:buChar char="•"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فسّرها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أثبتها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طبّقها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/>
              <a:t>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ar-JO" altLang="ja-JP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سوف يكون الجو متجمداً اليوم.</a:t>
            </a:r>
            <a:endParaRPr lang="en-US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3068639"/>
            <a:ext cx="8675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بعض المقاطع تفسر نفسها، لذلك قدم ذلك التفسير (مثل مرقس 4)</a:t>
            </a:r>
            <a:endParaRPr lang="en-US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30915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151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فسّرها</a:t>
            </a:r>
            <a:endParaRPr lang="en-US" sz="3200" b="1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أجب على السؤال: ماذا أحتاج أن أفسر؟</a:t>
            </a:r>
          </a:p>
          <a:p>
            <a:pPr lvl="1" algn="r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أوه سوف تكون الحرارة 30 درجة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979713" y="2478088"/>
            <a:ext cx="273630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فهرنهايت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3716339"/>
            <a:ext cx="7632079" cy="18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إذا لم يفسر النص نفسه فعليك القيام بذلك: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ربما يفترض الكاتب أن الناس سيفهمون (مثل الولادة من الماء في يوحنا 3: 5)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إذا احتاج جمهورك إلى تفسير فقم به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313" y="5581649"/>
            <a:ext cx="7632079" cy="12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ت. المقدمات الإستقرائية / أسئلة تحتاج إلى إجابات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7" grpId="0" build="p"/>
      <p:bldP spid="168969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سوف يكون الجو متجمداً اليوم.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أثبتها</a:t>
            </a:r>
            <a:endParaRPr lang="en-US" sz="3200" b="1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أجب على السؤال: هل يصدق مستمعيَّ ذلك؟</a:t>
            </a:r>
            <a:endParaRPr lang="en-US" sz="2800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قال إذاعة بي بي سي ذلك – عن سيبيريا</a:t>
            </a:r>
            <a:endParaRPr lang="en-US" sz="2800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7" y="1524000"/>
            <a:ext cx="9151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فسّرها</a:t>
            </a:r>
            <a:endParaRPr lang="en-US" sz="3200" b="1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altLang="ja-JP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أجب على السؤال: ماذا أحتاج أن أفسر؟</a:t>
            </a: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altLang="ja-JP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أوه سوف تكون الحرارة 30 درجة</a:t>
            </a:r>
            <a:endParaRPr lang="en-US" altLang="ja-JP" sz="2800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331641" y="2478088"/>
            <a:ext cx="316835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فهرنهايت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1" y="4724400"/>
            <a:ext cx="816820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لا تثبت ما يصدقه مستمعيك مسبقاً</a:t>
            </a:r>
            <a:endParaRPr lang="en-US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265738"/>
            <a:ext cx="824440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أبثتها إن كان المستمعين المعاصرين والكتابيين يحتاجونها</a:t>
            </a:r>
            <a:endParaRPr lang="en-US" sz="2800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805488"/>
            <a:ext cx="824440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ت. إثبتها حتى لو لم يحتج المستمعون الكتابيين ذلك بينما احتاج </a:t>
            </a:r>
          </a:p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المستمعون المعاصرون إلى إثبات</a:t>
            </a:r>
            <a:endParaRPr lang="en-US" sz="2800" b="1" dirty="0">
              <a:effectLst>
                <a:outerShdw blurRad="50800" dist="508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7709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88" y="765175"/>
            <a:ext cx="90947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ث. عندما يكون هناك حاجة إلى إثبات، يوجد واحدة من ثلاث مشاكل:</a:t>
            </a:r>
            <a:endParaRPr lang="en-US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288" y="1304925"/>
            <a:ext cx="84470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لا </a:t>
            </a:r>
            <a:r>
              <a:rPr lang="ar-JO" sz="2800" b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يرى</a:t>
            </a: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الرابط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88" y="1827213"/>
            <a:ext cx="794208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كن لطيفًا مع جدك من أجل الأطفال.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26" y="2349500"/>
            <a:ext cx="784944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كو 1 – معرفة إرادة الله تعطي الصبر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852738"/>
            <a:ext cx="8447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لا </a:t>
            </a:r>
            <a:r>
              <a:rPr lang="ar-JO" sz="2800" b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يصدق</a:t>
            </a: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الرابط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2889" y="3375025"/>
            <a:ext cx="6443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أف 6: 1-3 – حياة طويلة بسبب إكرام الوالدين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" y="3897313"/>
            <a:ext cx="788436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1 كو 7: 10 – لا زواج ثاني بعد الطلاق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" y="43656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شيء آخر </a:t>
            </a:r>
            <a:r>
              <a:rPr lang="ar-JO" sz="2800" b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أكثر أهمية </a:t>
            </a: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بالنسبة له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887913"/>
            <a:ext cx="788436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القبول أكثر أهمية من الطهارة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" y="5408613"/>
            <a:ext cx="781236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المحافظة على عملي أفضل من الأمانة</a:t>
            </a:r>
            <a:endParaRPr lang="en-US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أثبتها (يتبع ...)</a:t>
            </a:r>
            <a:endParaRPr lang="en-US" sz="3200" b="1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altLang="ja-JP" b="1" dirty="0">
                <a:latin typeface="Arial" charset="0"/>
                <a:cs typeface="Geneva" charset="0"/>
              </a:rPr>
              <a:t>سوف يكون الجو متجمداً اليوم.</a:t>
            </a:r>
            <a:endParaRPr lang="en-US" b="1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أثبتها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أجب على السؤال: هل يصدق مستمعيَّ ذلك؟</a:t>
            </a: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قال إذاعة بي بي سي ذلك – عن سيبيريا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48006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طبّقها</a:t>
            </a:r>
            <a:endParaRPr lang="en-US" altLang="ja-JP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أجب على السؤال، ماذا إذاً؟ أين يظهر ذلك في الحياة الواقعية؟</a:t>
            </a:r>
            <a:endParaRPr lang="en-US" altLang="ja-JP" sz="28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ar-JO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أحضر معطفك الثقيل إذا سافرت إلى سيبيريا</a:t>
            </a:r>
            <a:r>
              <a:rPr lang="en-US" sz="28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05267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/>
              <a:t>39</a:t>
            </a:r>
            <a:endParaRPr lang="en-US" b="1" dirty="0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7" y="1524000"/>
            <a:ext cx="9151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فسّرها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أجب على السؤال: ماذا أحتاج أن أفسر؟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أوه سوف تكون الحرارة 30 درجة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2123729" y="2564904"/>
            <a:ext cx="2016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فهرنهايت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73206" cy="40011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sz="20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2511425"/>
            <a:ext cx="77549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المعرفة وحدها تجعلنا متكبرين (1 كو 8: 1أ)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068638"/>
            <a:ext cx="77549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المعرفة مع المحبة تساعدنا جميعاً (1 كو 8: 1ب)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طبّقها (يتبع)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8313" y="836613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أ. المؤلف الكتابي </a:t>
            </a:r>
            <a:r>
              <a:rPr lang="ar-JO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يحتاج أن يطبق </a:t>
            </a: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فكرته أو عبارته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8313" y="139541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ب. إن لم يطبقها، تحتاج </a:t>
            </a:r>
            <a:r>
              <a:rPr lang="ar-JO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</a:t>
            </a: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أن تطبقها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8313" y="195262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ت. هدف وعظنا ليس المعلومات، بل </a:t>
            </a:r>
            <a:r>
              <a:rPr lang="ar-JO" b="1" u="sng" dirty="0">
                <a:latin typeface="Arial" panose="020B0604020202020204" pitchFamily="34" charset="0"/>
                <a:cs typeface="Arial" panose="020B0604020202020204" pitchFamily="34" charset="0"/>
              </a:rPr>
              <a:t>السلوك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65189" y="4130675"/>
            <a:ext cx="788327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ما هو </a:t>
            </a:r>
            <a:r>
              <a:rPr lang="ar-JO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المبدأ</a:t>
            </a: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الصحيح؟ (التفسير)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65188" y="4689475"/>
            <a:ext cx="7883277" cy="5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ما هو التطبيق الملموس والتطبيق الممتد؟ (تفاصيل)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357346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ث. يتكون التطبيق المناسب من </a:t>
            </a:r>
            <a:r>
              <a:rPr lang="ar-JO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جزأين</a:t>
            </a: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6513" y="5589588"/>
            <a:ext cx="3960813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أيها الآباء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تغيظوا أولادكم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3438" y="5589588"/>
            <a:ext cx="4537075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أيتها الأمهات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ساعدوا أزواجكم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ar-JO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 لا يغيظوا أولادهم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3341569">
            <a:off x="2945607" y="4974431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3341569">
            <a:off x="6910388" y="4991100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132856"/>
            <a:ext cx="9144000" cy="44595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جزأين من التطبيق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510443" y="95250"/>
            <a:ext cx="52800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76200" y="5181600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الحالة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الكتابية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39000" y="5175250"/>
            <a:ext cx="1905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حالة القرن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الحادي والعشرين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581400" y="5175250"/>
            <a:ext cx="1447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التفاصيل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متماسكة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462088" y="4168775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أمثلة الحياة الواقعية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486400" y="4168775"/>
            <a:ext cx="1905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أبناء الرعية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في الحياة الحقيقية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352800" y="2286000"/>
            <a:ext cx="1905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المبدأ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الفكرة التجريدية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835400" y="4013200"/>
            <a:ext cx="562975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جسد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دم</a:t>
            </a:r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520200" y="4013200"/>
            <a:ext cx="562975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جسد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دم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685800" y="914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200" b="1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المبدأ + التفاصيل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323975" y="4876800"/>
            <a:ext cx="17240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تقطع زوايا المحاصيل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6400" y="4876800"/>
            <a:ext cx="1905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أدفع للمتسول مقابل الأعمال المنزلية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3288" y="3025775"/>
            <a:ext cx="17240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أعطِ الفقراء عملاً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6" name="Oval 41">
            <a:extLst>
              <a:ext uri="{FF2B5EF4-FFF2-40B4-BE49-F238E27FC236}">
                <a16:creationId xmlns:a16="http://schemas.microsoft.com/office/drawing/2014/main" id="{CC8BF681-CD1B-F9B7-DABB-FAA681DA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957" y="2369046"/>
            <a:ext cx="2302641" cy="1135062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ملخص الأسئلة التطويرية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8003" name="Text Box 13"/>
          <p:cNvSpPr txBox="1">
            <a:spLocks noChangeArrowheads="1"/>
          </p:cNvSpPr>
          <p:nvPr/>
        </p:nvSpPr>
        <p:spPr bwMode="auto">
          <a:xfrm>
            <a:off x="8616596" y="0"/>
            <a:ext cx="502359" cy="4638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 dirty="0">
              <a:latin typeface="Comic Sans MS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4335184-57D6-2F40-BC65-84D98F0B0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48011"/>
              </p:ext>
            </p:extLst>
          </p:nvPr>
        </p:nvGraphicFramePr>
        <p:xfrm>
          <a:off x="0" y="609600"/>
          <a:ext cx="9144000" cy="645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147431557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39912580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783782607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1558849031"/>
                    </a:ext>
                  </a:extLst>
                </a:gridCol>
              </a:tblGrid>
              <a:tr h="1190171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JO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الأسئلة التطويرية</a:t>
                      </a:r>
                      <a:endParaRPr lang="en-US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JO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فسّرها</a:t>
                      </a:r>
                      <a:endParaRPr lang="en-US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JO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أثبتها</a:t>
                      </a:r>
                      <a:endParaRPr lang="en-US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طبّقها</a:t>
                      </a:r>
                      <a:endParaRPr lang="en-US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86459"/>
                  </a:ext>
                </a:extLst>
              </a:tr>
              <a:tr h="1785257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الأسئلة المطروحة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ماذا يعني؟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هل يعتقدون أنه </a:t>
                      </a:r>
                      <a:r>
                        <a:rPr lang="ar-JO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صحيح</a:t>
                      </a: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هل </a:t>
                      </a:r>
                      <a:r>
                        <a:rPr lang="ar-JO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يؤمنون</a:t>
                      </a: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به؟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هل </a:t>
                      </a:r>
                      <a:r>
                        <a:rPr lang="ar-JO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يقبلون</a:t>
                      </a: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ه؟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ماذا إذاً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ماذا تعني بالنسبة لي؟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 الفرق الذي تصنعه؟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307419500"/>
                  </a:ext>
                </a:extLst>
              </a:tr>
              <a:tr h="1190171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معالجة حاجة المجتمع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الجهل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الشك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الملائمة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1616431883"/>
                  </a:ext>
                </a:extLst>
              </a:tr>
              <a:tr h="1190171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يستكشف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التفسير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الصلاحية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المضاعمين والتطبيقات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975187676"/>
                  </a:ext>
                </a:extLst>
              </a:tr>
              <a:tr h="892629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الهدف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الفهم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63500" indent="-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الإيمان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السلوك</a:t>
                      </a:r>
                      <a:endParaRPr lang="en-US" sz="2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4950" marR="63500" indent="-234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41240147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تجد عملية إعداد المخطط التفسيري صعبة؟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0" y="256490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 شيء نفعله بسهولة</a:t>
            </a:r>
          </a:p>
          <a:p>
            <a:pPr algn="ct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كنا نفعله بصعوبة في وقت ما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721" y="474682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 ج. جون بست، أستاذ اللغة اليونانية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دالاس اللاهوتية، 1983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8243887" cy="1484313"/>
          </a:xfrm>
        </p:spPr>
        <p:txBody>
          <a:bodyPr anchor="t"/>
          <a:lstStyle/>
          <a:p>
            <a:pPr eaLnBrk="1" hangingPunct="1"/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دعونا نسير عبر الخطوات 1-3 </a:t>
            </a:r>
            <a:b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أفسس 6: 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أفسس 6: 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344543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وأنتم أيها الآباء</a:t>
            </a:r>
          </a:p>
          <a:p>
            <a:pPr algn="r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تغيظوا أولادكم</a:t>
            </a:r>
          </a:p>
          <a:p>
            <a:pPr algn="r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 ربوهم </a:t>
            </a:r>
          </a:p>
          <a:p>
            <a:pPr algn="r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بتأديب الرب </a:t>
            </a:r>
          </a:p>
          <a:p>
            <a:pPr algn="r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وإنذاره.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أدرس أفسس 6: 4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السياق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ماذا سجل بولس قبل هذا النص مباشرة؟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يجب على الأولاد أن يطيعوا والديهم (6: 1-3)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يجب على المؤمنين أن يخضعوا بعضهم لبعض (5: 21 – 6: 9)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القصد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لماذا يوجد هذا المقطع في الكتاب المقدس؟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يحتاج الوالدين أن يعرفوا كيف يربوا أولادهم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يميل الآباء إلى القسوة مع أولادهم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الخلفية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ما هو السياق التاريخي الذي يساعدنا على فهم هذا المقطع؟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يفضل المجتمع اليوناني في القرن الأول الأولاد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331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أدرس أفسس 6: 4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5538"/>
            <a:ext cx="896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</a:t>
            </a:r>
            <a:endParaRPr lang="en-US" sz="28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/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لمن كتب بولس الرسالة؟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لماذا يعالج هذا العدد موضوع الآباء؟ أليست الأمهات أيضاً يربين </a:t>
            </a: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الأطفال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كيف يجب علينا أن نربي الأطفال؟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ما معنى أن نغيط الأطفال؟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ما هو نوع التأديب المقصود هنا؟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كيف يكون التأديب مختلفاً عن الإنذار؟ 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ما معنى إنذار الرب؟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كم المدة التي يجب على الآباء أن يفعلوا ذلك؟ هل الكلمة اليونانية </a:t>
            </a:r>
          </a:p>
          <a:p>
            <a:pPr marL="914400" lvl="2" indent="0" algn="r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للآباء هنا تساعدنا على فهم متى تنتهي فترة الطاعة؟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379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673280" cy="914400"/>
          </a:xfrm>
        </p:spPr>
        <p:txBody>
          <a:bodyPr/>
          <a:lstStyle/>
          <a:p>
            <a:pPr algn="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الهيكل (المخطط التفسيري)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26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يتوجب على الآباء في أفسس تربية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كانت من خلال </a:t>
            </a:r>
            <a:r>
              <a:rPr lang="ar-JO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عدم إغاظتهم 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(4أ)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إيجابي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يتوجب على الآباء في أفسس تربية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كانت من خلال </a:t>
            </a:r>
            <a:r>
              <a:rPr lang="ar-JO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إرشادهم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طرق الرب (4ب-ت)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 rtl="1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يجب على الآباء في أفسس أن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يؤدبوا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(4ب)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 rtl="1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ب. يجب على الآباء في أفسس أن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ينذروا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في طرق الرب </a:t>
            </a:r>
          </a:p>
          <a:p>
            <a:pPr marL="457200" lvl="1" indent="0" algn="r" rtl="1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(4ت)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543800" cy="914400"/>
          </a:xfrm>
        </p:spPr>
        <p:txBody>
          <a:bodyPr/>
          <a:lstStyle/>
          <a:p>
            <a:pPr algn="r"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الفكرة التفسيرية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7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 txBox="1">
            <a:spLocks noChangeArrowheads="1"/>
          </p:cNvSpPr>
          <p:nvPr/>
        </p:nvSpPr>
        <p:spPr bwMode="auto">
          <a:xfrm>
            <a:off x="16002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rgbClr val="BBE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يتوجب على الآباء في أفسس تربية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كانت من خلال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عدم إغاظتهم 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(4أ)</a:t>
            </a:r>
          </a:p>
          <a:p>
            <a:pPr marL="0" indent="0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إيجابي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b="1" dirty="0">
                <a:solidFill>
                  <a:srgbClr val="BBE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يتوجب على الآباء في أفسس تربية </a:t>
            </a:r>
          </a:p>
          <a:p>
            <a:pPr marL="0" indent="0" algn="r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كانت من خلال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إرشادهم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طرق الرب (4ب-ت) </a:t>
            </a:r>
          </a:p>
          <a:p>
            <a:pPr marL="0" indent="0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8689" y="11430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الفكرة التفسيرية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rgbClr val="BBE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الرجال في أفسس أن يربوا أولادهم بها كانت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إرشادهم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بدلاً من </a:t>
            </a:r>
            <a:r>
              <a:rPr lang="ar-JO" sz="28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إغاظتهم</a:t>
            </a:r>
            <a:endParaRPr lang="en-US" sz="2800" b="1" dirty="0">
              <a:solidFill>
                <a:srgbClr val="99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162801" y="3789040"/>
            <a:ext cx="145503" cy="7920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 flipV="1">
            <a:off x="6372200" y="2060848"/>
            <a:ext cx="720080" cy="115212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 flipV="1">
            <a:off x="2699792" y="2492896"/>
            <a:ext cx="1368152" cy="1393305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4716016" y="2492896"/>
            <a:ext cx="720080" cy="252028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2887</TotalTime>
  <Words>1500</Words>
  <Application>Microsoft Macintosh PowerPoint</Application>
  <PresentationFormat>On-screen Show (4:3)</PresentationFormat>
  <Paragraphs>321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ＭＳ Ｐゴシック</vt:lpstr>
      <vt:lpstr>Times</vt:lpstr>
      <vt:lpstr>Arial</vt:lpstr>
      <vt:lpstr>Book Antiqua</vt:lpstr>
      <vt:lpstr>Bwgrkl</vt:lpstr>
      <vt:lpstr>Comic Sans MS</vt:lpstr>
      <vt:lpstr>Monotype Sorts</vt:lpstr>
      <vt:lpstr>Tahoma</vt:lpstr>
      <vt:lpstr>Times New Roman</vt:lpstr>
      <vt:lpstr>Wingdings</vt:lpstr>
      <vt:lpstr>Blank Presentation</vt:lpstr>
      <vt:lpstr>Clipboard</vt:lpstr>
      <vt:lpstr>Slide</vt:lpstr>
      <vt:lpstr>Textured</vt:lpstr>
      <vt:lpstr>Default Design</vt:lpstr>
      <vt:lpstr>Circle Strokes</vt:lpstr>
      <vt:lpstr>1_Default Design</vt:lpstr>
      <vt:lpstr>Orbit</vt:lpstr>
      <vt:lpstr>2_untitled 1</vt:lpstr>
      <vt:lpstr>ثلاثة أسئلة تطويرية</vt:lpstr>
      <vt:lpstr>عملية إعداد عظة تفسيرية </vt:lpstr>
      <vt:lpstr>هل تجد عملية إعداد المخطط التفسيري صعبة؟</vt:lpstr>
      <vt:lpstr>دعونا نسير عبر الخطوات 1-3  مع أفسس 6: 4</vt:lpstr>
      <vt:lpstr>أفسس 6: 4</vt:lpstr>
      <vt:lpstr>1. أدرس أفسس 6: 4</vt:lpstr>
      <vt:lpstr>1. أدرس أفسس 6: 4</vt:lpstr>
      <vt:lpstr>2. الهيكل (المخطط التفسيري)</vt:lpstr>
      <vt:lpstr>3. الفكرة التفسيرية</vt:lpstr>
      <vt:lpstr>الخطوة 3</vt:lpstr>
      <vt:lpstr>كيف تصل إلى الفكرة التفسيرية</vt:lpstr>
      <vt:lpstr>عملية إعداد عظة تفسيرية </vt:lpstr>
      <vt:lpstr>اقتراح....</vt:lpstr>
      <vt:lpstr>سوف يكون الجو متجمداً اليوم.</vt:lpstr>
      <vt:lpstr>سوف يكون الجو متجمداً اليوم.</vt:lpstr>
      <vt:lpstr>2. أثبتها (يتبع ...)</vt:lpstr>
      <vt:lpstr>سوف يكون الجو متجمداً اليوم.</vt:lpstr>
      <vt:lpstr>3. طبّقها (يتبع)</vt:lpstr>
      <vt:lpstr>جزأين من التطبيق</vt:lpstr>
      <vt:lpstr>ملخص الأسئلة التطويرية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95</cp:revision>
  <dcterms:created xsi:type="dcterms:W3CDTF">2005-09-04T10:22:02Z</dcterms:created>
  <dcterms:modified xsi:type="dcterms:W3CDTF">2024-01-28T03:04:01Z</dcterms:modified>
</cp:coreProperties>
</file>