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2" r:id="rId2"/>
    <p:sldMasterId id="2147483710" r:id="rId3"/>
    <p:sldMasterId id="2147483660" r:id="rId4"/>
    <p:sldMasterId id="2147483649" r:id="rId5"/>
    <p:sldMasterId id="2147484682" r:id="rId6"/>
    <p:sldMasterId id="2147484694" r:id="rId7"/>
    <p:sldMasterId id="2147484696" r:id="rId8"/>
    <p:sldMasterId id="2147484708" r:id="rId9"/>
    <p:sldMasterId id="2147484710" r:id="rId10"/>
    <p:sldMasterId id="2147484722" r:id="rId11"/>
  </p:sldMasterIdLst>
  <p:notesMasterIdLst>
    <p:notesMasterId r:id="rId31"/>
  </p:notesMasterIdLst>
  <p:sldIdLst>
    <p:sldId id="257" r:id="rId12"/>
    <p:sldId id="313" r:id="rId13"/>
    <p:sldId id="316" r:id="rId14"/>
    <p:sldId id="286" r:id="rId15"/>
    <p:sldId id="312" r:id="rId16"/>
    <p:sldId id="310" r:id="rId17"/>
    <p:sldId id="328" r:id="rId18"/>
    <p:sldId id="315" r:id="rId19"/>
    <p:sldId id="317" r:id="rId20"/>
    <p:sldId id="318" r:id="rId21"/>
    <p:sldId id="319" r:id="rId22"/>
    <p:sldId id="320" r:id="rId23"/>
    <p:sldId id="5507" r:id="rId24"/>
    <p:sldId id="1000" r:id="rId25"/>
    <p:sldId id="641" r:id="rId26"/>
    <p:sldId id="605" r:id="rId27"/>
    <p:sldId id="5506" r:id="rId28"/>
    <p:sldId id="256" r:id="rId29"/>
    <p:sldId id="488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1601" autoAdjust="0"/>
    <p:restoredTop sz="94249" autoAdjust="0"/>
  </p:normalViewPr>
  <p:slideViewPr>
    <p:cSldViewPr>
      <p:cViewPr varScale="1">
        <p:scale>
          <a:sx n="85" d="100"/>
          <a:sy n="85" d="100"/>
        </p:scale>
        <p:origin x="184" y="1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B281AE-5CAB-394F-A2D1-316CB376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0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ED1394-712A-FF4E-874A-33C1AA0442B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Identical to Homiletics PPT 07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0A5CC8-5CFC-F347-979D-8A127EE5B8B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536784-241C-2445-A289-23A7075C7B7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  <p:extLst>
      <p:ext uri="{BB962C8B-B14F-4D97-AF65-F5344CB8AC3E}">
        <p14:creationId xmlns:p14="http://schemas.microsoft.com/office/powerpoint/2010/main" val="2226162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3757E-68ED-F447-A497-8BC20F183F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07.15. 09.35; 11.25; 12.16; 16:11 HO subject only</a:t>
            </a:r>
          </a:p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BS 18.43; 20.31; 25.11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NS Mt 15.10</a:t>
            </a:r>
          </a:p>
          <a:p>
            <a:pPr eaLnBrk="1" hangingPunct="1"/>
            <a:endParaRPr lang="en-US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عندما تضل الخراف ، نعيدها كأيدي محبة لنعمة الله.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21710-1788-7546-99DB-EDAC7DDCF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18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8CD41B-F14B-8549-AF57-12F3EC3165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إذن، كيف تعيد المؤمنين الخطأة بشكل صحيح؟ عندما يبتعد إنسان ما عن إرادة الله، ما العملية التي نستخدمها لإعادة ذلك الشخص؟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FA5C73-164A-3344-9B75-63D63B49E6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7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why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must we do all this?  What right do we have to discipline our members?  Why must we restore sinning Christians properly?  Because…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20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6A3229-B382-6649-9E10-5B61C96E224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BS Bible Study (Hermeneutics) in Arabic</a:t>
            </a:r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270996-640C-B544-885C-B5BB06DD647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142A6F-037F-C348-82F1-A818CBE18F7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B3C987-9991-D24A-A7AA-A90DFE6E9FE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78E5F-12FC-A749-BE4E-4C79E2B75F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1DB4BD-1062-FA42-BE7D-5587FC0151CA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62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F636CC-3B45-C746-AC98-7C49F081F5B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F1E31C-8DF3-C74E-9F86-EA0EED96899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D6B7-84A1-2042-8EF5-A2E786BB5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77F9-59B6-884E-9AF4-12309D5F7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16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21BBC-1A14-9B44-B753-A2B6BE4939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035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E80E-C459-7B42-B948-E7322DAD02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99F9-F983-9341-A42D-89AE6E7F6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9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F98F-C457-B740-8C49-4E414629F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26D1-8274-EC4A-8EC8-325FCCF72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5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3BCFD-F332-FE44-AD72-8580D876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387F-8D01-6C43-B7FB-DFEEA25CD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2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27C7-6D75-4B43-91EE-DEC879D99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7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81E1B-4A26-F94C-8A6E-26C4D3452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73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0E11-E977-8341-AD67-95DFAA31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40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74F74-3DE4-2744-8FBF-0279804D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F2DA-B47B-E84A-A2A9-0FB832726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3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18CE-2C3D-7142-886F-C495CAF4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7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43C6-5D97-6144-B2F8-7683E640E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3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3654-5035-F342-9223-7AB2E6D82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5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36B1C-8B3A-D14C-8A9A-7F255AF1C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5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47B4-D63C-9E46-90FA-D28DB564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8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EFBC-A6D1-B741-9F20-6B96EC14F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39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DE03-4E40-AD4C-94A5-8DB360211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9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58DF-FDAC-D349-A010-B2527D69D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4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F12E6-B297-B844-995E-4A77981D1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3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E03A8-A29C-174C-A117-A7D803B40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76AE-B7F9-444F-89E1-292492B07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FBDA-AEED-3C4D-A788-F52070DC9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5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EC4DC-32A9-834E-BB5C-C89617C55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6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7C87-1992-BE43-907D-D94D18D53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01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7D7B3-B049-C94D-B3AA-1CD62856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9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1F6FB-4DF0-B241-9B2C-18A7B22A9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62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C514-A20F-364B-8C21-7ED5DDFCD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2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A9081-C89A-D247-A032-66806E9F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30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8D23-9209-6F43-BE1E-0C02ADBBF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64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19D5-F3B6-A445-BA0A-D632E9143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05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9C9D-4A19-B741-8625-05A8DFE76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1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30B4-CC9E-4F43-BAD5-67932A05A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5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946F-5485-BF47-9B2C-C7264368E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0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F63E-4E55-EC4B-93A8-3BCA8D2BC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2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93E33-6F59-084B-9C23-2F5D8CDCF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2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15C4-FF54-704A-99D7-0A89544D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2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75A53-05D3-B149-81EF-7D5C8360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46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EAD0-74E8-CD4B-9916-70A41ADE9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9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40AD-B0B8-D645-B648-A294108D5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50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8B970-E604-0F43-8737-BBAA2307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67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C55E-B193-1B4F-9846-9523029C1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4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402D5-9666-1848-B1CA-7C9732506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55D5-CA3C-E24F-AB7C-3C842CB08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07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2529-0A83-344B-BF93-FB35589EF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86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67C0-3BAB-5647-99B5-7A603BDE9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8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2328-15AD-954C-B001-2FC364EAF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4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EA11-ECDD-0E47-A1DD-2CE49DC8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43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522A-869B-3E4B-9863-E9E419BAE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80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F371-5E29-304B-9B0B-278C0BB89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72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596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176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719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55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B633-88DE-E04B-8FBC-AA1F09689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56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0628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2964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360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2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790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126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0385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405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31F1F8-3832-6646-8CC9-DE261080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3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33742-E5FE-6247-8735-9451B08C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687E-842D-7044-B1DD-D161B2E3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360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CB9A-49AA-B748-816B-03056206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71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37D5-57E2-A84C-8B14-397FC2BE2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61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A827-D1A7-B54C-9219-1024884C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14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61A5-B5C7-6D40-9E79-2FF52C32E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2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C15B-AF65-8C45-9465-1B63EDBAA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0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051D-1DEE-1F45-BA59-6B8A0E40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127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97E4-F8AD-5540-B0BE-EF7C4A3CA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703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78BE-CE41-7E45-94FA-3A7FE7B6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8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848E-002C-BF43-86DD-499EA5F5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45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363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9060-2FCB-A343-94C5-E8BB0F97A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9632-D5DB-1343-B794-E7B76F15606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46827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AACA-4BB1-5840-88CA-EBE70D20CD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29387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F62B-2747-DB45-BAF3-23AF1135DD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67284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C341-7EB2-4C45-8D30-DE95360CD0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23823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B3CA-7F65-2F48-83D5-C1C91A0345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12830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BF5-6260-0946-B818-FF64A8DCDA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84761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BCEF-FA63-AC48-A143-4E9275F9E0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71038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4945-7CB4-D443-99F9-F3E7AE18EE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70701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BB59-6E00-C84E-AD65-817D2A8F6A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57867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69207-1877-2440-981D-5E5B966E4F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2853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B9BEA-BB29-0B4D-AE80-9F83E552D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89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BEBF-5083-AA4E-95A1-98A34E3402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95077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6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1032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1033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34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5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1036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1037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038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039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040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041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042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043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1044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045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1046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1047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1048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1049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1050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1051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1052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1053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1054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1055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1056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1057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Oval 1058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1059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1060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1061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1062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1063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1064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88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4688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8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46DD-45D4-0444-A9A9-86B791AB2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56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F1EA-250A-8344-BF22-9ADD2E668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313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95FD6-DBC9-5647-AE60-772452AD1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789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7C8A-FFFD-814E-9B86-A656D2B2A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494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6414-36BC-CE47-A3ED-1A629F755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328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6C5C-F4F5-7F47-B520-B693DAAE2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378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B0DA-B43F-344F-ABFD-DEE53C0B0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17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9593-99A9-BE46-81BD-BC0ABB758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13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28489-F952-6F40-996C-2ACB4701A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5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204A22-7A34-0343-9281-C657A2C1D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fld id="{B057A5D1-1DDC-2649-B0CF-E3905CCF8B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Line 1026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848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5861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4586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45863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D93F87E-38B5-AA40-A50D-E95FC6F91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48488" name="Group 1032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48489" name="Oval 1033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0" name="Oval 1034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1" name="Oval 1035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2" name="Oval 1036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3" name="Oval 1037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4" name="Oval 1038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5" name="Oval 1039"/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6" name="Oval 1040"/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7" name="Oval 1041"/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8" name="Oval 1042"/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9" name="Oval 1043"/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0" name="Oval 1044"/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1" name="Oval 1045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2" name="Oval 1046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3" name="Oval 1047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4" name="Oval 1048"/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5" name="Oval 1049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6" name="Oval 1050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7" name="Oval 1051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8" name="Oval 1052"/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9" name="Oval 1053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0" name="Oval 1054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1" name="Oval 1055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2" name="Oval 1056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3" name="Oval 1057"/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4" name="Oval 1058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5" name="Oval 1059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6" name="Oval 1060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7" name="Oval 1061"/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8" name="Oval 1062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19" name="Oval 1063"/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31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DB7A3F4-5702-2841-81BE-2A74FEC7A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charset="0"/>
                <a:cs typeface="MS Pゴシック" charset="0"/>
              </a:defRPr>
            </a:lvl1pPr>
          </a:lstStyle>
          <a:p>
            <a:pPr>
              <a:defRPr/>
            </a:pPr>
            <a:fld id="{4EA51AEE-0EE9-A74B-8A5B-54F28A14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848038-35F1-0B48-A900-FC7159166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47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62476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62477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479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AFF33017-0781-D24F-B5C2-7E2EBC2A9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8" r:id="rId1"/>
    <p:sldLayoutId id="2147484643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468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512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512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512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840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5CA3F4-220C-EE4D-90FE-46BE84806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45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857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09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7924800" cy="5692338"/>
          </a:xfrm>
        </p:spPr>
        <p:txBody>
          <a:bodyPr/>
          <a:lstStyle/>
          <a:p>
            <a:pPr eaLnBrk="1" hangingPunct="1">
              <a:defRPr/>
            </a:pPr>
            <a:r>
              <a:rPr kumimoji="0" lang="ar-JO" sz="8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هي</a:t>
            </a:r>
            <a:br>
              <a:rPr kumimoji="0" lang="ar-JO" sz="8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8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</a:t>
            </a:r>
            <a:br>
              <a:rPr kumimoji="0" lang="ar-JO" sz="8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altLang="ja-JP" sz="20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الكبيرة؟</a:t>
            </a:r>
            <a:br>
              <a:rPr kumimoji="0" lang="en-US" altLang="ja-JP" sz="8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endParaRPr kumimoji="0"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5078DA-A55D-F9D3-2D45-9592AF14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مؤسسة الدراسات اللاهوتية الردنية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5943600" cy="2057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5. واحدة من أهم صفات خادم الله هي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الإتكال على الله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0" y="3789363"/>
            <a:ext cx="6077744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6. المسيحيون المكرسون والإلتزام الشجاع </a:t>
            </a:r>
          </a:p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والقناعات المستمرة هي الركائز الأساسية </a:t>
            </a:r>
          </a:p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الثلاثة للكنيسة ذات التوجه الإرسالي.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934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99347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8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458200" y="4800600"/>
            <a:ext cx="493713" cy="493713"/>
            <a:chOff x="5952" y="1200"/>
            <a:chExt cx="311" cy="311"/>
          </a:xfrm>
        </p:grpSpPr>
        <p:sp>
          <p:nvSpPr>
            <p:cNvPr id="99345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6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بعض التطبيق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0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كيف ولماذا يكون عملك مهماً لله؟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8" name="Text Box 1028"/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النقطة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09" name="Text Box 1029"/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الموضوع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0" name="Text Box 1030"/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الفكرة</a:t>
            </a:r>
            <a:endParaRPr lang="en-US" b="1" u="sng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101382" name="Text Box 1031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2" name="Rectangle 1032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3" name="Rectangle 1033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4" name="Rectangle 1034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5" name="Rectangle 1035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8. أن تكون خادماً أميناً لله حتى النهاية 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    هي الصفة الثالثة لخادم الله الأمين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6" name="Rectangle 1036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7" name="Rectangle 1037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200718" name="Rectangle 1038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  <p:sp>
        <p:nvSpPr>
          <p:cNvPr id="101390" name="Text Box 1039"/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29أ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7239000" y="2514600"/>
            <a:ext cx="493713" cy="493713"/>
            <a:chOff x="5952" y="1200"/>
            <a:chExt cx="311" cy="311"/>
          </a:xfrm>
        </p:grpSpPr>
        <p:sp>
          <p:nvSpPr>
            <p:cNvPr id="101395" name="Freeform 1041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396" name="Freeform 1042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043"/>
          <p:cNvGrpSpPr>
            <a:grpSpLocks/>
          </p:cNvGrpSpPr>
          <p:nvPr/>
        </p:nvGrpSpPr>
        <p:grpSpPr bwMode="auto">
          <a:xfrm>
            <a:off x="8382000" y="4800600"/>
            <a:ext cx="493713" cy="493713"/>
            <a:chOff x="5952" y="1200"/>
            <a:chExt cx="311" cy="311"/>
          </a:xfrm>
        </p:grpSpPr>
        <p:sp>
          <p:nvSpPr>
            <p:cNvPr id="101393" name="Freeform 1044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394" name="Freeform 1045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7912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9. كمؤمنين علينا أن نثبت أفكارنا على   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يسوع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3430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457200" y="4267200"/>
            <a:ext cx="541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10. لماذا يصير الكثير من الأولين 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  آخرين والكثير من الآخرين أولين؟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343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103443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03441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الدراسة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بناء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653273" y="3597344"/>
            <a:ext cx="8159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أ م ن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جسر الغرض = جسر القصد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954786" y="2336800"/>
            <a:ext cx="1247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العقل = المخ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القلب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المخطط=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8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الجسد=</a:t>
            </a:r>
            <a:b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لحم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035208" y="5446660"/>
            <a:ext cx="147155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1-اختر الجزء الكتابي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تحليل = تفسير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الجزء الكتابي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.1 تحديد الخطوط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التفسيرية العريضة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466142" y="3556417"/>
            <a:ext cx="204062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.2 تحديد الفكرة التفسيرية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= الإقتراح المركزي للنص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الأسئلة الثلاثة التصاعدية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09600" y="3556417"/>
            <a:ext cx="189155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6. تحديد فكرة العظة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 الإقتراح المركزي للعظة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467544" y="4203950"/>
            <a:ext cx="205665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7- ضع الخطوط العريضة للعظة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8- ضع خطة للوضوح الشفهي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9- أعد المقدمة والخاتمة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37236" y="5219701"/>
            <a:ext cx="171151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10- خطط الرسالة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 العظة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27-28، 251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40175" y="5202148"/>
            <a:ext cx="5439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33078" y="4434668"/>
            <a:ext cx="13914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تكوين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963485" y="3567147"/>
            <a:ext cx="6973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 م 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109552-B818-7456-E1B5-E3039D1BD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392488"/>
            <a:ext cx="6638812" cy="950912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41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8" grpId="0" animBg="1"/>
      <p:bldP spid="49159" grpId="0" animBg="1"/>
      <p:bldP spid="49160" grpId="0" animBg="1"/>
      <p:bldP spid="49162" grpId="0"/>
      <p:bldP spid="49163" grpId="0"/>
      <p:bldP spid="49164" grpId="0" animBg="1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  <p:bldP spid="49157" grpId="0"/>
      <p:bldP spid="49161" grpId="0"/>
      <p:bldP spid="4916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48264" cy="1524000"/>
          </a:xfrm>
          <a:solidFill>
            <a:srgbClr val="000000"/>
          </a:solidFill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u="sng" dirty="0">
                <a:ea typeface="Calibri" panose="020F0502020204030204" pitchFamily="34" charset="0"/>
                <a:cs typeface="Arial" panose="020B0604020202020204" pitchFamily="34" charset="0"/>
              </a:rPr>
              <a:t>فكرة تفسيرية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2400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 لذي يوجب على الكنيسة است</a:t>
            </a:r>
            <a:r>
              <a:rPr lang="ar-JO" sz="2400" b="1" dirty="0">
                <a:ea typeface="Calibri" panose="020F0502020204030204" pitchFamily="34" charset="0"/>
                <a:cs typeface="Arial" panose="020B0604020202020204" pitchFamily="34" charset="0"/>
              </a:rPr>
              <a:t>رداد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 مسيحي خاطئ بشكل صحيح هو أنها تمدّ سلطان الله.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354013" marR="0" lvl="0" indent="-3540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(15-17)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الطريقة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التي ينبغي فيها على الكنيسة إعادة مسيحي خاطئ بشكل صحيح يكون بالمحافظة على خصوصية الأمر قدر الإمكان.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marR="0" lvl="1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54013" marR="0" lvl="0" indent="-3540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(18-20)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الذي يمكن الكنيسة من استعادة أو الاستمرار في السعي لاستعادة المؤمنين الضّالين هو أنها تبسط سلطان الله نفسه.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34ج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8308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18: 15- 20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09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Picture 1" descr="forgi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10396538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0960" y="2708920"/>
            <a:ext cx="6781800" cy="1090612"/>
          </a:xfrm>
        </p:spPr>
        <p:txBody>
          <a:bodyPr/>
          <a:lstStyle/>
          <a:p>
            <a:pPr eaLnBrk="1" hangingPunct="1">
              <a:defRPr/>
            </a:pPr>
            <a:r>
              <a:rPr lang="ar-SA" sz="6000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الرئيسية:</a:t>
            </a:r>
            <a:endParaRPr lang="en-US" dirty="0">
              <a:solidFill>
                <a:srgbClr val="FFFFFF"/>
              </a:solidFill>
              <a:effectLst>
                <a:glow rad="292100">
                  <a:srgbClr val="000000">
                    <a:alpha val="90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365104"/>
            <a:ext cx="8914160" cy="1883296"/>
          </a:xfrm>
        </p:spPr>
        <p:txBody>
          <a:bodyPr/>
          <a:lstStyle/>
          <a:p>
            <a:pPr eaLnBrk="1" hangingPunct="1">
              <a:defRPr/>
            </a:pP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يجب أن </a:t>
            </a:r>
            <a:r>
              <a:rPr lang="ar-SA" sz="4800" b="1" dirty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نستعيد</a:t>
            </a: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الأعضاء الخط</a:t>
            </a:r>
            <a:r>
              <a:rPr lang="ar-JO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ة بشكل صحيح لأننا نتصرف </a:t>
            </a:r>
            <a:r>
              <a:rPr lang="ar-SA" sz="4800" b="1" dirty="0">
                <a:solidFill>
                  <a:srgbClr val="FFFF00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نيابة</a:t>
            </a:r>
            <a:r>
              <a:rPr lang="ar-SA" sz="4800" b="1" dirty="0">
                <a:solidFill>
                  <a:srgbClr val="FFFFFF"/>
                </a:solidFill>
                <a:effectLst>
                  <a:glow rad="292100">
                    <a:srgbClr val="000000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عن الله</a:t>
            </a:r>
            <a:endParaRPr lang="en-US" sz="4800" b="1" dirty="0">
              <a:solidFill>
                <a:srgbClr val="FFFF00"/>
              </a:solidFill>
              <a:effectLst>
                <a:glow rad="292100">
                  <a:srgbClr val="000000">
                    <a:alpha val="9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5">
            <a:extLst>
              <a:ext uri="{FF2B5EF4-FFF2-40B4-BE49-F238E27FC236}">
                <a16:creationId xmlns:a16="http://schemas.microsoft.com/office/drawing/2014/main" id="{D01CC24B-E5A4-18E7-F397-021FA3131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447800"/>
            <a:ext cx="762000" cy="1752600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009999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FB1C1F-1CAA-2126-6DF9-7F72FEF7A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kern="0" dirty="0">
                <a:solidFill>
                  <a:srgbClr val="E5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فكرة تفسيرية: السبب لذي يوجب على الكنيسة است</a:t>
            </a:r>
            <a:r>
              <a:rPr lang="ar-JO" sz="4000" b="1" kern="0" dirty="0">
                <a:solidFill>
                  <a:srgbClr val="E5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رداد</a:t>
            </a:r>
            <a:r>
              <a:rPr lang="ar-SA" sz="4000" b="1" kern="0" dirty="0">
                <a:solidFill>
                  <a:srgbClr val="E5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مسيحي خاطئ بشكل صحيح هو أنها تمدّ سلطان الله.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079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</a:t>
            </a:r>
            <a:r>
              <a:rPr lang="ar-JO" sz="40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نسترد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المؤمنين الخطاة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صحيح؟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سؤالنا الأول اليوم (للآيات 15- 17)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948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7" name="Picture 1" descr="conflicresolu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سؤالنا الثاني تم الإجابة عليه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في الأعداد 18-20: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</a:t>
            </a: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نسترد المؤمنين المخطئين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مناسب؟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0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199"/>
            <a:ext cx="9144000" cy="779191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"دراسة </a:t>
            </a:r>
            <a:r>
              <a:rPr lang="ar-SA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المقدَّس</a:t>
            </a: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(علم التفسير)"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7772400" cy="762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ar-JO" altLang="ja-JP" u="sng" dirty="0">
                <a:latin typeface="Arial"/>
                <a:ea typeface="ＭＳ Ｐゴシック" charset="0"/>
                <a:cs typeface="Arial"/>
              </a:rPr>
              <a:t>أهمية</a:t>
            </a:r>
            <a:r>
              <a:rPr lang="ar-JO" altLang="ja-JP" dirty="0">
                <a:latin typeface="Arial"/>
                <a:ea typeface="ＭＳ Ｐゴシック" charset="0"/>
                <a:cs typeface="Arial"/>
              </a:rPr>
              <a:t> الفكرة الكبيرة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84" y="877888"/>
            <a:ext cx="8991600" cy="5729288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ar-JO" b="1" dirty="0">
                <a:latin typeface="Arial"/>
                <a:cs typeface="Arial"/>
              </a:rPr>
              <a:t>إن التأكيد الرئيسي لتعريفنا للوعظ التفسيري هو أن "الوعظ التفسيري هو توصيل مفهوم الكتاب المقدس وهذا يؤكد ما هو واضح. </a:t>
            </a:r>
            <a:r>
              <a:rPr lang="ar-JO" b="1" u="sng" dirty="0">
                <a:latin typeface="Arial"/>
                <a:cs typeface="Arial"/>
              </a:rPr>
              <a:t>يجب أن تكون العظة رصاصة وليست خردق</a:t>
            </a:r>
            <a:r>
              <a:rPr lang="ar-JO" b="1" dirty="0">
                <a:latin typeface="Arial"/>
                <a:cs typeface="Arial"/>
              </a:rPr>
              <a:t>. ومن الناحية المثالية تكون كل عظة عبارة عن شرح أو تفسير أو تطبيق لفكرة واحدة سائدة مدعومة بأفكار أخرى، وكلها مستمدة من مقطع واحد أو عدة مقاطع من الكتاب المقدس </a:t>
            </a:r>
            <a:endParaRPr lang="en-US" b="1" dirty="0">
              <a:latin typeface="Arial"/>
              <a:cs typeface="Arial"/>
            </a:endParaRPr>
          </a:p>
          <a:p>
            <a:pPr eaLnBrk="1" hangingPunct="1">
              <a:buFont typeface="Wingdings" charset="2"/>
              <a:buNone/>
              <a:defRPr/>
            </a:pPr>
            <a:r>
              <a:rPr lang="ar-JO" b="1" dirty="0">
                <a:latin typeface="Arial"/>
                <a:cs typeface="Arial"/>
              </a:rPr>
              <a:t>(هادون روبنسون، الوعظ الكتابي، 33)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022" name="Picture 4" descr="curious-deer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-47625"/>
            <a:ext cx="8780462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5" descr="fanzoj_3br_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51313"/>
            <a:ext cx="33528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6" descr="gspr_muzz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4" name="Picture 8" descr="welcome-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5" name="Picture 9" descr="bulle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الدراسة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بناء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653273" y="3597344"/>
            <a:ext cx="8159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أ م ن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جسر الغرض = جسر القصد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954786" y="2336800"/>
            <a:ext cx="1247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العقل = المخ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القلب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المخطط=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8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الجسد=</a:t>
            </a:r>
            <a:b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لحم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035208" y="5446660"/>
            <a:ext cx="147155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1-اختر الجزء الكتابي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تحليل = تفسير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الجزء الكتابي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.1 تحديد الخطوط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التفسيرية العريضة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466142" y="3556417"/>
            <a:ext cx="204062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.2 تحديد الفكرة التفسيرية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= الإقتراح المركزي للنص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الأسئلة الثلاثة التصاعدية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09600" y="3556417"/>
            <a:ext cx="189155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6. تحديد فكرة العظة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 الإقتراح المركزي للعظة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467544" y="4203950"/>
            <a:ext cx="205665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7- ضع الخطوط العريضة للعظة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8- ضع خطة للوضوح الشفهي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9- أعد المقدمة والخاتمة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37236" y="5219701"/>
            <a:ext cx="171151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10- خطط الرسالة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 العظة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27-28، 251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40175" y="5202148"/>
            <a:ext cx="5439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33078" y="4434668"/>
            <a:ext cx="13914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تكوين 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963485" y="3567147"/>
            <a:ext cx="6973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 م 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8" grpId="0" animBg="1"/>
      <p:bldP spid="49159" grpId="0" animBg="1"/>
      <p:bldP spid="49160" grpId="0" animBg="1"/>
      <p:bldP spid="49162" grpId="0"/>
      <p:bldP spid="49163" grpId="0"/>
      <p:bldP spid="49164" grpId="0" animBg="1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  <p:bldP spid="49157" grpId="0"/>
      <p:bldP spid="49161" grpId="0"/>
      <p:bldP spid="491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أسماء أخرى للفكرة الكبيرة</a:t>
            </a:r>
            <a:endParaRPr lang="en-US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rgbClr val="FFFFFF"/>
                </a:solidFill>
              </a:rPr>
              <a:t>29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85C442-77BF-828C-988B-66B9B638D5CB}"/>
              </a:ext>
            </a:extLst>
          </p:cNvPr>
          <p:cNvSpPr/>
          <p:nvPr/>
        </p:nvSpPr>
        <p:spPr bwMode="auto">
          <a:xfrm>
            <a:off x="228600" y="0"/>
            <a:ext cx="2743200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الفكرة الوعظية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9DF0A-C827-6C8D-4F18-B2C3A8BBCFF0}"/>
              </a:ext>
            </a:extLst>
          </p:cNvPr>
          <p:cNvSpPr/>
          <p:nvPr/>
        </p:nvSpPr>
        <p:spPr bwMode="auto">
          <a:xfrm>
            <a:off x="4191000" y="0"/>
            <a:ext cx="1981200" cy="7707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المسألة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B18CB3-ECBC-E960-30B1-1D02B4BC1EFF}"/>
              </a:ext>
            </a:extLst>
          </p:cNvPr>
          <p:cNvSpPr/>
          <p:nvPr/>
        </p:nvSpPr>
        <p:spPr bwMode="auto">
          <a:xfrm>
            <a:off x="266700" y="668337"/>
            <a:ext cx="5511800" cy="9286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4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البيان التركيبي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491D4-5A84-FA66-ACBD-281793CE926D}"/>
              </a:ext>
            </a:extLst>
          </p:cNvPr>
          <p:cNvSpPr/>
          <p:nvPr/>
        </p:nvSpPr>
        <p:spPr bwMode="auto">
          <a:xfrm>
            <a:off x="4067944" y="1604665"/>
            <a:ext cx="4475980" cy="8098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المفهوم الكتابي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4FFF0-C5CE-5B64-9E6E-7F1BF194FEB0}"/>
              </a:ext>
            </a:extLst>
          </p:cNvPr>
          <p:cNvSpPr/>
          <p:nvPr/>
        </p:nvSpPr>
        <p:spPr bwMode="auto">
          <a:xfrm>
            <a:off x="6096000" y="537865"/>
            <a:ext cx="3048000" cy="9382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ل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ف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ك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ر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ة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 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ل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م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ر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ك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ز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ي</a:t>
            </a: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1383F-1B7A-2211-0DBE-CCEDBD052BC1}"/>
              </a:ext>
            </a:extLst>
          </p:cNvPr>
          <p:cNvSpPr/>
          <p:nvPr/>
        </p:nvSpPr>
        <p:spPr bwMode="auto">
          <a:xfrm>
            <a:off x="0" y="3449637"/>
            <a:ext cx="9144000" cy="5143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مسألة</a:t>
            </a:r>
            <a:r>
              <a:rPr lang="ar-JO" sz="3600" b="1" dirty="0"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 العظة </a:t>
            </a:r>
            <a:r>
              <a:rPr lang="ar-JO" sz="3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المركزية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84A48-C5F1-E92E-2B67-0E16CF43B99E}"/>
              </a:ext>
            </a:extLst>
          </p:cNvPr>
          <p:cNvSpPr/>
          <p:nvPr/>
        </p:nvSpPr>
        <p:spPr bwMode="auto">
          <a:xfrm>
            <a:off x="630312" y="4110334"/>
            <a:ext cx="3149600" cy="8845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الفكرة الرئيسية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8013F9-5A1A-E6AB-792B-1F1F4E10EE6E}"/>
              </a:ext>
            </a:extLst>
          </p:cNvPr>
          <p:cNvSpPr/>
          <p:nvPr/>
        </p:nvSpPr>
        <p:spPr bwMode="auto">
          <a:xfrm>
            <a:off x="6012160" y="3980456"/>
            <a:ext cx="2531764" cy="7800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accent6">
                      <a:lumMod val="40000"/>
                      <a:lumOff val="60000"/>
                    </a:schemeClr>
                  </a:glow>
                </a:effectLst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الفكرة المهيمنة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glow rad="127000">
                  <a:schemeClr val="accent6">
                    <a:lumMod val="40000"/>
                    <a:lumOff val="60000"/>
                  </a:schemeClr>
                </a:glow>
              </a:effectLst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1BCF4-8637-58A2-7263-08C6AFF4BE28}"/>
              </a:ext>
            </a:extLst>
          </p:cNvPr>
          <p:cNvSpPr/>
          <p:nvPr/>
        </p:nvSpPr>
        <p:spPr bwMode="auto">
          <a:xfrm>
            <a:off x="5837312" y="4660849"/>
            <a:ext cx="2706612" cy="5924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الفكر الرئيسي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BEBFAA-516B-629D-BD49-F23C00294B0F}"/>
              </a:ext>
            </a:extLst>
          </p:cNvPr>
          <p:cNvSpPr/>
          <p:nvPr/>
        </p:nvSpPr>
        <p:spPr bwMode="auto">
          <a:xfrm>
            <a:off x="0" y="5301580"/>
            <a:ext cx="2514600" cy="647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الفكر المركزي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BA6879-1FBA-3709-B927-576F2E110C3A}"/>
              </a:ext>
            </a:extLst>
          </p:cNvPr>
          <p:cNvSpPr/>
          <p:nvPr/>
        </p:nvSpPr>
        <p:spPr bwMode="auto">
          <a:xfrm>
            <a:off x="2411760" y="5301580"/>
            <a:ext cx="3149600" cy="8880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4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فكرة العظة</a:t>
            </a:r>
            <a:endParaRPr kumimoji="0" lang="en-US" sz="4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89E0D3-B3B4-3EEF-FE90-82BAAA3C7299}"/>
              </a:ext>
            </a:extLst>
          </p:cNvPr>
          <p:cNvSpPr/>
          <p:nvPr/>
        </p:nvSpPr>
        <p:spPr bwMode="auto">
          <a:xfrm>
            <a:off x="6096000" y="5301580"/>
            <a:ext cx="2531764" cy="647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العبارة الفرضية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AECEF5-1F25-C482-D680-92634DC12DCB}"/>
              </a:ext>
            </a:extLst>
          </p:cNvPr>
          <p:cNvSpPr/>
          <p:nvPr/>
        </p:nvSpPr>
        <p:spPr bwMode="auto">
          <a:xfrm>
            <a:off x="1763688" y="6098132"/>
            <a:ext cx="6531024" cy="7598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4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عبارة إكمال الموضوع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96200" cy="990600"/>
          </a:xfrm>
        </p:spPr>
        <p:txBody>
          <a:bodyPr/>
          <a:lstStyle/>
          <a:p>
            <a:pPr algn="ctr"/>
            <a:r>
              <a:rPr kumimoji="0"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تشكيل / صياغة الفكرة الرئيسية</a:t>
            </a:r>
            <a:endParaRPr kumimoji="0" lang="en-US" sz="3200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89584"/>
            <a:ext cx="2986270" cy="1295400"/>
          </a:xfrm>
          <a:solidFill>
            <a:schemeClr val="accent2"/>
          </a:solidFill>
        </p:spPr>
        <p:txBody>
          <a:bodyPr anchor="ctr"/>
          <a:lstStyle/>
          <a:p>
            <a:pPr algn="ctr">
              <a:buNone/>
            </a:pPr>
            <a:r>
              <a:rPr kumimoji="0" lang="ar-JO" sz="2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الموضوع</a:t>
            </a:r>
          </a:p>
          <a:p>
            <a:pPr algn="ctr">
              <a:buNone/>
            </a:pPr>
            <a:r>
              <a:rPr kumimoji="0" lang="ar-JO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(المادة المتناولة اوالفكرة الرئيسية)</a:t>
            </a:r>
          </a:p>
          <a:p>
            <a:pPr algn="ctr">
              <a:buFont typeface="Wingdings" charset="0"/>
              <a:buNone/>
            </a:pPr>
            <a:endParaRPr kumimoji="0" lang="en-US" sz="18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5148498" y="1943101"/>
            <a:ext cx="3124200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65000"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التتمة / نقاط التوكيد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65000"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تجاه حركة النص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23248" y="2274607"/>
            <a:ext cx="676275" cy="762000"/>
            <a:chOff x="2304" y="1344"/>
            <a:chExt cx="480" cy="480"/>
          </a:xfrm>
          <a:solidFill>
            <a:schemeClr val="tx1"/>
          </a:solidFill>
        </p:grpSpPr>
        <p:sp>
          <p:nvSpPr>
            <p:cNvPr id="80907" name="Rectangle 6"/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80908" name="Rectangle 7"/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755576" y="784796"/>
            <a:ext cx="7620000" cy="313502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1700225" y="4078813"/>
            <a:ext cx="18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السؤال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5912552" y="4128251"/>
            <a:ext cx="2065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3600" b="1" i="0" u="sng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الإجابة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1121643" y="4758243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السبب الذي يجب ان يسبح الناس الله</a:t>
            </a:r>
            <a:r>
              <a:rPr kumimoji="0" lang="ar-JO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لأجله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1121643" y="5714092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اختبار شخصية الشخص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54" name="Text Box 13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nimBg="1"/>
      <p:bldP spid="340995" grpId="1" build="p"/>
      <p:bldP spid="340996" grpId="0" animBg="1"/>
      <p:bldP spid="341000" grpId="0" animBg="1"/>
      <p:bldP spid="341001" grpId="0"/>
      <p:bldP spid="341002" grpId="0"/>
      <p:bldP spid="341003" grpId="0"/>
      <p:bldP spid="3410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72400" cy="936625"/>
          </a:xfrm>
          <a:solidFill>
            <a:srgbClr val="660066"/>
          </a:solidFill>
        </p:spPr>
        <p:txBody>
          <a:bodyPr/>
          <a:lstStyle/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الفرق؟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Title 1"/>
          <p:cNvSpPr txBox="1">
            <a:spLocks/>
          </p:cNvSpPr>
          <p:nvPr/>
        </p:nvSpPr>
        <p:spPr bwMode="auto">
          <a:xfrm>
            <a:off x="3995738" y="1268413"/>
            <a:ext cx="4968875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الموضوع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Title 1"/>
          <p:cNvSpPr txBox="1">
            <a:spLocks/>
          </p:cNvSpPr>
          <p:nvPr/>
        </p:nvSpPr>
        <p:spPr bwMode="auto">
          <a:xfrm>
            <a:off x="468313" y="1268413"/>
            <a:ext cx="2808287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النقطة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2349500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كلمة واحدة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95738" y="2349500"/>
            <a:ext cx="5148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أكثر من كلمة واحدة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3213100"/>
            <a:ext cx="2808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ليس سؤال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95738" y="3213100"/>
            <a:ext cx="5148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يمكن صياغته كسؤال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4508500"/>
            <a:ext cx="2881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المحبة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5738" y="4508500"/>
            <a:ext cx="51482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إلى المحبة</a:t>
            </a:r>
          </a:p>
          <a:p>
            <a:pPr algn="r"/>
            <a:r>
              <a:rPr lang="ar-JO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يجب أن نحب؟</a:t>
            </a:r>
          </a:p>
          <a:p>
            <a:pPr algn="r"/>
            <a:r>
              <a:rPr lang="ar-JO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أسباب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المحبة</a:t>
            </a:r>
          </a:p>
          <a:p>
            <a:pPr algn="r"/>
            <a:r>
              <a:rPr lang="ar-JO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لماذا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يجب أن نحب؟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1. وضعنا الله معاً كعائلة جتى نقدر أن </a:t>
            </a:r>
          </a:p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    نساعد بعضنا بعضاً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09" name="Text Box 21"/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8053572" y="1447800"/>
            <a:ext cx="1090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5238" name="Text Box 23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2. ما هو صانع السلام؟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    من هو صانع السلام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5246" name="Text Box 31"/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382000" y="2438400"/>
            <a:ext cx="493713" cy="493713"/>
            <a:chOff x="5952" y="1200"/>
            <a:chExt cx="311" cy="311"/>
          </a:xfrm>
        </p:grpSpPr>
        <p:sp>
          <p:nvSpPr>
            <p:cNvPr id="95251" name="Freeform 32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2" name="Freeform 33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95249" name="Freeform 36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0" name="Freeform 37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بعض التطبيق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ar-JO" dirty="0">
                <a:solidFill>
                  <a:srgbClr val="FFFFFF"/>
                </a:solidFill>
                <a:cs typeface="Arial"/>
              </a:rPr>
              <a:t>3. لا بديل عن القيادة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79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النقطة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135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الموضوع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b="1" u="sng" dirty="0">
                <a:latin typeface="Arial"/>
                <a:ea typeface="ＭＳ Ｐゴシック" pitchFamily="24" charset="-128"/>
                <a:cs typeface="Arial"/>
              </a:rPr>
              <a:t>الفكرة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algn="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ar-JO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4. ما هي وصفة الله للقلق؟</a:t>
            </a:r>
            <a:endParaRPr lang="en-US" sz="3200" dirty="0">
              <a:solidFill>
                <a:srgbClr val="FFFFFF"/>
              </a:solidFill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7294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29أ</a:t>
            </a:r>
            <a:endParaRPr lang="en-US" dirty="0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19800" y="2514600"/>
            <a:ext cx="493713" cy="493713"/>
            <a:chOff x="5952" y="1200"/>
            <a:chExt cx="311" cy="311"/>
          </a:xfrm>
        </p:grpSpPr>
        <p:sp>
          <p:nvSpPr>
            <p:cNvPr id="97299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97297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8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ood">
  <a:themeElements>
    <a:clrScheme name="Wood 2">
      <a:dk1>
        <a:srgbClr val="000000"/>
      </a:dk1>
      <a:lt1>
        <a:srgbClr val="B35A1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D6B5AB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ood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ood 1">
        <a:dk1>
          <a:srgbClr val="000000"/>
        </a:dk1>
        <a:lt1>
          <a:srgbClr val="B35A1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6B5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2">
        <a:dk1>
          <a:srgbClr val="000000"/>
        </a:dk1>
        <a:lt1>
          <a:srgbClr val="B35A1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6B5AB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3">
        <a:dk1>
          <a:srgbClr val="000000"/>
        </a:dk1>
        <a:lt1>
          <a:srgbClr val="B35A1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D6B5AB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ig Zag">
  <a:themeElements>
    <a:clrScheme name="Zig Zag 1">
      <a:dk1>
        <a:srgbClr val="003366"/>
      </a:dk1>
      <a:lt1>
        <a:srgbClr val="FFFF66"/>
      </a:lt1>
      <a:dk2>
        <a:srgbClr val="C26570"/>
      </a:dk2>
      <a:lt2>
        <a:srgbClr val="FFFF66"/>
      </a:lt2>
      <a:accent1>
        <a:srgbClr val="3366CC"/>
      </a:accent1>
      <a:accent2>
        <a:srgbClr val="00B000"/>
      </a:accent2>
      <a:accent3>
        <a:srgbClr val="DDB8BB"/>
      </a:accent3>
      <a:accent4>
        <a:srgbClr val="DADA56"/>
      </a:accent4>
      <a:accent5>
        <a:srgbClr val="ADB8E2"/>
      </a:accent5>
      <a:accent6>
        <a:srgbClr val="009F00"/>
      </a:accent6>
      <a:hlink>
        <a:srgbClr val="66CCFF"/>
      </a:hlink>
      <a:folHlink>
        <a:srgbClr val="8000FF"/>
      </a:folHlink>
    </a:clrScheme>
    <a:fontScheme name="Zig Zag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Zig Zag 1">
        <a:dk1>
          <a:srgbClr val="003366"/>
        </a:dk1>
        <a:lt1>
          <a:srgbClr val="FFFF66"/>
        </a:lt1>
        <a:dk2>
          <a:srgbClr val="C26570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DDB8BB"/>
        </a:accent3>
        <a:accent4>
          <a:srgbClr val="DADA56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8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ig Zag 2">
        <a:dk1>
          <a:srgbClr val="3E3E5C"/>
        </a:dk1>
        <a:lt1>
          <a:srgbClr val="FFFF66"/>
        </a:lt1>
        <a:dk2>
          <a:srgbClr val="C26570"/>
        </a:dk2>
        <a:lt2>
          <a:srgbClr val="FFFF66"/>
        </a:lt2>
        <a:accent1>
          <a:srgbClr val="60597B"/>
        </a:accent1>
        <a:accent2>
          <a:srgbClr val="6666FF"/>
        </a:accent2>
        <a:accent3>
          <a:srgbClr val="DDB8BB"/>
        </a:accent3>
        <a:accent4>
          <a:srgbClr val="DADA5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914</Words>
  <Application>Microsoft Macintosh PowerPoint</Application>
  <PresentationFormat>On-screen Show (4:3)</PresentationFormat>
  <Paragraphs>199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ＭＳ Ｐゴシック</vt:lpstr>
      <vt:lpstr>ＭＳ Ｐゴシック</vt:lpstr>
      <vt:lpstr>Times</vt:lpstr>
      <vt:lpstr>Arial</vt:lpstr>
      <vt:lpstr>Book Antiqua</vt:lpstr>
      <vt:lpstr>Calibri</vt:lpstr>
      <vt:lpstr>Futura</vt:lpstr>
      <vt:lpstr>Helvetica</vt:lpstr>
      <vt:lpstr>Monotype Sorts</vt:lpstr>
      <vt:lpstr>Times New Roman</vt:lpstr>
      <vt:lpstr>Verdana</vt:lpstr>
      <vt:lpstr>Wingdings</vt:lpstr>
      <vt:lpstr>Blank Presentation</vt:lpstr>
      <vt:lpstr>Wood</vt:lpstr>
      <vt:lpstr>Zig Zag</vt:lpstr>
      <vt:lpstr>Textured</vt:lpstr>
      <vt:lpstr>Fossil</vt:lpstr>
      <vt:lpstr>Orbit</vt:lpstr>
      <vt:lpstr>2_untitled 1</vt:lpstr>
      <vt:lpstr>1_Warp</vt:lpstr>
      <vt:lpstr>2_Schmooze</vt:lpstr>
      <vt:lpstr>11_Default Design</vt:lpstr>
      <vt:lpstr>Network</vt:lpstr>
      <vt:lpstr>ما هي الفكرة الكبيرة؟ </vt:lpstr>
      <vt:lpstr>أهمية الفكرة الكبيرة</vt:lpstr>
      <vt:lpstr>PowerPoint Presentation</vt:lpstr>
      <vt:lpstr>عملية إعداد عظة تفسيرية </vt:lpstr>
      <vt:lpstr>أسماء أخرى للفكرة الكبيرة</vt:lpstr>
      <vt:lpstr>تشكيل / صياغة الفكرة الرئيسية</vt:lpstr>
      <vt:lpstr>ما الفرق؟</vt:lpstr>
      <vt:lpstr>بعض التطبيق</vt:lpstr>
      <vt:lpstr>بعض التطبيق</vt:lpstr>
      <vt:lpstr>بعض التطبيق</vt:lpstr>
      <vt:lpstr>بعض التطبيق</vt:lpstr>
      <vt:lpstr>بعض التطبيق</vt:lpstr>
      <vt:lpstr>عملية إعداد عظة تفسيرية </vt:lpstr>
      <vt:lpstr>فكرة تفسيرية: السبب لذي يوجب على الكنيسة استرداد مسيحي خاطئ بشكل صحيح هو أنها تمدّ سلطان الله.</vt:lpstr>
      <vt:lpstr>الفكرة الرئيسية:</vt:lpstr>
      <vt:lpstr>كيف نسترد  المؤمنين الخطاة  بشكل صحيح؟</vt:lpstr>
      <vt:lpstr>سؤالنا الثاني تم الإجابة عليه  في الأعداد 18-20: لماذا نسترد المؤمنين المخطئين  بشكل مناسب؟</vt:lpstr>
      <vt:lpstr>Black</vt:lpstr>
      <vt:lpstr>الرابط للعرض التقديميِّ "دراسة الكتاب المقدَّس (علم التفسير)"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BIG Idea?</dc:title>
  <dc:creator>Rick Griffith</dc:creator>
  <cp:lastModifiedBy>Rick Griffith</cp:lastModifiedBy>
  <cp:revision>75</cp:revision>
  <dcterms:created xsi:type="dcterms:W3CDTF">2009-03-16T03:43:15Z</dcterms:created>
  <dcterms:modified xsi:type="dcterms:W3CDTF">2024-01-15T09:34:07Z</dcterms:modified>
</cp:coreProperties>
</file>