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2" r:id="rId2"/>
    <p:sldMasterId id="2147483710" r:id="rId3"/>
    <p:sldMasterId id="2147483660" r:id="rId4"/>
    <p:sldMasterId id="2147483649" r:id="rId5"/>
    <p:sldMasterId id="2147484682" r:id="rId6"/>
    <p:sldMasterId id="2147484694" r:id="rId7"/>
    <p:sldMasterId id="2147484696" r:id="rId8"/>
    <p:sldMasterId id="2147484708" r:id="rId9"/>
    <p:sldMasterId id="2147484710" r:id="rId10"/>
    <p:sldMasterId id="2147484722" r:id="rId11"/>
  </p:sldMasterIdLst>
  <p:notesMasterIdLst>
    <p:notesMasterId r:id="rId41"/>
  </p:notesMasterIdLst>
  <p:sldIdLst>
    <p:sldId id="257" r:id="rId12"/>
    <p:sldId id="313" r:id="rId13"/>
    <p:sldId id="316" r:id="rId14"/>
    <p:sldId id="286" r:id="rId15"/>
    <p:sldId id="312" r:id="rId16"/>
    <p:sldId id="310" r:id="rId17"/>
    <p:sldId id="328" r:id="rId18"/>
    <p:sldId id="315" r:id="rId19"/>
    <p:sldId id="5508" r:id="rId20"/>
    <p:sldId id="5509" r:id="rId21"/>
    <p:sldId id="317" r:id="rId22"/>
    <p:sldId id="5510" r:id="rId23"/>
    <p:sldId id="5511" r:id="rId24"/>
    <p:sldId id="318" r:id="rId25"/>
    <p:sldId id="5512" r:id="rId26"/>
    <p:sldId id="5513" r:id="rId27"/>
    <p:sldId id="319" r:id="rId28"/>
    <p:sldId id="5514" r:id="rId29"/>
    <p:sldId id="5515" r:id="rId30"/>
    <p:sldId id="320" r:id="rId31"/>
    <p:sldId id="5516" r:id="rId32"/>
    <p:sldId id="5517" r:id="rId33"/>
    <p:sldId id="5507" r:id="rId34"/>
    <p:sldId id="1000" r:id="rId35"/>
    <p:sldId id="641" r:id="rId36"/>
    <p:sldId id="605" r:id="rId37"/>
    <p:sldId id="5506" r:id="rId38"/>
    <p:sldId id="256" r:id="rId39"/>
    <p:sldId id="488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95" autoAdjust="0"/>
    <p:restoredTop sz="94249" autoAdjust="0"/>
  </p:normalViewPr>
  <p:slideViewPr>
    <p:cSldViewPr>
      <p:cViewPr varScale="1">
        <p:scale>
          <a:sx n="123" d="100"/>
          <a:sy n="123" d="100"/>
        </p:scale>
        <p:origin x="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281AE-5CAB-394F-A2D1-316CB376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ED1394-712A-FF4E-874A-33C1AA0442B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Identical to Homiletics PPT 07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636CC-3B45-C746-AC98-7C49F081F5B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AE7DF-E265-1328-1B70-E23365CC5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A67634E5-A623-7EAF-8AC6-D9A941FA3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636CC-3B45-C746-AC98-7C49F081F5B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0225D158-61C7-5B15-D9F1-E6FD987BC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EC003F2-E0B5-8C08-5805-20870E791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9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34FC-9FD9-ABAF-A39E-561B1C3C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EFF93DC1-626E-2B04-403F-862BE6893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636CC-3B45-C746-AC98-7C49F081F5B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14539DB-0285-E9D4-FDF5-79F012A604A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A76E2F7-AA6D-EC04-C21F-E140D5873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6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1E31C-8DF3-C74E-9F86-EA0EED96899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5DE8-AE6E-0EB3-829A-F910F8668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28892317-3373-2846-00A6-683A390E1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1E31C-8DF3-C74E-9F86-EA0EED96899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657784EE-F292-B533-E4AD-7CA74492E2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5B2E21F-79D2-F2DD-5C5C-8F62C7E54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5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34AF-073B-319D-08D9-F36C0A9B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0D9CD7CC-70B0-78AE-8BDA-B78B7BF5D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1E31C-8DF3-C74E-9F86-EA0EED96899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9506D994-1D77-0E7D-0AF4-7960DE10CA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72F7467-FFA8-1E09-749A-9C2BC984F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10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A5CC8-5CFC-F347-979D-8A127EE5B8B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EB17-9B1D-312F-CCC0-18BEA2A6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7E2042BE-F078-D4C5-FF16-AEE6FD3F6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A5CC8-5CFC-F347-979D-8A127EE5B8B9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74B95A-58B1-CC0A-38F9-046CDA9BE51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84064EE-6C2A-AC83-C0A6-14A86E489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96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8CFB-B28D-9AD1-9688-40003E4C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EE7B986E-DC47-BE44-7601-D0411AFAC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A5CC8-5CFC-F347-979D-8A127EE5B8B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AA84C28A-605B-D948-7F56-0115B99292E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D315CFB-A3C4-41D1-693B-0EED8BC5C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92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36784-241C-2445-A289-23A7075C7B7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270996-640C-B544-885C-B5BB06DD64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D1D6-3DEE-80D4-1162-3A38B07A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0113F0E9-639F-A9F8-31B8-21EF69E71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36784-241C-2445-A289-23A7075C7B7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388D5CE0-76F0-1B7E-6313-B5A4D4192E1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4D5783E-C90A-438D-3E96-232E030ED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94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1CC3-705B-DBAF-15D9-72B15FFDA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922332A-6A30-5B18-CAB6-4393A1EA7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36784-241C-2445-A289-23A7075C7B7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A88EF13-8E94-F632-395F-71556AC1F9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BF469EC-2DC6-6850-8C4D-11F3ACF1A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54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222616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15.10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عندما تضل الخراف ، نعيدها كأيدي محبة لنعمة الله.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21710-1788-7546-99DB-EDAC7DDCF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1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CD41B-F14B-8549-AF57-12F3EC3165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إذن، كيف تعيد المؤمنين الخطأة بشكل صحيح؟ عندما يبتعد إنسان ما عن إرادة الله، ما العملية التي نستخدمها لإعادة ذلك الشخص؟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5C73-164A-3344-9B75-63D63B49E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must we do all this?  What right do we have to discipline our members?  Why must we restore sinning Christians properly?  Because…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A3229-B382-6649-9E10-5B61C96E224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42A6F-037F-C348-82F1-A818CBE18F7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3C987-9991-D24A-A7AA-A90DFE6E9F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78E5F-12FC-A749-BE4E-4C79E2B75F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DB4BD-1062-FA42-BE7D-5587FC0151C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963B-D24A-7EFA-126C-C8F0B4CA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B457B58E-044C-D8F3-2EEF-F5B57E5C5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DB4BD-1062-FA42-BE7D-5587FC0151C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6258" name="Rectangle 1026">
            <a:extLst>
              <a:ext uri="{FF2B5EF4-FFF2-40B4-BE49-F238E27FC236}">
                <a16:creationId xmlns:a16="http://schemas.microsoft.com/office/drawing/2014/main" id="{BA83FD3C-9D4B-12DC-B48C-3F1D70BB895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>
            <a:extLst>
              <a:ext uri="{FF2B5EF4-FFF2-40B4-BE49-F238E27FC236}">
                <a16:creationId xmlns:a16="http://schemas.microsoft.com/office/drawing/2014/main" id="{E1FFE76A-CD48-10F2-67F7-A0861978C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8C991-E52C-ECA4-759B-B0BE6191F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2921A290-62D4-9295-9EBE-862E63955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DB4BD-1062-FA42-BE7D-5587FC0151C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6258" name="Rectangle 1026">
            <a:extLst>
              <a:ext uri="{FF2B5EF4-FFF2-40B4-BE49-F238E27FC236}">
                <a16:creationId xmlns:a16="http://schemas.microsoft.com/office/drawing/2014/main" id="{BA00E9D0-4ABF-0046-AA0B-3DF970D9F6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>
            <a:extLst>
              <a:ext uri="{FF2B5EF4-FFF2-40B4-BE49-F238E27FC236}">
                <a16:creationId xmlns:a16="http://schemas.microsoft.com/office/drawing/2014/main" id="{94E11B32-967B-140D-BB0A-A61E99DA2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2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D6B7-84A1-2042-8EF5-A2E786BB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77F9-59B6-884E-9AF4-12309D5F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1BBC-1A14-9B44-B753-A2B6BE493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35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E80E-C459-7B42-B948-E7322DAD0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99F9-F983-9341-A42D-89AE6E7F6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F98F-C457-B740-8C49-4E41462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26D1-8274-EC4A-8EC8-325FCCF72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BCFD-F332-FE44-AD72-8580D876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387F-8D01-6C43-B7FB-DFEEA25C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27C7-6D75-4B43-91EE-DEC879D9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1E1B-4A26-F94C-8A6E-26C4D3452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7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0E11-E977-8341-AD67-95DFAA31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4F74-3DE4-2744-8FBF-0279804D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2DA-B47B-E84A-A2A9-0FB83272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18CE-2C3D-7142-886F-C495CAF4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43C6-5D97-6144-B2F8-7683E640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3654-5035-F342-9223-7AB2E6D8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5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6B1C-8B3A-D14C-8A9A-7F255AF1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7B4-D63C-9E46-90FA-D28DB564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EFBC-A6D1-B741-9F20-6B96EC14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E03-4E40-AD4C-94A5-8DB36021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58DF-FDAC-D349-A010-B2527D69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4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12E6-B297-B844-995E-4A77981D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03A8-A29C-174C-A117-A7D803B4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76AE-B7F9-444F-89E1-292492B0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FBDA-AEED-3C4D-A788-F52070DC9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C4DC-32A9-834E-BB5C-C89617C5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6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7C87-1992-BE43-907D-D94D18D53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1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D7B3-B049-C94D-B3AA-1CD62856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9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F6FB-4DF0-B241-9B2C-18A7B22A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2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C514-A20F-364B-8C21-7ED5DDFCD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9081-C89A-D247-A032-66806E9F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0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8D23-9209-6F43-BE1E-0C02ADBB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4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19D5-F3B6-A445-BA0A-D632E914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05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9C9D-4A19-B741-8625-05A8DFE7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30B4-CC9E-4F43-BAD5-67932A05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946F-5485-BF47-9B2C-C7264368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0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F63E-4E55-EC4B-93A8-3BCA8D2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2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3E33-6F59-084B-9C23-2F5D8CDC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2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15C4-FF54-704A-99D7-0A89544D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5A53-05D3-B149-81EF-7D5C8360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4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EAD0-74E8-CD4B-9916-70A41ADE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40AD-B0B8-D645-B648-A294108D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0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B970-E604-0F43-8737-BBAA2307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7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C55E-B193-1B4F-9846-9523029C1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4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02D5-9666-1848-B1CA-7C973250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5D5-CA3C-E24F-AB7C-3C842CB0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7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2529-0A83-344B-BF93-FB35589E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6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67C0-3BAB-5647-99B5-7A603BDE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8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2328-15AD-954C-B001-2FC364EA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4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EA11-ECDD-0E47-A1DD-2CE49DC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522A-869B-3E4B-9863-E9E419BA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0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F371-5E29-304B-9B0B-278C0BB8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596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17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19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5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B633-88DE-E04B-8FBC-AA1F0968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628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96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36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2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79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12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385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405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3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687E-842D-7044-B1DD-D161B2E3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6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7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6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1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2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0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2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0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8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5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36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9060-2FCB-A343-94C5-E8BB0F97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632-D5DB-1343-B794-E7B76F1560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6827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AACA-4BB1-5840-88CA-EBE70D20CD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938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F62B-2747-DB45-BAF3-23AF1135DD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728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341-7EB2-4C45-8D30-DE95360CD0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3823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3CA-7F65-2F48-83D5-C1C91A034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2830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BF5-6260-0946-B818-FF64A8DCDA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4761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BCEF-FA63-AC48-A143-4E9275F9E0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71038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945-7CB4-D443-99F9-F3E7AE18E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70701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B59-6E00-C84E-AD65-817D2A8F6A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7867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9207-1877-2440-981D-5E5B966E4F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853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9BEA-BB29-0B4D-AE80-9F83E552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89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BEBF-5083-AA4E-95A1-98A34E3402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95077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46DD-45D4-0444-A9A9-86B791AB2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5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F1EA-250A-8344-BF22-9ADD2E668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31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5FD6-DBC9-5647-AE60-772452AD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8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C8A-FFFD-814E-9B86-A656D2B2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9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6414-36BC-CE47-A3ED-1A629F755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2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6C5C-F4F5-7F47-B520-B693DAAE2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37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B0DA-B43F-344F-ABFD-DEE53C0B0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17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9593-99A9-BE46-81BD-BC0ABB758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13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8489-F952-6F40-996C-2ACB4701A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204A22-7A34-0343-9281-C657A2C1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057A5D1-1DDC-2649-B0CF-E3905CCF8B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D93F87E-38B5-AA40-A50D-E95FC6F91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8488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8489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0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1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2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3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4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5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6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7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8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9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0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1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2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3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4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5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6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7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8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9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0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1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2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3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4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5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6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7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8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9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DB7A3F4-5702-2841-81BE-2A74FEC7A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4EA51AEE-0EE9-A74B-8A5B-54F28A14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848038-35F1-0B48-A900-FC7159166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4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AFF33017-0781-D24F-B5C2-7E2EBC2A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8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6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840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45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5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9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924800" cy="5692338"/>
          </a:xfrm>
        </p:spPr>
        <p:txBody>
          <a:bodyPr/>
          <a:lstStyle/>
          <a:p>
            <a:pPr algn="r" eaLnBrk="1" hangingPunct="1">
              <a:defRPr/>
            </a:pPr>
            <a: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هي</a:t>
            </a:r>
            <a:b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</a:t>
            </a:r>
            <a:b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altLang="ja-JP" sz="20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الكبيرة؟</a:t>
            </a:r>
            <a:br>
              <a:rPr kumimoji="0" lang="en-US" altLang="ja-JP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078DA-A55D-F9D3-2D45-9592AF14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475A7-E4FA-336F-314A-9383656B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EAC5F42-7F70-16C0-AA2C-2E6B0C86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292C7442-6306-8573-001F-B27340D47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1. وضعنا الله معاً كعائلة جتى نقدر أن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نساعد بعضنا بعضاً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1508" name="Text Box 20">
            <a:extLst>
              <a:ext uri="{FF2B5EF4-FFF2-40B4-BE49-F238E27FC236}">
                <a16:creationId xmlns:a16="http://schemas.microsoft.com/office/drawing/2014/main" id="{6C95DFD3-88CA-46FC-9D6E-E4733E51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09" name="Text Box 21">
            <a:extLst>
              <a:ext uri="{FF2B5EF4-FFF2-40B4-BE49-F238E27FC236}">
                <a16:creationId xmlns:a16="http://schemas.microsoft.com/office/drawing/2014/main" id="{466792D4-7EB4-1DC8-AE39-A36DDBAF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0" name="Text Box 22">
            <a:extLst>
              <a:ext uri="{FF2B5EF4-FFF2-40B4-BE49-F238E27FC236}">
                <a16:creationId xmlns:a16="http://schemas.microsoft.com/office/drawing/2014/main" id="{89F439A5-4E22-3613-C02B-8C9C7783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72" y="1447800"/>
            <a:ext cx="1090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38" name="Text Box 23">
            <a:extLst>
              <a:ext uri="{FF2B5EF4-FFF2-40B4-BE49-F238E27FC236}">
                <a16:creationId xmlns:a16="http://schemas.microsoft.com/office/drawing/2014/main" id="{7EAEECFC-42DC-4133-1C62-07EED0E6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>
            <a:extLst>
              <a:ext uri="{FF2B5EF4-FFF2-40B4-BE49-F238E27FC236}">
                <a16:creationId xmlns:a16="http://schemas.microsoft.com/office/drawing/2014/main" id="{BD9448A5-5858-725A-2EEE-C9299329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>
            <a:extLst>
              <a:ext uri="{FF2B5EF4-FFF2-40B4-BE49-F238E27FC236}">
                <a16:creationId xmlns:a16="http://schemas.microsoft.com/office/drawing/2014/main" id="{3BC798FD-E2F8-336C-8D3F-9D933FCC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>
            <a:extLst>
              <a:ext uri="{FF2B5EF4-FFF2-40B4-BE49-F238E27FC236}">
                <a16:creationId xmlns:a16="http://schemas.microsoft.com/office/drawing/2014/main" id="{06AAE494-1664-AA80-CD98-9C024CED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>
            <a:extLst>
              <a:ext uri="{FF2B5EF4-FFF2-40B4-BE49-F238E27FC236}">
                <a16:creationId xmlns:a16="http://schemas.microsoft.com/office/drawing/2014/main" id="{816B9E3F-A9F9-F45D-CA23-74BAF12C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 ما هو صانع السلام؟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من هو صانع السلام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6" name="Rectangle 28">
            <a:extLst>
              <a:ext uri="{FF2B5EF4-FFF2-40B4-BE49-F238E27FC236}">
                <a16:creationId xmlns:a16="http://schemas.microsoft.com/office/drawing/2014/main" id="{82F1883E-1C55-18CF-A893-9AF55D82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>
            <a:extLst>
              <a:ext uri="{FF2B5EF4-FFF2-40B4-BE49-F238E27FC236}">
                <a16:creationId xmlns:a16="http://schemas.microsoft.com/office/drawing/2014/main" id="{668CC880-2862-6F5E-C525-B49DC7A85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>
            <a:extLst>
              <a:ext uri="{FF2B5EF4-FFF2-40B4-BE49-F238E27FC236}">
                <a16:creationId xmlns:a16="http://schemas.microsoft.com/office/drawing/2014/main" id="{BE1F0ADA-51CA-5D89-C3E7-695618421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46" name="Text Box 31">
            <a:extLst>
              <a:ext uri="{FF2B5EF4-FFF2-40B4-BE49-F238E27FC236}">
                <a16:creationId xmlns:a16="http://schemas.microsoft.com/office/drawing/2014/main" id="{38A38E3D-4E83-642C-C958-EEF47634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40A4F147-F508-3E7A-F927-351085DC7A76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95251" name="Freeform 32">
              <a:extLst>
                <a:ext uri="{FF2B5EF4-FFF2-40B4-BE49-F238E27FC236}">
                  <a16:creationId xmlns:a16="http://schemas.microsoft.com/office/drawing/2014/main" id="{BE289D04-EE9D-4D4F-CE97-9762FCBD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Freeform 33">
              <a:extLst>
                <a:ext uri="{FF2B5EF4-FFF2-40B4-BE49-F238E27FC236}">
                  <a16:creationId xmlns:a16="http://schemas.microsoft.com/office/drawing/2014/main" id="{CCFAF5E8-B5B5-C85C-6F45-1453361DB4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6804D353-561C-D88D-BEF3-54C8A981E55C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5249" name="Freeform 36">
              <a:extLst>
                <a:ext uri="{FF2B5EF4-FFF2-40B4-BE49-F238E27FC236}">
                  <a16:creationId xmlns:a16="http://schemas.microsoft.com/office/drawing/2014/main" id="{52084B3A-21BC-B1E3-A407-DA3EE4DF1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Freeform 37">
              <a:extLst>
                <a:ext uri="{FF2B5EF4-FFF2-40B4-BE49-F238E27FC236}">
                  <a16:creationId xmlns:a16="http://schemas.microsoft.com/office/drawing/2014/main" id="{CFC86BF0-BEBF-E830-10D0-DC50E11DFC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380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3. لا بديل عن القيادة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 ما هي وصفة الله للقلق؟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9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1C62-8B8B-636E-A920-1A572083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04B77951-ED6C-8B74-FDE0-65ACC43D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44D25C6C-DD1A-45E6-59EF-F60A54C0B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3. لا بديل عن القيادة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D43F453C-9AC3-7DBE-4355-AB97B35A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08A8FDF5-E15F-E129-6368-4DCF75973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44D70244-9364-7EDA-C31A-47792AA5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86" name="Text Box 7">
            <a:extLst>
              <a:ext uri="{FF2B5EF4-FFF2-40B4-BE49-F238E27FC236}">
                <a16:creationId xmlns:a16="http://schemas.microsoft.com/office/drawing/2014/main" id="{6B8FBC82-2023-3781-7AF5-61F2B045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>
            <a:extLst>
              <a:ext uri="{FF2B5EF4-FFF2-40B4-BE49-F238E27FC236}">
                <a16:creationId xmlns:a16="http://schemas.microsoft.com/office/drawing/2014/main" id="{264E83E4-0F65-228A-E599-25482F2A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2F2F8A71-E750-6B4F-8A88-C01F3521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>
            <a:extLst>
              <a:ext uri="{FF2B5EF4-FFF2-40B4-BE49-F238E27FC236}">
                <a16:creationId xmlns:a16="http://schemas.microsoft.com/office/drawing/2014/main" id="{0CFE780E-B480-85A0-AF3F-7860C467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>
            <a:extLst>
              <a:ext uri="{FF2B5EF4-FFF2-40B4-BE49-F238E27FC236}">
                <a16:creationId xmlns:a16="http://schemas.microsoft.com/office/drawing/2014/main" id="{EBD070AC-87E7-27EB-59BD-3A6A71A2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 ما هي وصفة الله للقلق؟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0" name="Rectangle 12">
            <a:extLst>
              <a:ext uri="{FF2B5EF4-FFF2-40B4-BE49-F238E27FC236}">
                <a16:creationId xmlns:a16="http://schemas.microsoft.com/office/drawing/2014/main" id="{FE26B9B8-39C5-021F-6604-0B922B68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>
            <a:extLst>
              <a:ext uri="{FF2B5EF4-FFF2-40B4-BE49-F238E27FC236}">
                <a16:creationId xmlns:a16="http://schemas.microsoft.com/office/drawing/2014/main" id="{1106C0FC-9DDB-4D85-C47E-99C5A2DC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>
            <a:extLst>
              <a:ext uri="{FF2B5EF4-FFF2-40B4-BE49-F238E27FC236}">
                <a16:creationId xmlns:a16="http://schemas.microsoft.com/office/drawing/2014/main" id="{F65F34A0-AE5C-E3AC-2FC7-701E9A2F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94" name="Text Box 15">
            <a:extLst>
              <a:ext uri="{FF2B5EF4-FFF2-40B4-BE49-F238E27FC236}">
                <a16:creationId xmlns:a16="http://schemas.microsoft.com/office/drawing/2014/main" id="{29DD5E2A-6691-4EE8-B0A9-FDD786D9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FA2CA575-8D92-28E6-4BC3-A923C03ADD8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97299" name="Freeform 17">
              <a:extLst>
                <a:ext uri="{FF2B5EF4-FFF2-40B4-BE49-F238E27FC236}">
                  <a16:creationId xmlns:a16="http://schemas.microsoft.com/office/drawing/2014/main" id="{C0CE8057-9C78-F834-AFA0-49BDC426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Freeform 18">
              <a:extLst>
                <a:ext uri="{FF2B5EF4-FFF2-40B4-BE49-F238E27FC236}">
                  <a16:creationId xmlns:a16="http://schemas.microsoft.com/office/drawing/2014/main" id="{AB56FFF6-B2C5-4CB2-1CDC-EA65F6F26B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5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CD0B3-CC17-B7FB-4862-D4989DE4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7D03F4C6-F3DD-5D94-CD58-E1043F20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F8284CCC-3716-2BDA-7125-8B84E56EC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3. لا بديل عن القيادة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9E08C5EF-43BB-E3BD-0327-3F136B69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51A90482-2FFE-02AF-CA14-33DC6E9D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40F7FEFA-C5F3-65E6-DD49-42CF10EC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86" name="Text Box 7">
            <a:extLst>
              <a:ext uri="{FF2B5EF4-FFF2-40B4-BE49-F238E27FC236}">
                <a16:creationId xmlns:a16="http://schemas.microsoft.com/office/drawing/2014/main" id="{1E5FA1A4-1533-5D0A-AEA0-D847F80D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>
            <a:extLst>
              <a:ext uri="{FF2B5EF4-FFF2-40B4-BE49-F238E27FC236}">
                <a16:creationId xmlns:a16="http://schemas.microsoft.com/office/drawing/2014/main" id="{1CBCF72A-31A3-E294-3E3E-1BF03758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48D35344-9444-0C61-37C3-3A8CFC7B6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>
            <a:extLst>
              <a:ext uri="{FF2B5EF4-FFF2-40B4-BE49-F238E27FC236}">
                <a16:creationId xmlns:a16="http://schemas.microsoft.com/office/drawing/2014/main" id="{3D773AA5-14E8-34B2-C8D5-890AE5667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>
            <a:extLst>
              <a:ext uri="{FF2B5EF4-FFF2-40B4-BE49-F238E27FC236}">
                <a16:creationId xmlns:a16="http://schemas.microsoft.com/office/drawing/2014/main" id="{E4259646-6A3D-93D1-C4E7-99F7A2E3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 ما هي وصفة الله للقلق؟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0" name="Rectangle 12">
            <a:extLst>
              <a:ext uri="{FF2B5EF4-FFF2-40B4-BE49-F238E27FC236}">
                <a16:creationId xmlns:a16="http://schemas.microsoft.com/office/drawing/2014/main" id="{FA773B15-B49E-5AC5-C23C-447FDF12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>
            <a:extLst>
              <a:ext uri="{FF2B5EF4-FFF2-40B4-BE49-F238E27FC236}">
                <a16:creationId xmlns:a16="http://schemas.microsoft.com/office/drawing/2014/main" id="{E522938F-8016-7D71-F9F7-2DCB267D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>
            <a:extLst>
              <a:ext uri="{FF2B5EF4-FFF2-40B4-BE49-F238E27FC236}">
                <a16:creationId xmlns:a16="http://schemas.microsoft.com/office/drawing/2014/main" id="{EBF3E892-70A8-BA9E-E1A6-53FCCD77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94" name="Text Box 15">
            <a:extLst>
              <a:ext uri="{FF2B5EF4-FFF2-40B4-BE49-F238E27FC236}">
                <a16:creationId xmlns:a16="http://schemas.microsoft.com/office/drawing/2014/main" id="{83F7A34B-C132-B3D5-4864-4DF9F7F6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7BD802C9-0C63-06DE-E353-01BE8499C86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97299" name="Freeform 17">
              <a:extLst>
                <a:ext uri="{FF2B5EF4-FFF2-40B4-BE49-F238E27FC236}">
                  <a16:creationId xmlns:a16="http://schemas.microsoft.com/office/drawing/2014/main" id="{F20EAFF4-EE79-0888-2E6C-12E9B7B7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Freeform 18">
              <a:extLst>
                <a:ext uri="{FF2B5EF4-FFF2-40B4-BE49-F238E27FC236}">
                  <a16:creationId xmlns:a16="http://schemas.microsoft.com/office/drawing/2014/main" id="{62114437-E998-1E23-1F95-69BBF5AB3B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901FD6E5-4330-3DAD-7B89-9C041BCF5A42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7297" name="Freeform 20">
              <a:extLst>
                <a:ext uri="{FF2B5EF4-FFF2-40B4-BE49-F238E27FC236}">
                  <a16:creationId xmlns:a16="http://schemas.microsoft.com/office/drawing/2014/main" id="{3D6BC135-8617-A28A-A810-4F7B5658A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Freeform 21">
              <a:extLst>
                <a:ext uri="{FF2B5EF4-FFF2-40B4-BE49-F238E27FC236}">
                  <a16:creationId xmlns:a16="http://schemas.microsoft.com/office/drawing/2014/main" id="{B2849479-E0D5-F870-1CB9-F50EDCFFA8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59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2057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5. واحدة من أهم صفات خادم الله هي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الإتكال على الله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3789363"/>
            <a:ext cx="607774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 المسيحيون المكرسون والإلتزام الشجاع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والقناعات المستمرة هي الركائز الأساسية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الثلاثة للكنيسة ذات التوجه الإرسالي.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2C67-C408-6CE9-7756-77021259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DB6C2310-10EB-27BF-89D2-267AFAE59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E3E8D007-9723-DFCF-61F4-727DBFDC0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2057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5. واحدة من أهم صفات خادم الله هي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الإتكال على الله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06978C4B-6411-6497-4E4A-633FCD64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8483558B-0655-B273-3ED4-ED3116A0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2" name="Text Box 6">
            <a:extLst>
              <a:ext uri="{FF2B5EF4-FFF2-40B4-BE49-F238E27FC236}">
                <a16:creationId xmlns:a16="http://schemas.microsoft.com/office/drawing/2014/main" id="{F908FC9E-549F-E455-5E8B-5665C9D1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34" name="Text Box 7">
            <a:extLst>
              <a:ext uri="{FF2B5EF4-FFF2-40B4-BE49-F238E27FC236}">
                <a16:creationId xmlns:a16="http://schemas.microsoft.com/office/drawing/2014/main" id="{34A21D5F-6640-5892-15F8-803B9258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>
            <a:extLst>
              <a:ext uri="{FF2B5EF4-FFF2-40B4-BE49-F238E27FC236}">
                <a16:creationId xmlns:a16="http://schemas.microsoft.com/office/drawing/2014/main" id="{342D6C23-D730-58F0-7F2D-9AD9E343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>
            <a:extLst>
              <a:ext uri="{FF2B5EF4-FFF2-40B4-BE49-F238E27FC236}">
                <a16:creationId xmlns:a16="http://schemas.microsoft.com/office/drawing/2014/main" id="{5D612BF2-C81E-D0FC-ACA5-914C82E3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id="{29AA1A77-24CC-3CF3-454B-B56D9443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>
            <a:extLst>
              <a:ext uri="{FF2B5EF4-FFF2-40B4-BE49-F238E27FC236}">
                <a16:creationId xmlns:a16="http://schemas.microsoft.com/office/drawing/2014/main" id="{6801DCAB-9B1A-7B6E-E261-0BA5CCE8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607774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 المسيحيون المكرسون والإلتزام الشجاع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والقناعات المستمرة هي الركائز الأساسية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الثلاثة للكنيسة ذات التوجه الإرسالي.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8" name="Rectangle 12">
            <a:extLst>
              <a:ext uri="{FF2B5EF4-FFF2-40B4-BE49-F238E27FC236}">
                <a16:creationId xmlns:a16="http://schemas.microsoft.com/office/drawing/2014/main" id="{8084326D-44EF-190D-20D7-84A392E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>
            <a:extLst>
              <a:ext uri="{FF2B5EF4-FFF2-40B4-BE49-F238E27FC236}">
                <a16:creationId xmlns:a16="http://schemas.microsoft.com/office/drawing/2014/main" id="{6C7E3831-8C4C-1DF2-F37A-E3B07D8D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>
            <a:extLst>
              <a:ext uri="{FF2B5EF4-FFF2-40B4-BE49-F238E27FC236}">
                <a16:creationId xmlns:a16="http://schemas.microsoft.com/office/drawing/2014/main" id="{D01559F1-273C-7FFD-CC2D-7C43773A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42" name="Text Box 15">
            <a:extLst>
              <a:ext uri="{FF2B5EF4-FFF2-40B4-BE49-F238E27FC236}">
                <a16:creationId xmlns:a16="http://schemas.microsoft.com/office/drawing/2014/main" id="{C857B529-DF67-66E1-6AB2-E6A7F0E04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4114DDA5-E183-375B-519B-31E7F8C15BEC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99347" name="Freeform 17">
              <a:extLst>
                <a:ext uri="{FF2B5EF4-FFF2-40B4-BE49-F238E27FC236}">
                  <a16:creationId xmlns:a16="http://schemas.microsoft.com/office/drawing/2014/main" id="{30C6BBE8-F68B-61CF-95CD-23A8F6EC3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Freeform 18">
              <a:extLst>
                <a:ext uri="{FF2B5EF4-FFF2-40B4-BE49-F238E27FC236}">
                  <a16:creationId xmlns:a16="http://schemas.microsoft.com/office/drawing/2014/main" id="{83A24627-6A3F-AF50-993A-3AC4605149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4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60411-7C76-4191-20C7-FBA21AB4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229B5176-8AA6-FE87-6378-CE07F72A2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56819208-52D2-A6F1-214C-44B4493EB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2057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5. واحدة من أهم صفات خادم الله هي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الإتكال على الله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01FDF35E-0339-DF51-156A-F55CFBF1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44F662B3-F06F-FAB6-CC07-B921588B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2" name="Text Box 6">
            <a:extLst>
              <a:ext uri="{FF2B5EF4-FFF2-40B4-BE49-F238E27FC236}">
                <a16:creationId xmlns:a16="http://schemas.microsoft.com/office/drawing/2014/main" id="{58ABD3C8-68A2-39BF-0C4A-2115B6E3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34" name="Text Box 7">
            <a:extLst>
              <a:ext uri="{FF2B5EF4-FFF2-40B4-BE49-F238E27FC236}">
                <a16:creationId xmlns:a16="http://schemas.microsoft.com/office/drawing/2014/main" id="{448EA836-02F1-6280-0CB9-41E4E530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>
            <a:extLst>
              <a:ext uri="{FF2B5EF4-FFF2-40B4-BE49-F238E27FC236}">
                <a16:creationId xmlns:a16="http://schemas.microsoft.com/office/drawing/2014/main" id="{6F956BD0-ED21-B911-212C-9FE450958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>
            <a:extLst>
              <a:ext uri="{FF2B5EF4-FFF2-40B4-BE49-F238E27FC236}">
                <a16:creationId xmlns:a16="http://schemas.microsoft.com/office/drawing/2014/main" id="{F1A0FD67-659C-5782-2B6A-E748790FF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id="{6A41CF14-45E5-E058-9166-E0F21046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>
            <a:extLst>
              <a:ext uri="{FF2B5EF4-FFF2-40B4-BE49-F238E27FC236}">
                <a16:creationId xmlns:a16="http://schemas.microsoft.com/office/drawing/2014/main" id="{B81FBA9D-8A47-CE1B-6C28-CA73B53A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607774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 المسيحيون المكرسون والإلتزام الشجاع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والقناعات المستمرة هي الركائز الأساسية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الثلاثة للكنيسة ذات التوجه الإرسالي.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8" name="Rectangle 12">
            <a:extLst>
              <a:ext uri="{FF2B5EF4-FFF2-40B4-BE49-F238E27FC236}">
                <a16:creationId xmlns:a16="http://schemas.microsoft.com/office/drawing/2014/main" id="{FDF4174A-2046-988A-5AFA-D64E486D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>
            <a:extLst>
              <a:ext uri="{FF2B5EF4-FFF2-40B4-BE49-F238E27FC236}">
                <a16:creationId xmlns:a16="http://schemas.microsoft.com/office/drawing/2014/main" id="{CD1F7C58-DCA9-6DD6-EB93-E35315F7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>
            <a:extLst>
              <a:ext uri="{FF2B5EF4-FFF2-40B4-BE49-F238E27FC236}">
                <a16:creationId xmlns:a16="http://schemas.microsoft.com/office/drawing/2014/main" id="{F91592FD-6B80-5FB5-E770-6B5ACA1B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42" name="Text Box 15">
            <a:extLst>
              <a:ext uri="{FF2B5EF4-FFF2-40B4-BE49-F238E27FC236}">
                <a16:creationId xmlns:a16="http://schemas.microsoft.com/office/drawing/2014/main" id="{862E7832-E7E3-DB1B-7E8E-5231C6AD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FEB7975F-7562-5EFE-8F90-EDA37E4F77D8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99347" name="Freeform 17">
              <a:extLst>
                <a:ext uri="{FF2B5EF4-FFF2-40B4-BE49-F238E27FC236}">
                  <a16:creationId xmlns:a16="http://schemas.microsoft.com/office/drawing/2014/main" id="{6D6673C6-FCE4-DE35-BCB0-3215305C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Freeform 18">
              <a:extLst>
                <a:ext uri="{FF2B5EF4-FFF2-40B4-BE49-F238E27FC236}">
                  <a16:creationId xmlns:a16="http://schemas.microsoft.com/office/drawing/2014/main" id="{DF3FD7D6-CC7E-C3E1-F072-5CFD334864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781356F3-FFED-4BBE-7565-511FF4C57471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99345" name="Freeform 20">
              <a:extLst>
                <a:ext uri="{FF2B5EF4-FFF2-40B4-BE49-F238E27FC236}">
                  <a16:creationId xmlns:a16="http://schemas.microsoft.com/office/drawing/2014/main" id="{2C9D528C-B184-715C-E4D3-324DF4650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Freeform 21">
              <a:extLst>
                <a:ext uri="{FF2B5EF4-FFF2-40B4-BE49-F238E27FC236}">
                  <a16:creationId xmlns:a16="http://schemas.microsoft.com/office/drawing/2014/main" id="{9221D4B3-6BE1-F4E4-4F6A-114A5EE2B6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99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التطبيق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كيف ولماذا يكون عملك مهماً لله؟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النقطة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09" name="Text Box 1029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الموضوع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0" name="Text Box 1030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الفكرة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82" name="Text Box 1031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2" name="Rectangle 1032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3" name="Rectangle 1033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4" name="Rectangle 1034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5" name="Rectangle 1035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8. أن تكون خادماً أميناً لله حتى النهاية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    هي الصفة الثالثة لخادم الله الأمين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6" name="Rectangle 1036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7" name="Rectangle 1037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8" name="Rectangle 1038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90" name="Text Box 1039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29أ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5FEBC-95A9-3CA0-6991-D1B660F8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ED99A4B7-7ABD-3DAC-370E-781ED2A93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التطبيق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C3B411A1-397F-C929-9420-6CCBF46A7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كيف ولماذا يكون عملك مهماً لله؟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Text Box 1028">
            <a:extLst>
              <a:ext uri="{FF2B5EF4-FFF2-40B4-BE49-F238E27FC236}">
                <a16:creationId xmlns:a16="http://schemas.microsoft.com/office/drawing/2014/main" id="{BDA5BEB5-434C-731B-D877-0F52F3A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النقطة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09" name="Text Box 1029">
            <a:extLst>
              <a:ext uri="{FF2B5EF4-FFF2-40B4-BE49-F238E27FC236}">
                <a16:creationId xmlns:a16="http://schemas.microsoft.com/office/drawing/2014/main" id="{244B6E05-88A1-C80F-0646-40B28F4E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الموضوع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0" name="Text Box 1030">
            <a:extLst>
              <a:ext uri="{FF2B5EF4-FFF2-40B4-BE49-F238E27FC236}">
                <a16:creationId xmlns:a16="http://schemas.microsoft.com/office/drawing/2014/main" id="{4AFC365A-9A74-C549-9316-16C9CBF1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الفكرة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82" name="Text Box 1031">
            <a:extLst>
              <a:ext uri="{FF2B5EF4-FFF2-40B4-BE49-F238E27FC236}">
                <a16:creationId xmlns:a16="http://schemas.microsoft.com/office/drawing/2014/main" id="{F3EAB19B-ED0A-B4BC-DD6E-BEB7B6AB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2" name="Rectangle 1032">
            <a:extLst>
              <a:ext uri="{FF2B5EF4-FFF2-40B4-BE49-F238E27FC236}">
                <a16:creationId xmlns:a16="http://schemas.microsoft.com/office/drawing/2014/main" id="{214A552D-4340-DEEA-1ACC-B7059BC2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3" name="Rectangle 1033">
            <a:extLst>
              <a:ext uri="{FF2B5EF4-FFF2-40B4-BE49-F238E27FC236}">
                <a16:creationId xmlns:a16="http://schemas.microsoft.com/office/drawing/2014/main" id="{C2BF7577-DB01-7AAC-E988-7A192109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4" name="Rectangle 1034">
            <a:extLst>
              <a:ext uri="{FF2B5EF4-FFF2-40B4-BE49-F238E27FC236}">
                <a16:creationId xmlns:a16="http://schemas.microsoft.com/office/drawing/2014/main" id="{091F4348-EEEB-95AD-7C22-28D184C5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5" name="Rectangle 1035">
            <a:extLst>
              <a:ext uri="{FF2B5EF4-FFF2-40B4-BE49-F238E27FC236}">
                <a16:creationId xmlns:a16="http://schemas.microsoft.com/office/drawing/2014/main" id="{6F4B2B51-7A77-A460-7E6A-F5C4995F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8. أن تكون خادماً أميناً لله حتى النهاية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    هي الصفة الثالثة لخادم الله الأمين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6" name="Rectangle 1036">
            <a:extLst>
              <a:ext uri="{FF2B5EF4-FFF2-40B4-BE49-F238E27FC236}">
                <a16:creationId xmlns:a16="http://schemas.microsoft.com/office/drawing/2014/main" id="{179009E8-8AAF-356B-BEE0-33C82FD3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7" name="Rectangle 1037">
            <a:extLst>
              <a:ext uri="{FF2B5EF4-FFF2-40B4-BE49-F238E27FC236}">
                <a16:creationId xmlns:a16="http://schemas.microsoft.com/office/drawing/2014/main" id="{35628CAE-12DD-E4C5-F865-10325C62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8" name="Rectangle 1038">
            <a:extLst>
              <a:ext uri="{FF2B5EF4-FFF2-40B4-BE49-F238E27FC236}">
                <a16:creationId xmlns:a16="http://schemas.microsoft.com/office/drawing/2014/main" id="{373E7CC5-0FD9-EF98-63C1-44E9D126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90" name="Text Box 1039">
            <a:extLst>
              <a:ext uri="{FF2B5EF4-FFF2-40B4-BE49-F238E27FC236}">
                <a16:creationId xmlns:a16="http://schemas.microsoft.com/office/drawing/2014/main" id="{3810B885-073B-7863-92FF-9850AA43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29أ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40">
            <a:extLst>
              <a:ext uri="{FF2B5EF4-FFF2-40B4-BE49-F238E27FC236}">
                <a16:creationId xmlns:a16="http://schemas.microsoft.com/office/drawing/2014/main" id="{F2C9247A-F521-8535-6ED6-8AEFF31A3028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01395" name="Freeform 1041">
              <a:extLst>
                <a:ext uri="{FF2B5EF4-FFF2-40B4-BE49-F238E27FC236}">
                  <a16:creationId xmlns:a16="http://schemas.microsoft.com/office/drawing/2014/main" id="{D60DEF49-D4D4-93F8-FDEE-434BA8C12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6" name="Freeform 1042">
              <a:extLst>
                <a:ext uri="{FF2B5EF4-FFF2-40B4-BE49-F238E27FC236}">
                  <a16:creationId xmlns:a16="http://schemas.microsoft.com/office/drawing/2014/main" id="{6F1D31CF-EA4B-1CEB-1E14-16605640C3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40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E88C-1041-E223-34BB-078B609BF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D5A5C3CA-07F6-53DE-08F0-29C5E68FA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التطبيق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AEE75C83-4352-1819-491C-FAB45466A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كيف ولماذا يكون عملك مهماً لله؟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Text Box 1028">
            <a:extLst>
              <a:ext uri="{FF2B5EF4-FFF2-40B4-BE49-F238E27FC236}">
                <a16:creationId xmlns:a16="http://schemas.microsoft.com/office/drawing/2014/main" id="{107613B6-637E-761D-34C5-7018ACDE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النقطة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09" name="Text Box 1029">
            <a:extLst>
              <a:ext uri="{FF2B5EF4-FFF2-40B4-BE49-F238E27FC236}">
                <a16:creationId xmlns:a16="http://schemas.microsoft.com/office/drawing/2014/main" id="{0F455937-DA68-4622-106B-A6A98B42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الموضوع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0" name="Text Box 1030">
            <a:extLst>
              <a:ext uri="{FF2B5EF4-FFF2-40B4-BE49-F238E27FC236}">
                <a16:creationId xmlns:a16="http://schemas.microsoft.com/office/drawing/2014/main" id="{4131AAD3-CF48-0818-FC27-462F03C5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الفكرة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82" name="Text Box 1031">
            <a:extLst>
              <a:ext uri="{FF2B5EF4-FFF2-40B4-BE49-F238E27FC236}">
                <a16:creationId xmlns:a16="http://schemas.microsoft.com/office/drawing/2014/main" id="{9CE860E1-2FD4-C543-5963-8E0DAF0E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2" name="Rectangle 1032">
            <a:extLst>
              <a:ext uri="{FF2B5EF4-FFF2-40B4-BE49-F238E27FC236}">
                <a16:creationId xmlns:a16="http://schemas.microsoft.com/office/drawing/2014/main" id="{00D2065C-E679-C17B-6111-14A3233F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3" name="Rectangle 1033">
            <a:extLst>
              <a:ext uri="{FF2B5EF4-FFF2-40B4-BE49-F238E27FC236}">
                <a16:creationId xmlns:a16="http://schemas.microsoft.com/office/drawing/2014/main" id="{CB32223D-EE87-0EE1-A800-B99D4C1B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4" name="Rectangle 1034">
            <a:extLst>
              <a:ext uri="{FF2B5EF4-FFF2-40B4-BE49-F238E27FC236}">
                <a16:creationId xmlns:a16="http://schemas.microsoft.com/office/drawing/2014/main" id="{4D564257-782D-DFA0-6057-11C86E13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5" name="Rectangle 1035">
            <a:extLst>
              <a:ext uri="{FF2B5EF4-FFF2-40B4-BE49-F238E27FC236}">
                <a16:creationId xmlns:a16="http://schemas.microsoft.com/office/drawing/2014/main" id="{5166C25C-340B-757A-1ABE-2D0BB6CE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8. أن تكون خادماً أميناً لله حتى النهاية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    هي الصفة الثالثة لخادم الله الأمين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6" name="Rectangle 1036">
            <a:extLst>
              <a:ext uri="{FF2B5EF4-FFF2-40B4-BE49-F238E27FC236}">
                <a16:creationId xmlns:a16="http://schemas.microsoft.com/office/drawing/2014/main" id="{EBC57743-9F6A-ABB7-F2E0-276DAA9F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7" name="Rectangle 1037">
            <a:extLst>
              <a:ext uri="{FF2B5EF4-FFF2-40B4-BE49-F238E27FC236}">
                <a16:creationId xmlns:a16="http://schemas.microsoft.com/office/drawing/2014/main" id="{40EFF16E-DC44-9949-372F-D4D7BBDCC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8" name="Rectangle 1038">
            <a:extLst>
              <a:ext uri="{FF2B5EF4-FFF2-40B4-BE49-F238E27FC236}">
                <a16:creationId xmlns:a16="http://schemas.microsoft.com/office/drawing/2014/main" id="{CB7C23AB-9749-DC99-41D1-CCB1CD56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90" name="Text Box 1039">
            <a:extLst>
              <a:ext uri="{FF2B5EF4-FFF2-40B4-BE49-F238E27FC236}">
                <a16:creationId xmlns:a16="http://schemas.microsoft.com/office/drawing/2014/main" id="{1B81E636-D763-F26D-FE83-5109DD640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29أ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40">
            <a:extLst>
              <a:ext uri="{FF2B5EF4-FFF2-40B4-BE49-F238E27FC236}">
                <a16:creationId xmlns:a16="http://schemas.microsoft.com/office/drawing/2014/main" id="{06296C4E-25ED-5C46-0530-3030CCF0AFD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01395" name="Freeform 1041">
              <a:extLst>
                <a:ext uri="{FF2B5EF4-FFF2-40B4-BE49-F238E27FC236}">
                  <a16:creationId xmlns:a16="http://schemas.microsoft.com/office/drawing/2014/main" id="{C1934AB0-2E41-6D2C-4634-E68B82CD3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6" name="Freeform 1042">
              <a:extLst>
                <a:ext uri="{FF2B5EF4-FFF2-40B4-BE49-F238E27FC236}">
                  <a16:creationId xmlns:a16="http://schemas.microsoft.com/office/drawing/2014/main" id="{CD6536DE-2A78-E5B7-E12E-3AB60C5717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043">
            <a:extLst>
              <a:ext uri="{FF2B5EF4-FFF2-40B4-BE49-F238E27FC236}">
                <a16:creationId xmlns:a16="http://schemas.microsoft.com/office/drawing/2014/main" id="{382C2B67-0635-3BA4-7026-0B03E4CF17B2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01393" name="Freeform 1044">
              <a:extLst>
                <a:ext uri="{FF2B5EF4-FFF2-40B4-BE49-F238E27FC236}">
                  <a16:creationId xmlns:a16="http://schemas.microsoft.com/office/drawing/2014/main" id="{E3B53416-5616-257D-B1D9-BD9241DE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4" name="Freeform 1045">
              <a:extLst>
                <a:ext uri="{FF2B5EF4-FFF2-40B4-BE49-F238E27FC236}">
                  <a16:creationId xmlns:a16="http://schemas.microsoft.com/office/drawing/2014/main" id="{1F20037C-D945-4EC1-0A73-683E4B17BA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2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762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ar-JO" altLang="ja-JP" u="sng" dirty="0">
                <a:latin typeface="Arial"/>
                <a:ea typeface="ＭＳ Ｐゴシック" charset="0"/>
                <a:cs typeface="Arial"/>
              </a:rPr>
              <a:t>أهمية</a:t>
            </a:r>
            <a:r>
              <a:rPr lang="ar-JO" altLang="ja-JP" dirty="0">
                <a:latin typeface="Arial"/>
                <a:ea typeface="ＭＳ Ｐゴシック" charset="0"/>
                <a:cs typeface="Arial"/>
              </a:rPr>
              <a:t> الفكرة الكبيرة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84" y="877888"/>
            <a:ext cx="8991600" cy="5729288"/>
          </a:xfrm>
          <a:solidFill>
            <a:schemeClr val="accent1"/>
          </a:solidFill>
        </p:spPr>
        <p:txBody>
          <a:bodyPr anchor="ctr"/>
          <a:lstStyle/>
          <a:p>
            <a:pPr eaLnBrk="1" hangingPunct="1">
              <a:buFont typeface="Wingdings" charset="2"/>
              <a:buNone/>
              <a:defRPr/>
            </a:pPr>
            <a:r>
              <a:rPr lang="ar-JO" b="1" dirty="0">
                <a:latin typeface="Arial"/>
                <a:cs typeface="Arial"/>
              </a:rPr>
              <a:t>إن التأكيد الرئيسي لتعريفنا للوعظ التفسيري هو أن "الوعظ التفسيري هو توصيل مفهوم الكتاب المقدس وهذا يؤكد ما هو واضح. </a:t>
            </a:r>
            <a:r>
              <a:rPr lang="ar-JO" b="1" u="sng" dirty="0">
                <a:latin typeface="Arial"/>
                <a:cs typeface="Arial"/>
              </a:rPr>
              <a:t>يجب أن تكون العظة رصاصة وليست خردق</a:t>
            </a:r>
            <a:r>
              <a:rPr lang="ar-JO" b="1" dirty="0">
                <a:latin typeface="Arial"/>
                <a:cs typeface="Arial"/>
              </a:rPr>
              <a:t>. ومن الناحية المثالية تكون كل عظة عبارة عن شرح أو تفسير أو تطبيق لفكرة واحدة سائدة مدعومة بأفكار أخرى، وكلها مستمدة من مقطع واحد أو عدة مقاطع من الكتاب المقدس </a:t>
            </a:r>
            <a:endParaRPr lang="en-US" b="1" dirty="0">
              <a:latin typeface="Arial"/>
              <a:cs typeface="Arial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ar-JO" b="1" dirty="0">
                <a:latin typeface="Arial"/>
                <a:cs typeface="Arial"/>
              </a:rPr>
              <a:t>(هادون روبنسون، الوعظ الكتابي، 33)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7912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9. كمؤمنين علينا أن نثبت أفكارنا على   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يسوع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 لماذا يصير الكثير من الأولين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  آخرين والكثير من الآخرين أولين؟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4AEFD-6AA3-3578-E18C-D1846D07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72EBF2F1-B97C-B8C5-6B65-F13669691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5FAC7B6-3E46-8ECA-5F1B-F3DA0F017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7912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9. كمؤمنين علينا أن نثبت أفكارنا على   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يسوع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3A0149C8-4F70-20C4-C6C7-82F6821BD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789F5CD3-D104-7F28-BC88-4EF1F8D9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8" name="Text Box 6">
            <a:extLst>
              <a:ext uri="{FF2B5EF4-FFF2-40B4-BE49-F238E27FC236}">
                <a16:creationId xmlns:a16="http://schemas.microsoft.com/office/drawing/2014/main" id="{DCA9A426-753A-B350-3D1B-DB04B50D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0" name="Text Box 7">
            <a:extLst>
              <a:ext uri="{FF2B5EF4-FFF2-40B4-BE49-F238E27FC236}">
                <a16:creationId xmlns:a16="http://schemas.microsoft.com/office/drawing/2014/main" id="{557BB9C6-49CD-A7BD-04B0-BA4173D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>
            <a:extLst>
              <a:ext uri="{FF2B5EF4-FFF2-40B4-BE49-F238E27FC236}">
                <a16:creationId xmlns:a16="http://schemas.microsoft.com/office/drawing/2014/main" id="{24ED73C0-6242-3F91-632C-8C22F42A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>
            <a:extLst>
              <a:ext uri="{FF2B5EF4-FFF2-40B4-BE49-F238E27FC236}">
                <a16:creationId xmlns:a16="http://schemas.microsoft.com/office/drawing/2014/main" id="{69BCDA05-8141-0335-BB3A-5AB2AE2E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>
            <a:extLst>
              <a:ext uri="{FF2B5EF4-FFF2-40B4-BE49-F238E27FC236}">
                <a16:creationId xmlns:a16="http://schemas.microsoft.com/office/drawing/2014/main" id="{150A8E8D-932A-4D02-40FB-AA76F92B8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>
            <a:extLst>
              <a:ext uri="{FF2B5EF4-FFF2-40B4-BE49-F238E27FC236}">
                <a16:creationId xmlns:a16="http://schemas.microsoft.com/office/drawing/2014/main" id="{AEE8B01B-02AD-6A12-E29B-2A1D5674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 لماذا يصير الكثير من الأولين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  آخرين والكثير من الآخرين أولين؟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4" name="Rectangle 12">
            <a:extLst>
              <a:ext uri="{FF2B5EF4-FFF2-40B4-BE49-F238E27FC236}">
                <a16:creationId xmlns:a16="http://schemas.microsoft.com/office/drawing/2014/main" id="{E20376CB-5D05-D29C-12C4-ECADEF56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>
            <a:extLst>
              <a:ext uri="{FF2B5EF4-FFF2-40B4-BE49-F238E27FC236}">
                <a16:creationId xmlns:a16="http://schemas.microsoft.com/office/drawing/2014/main" id="{A15F07F3-9905-4354-8FC9-1232B457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>
            <a:extLst>
              <a:ext uri="{FF2B5EF4-FFF2-40B4-BE49-F238E27FC236}">
                <a16:creationId xmlns:a16="http://schemas.microsoft.com/office/drawing/2014/main" id="{2BD095EC-FBAA-7E85-CD09-6C952F24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8" name="Text Box 15">
            <a:extLst>
              <a:ext uri="{FF2B5EF4-FFF2-40B4-BE49-F238E27FC236}">
                <a16:creationId xmlns:a16="http://schemas.microsoft.com/office/drawing/2014/main" id="{63721952-E3BA-2AEA-827E-F66DE08C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C0CA4F53-BF60-348B-F380-33C7310E2D2F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03443" name="Freeform 17">
              <a:extLst>
                <a:ext uri="{FF2B5EF4-FFF2-40B4-BE49-F238E27FC236}">
                  <a16:creationId xmlns:a16="http://schemas.microsoft.com/office/drawing/2014/main" id="{61FF9D72-97FA-B9F2-5473-E27597F1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18">
              <a:extLst>
                <a:ext uri="{FF2B5EF4-FFF2-40B4-BE49-F238E27FC236}">
                  <a16:creationId xmlns:a16="http://schemas.microsoft.com/office/drawing/2014/main" id="{F54F3183-82AC-839B-A647-0B79A63A05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65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B3A3-01DB-86ED-3A32-36EDDF92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B186A40-EE38-0148-B187-1EB5E4B6D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34FBD83-A41D-B1AC-78D9-D51372621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7912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9. كمؤمنين علينا أن نثبت أفكارنا على   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يسوع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F88FE347-93E2-60D4-4241-31CAC324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5434878F-0CF4-40F6-047F-9F0160B1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8" name="Text Box 6">
            <a:extLst>
              <a:ext uri="{FF2B5EF4-FFF2-40B4-BE49-F238E27FC236}">
                <a16:creationId xmlns:a16="http://schemas.microsoft.com/office/drawing/2014/main" id="{AC719455-5A4E-64BA-AD34-985745AE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0" name="Text Box 7">
            <a:extLst>
              <a:ext uri="{FF2B5EF4-FFF2-40B4-BE49-F238E27FC236}">
                <a16:creationId xmlns:a16="http://schemas.microsoft.com/office/drawing/2014/main" id="{8CDA3955-20E3-4296-6FBB-FB4D05F7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>
            <a:extLst>
              <a:ext uri="{FF2B5EF4-FFF2-40B4-BE49-F238E27FC236}">
                <a16:creationId xmlns:a16="http://schemas.microsoft.com/office/drawing/2014/main" id="{B9905540-170C-1298-F19F-8DAC1D20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>
            <a:extLst>
              <a:ext uri="{FF2B5EF4-FFF2-40B4-BE49-F238E27FC236}">
                <a16:creationId xmlns:a16="http://schemas.microsoft.com/office/drawing/2014/main" id="{C4331C53-70EA-7CD6-982F-B8C7466F3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>
            <a:extLst>
              <a:ext uri="{FF2B5EF4-FFF2-40B4-BE49-F238E27FC236}">
                <a16:creationId xmlns:a16="http://schemas.microsoft.com/office/drawing/2014/main" id="{377D2B06-6D59-7434-DB8C-0584526E9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>
            <a:extLst>
              <a:ext uri="{FF2B5EF4-FFF2-40B4-BE49-F238E27FC236}">
                <a16:creationId xmlns:a16="http://schemas.microsoft.com/office/drawing/2014/main" id="{F7195B3D-7A33-32A9-A703-AE77E486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 لماذا يصير الكثير من الأولين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  آخرين والكثير من الآخرين أولين؟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4" name="Rectangle 12">
            <a:extLst>
              <a:ext uri="{FF2B5EF4-FFF2-40B4-BE49-F238E27FC236}">
                <a16:creationId xmlns:a16="http://schemas.microsoft.com/office/drawing/2014/main" id="{295362F1-8B0E-10ED-90C4-339290862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>
            <a:extLst>
              <a:ext uri="{FF2B5EF4-FFF2-40B4-BE49-F238E27FC236}">
                <a16:creationId xmlns:a16="http://schemas.microsoft.com/office/drawing/2014/main" id="{81F4F72C-8FFD-9C31-3E76-678204861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>
            <a:extLst>
              <a:ext uri="{FF2B5EF4-FFF2-40B4-BE49-F238E27FC236}">
                <a16:creationId xmlns:a16="http://schemas.microsoft.com/office/drawing/2014/main" id="{7A3AD086-020D-303E-657D-82BB3472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8" name="Text Box 15">
            <a:extLst>
              <a:ext uri="{FF2B5EF4-FFF2-40B4-BE49-F238E27FC236}">
                <a16:creationId xmlns:a16="http://schemas.microsoft.com/office/drawing/2014/main" id="{CBF374B9-6B22-9EB1-05EF-DC87499B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4944FFE2-4332-57A3-FD11-F8FDEB6BD65D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03443" name="Freeform 17">
              <a:extLst>
                <a:ext uri="{FF2B5EF4-FFF2-40B4-BE49-F238E27FC236}">
                  <a16:creationId xmlns:a16="http://schemas.microsoft.com/office/drawing/2014/main" id="{3359F838-F0CC-E3C6-FAD7-DED9C1E2B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18">
              <a:extLst>
                <a:ext uri="{FF2B5EF4-FFF2-40B4-BE49-F238E27FC236}">
                  <a16:creationId xmlns:a16="http://schemas.microsoft.com/office/drawing/2014/main" id="{5D307BAD-9E28-4584-FC99-99CDEB295F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85EDD57-8314-BAB1-D77E-1CA9ACBC2E45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3441" name="Freeform 20">
              <a:extLst>
                <a:ext uri="{FF2B5EF4-FFF2-40B4-BE49-F238E27FC236}">
                  <a16:creationId xmlns:a16="http://schemas.microsoft.com/office/drawing/2014/main" id="{53A5B8D6-8014-30AA-E78A-F9D9ECA0C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Freeform 21">
              <a:extLst>
                <a:ext uri="{FF2B5EF4-FFF2-40B4-BE49-F238E27FC236}">
                  <a16:creationId xmlns:a16="http://schemas.microsoft.com/office/drawing/2014/main" id="{748897D1-F284-51F1-DE99-1D2196BF62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74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109552-B818-7456-E1B5-E3039D1BD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392488"/>
            <a:ext cx="6638812" cy="950912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4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لذي يوجب على الكنيسة است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رداد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مسيحي خاطئ بشكل صحيح هو أنها تمدّ سلطان الله.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إعادة مسيحي خاطئ بشكل صحيح يكون بالمحافظة على خصوصية الأمر قدر الإمكان.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1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استعادة أو الاستمرار في السعي لاستعادة المؤمنين الضّالين هو أنها تبسط سلطان الله نفسه.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1" descr="forg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03965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0960" y="2708920"/>
            <a:ext cx="6781800" cy="1090612"/>
          </a:xfrm>
        </p:spPr>
        <p:txBody>
          <a:bodyPr/>
          <a:lstStyle/>
          <a:p>
            <a:pPr eaLnBrk="1" hangingPunct="1">
              <a:defRPr/>
            </a:pPr>
            <a:r>
              <a:rPr lang="ar-SA" sz="6000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65104"/>
            <a:ext cx="8914160" cy="1883296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يجب أن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نستعيد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الأعضاء الخط</a:t>
            </a:r>
            <a:r>
              <a:rPr lang="ar-JO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ة بشكل صحيح لأننا نتصرف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نيابة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عن الله</a:t>
            </a:r>
            <a:endParaRPr lang="en-US" sz="4800" b="1" dirty="0">
              <a:solidFill>
                <a:srgbClr val="FFFF00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D01CC24B-E5A4-18E7-F397-021FA313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0099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FB1C1F-1CAA-2126-6DF9-7F72FEF7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فكرة تفسيرية: السبب لذي يوجب على الكنيسة است</a:t>
            </a:r>
            <a:r>
              <a:rPr lang="ar-JO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رداد</a:t>
            </a:r>
            <a:r>
              <a:rPr lang="ar-SA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مسيحي خاطئ بشكل صحيح هو أنها تمدّ سلطان الله.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07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نسترد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المؤمنين الخطاة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صحيح؟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الأول اليوم (للآيات 15- 17)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4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conflicres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الثاني تم الإجابة عليه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الأعداد 18-20: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نسترد المؤمنين المخطئين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مناسب؟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أسماء أخرى للفكرة الكبيرة</a:t>
            </a:r>
            <a:endParaRPr 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</a:rPr>
              <a:t>29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5C442-77BF-828C-988B-66B9B638D5CB}"/>
              </a:ext>
            </a:extLst>
          </p:cNvPr>
          <p:cNvSpPr/>
          <p:nvPr/>
        </p:nvSpPr>
        <p:spPr bwMode="auto">
          <a:xfrm>
            <a:off x="228600" y="0"/>
            <a:ext cx="2743200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الوعظية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9DF0A-C827-6C8D-4F18-B2C3A8BBCFF0}"/>
              </a:ext>
            </a:extLst>
          </p:cNvPr>
          <p:cNvSpPr/>
          <p:nvPr/>
        </p:nvSpPr>
        <p:spPr bwMode="auto">
          <a:xfrm>
            <a:off x="4191000" y="0"/>
            <a:ext cx="1981200" cy="7707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المسألة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18CB3-ECBC-E960-30B1-1D02B4BC1EFF}"/>
              </a:ext>
            </a:extLst>
          </p:cNvPr>
          <p:cNvSpPr/>
          <p:nvPr/>
        </p:nvSpPr>
        <p:spPr bwMode="auto">
          <a:xfrm>
            <a:off x="266700" y="668337"/>
            <a:ext cx="5511800" cy="9286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البيان التركيبي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491D4-5A84-FA66-ACBD-281793CE926D}"/>
              </a:ext>
            </a:extLst>
          </p:cNvPr>
          <p:cNvSpPr/>
          <p:nvPr/>
        </p:nvSpPr>
        <p:spPr bwMode="auto">
          <a:xfrm>
            <a:off x="4067944" y="1604665"/>
            <a:ext cx="4475980" cy="809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المفهوم الكتابي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4FFF0-C5CE-5B64-9E6E-7F1BF194FEB0}"/>
              </a:ext>
            </a:extLst>
          </p:cNvPr>
          <p:cNvSpPr/>
          <p:nvPr/>
        </p:nvSpPr>
        <p:spPr bwMode="auto">
          <a:xfrm>
            <a:off x="6096000" y="537865"/>
            <a:ext cx="3048000" cy="9382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ف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ك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ر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ة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 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م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ر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ك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ز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ي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1383F-1B7A-2211-0DBE-CCEDBD052BC1}"/>
              </a:ext>
            </a:extLst>
          </p:cNvPr>
          <p:cNvSpPr/>
          <p:nvPr/>
        </p:nvSpPr>
        <p:spPr bwMode="auto">
          <a:xfrm>
            <a:off x="0" y="3449637"/>
            <a:ext cx="9144000" cy="514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مسألة</a:t>
            </a:r>
            <a:r>
              <a:rPr lang="ar-JO" sz="36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 العظة </a:t>
            </a:r>
            <a:r>
              <a:rPr lang="ar-JO" sz="3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المركزية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84A48-C5F1-E92E-2B67-0E16CF43B99E}"/>
              </a:ext>
            </a:extLst>
          </p:cNvPr>
          <p:cNvSpPr/>
          <p:nvPr/>
        </p:nvSpPr>
        <p:spPr bwMode="auto">
          <a:xfrm>
            <a:off x="630312" y="4110334"/>
            <a:ext cx="3149600" cy="8845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الرئيسية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013F9-5A1A-E6AB-792B-1F1F4E10EE6E}"/>
              </a:ext>
            </a:extLst>
          </p:cNvPr>
          <p:cNvSpPr/>
          <p:nvPr/>
        </p:nvSpPr>
        <p:spPr bwMode="auto">
          <a:xfrm>
            <a:off x="6012160" y="3980456"/>
            <a:ext cx="2531764" cy="7800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المهيمنة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1BCF4-8637-58A2-7263-08C6AFF4BE28}"/>
              </a:ext>
            </a:extLst>
          </p:cNvPr>
          <p:cNvSpPr/>
          <p:nvPr/>
        </p:nvSpPr>
        <p:spPr bwMode="auto">
          <a:xfrm>
            <a:off x="5837312" y="4660849"/>
            <a:ext cx="2706612" cy="592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 الرئيسي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EBFAA-516B-629D-BD49-F23C00294B0F}"/>
              </a:ext>
            </a:extLst>
          </p:cNvPr>
          <p:cNvSpPr/>
          <p:nvPr/>
        </p:nvSpPr>
        <p:spPr bwMode="auto">
          <a:xfrm>
            <a:off x="0" y="5301580"/>
            <a:ext cx="2514600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 المركزي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A6879-1FBA-3709-B927-576F2E110C3A}"/>
              </a:ext>
            </a:extLst>
          </p:cNvPr>
          <p:cNvSpPr/>
          <p:nvPr/>
        </p:nvSpPr>
        <p:spPr bwMode="auto">
          <a:xfrm>
            <a:off x="2411760" y="5301580"/>
            <a:ext cx="3149600" cy="8880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فكرة العظة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9E0D3-B3B4-3EEF-FE90-82BAAA3C7299}"/>
              </a:ext>
            </a:extLst>
          </p:cNvPr>
          <p:cNvSpPr/>
          <p:nvPr/>
        </p:nvSpPr>
        <p:spPr bwMode="auto">
          <a:xfrm>
            <a:off x="6096000" y="5301580"/>
            <a:ext cx="2531764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العبارة الفرضية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ECEF5-1F25-C482-D680-92634DC12DCB}"/>
              </a:ext>
            </a:extLst>
          </p:cNvPr>
          <p:cNvSpPr/>
          <p:nvPr/>
        </p:nvSpPr>
        <p:spPr bwMode="auto">
          <a:xfrm>
            <a:off x="1763688" y="6098132"/>
            <a:ext cx="6531024" cy="7598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عبارة إكمال الموضوع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تشكيل / صياغة الفكرة الرئيسية</a:t>
            </a:r>
            <a:endParaRPr kumimoji="0"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9584"/>
            <a:ext cx="2986270" cy="1295400"/>
          </a:xfrm>
          <a:solidFill>
            <a:schemeClr val="accent2"/>
          </a:solidFill>
        </p:spPr>
        <p:txBody>
          <a:bodyPr anchor="ctr"/>
          <a:lstStyle/>
          <a:p>
            <a:pPr algn="ctr">
              <a:buNone/>
            </a:pPr>
            <a:r>
              <a:rPr kumimoji="0"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الموضوع</a:t>
            </a:r>
          </a:p>
          <a:p>
            <a:pPr algn="ctr">
              <a:buNone/>
            </a:pPr>
            <a:r>
              <a:rPr kumimoji="0" lang="ar-JO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(المادة المتناولة اوالفكرة الرئيسية)</a:t>
            </a:r>
          </a:p>
          <a:p>
            <a:pPr algn="ctr">
              <a:buFont typeface="Wingdings" charset="0"/>
              <a:buNone/>
            </a:pPr>
            <a:endParaRPr kumimoji="0" lang="en-US" sz="1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5148498" y="1943101"/>
            <a:ext cx="31242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التتمة / نقاط التوكيد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تجاه حركة النص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23248" y="2274607"/>
            <a:ext cx="676275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55576" y="784796"/>
            <a:ext cx="7620000" cy="31350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700225" y="4078813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السؤال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912552" y="4128251"/>
            <a:ext cx="2065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3600" b="1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الإجابة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121643" y="4758243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السبب الذي يجب ان يسبح الناس الله</a:t>
            </a:r>
            <a:r>
              <a:rPr kumimoji="0" lang="ar-JO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لأجله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121643" y="571409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اختبار شخصية الشخص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الفرق؟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itle 1"/>
          <p:cNvSpPr txBox="1">
            <a:spLocks/>
          </p:cNvSpPr>
          <p:nvPr/>
        </p:nvSpPr>
        <p:spPr bwMode="auto"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الموضوع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itle 1"/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النقطة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49500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كلمة واحدة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7904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أكثر من كلمة واحدة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213100"/>
            <a:ext cx="2808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ليس سؤال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07904" y="3213100"/>
            <a:ext cx="5148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يمكن صياغته كسؤال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288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المحبة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7904" y="4508500"/>
            <a:ext cx="5148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إلى المحبة</a:t>
            </a:r>
          </a:p>
          <a:p>
            <a:pPr algn="r"/>
            <a:r>
              <a:rPr lang="ar-J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يجب أن نحب؟</a:t>
            </a:r>
          </a:p>
          <a:p>
            <a:pPr algn="r"/>
            <a:r>
              <a:rPr lang="ar-J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أسباب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المحبة</a:t>
            </a:r>
          </a:p>
          <a:p>
            <a:pPr algn="r"/>
            <a:r>
              <a:rPr lang="ar-J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يجب أن نحب؟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1. وضعنا الله معاً كعائلة جتى نقدر أن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نساعد بعضنا بعضاً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8053572" y="1447800"/>
            <a:ext cx="1090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38" name="Text Box 23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 ما هو صانع السلام؟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من هو صانع السلام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46" name="Text Box 31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3798-6F5B-E4ED-24CE-A65C34B6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1E2A16DC-00E0-EFA5-F838-BEECCF9FE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897067E6-8E05-05BB-8E5D-385CB68C5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1. وضعنا الله معاً كعائلة جتى نقدر أن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نساعد بعضنا بعضاً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1508" name="Text Box 20">
            <a:extLst>
              <a:ext uri="{FF2B5EF4-FFF2-40B4-BE49-F238E27FC236}">
                <a16:creationId xmlns:a16="http://schemas.microsoft.com/office/drawing/2014/main" id="{160B4EBD-9045-B2FA-5C37-3E3E9C61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09" name="Text Box 21">
            <a:extLst>
              <a:ext uri="{FF2B5EF4-FFF2-40B4-BE49-F238E27FC236}">
                <a16:creationId xmlns:a16="http://schemas.microsoft.com/office/drawing/2014/main" id="{9C3A2930-31FB-6A55-8EB3-B901089E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0" name="Text Box 22">
            <a:extLst>
              <a:ext uri="{FF2B5EF4-FFF2-40B4-BE49-F238E27FC236}">
                <a16:creationId xmlns:a16="http://schemas.microsoft.com/office/drawing/2014/main" id="{0FC0C347-8357-6235-ADE7-3F9CAF0D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72" y="1447800"/>
            <a:ext cx="1090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38" name="Text Box 23">
            <a:extLst>
              <a:ext uri="{FF2B5EF4-FFF2-40B4-BE49-F238E27FC236}">
                <a16:creationId xmlns:a16="http://schemas.microsoft.com/office/drawing/2014/main" id="{1C92F700-32A3-1E71-F0F1-5CCB5F4C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>
            <a:extLst>
              <a:ext uri="{FF2B5EF4-FFF2-40B4-BE49-F238E27FC236}">
                <a16:creationId xmlns:a16="http://schemas.microsoft.com/office/drawing/2014/main" id="{B42130B2-5E7C-E66C-CA91-25A76E2A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>
            <a:extLst>
              <a:ext uri="{FF2B5EF4-FFF2-40B4-BE49-F238E27FC236}">
                <a16:creationId xmlns:a16="http://schemas.microsoft.com/office/drawing/2014/main" id="{5A91021E-9A9C-43ED-9BAD-EEE260A35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>
            <a:extLst>
              <a:ext uri="{FF2B5EF4-FFF2-40B4-BE49-F238E27FC236}">
                <a16:creationId xmlns:a16="http://schemas.microsoft.com/office/drawing/2014/main" id="{C1BB5DC6-120C-9C63-78B9-B6455D9D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>
            <a:extLst>
              <a:ext uri="{FF2B5EF4-FFF2-40B4-BE49-F238E27FC236}">
                <a16:creationId xmlns:a16="http://schemas.microsoft.com/office/drawing/2014/main" id="{B57D89F9-8A55-A6E3-7D36-BABB6DA6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 ما هو صانع السلام؟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من هو صانع السلام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6" name="Rectangle 28">
            <a:extLst>
              <a:ext uri="{FF2B5EF4-FFF2-40B4-BE49-F238E27FC236}">
                <a16:creationId xmlns:a16="http://schemas.microsoft.com/office/drawing/2014/main" id="{B2C2396C-0A71-05E2-CE8D-F1671B88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>
            <a:extLst>
              <a:ext uri="{FF2B5EF4-FFF2-40B4-BE49-F238E27FC236}">
                <a16:creationId xmlns:a16="http://schemas.microsoft.com/office/drawing/2014/main" id="{20642D8A-B1DF-03F2-2003-2D3BD325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>
            <a:extLst>
              <a:ext uri="{FF2B5EF4-FFF2-40B4-BE49-F238E27FC236}">
                <a16:creationId xmlns:a16="http://schemas.microsoft.com/office/drawing/2014/main" id="{5FFCA700-5FA9-FAAB-03B6-FB28E0EA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46" name="Text Box 31">
            <a:extLst>
              <a:ext uri="{FF2B5EF4-FFF2-40B4-BE49-F238E27FC236}">
                <a16:creationId xmlns:a16="http://schemas.microsoft.com/office/drawing/2014/main" id="{8AD7FC62-A2AA-DC18-84DE-66022B06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F3B198F6-27BF-4476-28DC-DEC5AF853FDE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95251" name="Freeform 32">
              <a:extLst>
                <a:ext uri="{FF2B5EF4-FFF2-40B4-BE49-F238E27FC236}">
                  <a16:creationId xmlns:a16="http://schemas.microsoft.com/office/drawing/2014/main" id="{A7F4A37A-90C7-AE3A-2A99-BE3E8066E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Freeform 33">
              <a:extLst>
                <a:ext uri="{FF2B5EF4-FFF2-40B4-BE49-F238E27FC236}">
                  <a16:creationId xmlns:a16="http://schemas.microsoft.com/office/drawing/2014/main" id="{8DB74733-1675-4B0B-6FDF-F12EE8690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0244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1224</Words>
  <Application>Microsoft Macintosh PowerPoint</Application>
  <PresentationFormat>On-screen Show (4:3)</PresentationFormat>
  <Paragraphs>295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ＭＳ Ｐゴシック</vt:lpstr>
      <vt:lpstr>ＭＳ Ｐゴシック</vt:lpstr>
      <vt:lpstr>Times</vt:lpstr>
      <vt:lpstr>Arial</vt:lpstr>
      <vt:lpstr>Book Antiqua</vt:lpstr>
      <vt:lpstr>Calibri</vt:lpstr>
      <vt:lpstr>Futura</vt:lpstr>
      <vt:lpstr>Helvetica</vt:lpstr>
      <vt:lpstr>Monotype Sorts</vt:lpstr>
      <vt:lpstr>Times New Roman</vt:lpstr>
      <vt:lpstr>Verdana</vt:lpstr>
      <vt:lpstr>Wingdings</vt:lpstr>
      <vt:lpstr>Blank Presentation</vt:lpstr>
      <vt:lpstr>Wood</vt:lpstr>
      <vt:lpstr>Zig Zag</vt:lpstr>
      <vt:lpstr>Textured</vt:lpstr>
      <vt:lpstr>Fossil</vt:lpstr>
      <vt:lpstr>Orbit</vt:lpstr>
      <vt:lpstr>2_untitled 1</vt:lpstr>
      <vt:lpstr>1_Warp</vt:lpstr>
      <vt:lpstr>2_Schmooze</vt:lpstr>
      <vt:lpstr>11_Default Design</vt:lpstr>
      <vt:lpstr>Network</vt:lpstr>
      <vt:lpstr>ما هي الفكرة الكبيرة؟ </vt:lpstr>
      <vt:lpstr>أهمية الفكرة الكبيرة</vt:lpstr>
      <vt:lpstr>PowerPoint Presentation</vt:lpstr>
      <vt:lpstr>عملية إعداد عظة تفسيرية </vt:lpstr>
      <vt:lpstr>أسماء أخرى للفكرة الكبيرة</vt:lpstr>
      <vt:lpstr>تشكيل / صياغة الفكرة الرئيسية</vt:lpstr>
      <vt:lpstr>ما الفرق؟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بعض التطبيق</vt:lpstr>
      <vt:lpstr>عملية إعداد عظة تفسيرية </vt:lpstr>
      <vt:lpstr>فكرة تفسيرية: السبب لذي يوجب على الكنيسة استرداد مسيحي خاطئ بشكل صحيح هو أنها تمدّ سلطان الله.</vt:lpstr>
      <vt:lpstr>الفكرة الرئيسية:</vt:lpstr>
      <vt:lpstr>كيف نسترد  المؤمنين الخطاة  بشكل صحيح؟</vt:lpstr>
      <vt:lpstr>سؤالنا الثاني تم الإجابة عليه  في الأعداد 18-20: لماذا نسترد المؤمنين المخطئين  بشكل مناسب؟</vt:lpstr>
      <vt:lpstr>Black</vt:lpstr>
      <vt:lpstr>الرابط للعرض التقديميِّ "دراسة الكتاب المقدَّس (علم التفسير)"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Rick Griffith</cp:lastModifiedBy>
  <cp:revision>77</cp:revision>
  <dcterms:created xsi:type="dcterms:W3CDTF">2009-03-16T03:43:15Z</dcterms:created>
  <dcterms:modified xsi:type="dcterms:W3CDTF">2026-07-07T12:27:41Z</dcterms:modified>
</cp:coreProperties>
</file>