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72" r:id="rId3"/>
    <p:sldMasterId id="2147484093" r:id="rId4"/>
    <p:sldMasterId id="2147484105" r:id="rId5"/>
    <p:sldMasterId id="2147484117" r:id="rId6"/>
  </p:sldMasterIdLst>
  <p:notesMasterIdLst>
    <p:notesMasterId r:id="rId28"/>
  </p:notesMasterIdLst>
  <p:sldIdLst>
    <p:sldId id="257" r:id="rId7"/>
    <p:sldId id="282" r:id="rId8"/>
    <p:sldId id="264" r:id="rId9"/>
    <p:sldId id="280" r:id="rId10"/>
    <p:sldId id="258" r:id="rId11"/>
    <p:sldId id="271" r:id="rId12"/>
    <p:sldId id="272" r:id="rId13"/>
    <p:sldId id="284" r:id="rId14"/>
    <p:sldId id="285" r:id="rId15"/>
    <p:sldId id="273" r:id="rId16"/>
    <p:sldId id="281" r:id="rId17"/>
    <p:sldId id="274" r:id="rId18"/>
    <p:sldId id="275" r:id="rId19"/>
    <p:sldId id="288" r:id="rId20"/>
    <p:sldId id="287" r:id="rId21"/>
    <p:sldId id="276" r:id="rId22"/>
    <p:sldId id="277" r:id="rId23"/>
    <p:sldId id="278" r:id="rId24"/>
    <p:sldId id="265" r:id="rId25"/>
    <p:sldId id="279" r:id="rId26"/>
    <p:sldId id="4032"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8C9"/>
    <a:srgbClr val="C7314D"/>
    <a:srgbClr val="C6304D"/>
    <a:srgbClr val="5B9359"/>
    <a:srgbClr val="436A40"/>
    <a:srgbClr val="64ABBB"/>
    <a:srgbClr val="567BFF"/>
    <a:srgbClr val="4C6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219" autoAdjust="0"/>
    <p:restoredTop sz="89981" autoAdjust="0"/>
  </p:normalViewPr>
  <p:slideViewPr>
    <p:cSldViewPr>
      <p:cViewPr varScale="1">
        <p:scale>
          <a:sx n="128" d="100"/>
          <a:sy n="128" d="100"/>
        </p:scale>
        <p:origin x="14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5B67C0F-CD9C-5144-9ADD-4730DA872135}" type="slidenum">
              <a:rPr lang="en-US"/>
              <a:pPr>
                <a:defRPr/>
              </a:pPr>
              <a:t>‹#›</a:t>
            </a:fld>
            <a:endParaRPr lang="en-US"/>
          </a:p>
        </p:txBody>
      </p:sp>
    </p:spTree>
    <p:extLst>
      <p:ext uri="{BB962C8B-B14F-4D97-AF65-F5344CB8AC3E}">
        <p14:creationId xmlns:p14="http://schemas.microsoft.com/office/powerpoint/2010/main" val="213657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20CEB5-6986-4B41-BE2D-6CF25A8F04AC}" type="slidenum">
              <a:rPr lang="en-US" sz="1200"/>
              <a:pPr/>
              <a:t>1</a:t>
            </a:fld>
            <a:endParaRPr lang="en-US" sz="1200"/>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C4F782-E32B-B44F-9D49-90BF3CF930C7}" type="slidenum">
              <a:rPr lang="en-US" sz="1200"/>
              <a:pPr/>
              <a:t>10</a:t>
            </a:fld>
            <a:endParaRPr lang="en-US" sz="1200"/>
          </a:p>
        </p:txBody>
      </p:sp>
      <p:sp>
        <p:nvSpPr>
          <p:cNvPr id="70658" name="Rectangle 2"/>
          <p:cNvSpPr>
            <a:spLocks noGrp="1" noRot="1" noChangeAspect="1" noChangeArrowheads="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341A06-E13F-F140-9418-488F4433FF26}" type="slidenum">
              <a:rPr lang="en-US" sz="1200"/>
              <a:pPr/>
              <a:t>12</a:t>
            </a:fld>
            <a:endParaRPr lang="en-US" sz="1200"/>
          </a:p>
        </p:txBody>
      </p:sp>
      <p:sp>
        <p:nvSpPr>
          <p:cNvPr id="73730" name="Rectangle 2"/>
          <p:cNvSpPr>
            <a:spLocks noGrp="1" noRot="1" noChangeAspect="1" noChangeArrowheads="1"/>
          </p:cNvSpPr>
          <p:nvPr>
            <p:ph type="sldImg"/>
          </p:nvPr>
        </p:nvSpPr>
        <p:spPr>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pPr/>
              <a:t>13</a:t>
            </a:fld>
            <a:endParaRPr lang="en-US" sz="1200"/>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solidFill>
                  <a:prstClr val="black"/>
                </a:solidFill>
              </a:rPr>
              <a:pPr/>
              <a:t>14</a:t>
            </a:fld>
            <a:endParaRPr lang="en-US" sz="1200">
              <a:solidFill>
                <a:prstClr val="black"/>
              </a:solidFill>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solidFill>
                  <a:prstClr val="black"/>
                </a:solidFill>
              </a:rPr>
              <a:pPr/>
              <a:t>15</a:t>
            </a:fld>
            <a:endParaRPr lang="en-US" sz="1200">
              <a:solidFill>
                <a:prstClr val="black"/>
              </a:solidFill>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8815B0-53B1-CD47-B381-FB0341ED389A}" type="slidenum">
              <a:rPr lang="en-US" sz="1200"/>
              <a:pPr/>
              <a:t>16</a:t>
            </a:fld>
            <a:endParaRPr lang="en-US" sz="1200"/>
          </a:p>
        </p:txBody>
      </p:sp>
      <p:sp>
        <p:nvSpPr>
          <p:cNvPr id="77826" name="Rectangle 2"/>
          <p:cNvSpPr>
            <a:spLocks noGrp="1" noRot="1" noChangeAspect="1" noChangeArrowheads="1"/>
          </p:cNvSpPr>
          <p:nvPr>
            <p:ph type="sldImg"/>
          </p:nvPr>
        </p:nvSpPr>
        <p:spPr>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33CF63-543A-FC40-9182-E432E56A8C19}" type="slidenum">
              <a:rPr lang="en-US" sz="1200"/>
              <a:pPr/>
              <a:t>17</a:t>
            </a:fld>
            <a:endParaRPr lang="en-US" sz="1200"/>
          </a:p>
        </p:txBody>
      </p:sp>
      <p:sp>
        <p:nvSpPr>
          <p:cNvPr id="79874" name="Rectangle 2"/>
          <p:cNvSpPr>
            <a:spLocks noGrp="1" noRot="1" noChangeAspect="1" noChangeArrowheads="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8594A-529C-F740-9750-DD250A4CCA19}" type="slidenum">
              <a:rPr lang="en-US" sz="1200"/>
              <a:pPr/>
              <a:t>18</a:t>
            </a:fld>
            <a:endParaRPr lang="en-US" sz="1200"/>
          </a:p>
        </p:txBody>
      </p:sp>
      <p:sp>
        <p:nvSpPr>
          <p:cNvPr id="81922" name="Rectangle 2"/>
          <p:cNvSpPr>
            <a:spLocks noGrp="1" noRot="1" noChangeAspect="1" noChangeArrowheads="1"/>
          </p:cNvSpPr>
          <p:nvPr>
            <p:ph type="sldImg"/>
          </p:nvPr>
        </p:nvSpPr>
        <p:spPr>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430F36-1BB0-F945-AC19-4AA6971699DC}" type="slidenum">
              <a:rPr lang="en-US" sz="1200"/>
              <a:pPr/>
              <a:t>19</a:t>
            </a:fld>
            <a:endParaRPr lang="en-US" sz="1200"/>
          </a:p>
        </p:txBody>
      </p:sp>
      <p:sp>
        <p:nvSpPr>
          <p:cNvPr id="83970" name="Rectangle 2"/>
          <p:cNvSpPr>
            <a:spLocks noGrp="1" noRot="1" noChangeAspect="1" noChangeArrowheads="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Have three volunteers read one of these passages and then ask the class to critique them after each time.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871219-62D0-0B49-A0F4-24367540F128}" type="slidenum">
              <a:rPr lang="en-US" sz="1200"/>
              <a:pPr/>
              <a:t>20</a:t>
            </a:fld>
            <a:endParaRPr lang="en-US" sz="1200"/>
          </a:p>
        </p:txBody>
      </p:sp>
      <p:sp>
        <p:nvSpPr>
          <p:cNvPr id="86018" name="Rectangle 2"/>
          <p:cNvSpPr>
            <a:spLocks noGrp="1" noRot="1" noChangeAspect="1" noChangeArrowheads="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DD970D-BEE4-6C4B-8AA7-AA6983C94323}" type="slidenum">
              <a:rPr lang="en-US" sz="1200"/>
              <a:pPr/>
              <a:t>2</a:t>
            </a:fld>
            <a:endParaRPr lang="en-US" sz="1200"/>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a:lstStyle/>
          <a:p>
            <a:r>
              <a:rPr lang="en-US" dirty="0">
                <a:ea typeface="ＭＳ Ｐゴシック" charset="0"/>
                <a:cs typeface="ＭＳ Ｐゴシック" charset="0"/>
              </a:rPr>
              <a:t>“</a:t>
            </a:r>
            <a:r>
              <a:rPr lang="en-US" altLang="ja-JP" dirty="0">
                <a:ea typeface="ＭＳ Ｐゴシック" charset="0"/>
                <a:cs typeface="ＭＳ Ｐゴシック" charset="0"/>
              </a:rPr>
              <a:t>Finally, I did one more adjustment to account for the norms of how often the different books of scripture are cited in Conference by all speakers during the years each Quorum member served. What I mean here is that at different points in time, different books of scripture were cited more or less by </a:t>
            </a:r>
            <a:r>
              <a:rPr lang="en-US" altLang="ja-JP" i="1" dirty="0">
                <a:ea typeface="ＭＳ Ｐゴシック" charset="0"/>
                <a:cs typeface="ＭＳ Ｐゴシック" charset="0"/>
              </a:rPr>
              <a:t>all</a:t>
            </a:r>
            <a:r>
              <a:rPr lang="en-US" altLang="ja-JP" dirty="0">
                <a:ea typeface="ＭＳ Ｐゴシック" charset="0"/>
                <a:cs typeface="ＭＳ Ｐゴシック" charset="0"/>
              </a:rPr>
              <a:t> speakers in Conference. Because members have been in the Quorum for different amounts of time, some of the differences between them can be accounted for by the different norms in Conference at the times they were giving talks.</a:t>
            </a:r>
          </a:p>
          <a:p>
            <a:r>
              <a:rPr lang="en-US" dirty="0">
                <a:ea typeface="ＭＳ Ｐゴシック" charset="0"/>
                <a:cs typeface="ＭＳ Ｐゴシック" charset="0"/>
              </a:rPr>
              <a:t>The biggest shift in the time current Quorum members have served has been an increase in citations of the Book of Mormon. Here’s a graph showing the percentage of all citations of scriptures in Conference that came from each of the five books of scripture since 1942 (as far back as the LDSSCI has Conference talk data).”</a:t>
            </a:r>
          </a:p>
          <a:p>
            <a:r>
              <a:rPr lang="en-US" dirty="0">
                <a:ea typeface="ＭＳ Ｐゴシック" charset="0"/>
                <a:cs typeface="ＭＳ Ｐゴシック" charset="0"/>
              </a:rPr>
              <a:t>Ziff, “Which GAs Prefer Which Books of Scripture?” at http://</a:t>
            </a:r>
            <a:r>
              <a:rPr lang="en-US" dirty="0" err="1">
                <a:ea typeface="ＭＳ Ｐゴシック" charset="0"/>
                <a:cs typeface="ＭＳ Ｐゴシック" charset="0"/>
              </a:rPr>
              <a:t>zelophehadsdaughters.com</a:t>
            </a:r>
            <a:r>
              <a:rPr lang="en-US" dirty="0">
                <a:ea typeface="ＭＳ Ｐゴシック" charset="0"/>
                <a:cs typeface="ＭＳ Ｐゴシック" charset="0"/>
              </a:rPr>
              <a:t>/ posted 10 July 2014 (accessed 12 Aug 2014)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C5880A-81FD-214C-A93E-4FB2E953FB42}" type="slidenum">
              <a:rPr lang="en-US" sz="1200"/>
              <a:pPr/>
              <a:t>3</a:t>
            </a:fld>
            <a:endParaRPr lang="en-US" sz="12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026A04-858E-F040-9185-25A4BE71703E}" type="slidenum">
              <a:rPr lang="en-US" sz="1200"/>
              <a:pPr/>
              <a:t>4</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18E632-51D9-1640-94AD-7AEA906F6588}" type="slidenum">
              <a:rPr lang="en-US" sz="1200"/>
              <a:pPr/>
              <a:t>5</a:t>
            </a:fld>
            <a:endParaRPr lang="en-US" sz="1200"/>
          </a:p>
        </p:txBody>
      </p:sp>
      <p:sp>
        <p:nvSpPr>
          <p:cNvPr id="60418" name="Rectangle 2"/>
          <p:cNvSpPr>
            <a:spLocks noGrp="1" noRot="1" noChangeAspect="1" noChangeArrowheads="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FA255D-33BC-AD4A-B380-B02B2A9ABBFA}" type="slidenum">
              <a:rPr lang="en-US" sz="1200"/>
              <a:pPr/>
              <a:t>6</a:t>
            </a:fld>
            <a:endParaRPr lang="en-US" sz="1200"/>
          </a:p>
        </p:txBody>
      </p:sp>
      <p:sp>
        <p:nvSpPr>
          <p:cNvPr id="62466" name="Rectangle 2"/>
          <p:cNvSpPr>
            <a:spLocks noGrp="1" noRot="1" noChangeAspect="1" noChangeArrowheads="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43D297-A757-3945-81AB-CB19A5C66AD7}" type="slidenum">
              <a:rPr lang="en-US" sz="1200"/>
              <a:pPr/>
              <a:t>7</a:t>
            </a:fld>
            <a:endParaRPr lang="en-US" sz="1200"/>
          </a:p>
        </p:txBody>
      </p:sp>
      <p:sp>
        <p:nvSpPr>
          <p:cNvPr id="64514" name="Rectangle 2"/>
          <p:cNvSpPr>
            <a:spLocks noGrp="1" noRot="1" noChangeAspect="1" noChangeArrowheads="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41366B-E9BF-9541-976B-FA22F4A8FD9E}" type="slidenum">
              <a:rPr lang="en-US" sz="1200"/>
              <a:pPr/>
              <a:t>8</a:t>
            </a:fld>
            <a:endParaRPr lang="en-US" sz="1200"/>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6AE628-E096-B74B-84CF-70D1CA031C38}" type="slidenum">
              <a:rPr lang="en-US" sz="1200"/>
              <a:pPr/>
              <a:t>9</a:t>
            </a:fld>
            <a:endParaRPr lang="en-US" sz="1200"/>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pPr>
                <a:defRPr/>
              </a:pPr>
              <a:t>‹#›</a:t>
            </a:fld>
            <a:endParaRPr lang="en-US"/>
          </a:p>
        </p:txBody>
      </p:sp>
    </p:spTree>
    <p:extLst>
      <p:ext uri="{BB962C8B-B14F-4D97-AF65-F5344CB8AC3E}">
        <p14:creationId xmlns:p14="http://schemas.microsoft.com/office/powerpoint/2010/main" val="146053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pPr>
                <a:defRPr/>
              </a:pPr>
              <a:t>‹#›</a:t>
            </a:fld>
            <a:endParaRPr lang="en-US"/>
          </a:p>
        </p:txBody>
      </p:sp>
    </p:spTree>
    <p:extLst>
      <p:ext uri="{BB962C8B-B14F-4D97-AF65-F5344CB8AC3E}">
        <p14:creationId xmlns:p14="http://schemas.microsoft.com/office/powerpoint/2010/main" val="1096636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pPr>
                <a:defRPr/>
              </a:pPr>
              <a:t>‹#›</a:t>
            </a:fld>
            <a:endParaRPr lang="en-US"/>
          </a:p>
        </p:txBody>
      </p:sp>
    </p:spTree>
    <p:extLst>
      <p:ext uri="{BB962C8B-B14F-4D97-AF65-F5344CB8AC3E}">
        <p14:creationId xmlns:p14="http://schemas.microsoft.com/office/powerpoint/2010/main" val="3947921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FE03A-CF3F-1742-AE0A-EA52C4907078}" type="slidenum">
              <a:rPr lang="en-US"/>
              <a:pPr>
                <a:defRPr/>
              </a:pPr>
              <a:t>‹#›</a:t>
            </a:fld>
            <a:endParaRPr lang="en-US"/>
          </a:p>
        </p:txBody>
      </p:sp>
    </p:spTree>
    <p:extLst>
      <p:ext uri="{BB962C8B-B14F-4D97-AF65-F5344CB8AC3E}">
        <p14:creationId xmlns:p14="http://schemas.microsoft.com/office/powerpoint/2010/main" val="1552218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6A96B-2491-7E46-8DF1-41DC1FAAB7B5}" type="slidenum">
              <a:rPr lang="en-US"/>
              <a:pPr>
                <a:defRPr/>
              </a:pPr>
              <a:t>‹#›</a:t>
            </a:fld>
            <a:endParaRPr lang="en-US"/>
          </a:p>
        </p:txBody>
      </p:sp>
    </p:spTree>
    <p:extLst>
      <p:ext uri="{BB962C8B-B14F-4D97-AF65-F5344CB8AC3E}">
        <p14:creationId xmlns:p14="http://schemas.microsoft.com/office/powerpoint/2010/main" val="191735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21A8F5-044D-484F-B888-4C75C39F37CA}" type="slidenum">
              <a:rPr lang="en-US"/>
              <a:pPr>
                <a:defRPr/>
              </a:pPr>
              <a:t>‹#›</a:t>
            </a:fld>
            <a:endParaRPr lang="en-US"/>
          </a:p>
        </p:txBody>
      </p:sp>
    </p:spTree>
    <p:extLst>
      <p:ext uri="{BB962C8B-B14F-4D97-AF65-F5344CB8AC3E}">
        <p14:creationId xmlns:p14="http://schemas.microsoft.com/office/powerpoint/2010/main" val="348587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FB55FA-0887-B24A-85A9-BFE7C48AEFB2}" type="slidenum">
              <a:rPr lang="en-US"/>
              <a:pPr>
                <a:defRPr/>
              </a:pPr>
              <a:t>‹#›</a:t>
            </a:fld>
            <a:endParaRPr lang="en-US"/>
          </a:p>
        </p:txBody>
      </p:sp>
    </p:spTree>
    <p:extLst>
      <p:ext uri="{BB962C8B-B14F-4D97-AF65-F5344CB8AC3E}">
        <p14:creationId xmlns:p14="http://schemas.microsoft.com/office/powerpoint/2010/main" val="869891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7D1459-0451-8A41-A40F-8BCEA0E8D21E}" type="slidenum">
              <a:rPr lang="en-US"/>
              <a:pPr>
                <a:defRPr/>
              </a:pPr>
              <a:t>‹#›</a:t>
            </a:fld>
            <a:endParaRPr lang="en-US"/>
          </a:p>
        </p:txBody>
      </p:sp>
    </p:spTree>
    <p:extLst>
      <p:ext uri="{BB962C8B-B14F-4D97-AF65-F5344CB8AC3E}">
        <p14:creationId xmlns:p14="http://schemas.microsoft.com/office/powerpoint/2010/main" val="2293327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F7D912-783F-134A-AAA2-18BCB75724E5}" type="slidenum">
              <a:rPr lang="en-US"/>
              <a:pPr>
                <a:defRPr/>
              </a:pPr>
              <a:t>‹#›</a:t>
            </a:fld>
            <a:endParaRPr lang="en-US"/>
          </a:p>
        </p:txBody>
      </p:sp>
    </p:spTree>
    <p:extLst>
      <p:ext uri="{BB962C8B-B14F-4D97-AF65-F5344CB8AC3E}">
        <p14:creationId xmlns:p14="http://schemas.microsoft.com/office/powerpoint/2010/main" val="3972735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9058A-D876-154C-933C-63C6C8F0B32E}" type="slidenum">
              <a:rPr lang="en-US"/>
              <a:pPr>
                <a:defRPr/>
              </a:pPr>
              <a:t>‹#›</a:t>
            </a:fld>
            <a:endParaRPr lang="en-US"/>
          </a:p>
        </p:txBody>
      </p:sp>
    </p:spTree>
    <p:extLst>
      <p:ext uri="{BB962C8B-B14F-4D97-AF65-F5344CB8AC3E}">
        <p14:creationId xmlns:p14="http://schemas.microsoft.com/office/powerpoint/2010/main" val="2879386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5E8F7D-D263-6649-B3C8-D8A3001D7990}" type="slidenum">
              <a:rPr lang="en-US"/>
              <a:pPr>
                <a:defRPr/>
              </a:pPr>
              <a:t>‹#›</a:t>
            </a:fld>
            <a:endParaRPr lang="en-US"/>
          </a:p>
        </p:txBody>
      </p:sp>
    </p:spTree>
    <p:extLst>
      <p:ext uri="{BB962C8B-B14F-4D97-AF65-F5344CB8AC3E}">
        <p14:creationId xmlns:p14="http://schemas.microsoft.com/office/powerpoint/2010/main" val="310346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pPr>
                <a:defRPr/>
              </a:pPr>
              <a:t>‹#›</a:t>
            </a:fld>
            <a:endParaRPr lang="en-US"/>
          </a:p>
        </p:txBody>
      </p:sp>
    </p:spTree>
    <p:extLst>
      <p:ext uri="{BB962C8B-B14F-4D97-AF65-F5344CB8AC3E}">
        <p14:creationId xmlns:p14="http://schemas.microsoft.com/office/powerpoint/2010/main" val="412539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0E36A3-CF25-1746-A697-EE282169FDB0}" type="slidenum">
              <a:rPr lang="en-US"/>
              <a:pPr>
                <a:defRPr/>
              </a:pPr>
              <a:t>‹#›</a:t>
            </a:fld>
            <a:endParaRPr lang="en-US"/>
          </a:p>
        </p:txBody>
      </p:sp>
    </p:spTree>
    <p:extLst>
      <p:ext uri="{BB962C8B-B14F-4D97-AF65-F5344CB8AC3E}">
        <p14:creationId xmlns:p14="http://schemas.microsoft.com/office/powerpoint/2010/main" val="3966712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F38497-4F43-0340-92C1-FF2411BF927B}" type="slidenum">
              <a:rPr lang="en-US"/>
              <a:pPr>
                <a:defRPr/>
              </a:pPr>
              <a:t>‹#›</a:t>
            </a:fld>
            <a:endParaRPr lang="en-US"/>
          </a:p>
        </p:txBody>
      </p:sp>
    </p:spTree>
    <p:extLst>
      <p:ext uri="{BB962C8B-B14F-4D97-AF65-F5344CB8AC3E}">
        <p14:creationId xmlns:p14="http://schemas.microsoft.com/office/powerpoint/2010/main" val="2355665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87A17A-0BB1-214C-A6AB-3F8DB7383631}" type="slidenum">
              <a:rPr lang="en-US"/>
              <a:pPr>
                <a:defRPr/>
              </a:pPr>
              <a:t>‹#›</a:t>
            </a:fld>
            <a:endParaRPr lang="en-US"/>
          </a:p>
        </p:txBody>
      </p:sp>
    </p:spTree>
    <p:extLst>
      <p:ext uri="{BB962C8B-B14F-4D97-AF65-F5344CB8AC3E}">
        <p14:creationId xmlns:p14="http://schemas.microsoft.com/office/powerpoint/2010/main" val="1934763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20"/>
            <a:ext cx="7772400" cy="1469571"/>
          </a:xfrm>
        </p:spPr>
        <p:txBody>
          <a:bodyPr/>
          <a:lstStyle/>
          <a:p>
            <a:r>
              <a:rPr lang="en-US"/>
              <a:t>Click to edit Master title style</a:t>
            </a:r>
          </a:p>
        </p:txBody>
      </p:sp>
      <p:sp>
        <p:nvSpPr>
          <p:cNvPr id="3" name="Subtitle 2"/>
          <p:cNvSpPr>
            <a:spLocks noGrp="1"/>
          </p:cNvSpPr>
          <p:nvPr>
            <p:ph type="subTitle" idx="1"/>
          </p:nvPr>
        </p:nvSpPr>
        <p:spPr>
          <a:xfrm>
            <a:off x="1371600" y="3886541"/>
            <a:ext cx="6400800" cy="175192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7980CAF9-4512-0A45-9C7C-EAF0C9B6A0C9}" type="slidenum">
              <a:rPr lang="en-US"/>
              <a:pPr>
                <a:defRPr/>
              </a:pPr>
              <a:t>‹#›</a:t>
            </a:fld>
            <a:endParaRPr lang="en-US"/>
          </a:p>
        </p:txBody>
      </p:sp>
    </p:spTree>
    <p:extLst>
      <p:ext uri="{BB962C8B-B14F-4D97-AF65-F5344CB8AC3E}">
        <p14:creationId xmlns:p14="http://schemas.microsoft.com/office/powerpoint/2010/main" val="1471618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D49069EF-0C3D-4A44-9ED3-9DD96AADB0CE}" type="slidenum">
              <a:rPr lang="en-US"/>
              <a:pPr>
                <a:defRPr/>
              </a:pPr>
              <a:t>‹#›</a:t>
            </a:fld>
            <a:endParaRPr lang="en-US"/>
          </a:p>
        </p:txBody>
      </p:sp>
    </p:spTree>
    <p:extLst>
      <p:ext uri="{BB962C8B-B14F-4D97-AF65-F5344CB8AC3E}">
        <p14:creationId xmlns:p14="http://schemas.microsoft.com/office/powerpoint/2010/main" val="4089789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41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82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60E20C7-EF2D-AF42-A25F-BAB96579280C}" type="slidenum">
              <a:rPr lang="en-US"/>
              <a:pPr>
                <a:defRPr/>
              </a:pPr>
              <a:t>‹#›</a:t>
            </a:fld>
            <a:endParaRPr lang="en-US"/>
          </a:p>
        </p:txBody>
      </p:sp>
    </p:spTree>
    <p:extLst>
      <p:ext uri="{BB962C8B-B14F-4D97-AF65-F5344CB8AC3E}">
        <p14:creationId xmlns:p14="http://schemas.microsoft.com/office/powerpoint/2010/main" val="4046385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2F3ED794-13F8-E149-BC01-7E768917CEED}" type="slidenum">
              <a:rPr lang="en-US"/>
              <a:pPr>
                <a:defRPr/>
              </a:pPr>
              <a:t>‹#›</a:t>
            </a:fld>
            <a:endParaRPr lang="en-US"/>
          </a:p>
        </p:txBody>
      </p:sp>
    </p:spTree>
    <p:extLst>
      <p:ext uri="{BB962C8B-B14F-4D97-AF65-F5344CB8AC3E}">
        <p14:creationId xmlns:p14="http://schemas.microsoft.com/office/powerpoint/2010/main" val="3441154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4"/>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907"/>
            <a:ext cx="4040188"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442"/>
            <a:ext cx="4040188"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907"/>
            <a:ext cx="4041775"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442"/>
            <a:ext cx="4041775"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70CE2079-9FB5-0540-AC25-FFC676A60AF5}" type="slidenum">
              <a:rPr lang="en-US"/>
              <a:pPr>
                <a:defRPr/>
              </a:pPr>
              <a:t>‹#›</a:t>
            </a:fld>
            <a:endParaRPr lang="en-US"/>
          </a:p>
        </p:txBody>
      </p:sp>
    </p:spTree>
    <p:extLst>
      <p:ext uri="{BB962C8B-B14F-4D97-AF65-F5344CB8AC3E}">
        <p14:creationId xmlns:p14="http://schemas.microsoft.com/office/powerpoint/2010/main" val="1297802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471C4FAF-2EBB-5347-805B-31FC38F58B5E}" type="slidenum">
              <a:rPr lang="en-US"/>
              <a:pPr>
                <a:defRPr/>
              </a:pPr>
              <a:t>‹#›</a:t>
            </a:fld>
            <a:endParaRPr lang="en-US"/>
          </a:p>
        </p:txBody>
      </p:sp>
    </p:spTree>
    <p:extLst>
      <p:ext uri="{BB962C8B-B14F-4D97-AF65-F5344CB8AC3E}">
        <p14:creationId xmlns:p14="http://schemas.microsoft.com/office/powerpoint/2010/main" val="1946061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1DCAE54F-0935-0641-BB64-CE5F56264FD0}" type="slidenum">
              <a:rPr lang="en-US"/>
              <a:pPr>
                <a:defRPr/>
              </a:pPr>
              <a:t>‹#›</a:t>
            </a:fld>
            <a:endParaRPr lang="en-US"/>
          </a:p>
        </p:txBody>
      </p:sp>
    </p:spTree>
    <p:extLst>
      <p:ext uri="{BB962C8B-B14F-4D97-AF65-F5344CB8AC3E}">
        <p14:creationId xmlns:p14="http://schemas.microsoft.com/office/powerpoint/2010/main" val="2097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pPr>
                <a:defRPr/>
              </a:pPr>
              <a:t>‹#›</a:t>
            </a:fld>
            <a:endParaRPr lang="en-US"/>
          </a:p>
        </p:txBody>
      </p:sp>
    </p:spTree>
    <p:extLst>
      <p:ext uri="{BB962C8B-B14F-4D97-AF65-F5344CB8AC3E}">
        <p14:creationId xmlns:p14="http://schemas.microsoft.com/office/powerpoint/2010/main" val="2421303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844"/>
            <a:ext cx="3008313" cy="116170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845"/>
            <a:ext cx="5111750" cy="585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55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615978AD-B4E6-2C49-BA28-877E50A04FC4}" type="slidenum">
              <a:rPr lang="en-US"/>
              <a:pPr>
                <a:defRPr/>
              </a:pPr>
              <a:t>‹#›</a:t>
            </a:fld>
            <a:endParaRPr lang="en-US"/>
          </a:p>
        </p:txBody>
      </p:sp>
    </p:spTree>
    <p:extLst>
      <p:ext uri="{BB962C8B-B14F-4D97-AF65-F5344CB8AC3E}">
        <p14:creationId xmlns:p14="http://schemas.microsoft.com/office/powerpoint/2010/main" val="1012307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9920"/>
            <a:ext cx="5486400" cy="56809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322"/>
            <a:ext cx="5486400" cy="4114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8018"/>
            <a:ext cx="5486400" cy="804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E54114FD-C28F-B648-9935-7D4A92FE3048}" type="slidenum">
              <a:rPr lang="en-US"/>
              <a:pPr>
                <a:defRPr/>
              </a:pPr>
              <a:t>‹#›</a:t>
            </a:fld>
            <a:endParaRPr lang="en-US"/>
          </a:p>
        </p:txBody>
      </p:sp>
    </p:spTree>
    <p:extLst>
      <p:ext uri="{BB962C8B-B14F-4D97-AF65-F5344CB8AC3E}">
        <p14:creationId xmlns:p14="http://schemas.microsoft.com/office/powerpoint/2010/main" val="1660336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91CE180-E251-7D46-8DD1-467173FBCFC6}" type="slidenum">
              <a:rPr lang="en-US"/>
              <a:pPr>
                <a:defRPr/>
              </a:pPr>
              <a:t>‹#›</a:t>
            </a:fld>
            <a:endParaRPr lang="en-US"/>
          </a:p>
        </p:txBody>
      </p:sp>
    </p:spTree>
    <p:extLst>
      <p:ext uri="{BB962C8B-B14F-4D97-AF65-F5344CB8AC3E}">
        <p14:creationId xmlns:p14="http://schemas.microsoft.com/office/powerpoint/2010/main" val="1767061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3286"/>
            <a:ext cx="1943100" cy="59327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3286"/>
            <a:ext cx="5676900" cy="5932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AEF1A8EA-2DF4-F947-AE15-EAA19198CF66}" type="slidenum">
              <a:rPr lang="en-US"/>
              <a:pPr>
                <a:defRPr/>
              </a:pPr>
              <a:t>‹#›</a:t>
            </a:fld>
            <a:endParaRPr lang="en-US"/>
          </a:p>
        </p:txBody>
      </p:sp>
    </p:spTree>
    <p:extLst>
      <p:ext uri="{BB962C8B-B14F-4D97-AF65-F5344CB8AC3E}">
        <p14:creationId xmlns:p14="http://schemas.microsoft.com/office/powerpoint/2010/main" val="1165060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167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8065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0872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5288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4414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213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pPr>
                <a:defRPr/>
              </a:pPr>
              <a:t>‹#›</a:t>
            </a:fld>
            <a:endParaRPr lang="en-US"/>
          </a:p>
        </p:txBody>
      </p:sp>
    </p:spTree>
    <p:extLst>
      <p:ext uri="{BB962C8B-B14F-4D97-AF65-F5344CB8AC3E}">
        <p14:creationId xmlns:p14="http://schemas.microsoft.com/office/powerpoint/2010/main" val="1498483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0764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02522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1966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3706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44747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1706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6715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1896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99109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07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pPr>
                <a:defRPr/>
              </a:pPr>
              <a:t>‹#›</a:t>
            </a:fld>
            <a:endParaRPr lang="en-US"/>
          </a:p>
        </p:txBody>
      </p:sp>
    </p:spTree>
    <p:extLst>
      <p:ext uri="{BB962C8B-B14F-4D97-AF65-F5344CB8AC3E}">
        <p14:creationId xmlns:p14="http://schemas.microsoft.com/office/powerpoint/2010/main" val="6488097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1807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848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87773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61680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672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06639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3074390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1233174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92743590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513411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pPr>
                <a:defRPr/>
              </a:pPr>
              <a:t>‹#›</a:t>
            </a:fld>
            <a:endParaRPr lang="en-US"/>
          </a:p>
        </p:txBody>
      </p:sp>
    </p:spTree>
    <p:extLst>
      <p:ext uri="{BB962C8B-B14F-4D97-AF65-F5344CB8AC3E}">
        <p14:creationId xmlns:p14="http://schemas.microsoft.com/office/powerpoint/2010/main" val="18714509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31197182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66427777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62349034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63766611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89129666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11028779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1494939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pPr>
                <a:defRPr/>
              </a:pPr>
              <a:t>‹#›</a:t>
            </a:fld>
            <a:endParaRPr lang="en-US"/>
          </a:p>
        </p:txBody>
      </p:sp>
    </p:spTree>
    <p:extLst>
      <p:ext uri="{BB962C8B-B14F-4D97-AF65-F5344CB8AC3E}">
        <p14:creationId xmlns:p14="http://schemas.microsoft.com/office/powerpoint/2010/main" val="36748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pPr>
                <a:defRPr/>
              </a:pPr>
              <a:t>‹#›</a:t>
            </a:fld>
            <a:endParaRPr lang="en-US"/>
          </a:p>
        </p:txBody>
      </p:sp>
    </p:spTree>
    <p:extLst>
      <p:ext uri="{BB962C8B-B14F-4D97-AF65-F5344CB8AC3E}">
        <p14:creationId xmlns:p14="http://schemas.microsoft.com/office/powerpoint/2010/main" val="409556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pPr>
                <a:defRPr/>
              </a:pPr>
              <a:t>‹#›</a:t>
            </a:fld>
            <a:endParaRPr lang="en-US"/>
          </a:p>
        </p:txBody>
      </p:sp>
    </p:spTree>
    <p:extLst>
      <p:ext uri="{BB962C8B-B14F-4D97-AF65-F5344CB8AC3E}">
        <p14:creationId xmlns:p14="http://schemas.microsoft.com/office/powerpoint/2010/main" val="1986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5B863DB-AA51-1F4E-A1C9-E0365E6A49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3513"/>
            <a:ext cx="7772400" cy="32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n-cs"/>
              </a:defRPr>
            </a:lvl1pPr>
          </a:lstStyle>
          <a:p>
            <a:pPr>
              <a:defRPr/>
            </a:pPr>
            <a:fld id="{0515F2C5-7FC1-5B4D-B1F6-E503196B58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ctr" rtl="0" eaLnBrk="0" fontAlgn="base" hangingPunct="0">
        <a:spcBef>
          <a:spcPct val="0"/>
        </a:spcBef>
        <a:spcAft>
          <a:spcPct val="0"/>
        </a:spcAft>
        <a:defRPr sz="800">
          <a:solidFill>
            <a:schemeClr val="tx1"/>
          </a:solidFill>
          <a:latin typeface="+mj-lt"/>
          <a:ea typeface="+mj-ea"/>
          <a:cs typeface="ＭＳ Ｐゴシック" charset="0"/>
        </a:defRPr>
      </a:lvl1pPr>
      <a:lvl2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2pPr>
      <a:lvl3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3pPr>
      <a:lvl4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4pPr>
      <a:lvl5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5pPr>
      <a:lvl6pPr marL="457200" algn="ctr" rtl="0" fontAlgn="base">
        <a:spcBef>
          <a:spcPct val="0"/>
        </a:spcBef>
        <a:spcAft>
          <a:spcPct val="0"/>
        </a:spcAft>
        <a:defRPr sz="800">
          <a:solidFill>
            <a:schemeClr val="tx1"/>
          </a:solidFill>
          <a:latin typeface="Trajan" charset="0"/>
          <a:ea typeface="ＭＳ Ｐゴシック" charset="0"/>
        </a:defRPr>
      </a:lvl6pPr>
      <a:lvl7pPr marL="914400" algn="ctr" rtl="0" fontAlgn="base">
        <a:spcBef>
          <a:spcPct val="0"/>
        </a:spcBef>
        <a:spcAft>
          <a:spcPct val="0"/>
        </a:spcAft>
        <a:defRPr sz="800">
          <a:solidFill>
            <a:schemeClr val="tx1"/>
          </a:solidFill>
          <a:latin typeface="Trajan" charset="0"/>
          <a:ea typeface="ＭＳ Ｐゴシック" charset="0"/>
        </a:defRPr>
      </a:lvl7pPr>
      <a:lvl8pPr marL="1371600" algn="ctr" rtl="0" fontAlgn="base">
        <a:spcBef>
          <a:spcPct val="0"/>
        </a:spcBef>
        <a:spcAft>
          <a:spcPct val="0"/>
        </a:spcAft>
        <a:defRPr sz="800">
          <a:solidFill>
            <a:schemeClr val="tx1"/>
          </a:solidFill>
          <a:latin typeface="Trajan" charset="0"/>
          <a:ea typeface="ＭＳ Ｐゴシック" charset="0"/>
        </a:defRPr>
      </a:lvl8pPr>
      <a:lvl9pPr marL="1828800" algn="ctr" rtl="0" fontAlgn="base">
        <a:spcBef>
          <a:spcPct val="0"/>
        </a:spcBef>
        <a:spcAft>
          <a:spcPct val="0"/>
        </a:spcAft>
        <a:defRPr sz="800">
          <a:solidFill>
            <a:schemeClr val="tx1"/>
          </a:solidFill>
          <a:latin typeface="Traj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5493150"/>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8711829"/>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770078865"/>
      </p:ext>
    </p:extLst>
  </p:cSld>
  <p:clrMap bg1="dk2" tx1="lt1" bg2="dk1" tx2="lt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6.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hemeOverride" Target="../theme/themeOverride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Bible Ac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4" name="Rectangle 2"/>
          <p:cNvSpPr>
            <a:spLocks noGrp="1" noChangeArrowheads="1"/>
          </p:cNvSpPr>
          <p:nvPr>
            <p:ph type="ctrTitle"/>
          </p:nvPr>
        </p:nvSpPr>
        <p:spPr>
          <a:xfrm>
            <a:off x="323528" y="914400"/>
            <a:ext cx="8382000" cy="2514600"/>
          </a:xfrm>
        </p:spPr>
        <p:txBody>
          <a:bodyPr/>
          <a:lstStyle/>
          <a:p>
            <a:pPr eaLnBrk="1" hangingPunct="1">
              <a:defRPr/>
            </a:pPr>
            <a:r>
              <a:rPr lang="ar-JO" sz="7200" b="1" dirty="0">
                <a:effectLst>
                  <a:glow rad="190500">
                    <a:schemeClr val="bg1">
                      <a:alpha val="90000"/>
                    </a:schemeClr>
                  </a:glow>
                </a:effectLst>
                <a:latin typeface="Arial" panose="020B0604020202020204" pitchFamily="34" charset="0"/>
                <a:ea typeface="ＭＳ Ｐゴシック" charset="0"/>
                <a:cs typeface="Arial" panose="020B0604020202020204" pitchFamily="34" charset="0"/>
              </a:rPr>
              <a:t>قراءة النص</a:t>
            </a:r>
            <a:br>
              <a:rPr lang="ar-JO" sz="7200" b="1" dirty="0">
                <a:effectLst>
                  <a:glow rad="190500">
                    <a:schemeClr val="bg1">
                      <a:alpha val="90000"/>
                    </a:schemeClr>
                  </a:glow>
                </a:effectLst>
                <a:latin typeface="Arial" panose="020B0604020202020204" pitchFamily="34" charset="0"/>
                <a:ea typeface="ＭＳ Ｐゴシック" charset="0"/>
                <a:cs typeface="Arial" panose="020B0604020202020204" pitchFamily="34" charset="0"/>
              </a:rPr>
            </a:br>
            <a:r>
              <a:rPr lang="ar-JO" sz="7200" b="1" dirty="0">
                <a:effectLst>
                  <a:glow rad="190500">
                    <a:schemeClr val="bg1">
                      <a:alpha val="90000"/>
                    </a:schemeClr>
                  </a:glow>
                </a:effectLst>
                <a:latin typeface="Arial" panose="020B0604020202020204" pitchFamily="34" charset="0"/>
                <a:ea typeface="ＭＳ Ｐゴシック" charset="0"/>
                <a:cs typeface="Arial" panose="020B0604020202020204" pitchFamily="34" charset="0"/>
              </a:rPr>
              <a:t>العلنية</a:t>
            </a:r>
            <a:endParaRPr lang="en-US" sz="7200" b="1" dirty="0">
              <a:effectLst>
                <a:glow rad="190500">
                  <a:schemeClr val="bg1">
                    <a:alpha val="90000"/>
                  </a:schemeClr>
                </a:glow>
              </a:effectLst>
              <a:latin typeface="Arial" panose="020B0604020202020204" pitchFamily="34" charset="0"/>
              <a:ea typeface="ＭＳ Ｐゴシック" charset="0"/>
              <a:cs typeface="Arial" panose="020B0604020202020204" pitchFamily="34" charset="0"/>
            </a:endParaRPr>
          </a:p>
        </p:txBody>
      </p:sp>
      <p:sp>
        <p:nvSpPr>
          <p:cNvPr id="38915" name="Rectangle 3"/>
          <p:cNvSpPr>
            <a:spLocks noGrp="1" noChangeArrowheads="1"/>
          </p:cNvSpPr>
          <p:nvPr>
            <p:ph type="subTitle" idx="1"/>
          </p:nvPr>
        </p:nvSpPr>
        <p:spPr>
          <a:xfrm>
            <a:off x="1276028" y="3810000"/>
            <a:ext cx="6477000" cy="2362200"/>
          </a:xfrm>
        </p:spPr>
        <p:txBody>
          <a:bodyPr/>
          <a:lstStyle/>
          <a:p>
            <a:pPr eaLnBrk="1" hangingPunct="1">
              <a:defRPr/>
            </a:pPr>
            <a:r>
              <a:rPr lang="ar-JO" sz="4400" b="1" dirty="0">
                <a:effectLst>
                  <a:glow rad="190500">
                    <a:schemeClr val="bg1">
                      <a:alpha val="90000"/>
                    </a:schemeClr>
                  </a:glow>
                </a:effectLst>
                <a:latin typeface="Arial" panose="020B0604020202020204" pitchFamily="34" charset="0"/>
                <a:ea typeface="ＭＳ Ｐゴシック" charset="0"/>
                <a:cs typeface="Arial" panose="020B0604020202020204" pitchFamily="34" charset="0"/>
              </a:rPr>
              <a:t>كيف تقرأ كلمة الله</a:t>
            </a:r>
          </a:p>
          <a:p>
            <a:pPr eaLnBrk="1" hangingPunct="1">
              <a:defRPr/>
            </a:pPr>
            <a:r>
              <a:rPr lang="ar-JO" sz="4400" b="1" dirty="0">
                <a:effectLst>
                  <a:glow rad="190500">
                    <a:schemeClr val="bg1">
                      <a:alpha val="90000"/>
                    </a:schemeClr>
                  </a:glow>
                </a:effectLst>
                <a:latin typeface="Arial" panose="020B0604020202020204" pitchFamily="34" charset="0"/>
                <a:ea typeface="ＭＳ Ｐゴシック" charset="0"/>
                <a:cs typeface="Arial" panose="020B0604020202020204" pitchFamily="34" charset="0"/>
              </a:rPr>
              <a:t> بصوت مرتفع </a:t>
            </a:r>
          </a:p>
          <a:p>
            <a:pPr eaLnBrk="1" hangingPunct="1">
              <a:defRPr/>
            </a:pPr>
            <a:r>
              <a:rPr lang="ar-JO" sz="4400" b="1" dirty="0">
                <a:effectLst>
                  <a:glow rad="190500">
                    <a:schemeClr val="bg1">
                      <a:alpha val="90000"/>
                    </a:schemeClr>
                  </a:glow>
                </a:effectLst>
                <a:latin typeface="Arial" panose="020B0604020202020204" pitchFamily="34" charset="0"/>
                <a:ea typeface="ＭＳ Ｐゴシック" charset="0"/>
                <a:cs typeface="Arial" panose="020B0604020202020204" pitchFamily="34" charset="0"/>
              </a:rPr>
              <a:t>حتى يسمعها الناس فعلاً</a:t>
            </a:r>
            <a:endParaRPr lang="en-US" sz="4400" b="1" dirty="0">
              <a:effectLst>
                <a:glow rad="190500">
                  <a:schemeClr val="bg1">
                    <a:alpha val="90000"/>
                  </a:schemeClr>
                </a:glow>
              </a:effectLst>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4124C2A2-21C4-C640-1902-1A594C58741F}"/>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1" name="Rectangle 2"/>
          <p:cNvSpPr>
            <a:spLocks noGrp="1" noChangeArrowheads="1"/>
          </p:cNvSpPr>
          <p:nvPr>
            <p:ph type="ctrTitle"/>
          </p:nvPr>
        </p:nvSpPr>
        <p:spPr>
          <a:xfrm>
            <a:off x="0" y="533400"/>
            <a:ext cx="9144000" cy="3581400"/>
          </a:xfrm>
        </p:spPr>
        <p:txBody>
          <a:bodyPr/>
          <a:lstStyle/>
          <a:p>
            <a:pPr eaLnBrk="1" hangingPunct="1">
              <a:defRPr/>
            </a:pPr>
            <a:r>
              <a:rPr lang="ar-JO" sz="4000" b="1" dirty="0">
                <a:solidFill>
                  <a:srgbClr val="FFFFFF"/>
                </a:solidFill>
                <a:effectLst>
                  <a:glow rad="139700">
                    <a:schemeClr val="tx1"/>
                  </a:glow>
                </a:effectLst>
                <a:latin typeface="Arial" charset="0"/>
                <a:ea typeface="ＭＳ Ｐゴシック" charset="0"/>
                <a:cs typeface="Arial" charset="0"/>
              </a:rPr>
              <a:t>ث. نحن لا نقدم معلومات الخلفية التي نحتاجها لفهم النص (مثل، لا يوجد سياق لبدء القراءة في </a:t>
            </a:r>
            <a:br>
              <a:rPr lang="ar-JO" sz="4000" b="1" dirty="0">
                <a:solidFill>
                  <a:srgbClr val="FFFFFF"/>
                </a:solidFill>
                <a:effectLst>
                  <a:glow rad="139700">
                    <a:schemeClr val="tx1"/>
                  </a:glow>
                </a:effectLst>
                <a:latin typeface="Arial" charset="0"/>
                <a:ea typeface="ＭＳ Ｐゴシック" charset="0"/>
                <a:cs typeface="Arial" charset="0"/>
              </a:rPr>
            </a:br>
            <a:r>
              <a:rPr lang="ar-JO" sz="4000" b="1" dirty="0">
                <a:solidFill>
                  <a:srgbClr val="FFFFFF"/>
                </a:solidFill>
                <a:effectLst>
                  <a:glow rad="139700">
                    <a:schemeClr val="tx1"/>
                  </a:glow>
                </a:effectLst>
                <a:latin typeface="Arial" charset="0"/>
                <a:ea typeface="ＭＳ Ｐゴシック" charset="0"/>
                <a:cs typeface="Arial" charset="0"/>
              </a:rPr>
              <a:t>أعمال الرسل 14: 21) </a:t>
            </a:r>
            <a:endParaRPr lang="en-US" sz="4000" b="1" dirty="0">
              <a:solidFill>
                <a:srgbClr val="FFFFFF"/>
              </a:solidFill>
              <a:effectLst>
                <a:glow rad="139700">
                  <a:schemeClr val="tx1"/>
                </a:glow>
              </a:effectLst>
              <a:latin typeface="Arial" charset="0"/>
              <a:ea typeface="ＭＳ Ｐゴシック" charset="0"/>
              <a:cs typeface="Arial" charset="0"/>
            </a:endParaRPr>
          </a:p>
        </p:txBody>
      </p:sp>
      <p:sp>
        <p:nvSpPr>
          <p:cNvPr id="229380" name="Text Box 4"/>
          <p:cNvSpPr txBox="1">
            <a:spLocks noChangeArrowheads="1"/>
          </p:cNvSpPr>
          <p:nvPr/>
        </p:nvSpPr>
        <p:spPr bwMode="auto">
          <a:xfrm>
            <a:off x="159951" y="5154613"/>
            <a:ext cx="8824099" cy="1398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sz="4000" b="1" dirty="0">
                <a:solidFill>
                  <a:srgbClr val="FFFFFF"/>
                </a:solidFill>
                <a:effectLst>
                  <a:glow rad="139700">
                    <a:schemeClr val="tx1"/>
                  </a:glow>
                </a:effectLst>
                <a:cs typeface="Arial" charset="0"/>
              </a:rPr>
              <a:t>لذا قدم الخلفية التي تحتاجها قبل إعلان النص</a:t>
            </a:r>
            <a:endParaRPr lang="en-US" sz="4000" b="1" dirty="0">
              <a:solidFill>
                <a:srgbClr val="FFFFFF"/>
              </a:solidFill>
              <a:effectLst>
                <a:glow rad="139700">
                  <a:schemeClr val="tx1"/>
                </a:glow>
              </a:effectLst>
              <a:cs typeface="Arial" charset="0"/>
            </a:endParaRPr>
          </a:p>
        </p:txBody>
      </p:sp>
      <p:sp>
        <p:nvSpPr>
          <p:cNvPr id="51203"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ar-JO" b="1" dirty="0">
                <a:solidFill>
                  <a:srgbClr val="FFFFFF"/>
                </a:solidFill>
                <a:effectLst>
                  <a:glow rad="139700">
                    <a:schemeClr val="tx1"/>
                  </a:glow>
                </a:effectLst>
                <a:cs typeface="Arial" charset="0"/>
              </a:rPr>
              <a:t>9</a:t>
            </a:r>
            <a:endParaRPr lang="en-US" b="1" dirty="0">
              <a:solidFill>
                <a:srgbClr val="FFFFFF"/>
              </a:solidFill>
              <a:effectLst>
                <a:glow rad="139700">
                  <a:schemeClr val="tx1"/>
                </a:glo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visible"/>
                                      </p:to>
                                    </p:set>
                                    <p:animScale>
                                      <p:cBhvr>
                                        <p:cTn id="7" dur="1000" decel="50000" fill="hold">
                                          <p:stCondLst>
                                            <p:cond delay="0"/>
                                          </p:stCondLst>
                                        </p:cTn>
                                        <p:tgtEl>
                                          <p:spTgt spid="2293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9380"/>
                                        </p:tgtEl>
                                        <p:attrNameLst>
                                          <p:attrName>ppt_x</p:attrName>
                                          <p:attrName>ppt_y</p:attrName>
                                        </p:attrNameLst>
                                      </p:cBhvr>
                                    </p:animMotion>
                                    <p:animEffect transition="in" filter="fade">
                                      <p:cBhvr>
                                        <p:cTn id="9" dur="10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2">
            <a:lum bright="-20000" contrast="20000"/>
            <a:extLst>
              <a:ext uri="{28A0092B-C50C-407E-A947-70E740481C1C}">
                <a14:useLocalDpi xmlns:a14="http://schemas.microsoft.com/office/drawing/2010/main"/>
              </a:ext>
            </a:extLst>
          </a:blip>
          <a:srcRect/>
          <a:stretch>
            <a:fillRect/>
          </a:stretch>
        </p:blipFill>
        <p:spPr bwMode="auto">
          <a:xfrm>
            <a:off x="723900" y="522288"/>
            <a:ext cx="7734300" cy="633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2" name="Rectangle 2"/>
          <p:cNvSpPr txBox="1">
            <a:spLocks noChangeArrowheads="1"/>
          </p:cNvSpPr>
          <p:nvPr/>
        </p:nvSpPr>
        <p:spPr bwMode="auto">
          <a:xfrm>
            <a:off x="0" y="476250"/>
            <a:ext cx="9144000" cy="635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200" dirty="0">
                <a:solidFill>
                  <a:schemeClr val="bg1"/>
                </a:solidFill>
                <a:latin typeface="Arial" panose="020B0604020202020204" pitchFamily="34" charset="0"/>
                <a:cs typeface="Arial" panose="020B0604020202020204" pitchFamily="34" charset="0"/>
              </a:rPr>
              <a:t>لبولس وبرنابا (أعمال 13-14)</a:t>
            </a:r>
            <a:endParaRPr lang="en-US" sz="3200" dirty="0">
              <a:solidFill>
                <a:schemeClr val="bg1"/>
              </a:solidFill>
              <a:latin typeface="Arial" panose="020B0604020202020204" pitchFamily="34" charset="0"/>
              <a:cs typeface="Arial" panose="020B0604020202020204" pitchFamily="34" charset="0"/>
            </a:endParaRPr>
          </a:p>
        </p:txBody>
      </p:sp>
      <p:sp>
        <p:nvSpPr>
          <p:cNvPr id="211970" name="Rectangle 2"/>
          <p:cNvSpPr>
            <a:spLocks noGrp="1" noChangeArrowheads="1"/>
          </p:cNvSpPr>
          <p:nvPr>
            <p:ph type="title"/>
          </p:nvPr>
        </p:nvSpPr>
        <p:spPr>
          <a:xfrm>
            <a:off x="685800" y="0"/>
            <a:ext cx="7772400" cy="490538"/>
          </a:xfrm>
        </p:spPr>
        <p:txBody>
          <a:bodyPr/>
          <a:lstStyle/>
          <a:p>
            <a:pPr eaLnBrk="1" hangingPunct="1">
              <a:defRPr/>
            </a:pPr>
            <a:r>
              <a:rPr lang="ar-JO" sz="4000" dirty="0">
                <a:solidFill>
                  <a:schemeClr val="bg1"/>
                </a:solidFill>
                <a:latin typeface="Arial" panose="020B0604020202020204" pitchFamily="34" charset="0"/>
                <a:cs typeface="Arial" panose="020B0604020202020204" pitchFamily="34" charset="0"/>
              </a:rPr>
              <a:t>الرحلة التبشيرية الأولى</a:t>
            </a:r>
            <a:endParaRPr lang="en-US" sz="40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ctrTitle"/>
          </p:nvPr>
        </p:nvSpPr>
        <p:spPr>
          <a:xfrm>
            <a:off x="925513" y="0"/>
            <a:ext cx="7239000" cy="2286000"/>
          </a:xfrm>
        </p:spPr>
        <p:txBody>
          <a:bodyPr/>
          <a:lstStyle/>
          <a:p>
            <a:pPr eaLnBrk="1" hangingPunct="1"/>
            <a:r>
              <a:rPr lang="ar-JO" sz="4000" b="1" dirty="0">
                <a:latin typeface="Arial" charset="0"/>
                <a:ea typeface="ＭＳ Ｐゴシック" charset="0"/>
                <a:cs typeface="Arial" charset="0"/>
              </a:rPr>
              <a:t>ج. يتم تهجئة الكلمات الصعبة أحياناً بطريقة خاطئة بسبب نقص الإستعداد</a:t>
            </a:r>
            <a:endParaRPr lang="en-US" sz="4000" b="1" dirty="0">
              <a:latin typeface="Arial" charset="0"/>
              <a:ea typeface="ＭＳ Ｐゴシック" charset="0"/>
              <a:cs typeface="Arial" charset="0"/>
            </a:endParaRPr>
          </a:p>
        </p:txBody>
      </p:sp>
      <p:sp>
        <p:nvSpPr>
          <p:cNvPr id="72706" name="Text Box 4"/>
          <p:cNvSpPr txBox="1">
            <a:spLocks noChangeArrowheads="1"/>
          </p:cNvSpPr>
          <p:nvPr/>
        </p:nvSpPr>
        <p:spPr bwMode="auto">
          <a:xfrm>
            <a:off x="669925" y="4403725"/>
            <a:ext cx="7940675" cy="176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4400" b="1">
              <a:solidFill>
                <a:schemeClr val="tx2"/>
              </a:solidFill>
              <a:cs typeface="Arial" charset="0"/>
            </a:endParaRPr>
          </a:p>
        </p:txBody>
      </p:sp>
      <p:sp>
        <p:nvSpPr>
          <p:cNvPr id="72707"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cs typeface="Arial" charset="0"/>
              </a:rPr>
              <a:t>9</a:t>
            </a:r>
            <a:endParaRPr lang="en-US" b="1" dirty="0">
              <a:cs typeface="Arial" charset="0"/>
            </a:endParaRPr>
          </a:p>
        </p:txBody>
      </p:sp>
      <p:pic>
        <p:nvPicPr>
          <p:cNvPr id="7270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20938" y="4016375"/>
            <a:ext cx="4248150" cy="294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1429" name="Text Box 5"/>
          <p:cNvSpPr txBox="1">
            <a:spLocks noChangeArrowheads="1"/>
          </p:cNvSpPr>
          <p:nvPr/>
        </p:nvSpPr>
        <p:spPr bwMode="auto">
          <a:xfrm>
            <a:off x="0" y="2133600"/>
            <a:ext cx="9090025"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000" b="1" dirty="0">
                <a:solidFill>
                  <a:schemeClr val="tx2"/>
                </a:solidFill>
                <a:cs typeface="Arial" charset="0"/>
              </a:rPr>
              <a:t>لذا استخدم مرشد كتاب الحياة خلف الملاحظات لتهجئة الأسماء بشكل صحيح (الصفحات 226-244)</a:t>
            </a:r>
            <a:endParaRPr lang="en-US" sz="4000" b="1" dirty="0">
              <a:solidFill>
                <a:schemeClr val="tx2"/>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1429"/>
                                        </p:tgtEl>
                                        <p:attrNameLst>
                                          <p:attrName>style.visibility</p:attrName>
                                        </p:attrNameLst>
                                      </p:cBhvr>
                                      <p:to>
                                        <p:strVal val="visible"/>
                                      </p:to>
                                    </p:set>
                                    <p:animEffect transition="in" filter="wipe(down)">
                                      <p:cBhvr>
                                        <p:cTn id="7" dur="580">
                                          <p:stCondLst>
                                            <p:cond delay="0"/>
                                          </p:stCondLst>
                                        </p:cTn>
                                        <p:tgtEl>
                                          <p:spTgt spid="231429"/>
                                        </p:tgtEl>
                                      </p:cBhvr>
                                    </p:animEffect>
                                    <p:anim calcmode="lin" valueType="num">
                                      <p:cBhvr>
                                        <p:cTn id="8" dur="1822" tmFilter="0,0; 0.14,0.36; 0.43,0.73; 0.71,0.91; 1.0,1.0">
                                          <p:stCondLst>
                                            <p:cond delay="0"/>
                                          </p:stCondLst>
                                        </p:cTn>
                                        <p:tgtEl>
                                          <p:spTgt spid="2314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14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14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14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14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31429"/>
                                        </p:tgtEl>
                                      </p:cBhvr>
                                      <p:to x="100000" y="60000"/>
                                    </p:animScale>
                                    <p:animScale>
                                      <p:cBhvr>
                                        <p:cTn id="14" dur="166" decel="50000">
                                          <p:stCondLst>
                                            <p:cond delay="676"/>
                                          </p:stCondLst>
                                        </p:cTn>
                                        <p:tgtEl>
                                          <p:spTgt spid="231429"/>
                                        </p:tgtEl>
                                      </p:cBhvr>
                                      <p:to x="100000" y="100000"/>
                                    </p:animScale>
                                    <p:animScale>
                                      <p:cBhvr>
                                        <p:cTn id="15" dur="26">
                                          <p:stCondLst>
                                            <p:cond delay="1312"/>
                                          </p:stCondLst>
                                        </p:cTn>
                                        <p:tgtEl>
                                          <p:spTgt spid="231429"/>
                                        </p:tgtEl>
                                      </p:cBhvr>
                                      <p:to x="100000" y="80000"/>
                                    </p:animScale>
                                    <p:animScale>
                                      <p:cBhvr>
                                        <p:cTn id="16" dur="166" decel="50000">
                                          <p:stCondLst>
                                            <p:cond delay="1338"/>
                                          </p:stCondLst>
                                        </p:cTn>
                                        <p:tgtEl>
                                          <p:spTgt spid="231429"/>
                                        </p:tgtEl>
                                      </p:cBhvr>
                                      <p:to x="100000" y="100000"/>
                                    </p:animScale>
                                    <p:animScale>
                                      <p:cBhvr>
                                        <p:cTn id="17" dur="26">
                                          <p:stCondLst>
                                            <p:cond delay="1642"/>
                                          </p:stCondLst>
                                        </p:cTn>
                                        <p:tgtEl>
                                          <p:spTgt spid="231429"/>
                                        </p:tgtEl>
                                      </p:cBhvr>
                                      <p:to x="100000" y="90000"/>
                                    </p:animScale>
                                    <p:animScale>
                                      <p:cBhvr>
                                        <p:cTn id="18" dur="166" decel="50000">
                                          <p:stCondLst>
                                            <p:cond delay="1668"/>
                                          </p:stCondLst>
                                        </p:cTn>
                                        <p:tgtEl>
                                          <p:spTgt spid="231429"/>
                                        </p:tgtEl>
                                      </p:cBhvr>
                                      <p:to x="100000" y="100000"/>
                                    </p:animScale>
                                    <p:animScale>
                                      <p:cBhvr>
                                        <p:cTn id="19" dur="26">
                                          <p:stCondLst>
                                            <p:cond delay="1808"/>
                                          </p:stCondLst>
                                        </p:cTn>
                                        <p:tgtEl>
                                          <p:spTgt spid="231429"/>
                                        </p:tgtEl>
                                      </p:cBhvr>
                                      <p:to x="100000" y="95000"/>
                                    </p:animScale>
                                    <p:animScale>
                                      <p:cBhvr>
                                        <p:cTn id="20" dur="166" decel="50000">
                                          <p:stCondLst>
                                            <p:cond delay="1834"/>
                                          </p:stCondLst>
                                        </p:cTn>
                                        <p:tgtEl>
                                          <p:spTgt spid="2314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510952"/>
          </a:xfrm>
        </p:spPr>
        <p:txBody>
          <a:bodyPr/>
          <a:lstStyle/>
          <a:p>
            <a:pPr eaLnBrk="1" hangingPunct="1"/>
            <a:r>
              <a:rPr lang="ar-JO" sz="3600" b="1" dirty="0">
                <a:solidFill>
                  <a:schemeClr val="bg1"/>
                </a:solidFill>
                <a:latin typeface="Arial" charset="0"/>
                <a:ea typeface="ＭＳ Ｐゴシック" charset="0"/>
                <a:cs typeface="Arial" charset="0"/>
              </a:rPr>
              <a:t>ح. نحن نشدد على الكلمات الخطأ</a:t>
            </a:r>
            <a:endParaRPr lang="en-US" sz="3600" b="1" dirty="0">
              <a:solidFill>
                <a:schemeClr val="bg1"/>
              </a:solidFill>
              <a:latin typeface="Arial" charset="0"/>
              <a:ea typeface="ＭＳ Ｐゴシック" charset="0"/>
              <a:cs typeface="Arial" charset="0"/>
            </a:endParaRP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p>
        </p:txBody>
      </p:sp>
      <p:sp>
        <p:nvSpPr>
          <p:cNvPr id="6" name="Rectangle 2"/>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r>
              <a:rPr lang="ar-JO" sz="3200" dirty="0"/>
              <a:t>20 مع المسيح صلبت فأحيا لا أنا بل المسيح يحيا في. فما أحياه الآن في الجسد فإنما أحياه في الإيمان، إيمان ابن الله الذي أحبني وأسلم نفسه لأجلي.</a:t>
            </a:r>
            <a:br>
              <a:rPr lang="en-US" sz="3200" dirty="0"/>
            </a:br>
            <a:r>
              <a:rPr lang="en-US" sz="3200" dirty="0"/>
              <a:t>(</a:t>
            </a:r>
            <a:r>
              <a:rPr lang="ar-JO" sz="3200" dirty="0"/>
              <a:t>غل 2: 20</a:t>
            </a:r>
            <a:r>
              <a:rPr lang="en-US" sz="3200" dirty="0"/>
              <a:t>)</a:t>
            </a:r>
          </a:p>
        </p:txBody>
      </p:sp>
      <p:sp>
        <p:nvSpPr>
          <p:cNvPr id="7" name="Rectangle 2"/>
          <p:cNvSpPr txBox="1">
            <a:spLocks noChangeArrowheads="1"/>
          </p:cNvSpPr>
          <p:nvPr/>
        </p:nvSpPr>
        <p:spPr bwMode="auto">
          <a:xfrm>
            <a:off x="1043608" y="1124744"/>
            <a:ext cx="7056785"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ar-JO" sz="3600" b="1" dirty="0">
                <a:solidFill>
                  <a:schemeClr val="bg1"/>
                </a:solidFill>
                <a:latin typeface="Arial" charset="0"/>
                <a:ea typeface="ＭＳ Ｐゴシック" charset="0"/>
                <a:cs typeface="Arial" charset="0"/>
              </a:rPr>
              <a:t>(اللكنة أعطى وليس لأجل </a:t>
            </a:r>
          </a:p>
          <a:p>
            <a:pPr eaLnBrk="1" hangingPunct="1"/>
            <a:r>
              <a:rPr lang="ar-JO" sz="3600" b="1" dirty="0">
                <a:solidFill>
                  <a:schemeClr val="bg1"/>
                </a:solidFill>
                <a:latin typeface="Arial" charset="0"/>
                <a:ea typeface="ＭＳ Ｐゴシック" charset="0"/>
                <a:cs typeface="Arial" charset="0"/>
              </a:rPr>
              <a:t>في غل 2: 20)</a:t>
            </a:r>
            <a:endParaRPr lang="en-US" sz="3600" b="1" dirty="0">
              <a:solidFill>
                <a:schemeClr val="bg1"/>
              </a:solidFill>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510952"/>
          </a:xfrm>
        </p:spPr>
        <p:txBody>
          <a:bodyPr/>
          <a:lstStyle/>
          <a:p>
            <a:pPr eaLnBrk="1" hangingPunct="1"/>
            <a:r>
              <a:rPr lang="ar-JO" sz="3600" b="1" dirty="0">
                <a:solidFill>
                  <a:schemeClr val="bg1"/>
                </a:solidFill>
                <a:latin typeface="Arial" charset="0"/>
                <a:ea typeface="ＭＳ Ｐゴシック" charset="0"/>
                <a:cs typeface="Arial" charset="0"/>
              </a:rPr>
              <a:t>ح. نحن نشدد على الكلمات الخطأ</a:t>
            </a:r>
            <a:endParaRPr lang="en-US" sz="3600" b="1" dirty="0">
              <a:solidFill>
                <a:schemeClr val="bg1"/>
              </a:solidFill>
              <a:latin typeface="Arial" charset="0"/>
              <a:ea typeface="ＭＳ Ｐゴシック" charset="0"/>
              <a:cs typeface="Arial" charset="0"/>
            </a:endParaRP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sp>
        <p:nvSpPr>
          <p:cNvPr id="6" name="Rectangle 2"/>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r>
              <a:rPr lang="ar-JO" sz="3200" dirty="0">
                <a:solidFill>
                  <a:srgbClr val="FFFFFF"/>
                </a:solidFill>
              </a:rPr>
              <a:t>3 لا يكن لك آلهة أخرى أمامي.</a:t>
            </a:r>
            <a:br>
              <a:rPr lang="en-US" sz="3200" dirty="0">
                <a:solidFill>
                  <a:srgbClr val="FFFFFF"/>
                </a:solidFill>
              </a:rPr>
            </a:br>
            <a:r>
              <a:rPr lang="en-US" sz="3200" dirty="0">
                <a:solidFill>
                  <a:srgbClr val="FFFFFF"/>
                </a:solidFill>
              </a:rPr>
              <a:t>(</a:t>
            </a:r>
            <a:r>
              <a:rPr lang="ar-JO" sz="3200" dirty="0">
                <a:solidFill>
                  <a:srgbClr val="FFFFFF"/>
                </a:solidFill>
              </a:rPr>
              <a:t>خر 20: 3</a:t>
            </a:r>
            <a:r>
              <a:rPr lang="en-US" sz="3200" dirty="0">
                <a:solidFill>
                  <a:srgbClr val="FFFFFF"/>
                </a:solidFill>
              </a:rPr>
              <a:t>)</a:t>
            </a:r>
          </a:p>
        </p:txBody>
      </p:sp>
      <p:sp>
        <p:nvSpPr>
          <p:cNvPr id="7" name="Rectangle 2"/>
          <p:cNvSpPr txBox="1">
            <a:spLocks noChangeArrowheads="1"/>
          </p:cNvSpPr>
          <p:nvPr/>
        </p:nvSpPr>
        <p:spPr bwMode="auto">
          <a:xfrm>
            <a:off x="1043608" y="1124744"/>
            <a:ext cx="7056785"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ar-JO" sz="3600" b="1" dirty="0">
                <a:solidFill>
                  <a:srgbClr val="FFFFFF"/>
                </a:solidFill>
                <a:latin typeface="Arial" charset="0"/>
                <a:ea typeface="ＭＳ Ｐゴシック" charset="0"/>
                <a:cs typeface="Arial" charset="0"/>
              </a:rPr>
              <a:t>(لكنة حرف ي وليس أمام في </a:t>
            </a:r>
          </a:p>
          <a:p>
            <a:pPr eaLnBrk="1" hangingPunct="1"/>
            <a:r>
              <a:rPr lang="ar-JO" sz="3600" b="1" dirty="0">
                <a:solidFill>
                  <a:srgbClr val="FFFFFF"/>
                </a:solidFill>
                <a:latin typeface="Arial" charset="0"/>
                <a:ea typeface="ＭＳ Ｐゴシック" charset="0"/>
                <a:cs typeface="Arial" charset="0"/>
              </a:rPr>
              <a:t>خروج ٢٠: ٣)</a:t>
            </a:r>
            <a:endParaRPr lang="en-US" sz="3600" b="1" dirty="0">
              <a:solidFill>
                <a:srgbClr val="FFFFFF"/>
              </a:solidFill>
              <a:latin typeface="Arial" charset="0"/>
              <a:ea typeface="ＭＳ Ｐゴシック" charset="0"/>
              <a:cs typeface="Arial" charset="0"/>
            </a:endParaRPr>
          </a:p>
        </p:txBody>
      </p:sp>
    </p:spTree>
    <p:extLst>
      <p:ext uri="{BB962C8B-B14F-4D97-AF65-F5344CB8AC3E}">
        <p14:creationId xmlns:p14="http://schemas.microsoft.com/office/powerpoint/2010/main" val="9169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798984"/>
          </a:xfrm>
        </p:spPr>
        <p:txBody>
          <a:bodyPr/>
          <a:lstStyle/>
          <a:p>
            <a:pPr eaLnBrk="1" hangingPunct="1"/>
            <a:r>
              <a:rPr lang="ar-JO" sz="3600" b="1" dirty="0">
                <a:solidFill>
                  <a:schemeClr val="bg1"/>
                </a:solidFill>
                <a:latin typeface="Arial" charset="0"/>
                <a:ea typeface="ＭＳ Ｐゴシック" charset="0"/>
                <a:cs typeface="Arial" charset="0"/>
              </a:rPr>
              <a:t>ح. نحن نشدد على الكلمات الخطأ</a:t>
            </a:r>
            <a:endParaRPr lang="en-US" sz="3600" b="1" dirty="0">
              <a:solidFill>
                <a:schemeClr val="bg1"/>
              </a:solidFill>
              <a:latin typeface="Arial" charset="0"/>
              <a:ea typeface="ＭＳ Ｐゴシック" charset="0"/>
              <a:cs typeface="Arial" charset="0"/>
            </a:endParaRPr>
          </a:p>
        </p:txBody>
      </p:sp>
      <p:sp>
        <p:nvSpPr>
          <p:cNvPr id="233477" name="Text Box 5"/>
          <p:cNvSpPr txBox="1">
            <a:spLocks noChangeArrowheads="1"/>
          </p:cNvSpPr>
          <p:nvPr/>
        </p:nvSpPr>
        <p:spPr bwMode="auto">
          <a:xfrm>
            <a:off x="27546" y="3190577"/>
            <a:ext cx="91440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3600" b="1" dirty="0">
                <a:solidFill>
                  <a:srgbClr val="FFFFFF"/>
                </a:solidFill>
                <a:cs typeface="Arial" charset="0"/>
              </a:rPr>
              <a:t>لذلك مارس معرفة أي الكلمات التي يجب التشديد عليها واقرأ النص بصوت مرتفع عدة مرات حتى تقوم بحفظه بشكل كامل</a:t>
            </a:r>
            <a:endParaRPr lang="en-US" sz="3600" b="1" dirty="0">
              <a:solidFill>
                <a:srgbClr val="FFFFFF"/>
              </a:solidFill>
              <a:cs typeface="Arial" charset="0"/>
            </a:endParaRP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pic>
        <p:nvPicPr>
          <p:cNvPr id="74757" name="Picture 8" descr="smiley_wi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78821" y="1988840"/>
            <a:ext cx="1546225" cy="154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85372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anim calcmode="lin" valueType="num">
                                      <p:cBhvr>
                                        <p:cTn id="7" dur="500" fill="hold"/>
                                        <p:tgtEl>
                                          <p:spTgt spid="233477"/>
                                        </p:tgtEl>
                                        <p:attrNameLst>
                                          <p:attrName>ppt_w</p:attrName>
                                        </p:attrNameLst>
                                      </p:cBhvr>
                                      <p:tavLst>
                                        <p:tav tm="0">
                                          <p:val>
                                            <p:fltVal val="0"/>
                                          </p:val>
                                        </p:tav>
                                        <p:tav tm="100000">
                                          <p:val>
                                            <p:strVal val="#ppt_w"/>
                                          </p:val>
                                        </p:tav>
                                      </p:tavLst>
                                    </p:anim>
                                    <p:anim calcmode="lin" valueType="num">
                                      <p:cBhvr>
                                        <p:cTn id="8" dur="500" fill="hold"/>
                                        <p:tgtEl>
                                          <p:spTgt spid="2334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6A4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73025" y="836613"/>
            <a:ext cx="9253538" cy="1371600"/>
          </a:xfrm>
        </p:spPr>
        <p:txBody>
          <a:bodyPr/>
          <a:lstStyle/>
          <a:p>
            <a:pPr eaLnBrk="1" hangingPunct="1"/>
            <a:r>
              <a:rPr lang="ar-JO" sz="4000" b="1" dirty="0">
                <a:solidFill>
                  <a:srgbClr val="FFFFFF"/>
                </a:solidFill>
                <a:latin typeface="Arial" charset="0"/>
                <a:ea typeface="ＭＳ Ｐゴシック" charset="0"/>
                <a:cs typeface="Arial" charset="0"/>
              </a:rPr>
              <a:t>خ. عادة ما يتم قراءة النص بنغمة صوت ثابتة</a:t>
            </a:r>
            <a:endParaRPr lang="en-US" sz="4000" b="1" dirty="0">
              <a:solidFill>
                <a:srgbClr val="FFFFFF"/>
              </a:solidFill>
              <a:latin typeface="Arial" charset="0"/>
              <a:ea typeface="ＭＳ Ｐゴシック" charset="0"/>
              <a:cs typeface="Arial" charset="0"/>
            </a:endParaRPr>
          </a:p>
        </p:txBody>
      </p:sp>
      <p:sp>
        <p:nvSpPr>
          <p:cNvPr id="235524" name="Rectangle 4"/>
          <p:cNvSpPr>
            <a:spLocks noGrp="1" noChangeArrowheads="1"/>
          </p:cNvSpPr>
          <p:nvPr>
            <p:ph type="subTitle" idx="1"/>
          </p:nvPr>
        </p:nvSpPr>
        <p:spPr>
          <a:xfrm>
            <a:off x="20638" y="4527550"/>
            <a:ext cx="9083675" cy="2286000"/>
          </a:xfrm>
          <a:noFill/>
        </p:spPr>
        <p:txBody>
          <a:bodyPr anchor="ctr"/>
          <a:lstStyle/>
          <a:p>
            <a:pPr eaLnBrk="1" hangingPunct="1">
              <a:spcBef>
                <a:spcPct val="0"/>
              </a:spcBef>
            </a:pPr>
            <a:r>
              <a:rPr lang="ar-JO" sz="4000" b="1" dirty="0">
                <a:solidFill>
                  <a:srgbClr val="FFFFFF"/>
                </a:solidFill>
                <a:latin typeface="Arial" charset="0"/>
                <a:ea typeface="ＭＳ Ｐゴシック" charset="0"/>
                <a:cs typeface="Arial" charset="0"/>
              </a:rPr>
              <a:t>لذلك قم بتغيير سرعة الكلام وعلو الصوت. </a:t>
            </a:r>
          </a:p>
          <a:p>
            <a:pPr eaLnBrk="1" hangingPunct="1">
              <a:spcBef>
                <a:spcPct val="0"/>
              </a:spcBef>
            </a:pPr>
            <a:r>
              <a:rPr lang="ar-JO" sz="4000" b="1" dirty="0">
                <a:solidFill>
                  <a:srgbClr val="FFFFFF"/>
                </a:solidFill>
                <a:latin typeface="Arial" charset="0"/>
                <a:ea typeface="ＭＳ Ｐゴシック" charset="0"/>
                <a:cs typeface="Arial" charset="0"/>
              </a:rPr>
              <a:t>اقرأ للأطفال – إنهم لا يرحمون</a:t>
            </a:r>
            <a:endParaRPr lang="en-US" sz="4000" b="1" dirty="0">
              <a:solidFill>
                <a:srgbClr val="FFFFFF"/>
              </a:solidFill>
              <a:latin typeface="Arial" charset="0"/>
              <a:ea typeface="ＭＳ Ｐゴシック" charset="0"/>
              <a:cs typeface="Arial" charset="0"/>
            </a:endParaRPr>
          </a:p>
        </p:txBody>
      </p:sp>
      <p:sp>
        <p:nvSpPr>
          <p:cNvPr id="76804"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FF"/>
                </a:solidFill>
                <a:cs typeface="Arial" charset="0"/>
              </a:rPr>
              <a:t>9</a:t>
            </a:r>
            <a:endParaRPr lang="en-US" b="1" dirty="0">
              <a:solidFill>
                <a:srgbClr val="FFFFFF"/>
              </a:solidFill>
              <a:cs typeface="Arial" charset="0"/>
            </a:endParaRPr>
          </a:p>
        </p:txBody>
      </p:sp>
      <p:pic>
        <p:nvPicPr>
          <p:cNvPr id="76805" name="Picture 6" descr="peo-gir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16238" y="2205038"/>
            <a:ext cx="3390900"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5524">
                                            <p:txEl>
                                              <p:pRg st="0" end="0"/>
                                            </p:txEl>
                                          </p:spTgt>
                                        </p:tgtEl>
                                        <p:attrNameLst>
                                          <p:attrName>style.visibility</p:attrName>
                                        </p:attrNameLst>
                                      </p:cBhvr>
                                      <p:to>
                                        <p:strVal val="visible"/>
                                      </p:to>
                                    </p:set>
                                    <p:animEffect transition="in" filter="fade">
                                      <p:cBhvr>
                                        <p:cTn id="7" dur="1000"/>
                                        <p:tgtEl>
                                          <p:spTgt spid="235524">
                                            <p:txEl>
                                              <p:pRg st="0" end="0"/>
                                            </p:txEl>
                                          </p:spTgt>
                                        </p:tgtEl>
                                      </p:cBhvr>
                                    </p:animEffect>
                                    <p:anim calcmode="lin" valueType="num">
                                      <p:cBhvr>
                                        <p:cTn id="8" dur="1000" fill="hold"/>
                                        <p:tgtEl>
                                          <p:spTgt spid="23552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552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52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35524">
                                            <p:txEl>
                                              <p:pRg st="1" end="1"/>
                                            </p:txEl>
                                          </p:spTgt>
                                        </p:tgtEl>
                                        <p:attrNameLst>
                                          <p:attrName>style.visibility</p:attrName>
                                        </p:attrNameLst>
                                      </p:cBhvr>
                                      <p:to>
                                        <p:strVal val="visible"/>
                                      </p:to>
                                    </p:set>
                                    <p:animEffect transition="in" filter="fade">
                                      <p:cBhvr>
                                        <p:cTn id="15" dur="1000"/>
                                        <p:tgtEl>
                                          <p:spTgt spid="235524">
                                            <p:txEl>
                                              <p:pRg st="1" end="1"/>
                                            </p:txEl>
                                          </p:spTgt>
                                        </p:tgtEl>
                                      </p:cBhvr>
                                    </p:animEffect>
                                    <p:anim calcmode="lin" valueType="num">
                                      <p:cBhvr>
                                        <p:cTn id="16" dur="1000" fill="hold"/>
                                        <p:tgtEl>
                                          <p:spTgt spid="23552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3552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5524">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0"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FF"/>
                </a:solidFill>
              </a:rPr>
              <a:t>9</a:t>
            </a:r>
            <a:endParaRPr lang="en-US" dirty="0">
              <a:solidFill>
                <a:srgbClr val="FFFFFF"/>
              </a:solidFill>
            </a:endParaRPr>
          </a:p>
        </p:txBody>
      </p:sp>
      <p:pic>
        <p:nvPicPr>
          <p:cNvPr id="78851" name="Picture 6" descr="peo-anatomy_proffec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13113" y="2565400"/>
            <a:ext cx="2420937"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2" name="Rectangle 2"/>
          <p:cNvSpPr>
            <a:spLocks noGrp="1" noChangeArrowheads="1"/>
          </p:cNvSpPr>
          <p:nvPr>
            <p:ph type="ctrTitle"/>
          </p:nvPr>
        </p:nvSpPr>
        <p:spPr>
          <a:xfrm>
            <a:off x="179388" y="549275"/>
            <a:ext cx="8785225" cy="2057400"/>
          </a:xfrm>
        </p:spPr>
        <p:txBody>
          <a:bodyPr/>
          <a:lstStyle/>
          <a:p>
            <a:pPr eaLnBrk="1" hangingPunct="1"/>
            <a:r>
              <a:rPr lang="ar-JO" altLang="ja-JP" sz="4000" b="1" dirty="0">
                <a:solidFill>
                  <a:srgbClr val="FFFFFF"/>
                </a:solidFill>
                <a:latin typeface="Arial" charset="0"/>
                <a:ea typeface="ＭＳ Ｐゴシック" charset="0"/>
                <a:cs typeface="Arial" charset="0"/>
              </a:rPr>
              <a:t>د. من الصعب تعليم الناس أن يقرأوا جيداً إذا كان لديهم فكر أنا أعرف كيف أقرأ مسبقاً</a:t>
            </a:r>
            <a:endParaRPr lang="en-US" sz="4000" b="1" dirty="0">
              <a:solidFill>
                <a:srgbClr val="FFFFFF"/>
              </a:solidFill>
              <a:latin typeface="Arial" charset="0"/>
              <a:ea typeface="ＭＳ Ｐゴシック" charset="0"/>
              <a:cs typeface="Arial" charset="0"/>
            </a:endParaRPr>
          </a:p>
        </p:txBody>
      </p:sp>
      <p:sp>
        <p:nvSpPr>
          <p:cNvPr id="237572" name="Text Box 4"/>
          <p:cNvSpPr txBox="1">
            <a:spLocks noChangeArrowheads="1"/>
          </p:cNvSpPr>
          <p:nvPr/>
        </p:nvSpPr>
        <p:spPr bwMode="auto">
          <a:xfrm>
            <a:off x="285750" y="4519613"/>
            <a:ext cx="8534400" cy="214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000" b="1" dirty="0">
                <a:solidFill>
                  <a:srgbClr val="FFFFFF"/>
                </a:solidFill>
                <a:cs typeface="Arial" charset="0"/>
              </a:rPr>
              <a:t>لذا اختر 5 أشخاص في الكنيسة من القراء الجيدين وامنحهم هذه الندوة المصغرة.</a:t>
            </a:r>
            <a:endParaRPr lang="en-US" sz="4000" b="1" dirty="0">
              <a:solidFill>
                <a:srgbClr val="FFFFFF"/>
              </a:solidFill>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animEffect transition="in" filter="fade">
                                      <p:cBhvr>
                                        <p:cTn id="7" dur="1000"/>
                                        <p:tgtEl>
                                          <p:spTgt spid="237572"/>
                                        </p:tgtEl>
                                      </p:cBhvr>
                                    </p:animEffect>
                                    <p:anim calcmode="lin" valueType="num">
                                      <p:cBhvr>
                                        <p:cTn id="8" dur="1000" fill="hold"/>
                                        <p:tgtEl>
                                          <p:spTgt spid="237572"/>
                                        </p:tgtEl>
                                        <p:attrNameLst>
                                          <p:attrName>ppt_x</p:attrName>
                                        </p:attrNameLst>
                                      </p:cBhvr>
                                      <p:tavLst>
                                        <p:tav tm="0">
                                          <p:val>
                                            <p:strVal val="#ppt_x"/>
                                          </p:val>
                                        </p:tav>
                                        <p:tav tm="100000">
                                          <p:val>
                                            <p:strVal val="#ppt_x"/>
                                          </p:val>
                                        </p:tav>
                                      </p:tavLst>
                                    </p:anim>
                                    <p:anim calcmode="lin" valueType="num">
                                      <p:cBhvr>
                                        <p:cTn id="9" dur="1000" fill="hold"/>
                                        <p:tgtEl>
                                          <p:spTgt spid="2375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pic>
        <p:nvPicPr>
          <p:cNvPr id="80898" name="Picture 6" descr="oth-bible_mosai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35375" y="2965450"/>
            <a:ext cx="2016125" cy="201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FF"/>
                </a:solidFill>
              </a:rPr>
              <a:t>9</a:t>
            </a:r>
            <a:endParaRPr lang="en-US" dirty="0">
              <a:solidFill>
                <a:srgbClr val="FFFFFF"/>
              </a:solidFill>
            </a:endParaRPr>
          </a:p>
        </p:txBody>
      </p:sp>
      <p:sp>
        <p:nvSpPr>
          <p:cNvPr id="62467" name="Rectangle 2"/>
          <p:cNvSpPr>
            <a:spLocks noGrp="1" noChangeArrowheads="1"/>
          </p:cNvSpPr>
          <p:nvPr>
            <p:ph type="ctrTitle"/>
          </p:nvPr>
        </p:nvSpPr>
        <p:spPr>
          <a:xfrm>
            <a:off x="0" y="188640"/>
            <a:ext cx="9109076" cy="2743200"/>
          </a:xfrm>
        </p:spPr>
        <p:txBody>
          <a:bodyPr/>
          <a:lstStyle/>
          <a:p>
            <a:pPr eaLnBrk="1" hangingPunct="1">
              <a:defRPr/>
            </a:pPr>
            <a:r>
              <a:rPr lang="ar-JO" altLang="ja-JP" sz="4000" b="1" dirty="0">
                <a:solidFill>
                  <a:srgbClr val="FFFFFF"/>
                </a:solidFill>
                <a:effectLst>
                  <a:glow rad="127000">
                    <a:schemeClr val="tx1"/>
                  </a:glow>
                </a:effectLst>
                <a:latin typeface="Arial" charset="0"/>
                <a:ea typeface="ＭＳ Ｐゴシック" charset="0"/>
                <a:cs typeface="Arial" charset="0"/>
              </a:rPr>
              <a:t>ذ. نشعر أننا نحتاج دائماً أن ننهي كل قراءة بالكليشيه المبتذل (ليبارك الرب هذه القراءة من كلمته) </a:t>
            </a:r>
            <a:endParaRPr lang="en-US" sz="4000" b="1" dirty="0">
              <a:solidFill>
                <a:srgbClr val="FFFFFF"/>
              </a:solidFill>
              <a:effectLst>
                <a:glow rad="127000">
                  <a:schemeClr val="tx1"/>
                </a:glow>
              </a:effectLst>
              <a:latin typeface="Arial" charset="0"/>
              <a:ea typeface="ＭＳ Ｐゴシック" charset="0"/>
              <a:cs typeface="Arial" charset="0"/>
            </a:endParaRPr>
          </a:p>
        </p:txBody>
      </p:sp>
      <p:sp>
        <p:nvSpPr>
          <p:cNvPr id="239620" name="Text Box 4"/>
          <p:cNvSpPr txBox="1">
            <a:spLocks noChangeArrowheads="1"/>
          </p:cNvSpPr>
          <p:nvPr/>
        </p:nvSpPr>
        <p:spPr bwMode="auto">
          <a:xfrm>
            <a:off x="-1" y="4908376"/>
            <a:ext cx="9109075"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sz="4000" b="1" dirty="0">
                <a:solidFill>
                  <a:srgbClr val="FFFFFF"/>
                </a:solidFill>
                <a:effectLst>
                  <a:glow rad="127000">
                    <a:schemeClr val="tx1"/>
                  </a:glow>
                </a:effectLst>
                <a:cs typeface="Arial" charset="0"/>
              </a:rPr>
              <a:t>إذا قرأنا الكتاب المقدس جيداً فسوف يكون بركة دون أن نحتاج إلى مباركته</a:t>
            </a:r>
            <a:endParaRPr lang="en-US" sz="4000" b="1" dirty="0">
              <a:solidFill>
                <a:srgbClr val="FFFFFF"/>
              </a:solidFill>
              <a:effectLst>
                <a:glow rad="127000">
                  <a:schemeClr val="tx1"/>
                </a:glo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239620"/>
                                        </p:tgtEl>
                                        <p:attrNameLst>
                                          <p:attrName>style.visibility</p:attrName>
                                        </p:attrNameLst>
                                      </p:cBhvr>
                                      <p:to>
                                        <p:strVal val="visible"/>
                                      </p:to>
                                    </p:set>
                                    <p:animEffect transition="in" filter="fade">
                                      <p:cBhvr>
                                        <p:cTn id="7" dur="100"/>
                                        <p:tgtEl>
                                          <p:spTgt spid="239620"/>
                                        </p:tgtEl>
                                      </p:cBhvr>
                                    </p:animEffect>
                                    <p:anim calcmode="lin" valueType="num">
                                      <p:cBhvr>
                                        <p:cTn id="8" dur="400" fill="hold"/>
                                        <p:tgtEl>
                                          <p:spTgt spid="239620"/>
                                        </p:tgtEl>
                                        <p:attrNameLst>
                                          <p:attrName>ppt_x</p:attrName>
                                        </p:attrNameLst>
                                      </p:cBhvr>
                                      <p:tavLst>
                                        <p:tav tm="0">
                                          <p:val>
                                            <p:strVal val="#ppt_x"/>
                                          </p:val>
                                        </p:tav>
                                        <p:tav tm="100000">
                                          <p:val>
                                            <p:strVal val="#ppt_x"/>
                                          </p:val>
                                        </p:tav>
                                      </p:tavLst>
                                    </p:anim>
                                    <p:anim calcmode="lin" valueType="num">
                                      <p:cBhvr>
                                        <p:cTn id="9" dur="400" fill="hold"/>
                                        <p:tgtEl>
                                          <p:spTgt spid="23962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96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96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2946" name="Text Box 3"/>
          <p:cNvSpPr txBox="1">
            <a:spLocks noChangeArrowheads="1"/>
          </p:cNvSpPr>
          <p:nvPr/>
        </p:nvSpPr>
        <p:spPr bwMode="auto">
          <a:xfrm>
            <a:off x="8305800" y="76200"/>
            <a:ext cx="762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cs typeface="Arial" charset="0"/>
              </a:rPr>
              <a:t>9</a:t>
            </a:r>
            <a:endParaRPr lang="en-US" b="1" dirty="0">
              <a:solidFill>
                <a:schemeClr val="bg1"/>
              </a:solidFill>
              <a:cs typeface="Arial" charset="0"/>
            </a:endParaRPr>
          </a:p>
        </p:txBody>
      </p:sp>
      <p:sp>
        <p:nvSpPr>
          <p:cNvPr id="82947" name="Rectangle 4"/>
          <p:cNvSpPr>
            <a:spLocks noGrp="1" noChangeArrowheads="1"/>
          </p:cNvSpPr>
          <p:nvPr>
            <p:ph type="title" idx="4294967295"/>
          </p:nvPr>
        </p:nvSpPr>
        <p:spPr>
          <a:xfrm>
            <a:off x="457200" y="762000"/>
            <a:ext cx="8229600" cy="655638"/>
          </a:xfrm>
          <a:solidFill>
            <a:schemeClr val="accent1"/>
          </a:solidFill>
        </p:spPr>
        <p:txBody>
          <a:bodyPr/>
          <a:lstStyle/>
          <a:p>
            <a:pPr eaLnBrk="1" hangingPunct="1"/>
            <a:r>
              <a:rPr lang="ar-JO" b="1" dirty="0">
                <a:solidFill>
                  <a:srgbClr val="FF0000"/>
                </a:solidFill>
                <a:latin typeface="Arial" charset="0"/>
                <a:cs typeface="Arial" charset="0"/>
              </a:rPr>
              <a:t>قراء الكتاب المقدس الصفية</a:t>
            </a:r>
            <a:endParaRPr lang="en-US" b="1" dirty="0">
              <a:solidFill>
                <a:srgbClr val="FF0000"/>
              </a:solidFill>
              <a:latin typeface="Arial" charset="0"/>
              <a:cs typeface="Arial" charset="0"/>
            </a:endParaRPr>
          </a:p>
        </p:txBody>
      </p:sp>
      <p:sp>
        <p:nvSpPr>
          <p:cNvPr id="23558" name="Text Box 6"/>
          <p:cNvSpPr txBox="1">
            <a:spLocks noChangeArrowheads="1"/>
          </p:cNvSpPr>
          <p:nvPr/>
        </p:nvSpPr>
        <p:spPr bwMode="auto">
          <a:xfrm>
            <a:off x="609600" y="1676400"/>
            <a:ext cx="8077200" cy="5016758"/>
          </a:xfrm>
          <a:prstGeom prst="rect">
            <a:avLst/>
          </a:prstGeom>
          <a:noFill/>
          <a:ln w="9525">
            <a:noFill/>
            <a:miter lim="800000"/>
            <a:headEnd/>
            <a:tailEnd/>
          </a:ln>
          <a:effectLst/>
        </p:spPr>
        <p:txBody>
          <a:bodyPr>
            <a:spAutoFit/>
          </a:bodyPr>
          <a:lstStyle>
            <a:lvl1pPr marL="693738" indent="-69373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defRPr/>
            </a:pPr>
            <a:r>
              <a:rPr lang="ar-JO" sz="4000" b="1" dirty="0">
                <a:solidFill>
                  <a:schemeClr val="bg1"/>
                </a:solidFill>
                <a:effectLst>
                  <a:outerShdw blurRad="38100" dist="38100" dir="2700000" algn="tl">
                    <a:srgbClr val="000000">
                      <a:alpha val="43137"/>
                    </a:srgbClr>
                  </a:outerShdw>
                </a:effectLst>
                <a:latin typeface="Arial"/>
                <a:cs typeface="Arial"/>
              </a:rPr>
              <a:t>أ. السرد: الدخول الإنتصاري</a:t>
            </a:r>
          </a:p>
          <a:p>
            <a:pPr marL="0" indent="0" algn="r">
              <a:defRPr/>
            </a:pPr>
            <a:r>
              <a:rPr lang="ar-JO" sz="4000" b="1" dirty="0">
                <a:solidFill>
                  <a:schemeClr val="bg1"/>
                </a:solidFill>
                <a:effectLst>
                  <a:outerShdw blurRad="38100" dist="38100" dir="2700000" algn="tl">
                    <a:srgbClr val="000000">
                      <a:alpha val="43137"/>
                    </a:srgbClr>
                  </a:outerShdw>
                </a:effectLst>
                <a:latin typeface="Arial"/>
                <a:cs typeface="Arial"/>
              </a:rPr>
              <a:t>   (مرقس 11: 1-11)</a:t>
            </a:r>
            <a:br>
              <a:rPr lang="en-US" sz="4000" b="1" dirty="0">
                <a:solidFill>
                  <a:schemeClr val="bg1"/>
                </a:solidFill>
                <a:effectLst>
                  <a:outerShdw blurRad="38100" dist="38100" dir="2700000" algn="tl">
                    <a:srgbClr val="000000">
                      <a:alpha val="43137"/>
                    </a:srgbClr>
                  </a:outerShdw>
                </a:effectLst>
                <a:latin typeface="Arial"/>
                <a:cs typeface="Arial"/>
              </a:rPr>
            </a:br>
            <a:endParaRPr lang="en-US" sz="4000" b="1" dirty="0">
              <a:solidFill>
                <a:schemeClr val="bg1"/>
              </a:solidFill>
              <a:effectLst>
                <a:outerShdw blurRad="38100" dist="38100" dir="2700000" algn="tl">
                  <a:srgbClr val="000000">
                    <a:alpha val="43137"/>
                  </a:srgbClr>
                </a:outerShdw>
              </a:effectLst>
              <a:latin typeface="Arial"/>
              <a:cs typeface="Arial"/>
            </a:endParaRPr>
          </a:p>
          <a:p>
            <a:pPr marL="0" indent="0" algn="r">
              <a:defRPr/>
            </a:pPr>
            <a:r>
              <a:rPr lang="ar-JO" sz="4000" b="1" dirty="0">
                <a:solidFill>
                  <a:schemeClr val="bg1"/>
                </a:solidFill>
                <a:effectLst>
                  <a:outerShdw blurRad="38100" dist="38100" dir="2700000" algn="tl">
                    <a:srgbClr val="000000">
                      <a:alpha val="43137"/>
                    </a:srgbClr>
                  </a:outerShdw>
                </a:effectLst>
                <a:latin typeface="Arial"/>
                <a:cs typeface="Arial"/>
              </a:rPr>
              <a:t>ب. النبوة: العرش السماوي</a:t>
            </a:r>
          </a:p>
          <a:p>
            <a:pPr marL="0" indent="0" algn="r">
              <a:defRPr/>
            </a:pPr>
            <a:r>
              <a:rPr lang="ar-JO" sz="4000" b="1" dirty="0">
                <a:solidFill>
                  <a:schemeClr val="bg1"/>
                </a:solidFill>
                <a:effectLst>
                  <a:outerShdw blurRad="38100" dist="38100" dir="2700000" algn="tl">
                    <a:srgbClr val="000000">
                      <a:alpha val="43137"/>
                    </a:srgbClr>
                  </a:outerShdw>
                </a:effectLst>
                <a:latin typeface="Arial"/>
                <a:cs typeface="Arial"/>
              </a:rPr>
              <a:t>    (رؤيا 4: 1-11)</a:t>
            </a:r>
            <a:endParaRPr lang="en-US" sz="4000" b="1" dirty="0">
              <a:solidFill>
                <a:schemeClr val="bg1"/>
              </a:solidFill>
              <a:effectLst>
                <a:outerShdw blurRad="38100" dist="38100" dir="2700000" algn="tl">
                  <a:srgbClr val="000000">
                    <a:alpha val="43137"/>
                  </a:srgbClr>
                </a:outerShdw>
              </a:effectLst>
              <a:latin typeface="Arial"/>
              <a:cs typeface="Arial"/>
            </a:endParaRPr>
          </a:p>
          <a:p>
            <a:pPr>
              <a:buFont typeface="Arial" charset="0"/>
              <a:buAutoNum type="alphaUcPeriod" startAt="2"/>
              <a:defRPr/>
            </a:pPr>
            <a:endParaRPr lang="en-US" sz="4000" b="1" dirty="0">
              <a:solidFill>
                <a:schemeClr val="bg1"/>
              </a:solidFill>
              <a:effectLst>
                <a:outerShdw blurRad="38100" dist="38100" dir="2700000" algn="tl">
                  <a:srgbClr val="000000">
                    <a:alpha val="43137"/>
                  </a:srgbClr>
                </a:outerShdw>
              </a:effectLst>
              <a:latin typeface="Arial"/>
              <a:cs typeface="Arial"/>
            </a:endParaRPr>
          </a:p>
          <a:p>
            <a:pPr marL="0" indent="0" algn="r">
              <a:defRPr/>
            </a:pPr>
            <a:r>
              <a:rPr lang="ar-JO" sz="4000" b="1" dirty="0">
                <a:solidFill>
                  <a:schemeClr val="bg1"/>
                </a:solidFill>
                <a:effectLst>
                  <a:outerShdw blurRad="38100" dist="38100" dir="2700000" algn="tl">
                    <a:srgbClr val="000000">
                      <a:alpha val="43137"/>
                    </a:srgbClr>
                  </a:outerShdw>
                </a:effectLst>
                <a:latin typeface="Arial"/>
                <a:cs typeface="Arial"/>
              </a:rPr>
              <a:t>ت. الرثاء: طلب المساعدة</a:t>
            </a:r>
          </a:p>
          <a:p>
            <a:pPr marL="0" indent="0" algn="r">
              <a:defRPr/>
            </a:pPr>
            <a:r>
              <a:rPr lang="ar-JO" sz="4000" b="1" dirty="0">
                <a:solidFill>
                  <a:schemeClr val="bg1"/>
                </a:solidFill>
                <a:effectLst>
                  <a:outerShdw blurRad="38100" dist="38100" dir="2700000" algn="tl">
                    <a:srgbClr val="000000">
                      <a:alpha val="43137"/>
                    </a:srgbClr>
                  </a:outerShdw>
                </a:effectLst>
                <a:latin typeface="Arial"/>
                <a:cs typeface="Arial"/>
              </a:rPr>
              <a:t>    (مزمور 70)</a:t>
            </a:r>
            <a:endParaRPr lang="en-US" dirty="0">
              <a:effectLst>
                <a:outerShdw blurRad="38100" dist="38100" dir="2700000" algn="tl">
                  <a:srgbClr val="000000">
                    <a:alpha val="43137"/>
                  </a:srgbClr>
                </a:outerShdw>
              </a:effectLst>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wipe(down)">
                                      <p:cBhvr>
                                        <p:cTn id="7" dur="500"/>
                                        <p:tgtEl>
                                          <p:spTgt spid="235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8">
                                            <p:txEl>
                                              <p:pRg st="1" end="1"/>
                                            </p:txEl>
                                          </p:spTgt>
                                        </p:tgtEl>
                                        <p:attrNameLst>
                                          <p:attrName>style.visibility</p:attrName>
                                        </p:attrNameLst>
                                      </p:cBhvr>
                                      <p:to>
                                        <p:strVal val="visible"/>
                                      </p:to>
                                    </p:set>
                                    <p:animEffect transition="in" filter="wipe(down)">
                                      <p:cBhvr>
                                        <p:cTn id="12" dur="500"/>
                                        <p:tgtEl>
                                          <p:spTgt spid="235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8">
                                            <p:txEl>
                                              <p:pRg st="2" end="2"/>
                                            </p:txEl>
                                          </p:spTgt>
                                        </p:tgtEl>
                                        <p:attrNameLst>
                                          <p:attrName>style.visibility</p:attrName>
                                        </p:attrNameLst>
                                      </p:cBhvr>
                                      <p:to>
                                        <p:strVal val="visible"/>
                                      </p:to>
                                    </p:set>
                                    <p:animEffect transition="in" filter="wipe(down)">
                                      <p:cBhvr>
                                        <p:cTn id="17" dur="500"/>
                                        <p:tgtEl>
                                          <p:spTgt spid="235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558">
                                            <p:txEl>
                                              <p:pRg st="3" end="3"/>
                                            </p:txEl>
                                          </p:spTgt>
                                        </p:tgtEl>
                                        <p:attrNameLst>
                                          <p:attrName>style.visibility</p:attrName>
                                        </p:attrNameLst>
                                      </p:cBhvr>
                                      <p:to>
                                        <p:strVal val="visible"/>
                                      </p:to>
                                    </p:set>
                                    <p:animEffect transition="in" filter="wipe(down)">
                                      <p:cBhvr>
                                        <p:cTn id="22" dur="500"/>
                                        <p:tgtEl>
                                          <p:spTgt spid="235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558">
                                            <p:txEl>
                                              <p:pRg st="5" end="5"/>
                                            </p:txEl>
                                          </p:spTgt>
                                        </p:tgtEl>
                                        <p:attrNameLst>
                                          <p:attrName>style.visibility</p:attrName>
                                        </p:attrNameLst>
                                      </p:cBhvr>
                                      <p:to>
                                        <p:strVal val="visible"/>
                                      </p:to>
                                    </p:set>
                                    <p:animEffect transition="in" filter="wipe(down)">
                                      <p:cBhvr>
                                        <p:cTn id="27" dur="500"/>
                                        <p:tgtEl>
                                          <p:spTgt spid="235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558">
                                            <p:txEl>
                                              <p:pRg st="6" end="6"/>
                                            </p:txEl>
                                          </p:spTgt>
                                        </p:tgtEl>
                                        <p:attrNameLst>
                                          <p:attrName>style.visibility</p:attrName>
                                        </p:attrNameLst>
                                      </p:cBhvr>
                                      <p:to>
                                        <p:strVal val="visible"/>
                                      </p:to>
                                    </p:set>
                                    <p:animEffect transition="in" filter="wipe(down)">
                                      <p:cBhvr>
                                        <p:cTn id="32" dur="500"/>
                                        <p:tgtEl>
                                          <p:spTgt spid="235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3"/>
          <p:cNvGrpSpPr>
            <a:grpSpLocks/>
          </p:cNvGrpSpPr>
          <p:nvPr/>
        </p:nvGrpSpPr>
        <p:grpSpPr bwMode="auto">
          <a:xfrm>
            <a:off x="0" y="1025525"/>
            <a:ext cx="9144000" cy="5499100"/>
            <a:chOff x="0" y="1024767"/>
            <a:chExt cx="9144000" cy="5500577"/>
          </a:xfrm>
        </p:grpSpPr>
        <p:pic>
          <p:nvPicPr>
            <p:cNvPr id="5325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024767"/>
              <a:ext cx="9144000" cy="5500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9"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14560" y="2848846"/>
              <a:ext cx="2777473" cy="284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0" name="Picture 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22519" y="3284985"/>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1"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59632" y="2280021"/>
              <a:ext cx="2777473" cy="284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2" name="Rectangle 2"/>
            <p:cNvSpPr>
              <a:spLocks noChangeArrowheads="1"/>
            </p:cNvSpPr>
            <p:nvPr/>
          </p:nvSpPr>
          <p:spPr bwMode="auto">
            <a:xfrm>
              <a:off x="4716016" y="1340768"/>
              <a:ext cx="3960440" cy="936104"/>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pic>
          <p:nvPicPr>
            <p:cNvPr id="53263" name="Picture 1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66269" y="2492896"/>
              <a:ext cx="2106131"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4" name="Picture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44" y="4437112"/>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5" name="Picture 2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83768" y="5445224"/>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6" name="Picture 2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91680" y="2244942"/>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3250" name="Rectangle 2"/>
          <p:cNvSpPr>
            <a:spLocks noGrp="1" noChangeArrowheads="1"/>
          </p:cNvSpPr>
          <p:nvPr>
            <p:ph type="ctrTitle"/>
          </p:nvPr>
        </p:nvSpPr>
        <p:spPr>
          <a:xfrm>
            <a:off x="-11113" y="0"/>
            <a:ext cx="9144001" cy="1412875"/>
          </a:xfrm>
        </p:spPr>
        <p:txBody>
          <a:bodyPr/>
          <a:lstStyle/>
          <a:p>
            <a:pPr eaLnBrk="1" hangingPunct="1"/>
            <a:r>
              <a:rPr lang="ar-JO" sz="3200" b="1" dirty="0">
                <a:latin typeface="Arial" panose="020B0604020202020204" pitchFamily="34" charset="0"/>
                <a:ea typeface="ＭＳ Ｐゴシック" charset="0"/>
                <a:cs typeface="Arial" panose="020B0604020202020204" pitchFamily="34" charset="0"/>
              </a:rPr>
              <a:t>يقرأ المورمون كتاب مورمون أكثر </a:t>
            </a:r>
            <a:br>
              <a:rPr lang="ar-JO" sz="3200" b="1" dirty="0">
                <a:latin typeface="Arial" panose="020B0604020202020204" pitchFamily="34" charset="0"/>
                <a:ea typeface="ＭＳ Ｐゴシック" charset="0"/>
                <a:cs typeface="Arial" panose="020B0604020202020204" pitchFamily="34" charset="0"/>
              </a:rPr>
            </a:br>
            <a:r>
              <a:rPr lang="ar-JO" sz="3200" b="1" dirty="0">
                <a:latin typeface="Arial" panose="020B0604020202020204" pitchFamily="34" charset="0"/>
                <a:ea typeface="ＭＳ Ｐゴシック" charset="0"/>
                <a:cs typeface="Arial" panose="020B0604020202020204" pitchFamily="34" charset="0"/>
              </a:rPr>
              <a:t>والكتاب المقدس أقل</a:t>
            </a:r>
            <a:endParaRPr lang="en-US" sz="3200" b="1" dirty="0">
              <a:latin typeface="Arial" panose="020B0604020202020204" pitchFamily="34" charset="0"/>
              <a:ea typeface="ＭＳ Ｐゴシック" charset="0"/>
              <a:cs typeface="Arial" panose="020B0604020202020204" pitchFamily="34" charset="0"/>
            </a:endParaRPr>
          </a:p>
        </p:txBody>
      </p:sp>
      <p:sp>
        <p:nvSpPr>
          <p:cNvPr id="53251" name="Rectangle 2"/>
          <p:cNvSpPr txBox="1">
            <a:spLocks noChangeArrowheads="1"/>
          </p:cNvSpPr>
          <p:nvPr/>
        </p:nvSpPr>
        <p:spPr bwMode="auto">
          <a:xfrm>
            <a:off x="-4763" y="6453188"/>
            <a:ext cx="9144001"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chemeClr val="tx2"/>
                </a:solidFill>
                <a:latin typeface="Arial" panose="020B0604020202020204" pitchFamily="34" charset="0"/>
                <a:cs typeface="Arial" panose="020B0604020202020204" pitchFamily="34" charset="0"/>
              </a:rPr>
              <a:t>Adapted from http://</a:t>
            </a:r>
            <a:r>
              <a:rPr lang="en-US" sz="1800" dirty="0" err="1">
                <a:solidFill>
                  <a:schemeClr val="tx2"/>
                </a:solidFill>
                <a:latin typeface="Arial" panose="020B0604020202020204" pitchFamily="34" charset="0"/>
                <a:cs typeface="Arial" panose="020B0604020202020204" pitchFamily="34" charset="0"/>
              </a:rPr>
              <a:t>zelophehadsdaughters.com</a:t>
            </a:r>
            <a:r>
              <a:rPr lang="en-US" sz="1800" dirty="0">
                <a:solidFill>
                  <a:schemeClr val="tx2"/>
                </a:solidFill>
                <a:latin typeface="Arial" panose="020B0604020202020204" pitchFamily="34" charset="0"/>
                <a:cs typeface="Arial" panose="020B0604020202020204" pitchFamily="34" charset="0"/>
              </a:rPr>
              <a:t>/ at 10 July 2014</a:t>
            </a:r>
            <a:endParaRPr lang="en-US" sz="1800" b="1" dirty="0">
              <a:solidFill>
                <a:schemeClr val="tx2"/>
              </a:solidFill>
              <a:latin typeface="Arial" panose="020B0604020202020204" pitchFamily="34" charset="0"/>
              <a:cs typeface="Arial" panose="020B0604020202020204" pitchFamily="34" charset="0"/>
            </a:endParaRPr>
          </a:p>
        </p:txBody>
      </p:sp>
      <p:sp>
        <p:nvSpPr>
          <p:cNvPr id="53252" name="Rectangle 2"/>
          <p:cNvSpPr txBox="1">
            <a:spLocks noChangeArrowheads="1"/>
          </p:cNvSpPr>
          <p:nvPr/>
        </p:nvSpPr>
        <p:spPr bwMode="auto">
          <a:xfrm>
            <a:off x="1439863" y="2133600"/>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2000" b="1" dirty="0">
                <a:solidFill>
                  <a:srgbClr val="FFAA3E"/>
                </a:solidFill>
                <a:latin typeface="Arial" panose="020B0604020202020204" pitchFamily="34" charset="0"/>
                <a:cs typeface="Arial" panose="020B0604020202020204" pitchFamily="34" charset="0"/>
              </a:rPr>
              <a:t>العهد الجديد</a:t>
            </a:r>
            <a:endParaRPr lang="en-US" sz="2000" b="1" dirty="0">
              <a:solidFill>
                <a:srgbClr val="FFAA3E"/>
              </a:solidFill>
              <a:latin typeface="Arial" panose="020B0604020202020204" pitchFamily="34" charset="0"/>
              <a:cs typeface="Arial" panose="020B0604020202020204" pitchFamily="34" charset="0"/>
            </a:endParaRPr>
          </a:p>
        </p:txBody>
      </p:sp>
      <p:sp>
        <p:nvSpPr>
          <p:cNvPr id="53253" name="Rectangle 2"/>
          <p:cNvSpPr txBox="1">
            <a:spLocks noChangeArrowheads="1"/>
          </p:cNvSpPr>
          <p:nvPr/>
        </p:nvSpPr>
        <p:spPr bwMode="auto">
          <a:xfrm>
            <a:off x="6011863" y="4365625"/>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2000" b="1" dirty="0">
                <a:solidFill>
                  <a:srgbClr val="C7314D"/>
                </a:solidFill>
                <a:latin typeface="Arial" panose="020B0604020202020204" pitchFamily="34" charset="0"/>
                <a:cs typeface="Arial" panose="020B0604020202020204" pitchFamily="34" charset="0"/>
              </a:rPr>
              <a:t>العهد القديم</a:t>
            </a:r>
            <a:endParaRPr lang="en-US" sz="2000" b="1" dirty="0">
              <a:solidFill>
                <a:srgbClr val="C7314D"/>
              </a:solidFill>
              <a:latin typeface="Arial" panose="020B0604020202020204" pitchFamily="34" charset="0"/>
              <a:cs typeface="Arial" panose="020B0604020202020204" pitchFamily="34" charset="0"/>
            </a:endParaRPr>
          </a:p>
        </p:txBody>
      </p:sp>
      <p:sp>
        <p:nvSpPr>
          <p:cNvPr id="53254" name="Rectangle 2"/>
          <p:cNvSpPr txBox="1">
            <a:spLocks noChangeArrowheads="1"/>
          </p:cNvSpPr>
          <p:nvPr/>
        </p:nvSpPr>
        <p:spPr bwMode="auto">
          <a:xfrm>
            <a:off x="5795963" y="2420938"/>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2000" b="1" dirty="0">
                <a:solidFill>
                  <a:srgbClr val="5A88C9"/>
                </a:solidFill>
                <a:latin typeface="Arial" panose="020B0604020202020204" pitchFamily="34" charset="0"/>
                <a:cs typeface="Arial" panose="020B0604020202020204" pitchFamily="34" charset="0"/>
              </a:rPr>
              <a:t>كتاب مورمون</a:t>
            </a:r>
            <a:endParaRPr lang="en-US" sz="2000" b="1" dirty="0">
              <a:solidFill>
                <a:srgbClr val="5A88C9"/>
              </a:solidFill>
              <a:latin typeface="Arial" panose="020B0604020202020204" pitchFamily="34" charset="0"/>
              <a:cs typeface="Arial" panose="020B0604020202020204" pitchFamily="34" charset="0"/>
            </a:endParaRPr>
          </a:p>
        </p:txBody>
      </p:sp>
      <p:sp>
        <p:nvSpPr>
          <p:cNvPr id="53255" name="Rectangle 2"/>
          <p:cNvSpPr txBox="1">
            <a:spLocks noChangeArrowheads="1"/>
          </p:cNvSpPr>
          <p:nvPr/>
        </p:nvSpPr>
        <p:spPr bwMode="auto">
          <a:xfrm>
            <a:off x="2484438" y="5300663"/>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2000" b="1" dirty="0">
                <a:solidFill>
                  <a:srgbClr val="64ABBB"/>
                </a:solidFill>
                <a:latin typeface="Arial" panose="020B0604020202020204" pitchFamily="34" charset="0"/>
                <a:cs typeface="Arial" panose="020B0604020202020204" pitchFamily="34" charset="0"/>
              </a:rPr>
              <a:t>اللؤلؤة كثيرة الثمن</a:t>
            </a:r>
            <a:endParaRPr lang="en-US" sz="2000" b="1" dirty="0">
              <a:solidFill>
                <a:srgbClr val="64ABBB"/>
              </a:solidFill>
              <a:latin typeface="Arial" panose="020B0604020202020204" pitchFamily="34" charset="0"/>
              <a:cs typeface="Arial" panose="020B0604020202020204" pitchFamily="34" charset="0"/>
            </a:endParaRPr>
          </a:p>
        </p:txBody>
      </p:sp>
      <p:sp>
        <p:nvSpPr>
          <p:cNvPr id="53256" name="Rectangle 2"/>
          <p:cNvSpPr txBox="1">
            <a:spLocks noChangeArrowheads="1"/>
          </p:cNvSpPr>
          <p:nvPr/>
        </p:nvSpPr>
        <p:spPr bwMode="auto">
          <a:xfrm>
            <a:off x="1187450" y="3141663"/>
            <a:ext cx="34559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2000" b="1" dirty="0">
                <a:solidFill>
                  <a:srgbClr val="5B9359"/>
                </a:solidFill>
                <a:latin typeface="Arial" panose="020B0604020202020204" pitchFamily="34" charset="0"/>
                <a:cs typeface="Arial" panose="020B0604020202020204" pitchFamily="34" charset="0"/>
              </a:rPr>
              <a:t>العقيدة والعهود</a:t>
            </a:r>
            <a:endParaRPr lang="en-US" sz="2000" b="1" dirty="0">
              <a:solidFill>
                <a:srgbClr val="5B9359"/>
              </a:solidFill>
              <a:latin typeface="Arial" panose="020B0604020202020204" pitchFamily="34" charset="0"/>
              <a:cs typeface="Arial" panose="020B0604020202020204" pitchFamily="34" charset="0"/>
            </a:endParaRPr>
          </a:p>
        </p:txBody>
      </p:sp>
      <p:sp>
        <p:nvSpPr>
          <p:cNvPr id="53257" name="Rectangle 2"/>
          <p:cNvSpPr txBox="1">
            <a:spLocks noChangeArrowheads="1"/>
          </p:cNvSpPr>
          <p:nvPr/>
        </p:nvSpPr>
        <p:spPr bwMode="auto">
          <a:xfrm>
            <a:off x="4716463" y="1268413"/>
            <a:ext cx="4032250" cy="108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ar-JO" sz="1800" b="1" dirty="0">
                <a:latin typeface="Arial" panose="020B0604020202020204" pitchFamily="34" charset="0"/>
                <a:cs typeface="Arial" panose="020B0604020202020204" pitchFamily="34" charset="0"/>
              </a:rPr>
              <a:t>النسبة المئوية لاستخدام كنيسة </a:t>
            </a:r>
            <a:r>
              <a:rPr lang="en-US" sz="1800" b="1" dirty="0">
                <a:latin typeface="Arial" panose="020B0604020202020204" pitchFamily="34" charset="0"/>
                <a:cs typeface="Arial" panose="020B0604020202020204" pitchFamily="34" charset="0"/>
              </a:rPr>
              <a:t> LDS </a:t>
            </a:r>
            <a:r>
              <a:rPr lang="ar-JO" sz="1800" b="1" dirty="0">
                <a:latin typeface="Arial" panose="020B0604020202020204" pitchFamily="34" charset="0"/>
                <a:cs typeface="Arial" panose="020B0604020202020204" pitchFamily="34" charset="0"/>
              </a:rPr>
              <a:t>للكتب التي تعتبر كتاباً مقدساً من 1942-2013 (متوسط ​​متحرك لمدة 5 سنوات)</a:t>
            </a:r>
            <a:endParaRPr lang="en-US" sz="1800" b="1"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idx="4294967295"/>
          </p:nvPr>
        </p:nvSpPr>
        <p:spPr/>
        <p:txBody>
          <a:bodyPr/>
          <a:lstStyle/>
          <a:p>
            <a:pPr eaLnBrk="1" hangingPunct="1"/>
            <a:r>
              <a:rPr lang="en-US">
                <a:latin typeface="Arial" charset="0"/>
              </a:rPr>
              <a:t>Black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 Box 3"/>
          <p:cNvSpPr txBox="1">
            <a:spLocks noChangeArrowheads="1"/>
          </p:cNvSpPr>
          <p:nvPr/>
        </p:nvSpPr>
        <p:spPr bwMode="auto">
          <a:xfrm>
            <a:off x="611188" y="3079750"/>
            <a:ext cx="7839075" cy="144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400" b="1" dirty="0">
                <a:solidFill>
                  <a:schemeClr val="bg1"/>
                </a:solidFill>
                <a:latin typeface="Arial"/>
                <a:ea typeface="ＭＳ Ｐゴシック" charset="-128"/>
                <a:cs typeface="Arial"/>
              </a:rPr>
              <a:t>... هو الشيء الوحيد الذي يسمعه الحضور باعتباره </a:t>
            </a:r>
            <a:r>
              <a:rPr lang="ar-JO" sz="4400" b="1" dirty="0">
                <a:solidFill>
                  <a:srgbClr val="FFFF00"/>
                </a:solidFill>
                <a:latin typeface="Arial"/>
                <a:ea typeface="ＭＳ Ｐゴシック" charset="-128"/>
                <a:cs typeface="Arial"/>
              </a:rPr>
              <a:t>كلمة ا</a:t>
            </a:r>
            <a:r>
              <a:rPr lang="ar-JO" sz="4400" b="1" dirty="0">
                <a:solidFill>
                  <a:schemeClr val="bg1"/>
                </a:solidFill>
                <a:latin typeface="Arial"/>
                <a:ea typeface="ＭＳ Ｐゴシック" charset="-128"/>
                <a:cs typeface="Arial"/>
              </a:rPr>
              <a:t>لله الحقيقية</a:t>
            </a:r>
            <a:endParaRPr lang="en-US" sz="4400" b="1" dirty="0">
              <a:solidFill>
                <a:schemeClr val="bg1"/>
              </a:solidFill>
              <a:latin typeface="Arial"/>
              <a:ea typeface="ＭＳ Ｐゴシック" charset="-128"/>
              <a:cs typeface="Arial"/>
            </a:endParaRPr>
          </a:p>
        </p:txBody>
      </p:sp>
      <p:sp>
        <p:nvSpPr>
          <p:cNvPr id="55299" name="Text Box 4"/>
          <p:cNvSpPr txBox="1">
            <a:spLocks noChangeArrowheads="1"/>
          </p:cNvSpPr>
          <p:nvPr/>
        </p:nvSpPr>
        <p:spPr bwMode="auto">
          <a:xfrm>
            <a:off x="8382000" y="76200"/>
            <a:ext cx="685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cs typeface="Arial" charset="0"/>
              </a:rPr>
              <a:t>9</a:t>
            </a:r>
            <a:endParaRPr lang="en-US" b="1" dirty="0">
              <a:solidFill>
                <a:schemeClr val="bg1"/>
              </a:solidFill>
              <a:cs typeface="Arial" charset="0"/>
            </a:endParaRPr>
          </a:p>
        </p:txBody>
      </p:sp>
      <p:sp>
        <p:nvSpPr>
          <p:cNvPr id="55300" name="Rectangle 5"/>
          <p:cNvSpPr>
            <a:spLocks noGrp="1" noChangeArrowheads="1"/>
          </p:cNvSpPr>
          <p:nvPr>
            <p:ph type="title" idx="4294967295"/>
          </p:nvPr>
        </p:nvSpPr>
        <p:spPr>
          <a:xfrm>
            <a:off x="457200" y="869950"/>
            <a:ext cx="8229600" cy="1524000"/>
          </a:xfrm>
          <a:solidFill>
            <a:schemeClr val="accent1"/>
          </a:solidFill>
        </p:spPr>
        <p:txBody>
          <a:bodyPr/>
          <a:lstStyle/>
          <a:p>
            <a:pPr eaLnBrk="1" hangingPunct="1"/>
            <a:r>
              <a:rPr lang="ar-JO" b="1" dirty="0">
                <a:solidFill>
                  <a:srgbClr val="FF0000"/>
                </a:solidFill>
                <a:latin typeface="Arial" charset="0"/>
                <a:cs typeface="Arial" charset="0"/>
              </a:rPr>
              <a:t>الجزء الأكثر أهمية</a:t>
            </a:r>
            <a:br>
              <a:rPr lang="ar-JO" b="1" dirty="0">
                <a:solidFill>
                  <a:srgbClr val="FF0000"/>
                </a:solidFill>
                <a:latin typeface="Arial" charset="0"/>
                <a:cs typeface="Arial" charset="0"/>
              </a:rPr>
            </a:br>
            <a:r>
              <a:rPr lang="ar-JO" b="1" dirty="0">
                <a:solidFill>
                  <a:srgbClr val="FF0000"/>
                </a:solidFill>
                <a:latin typeface="Arial" charset="0"/>
                <a:cs typeface="Arial" charset="0"/>
              </a:rPr>
              <a:t>في عظتك ...</a:t>
            </a:r>
            <a:endParaRPr lang="en-US" dirty="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3410479" y="1330325"/>
            <a:ext cx="5698596" cy="2374900"/>
          </a:xfrm>
        </p:spPr>
        <p:txBody>
          <a:bodyPr/>
          <a:lstStyle/>
          <a:p>
            <a:pPr eaLnBrk="1" hangingPunct="1"/>
            <a:r>
              <a:rPr lang="ar-JO" sz="5400" b="1" dirty="0">
                <a:solidFill>
                  <a:schemeClr val="bg1"/>
                </a:solidFill>
                <a:latin typeface="Arial" panose="020B0604020202020204" pitchFamily="34" charset="0"/>
                <a:ea typeface="ＭＳ Ｐゴシック" charset="0"/>
                <a:cs typeface="Arial" panose="020B0604020202020204" pitchFamily="34" charset="0"/>
              </a:rPr>
              <a:t>لهذا كيف نستطيع أن  نقرأ الكتاب المقدس  بشكل مناسب؟</a:t>
            </a:r>
            <a:endParaRPr lang="en-US" sz="54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43715" name="Rectangle 3"/>
          <p:cNvSpPr>
            <a:spLocks noGrp="1" noChangeArrowheads="1"/>
          </p:cNvSpPr>
          <p:nvPr>
            <p:ph type="subTitle" idx="1"/>
          </p:nvPr>
        </p:nvSpPr>
        <p:spPr>
          <a:xfrm>
            <a:off x="3417888" y="4162425"/>
            <a:ext cx="5522912" cy="2362200"/>
          </a:xfrm>
        </p:spPr>
        <p:txBody>
          <a:bodyPr/>
          <a:lstStyle/>
          <a:p>
            <a:pPr eaLnBrk="1" hangingPunct="1"/>
            <a:r>
              <a:rPr lang="ar-JO" sz="4000" b="1" dirty="0">
                <a:solidFill>
                  <a:schemeClr val="bg1"/>
                </a:solidFill>
                <a:latin typeface="Arial" panose="020B0604020202020204" pitchFamily="34" charset="0"/>
                <a:ea typeface="ＭＳ Ｐゴシック" charset="0"/>
                <a:cs typeface="Arial" panose="020B0604020202020204" pitchFamily="34" charset="0"/>
              </a:rPr>
              <a:t>دعونا ننظر إلى بعض </a:t>
            </a:r>
          </a:p>
          <a:p>
            <a:pPr eaLnBrk="1" hangingPunct="1"/>
            <a:r>
              <a:rPr lang="ar-JO" sz="4000" b="1" dirty="0">
                <a:solidFill>
                  <a:schemeClr val="bg1"/>
                </a:solidFill>
                <a:latin typeface="Arial" panose="020B0604020202020204" pitchFamily="34" charset="0"/>
                <a:ea typeface="ＭＳ Ｐゴシック" charset="0"/>
                <a:cs typeface="Arial" panose="020B0604020202020204" pitchFamily="34" charset="0"/>
              </a:rPr>
              <a:t>المشاكل والحلول ...</a:t>
            </a:r>
            <a:endParaRPr lang="en-US" sz="4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57348"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chemeClr val="bg1"/>
                </a:solidFill>
                <a:latin typeface="Arial" panose="020B0604020202020204" pitchFamily="34" charset="0"/>
                <a:cs typeface="Arial" panose="020B0604020202020204" pitchFamily="34" charset="0"/>
              </a:rPr>
              <a:t>9</a:t>
            </a:r>
            <a:endParaRPr lang="en-US"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15695" y="3991378"/>
            <a:ext cx="3404177" cy="2263778"/>
          </a:xfrm>
          <a:prstGeom prst="rect">
            <a:avLst/>
          </a:prstGeom>
        </p:spPr>
      </p:pic>
      <p:pic>
        <p:nvPicPr>
          <p:cNvPr id="2" name="Picture 1"/>
          <p:cNvPicPr>
            <a:picLocks noChangeAspect="1"/>
          </p:cNvPicPr>
          <p:nvPr/>
        </p:nvPicPr>
        <p:blipFill>
          <a:blip r:embed="rId5"/>
          <a:stretch>
            <a:fillRect/>
          </a:stretch>
        </p:blipFill>
        <p:spPr>
          <a:xfrm>
            <a:off x="-10394" y="1412776"/>
            <a:ext cx="3420873" cy="259228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arn(inHorizontal)">
                                      <p:cBhvr>
                                        <p:cTn id="7" dur="500"/>
                                        <p:tgtEl>
                                          <p:spTgt spid="243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barn(inHorizontal)">
                                      <p:cBhvr>
                                        <p:cTn id="12" dur="500"/>
                                        <p:tgtEl>
                                          <p:spTgt spid="2437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ctrTitle"/>
          </p:nvPr>
        </p:nvSpPr>
        <p:spPr>
          <a:xfrm>
            <a:off x="381000" y="1143000"/>
            <a:ext cx="8534400" cy="1752600"/>
          </a:xfrm>
        </p:spPr>
        <p:txBody>
          <a:bodyPr/>
          <a:lstStyle/>
          <a:p>
            <a:pPr eaLnBrk="1" hangingPunct="1"/>
            <a:r>
              <a:rPr lang="ar-JO" sz="4000" b="1" dirty="0">
                <a:latin typeface="Arial" charset="0"/>
                <a:ea typeface="ＭＳ Ｐゴシック" charset="0"/>
                <a:cs typeface="Arial" charset="0"/>
              </a:rPr>
              <a:t>أ. في كثير من الأحيان لا علاقة لقراءة الكتاب المقدس بالرسالة الصباحية.</a:t>
            </a:r>
            <a:br>
              <a:rPr lang="en-US" sz="4000" b="1" dirty="0">
                <a:latin typeface="Arial" charset="0"/>
                <a:ea typeface="ＭＳ Ｐゴシック" charset="0"/>
                <a:cs typeface="Arial" charset="0"/>
              </a:rPr>
            </a:br>
            <a:endParaRPr lang="en-US" sz="4000" b="1" dirty="0">
              <a:latin typeface="Arial" charset="0"/>
              <a:ea typeface="ＭＳ Ｐゴシック" charset="0"/>
              <a:cs typeface="Arial" charset="0"/>
            </a:endParaRPr>
          </a:p>
        </p:txBody>
      </p:sp>
      <p:sp>
        <p:nvSpPr>
          <p:cNvPr id="6148" name="Rectangle 4"/>
          <p:cNvSpPr>
            <a:spLocks noGrp="1" noChangeArrowheads="1"/>
          </p:cNvSpPr>
          <p:nvPr>
            <p:ph type="subTitle" idx="1"/>
          </p:nvPr>
        </p:nvSpPr>
        <p:spPr>
          <a:xfrm>
            <a:off x="76200" y="5029200"/>
            <a:ext cx="9032875" cy="1219200"/>
          </a:xfrm>
          <a:noFill/>
        </p:spPr>
        <p:txBody>
          <a:bodyPr anchor="ctr"/>
          <a:lstStyle/>
          <a:p>
            <a:pPr eaLnBrk="1" hangingPunct="1">
              <a:spcBef>
                <a:spcPct val="0"/>
              </a:spcBef>
            </a:pPr>
            <a:r>
              <a:rPr lang="ar-JO" sz="4000" b="1" dirty="0">
                <a:solidFill>
                  <a:schemeClr val="tx2"/>
                </a:solidFill>
                <a:latin typeface="Arial" charset="0"/>
                <a:ea typeface="ＭＳ Ｐゴシック" charset="0"/>
                <a:cs typeface="Arial" charset="0"/>
              </a:rPr>
              <a:t>لذلك تأكد أنهما مترابطتين</a:t>
            </a:r>
            <a:endParaRPr lang="en-US" sz="4000" b="1" dirty="0">
              <a:solidFill>
                <a:schemeClr val="tx2"/>
              </a:solidFill>
              <a:latin typeface="Arial" charset="0"/>
              <a:ea typeface="ＭＳ Ｐゴシック" charset="0"/>
              <a:cs typeface="Arial" charset="0"/>
            </a:endParaRPr>
          </a:p>
        </p:txBody>
      </p:sp>
      <p:sp>
        <p:nvSpPr>
          <p:cNvPr id="59395"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cs typeface="Arial" charset="0"/>
              </a:rPr>
              <a:t>9</a:t>
            </a:r>
            <a:endParaRPr lang="en-US" dirty="0">
              <a:cs typeface="Arial" charset="0"/>
            </a:endParaRPr>
          </a:p>
        </p:txBody>
      </p:sp>
      <p:pic>
        <p:nvPicPr>
          <p:cNvPr id="59396" name="Picture 7" descr="oth-checkli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800" y="3068638"/>
            <a:ext cx="2355850" cy="235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7" name="Picture 8" descr="image00999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63713" y="3213100"/>
            <a:ext cx="2557462"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slide(fromBottom)">
                                      <p:cBhvr>
                                        <p:cTn id="7" dur="500"/>
                                        <p:tgtEl>
                                          <p:spTgt spid="6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4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44450"/>
            <a:ext cx="9204325" cy="515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5" name="Rectangle 2"/>
          <p:cNvSpPr>
            <a:spLocks noGrp="1" noChangeArrowheads="1"/>
          </p:cNvSpPr>
          <p:nvPr>
            <p:ph type="ctrTitle"/>
          </p:nvPr>
        </p:nvSpPr>
        <p:spPr>
          <a:xfrm>
            <a:off x="381000" y="476250"/>
            <a:ext cx="8534400" cy="1981200"/>
          </a:xfrm>
        </p:spPr>
        <p:txBody>
          <a:bodyPr/>
          <a:lstStyle/>
          <a:p>
            <a:pPr eaLnBrk="1" hangingPunct="1">
              <a:defRPr/>
            </a:pPr>
            <a:r>
              <a:rPr lang="ar-JO" sz="4000" b="1" dirty="0">
                <a:solidFill>
                  <a:srgbClr val="FFFFFF"/>
                </a:solidFill>
                <a:effectLst>
                  <a:glow rad="165100">
                    <a:schemeClr val="tx1"/>
                  </a:glow>
                </a:effectLst>
                <a:latin typeface="Arial" charset="0"/>
                <a:ea typeface="ＭＳ Ｐゴシック" charset="0"/>
                <a:cs typeface="Arial" charset="0"/>
              </a:rPr>
              <a:t>ب. نقوم بتقديم الشاهد الكتابي بشكل ضعيف حتى يحتاج الناس أن يسأل أحدهم الآخر عنه</a:t>
            </a:r>
            <a:endParaRPr lang="en-US" sz="4000" b="1" dirty="0">
              <a:solidFill>
                <a:srgbClr val="FFFFFF"/>
              </a:solidFill>
              <a:effectLst>
                <a:glow rad="165100">
                  <a:schemeClr val="tx1"/>
                </a:glow>
              </a:effectLst>
              <a:latin typeface="Arial" charset="0"/>
              <a:ea typeface="ＭＳ Ｐゴシック" charset="0"/>
              <a:cs typeface="Arial" charset="0"/>
            </a:endParaRPr>
          </a:p>
        </p:txBody>
      </p:sp>
      <p:sp>
        <p:nvSpPr>
          <p:cNvPr id="225284" name="Rectangle 4"/>
          <p:cNvSpPr>
            <a:spLocks noGrp="1" noChangeArrowheads="1"/>
          </p:cNvSpPr>
          <p:nvPr>
            <p:ph type="subTitle" idx="1"/>
          </p:nvPr>
        </p:nvSpPr>
        <p:spPr>
          <a:xfrm>
            <a:off x="0" y="4968552"/>
            <a:ext cx="9144000" cy="1772816"/>
          </a:xfrm>
        </p:spPr>
        <p:txBody>
          <a:bodyPr anchor="ctr"/>
          <a:lstStyle/>
          <a:p>
            <a:pPr eaLnBrk="1" hangingPunct="1">
              <a:spcBef>
                <a:spcPct val="0"/>
              </a:spcBef>
              <a:defRPr/>
            </a:pPr>
            <a:r>
              <a:rPr lang="ar-JO" sz="4000" b="1" dirty="0">
                <a:solidFill>
                  <a:srgbClr val="FFFFFF"/>
                </a:solidFill>
                <a:effectLst>
                  <a:glow rad="165100">
                    <a:schemeClr val="tx1"/>
                  </a:glow>
                </a:effectLst>
                <a:latin typeface="Arial" charset="0"/>
                <a:ea typeface="ＭＳ Ｐゴシック" charset="0"/>
                <a:cs typeface="Arial" charset="0"/>
              </a:rPr>
              <a:t>لذلك قم بإعلان شاهد النص في المقدمة </a:t>
            </a:r>
            <a:r>
              <a:rPr lang="ar-JO" sz="4000" b="1" dirty="0">
                <a:solidFill>
                  <a:srgbClr val="FFFF00"/>
                </a:solidFill>
                <a:effectLst>
                  <a:glow rad="165100">
                    <a:schemeClr val="tx1"/>
                  </a:glow>
                </a:effectLst>
                <a:latin typeface="Arial" charset="0"/>
                <a:ea typeface="ＭＳ Ｐゴシック" charset="0"/>
                <a:cs typeface="Arial" charset="0"/>
              </a:rPr>
              <a:t>ثلاث مرات </a:t>
            </a:r>
            <a:r>
              <a:rPr lang="ar-JO" sz="4000" b="1" dirty="0">
                <a:solidFill>
                  <a:srgbClr val="FFFFFF"/>
                </a:solidFill>
                <a:effectLst>
                  <a:glow rad="165100">
                    <a:schemeClr val="tx1"/>
                  </a:glow>
                </a:effectLst>
                <a:latin typeface="Arial" charset="0"/>
                <a:ea typeface="ＭＳ Ｐゴシック" charset="0"/>
                <a:cs typeface="Arial" charset="0"/>
              </a:rPr>
              <a:t>لهؤلاء الذين لم يلتقطوه سابقاً</a:t>
            </a:r>
            <a:endParaRPr lang="en-US" sz="4000" b="1" dirty="0">
              <a:solidFill>
                <a:srgbClr val="FFFFFF"/>
              </a:solidFill>
              <a:effectLst>
                <a:glow rad="165100">
                  <a:schemeClr val="tx1"/>
                </a:glow>
              </a:effectLst>
              <a:latin typeface="Arial" charset="0"/>
              <a:ea typeface="ＭＳ Ｐゴシック" charset="0"/>
              <a:cs typeface="Arial" charset="0"/>
            </a:endParaRPr>
          </a:p>
        </p:txBody>
      </p:sp>
      <p:sp>
        <p:nvSpPr>
          <p:cNvPr id="47108"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ar-JO" b="1" dirty="0">
                <a:solidFill>
                  <a:srgbClr val="FFFFFF"/>
                </a:solidFill>
                <a:effectLst>
                  <a:glow rad="165100">
                    <a:schemeClr val="tx1"/>
                  </a:glow>
                </a:effectLst>
                <a:cs typeface="Arial" charset="0"/>
              </a:rPr>
              <a:t>9</a:t>
            </a:r>
            <a:endParaRPr lang="en-US" dirty="0">
              <a:solidFill>
                <a:srgbClr val="FFFFFF"/>
              </a:solidFill>
              <a:effectLst>
                <a:glow rad="165100">
                  <a:schemeClr val="tx1"/>
                </a:glo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284">
                                            <p:txEl>
                                              <p:pRg st="0" end="0"/>
                                            </p:txEl>
                                          </p:spTgt>
                                        </p:tgtEl>
                                        <p:attrNameLst>
                                          <p:attrName>style.visibility</p:attrName>
                                        </p:attrNameLst>
                                      </p:cBhvr>
                                      <p:to>
                                        <p:strVal val="visible"/>
                                      </p:to>
                                    </p:set>
                                    <p:anim calcmode="lin" valueType="num">
                                      <p:cBhvr>
                                        <p:cTn id="7" dur="1000" fill="hold"/>
                                        <p:tgtEl>
                                          <p:spTgt spid="22528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28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28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28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3490"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pic>
        <p:nvPicPr>
          <p:cNvPr id="227336" name="Picture 8" descr="boo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1400" y="2819400"/>
            <a:ext cx="1935163"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2" name="Rectangle 2"/>
          <p:cNvSpPr>
            <a:spLocks noGrp="1" noChangeArrowheads="1"/>
          </p:cNvSpPr>
          <p:nvPr>
            <p:ph type="ctrTitle"/>
          </p:nvPr>
        </p:nvSpPr>
        <p:spPr>
          <a:xfrm>
            <a:off x="0" y="990600"/>
            <a:ext cx="9144000" cy="1981200"/>
          </a:xfrm>
        </p:spPr>
        <p:txBody>
          <a:bodyPr/>
          <a:lstStyle/>
          <a:p>
            <a:pPr eaLnBrk="1" hangingPunct="1"/>
            <a:r>
              <a:rPr lang="ar-JO" sz="4000" b="1" dirty="0">
                <a:latin typeface="Arial" charset="0"/>
                <a:ea typeface="ＭＳ Ｐゴシック" charset="0"/>
                <a:cs typeface="Arial" charset="0"/>
              </a:rPr>
              <a:t>ت. نبدأ بالقراءة قبل أن نتيح الفرصة للناس بإيجاد المقطع</a:t>
            </a:r>
            <a:endParaRPr lang="en-US" sz="4000" b="1" dirty="0">
              <a:latin typeface="Arial" charset="0"/>
              <a:ea typeface="ＭＳ Ｐゴシック" charset="0"/>
              <a:cs typeface="Arial" charset="0"/>
            </a:endParaRPr>
          </a:p>
        </p:txBody>
      </p:sp>
      <p:sp>
        <p:nvSpPr>
          <p:cNvPr id="227333" name="Text Box 5"/>
          <p:cNvSpPr txBox="1">
            <a:spLocks noChangeArrowheads="1"/>
          </p:cNvSpPr>
          <p:nvPr/>
        </p:nvSpPr>
        <p:spPr bwMode="auto">
          <a:xfrm>
            <a:off x="0" y="4800600"/>
            <a:ext cx="914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000" b="1" dirty="0">
                <a:solidFill>
                  <a:schemeClr val="tx2"/>
                </a:solidFill>
                <a:cs typeface="Arial" charset="0"/>
              </a:rPr>
              <a:t>لذلك انتظر حتى تسمع توقف قلب الصفحات قبل قراءة النص</a:t>
            </a:r>
            <a:endParaRPr lang="en-US" sz="4000" b="1" dirty="0">
              <a:solidFill>
                <a:schemeClr val="tx2"/>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7333"/>
                                        </p:tgtEl>
                                        <p:attrNameLst>
                                          <p:attrName>style.visibility</p:attrName>
                                        </p:attrNameLst>
                                      </p:cBhvr>
                                      <p:to>
                                        <p:strVal val="visible"/>
                                      </p:to>
                                    </p:set>
                                    <p:animEffect transition="in" filter="fade">
                                      <p:cBhvr>
                                        <p:cTn id="7" dur="800" decel="100000"/>
                                        <p:tgtEl>
                                          <p:spTgt spid="227333"/>
                                        </p:tgtEl>
                                      </p:cBhvr>
                                    </p:animEffect>
                                    <p:anim calcmode="lin" valueType="num">
                                      <p:cBhvr>
                                        <p:cTn id="8" dur="800" decel="100000" fill="hold"/>
                                        <p:tgtEl>
                                          <p:spTgt spid="227333"/>
                                        </p:tgtEl>
                                        <p:attrNameLst>
                                          <p:attrName>style.rotation</p:attrName>
                                        </p:attrNameLst>
                                      </p:cBhvr>
                                      <p:tavLst>
                                        <p:tav tm="0">
                                          <p:val>
                                            <p:fltVal val="-90"/>
                                          </p:val>
                                        </p:tav>
                                        <p:tav tm="100000">
                                          <p:val>
                                            <p:fltVal val="0"/>
                                          </p:val>
                                        </p:tav>
                                      </p:tavLst>
                                    </p:anim>
                                    <p:anim calcmode="lin" valueType="num">
                                      <p:cBhvr>
                                        <p:cTn id="9" dur="800" decel="100000" fill="hold"/>
                                        <p:tgtEl>
                                          <p:spTgt spid="227333"/>
                                        </p:tgtEl>
                                        <p:attrNameLst>
                                          <p:attrName>ppt_x</p:attrName>
                                        </p:attrNameLst>
                                      </p:cBhvr>
                                      <p:tavLst>
                                        <p:tav tm="0">
                                          <p:val>
                                            <p:strVal val="#ppt_x+0.4"/>
                                          </p:val>
                                        </p:tav>
                                        <p:tav tm="100000">
                                          <p:val>
                                            <p:strVal val="#ppt_x-0.05"/>
                                          </p:val>
                                        </p:tav>
                                      </p:tavLst>
                                    </p:anim>
                                    <p:anim calcmode="lin" valueType="num">
                                      <p:cBhvr>
                                        <p:cTn id="10" dur="800" decel="100000" fill="hold"/>
                                        <p:tgtEl>
                                          <p:spTgt spid="2273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73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7333"/>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nodeType="afterEffect">
                                  <p:stCondLst>
                                    <p:cond delay="0"/>
                                  </p:stCondLst>
                                  <p:childTnLst>
                                    <p:set>
                                      <p:cBhvr>
                                        <p:cTn id="15" dur="1" fill="hold">
                                          <p:stCondLst>
                                            <p:cond delay="0"/>
                                          </p:stCondLst>
                                        </p:cTn>
                                        <p:tgtEl>
                                          <p:spTgt spid="227336"/>
                                        </p:tgtEl>
                                        <p:attrNameLst>
                                          <p:attrName>style.visibility</p:attrName>
                                        </p:attrNameLst>
                                      </p:cBhvr>
                                      <p:to>
                                        <p:strVal val="visible"/>
                                      </p:to>
                                    </p:set>
                                    <p:animEffect transition="in" filter="fade">
                                      <p:cBhvr>
                                        <p:cTn id="16" dur="800" decel="100000"/>
                                        <p:tgtEl>
                                          <p:spTgt spid="227336"/>
                                        </p:tgtEl>
                                      </p:cBhvr>
                                    </p:animEffect>
                                    <p:anim calcmode="lin" valueType="num">
                                      <p:cBhvr>
                                        <p:cTn id="17" dur="800" decel="100000" fill="hold"/>
                                        <p:tgtEl>
                                          <p:spTgt spid="227336"/>
                                        </p:tgtEl>
                                        <p:attrNameLst>
                                          <p:attrName>style.rotation</p:attrName>
                                        </p:attrNameLst>
                                      </p:cBhvr>
                                      <p:tavLst>
                                        <p:tav tm="0">
                                          <p:val>
                                            <p:fltVal val="-90"/>
                                          </p:val>
                                        </p:tav>
                                        <p:tav tm="100000">
                                          <p:val>
                                            <p:fltVal val="0"/>
                                          </p:val>
                                        </p:tav>
                                      </p:tavLst>
                                    </p:anim>
                                    <p:anim calcmode="lin" valueType="num">
                                      <p:cBhvr>
                                        <p:cTn id="18" dur="800" decel="100000" fill="hold"/>
                                        <p:tgtEl>
                                          <p:spTgt spid="227336"/>
                                        </p:tgtEl>
                                        <p:attrNameLst>
                                          <p:attrName>ppt_x</p:attrName>
                                        </p:attrNameLst>
                                      </p:cBhvr>
                                      <p:tavLst>
                                        <p:tav tm="0">
                                          <p:val>
                                            <p:strVal val="#ppt_x+0.4"/>
                                          </p:val>
                                        </p:tav>
                                        <p:tav tm="100000">
                                          <p:val>
                                            <p:strVal val="#ppt_x-0.05"/>
                                          </p:val>
                                        </p:tav>
                                      </p:tavLst>
                                    </p:anim>
                                    <p:anim calcmode="lin" valueType="num">
                                      <p:cBhvr>
                                        <p:cTn id="19" dur="800" decel="100000" fill="hold"/>
                                        <p:tgtEl>
                                          <p:spTgt spid="22733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2733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273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07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sp>
        <p:nvSpPr>
          <p:cNvPr id="63491" name="Rectangle 2"/>
          <p:cNvSpPr>
            <a:spLocks noGrp="1" noChangeArrowheads="1"/>
          </p:cNvSpPr>
          <p:nvPr>
            <p:ph type="ctrTitle"/>
          </p:nvPr>
        </p:nvSpPr>
        <p:spPr>
          <a:xfrm>
            <a:off x="4067944" y="990600"/>
            <a:ext cx="5076056" cy="3014464"/>
          </a:xfrm>
        </p:spPr>
        <p:txBody>
          <a:bodyPr/>
          <a:lstStyle/>
          <a:p>
            <a:pPr eaLnBrk="1" hangingPunct="1">
              <a:defRPr/>
            </a:pPr>
            <a:r>
              <a:rPr lang="ar-JO" sz="4000" b="1" dirty="0">
                <a:solidFill>
                  <a:schemeClr val="bg1"/>
                </a:solidFill>
                <a:effectLst>
                  <a:glow rad="177800">
                    <a:schemeClr val="tx1"/>
                  </a:glow>
                </a:effectLst>
                <a:latin typeface="Arial" charset="0"/>
                <a:ea typeface="ＭＳ Ｐゴシック" charset="0"/>
                <a:cs typeface="Arial" charset="0"/>
              </a:rPr>
              <a:t>كيف ستعرف عندما يجدون النص على هواتفهم الذكية؟</a:t>
            </a:r>
            <a:endParaRPr lang="en-US" sz="4000" b="1" dirty="0">
              <a:solidFill>
                <a:schemeClr val="bg1"/>
              </a:solidFill>
              <a:effectLst>
                <a:glow rad="177800">
                  <a:schemeClr val="tx1"/>
                </a:glow>
              </a:effectLst>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blinds(horizontal)">
                                      <p:cBhvr>
                                        <p:cTn id="7" dur="500"/>
                                        <p:tgtEl>
                                          <p:spTgt spid="63491"/>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6513" y="1989138"/>
            <a:ext cx="6502401" cy="406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7"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FF"/>
                </a:solidFill>
                <a:cs typeface="Arial" charset="0"/>
              </a:rPr>
              <a:t>9</a:t>
            </a:r>
            <a:endParaRPr lang="en-US" dirty="0">
              <a:solidFill>
                <a:srgbClr val="FFFFFF"/>
              </a:solidFill>
              <a:cs typeface="Arial" charset="0"/>
            </a:endParaRPr>
          </a:p>
        </p:txBody>
      </p:sp>
      <p:sp>
        <p:nvSpPr>
          <p:cNvPr id="227333" name="Text Box 5"/>
          <p:cNvSpPr txBox="1">
            <a:spLocks noChangeArrowheads="1"/>
          </p:cNvSpPr>
          <p:nvPr/>
        </p:nvSpPr>
        <p:spPr bwMode="auto">
          <a:xfrm>
            <a:off x="-17103" y="5877271"/>
            <a:ext cx="9144000" cy="1009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eaLnBrk="1" hangingPunct="1">
              <a:defRPr sz="4000" b="1">
                <a:solidFill>
                  <a:schemeClr val="bg1"/>
                </a:solidFill>
                <a:effectLst>
                  <a:glow rad="177800">
                    <a:schemeClr val="tx1"/>
                  </a:glow>
                </a:effectLst>
                <a:cs typeface="Arial"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a:defRPr/>
            </a:pPr>
            <a:r>
              <a:rPr lang="ar-JO" dirty="0"/>
              <a:t>أطلب منهم أن ينظروا إليك</a:t>
            </a:r>
            <a:endParaRPr lang="en-US" dirty="0"/>
          </a:p>
        </p:txBody>
      </p:sp>
      <p:pic>
        <p:nvPicPr>
          <p:cNvPr id="67589" name="Picture 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6513" y="-171450"/>
            <a:ext cx="4932363" cy="309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1" name="Rectangle 2"/>
          <p:cNvSpPr>
            <a:spLocks noGrp="1" noChangeArrowheads="1"/>
          </p:cNvSpPr>
          <p:nvPr>
            <p:ph type="ctrTitle"/>
          </p:nvPr>
        </p:nvSpPr>
        <p:spPr>
          <a:xfrm>
            <a:off x="4067944" y="990600"/>
            <a:ext cx="5076056" cy="3014464"/>
          </a:xfrm>
        </p:spPr>
        <p:txBody>
          <a:bodyPr/>
          <a:lstStyle/>
          <a:p>
            <a:pPr eaLnBrk="1" hangingPunct="1">
              <a:defRPr/>
            </a:pPr>
            <a:r>
              <a:rPr lang="ar-JO" sz="4000" b="1" dirty="0">
                <a:solidFill>
                  <a:schemeClr val="bg1"/>
                </a:solidFill>
                <a:effectLst>
                  <a:glow rad="177800">
                    <a:schemeClr val="tx1"/>
                  </a:glow>
                </a:effectLst>
                <a:latin typeface="Arial" charset="0"/>
                <a:cs typeface="Arial" charset="0"/>
              </a:rPr>
              <a:t>كيف ستعرف عندما يجدون النص على هواتفهم الذكية؟</a:t>
            </a:r>
            <a:endParaRPr lang="en-US" sz="4000" b="1" dirty="0">
              <a:solidFill>
                <a:schemeClr val="bg1"/>
              </a:solidFill>
              <a:effectLst>
                <a:glow rad="177800">
                  <a:schemeClr val="tx1"/>
                </a:glow>
              </a:effectLst>
              <a:latin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aj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1461</TotalTime>
  <Words>802</Words>
  <Application>Microsoft Macintosh PowerPoint</Application>
  <PresentationFormat>On-screen Show (4:3)</PresentationFormat>
  <Paragraphs>104</Paragraphs>
  <Slides>21</Slides>
  <Notes>20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21</vt:i4>
      </vt:variant>
    </vt:vector>
  </HeadingPairs>
  <TitlesOfParts>
    <vt:vector size="32" baseType="lpstr">
      <vt:lpstr>ＭＳ Ｐゴシック</vt:lpstr>
      <vt:lpstr>Trajan</vt:lpstr>
      <vt:lpstr>Arial</vt:lpstr>
      <vt:lpstr>Times New Roman</vt:lpstr>
      <vt:lpstr>Wingdings</vt:lpstr>
      <vt:lpstr>Blank Presentation</vt:lpstr>
      <vt:lpstr>Default Design</vt:lpstr>
      <vt:lpstr>1_Default Design</vt:lpstr>
      <vt:lpstr>1_Blank Presentation</vt:lpstr>
      <vt:lpstr>2_Blank Presentation</vt:lpstr>
      <vt:lpstr>Orbit</vt:lpstr>
      <vt:lpstr>قراءة النص العلنية</vt:lpstr>
      <vt:lpstr>يقرأ المورمون كتاب مورمون أكثر  والكتاب المقدس أقل</vt:lpstr>
      <vt:lpstr>الجزء الأكثر أهمية في عظتك ...</vt:lpstr>
      <vt:lpstr>لهذا كيف نستطيع أن  نقرأ الكتاب المقدس  بشكل مناسب؟</vt:lpstr>
      <vt:lpstr>أ. في كثير من الأحيان لا علاقة لقراءة الكتاب المقدس بالرسالة الصباحية. </vt:lpstr>
      <vt:lpstr>ب. نقوم بتقديم الشاهد الكتابي بشكل ضعيف حتى يحتاج الناس أن يسأل أحدهم الآخر عنه</vt:lpstr>
      <vt:lpstr>ت. نبدأ بالقراءة قبل أن نتيح الفرصة للناس بإيجاد المقطع</vt:lpstr>
      <vt:lpstr>كيف ستعرف عندما يجدون النص على هواتفهم الذكية؟</vt:lpstr>
      <vt:lpstr>كيف ستعرف عندما يجدون النص على هواتفهم الذكية؟</vt:lpstr>
      <vt:lpstr>ث. نحن لا نقدم معلومات الخلفية التي نحتاجها لفهم النص (مثل، لا يوجد سياق لبدء القراءة في  أعمال الرسل 14: 21) </vt:lpstr>
      <vt:lpstr>الرحلة التبشيرية الأولى</vt:lpstr>
      <vt:lpstr>ج. يتم تهجئة الكلمات الصعبة أحياناً بطريقة خاطئة بسبب نقص الإستعداد</vt:lpstr>
      <vt:lpstr>ح. نحن نشدد على الكلمات الخطأ</vt:lpstr>
      <vt:lpstr>ح. نحن نشدد على الكلمات الخطأ</vt:lpstr>
      <vt:lpstr>ح. نحن نشدد على الكلمات الخطأ</vt:lpstr>
      <vt:lpstr>خ. عادة ما يتم قراءة النص بنغمة صوت ثابتة</vt:lpstr>
      <vt:lpstr>د. من الصعب تعليم الناس أن يقرأوا جيداً إذا كان لديهم فكر أنا أعرف كيف أقرأ مسبقاً</vt:lpstr>
      <vt:lpstr>ذ. نشعر أننا نحتاج دائماً أن ننهي كل قراءة بالكليشيه المبتذل (ليبارك الرب هذه القراءة من كلمته) </vt:lpstr>
      <vt:lpstr>قراء الكتاب المقدس الصفية</vt:lpstr>
      <vt:lpstr>Black</vt:lpstr>
      <vt:lpstr>الرابط للعرض التقديميِّ "فن الوعظ" متاحٌ على الموقع الإلكترونيّ: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Over White</dc:title>
  <dc:creator>Rick Griffith</dc:creator>
  <cp:lastModifiedBy>Rick Griffith</cp:lastModifiedBy>
  <cp:revision>79</cp:revision>
  <dcterms:created xsi:type="dcterms:W3CDTF">2005-08-24T10:09:52Z</dcterms:created>
  <dcterms:modified xsi:type="dcterms:W3CDTF">2024-01-26T15:21:40Z</dcterms:modified>
</cp:coreProperties>
</file>