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22" r:id="rId2"/>
    <p:sldMasterId id="2147483720" r:id="rId3"/>
    <p:sldMasterId id="2147483718" r:id="rId4"/>
    <p:sldMasterId id="2147483660" r:id="rId5"/>
    <p:sldMasterId id="2147483649" r:id="rId6"/>
    <p:sldMasterId id="2147484451" r:id="rId7"/>
    <p:sldMasterId id="2147484463" r:id="rId8"/>
    <p:sldMasterId id="2147484475" r:id="rId9"/>
  </p:sldMasterIdLst>
  <p:notesMasterIdLst>
    <p:notesMasterId r:id="rId36"/>
  </p:notesMasterIdLst>
  <p:sldIdLst>
    <p:sldId id="322" r:id="rId10"/>
    <p:sldId id="349" r:id="rId11"/>
    <p:sldId id="286" r:id="rId12"/>
    <p:sldId id="330" r:id="rId13"/>
    <p:sldId id="323" r:id="rId14"/>
    <p:sldId id="334" r:id="rId15"/>
    <p:sldId id="324" r:id="rId16"/>
    <p:sldId id="333" r:id="rId17"/>
    <p:sldId id="264" r:id="rId18"/>
    <p:sldId id="331" r:id="rId19"/>
    <p:sldId id="256" r:id="rId20"/>
    <p:sldId id="335" r:id="rId21"/>
    <p:sldId id="269" r:id="rId22"/>
    <p:sldId id="336" r:id="rId23"/>
    <p:sldId id="332" r:id="rId24"/>
    <p:sldId id="328" r:id="rId25"/>
    <p:sldId id="337" r:id="rId26"/>
    <p:sldId id="329" r:id="rId27"/>
    <p:sldId id="338" r:id="rId28"/>
    <p:sldId id="327" r:id="rId29"/>
    <p:sldId id="281" r:id="rId30"/>
    <p:sldId id="282" r:id="rId31"/>
    <p:sldId id="283" r:id="rId32"/>
    <p:sldId id="284" r:id="rId33"/>
    <p:sldId id="305" r:id="rId34"/>
    <p:sldId id="403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523"/>
    <a:srgbClr val="F1FF13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8150" autoAdjust="0"/>
    <p:restoredTop sz="94249" autoAdjust="0"/>
  </p:normalViewPr>
  <p:slideViewPr>
    <p:cSldViewPr>
      <p:cViewPr varScale="1">
        <p:scale>
          <a:sx n="128" d="100"/>
          <a:sy n="128" d="100"/>
        </p:scale>
        <p:origin x="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BC4FC0-FFB7-0140-B6A1-DA36A9724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8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53C417-B2D3-1742-8CA3-04E57065E24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815328-6A47-9E40-900C-165B57E4F25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9ABB7A-2406-AE43-9694-CDA1A0BB819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C5F4A1-4D8A-1541-9203-B63BE6CFC9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D365A8-D902-A24D-B021-6F6EF3A888E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84F9C6-08C0-8043-BD1E-C3C8FE873F13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F1F0C2-AAF5-1042-AEFB-9804B90012FB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37EE87-EA2B-7342-B0C6-EFD8BC6D7514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9BB4E2-C59A-8C4A-A313-4B2B31678101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ADCD19-F152-DA47-A09B-2D1BEFF2DC0E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"The Gong Show" in the USA is known for short acts where a judge can immediately stop the singer or speaker by hitting the gong if the act is too painful!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D48764-5130-F24D-8A57-898ED360086B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73E81F-B3A5-9B45-B9F3-FC02D64E501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8089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4C2A7C-20E3-3A47-A65A-77B40E39BB75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EA6E1-F4D2-1747-8E11-B14B09C9F8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41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DB86C-7F10-9E49-89E4-F4C5A676F5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4381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381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Tell your neighbor two ideas HOW you can better know your people.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4D3B8-615D-934F-ABEE-1BFE2CBA5B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458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585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C28AC-8E42-9740-9AF8-B90B92AE4D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47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E552AA-9734-3646-8903-F174E2ECF177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 Preaching (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Homiletics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0" dirty="0">
                <a:latin typeface="Arial" charset="0"/>
                <a:ea typeface="ＭＳ Ｐゴシック" charset="0"/>
              </a:rPr>
              <a:t>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4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22020-A506-BD4B-BE73-9617A2B60E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Cover steps 1-3 on page 27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867A1D-C669-CA49-8A68-4356C50A4A6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3D7B6D-BFCD-B740-B87E-DDFC0A85401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Translate the two titles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F9EB02-6336-AC45-A7F2-D2380DAE26B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8909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765961-49A2-784D-B045-E94C8C53AA0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91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63C86E-5336-AF4D-978F-714CA642FEE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9318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94A6A2-7FAF-F64A-B1C4-E15A4DF41FE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AF02-C758-E943-9E14-B86A65643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2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DB640-910F-5143-9AC2-81D5807A9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734BA-AC14-364F-A154-7913423A5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8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676400"/>
          </a:xfrm>
          <a:effectLst>
            <a:outerShdw blurRad="38100" dist="253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29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FC272-9A6E-904B-ACBD-5BDF437AD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74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A3BD7-BB99-7148-BFBD-2DA87B70E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8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2079D-7474-134C-B51E-BFAC56855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59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8E725-A6B5-3D45-99D9-F20AF3D18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73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45C3-CA23-174D-94BD-5848EA680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66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ADE28-8309-2B4E-AE55-82E227899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8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EE22-5B18-714E-A962-9756D715D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23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3F6F-7353-4E40-90F6-DAD50705C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8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3F7A3-F695-8543-997B-1F53552F6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92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ADAE-6DFE-7746-838B-DA5E23A35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07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53DB-3F94-3246-9E88-DB1E88874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79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ECF12-3E0F-9143-8826-CAA4E805C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96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5747-E02B-2341-8FB1-404174495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2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7A828-8027-BE4A-A391-4761A3FF8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23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0E33A-ABA5-344F-829E-E08FE78B4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60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E8B07-021C-6346-A4DB-07BF8B555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01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75DF2-ED6A-894B-A56A-FB49EC347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9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4CBD-B189-3849-BE60-130E415B8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29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48CF3-C0EC-B640-96C0-7A635E23C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9BBC-DD0E-5947-808B-2D21BB686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01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419ED-BAEB-B440-91AC-81523E3F0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61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C2E78-3C9A-F74D-A0DC-C94700FC7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15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BCF7A-F15B-074B-AF04-C89C87D51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42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AC543-821E-F742-873D-B79B8973F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5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CFFE8-436D-7146-AFF8-F398AE210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2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447800"/>
            <a:ext cx="5257800" cy="175577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581400"/>
            <a:ext cx="5257800" cy="1522413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FC11-D4D6-654A-9C5F-F58210655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65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20AFA-4105-8442-80DA-8BB6AA62A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34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A9E9-33ED-4C48-B837-510A71DE9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10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EE164-9150-DC42-8DEF-578AED1E0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48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53538-9F51-B848-AE90-01F4A748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8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E2BF-E66C-9E41-B13B-7711330CC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77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5F3B1-EB3C-1A45-BE59-3D7EEA29F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93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F4599-7E90-9C43-9EC0-234FB2A8B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2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E4AC-0A38-A34D-8E0E-DDC755B21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20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15C87-2051-694D-9746-187836D4A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4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A90DF-1456-2749-807B-71F40A62F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514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44500"/>
            <a:ext cx="1981200" cy="5694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44500"/>
            <a:ext cx="5791200" cy="5694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4F74-1B4A-3942-980A-89FA8705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10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3D76-D9B4-2F47-BEA5-9AA4E4F64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47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B7B79-0B67-544A-A031-010CCEAA1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99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EE1C-19D2-614A-940F-D53E3C88D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467E-36D9-734B-B80F-728D0F242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7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ABA18-2D3B-1A49-A254-23BEC7902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46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680E-2294-EC4E-AEF8-34F0118E8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9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ABD5-9456-4C42-9944-885E24EAA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949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7720-715E-B741-B834-E22F1DB2A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30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9225B-F31E-2242-B1C6-E4DB2A92B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14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A738B-C8EE-EC48-AA2B-FA96ED287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99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210AA-A468-B645-A5D2-245B81493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55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F3642-B37A-C54C-A04B-3D63FCE96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97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164BD-FBC9-954F-9CE6-F84F449A0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985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E11B3-8A7E-E543-8742-DE59669FE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396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E0103-8AF2-D748-84F4-AA000A61F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2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F23D0-31A2-504F-87D7-C8E28E2C3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362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F6E76-5FA3-9C4F-9EEB-FC259804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804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D7827-2C49-4B40-B099-AE731D619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577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2F67B-7CD6-5B43-87CB-8AABD8717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5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E1E11-E21B-6044-8289-9DC66151C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03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4EB2F-FF20-4749-BE65-44ECB2779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883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92A64-B6FD-D845-8051-05A256276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80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D27A-6542-EA41-8CA4-47785FBD0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1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8902D-EEB6-3949-8D10-C607D76DF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184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BE8DA8FA-6582-4F4F-8839-5B1B2322E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31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E8833C34-7E62-5445-8431-638A87306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B0CFA-6A66-1F44-8EB1-ADFC9EB12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600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1C30453C-EEEC-A847-832A-0A46418F5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607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C7F12619-A076-5349-B622-39AF7C525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283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DCCA041C-901C-C24C-BD60-463A864B2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979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4B760A2C-F70D-814F-A227-E54AB8FB2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489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BFDB4A4E-A410-1042-B12F-3118739B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28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CC838F07-E6D9-A24F-A54E-600E68E7B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982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DE1BE979-7F0A-374B-9266-201223135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658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C26ECB6F-DA8F-514D-BDDF-6C2DB4FBE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82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8BB6FD00-13D6-BE44-8EFA-BBE88E705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982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851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47EBE-6CB8-784C-80D6-84382363B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802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911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6092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2749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115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7101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0639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5521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9358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3442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214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E224-46F0-5549-9099-35EFD6C71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082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828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FDA54C-D58E-4A40-A46D-3504028C2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919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9194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194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194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>
              <a:defRPr/>
            </a:pPr>
            <a:fld id="{E15E49EA-32F3-C148-8CB6-3CA28CA5D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0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0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0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23FD05-AD10-2146-B334-0A4E9F55A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8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FB4CEFCF-13E4-AB4B-8A10-5E0965DA9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84338"/>
            <a:ext cx="71628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44500"/>
            <a:ext cx="7924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4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8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8464BD-64E6-9B48-B787-35F38BA85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50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 b="1" i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 b="1" i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 b="1" i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 b="1" i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4836004-CC55-2046-85D1-2522A2FB1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420C355-D95A-6441-8CAD-58226E627484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7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549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5120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120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5120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20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5121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0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5121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1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8910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5" descr="Gareth Preaching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609" y="347613"/>
            <a:ext cx="7848600" cy="2667000"/>
          </a:xfrm>
          <a:effectLst>
            <a:outerShdw blurRad="63500" dist="107763" dir="135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9600" dirty="0">
                <a:latin typeface="Arial" charset="0"/>
                <a:cs typeface="Arial" charset="0"/>
              </a:rPr>
              <a:t>الوعظ</a:t>
            </a:r>
            <a:br>
              <a:rPr lang="ar-JO" sz="9600" dirty="0">
                <a:latin typeface="Arial" charset="0"/>
                <a:cs typeface="Arial" charset="0"/>
              </a:rPr>
            </a:br>
            <a:r>
              <a:rPr lang="ar-JO" sz="9600" dirty="0">
                <a:latin typeface="Arial" charset="0"/>
                <a:cs typeface="Arial" charset="0"/>
              </a:rPr>
              <a:t>التفسيري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2514600"/>
          </a:xfrm>
          <a:effectLst/>
        </p:spPr>
        <p:txBody>
          <a:bodyPr/>
          <a:lstStyle/>
          <a:p>
            <a:pPr algn="r">
              <a:defRPr/>
            </a:pPr>
            <a:r>
              <a:rPr lang="ar-JO" sz="4000" i="0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1. الفوائد</a:t>
            </a:r>
            <a:endParaRPr lang="en-US" sz="4000" i="0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  <a:p>
            <a:pPr algn="r">
              <a:defRPr/>
            </a:pPr>
            <a:r>
              <a:rPr lang="ar-JO" sz="4000" i="0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2. الأهداف</a:t>
            </a:r>
            <a:endParaRPr lang="en-US" sz="4000" i="0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  <a:p>
            <a:pPr algn="r">
              <a:defRPr/>
            </a:pPr>
            <a:r>
              <a:rPr lang="ar-JO" sz="4000" i="0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3. الصعوبات</a:t>
            </a:r>
            <a:endParaRPr lang="en-US" sz="4000" i="0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  <a:p>
            <a:pPr algn="r">
              <a:defRPr/>
            </a:pPr>
            <a:r>
              <a:rPr lang="ar-JO" sz="4000" i="0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4. الطبيعة المعاصرة</a:t>
            </a:r>
            <a:endParaRPr lang="en-US" sz="4000" i="0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074180" name="Rectangle 4"/>
          <p:cNvSpPr>
            <a:spLocks noChangeArrowheads="1"/>
          </p:cNvSpPr>
          <p:nvPr/>
        </p:nvSpPr>
        <p:spPr bwMode="auto">
          <a:xfrm>
            <a:off x="8673385" y="116632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ar-JO" b="1" dirty="0">
                <a:cs typeface="Arial" charset="0"/>
              </a:rPr>
              <a:t>3</a:t>
            </a:r>
            <a:endParaRPr lang="en-US" dirty="0"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988527-3695-4A0F-40D1-FACD6C0E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د. ريك جريفيث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مؤسسة الدراسات الاهوتية الأردنية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7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5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2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6600" dirty="0">
                <a:latin typeface="Arial" charset="0"/>
                <a:cs typeface="Arial" charset="0"/>
              </a:rPr>
              <a:t>أهداف التفسير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382000" cy="4267200"/>
          </a:xfrm>
          <a:effectLst/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ar-JO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الكرازة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ar-JO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تسديد الإحتياجات البشرية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ar-JO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إعلان مشيئة الله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ar-JO" b="1" dirty="0">
                <a:solidFill>
                  <a:schemeClr val="bg2"/>
                </a:solidFill>
                <a:cs typeface="Arial" charset="0"/>
              </a:rPr>
              <a:t>3</a:t>
            </a:r>
            <a:endParaRPr lang="en-US" dirty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Decisions</a:t>
            </a:r>
          </a:p>
        </p:txBody>
      </p:sp>
      <p:pic>
        <p:nvPicPr>
          <p:cNvPr id="98306" name="Picture 5" descr="SermonCartoons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1" r="50243" b="65126"/>
          <a:stretch>
            <a:fillRect/>
          </a:stretch>
        </p:blipFill>
        <p:spPr bwMode="auto">
          <a:xfrm>
            <a:off x="1995488" y="115888"/>
            <a:ext cx="5624512" cy="623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79512" y="-26988"/>
            <a:ext cx="8784976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2563" indent="-182563" algn="r">
              <a:defRPr/>
            </a:pPr>
            <a:r>
              <a:rPr lang="ar-JO" b="1" spc="-100" dirty="0">
                <a:latin typeface="Arial" panose="020B0604020202020204" pitchFamily="34" charset="0"/>
                <a:cs typeface="Arial" panose="020B0604020202020204" pitchFamily="34" charset="0"/>
              </a:rPr>
              <a:t>باركلي أم برودمان؟</a:t>
            </a:r>
            <a:endParaRPr lang="en-US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r">
              <a:defRPr/>
            </a:pPr>
            <a:r>
              <a:rPr lang="ar-JO" b="1" spc="-100" dirty="0">
                <a:latin typeface="Arial" panose="020B0604020202020204" pitchFamily="34" charset="0"/>
                <a:cs typeface="Arial" panose="020B0604020202020204" pitchFamily="34" charset="0"/>
              </a:rPr>
              <a:t>سبرجن أم ويرزبي؟</a:t>
            </a:r>
            <a:endParaRPr lang="en-US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r">
              <a:defRPr/>
            </a:pPr>
            <a:r>
              <a:rPr lang="ar-JO" b="1" spc="-100" dirty="0">
                <a:latin typeface="Arial" panose="020B0604020202020204" pitchFamily="34" charset="0"/>
                <a:cs typeface="Arial" panose="020B0604020202020204" pitchFamily="34" charset="0"/>
              </a:rPr>
              <a:t>روبرتسون أم كيتيل؟</a:t>
            </a:r>
            <a:endParaRPr lang="en-US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r">
              <a:defRPr/>
            </a:pPr>
            <a:r>
              <a:rPr lang="ar-JO" b="1" spc="-100" dirty="0">
                <a:latin typeface="Arial" panose="020B0604020202020204" pitchFamily="34" charset="0"/>
                <a:cs typeface="Arial" panose="020B0604020202020204" pitchFamily="34" charset="0"/>
              </a:rPr>
              <a:t>نبي أم مبشر؟</a:t>
            </a:r>
            <a:endParaRPr lang="en-US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r">
              <a:defRPr/>
            </a:pPr>
            <a:r>
              <a:rPr lang="ar-JO" b="1" spc="-100" dirty="0">
                <a:latin typeface="Arial" panose="020B0604020202020204" pitchFamily="34" charset="0"/>
                <a:cs typeface="Arial" panose="020B0604020202020204" pitchFamily="34" charset="0"/>
              </a:rPr>
              <a:t>توبة أم محبة؟</a:t>
            </a:r>
            <a:endParaRPr lang="en-US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r">
              <a:defRPr/>
            </a:pPr>
            <a:r>
              <a:rPr lang="ar-JO" b="1" spc="-100" dirty="0">
                <a:latin typeface="Arial" panose="020B0604020202020204" pitchFamily="34" charset="0"/>
                <a:cs typeface="Arial" panose="020B0604020202020204" pitchFamily="34" charset="0"/>
              </a:rPr>
              <a:t>إبهار لجنة المنبر أم الوعظ بالكلمة؟</a:t>
            </a:r>
            <a:endParaRPr lang="en-US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08" name="TextBox 2"/>
          <p:cNvSpPr txBox="1">
            <a:spLocks noChangeArrowheads="1"/>
          </p:cNvSpPr>
          <p:nvPr/>
        </p:nvSpPr>
        <p:spPr bwMode="auto">
          <a:xfrm>
            <a:off x="0" y="6308725"/>
            <a:ext cx="9144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قرارات، قرارات، قرارات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0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6600" dirty="0">
                <a:latin typeface="Arial" charset="0"/>
                <a:cs typeface="Arial" charset="0"/>
              </a:rPr>
              <a:t>أهداف التفسير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382000" cy="4267200"/>
          </a:xfrm>
          <a:effectLst/>
        </p:spPr>
        <p:txBody>
          <a:bodyPr/>
          <a:lstStyle/>
          <a:p>
            <a:pPr>
              <a:defRPr/>
            </a:pPr>
            <a:r>
              <a:rPr lang="ar-JO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الكرازة</a:t>
            </a:r>
          </a:p>
          <a:p>
            <a:pPr>
              <a:defRPr/>
            </a:pPr>
            <a:r>
              <a:rPr lang="ar-JO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تسديد الإحتياجات البشرية</a:t>
            </a:r>
          </a:p>
          <a:p>
            <a:pPr>
              <a:defRPr/>
            </a:pPr>
            <a:r>
              <a:rPr lang="ar-JO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إعلان مشيئة الله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ar-JO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تحفيز الإيمان، الطاعة والنمو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ar-JO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تعليم العقيدة أو اللاهوت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40741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ar-JO" b="1" dirty="0">
                <a:solidFill>
                  <a:schemeClr val="bg2"/>
                </a:solidFill>
                <a:cs typeface="Arial" charset="0"/>
              </a:rPr>
              <a:t>3</a:t>
            </a:r>
            <a:endParaRPr lang="en-US" dirty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4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4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2860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z="6000" b="1">
                <a:solidFill>
                  <a:schemeClr val="bg1"/>
                </a:solidFill>
                <a:latin typeface="Arial" charset="0"/>
              </a:rPr>
              <a:t>Sermon Block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02402" name="Group 1"/>
          <p:cNvGrpSpPr>
            <a:grpSpLocks/>
          </p:cNvGrpSpPr>
          <p:nvPr/>
        </p:nvGrpSpPr>
        <p:grpSpPr bwMode="auto">
          <a:xfrm>
            <a:off x="1163638" y="-531813"/>
            <a:ext cx="7035800" cy="7921626"/>
            <a:chOff x="1164263" y="-531440"/>
            <a:chExt cx="7035158" cy="7920880"/>
          </a:xfrm>
        </p:grpSpPr>
        <p:pic>
          <p:nvPicPr>
            <p:cNvPr id="102404" name="Picture 4" descr="SermonCartoons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263" y="-531440"/>
              <a:ext cx="7035158" cy="7920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05" name="Rectangle 1"/>
            <p:cNvSpPr>
              <a:spLocks noChangeArrowheads="1"/>
            </p:cNvSpPr>
            <p:nvPr/>
          </p:nvSpPr>
          <p:spPr bwMode="auto">
            <a:xfrm>
              <a:off x="4047936" y="2199780"/>
              <a:ext cx="1818152" cy="1085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43350" y="2205038"/>
            <a:ext cx="18526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ar-JO" sz="3600" b="1" spc="-100" dirty="0">
                <a:latin typeface="Arial" panose="020B0604020202020204" pitchFamily="34" charset="0"/>
                <a:cs typeface="Arial" panose="020B0604020202020204" pitchFamily="34" charset="0"/>
              </a:rPr>
              <a:t>القس مع منع الوعظ</a:t>
            </a:r>
            <a:endParaRPr lang="en-US" sz="36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27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6600" dirty="0">
                <a:latin typeface="Arial" charset="0"/>
                <a:cs typeface="Arial" charset="0"/>
              </a:rPr>
              <a:t>أهداف التفسير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427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382000" cy="4267200"/>
          </a:xfrm>
          <a:effectLst/>
        </p:spPr>
        <p:txBody>
          <a:bodyPr/>
          <a:lstStyle/>
          <a:p>
            <a:pPr>
              <a:defRPr/>
            </a:pPr>
            <a:r>
              <a:rPr lang="ar-JO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الكرازة</a:t>
            </a:r>
          </a:p>
          <a:p>
            <a:pPr>
              <a:defRPr/>
            </a:pPr>
            <a:r>
              <a:rPr lang="ar-JO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تسديد الإحتياجات البشرية</a:t>
            </a:r>
          </a:p>
          <a:p>
            <a:pPr>
              <a:defRPr/>
            </a:pPr>
            <a:r>
              <a:rPr lang="ar-JO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إعلان مشيئة الله</a:t>
            </a:r>
          </a:p>
          <a:p>
            <a:pPr>
              <a:defRPr/>
            </a:pPr>
            <a:r>
              <a:rPr lang="ar-JO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تحفيز الإيمان، الطاعة والنمو</a:t>
            </a:r>
          </a:p>
          <a:p>
            <a:pPr>
              <a:defRPr/>
            </a:pPr>
            <a:r>
              <a:rPr lang="ar-JO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تعليم العقيدة أو اللاهوت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ar-JO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عبادة الله وتمجيد اسمه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ar-JO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التبكيت على الخطية وإعادة البناء على النعمة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42789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ar-JO" b="1" dirty="0">
                <a:solidFill>
                  <a:schemeClr val="bg2"/>
                </a:solidFill>
                <a:cs typeface="Arial" charset="0"/>
              </a:rPr>
              <a:t>3</a:t>
            </a:r>
            <a:endParaRPr lang="en-US" dirty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2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2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2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2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2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42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42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2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42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42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2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42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2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2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42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 algn="ctr">
              <a:defRPr/>
            </a:pPr>
            <a:r>
              <a:rPr lang="ar-JO" sz="4800" b="1" dirty="0">
                <a:latin typeface="Arial" charset="0"/>
                <a:cs typeface="Arial" charset="0"/>
              </a:rPr>
              <a:t>صعوبات التفسير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6940550" cy="4267200"/>
          </a:xfrm>
          <a:effectLst/>
        </p:spPr>
        <p:txBody>
          <a:bodyPr/>
          <a:lstStyle/>
          <a:p>
            <a:pPr algn="r" rtl="1">
              <a:defRPr/>
            </a:pPr>
            <a:r>
              <a:rPr lang="ar-JO" sz="3600" i="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يتطلب دراسة أكثر</a:t>
            </a:r>
          </a:p>
          <a:p>
            <a:pPr algn="r" rtl="1">
              <a:defRPr/>
            </a:pPr>
            <a:r>
              <a:rPr lang="ar-JO" sz="3600" i="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يتطلب فهم تفسيري أفضل</a:t>
            </a:r>
          </a:p>
          <a:p>
            <a:pPr algn="r" rtl="1">
              <a:defRPr/>
            </a:pPr>
            <a:endParaRPr lang="en-US" sz="3600" i="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4596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ar-JO" dirty="0">
                <a:latin typeface="Arial"/>
                <a:ea typeface="ＭＳ Ｐゴシック" charset="-128"/>
                <a:cs typeface="Arial"/>
              </a:rPr>
              <a:t>4</a:t>
            </a:r>
            <a:endParaRPr lang="en-US" dirty="0"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6500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150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2E7D653-F6DF-2146-AB71-915A4C1625A7}"/>
              </a:ext>
            </a:extLst>
          </p:cNvPr>
          <p:cNvGrpSpPr/>
          <p:nvPr/>
        </p:nvGrpSpPr>
        <p:grpSpPr>
          <a:xfrm>
            <a:off x="900113" y="26988"/>
            <a:ext cx="7027862" cy="6861175"/>
            <a:chOff x="900113" y="26988"/>
            <a:chExt cx="7027862" cy="6861175"/>
          </a:xfrm>
        </p:grpSpPr>
        <p:grpSp>
          <p:nvGrpSpPr>
            <p:cNvPr id="108546" name="Group 1"/>
            <p:cNvGrpSpPr>
              <a:grpSpLocks/>
            </p:cNvGrpSpPr>
            <p:nvPr/>
          </p:nvGrpSpPr>
          <p:grpSpPr bwMode="auto">
            <a:xfrm>
              <a:off x="900113" y="26988"/>
              <a:ext cx="7027862" cy="6861175"/>
              <a:chOff x="973138" y="-3175"/>
              <a:chExt cx="7027862" cy="6861175"/>
            </a:xfrm>
          </p:grpSpPr>
          <p:pic>
            <p:nvPicPr>
              <p:cNvPr id="108549" name="Picture 3" descr="SermonCartoons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138" y="-3175"/>
                <a:ext cx="7027862" cy="6861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550" name="Rectangle 1"/>
              <p:cNvSpPr>
                <a:spLocks noChangeArrowheads="1"/>
              </p:cNvSpPr>
              <p:nvPr/>
            </p:nvSpPr>
            <p:spPr bwMode="auto">
              <a:xfrm>
                <a:off x="2483768" y="0"/>
                <a:ext cx="3240360" cy="17728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251CCB8-40E3-0F48-A9E1-DC5AB5E8BB6F}"/>
                </a:ext>
              </a:extLst>
            </p:cNvPr>
            <p:cNvSpPr/>
            <p:nvPr/>
          </p:nvSpPr>
          <p:spPr bwMode="auto">
            <a:xfrm rot="20789431">
              <a:off x="4131219" y="3020783"/>
              <a:ext cx="897259" cy="6480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85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144" y="-1234187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Arial" charset="0"/>
                <a:ea typeface="ＭＳ Ｐゴシック" charset="0"/>
                <a:cs typeface="ＭＳ Ｐゴシック" charset="0"/>
              </a:rPr>
              <a:t>Hermeneutics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7675" y="346075"/>
            <a:ext cx="2520950" cy="1569660"/>
          </a:xfrm>
          <a:prstGeom prst="rect">
            <a:avLst/>
          </a:prstGeom>
          <a:solidFill>
            <a:srgbClr val="FFFFFF"/>
          </a:solidFill>
          <a:ln w="76200" cmpd="sng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ar-JO" sz="3200" b="1" spc="-100" dirty="0">
                <a:latin typeface="Arial" panose="020B0604020202020204" pitchFamily="34" charset="0"/>
                <a:cs typeface="Arial" panose="020B0604020202020204" pitchFamily="34" charset="0"/>
              </a:rPr>
              <a:t>أحلام</a:t>
            </a:r>
          </a:p>
          <a:p>
            <a:pPr algn="ctr">
              <a:spcBef>
                <a:spcPts val="0"/>
              </a:spcBef>
              <a:defRPr/>
            </a:pPr>
            <a:r>
              <a:rPr lang="ar-JO" sz="3200" b="1" spc="-100" dirty="0">
                <a:latin typeface="Arial" panose="020B0604020202020204" pitchFamily="34" charset="0"/>
                <a:cs typeface="Arial" panose="020B0604020202020204" pitchFamily="34" charset="0"/>
              </a:rPr>
              <a:t>تفسيرية </a:t>
            </a:r>
          </a:p>
          <a:p>
            <a:pPr algn="ctr">
              <a:spcBef>
                <a:spcPts val="0"/>
              </a:spcBef>
              <a:defRPr/>
            </a:pPr>
            <a:r>
              <a:rPr lang="ar-JO" sz="3200" b="1" spc="-100" dirty="0">
                <a:latin typeface="Arial" panose="020B0604020202020204" pitchFamily="34" charset="0"/>
                <a:cs typeface="Arial" panose="020B0604020202020204" pitchFamily="34" charset="0"/>
              </a:rPr>
              <a:t>سعيدة</a:t>
            </a:r>
            <a:endParaRPr lang="en-US" sz="32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20916954">
            <a:off x="4083531" y="2896733"/>
            <a:ext cx="917575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ar-JO" b="1" spc="-100" dirty="0">
                <a:latin typeface="Arial" panose="020B0604020202020204" pitchFamily="34" charset="0"/>
                <a:cs typeface="Arial" panose="020B0604020202020204" pitchFamily="34" charset="0"/>
              </a:rPr>
              <a:t>كيف تعظ</a:t>
            </a:r>
            <a:endParaRPr lang="en-US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 algn="ctr">
              <a:defRPr/>
            </a:pPr>
            <a:r>
              <a:rPr lang="ar-JO" sz="4800" b="1" dirty="0">
                <a:latin typeface="Arial" charset="0"/>
                <a:cs typeface="Arial" charset="0"/>
              </a:rPr>
              <a:t>صعوبات التفسير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016750" cy="4267200"/>
          </a:xfrm>
          <a:effectLst/>
        </p:spPr>
        <p:txBody>
          <a:bodyPr/>
          <a:lstStyle/>
          <a:p>
            <a:pPr algn="r" rtl="1">
              <a:defRPr/>
            </a:pPr>
            <a:r>
              <a:rPr lang="ar-JO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يتطلب دراسة أكثر</a:t>
            </a:r>
          </a:p>
          <a:p>
            <a:pPr algn="r" rtl="1">
              <a:defRPr/>
            </a:pPr>
            <a:r>
              <a:rPr lang="ar-JO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يتطلب فهم تفسيري أفضل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r" rtl="1">
              <a:defRPr/>
            </a:pPr>
            <a:r>
              <a:rPr lang="ar-JO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يتطلب السياق</a:t>
            </a:r>
          </a:p>
          <a:p>
            <a:pPr algn="r" rtl="1">
              <a:defRPr/>
            </a:pPr>
            <a:r>
              <a:rPr lang="ar-JO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يتطلب الشكل الأدبي</a:t>
            </a:r>
          </a:p>
          <a:p>
            <a:pPr algn="r" rtl="1">
              <a:defRPr/>
            </a:pPr>
            <a:r>
              <a:rPr lang="ar-JO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يتطلب التمييز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44836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ar-JO" dirty="0">
                <a:latin typeface="Arial"/>
                <a:ea typeface="ＭＳ Ｐゴシック" charset="-128"/>
                <a:cs typeface="Arial"/>
              </a:rPr>
              <a:t>4</a:t>
            </a:r>
            <a:endParaRPr lang="en-US" dirty="0"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10596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350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Gong Church</a:t>
            </a:r>
          </a:p>
        </p:txBody>
      </p:sp>
      <p:grpSp>
        <p:nvGrpSpPr>
          <p:cNvPr id="112642" name="Group 5"/>
          <p:cNvGrpSpPr>
            <a:grpSpLocks/>
          </p:cNvGrpSpPr>
          <p:nvPr/>
        </p:nvGrpSpPr>
        <p:grpSpPr bwMode="auto">
          <a:xfrm>
            <a:off x="66675" y="-228600"/>
            <a:ext cx="8848725" cy="7086600"/>
            <a:chOff x="42" y="-336"/>
            <a:chExt cx="5800" cy="4656"/>
          </a:xfrm>
        </p:grpSpPr>
        <p:pic>
          <p:nvPicPr>
            <p:cNvPr id="112644" name="Picture 3" descr="SermonCartoons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0"/>
              <a:ext cx="579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45" name="Picture 4" descr="SermonCartoons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-336"/>
              <a:ext cx="579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43" name="TextBox 1"/>
          <p:cNvSpPr txBox="1">
            <a:spLocks noChangeArrowheads="1"/>
          </p:cNvSpPr>
          <p:nvPr/>
        </p:nvSpPr>
        <p:spPr bwMode="auto">
          <a:xfrm>
            <a:off x="0" y="6280150"/>
            <a:ext cx="91551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يقولون إنها كنيسة يصعب التبشير فيها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 algn="ctr">
              <a:defRPr/>
            </a:pPr>
            <a:r>
              <a:rPr lang="ar-JO" sz="4800" b="1" dirty="0">
                <a:latin typeface="Arial" charset="0"/>
                <a:cs typeface="Arial" charset="0"/>
              </a:rPr>
              <a:t>صعوبات التفسير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016750" cy="4267200"/>
          </a:xfrm>
          <a:effectLst/>
        </p:spPr>
        <p:txBody>
          <a:bodyPr/>
          <a:lstStyle/>
          <a:p>
            <a:pPr algn="r" rtl="1">
              <a:defRPr/>
            </a:pPr>
            <a:r>
              <a:rPr lang="ar-JO" sz="3600" i="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يتطلب دراسة أكثر</a:t>
            </a:r>
          </a:p>
          <a:p>
            <a:pPr algn="r" rtl="1">
              <a:defRPr/>
            </a:pPr>
            <a:r>
              <a:rPr lang="ar-JO" sz="3600" i="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يتطلب فهم تفسيري أفضل</a:t>
            </a:r>
          </a:p>
          <a:p>
            <a:pPr algn="r" rtl="1">
              <a:defRPr/>
            </a:pPr>
            <a:r>
              <a:rPr lang="ar-JO" sz="3600" i="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يتطلب السياق</a:t>
            </a:r>
          </a:p>
          <a:p>
            <a:pPr algn="r" rtl="1">
              <a:defRPr/>
            </a:pPr>
            <a:r>
              <a:rPr lang="ar-JO" sz="3600" i="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يتطلب الشكل الأدبي</a:t>
            </a:r>
          </a:p>
          <a:p>
            <a:pPr algn="r" rtl="1">
              <a:defRPr/>
            </a:pPr>
            <a:r>
              <a:rPr lang="ar-JO" sz="3600" i="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يتطلب التمييز</a:t>
            </a:r>
          </a:p>
          <a:p>
            <a:pPr algn="r" rtl="1">
              <a:defRPr/>
            </a:pPr>
            <a:r>
              <a:rPr lang="ar-JO" sz="3600" i="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يتطلب العمل لرؤية الفكرة الرئيسية</a:t>
            </a:r>
            <a:endParaRPr lang="en-US" sz="3600" i="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46884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ar-JO" dirty="0">
                <a:latin typeface="Arial"/>
                <a:ea typeface="ＭＳ Ｐゴシック" charset="-128"/>
                <a:cs typeface="Arial"/>
              </a:rPr>
              <a:t>4</a:t>
            </a:r>
            <a:endParaRPr lang="en-US" dirty="0"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14692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350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6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6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193986" name="Picture 2" descr="RameshPESBoo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2623">
            <a:off x="838200" y="2209800"/>
            <a:ext cx="3136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39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823913"/>
            <a:ext cx="7772400" cy="785812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ar-JO" altLang="zh-CN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قراءة استخلاص المعلومات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3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2057400"/>
            <a:ext cx="4953000" cy="3692525"/>
          </a:xfrm>
          <a:solidFill>
            <a:srgbClr val="000000"/>
          </a:solidFill>
          <a:effectLst>
            <a:outerShdw blurRad="38100" dist="35921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None/>
              <a:defRPr/>
            </a:pPr>
            <a:r>
              <a:rPr lang="ar-JO" altLang="zh-CN" sz="4000" dirty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أ. ما هي الإستنارة في قراءة </a:t>
            </a:r>
          </a:p>
          <a:p>
            <a:pPr marL="0" indent="0" algn="r" eaLnBrk="1" hangingPunct="1">
              <a:lnSpc>
                <a:spcPct val="90000"/>
              </a:lnSpc>
              <a:buNone/>
              <a:defRPr/>
            </a:pPr>
            <a:r>
              <a:rPr lang="ar-JO" altLang="zh-CN" sz="4000" dirty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   اليوم والتي كانت أكثر  </a:t>
            </a:r>
          </a:p>
          <a:p>
            <a:pPr marL="0" indent="0" algn="r" eaLnBrk="1" hangingPunct="1">
              <a:lnSpc>
                <a:spcPct val="90000"/>
              </a:lnSpc>
              <a:buNone/>
              <a:defRPr/>
            </a:pPr>
            <a:r>
              <a:rPr lang="ar-JO" altLang="zh-CN" sz="4000" dirty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   فائدة لك؟</a:t>
            </a:r>
          </a:p>
          <a:p>
            <a:pPr marL="0" indent="0" algn="r" eaLnBrk="1" hangingPunct="1">
              <a:lnSpc>
                <a:spcPct val="90000"/>
              </a:lnSpc>
              <a:buNone/>
              <a:defRPr/>
            </a:pPr>
            <a:endParaRPr lang="en-US" altLang="zh-CN" sz="4000" dirty="0">
              <a:solidFill>
                <a:srgbClr val="FFF9FC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r" eaLnBrk="1" hangingPunct="1">
              <a:lnSpc>
                <a:spcPct val="90000"/>
              </a:lnSpc>
              <a:buNone/>
              <a:defRPr/>
            </a:pPr>
            <a:r>
              <a:rPr lang="ar-JO" sz="4000" dirty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ب. ما هي الأسئلة التي لديك؟</a:t>
            </a:r>
            <a:endParaRPr lang="en-US" sz="4000" dirty="0">
              <a:solidFill>
                <a:srgbClr val="FFF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93987" name="Picture 3" descr="Ram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480000">
            <a:off x="-3212942" y="2467878"/>
            <a:ext cx="2921132" cy="1938992"/>
          </a:xfrm>
          <a:prstGeom prst="rect">
            <a:avLst/>
          </a:prstGeom>
          <a:solidFill>
            <a:srgbClr val="5915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JO" sz="4000" dirty="0">
                <a:solidFill>
                  <a:srgbClr val="FFFF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تحضير</a:t>
            </a:r>
          </a:p>
          <a:p>
            <a:pPr algn="ctr"/>
            <a:r>
              <a:rPr lang="ar-JO" sz="4000" dirty="0">
                <a:solidFill>
                  <a:srgbClr val="FFFF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العظات</a:t>
            </a:r>
          </a:p>
          <a:p>
            <a:pPr algn="ctr"/>
            <a:r>
              <a:rPr lang="ar-JO" sz="4000" dirty="0">
                <a:solidFill>
                  <a:srgbClr val="FFFF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التفسيرية</a:t>
            </a:r>
            <a:endParaRPr lang="en-US" sz="4000" dirty="0">
              <a:solidFill>
                <a:srgbClr val="FFFF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480000">
            <a:off x="-3512060" y="4616771"/>
            <a:ext cx="2959611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rtlCol="0">
            <a:spAutoFit/>
          </a:bodyPr>
          <a:lstStyle/>
          <a:p>
            <a:pPr algn="ctr"/>
            <a:r>
              <a:rPr lang="ar-JO" sz="1600" b="1" dirty="0">
                <a:solidFill>
                  <a:srgbClr val="001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طريقة من سبع خطوات</a:t>
            </a:r>
          </a:p>
          <a:p>
            <a:pPr algn="ctr"/>
            <a:r>
              <a:rPr lang="ar-JO" sz="1600" b="1" dirty="0">
                <a:solidFill>
                  <a:srgbClr val="001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للوعظ الكتابي</a:t>
            </a:r>
            <a:endParaRPr lang="en-US" sz="1600" b="1" dirty="0">
              <a:solidFill>
                <a:srgbClr val="001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0102A1-07B8-F548-9E2E-81CE1A7D57D0}"/>
              </a:ext>
            </a:extLst>
          </p:cNvPr>
          <p:cNvGrpSpPr/>
          <p:nvPr/>
        </p:nvGrpSpPr>
        <p:grpSpPr>
          <a:xfrm>
            <a:off x="1187450" y="-44450"/>
            <a:ext cx="6513513" cy="6858000"/>
            <a:chOff x="1187450" y="-44450"/>
            <a:chExt cx="6513513" cy="6858000"/>
          </a:xfrm>
        </p:grpSpPr>
        <p:pic>
          <p:nvPicPr>
            <p:cNvPr id="116738" name="Picture 3" descr="SermonCartoons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-44450"/>
              <a:ext cx="6513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1316561-9557-F440-8A67-9200A5E912E3}"/>
                </a:ext>
              </a:extLst>
            </p:cNvPr>
            <p:cNvSpPr/>
            <p:nvPr/>
          </p:nvSpPr>
          <p:spPr bwMode="auto">
            <a:xfrm>
              <a:off x="3143037" y="4119269"/>
              <a:ext cx="216024" cy="216024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41CF7C9-2EA2-0140-8973-E5D5436364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75855" y="4293096"/>
              <a:ext cx="136477" cy="13647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1FF2226-6B5E-6545-A8D8-71DAA15D1BBB}"/>
                </a:ext>
              </a:extLst>
            </p:cNvPr>
            <p:cNvSpPr/>
            <p:nvPr/>
          </p:nvSpPr>
          <p:spPr bwMode="auto">
            <a:xfrm>
              <a:off x="2960156" y="3662068"/>
              <a:ext cx="531723" cy="536747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</p:grpSp>
      <p:sp>
        <p:nvSpPr>
          <p:cNvPr id="1167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" y="-1310326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Desert Sermon</a:t>
            </a:r>
          </a:p>
        </p:txBody>
      </p:sp>
      <p:sp>
        <p:nvSpPr>
          <p:cNvPr id="116739" name="TextBox 1"/>
          <p:cNvSpPr txBox="1">
            <a:spLocks noChangeArrowheads="1"/>
          </p:cNvSpPr>
          <p:nvPr/>
        </p:nvSpPr>
        <p:spPr bwMode="auto">
          <a:xfrm>
            <a:off x="1979439" y="3212976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أنت هنا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0" name="Rectangle 1"/>
          <p:cNvSpPr>
            <a:spLocks noChangeArrowheads="1"/>
          </p:cNvSpPr>
          <p:nvPr/>
        </p:nvSpPr>
        <p:spPr bwMode="auto">
          <a:xfrm rot="-236336">
            <a:off x="2052638" y="4978400"/>
            <a:ext cx="1081087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1" name="TextBox 1"/>
          <p:cNvSpPr txBox="1">
            <a:spLocks noChangeArrowheads="1"/>
          </p:cNvSpPr>
          <p:nvPr/>
        </p:nvSpPr>
        <p:spPr bwMode="auto">
          <a:xfrm rot="-231150">
            <a:off x="1978025" y="4862662"/>
            <a:ext cx="1141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العظة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5622448-1D07-E743-84C2-08D0F3261AB7}"/>
              </a:ext>
            </a:extLst>
          </p:cNvPr>
          <p:cNvCxnSpPr/>
          <p:nvPr/>
        </p:nvCxnSpPr>
        <p:spPr bwMode="auto">
          <a:xfrm>
            <a:off x="3131840" y="4077072"/>
            <a:ext cx="72008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737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14400" y="2514600"/>
            <a:ext cx="7620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كيف يمكننا أن نسد الفجوة              بين العالمين القديم والمعاصر         ليكونا متصلين ببعضهما البعض؟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4074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أحصل على المبدأ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84656" y="41247"/>
            <a:ext cx="783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112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49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785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8931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أ. اعرف 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كلا الثقافتين 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جيداً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4278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أحصل على المبدأ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4525963"/>
            <a:ext cx="3200400" cy="2332037"/>
            <a:chOff x="0" y="2851"/>
            <a:chExt cx="2016" cy="1469"/>
          </a:xfrm>
        </p:grpSpPr>
        <p:pic>
          <p:nvPicPr>
            <p:cNvPr id="1142794" name="Picture 6" descr="images-14"/>
            <p:cNvPicPr>
              <a:picLocks noChangeAspect="1" noChangeArrowheads="1"/>
            </p:cNvPicPr>
            <p:nvPr/>
          </p:nvPicPr>
          <p:blipFill>
            <a:blip r:embed="rId4">
              <a:lum bright="-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882"/>
              <a:ext cx="1968" cy="1438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8936" name="Text Box 8"/>
            <p:cNvSpPr txBox="1">
              <a:spLocks noChangeArrowheads="1"/>
            </p:cNvSpPr>
            <p:nvPr/>
          </p:nvSpPr>
          <p:spPr bwMode="auto">
            <a:xfrm>
              <a:off x="0" y="2851"/>
              <a:ext cx="20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2">
                  <a:alpha val="74998"/>
                </a:schemeClr>
              </a:outerShdw>
            </a:effec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القديمة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943600" y="4494213"/>
            <a:ext cx="3200399" cy="2363787"/>
            <a:chOff x="3744" y="2831"/>
            <a:chExt cx="2016" cy="1489"/>
          </a:xfrm>
        </p:grpSpPr>
        <p:pic>
          <p:nvPicPr>
            <p:cNvPr id="1142792" name="Picture 7" descr="TV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" y="2831"/>
              <a:ext cx="1977" cy="1489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8937" name="Text Box 9"/>
            <p:cNvSpPr txBox="1">
              <a:spLocks noChangeArrowheads="1"/>
            </p:cNvSpPr>
            <p:nvPr/>
          </p:nvSpPr>
          <p:spPr bwMode="auto">
            <a:xfrm>
              <a:off x="3744" y="2880"/>
              <a:ext cx="20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2">
                  <a:alpha val="74998"/>
                </a:schemeClr>
              </a:outerShdw>
            </a:effec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المعاصرة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284656" y="41247"/>
            <a:ext cx="783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112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9E52F3-EEA2-EE70-C18D-C890FAC28C6F}"/>
              </a:ext>
            </a:extLst>
          </p:cNvPr>
          <p:cNvSpPr txBox="1">
            <a:spLocks noChangeArrowheads="1"/>
          </p:cNvSpPr>
          <p:nvPr/>
        </p:nvSpPr>
        <p:spPr bwMode="auto">
          <a:xfrm rot="20482851">
            <a:off x="488157" y="44577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15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228600">
                    <a:srgbClr val="000000">
                      <a:satMod val="175000"/>
                      <a:alpha val="68874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كيف؟</a:t>
            </a:r>
            <a:endParaRPr kumimoji="0" lang="en-US" sz="115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228600">
                  <a:srgbClr val="000000">
                    <a:satMod val="175000"/>
                    <a:alpha val="68874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55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1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833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979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850900" marR="0" lvl="0" indent="-8509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ب. تعرف على 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الوضع الحياتي 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للمقطع </a:t>
            </a:r>
          </a:p>
          <a:p>
            <a:pPr marL="850900" marR="0" lvl="0" indent="-8509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   قبل استخلاص المبادئ.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4483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أحصل على المبدأ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84656" y="41247"/>
            <a:ext cx="783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112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04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81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3027" name="Text Box 3"/>
          <p:cNvSpPr txBox="1">
            <a:spLocks noChangeArrowheads="1"/>
          </p:cNvSpPr>
          <p:nvPr/>
        </p:nvSpPr>
        <p:spPr bwMode="auto">
          <a:xfrm>
            <a:off x="457200" y="2514600"/>
            <a:ext cx="8077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850900" marR="0" lvl="0" indent="-8509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ج. أرسم 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أوجه التشابه 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بين بيئة المقطع   </a:t>
            </a:r>
          </a:p>
          <a:p>
            <a:pPr marL="850900" marR="0" lvl="0" indent="-8509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4400" b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    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مع بيئته الحديثة.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46883" name="Text Box 4"/>
          <p:cNvSpPr txBox="1">
            <a:spLocks noChangeArrowheads="1"/>
          </p:cNvSpPr>
          <p:nvPr/>
        </p:nvSpPr>
        <p:spPr bwMode="auto">
          <a:xfrm>
            <a:off x="8284656" y="41247"/>
            <a:ext cx="783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112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4688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أحصل على المبدأ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88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021288"/>
            <a:ext cx="9144000" cy="757808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"فن الوعظ"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328592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41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عملية إعداد عظة تفسيرية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067272" y="4994587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، إعداد العظات التفسيرية 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مقتبس من راميش ريتشارد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189723" y="4252384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01153" y="4268788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348753" y="5024438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46697" y="5089125"/>
            <a:ext cx="102912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الدراسة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465745" y="4404587"/>
            <a:ext cx="119103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بناء 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5646911" y="3340909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888503" y="3360738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653273" y="3597344"/>
            <a:ext cx="8159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أ م ن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825750" y="2776435"/>
            <a:ext cx="34925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جسر الغرض = جسر القصد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954786" y="2336800"/>
            <a:ext cx="1247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العقل = المخ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القلب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886200" y="4470400"/>
            <a:ext cx="13843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المخطط=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القطع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14800" y="5232400"/>
            <a:ext cx="9271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الجسد=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لحم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91986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91986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91986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004048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004048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004048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768926" y="1884363"/>
            <a:ext cx="72295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652120" y="1884363"/>
            <a:ext cx="732572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7035208" y="5446660"/>
            <a:ext cx="1471556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1-اختر الجزء الكتابي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6871239" y="4943363"/>
            <a:ext cx="163552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2- تحليل = تفسير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الجزء الكتابي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6732240" y="4287744"/>
            <a:ext cx="177452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.1 تحديد الخطوط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التفسيرية العريضة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466142" y="3556417"/>
            <a:ext cx="204062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.2 تحديد الفكرة التفسيرية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= الإقتراح المركزي للنص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6373378" y="2889102"/>
            <a:ext cx="213338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4- الأسئلة الثلاثة التصاعدية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338513" y="2157413"/>
            <a:ext cx="230351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5- الإستجابة المرغوبة من المستمع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09600" y="3556417"/>
            <a:ext cx="189155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6. تحديد فكرة العظة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 الإقتراح المركزي للعظة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467544" y="4203950"/>
            <a:ext cx="2056652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7- ضع الخطوط العريضة للعظة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8- ضع خطة للوضوح الشفهي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9- أعد المقدمة والخاتمة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637236" y="5219701"/>
            <a:ext cx="1711517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10- خطط الرسالة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/ العظة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يُظهر النص الأبيض 10 خطوات مقتبسة من هادون روبنسون، الوعظ الكتابي (الملاحظات، 105)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84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27-28، 251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84D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40175" y="5202148"/>
            <a:ext cx="5439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533078" y="4434668"/>
            <a:ext cx="139140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تكوين 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963485" y="3567147"/>
            <a:ext cx="69730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 م ع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391C0-F816-0CDE-AD7E-49D8B6AA5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2" y="6957392"/>
            <a:ext cx="10225136" cy="68167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8" grpId="0" animBg="1"/>
      <p:bldP spid="49159" grpId="0" animBg="1"/>
      <p:bldP spid="49160" grpId="0" animBg="1"/>
      <p:bldP spid="49162" grpId="0"/>
      <p:bldP spid="49163" grpId="0"/>
      <p:bldP spid="49164" grpId="0" animBg="1"/>
      <p:bldP spid="49166" grpId="0" animBg="1"/>
      <p:bldP spid="49167" grpId="0" animBg="1"/>
      <p:bldP spid="49168" grpId="0"/>
      <p:bldP spid="49169" grpId="0"/>
      <p:bldP spid="49170" grpId="0"/>
      <p:bldP spid="49171" grpId="0"/>
      <p:bldP spid="49172" grpId="0"/>
      <p:bldP spid="49173" grpId="0"/>
      <p:bldP spid="49174" grpId="0" animBg="1"/>
      <p:bldP spid="49175" grpId="0" animBg="1"/>
      <p:bldP spid="49176" grpId="0" animBg="1"/>
      <p:bldP spid="49177" grpId="0" animBg="1"/>
      <p:bldP spid="49178" grpId="0" animBg="1"/>
      <p:bldP spid="49179" grpId="0" animBg="1"/>
      <p:bldP spid="49180" grpId="0" animBg="1"/>
      <p:bldP spid="49181" grpId="0" animBg="1"/>
      <p:bldP spid="49182" grpId="0"/>
      <p:bldP spid="49183" grpId="0"/>
      <p:bldP spid="49184" grpId="0"/>
      <p:bldP spid="49185" grpId="0"/>
      <p:bldP spid="49186" grpId="0"/>
      <p:bldP spid="49187" grpId="0"/>
      <p:bldP spid="49188" grpId="0"/>
      <p:bldP spid="49189" grpId="0"/>
      <p:bldP spid="49190" grpId="0"/>
      <p:bldP spid="49191" grpId="0"/>
      <p:bldP spid="49157" grpId="0"/>
      <p:bldP spid="49161" grpId="0"/>
      <p:bldP spid="491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8" descr="billyGrahamPreaching_pr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9271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ar-JO" sz="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مزايا التفسير</a:t>
            </a:r>
            <a:endParaRPr lang="en-US" sz="4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562600"/>
          </a:xfrm>
        </p:spPr>
        <p:txBody>
          <a:bodyPr/>
          <a:lstStyle/>
          <a:p>
            <a:pPr algn="r" rtl="1"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الثقة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7638"/>
            <a:ext cx="6400800" cy="1752600"/>
          </a:xfrm>
        </p:spPr>
        <p:txBody>
          <a:bodyPr/>
          <a:lstStyle/>
          <a:p>
            <a:pPr eaLnBrk="1" hangingPunct="1"/>
            <a:endParaRPr lang="en-US" sz="40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6018" name="Picture 4" descr="SermonCartoon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38" y="-963613"/>
            <a:ext cx="7927975" cy="820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6463" y="150813"/>
            <a:ext cx="1727200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ar-JO" sz="2200" b="1" spc="-100" dirty="0">
                <a:latin typeface="Arial" panose="020B0604020202020204" pitchFamily="34" charset="0"/>
                <a:cs typeface="Arial" panose="020B0604020202020204" pitchFamily="34" charset="0"/>
              </a:rPr>
              <a:t>في حالة الطوارئ </a:t>
            </a:r>
          </a:p>
          <a:p>
            <a:pPr algn="ctr">
              <a:spcBef>
                <a:spcPts val="0"/>
              </a:spcBef>
              <a:defRPr/>
            </a:pPr>
            <a:r>
              <a:rPr lang="ar-JO" sz="2200" b="1" spc="-100" dirty="0">
                <a:latin typeface="Arial" panose="020B0604020202020204" pitchFamily="34" charset="0"/>
                <a:cs typeface="Arial" panose="020B0604020202020204" pitchFamily="34" charset="0"/>
              </a:rPr>
              <a:t>قم بكسر الزجاج</a:t>
            </a:r>
            <a:endParaRPr lang="en-US" sz="22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020" name="Group 3"/>
          <p:cNvGrpSpPr>
            <a:grpSpLocks/>
          </p:cNvGrpSpPr>
          <p:nvPr/>
        </p:nvGrpSpPr>
        <p:grpSpPr bwMode="auto">
          <a:xfrm>
            <a:off x="5291138" y="1268413"/>
            <a:ext cx="1152525" cy="1512887"/>
            <a:chOff x="5004048" y="1844824"/>
            <a:chExt cx="936104" cy="1224136"/>
          </a:xfrm>
        </p:grpSpPr>
        <p:sp>
          <p:nvSpPr>
            <p:cNvPr id="86022" name="Rectangle 1"/>
            <p:cNvSpPr>
              <a:spLocks noChangeArrowheads="1"/>
            </p:cNvSpPr>
            <p:nvPr/>
          </p:nvSpPr>
          <p:spPr bwMode="auto">
            <a:xfrm rot="1389218">
              <a:off x="5148064" y="2083596"/>
              <a:ext cx="720080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 rot="1389218">
              <a:off x="5053230" y="2423819"/>
              <a:ext cx="820883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Rounded Rectangle 2"/>
            <p:cNvSpPr>
              <a:spLocks noChangeArrowheads="1"/>
            </p:cNvSpPr>
            <p:nvPr/>
          </p:nvSpPr>
          <p:spPr bwMode="auto">
            <a:xfrm>
              <a:off x="5004048" y="1844824"/>
              <a:ext cx="936104" cy="1224136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 rot="1109161">
            <a:off x="5281613" y="1815862"/>
            <a:ext cx="1111250" cy="738664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ar-JO" sz="1400" b="1" kern="1200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عظة </a:t>
            </a:r>
            <a:br>
              <a:rPr lang="ar-JO" sz="1400" b="1" kern="1200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1400" b="1" kern="1200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تفوتها </a:t>
            </a:r>
            <a:br>
              <a:rPr lang="ar-JO" sz="1400" b="1" kern="1200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1400" b="1" kern="1200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أبداً</a:t>
            </a:r>
            <a:endParaRPr lang="en-US" sz="1400" b="1" kern="1200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billyGrahamPreaching_pr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9271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ar-JO" sz="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مزايا التفسير</a:t>
            </a:r>
            <a:endParaRPr lang="en-US" sz="4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562600"/>
          </a:xfrm>
        </p:spPr>
        <p:txBody>
          <a:bodyPr/>
          <a:lstStyle/>
          <a:p>
            <a:pPr algn="r" rtl="1"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الثقة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اقل ذاتية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التوازن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التطبيق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الهيكل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z="6000" b="1">
                <a:solidFill>
                  <a:schemeClr val="bg1"/>
                </a:solidFill>
                <a:latin typeface="Arial" charset="0"/>
              </a:rPr>
              <a:t>Bird Delivery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4000" b="1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90115" name="Group 1"/>
          <p:cNvGrpSpPr>
            <a:grpSpLocks/>
          </p:cNvGrpSpPr>
          <p:nvPr/>
        </p:nvGrpSpPr>
        <p:grpSpPr bwMode="auto">
          <a:xfrm>
            <a:off x="684213" y="-1035050"/>
            <a:ext cx="7842250" cy="8228013"/>
            <a:chOff x="683568" y="-1035496"/>
            <a:chExt cx="7842181" cy="8228862"/>
          </a:xfrm>
        </p:grpSpPr>
        <p:pic>
          <p:nvPicPr>
            <p:cNvPr id="90117" name="Picture 4" descr="SermonCartoons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-1035496"/>
              <a:ext cx="7842181" cy="8228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 rot="543364">
              <a:off x="5520637" y="2125543"/>
              <a:ext cx="909630" cy="369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endParaRPr lang="en-US" sz="900" b="1" spc="-100" dirty="0"/>
            </a:p>
            <a:p>
              <a:pPr algn="ctr">
                <a:spcBef>
                  <a:spcPts val="0"/>
                </a:spcBef>
                <a:defRPr/>
              </a:pPr>
              <a:endParaRPr lang="en-US" sz="900" b="1" spc="-100" dirty="0"/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 rot="510794">
            <a:off x="5453063" y="2061519"/>
            <a:ext cx="106838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ar-JO" b="1" spc="-100" dirty="0">
                <a:latin typeface="Arial" panose="020B0604020202020204" pitchFamily="34" charset="0"/>
                <a:cs typeface="Arial" panose="020B0604020202020204" pitchFamily="34" charset="0"/>
              </a:rPr>
              <a:t>العظة</a:t>
            </a:r>
            <a:endParaRPr lang="en-US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billyGrahamPreaching_pr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9271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ar-JO" sz="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مزايا التفسير</a:t>
            </a:r>
            <a:endParaRPr lang="en-US" sz="4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562600"/>
          </a:xfrm>
        </p:spPr>
        <p:txBody>
          <a:bodyPr/>
          <a:lstStyle/>
          <a:p>
            <a:pPr algn="r" rtl="1">
              <a:lnSpc>
                <a:spcPct val="70000"/>
              </a:lnSpc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الثقة</a:t>
            </a:r>
          </a:p>
          <a:p>
            <a:pPr algn="r" rtl="1">
              <a:lnSpc>
                <a:spcPct val="70000"/>
              </a:lnSpc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اقل ذاتية</a:t>
            </a:r>
          </a:p>
          <a:p>
            <a:pPr algn="r" rtl="1">
              <a:lnSpc>
                <a:spcPct val="70000"/>
              </a:lnSpc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التوازن</a:t>
            </a:r>
          </a:p>
          <a:p>
            <a:pPr algn="r" rtl="1">
              <a:lnSpc>
                <a:spcPct val="70000"/>
              </a:lnSpc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التطبيق</a:t>
            </a:r>
          </a:p>
          <a:p>
            <a:pPr algn="r" rtl="1">
              <a:lnSpc>
                <a:spcPct val="70000"/>
              </a:lnSpc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الهيكل</a:t>
            </a:r>
          </a:p>
          <a:p>
            <a:pPr algn="r" rtl="1">
              <a:lnSpc>
                <a:spcPct val="70000"/>
              </a:lnSpc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أقل حساسية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>
              <a:lnSpc>
                <a:spcPct val="70000"/>
              </a:lnSpc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التصميم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>
              <a:lnSpc>
                <a:spcPct val="70000"/>
              </a:lnSpc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يوفر الوقت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>
              <a:lnSpc>
                <a:spcPct val="70000"/>
              </a:lnSpc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يطور الواعظ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>
              <a:lnSpc>
                <a:spcPct val="70000"/>
              </a:lnSpc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يحضر الجماعة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>
              <a:lnSpc>
                <a:spcPct val="70000"/>
              </a:lnSpc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أفضل للخراف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6645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ar-JO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6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6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6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36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36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36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36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36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36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366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274638"/>
            <a:ext cx="3581400" cy="2773362"/>
          </a:xfrm>
          <a:noFill/>
        </p:spPr>
        <p:txBody>
          <a:bodyPr/>
          <a:lstStyle/>
          <a:p>
            <a:pPr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الوعظ التفسيري هو مهارة مكتسبة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5029200"/>
            <a:ext cx="3200400" cy="1371600"/>
          </a:xfrm>
        </p:spPr>
        <p:txBody>
          <a:bodyPr/>
          <a:lstStyle/>
          <a:p>
            <a:pPr algn="r" rtl="1" eaLnBrk="1" hangingPunct="1"/>
            <a:r>
              <a:rPr lang="ar-JO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حتى بيرت يستطيع فعلها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211" name="Picture 4" descr="Erni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ight Fountain">
  <a:themeElements>
    <a:clrScheme name="Light Fountain 1">
      <a:dk1>
        <a:srgbClr val="003366"/>
      </a:dk1>
      <a:lt1>
        <a:srgbClr val="FFFF66"/>
      </a:lt1>
      <a:dk2>
        <a:srgbClr val="B9152F"/>
      </a:dk2>
      <a:lt2>
        <a:srgbClr val="FFFF66"/>
      </a:lt2>
      <a:accent1>
        <a:srgbClr val="3366CC"/>
      </a:accent1>
      <a:accent2>
        <a:srgbClr val="CA314F"/>
      </a:accent2>
      <a:accent3>
        <a:srgbClr val="D9AAAD"/>
      </a:accent3>
      <a:accent4>
        <a:srgbClr val="DADA56"/>
      </a:accent4>
      <a:accent5>
        <a:srgbClr val="ADB8E2"/>
      </a:accent5>
      <a:accent6>
        <a:srgbClr val="B72B47"/>
      </a:accent6>
      <a:hlink>
        <a:srgbClr val="66CCFF"/>
      </a:hlink>
      <a:folHlink>
        <a:srgbClr val="FFE701"/>
      </a:folHlink>
    </a:clrScheme>
    <a:fontScheme name="Light Fountai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ight Fountain 1">
        <a:dk1>
          <a:srgbClr val="003366"/>
        </a:dk1>
        <a:lt1>
          <a:srgbClr val="FFFF66"/>
        </a:lt1>
        <a:dk2>
          <a:srgbClr val="B9152F"/>
        </a:dk2>
        <a:lt2>
          <a:srgbClr val="FFFF66"/>
        </a:lt2>
        <a:accent1>
          <a:srgbClr val="3366CC"/>
        </a:accent1>
        <a:accent2>
          <a:srgbClr val="CA314F"/>
        </a:accent2>
        <a:accent3>
          <a:srgbClr val="D9AAAD"/>
        </a:accent3>
        <a:accent4>
          <a:srgbClr val="DADA56"/>
        </a:accent4>
        <a:accent5>
          <a:srgbClr val="ADB8E2"/>
        </a:accent5>
        <a:accent6>
          <a:srgbClr val="B72B47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dical Glass">
  <a:themeElements>
    <a:clrScheme name="Medical Glass 4">
      <a:dk1>
        <a:srgbClr val="000000"/>
      </a:dk1>
      <a:lt1>
        <a:srgbClr val="99C7E8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CAE0F2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Medical Gl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Medical Glass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2">
        <a:dk1>
          <a:srgbClr val="000000"/>
        </a:dk1>
        <a:lt1>
          <a:srgbClr val="99BFE3"/>
        </a:lt1>
        <a:dk2>
          <a:srgbClr val="000000"/>
        </a:dk2>
        <a:lt2>
          <a:srgbClr val="808080"/>
        </a:lt2>
        <a:accent1>
          <a:srgbClr val="B2DEDC"/>
        </a:accent1>
        <a:accent2>
          <a:srgbClr val="6571C7"/>
        </a:accent2>
        <a:accent3>
          <a:srgbClr val="CADCEF"/>
        </a:accent3>
        <a:accent4>
          <a:srgbClr val="000000"/>
        </a:accent4>
        <a:accent5>
          <a:srgbClr val="D5ECEB"/>
        </a:accent5>
        <a:accent6>
          <a:srgbClr val="5B66B4"/>
        </a:accent6>
        <a:hlink>
          <a:srgbClr val="C6D6E8"/>
        </a:hlink>
        <a:folHlink>
          <a:srgbClr val="AFA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3">
        <a:dk1>
          <a:srgbClr val="000000"/>
        </a:dk1>
        <a:lt1>
          <a:srgbClr val="9AC0E4"/>
        </a:lt1>
        <a:dk2>
          <a:srgbClr val="000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CADCEF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4">
        <a:dk1>
          <a:srgbClr val="000000"/>
        </a:dk1>
        <a:lt1>
          <a:srgbClr val="99C7E8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CAE0F2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rame">
  <a:themeElements>
    <a:clrScheme name="Frame 1">
      <a:dk1>
        <a:srgbClr val="000000"/>
      </a:dk1>
      <a:lt1>
        <a:srgbClr val="FFFFFF"/>
      </a:lt1>
      <a:dk2>
        <a:srgbClr val="4E1192"/>
      </a:dk2>
      <a:lt2>
        <a:srgbClr val="FFD467"/>
      </a:lt2>
      <a:accent1>
        <a:srgbClr val="C88F00"/>
      </a:accent1>
      <a:accent2>
        <a:srgbClr val="FAB300"/>
      </a:accent2>
      <a:accent3>
        <a:srgbClr val="B2AAC7"/>
      </a:accent3>
      <a:accent4>
        <a:srgbClr val="DADADA"/>
      </a:accent4>
      <a:accent5>
        <a:srgbClr val="E0C6AA"/>
      </a:accent5>
      <a:accent6>
        <a:srgbClr val="E3A200"/>
      </a:accent6>
      <a:hlink>
        <a:srgbClr val="D4B158"/>
      </a:hlink>
      <a:folHlink>
        <a:srgbClr val="FFE091"/>
      </a:folHlink>
    </a:clrScheme>
    <a:fontScheme name="Fra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rame 1">
        <a:dk1>
          <a:srgbClr val="000000"/>
        </a:dk1>
        <a:lt1>
          <a:srgbClr val="FFFFFF"/>
        </a:lt1>
        <a:dk2>
          <a:srgbClr val="4E1192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B2AAC7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D4B158"/>
        </a:hlink>
        <a:folHlink>
          <a:srgbClr val="FFE0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3884</TotalTime>
  <Words>604</Words>
  <Application>Microsoft Macintosh PowerPoint</Application>
  <PresentationFormat>On-screen Show (4:3)</PresentationFormat>
  <Paragraphs>195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ＭＳ Ｐゴシック</vt:lpstr>
      <vt:lpstr>Times</vt:lpstr>
      <vt:lpstr>Arial</vt:lpstr>
      <vt:lpstr>Book Antiqua</vt:lpstr>
      <vt:lpstr>Monotype Sorts</vt:lpstr>
      <vt:lpstr>Times New Roman</vt:lpstr>
      <vt:lpstr>Verdana</vt:lpstr>
      <vt:lpstr>Wingdings</vt:lpstr>
      <vt:lpstr>Blank Presentation</vt:lpstr>
      <vt:lpstr>Light Fountain</vt:lpstr>
      <vt:lpstr>Northern Lights</vt:lpstr>
      <vt:lpstr>Medical Glass</vt:lpstr>
      <vt:lpstr>Frame</vt:lpstr>
      <vt:lpstr>Default Design</vt:lpstr>
      <vt:lpstr>20_Default Design</vt:lpstr>
      <vt:lpstr>Orbit</vt:lpstr>
      <vt:lpstr>1_untitled 1</vt:lpstr>
      <vt:lpstr>الوعظ التفسيري</vt:lpstr>
      <vt:lpstr>قراءة استخلاص المعلومات</vt:lpstr>
      <vt:lpstr>عملية إعداد عظة تفسيرية </vt:lpstr>
      <vt:lpstr>مزايا التفسير</vt:lpstr>
      <vt:lpstr>20 عظة  لا تفوتها  أبداً</vt:lpstr>
      <vt:lpstr>مزايا التفسير</vt:lpstr>
      <vt:lpstr>Bird Delivery</vt:lpstr>
      <vt:lpstr>مزايا التفسير</vt:lpstr>
      <vt:lpstr>الوعظ التفسيري هو مهارة مكتسبة</vt:lpstr>
      <vt:lpstr>أهداف التفسير</vt:lpstr>
      <vt:lpstr>Decisions</vt:lpstr>
      <vt:lpstr>أهداف التفسير</vt:lpstr>
      <vt:lpstr>Sermon Block</vt:lpstr>
      <vt:lpstr>أهداف التفسير</vt:lpstr>
      <vt:lpstr>صعوبات التفسير</vt:lpstr>
      <vt:lpstr>Hermeneutics</vt:lpstr>
      <vt:lpstr>صعوبات التفسير</vt:lpstr>
      <vt:lpstr>Gong Church</vt:lpstr>
      <vt:lpstr>صعوبات التفسير</vt:lpstr>
      <vt:lpstr>Desert Sermon</vt:lpstr>
      <vt:lpstr>أحصل على المبدأ</vt:lpstr>
      <vt:lpstr>أحصل على المبدأ</vt:lpstr>
      <vt:lpstr>أحصل على المبدأ</vt:lpstr>
      <vt:lpstr>أحصل على المبدأ</vt:lpstr>
      <vt:lpstr>Black</vt:lpstr>
      <vt:lpstr>الرابط للعرض التقديميِّ "فن الوعظ"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121</cp:revision>
  <dcterms:created xsi:type="dcterms:W3CDTF">2004-09-11T01:03:24Z</dcterms:created>
  <dcterms:modified xsi:type="dcterms:W3CDTF">2024-01-28T07:16:41Z</dcterms:modified>
</cp:coreProperties>
</file>