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8" r:id="rId2"/>
    <p:sldMasterId id="2147483660" r:id="rId3"/>
    <p:sldMasterId id="2147483662" r:id="rId4"/>
    <p:sldMasterId id="2147484616" r:id="rId5"/>
    <p:sldMasterId id="2147484628" r:id="rId6"/>
  </p:sldMasterIdLst>
  <p:notesMasterIdLst>
    <p:notesMasterId r:id="rId22"/>
  </p:notesMasterIdLst>
  <p:sldIdLst>
    <p:sldId id="259" r:id="rId7"/>
    <p:sldId id="272" r:id="rId8"/>
    <p:sldId id="267" r:id="rId9"/>
    <p:sldId id="257" r:id="rId10"/>
    <p:sldId id="400" r:id="rId11"/>
    <p:sldId id="265" r:id="rId12"/>
    <p:sldId id="261" r:id="rId13"/>
    <p:sldId id="268" r:id="rId14"/>
    <p:sldId id="258" r:id="rId15"/>
    <p:sldId id="269" r:id="rId16"/>
    <p:sldId id="264" r:id="rId17"/>
    <p:sldId id="263" r:id="rId18"/>
    <p:sldId id="3671" r:id="rId19"/>
    <p:sldId id="270" r:id="rId20"/>
    <p:sldId id="403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122"/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4" autoAdjust="0"/>
    <p:restoredTop sz="94249" autoAdjust="0"/>
  </p:normalViewPr>
  <p:slideViewPr>
    <p:cSldViewPr>
      <p:cViewPr>
        <p:scale>
          <a:sx n="85" d="100"/>
          <a:sy n="85" d="100"/>
        </p:scale>
        <p:origin x="2688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D0EB46-E86C-C94A-91DD-18590674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C73C9-91B6-FA4A-9878-EBBB8083FBD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51D3AE-5FFF-B840-B12D-6F1F84F38C3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DD21A9-6C30-FB4F-93C4-6BE8D4891BC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FC48D-9F9D-9544-8126-3C0D4FDDFCE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2EA2CD-4552-7B47-B469-6D6732E220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Same slide for presentation 01.30 and 03.05 so translators may copy from one to the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3F8EC-6264-AD4B-BEA7-1B0D98CB4C0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0181EC-001D-5F4D-9A5F-DCFF405DCB6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FFC751-9FF8-7B41-9571-3F6FB14FC3B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C44F12-0A67-814D-8427-E69D993E5C3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Kahoot is a great way to keep interest in teaching and preaching. It helps you see immediately the audience's opinion on an issue as they type their response into their phones.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0EB46-E86C-C94A-91DD-185906747D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D097-4E56-3448-A908-683AF27C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8831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78FB-93E8-5A40-8695-FACBA911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3861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820D-21CC-964B-BBC1-8E0BC1FE4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6460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F90B0E-F6DC-ED45-8C45-CC401B22E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6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F06D-58A0-6548-BDEF-C98764A03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B589-0FB8-3E4F-89A0-58AD29CC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91E1-B5E8-FB49-A026-17D4FDF5B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8018-DE01-A04C-BE64-64F465918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3A07-155D-5047-935C-5928EFD6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5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21BE-88A8-C245-9C2C-5D003780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B5B1-BCC5-B04A-AA69-056D64831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34EF-EC4A-1E4A-AD52-F731FD16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871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1634-2168-6A48-81BF-96F5B01D2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214F-FDA3-DF42-ACF9-636846E06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02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25401-BB8F-D748-BB38-7B65AF50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7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82E0-33AD-CB46-9C19-EC51B88D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EFC5-151E-0D40-A18C-ADCBEDEB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0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611B-C969-524B-BF1C-AFFBEEFE1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4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C55E-F3C0-E94A-9491-B2A52A1F4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0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B2B4-8E23-5A4B-A87A-9900F6B3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5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DC4C-C8BC-A84F-9FE4-58E902D0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3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71FEB-CC8E-8F46-B1F4-2470BEDE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0C36-5AE6-2943-9165-1EA98588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6760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7CBD-B847-EE47-A6BF-8F3164DF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6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3BE4-2E82-C646-9FCB-D2E46556B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3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A7A3-C37A-BE47-A3F9-50E5DA8FE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7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0040-3B87-7546-B799-D6016E117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A13B-EFB2-8C42-A728-51680E5A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0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C6B3-A143-F64A-8FEA-1ACDB7DB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1B64-0F5B-3C43-AD3D-1D5EA01B2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DFF2-9988-4149-94CF-BF58A98F5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F335-8596-964C-BDA1-EDBB84B31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0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0CCF-790D-A44E-ACF4-3FBC4BF1A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2D02-F9D8-1543-AA3A-938D27310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3088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8572-D97E-3E4C-BC15-3AD3A7B3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6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D48B-2ABB-314A-B231-1D55ABBF1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4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DBB5-ABD8-EA4C-9003-2091E52C2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0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95CE-7DEB-E84C-B8F3-893C7ACE6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4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747-DF2F-9645-AC6F-2B7925A4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2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A0F2-21E4-4144-82B3-B5C57A8A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0538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D040-C79A-E648-B2E9-BA4DE0A1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0476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973E-6FE7-4945-BB18-27A7E0F1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1318"/>
      </p:ext>
    </p:extLst>
  </p:cSld>
  <p:clrMapOvr>
    <a:masterClrMapping/>
  </p:clrMapOvr>
  <p:transition spd="med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59AC-89AC-9B4D-ADC5-557FD8AAF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0580"/>
      </p:ext>
    </p:extLst>
  </p:cSld>
  <p:clrMapOvr>
    <a:masterClrMapping/>
  </p:clrMapOvr>
  <p:transition spd="med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FC40-5DB2-1142-A118-319D6617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7803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F335-395B-6247-880F-92DA1C66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9392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C4D8-3033-5540-9D3C-579245A30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7608"/>
      </p:ext>
    </p:extLst>
  </p:cSld>
  <p:clrMapOvr>
    <a:masterClrMapping/>
  </p:clrMapOvr>
  <p:transition spd="med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990E-5C00-D54F-945E-B25E0D38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736"/>
      </p:ext>
    </p:extLst>
  </p:cSld>
  <p:clrMapOvr>
    <a:masterClrMapping/>
  </p:clrMapOvr>
  <p:transition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0278-D0CD-454E-AD6C-29BB2AD1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60275"/>
      </p:ext>
    </p:extLst>
  </p:cSld>
  <p:clrMapOvr>
    <a:masterClrMapping/>
  </p:clrMapOvr>
  <p:transition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358B-D38C-A540-9A4F-4572E83B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0214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0C91-0E30-B74A-A0FD-325CEF68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4716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508-5D78-4042-9914-45FED6A1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8718"/>
      </p:ext>
    </p:extLst>
  </p:cSld>
  <p:clrMapOvr>
    <a:masterClrMapping/>
  </p:clrMapOvr>
  <p:transition spd="med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8A13F-0B5A-7B49-8D33-1B33A187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2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F4C7-2FA1-A345-A0C2-13DFFAB73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10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AD00-3C33-1343-A6FA-3AF97F05D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07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C47BC-9EFE-A044-85AA-C52BBB5FA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69D5-F5E6-E143-9547-536B545DB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0817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84B6-AA84-2243-B241-E02E53A76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88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9247-C460-004E-8415-AD2EC98C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3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81962-E0C5-1742-80AF-6B27EF1B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2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C8227-0769-524C-8343-2664F293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2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8D5E-5147-6546-AC05-CDE444DA5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F2E3B-CA14-0248-B51D-F38CC674D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7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875A-8F24-4140-87B2-7C6C02501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36C5-E8A3-5545-9CD1-0819C5A1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2013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6A30-A41C-B34E-B0A6-7363F757D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104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D362-6590-7E40-B3A0-3F4A1BAA6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3469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98FC40B-45C0-A042-9771-430DD78D5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42DBFE-AAA9-1A40-9FC8-EA0AAEC37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882FA2-1F19-C54E-94E9-4F17AD4F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3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9AF300B3-177D-ED48-B9BE-2FD05B5F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E9E908B-0DF6-9348-8635-7CEFD8D7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/>
                <a:ea typeface="MS Pゴシック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ea typeface="MS Pゴシック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MS Pゴシック" charset="0"/>
              </a:defRPr>
            </a:lvl1pPr>
          </a:lstStyle>
          <a:p>
            <a:pPr>
              <a:defRPr/>
            </a:pPr>
            <a:fld id="{4A0B688B-F6E3-DB43-BEE6-1875A8BCC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4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ar-JO" sz="72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كيفية </a:t>
            </a:r>
            <a:br>
              <a:rPr lang="ar-JO" sz="72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72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توصيل الأفكار</a:t>
            </a:r>
            <a:endParaRPr lang="en-US" sz="3600" dirty="0">
              <a:solidFill>
                <a:srgbClr val="F9F9F9"/>
              </a:solidFill>
              <a:effectLst>
                <a:glow rad="177800">
                  <a:schemeClr val="tx1">
                    <a:lumMod val="95000"/>
                    <a:lumOff val="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11748" y="116632"/>
            <a:ext cx="530915" cy="46166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814763"/>
            <a:ext cx="8763000" cy="206210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>
              <a:defRPr/>
            </a:pPr>
            <a:r>
              <a:rPr lang="ar-JO" sz="32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دليل رائع من ريتشارد بوردن في 1935</a:t>
            </a:r>
            <a:r>
              <a:rPr lang="en-US" sz="32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2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جيد لكل من القراءة والكتابة</a:t>
            </a:r>
            <a:endParaRPr lang="en-US" dirty="0">
              <a:solidFill>
                <a:srgbClr val="F9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solidFill>
                <a:srgbClr val="F9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ar-JO" sz="20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استناداً إلى طبع نفس العنوان</a:t>
            </a:r>
            <a:br>
              <a:rPr lang="en-US" sz="20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20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(فيرفيلد، نيوجيرسي: مطبعة الاقتصاد، ١٩٣٥)</a:t>
            </a:r>
            <a:endParaRPr lang="en-US" dirty="0">
              <a:solidFill>
                <a:srgbClr val="F9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17CF6-D4AA-16C5-CC56-728C444F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64704"/>
          </a:xfrm>
        </p:spPr>
        <p:txBody>
          <a:bodyPr/>
          <a:lstStyle/>
          <a:p>
            <a:pPr>
              <a:defRPr/>
            </a:pPr>
            <a:r>
              <a:rPr lang="ar-JO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كيف يجب أن تقولها؟</a:t>
            </a:r>
            <a:endParaRPr lang="en-US" b="1" kern="1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8520" y="220486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ar-JO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التوصيل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11أ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382000" cy="7620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ar-JO" sz="40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قوانين المستمع بخصوص العبارات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1412875"/>
            <a:ext cx="7604125" cy="5794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يجب أن تكون كلمات عظتك ...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2251075"/>
            <a:ext cx="7604125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أ. خالية من الشمع (تجنب الكلمات غير الضرورية)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ب. مؤكدة نحوياً (قواعد نحوية جيدة في جمل قصيرة)</a:t>
            </a:r>
          </a:p>
          <a:p>
            <a:pPr marL="0" indent="0"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ت. في شكل محادثة</a:t>
            </a:r>
          </a:p>
          <a:p>
            <a:pPr marL="0" indent="0"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ث. محددة</a:t>
            </a:r>
          </a:p>
          <a:p>
            <a:pPr marL="0" indent="0"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ج. خلابة</a:t>
            </a:r>
          </a:p>
          <a:p>
            <a:pPr marL="0" indent="0"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ح. واضحة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1981200" y="6400800"/>
            <a:ext cx="6623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مقتبس من ريتشارد بوردن، كيفية توصيل الأفكار، 15-20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112871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Sleepers</a:t>
            </a:r>
          </a:p>
        </p:txBody>
      </p:sp>
      <p:pic>
        <p:nvPicPr>
          <p:cNvPr id="942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1C9C6-2EF1-4442-A945-71D6FB050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6847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ar-JO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الكثير من المتكلمين مملين ...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7826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-107950" y="404664"/>
            <a:ext cx="5184006" cy="1584474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ar-JO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كيف نستطيع أن نتكلم  بحيث يستمع الناس؟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صحيحة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واضحة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57800" y="1203325"/>
            <a:ext cx="33147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ممتعة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مناسبة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35250"/>
            <a:ext cx="5867400" cy="1555750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أربعة أهداف: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ar-JO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يجب أن تكون العظة ...</a:t>
            </a:r>
            <a:endParaRPr lang="en-US" sz="4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chemeClr val="bg1"/>
                </a:solidFill>
                <a:cs typeface="Arial" charset="0"/>
              </a:rPr>
              <a:t>25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 animBg="1"/>
      <p:bldP spid="4103" grpId="0" animBg="1"/>
      <p:bldP spid="4104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1" name="Picture 2" descr="BordenSteps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352800" cy="2032000"/>
          </a:xfrm>
        </p:spPr>
        <p:txBody>
          <a:bodyPr/>
          <a:lstStyle/>
          <a:p>
            <a:pPr eaLnBrk="1" hangingPunct="1">
              <a:defRPr/>
            </a:pPr>
            <a:r>
              <a:rPr lang="ar-JO" sz="4800" b="1" dirty="0"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أساسيات </a:t>
            </a:r>
            <a:br>
              <a:rPr lang="ar-JO" sz="4800" b="1" dirty="0"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</a:br>
            <a:r>
              <a:rPr lang="ar-JO" sz="4800" b="1" dirty="0"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بوردن</a:t>
            </a:r>
            <a:endParaRPr lang="en-US" sz="4800" b="1" dirty="0">
              <a:latin typeface="Arial" panose="020B0604020202020204" pitchFamily="34" charset="0"/>
              <a:ea typeface="MS Pゴシック" charset="0"/>
              <a:cs typeface="Arial" panose="020B0604020202020204" pitchFamily="34" charset="0"/>
            </a:endParaRPr>
          </a:p>
        </p:txBody>
      </p:sp>
      <p:sp>
        <p:nvSpPr>
          <p:cNvPr id="399363" name="Text Box 4"/>
          <p:cNvSpPr txBox="1">
            <a:spLocks noChangeArrowheads="1"/>
          </p:cNvSpPr>
          <p:nvPr/>
        </p:nvSpPr>
        <p:spPr bwMode="auto">
          <a:xfrm>
            <a:off x="8001000" y="39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10-11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64" name="Text Box 5"/>
          <p:cNvSpPr txBox="1">
            <a:spLocks noChangeArrowheads="1"/>
          </p:cNvSpPr>
          <p:nvPr/>
        </p:nvSpPr>
        <p:spPr bwMode="auto">
          <a:xfrm>
            <a:off x="4572000" y="6400800"/>
            <a:ext cx="453707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ريتشارد بوردن، كيفية توصيل الأفكار،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65" name="Rounded Rectangular Callout 1"/>
          <p:cNvSpPr>
            <a:spLocks noChangeArrowheads="1"/>
          </p:cNvSpPr>
          <p:nvPr/>
        </p:nvSpPr>
        <p:spPr bwMode="auto">
          <a:xfrm>
            <a:off x="34925" y="1844675"/>
            <a:ext cx="3384550" cy="4608513"/>
          </a:xfrm>
          <a:prstGeom prst="wedgeRoundRectCallout">
            <a:avLst>
              <a:gd name="adj1" fmla="val 60681"/>
              <a:gd name="adj2" fmla="val -18301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يمكن صياغة القانون الأساسي لتنظيم الكلام في بضع كلمات: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أعط كل عظة تلقيها غرضاً – وشكلاً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ar-JO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تنظيم عظة المنصة الرئيسية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25681"/>
              </p:ext>
            </p:extLst>
          </p:nvPr>
        </p:nvGraphicFramePr>
        <p:xfrm>
          <a:off x="0" y="1331913"/>
          <a:ext cx="9144000" cy="5087935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ردة فعل الحضور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تجاوب المتكلم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التوازي الوعظي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الهمهمة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ابدأ قوياً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جذب الإنتباه أو الإهتمام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لماذا تم ذكر هذا؟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قم ببناء الجسر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إظهار الحاجة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على سبيل المثال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النزول إلى حالات معينة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إيضاحات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ماذا في ذلك؟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أطلب عملاً ما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تطبيق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chemeClr val="bg1"/>
                </a:solidFill>
                <a:cs typeface="Arial" charset="0"/>
              </a:rPr>
              <a:t>11أ</a:t>
            </a:r>
            <a:endParaRPr lang="en-US" dirty="0">
              <a:cs typeface="Arial" charset="0"/>
            </a:endParaRPr>
          </a:p>
        </p:txBody>
      </p:sp>
      <p:sp>
        <p:nvSpPr>
          <p:cNvPr id="85027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136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000" dirty="0">
                <a:solidFill>
                  <a:schemeClr val="bg1"/>
                </a:solidFill>
                <a:cs typeface="Arial" charset="0"/>
              </a:rPr>
              <a:t>مقتبس من ريتشارد بوردن، كيفية توصيل الأفكار، ١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19383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صحيحة: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المادة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القوانين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1560" y="4514850"/>
            <a:ext cx="2952328" cy="193899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واضحة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العبارات القوانين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ممتعة: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لا همهمة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43400" y="4495800"/>
            <a:ext cx="4800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مناسبة: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743200"/>
            <a:ext cx="7450138" cy="1570038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خطوات بوردن؟</a:t>
            </a:r>
            <a:br>
              <a:rPr lang="en-US" altLang="ja-JP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ar-JO" altLang="ja-JP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إجابة الخطاب ....</a:t>
            </a:r>
            <a:endParaRPr lang="en-US" sz="4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chemeClr val="bg1"/>
                </a:solidFill>
                <a:cs typeface="Arial" charset="0"/>
              </a:rPr>
              <a:t>11أ</a:t>
            </a:r>
            <a:endParaRPr lang="en-US" dirty="0"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84663" y="5165725"/>
            <a:ext cx="5011737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لماذا تم ذكر هذا؟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0" y="1965325"/>
            <a:ext cx="4572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على سبيل المثال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495800" y="5775325"/>
            <a:ext cx="4800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cs typeface="Arial"/>
              </a:rPr>
              <a:t>ماذا في هذا؟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6031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000" dirty="0">
                <a:solidFill>
                  <a:schemeClr val="bg1"/>
                </a:solidFill>
                <a:cs typeface="Arial" charset="0"/>
              </a:rPr>
              <a:t>مقتبس من ريتشارد بوردن، كيفية توصيل الأفكار، ١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5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060848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ar-JO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المحتوى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tx1"/>
          </a:solidFill>
        </p:spPr>
        <p:txBody>
          <a:bodyPr/>
          <a:lstStyle/>
          <a:p>
            <a:r>
              <a:rPr lang="ar-JO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ماذا يجب أن نقول؟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قوانين المستمع بخصوص </a:t>
            </a:r>
            <a:r>
              <a:rPr lang="ar-JO" sz="3600" b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المادة</a:t>
            </a:r>
            <a:endParaRPr lang="en-US" u="sng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9925" y="1700213"/>
            <a:ext cx="750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يحب المستمع محتوى العظة</a:t>
            </a:r>
            <a:b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على سبيل المثال ...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81262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7063" indent="-627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أ. في شكل </a:t>
            </a:r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قصة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ب. تشمل </a:t>
            </a:r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الأشخاص 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المشهورين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ت. الذين يحركون صفحات </a:t>
            </a:r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التاريخ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ث. بناء على </a:t>
            </a:r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التماثلات 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الملونة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ج. التي </a:t>
            </a:r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تهول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الإحصائات الهامة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ح. متشابكة مع المساعدات البصرية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11أ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1981200" y="6400800"/>
            <a:ext cx="683927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مقتبس من ريتشارد بوردن، كيفية توصيل الأفكار، 10-14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2578</TotalTime>
  <Words>438</Words>
  <Application>Microsoft Macintosh PowerPoint</Application>
  <PresentationFormat>On-screen Show (4:3)</PresentationFormat>
  <Paragraphs>96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Times New Roman</vt:lpstr>
      <vt:lpstr>Trebuchet MS</vt:lpstr>
      <vt:lpstr>Wingdings</vt:lpstr>
      <vt:lpstr>1_Default Design</vt:lpstr>
      <vt:lpstr>Candybar</vt:lpstr>
      <vt:lpstr>Circuit</vt:lpstr>
      <vt:lpstr>Borealis</vt:lpstr>
      <vt:lpstr>2_Default Design</vt:lpstr>
      <vt:lpstr>1_Blue Horizon</vt:lpstr>
      <vt:lpstr>كيفية  توصيل الأفكار</vt:lpstr>
      <vt:lpstr>الكثير من المتكلمين مملين ...</vt:lpstr>
      <vt:lpstr>كيف نستطيع أن نتكلم  بحيث يستمع الناس؟</vt:lpstr>
      <vt:lpstr>أربعة أهداف: يجب أن تكون العظة ...</vt:lpstr>
      <vt:lpstr>أساسيات  بوردن</vt:lpstr>
      <vt:lpstr>تنظيم عظة المنصة الرئيسية</vt:lpstr>
      <vt:lpstr>خطوات بوردن؟ إجابة الخطاب ....</vt:lpstr>
      <vt:lpstr>ماذا يجب أن نقول؟</vt:lpstr>
      <vt:lpstr>قوانين المستمع بخصوص المادة</vt:lpstr>
      <vt:lpstr>كيف يجب أن تقولها؟</vt:lpstr>
      <vt:lpstr>قوانين المستمع بخصوص العبارات</vt:lpstr>
      <vt:lpstr>Sleepers</vt:lpstr>
      <vt:lpstr>Black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88</cp:revision>
  <dcterms:created xsi:type="dcterms:W3CDTF">2005-08-07T02:41:35Z</dcterms:created>
  <dcterms:modified xsi:type="dcterms:W3CDTF">2024-01-26T09:51:48Z</dcterms:modified>
</cp:coreProperties>
</file>