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78" r:id="rId4"/>
    <p:sldId id="277" r:id="rId5"/>
    <p:sldId id="271" r:id="rId6"/>
    <p:sldId id="279" r:id="rId7"/>
    <p:sldId id="282" r:id="rId8"/>
    <p:sldId id="344" r:id="rId9"/>
    <p:sldId id="281" r:id="rId10"/>
    <p:sldId id="263" r:id="rId11"/>
    <p:sldId id="264" r:id="rId12"/>
    <p:sldId id="265" r:id="rId13"/>
    <p:sldId id="342" r:id="rId14"/>
    <p:sldId id="343" r:id="rId15"/>
    <p:sldId id="269" r:id="rId16"/>
    <p:sldId id="268" r:id="rId17"/>
    <p:sldId id="5202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  <a:srgbClr val="2A6468"/>
    <a:srgbClr val="A40000"/>
    <a:srgbClr val="AC3900"/>
    <a:srgbClr val="FFC7AB"/>
    <a:srgbClr val="B80000"/>
    <a:srgbClr val="006666"/>
    <a:srgbClr val="6633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11"/>
    <p:restoredTop sz="94703"/>
  </p:normalViewPr>
  <p:slideViewPr>
    <p:cSldViewPr>
      <p:cViewPr>
        <p:scale>
          <a:sx n="89" d="100"/>
          <a:sy n="89" d="100"/>
        </p:scale>
        <p:origin x="2032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4D3F6E7-5A3C-4571-882B-E8CFC6A83E4B}" type="datetimeFigureOut">
              <a:rPr lang="en-US"/>
              <a:pPr>
                <a:defRPr/>
              </a:pPr>
              <a:t>12/29/23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A6E1A5A-4971-4C5A-91A3-2213988D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18154E-6E67-49D5-ADE3-84BBCF2E2FD8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7085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280C04-CCB1-44A6-9F03-45862427ABF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3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709A000-CCD9-481A-9210-A7EB2AE8A8BC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000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EC5799-B236-48FE-8711-368BF3314E5E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9266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6E1A5A-4971-4C5A-91A3-2213988DE5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5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B27295-D657-43D2-86D6-597B59C3C83C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205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60BC1E8-7358-4F78-9B27-A611BA94A654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C74C56-59CB-4881-BB67-045FB6DD61C2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66DDE-127E-458A-B5F3-7C9D42F7C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9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C0A4-650F-43AA-8EB7-A6884ED85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9F78-A2E3-432C-B2E4-23980702F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4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8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2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8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1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8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0EAF-E075-4067-8FEA-5996A40BF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4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81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8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82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6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979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225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4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394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36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5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7773-8653-4E2E-95C6-EF21FDB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83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0322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056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369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702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33605-9F6B-4AD3-B52F-6E21A8E4E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39D3-F73F-4E8D-868F-0E6C826A2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64D6B-D8DF-4BEF-A476-62226C68F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2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726D-E098-43D4-B6A2-540BD0C53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7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7AA07-AF9C-447E-B211-B2605DC86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8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33CED-FAD0-43D7-9FC4-775C3F205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6FB597-F428-4656-9F29-DE8B3A98E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83D9E-1490-4D67-9559-BEC89C2033C7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8D31-5266-4E4B-8919-65C318439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4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52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7.pn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5.emf"/><Relationship Id="rId4" Type="http://schemas.openxmlformats.org/officeDocument/2006/relationships/image" Target="../media/image20.jp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99920A-0773-AF44-88EB-ECBCF2F8E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18066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1553249" y="4012032"/>
            <a:ext cx="595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21: 45 – 22: 14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76200" y="3424518"/>
            <a:ext cx="890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مثل وليمة العرس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73837-F155-6D40-9F28-B27414DD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very emotional photo. young man bawling in darkness Stock Photo - 5501283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b="3999"/>
          <a:stretch>
            <a:fillRect/>
          </a:stretch>
        </p:blipFill>
        <p:spPr bwMode="auto">
          <a:xfrm>
            <a:off x="3345265" y="872634"/>
            <a:ext cx="2453470" cy="335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819400" y="685736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احتفال لهم</a:t>
            </a:r>
            <a:endParaRPr lang="en-US" altLang="en-US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819400" y="1219200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استثناءات</a:t>
            </a:r>
            <a:endParaRPr lang="en-US" altLang="en-US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7200" y="4267573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ar-JO" altLang="en-US" sz="28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كل شخص مسؤول عن قبول أو رفض دعوة الله إلى وليمة الزفاف</a:t>
            </a:r>
            <a:endParaRPr lang="en-US" altLang="en-US" sz="28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914400" y="4912676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altLang="en-US" sz="28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اللامبالاة (متى 22: 5)</a:t>
            </a:r>
            <a:endParaRPr lang="en-US" altLang="en-US" sz="28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990600" y="5557779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altLang="en-US" sz="28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التمرد (متى 22: 6)</a:t>
            </a:r>
            <a:endParaRPr lang="en-US" altLang="en-US" sz="28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990600" y="6106553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altLang="en-US" sz="28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البر الذاتي (متى 22: 12)</a:t>
            </a:r>
            <a:endParaRPr lang="en-US" altLang="en-US" sz="28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76200" y="142463"/>
            <a:ext cx="929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حدث للذين لا يرتدون الملابس البيضاء؟</a:t>
            </a:r>
            <a:endParaRPr lang="en-US" altLang="en-US" sz="28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cream4">
            <a:hlinkClick r:id="" action="ppaction://media"/>
            <a:extLst>
              <a:ext uri="{FF2B5EF4-FFF2-40B4-BE49-F238E27FC236}">
                <a16:creationId xmlns:a16="http://schemas.microsoft.com/office/drawing/2014/main" id="{2679EE99-7042-473C-B727-DEFF91DFAA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131" y="1628299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19800" y="456287"/>
            <a:ext cx="3048000" cy="3125113"/>
            <a:chOff x="5486400" y="1524000"/>
            <a:chExt cx="3345366" cy="2954926"/>
          </a:xfrm>
        </p:grpSpPr>
        <p:sp>
          <p:nvSpPr>
            <p:cNvPr id="7178" name="AutoShape 12"/>
            <p:cNvSpPr>
              <a:spLocks noChangeArrowheads="1"/>
            </p:cNvSpPr>
            <p:nvPr/>
          </p:nvSpPr>
          <p:spPr bwMode="auto">
            <a:xfrm>
              <a:off x="5486400" y="1524000"/>
              <a:ext cx="3345366" cy="2954926"/>
            </a:xfrm>
            <a:prstGeom prst="irregularSeal1">
              <a:avLst/>
            </a:prstGeom>
            <a:gradFill flip="none" rotWithShape="1">
              <a:gsLst>
                <a:gs pos="35000">
                  <a:srgbClr val="FFFF66"/>
                </a:gs>
                <a:gs pos="6000">
                  <a:srgbClr val="FFFFFF"/>
                </a:gs>
                <a:gs pos="56000">
                  <a:srgbClr val="FF99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6168483" y="2396663"/>
              <a:ext cx="1981200" cy="785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الرمي في   جهنم للأبد</a:t>
              </a:r>
              <a:endParaRPr lang="en-US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4" grpId="0"/>
      <p:bldP spid="12295" grpId="0"/>
      <p:bldP spid="12296" grpId="0"/>
      <p:bldP spid="12297" grpId="0"/>
      <p:bldP spid="12298" grpId="0"/>
      <p:bldP spid="122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51183" y="844620"/>
            <a:ext cx="825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يأمرك الله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i="1" dirty="0" err="1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doulos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لتمديد دعوة الخلاص / الملكوت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479258" y="5285448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44E42-4772-409C-907D-C3E876D4A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9823" l="5307" r="89858">
                        <a14:foregroundMark x1="66509" y1="43363" x2="66863" y2="46549"/>
                        <a14:foregroundMark x1="74528" y1="97168" x2="74528" y2="99823"/>
                        <a14:foregroundMark x1="31250" y1="45487" x2="28892" y2="59292"/>
                        <a14:foregroundMark x1="6368" y1="93451" x2="5307" y2="9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922" y="4192798"/>
            <a:ext cx="4000162" cy="26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6E5AF-D1AE-47FC-B5CB-DBFE2A47A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9499" l="9637" r="94994">
                        <a14:foregroundMark x1="23279" y1="96494" x2="70588" y2="88147"/>
                        <a14:foregroundMark x1="70588" y1="88147" x2="70588" y2="88147"/>
                        <a14:foregroundMark x1="89987" y1="64775" x2="94743" y2="99666"/>
                        <a14:foregroundMark x1="73592" y1="78130" x2="69587" y2="92654"/>
                        <a14:foregroundMark x1="40676" y1="77796" x2="43554" y2="84975"/>
                        <a14:foregroundMark x1="44431" y1="70117" x2="36295" y2="88481"/>
                        <a14:foregroundMark x1="18899" y1="83973" x2="19024" y2="88648"/>
                        <a14:foregroundMark x1="33667" y1="40067" x2="24656" y2="64274"/>
                        <a14:foregroundMark x1="24656" y1="64274" x2="24656" y2="64608"/>
                        <a14:foregroundMark x1="23529" y1="60601" x2="21151" y2="97997"/>
                        <a14:foregroundMark x1="47935" y1="27379" x2="30038" y2="46411"/>
                        <a14:foregroundMark x1="76471" y1="43239" x2="87985" y2="66277"/>
                        <a14:foregroundMark x1="87985" y1="66277" x2="91364" y2="80467"/>
                        <a14:foregroundMark x1="90738" y1="70284" x2="94994" y2="9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" y="5390760"/>
            <a:ext cx="1957136" cy="146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4869F6-D40A-4F29-AEB3-E164E917499D}"/>
              </a:ext>
            </a:extLst>
          </p:cNvPr>
          <p:cNvSpPr txBox="1"/>
          <p:nvPr/>
        </p:nvSpPr>
        <p:spPr>
          <a:xfrm>
            <a:off x="2971799" y="2392912"/>
            <a:ext cx="3352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متى 28: 19-20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مرقس 16: 15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24: 47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يوحنا 20: 21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أعمال 1: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B259F-D76A-46E4-8A2B-E3A21CF5B18A}"/>
              </a:ext>
            </a:extLst>
          </p:cNvPr>
          <p:cNvSpPr txBox="1"/>
          <p:nvPr/>
        </p:nvSpPr>
        <p:spPr>
          <a:xfrm>
            <a:off x="2971799" y="1832497"/>
            <a:ext cx="335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22: 9-10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848915"/>
            <a:ext cx="8257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كمؤمن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itchFamily="66" charset="0"/>
                <a:cs typeface="+mn-cs"/>
              </a:rPr>
              <a:t>عليك أن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تحافظ على ثيابك بيضاء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04103-312E-467F-9592-4A6F55BAB65F}"/>
              </a:ext>
            </a:extLst>
          </p:cNvPr>
          <p:cNvSpPr txBox="1"/>
          <p:nvPr/>
        </p:nvSpPr>
        <p:spPr>
          <a:xfrm>
            <a:off x="479258" y="5285448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44E42-4772-409C-907D-C3E876D4A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9823" l="5307" r="89858">
                        <a14:foregroundMark x1="66509" y1="43363" x2="66863" y2="46549"/>
                        <a14:foregroundMark x1="74528" y1="97168" x2="74528" y2="99823"/>
                        <a14:foregroundMark x1="31250" y1="45487" x2="28892" y2="59292"/>
                        <a14:foregroundMark x1="6368" y1="93451" x2="5307" y2="9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922" y="4192798"/>
            <a:ext cx="4000162" cy="26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6E5AF-D1AE-47FC-B5CB-DBFE2A47A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9499" l="9637" r="94994">
                        <a14:foregroundMark x1="23279" y1="96494" x2="70588" y2="88147"/>
                        <a14:foregroundMark x1="70588" y1="88147" x2="70588" y2="88147"/>
                        <a14:foregroundMark x1="89987" y1="64775" x2="94743" y2="99666"/>
                        <a14:foregroundMark x1="73592" y1="78130" x2="69587" y2="92654"/>
                        <a14:foregroundMark x1="40676" y1="77796" x2="43554" y2="84975"/>
                        <a14:foregroundMark x1="44431" y1="70117" x2="36295" y2="88481"/>
                        <a14:foregroundMark x1="18899" y1="83973" x2="19024" y2="88648"/>
                        <a14:foregroundMark x1="33667" y1="40067" x2="24656" y2="64274"/>
                        <a14:foregroundMark x1="24656" y1="64274" x2="24656" y2="64608"/>
                        <a14:foregroundMark x1="23529" y1="60601" x2="21151" y2="97997"/>
                        <a14:foregroundMark x1="47935" y1="27379" x2="30038" y2="46411"/>
                        <a14:foregroundMark x1="76471" y1="43239" x2="87985" y2="66277"/>
                        <a14:foregroundMark x1="87985" y1="66277" x2="91364" y2="80467"/>
                        <a14:foregroundMark x1="90738" y1="70284" x2="94994" y2="9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" y="5390760"/>
            <a:ext cx="1957136" cy="146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2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A8DB14-2327-4C29-80FE-5903A0FD1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/>
          <a:stretch/>
        </p:blipFill>
        <p:spPr>
          <a:xfrm>
            <a:off x="152400" y="200025"/>
            <a:ext cx="8775031" cy="64579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6" name="Picture 4" descr="lwjas0042"/>
          <p:cNvPicPr>
            <a:picLocks noChangeAspect="1" noChangeArrowheads="1"/>
          </p:cNvPicPr>
          <p:nvPr/>
        </p:nvPicPr>
        <p:blipFill rotWithShape="1">
          <a:blip r:embed="rId5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008" y1="92182" x2="84473" y2="99023"/>
                        <a14:foregroundMark x1="85645" y1="76710" x2="88281" y2="80782"/>
                        <a14:foregroundMark x1="26074" y1="32410" x2="21680" y2="36808"/>
                        <a14:foregroundMark x1="11719" y1="71336" x2="10547" y2="75081"/>
                        <a14:foregroundMark x1="46387" y1="5049" x2="50391" y2="4397"/>
                        <a14:backgroundMark x1="64648" y1="22964" x2="85254" y2="34853"/>
                        <a14:backgroundMark x1="59180" y1="18567" x2="92578" y2="10098"/>
                        <a14:backgroundMark x1="37012" y1="17264" x2="10742" y2="36156"/>
                        <a14:backgroundMark x1="44727" y1="1466" x2="53223" y2="2443"/>
                        <a14:backgroundMark x1="45996" y1="3094" x2="45996" y2="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1" t="-4021" r="5688"/>
          <a:stretch/>
        </p:blipFill>
        <p:spPr bwMode="auto">
          <a:xfrm>
            <a:off x="1367589" y="1934426"/>
            <a:ext cx="6639697" cy="47244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52398" y="1524000"/>
            <a:ext cx="8839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يوحنا 1: 9</a:t>
            </a:r>
            <a:endParaRPr lang="en-US" altLang="en-US" sz="32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52399" y="472750"/>
            <a:ext cx="87750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5: 16</a:t>
            </a:r>
            <a:br>
              <a: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أفسس 4: 22-30</a:t>
            </a:r>
            <a:endParaRPr lang="en-US" altLang="en-US" sz="32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6251" y="4267200"/>
            <a:ext cx="2590800" cy="1219200"/>
            <a:chOff x="2667000" y="4419600"/>
            <a:chExt cx="1295400" cy="1219200"/>
          </a:xfrm>
        </p:grpSpPr>
        <p:sp>
          <p:nvSpPr>
            <p:cNvPr id="2" name="Oval 1"/>
            <p:cNvSpPr/>
            <p:nvPr/>
          </p:nvSpPr>
          <p:spPr>
            <a:xfrm>
              <a:off x="2667000" y="4419600"/>
              <a:ext cx="1219200" cy="1219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1" name="Text Box 10"/>
            <p:cNvSpPr txBox="1">
              <a:spLocks noChangeArrowheads="1"/>
            </p:cNvSpPr>
            <p:nvPr/>
          </p:nvSpPr>
          <p:spPr bwMode="auto">
            <a:xfrm>
              <a:off x="2895600" y="4921250"/>
              <a:ext cx="1066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الكبرياء</a:t>
              </a:r>
              <a:endPara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63655" y="5382065"/>
            <a:ext cx="2183344" cy="1098550"/>
            <a:chOff x="2916875" y="5534465"/>
            <a:chExt cx="1091672" cy="1098550"/>
          </a:xfrm>
        </p:grpSpPr>
        <p:sp>
          <p:nvSpPr>
            <p:cNvPr id="4" name="Rounded Rectangle 3"/>
            <p:cNvSpPr/>
            <p:nvPr/>
          </p:nvSpPr>
          <p:spPr>
            <a:xfrm>
              <a:off x="3048000" y="5534465"/>
              <a:ext cx="960547" cy="109855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5" name="Text Box 9"/>
            <p:cNvSpPr txBox="1">
              <a:spLocks noChangeArrowheads="1"/>
            </p:cNvSpPr>
            <p:nvPr/>
          </p:nvSpPr>
          <p:spPr bwMode="auto">
            <a:xfrm>
              <a:off x="2916875" y="5959915"/>
              <a:ext cx="93298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الشهوة</a:t>
              </a:r>
              <a:endPara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22958" y="4114800"/>
            <a:ext cx="2286000" cy="1098550"/>
            <a:chOff x="5516453" y="4267200"/>
            <a:chExt cx="1143000" cy="1098550"/>
          </a:xfrm>
        </p:grpSpPr>
        <p:sp>
          <p:nvSpPr>
            <p:cNvPr id="25" name="Rounded Rectangle 24"/>
            <p:cNvSpPr/>
            <p:nvPr/>
          </p:nvSpPr>
          <p:spPr>
            <a:xfrm>
              <a:off x="5516453" y="4267200"/>
              <a:ext cx="960547" cy="109855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9" name="Text Box 11"/>
            <p:cNvSpPr txBox="1">
              <a:spLocks noChangeArrowheads="1"/>
            </p:cNvSpPr>
            <p:nvPr/>
          </p:nvSpPr>
          <p:spPr bwMode="auto">
            <a:xfrm>
              <a:off x="5592653" y="4664075"/>
              <a:ext cx="1066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الغضب</a:t>
              </a:r>
              <a:endPara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3987" y="4651815"/>
            <a:ext cx="4044464" cy="1600200"/>
            <a:chOff x="5597768" y="4804215"/>
            <a:chExt cx="2022232" cy="1600200"/>
          </a:xfrm>
        </p:grpSpPr>
        <p:sp>
          <p:nvSpPr>
            <p:cNvPr id="7" name="Isosceles Triangle 6"/>
            <p:cNvSpPr/>
            <p:nvPr/>
          </p:nvSpPr>
          <p:spPr>
            <a:xfrm>
              <a:off x="5597768" y="4804215"/>
              <a:ext cx="2022232" cy="1600200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7" name="Text Box 14"/>
            <p:cNvSpPr txBox="1">
              <a:spLocks noChangeArrowheads="1"/>
            </p:cNvSpPr>
            <p:nvPr/>
          </p:nvSpPr>
          <p:spPr bwMode="auto">
            <a:xfrm>
              <a:off x="5926775" y="5681706"/>
              <a:ext cx="156210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isometricOffAxis1Right"/>
                <a:lightRig rig="threePt" dir="t"/>
              </a:scene3d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3200" b="1" dirty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السرقة</a:t>
              </a:r>
              <a:endParaRPr lang="en-US" altLang="en-US" sz="3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37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/>
      <p:bldP spid="133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024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D74EC-6FB2-4FBD-8DA3-47935E2C0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18066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6" t="19505" r="35291" b="3645"/>
          <a:stretch/>
        </p:blipFill>
        <p:spPr bwMode="auto">
          <a:xfrm>
            <a:off x="391298" y="2819400"/>
            <a:ext cx="189470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81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324DBB-E975-41EE-AD58-19B4F732B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r="12493"/>
          <a:stretch/>
        </p:blipFill>
        <p:spPr>
          <a:xfrm>
            <a:off x="152401" y="152400"/>
            <a:ext cx="8791540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04797" y="193488"/>
            <a:ext cx="861060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ar-JO" sz="2800" b="1" cap="all" dirty="0">
                <a:ln w="19050" cmpd="sng">
                  <a:noFill/>
                  <a:prstDash val="solid"/>
                </a:ln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الإطار: أسبوع يسوع الأخير (الهيكل)</a:t>
            </a:r>
            <a:endParaRPr lang="en-US" sz="2800" b="1" cap="all" dirty="0">
              <a:ln w="19050" cmpd="sng">
                <a:noFill/>
                <a:prstDash val="solid"/>
              </a:ln>
              <a:solidFill>
                <a:srgbClr val="FFFF99"/>
              </a:solidFill>
              <a:effectLst>
                <a:glow rad="228600">
                  <a:schemeClr val="accent4">
                    <a:satMod val="175000"/>
                    <a:alpha val="91966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3759383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دخول يسوع المنتصر خلق الغيرة (متى ١٥:٢١-١٦؛ زكريا ٩:٩).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1966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13490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تحدى القادة الدينيون سلطة يسوع (متى ٢١: ٢٣، ٤٦).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1966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253" y="678373"/>
            <a:ext cx="767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21: 43 – 22: 14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1966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75293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1966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يؤخذ منهم الملكوت ويعطى لآخرين (متى 21: 43).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1966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A726B8-79CA-479F-BFDD-8FD2DF73EFC4}"/>
              </a:ext>
            </a:extLst>
          </p:cNvPr>
          <p:cNvGrpSpPr/>
          <p:nvPr/>
        </p:nvGrpSpPr>
        <p:grpSpPr>
          <a:xfrm>
            <a:off x="1663626" y="3759383"/>
            <a:ext cx="6032571" cy="3236893"/>
            <a:chOff x="3581399" y="2882919"/>
            <a:chExt cx="4495800" cy="32368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CE0A48-A97F-451E-85B8-FDE7BA472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59"/>
            <a:stretch/>
          </p:blipFill>
          <p:spPr>
            <a:xfrm>
              <a:off x="3581399" y="2882919"/>
              <a:ext cx="4495800" cy="3236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215592" y="3302566"/>
              <a:ext cx="306657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المسألة: </a:t>
              </a:r>
            </a:p>
            <a:p>
              <a:pPr algn="ctr"/>
              <a:r>
                <a:rPr lang="ar-JO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الحاجة إلى شخص </a:t>
              </a:r>
            </a:p>
            <a:p>
              <a:pPr algn="ctr"/>
              <a:r>
                <a:rPr lang="ar-JO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يقبل الدعوة </a:t>
              </a:r>
            </a:p>
            <a:p>
              <a:pPr algn="ctr"/>
              <a:r>
                <a:rPr lang="ar-JO" sz="2800" b="1" dirty="0">
                  <a:solidFill>
                    <a:srgbClr val="B80000"/>
                  </a:solidFill>
                  <a:latin typeface="Comic Sans MS" panose="030F0702030302020204" pitchFamily="66" charset="0"/>
                </a:rPr>
                <a:t>إلى الملكوت</a:t>
              </a:r>
              <a:endParaRPr lang="en-US" sz="2800" b="1" dirty="0">
                <a:solidFill>
                  <a:srgbClr val="B8000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4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152400" y="349506"/>
            <a:ext cx="8839199" cy="494353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F7CA3-4838-4F05-8913-6D685BE8A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24330" r="7969"/>
          <a:stretch/>
        </p:blipFill>
        <p:spPr>
          <a:xfrm>
            <a:off x="152400" y="457200"/>
            <a:ext cx="8800745" cy="46482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1BF2B39-B24E-474D-9D70-4296A792C46D}"/>
              </a:ext>
            </a:extLst>
          </p:cNvPr>
          <p:cNvGrpSpPr/>
          <p:nvPr/>
        </p:nvGrpSpPr>
        <p:grpSpPr>
          <a:xfrm>
            <a:off x="656683" y="5537537"/>
            <a:ext cx="8182517" cy="810183"/>
            <a:chOff x="656683" y="5451157"/>
            <a:chExt cx="8182517" cy="810183"/>
          </a:xfrm>
        </p:grpSpPr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656683" y="5738120"/>
              <a:ext cx="2362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الملك</a:t>
              </a:r>
              <a:endParaRPr lang="en-US" altLang="en-US" sz="2800" b="1" spc="5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6019800" y="5682503"/>
              <a:ext cx="2819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ابن الملك</a:t>
              </a:r>
              <a:endParaRPr lang="en-US" altLang="en-US" sz="2800" b="1" spc="5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3520352" y="5451157"/>
              <a:ext cx="2362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800" b="1" spc="50" dirty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العبيد</a:t>
              </a:r>
              <a:endParaRPr lang="en-US" altLang="en-US" sz="2800" b="1" spc="5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685872" y="446247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solidFill>
                    <a:srgbClr val="002060"/>
                  </a:solidFill>
                  <a:prstDash val="solid"/>
                </a:ln>
                <a:effectLst>
                  <a:glow rad="228600">
                    <a:schemeClr val="bg1">
                      <a:alpha val="8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وليمة العرس</a:t>
            </a:r>
            <a:endParaRPr lang="en-US" altLang="en-US" sz="2800" b="1" spc="50" dirty="0">
              <a:ln w="12700" cmpd="sng">
                <a:solidFill>
                  <a:srgbClr val="002060"/>
                </a:solidFill>
                <a:prstDash val="solid"/>
              </a:ln>
              <a:effectLst>
                <a:glow rad="228600">
                  <a:schemeClr val="bg1">
                    <a:alpha val="8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661028" y="903447"/>
            <a:ext cx="6080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noFill/>
                  <a:prstDash val="solid"/>
                </a:ln>
                <a:solidFill>
                  <a:srgbClr val="800000"/>
                </a:solidFill>
                <a:effectLst>
                  <a:glow rad="228600">
                    <a:schemeClr val="bg1">
                      <a:alpha val="8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احتفال وليمة الملكوت</a:t>
            </a:r>
            <a:endParaRPr lang="en-US" altLang="en-US" sz="2800" b="1" spc="50" dirty="0">
              <a:ln w="12700" cmpd="sng">
                <a:noFill/>
                <a:prstDash val="solid"/>
              </a:ln>
              <a:solidFill>
                <a:srgbClr val="800000"/>
              </a:solidFill>
              <a:effectLst>
                <a:glow rad="228600">
                  <a:schemeClr val="bg1">
                    <a:alpha val="8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990600" y="6281700"/>
            <a:ext cx="1733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الله</a:t>
            </a:r>
            <a:endParaRPr lang="en-US" altLang="en-US" sz="2800" b="1" spc="50" dirty="0">
              <a:ln w="12700" cmpd="sng">
                <a:solidFill>
                  <a:srgbClr val="FF505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172200" y="6236877"/>
            <a:ext cx="2476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 المسيح</a:t>
            </a:r>
            <a:endParaRPr lang="en-US" altLang="en-US" sz="2800" b="1" spc="50" dirty="0">
              <a:ln w="12700" cmpd="sng">
                <a:solidFill>
                  <a:srgbClr val="FF505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596552" y="5918537"/>
            <a:ext cx="234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الأنبياء</a:t>
            </a:r>
            <a:endParaRPr lang="en-US" altLang="en-US" sz="2800" b="1" spc="50" dirty="0">
              <a:ln w="12700" cmpd="sng">
                <a:solidFill>
                  <a:srgbClr val="FF505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596552" y="6334780"/>
            <a:ext cx="234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800" b="1" spc="50" dirty="0">
                <a:ln w="12700" cmpd="sng">
                  <a:solidFill>
                    <a:srgbClr val="FF5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التلاميذ</a:t>
            </a:r>
            <a:endParaRPr lang="en-US" altLang="en-US" sz="2800" b="1" spc="50" dirty="0">
              <a:ln w="12700" cmpd="sng">
                <a:solidFill>
                  <a:srgbClr val="FF505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D200A0-BB0C-4993-B1A9-AE06FC91ECB0}"/>
              </a:ext>
            </a:extLst>
          </p:cNvPr>
          <p:cNvGrpSpPr/>
          <p:nvPr/>
        </p:nvGrpSpPr>
        <p:grpSpPr>
          <a:xfrm>
            <a:off x="656683" y="3861137"/>
            <a:ext cx="7877717" cy="1730189"/>
            <a:chOff x="656683" y="3720968"/>
            <a:chExt cx="7877717" cy="17301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E23258-E44C-449B-B4A0-C4BC65A14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6247" r="12329"/>
            <a:stretch/>
          </p:blipFill>
          <p:spPr>
            <a:xfrm>
              <a:off x="3521470" y="3720968"/>
              <a:ext cx="2197960" cy="17301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9485E-3D7F-4192-AE6B-BD63B062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506" y="3720968"/>
              <a:ext cx="2376894" cy="17301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17616C-EF73-4C20-A7E8-1C7DCD92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83" y="3720968"/>
              <a:ext cx="2345602" cy="1730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68780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7A0000"/>
            </a:gs>
            <a:gs pos="49154">
              <a:schemeClr val="bg1"/>
            </a:gs>
            <a:gs pos="90000">
              <a:srgbClr val="7A0000"/>
            </a:gs>
            <a:gs pos="71000">
              <a:srgbClr val="9D001B"/>
            </a:gs>
            <a:gs pos="32000">
              <a:srgbClr val="A5002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599" y="304800"/>
            <a:ext cx="8686799" cy="624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89B2492-993C-4AE1-8D7C-DB365AA4C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3" r="47500"/>
          <a:stretch/>
        </p:blipFill>
        <p:spPr>
          <a:xfrm flipH="1">
            <a:off x="6833652" y="1389128"/>
            <a:ext cx="1573014" cy="241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1C8601-4708-42C0-B96B-B1E5940E9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r="50833"/>
          <a:stretch/>
        </p:blipFill>
        <p:spPr>
          <a:xfrm>
            <a:off x="3505200" y="1518769"/>
            <a:ext cx="2191801" cy="3891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0BF67-02A0-4C4E-964C-59FEC80980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98" r="15833" b="5932"/>
          <a:stretch/>
        </p:blipFill>
        <p:spPr>
          <a:xfrm>
            <a:off x="6096000" y="3810000"/>
            <a:ext cx="1559885" cy="2106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900EBB-9536-45BD-BC0F-6B398D29C7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75" r="13333"/>
          <a:stretch/>
        </p:blipFill>
        <p:spPr>
          <a:xfrm flipH="1">
            <a:off x="1607148" y="4213929"/>
            <a:ext cx="1669452" cy="1764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4F547-DD57-4BD1-AD8B-0125FAF95C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3" r="42501"/>
          <a:stretch/>
        </p:blipFill>
        <p:spPr>
          <a:xfrm>
            <a:off x="990600" y="1966440"/>
            <a:ext cx="1309795" cy="17673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989021"/>
            <a:ext cx="3138956" cy="5868979"/>
            <a:chOff x="635127" y="947961"/>
            <a:chExt cx="2692146" cy="48359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500" l="0" r="985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27" y="947961"/>
              <a:ext cx="2692146" cy="48359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85" name="Text Box 9"/>
            <p:cNvSpPr txBox="1">
              <a:spLocks noChangeArrowheads="1"/>
            </p:cNvSpPr>
            <p:nvPr/>
          </p:nvSpPr>
          <p:spPr bwMode="auto">
            <a:xfrm>
              <a:off x="831187" y="1639932"/>
              <a:ext cx="2286000" cy="380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الدعوة الثانية</a:t>
              </a:r>
              <a:endParaRPr lang="en-US" alt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5EA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1" y="3810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A0045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إعلانات الزفاف الملكي الأولية</a:t>
            </a:r>
            <a:endParaRPr lang="en-US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8A0045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1891" y="833859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عبر العهد القديم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أشعياء 25: 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3500" y="60299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تعرض العبيد لسوء المعاملة والقتل</a:t>
            </a:r>
            <a:endParaRPr lang="en-US" sz="2800" b="1" dirty="0">
              <a:solidFill>
                <a:srgbClr val="A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43500" y="2590562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متى 3: 1-8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97943" y="3476957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b="1" dirty="0">
                <a:solidFill>
                  <a:srgbClr val="0046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لليهود (القادة)</a:t>
            </a:r>
            <a:endParaRPr lang="en-US" altLang="en-US" b="1" dirty="0">
              <a:solidFill>
                <a:srgbClr val="0046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85799" y="4933643"/>
            <a:ext cx="266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غير مستحقين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 rot="19909098">
            <a:off x="538717" y="3541286"/>
            <a:ext cx="277949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رفضت</a:t>
            </a:r>
            <a:br>
              <a:rPr lang="en-US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en-US" sz="2600" b="1" dirty="0">
                <a:solidFill>
                  <a:srgbClr val="C00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(متى 22: 3-6)</a:t>
            </a:r>
            <a:endParaRPr lang="en-US" altLang="en-US" sz="2600" b="1" dirty="0">
              <a:solidFill>
                <a:srgbClr val="C00000"/>
              </a:solidFill>
              <a:effectLst>
                <a:glow rad="228600">
                  <a:schemeClr val="bg1">
                    <a:alpha val="94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20911" y="755302"/>
            <a:ext cx="3236861" cy="6024265"/>
            <a:chOff x="5562600" y="690266"/>
            <a:chExt cx="3236861" cy="602426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500" l="0" r="985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90266"/>
              <a:ext cx="3236861" cy="6024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064781" y="1687564"/>
              <a:ext cx="2286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5EA4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الدعوة النهائية</a:t>
              </a:r>
              <a:endParaRPr lang="en-US" alt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5EA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850810" y="2514600"/>
            <a:ext cx="26835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متى 22: 9-10</a:t>
            </a:r>
            <a:b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متى 28: 19-20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6050501" y="4655403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تُقبل بالإيمان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000392" y="3371671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b="1" dirty="0">
                <a:solidFill>
                  <a:srgbClr val="0046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لكل اليهود والأمم</a:t>
            </a:r>
            <a:endParaRPr lang="en-US" altLang="en-US" b="1" dirty="0">
              <a:solidFill>
                <a:srgbClr val="0046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0000" l="2667" r="90000">
                        <a14:backgroundMark x1="69333" y1="60000" x2="41111" y2="72667"/>
                        <a14:backgroundMark x1="40667" y1="73111" x2="23333" y2="80444"/>
                        <a14:backgroundMark x1="71778" y1="53333" x2="70667" y2="58667"/>
                        <a14:backgroundMark x1="65333" y1="44444" x2="69333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00" b="16930"/>
          <a:stretch/>
        </p:blipFill>
        <p:spPr>
          <a:xfrm>
            <a:off x="685799" y="4052376"/>
            <a:ext cx="2718535" cy="196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6D41D7-60A2-473E-8635-3A1806DD96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0000" l="2667" r="90000">
                        <a14:backgroundMark x1="69333" y1="60000" x2="41111" y2="72667"/>
                        <a14:backgroundMark x1="40667" y1="73111" x2="23333" y2="80444"/>
                        <a14:backgroundMark x1="71778" y1="53333" x2="70667" y2="58667"/>
                        <a14:backgroundMark x1="65333" y1="44444" x2="69333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00" b="16930"/>
          <a:stretch/>
        </p:blipFill>
        <p:spPr>
          <a:xfrm>
            <a:off x="5797867" y="3728610"/>
            <a:ext cx="2507933" cy="213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9D75F892-DAE3-419E-918B-F127E37E7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26" y="2936258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JO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متى 10: 1-15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02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FD010A-F4CF-40D9-8F1B-6EEAD75676B6}"/>
              </a:ext>
            </a:extLst>
          </p:cNvPr>
          <p:cNvSpPr/>
          <p:nvPr/>
        </p:nvSpPr>
        <p:spPr>
          <a:xfrm>
            <a:off x="-2" y="0"/>
            <a:ext cx="9220201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2A950-1C3E-4440-AE30-82A237EDAED4}"/>
              </a:ext>
            </a:extLst>
          </p:cNvPr>
          <p:cNvSpPr txBox="1"/>
          <p:nvPr/>
        </p:nvSpPr>
        <p:spPr>
          <a:xfrm>
            <a:off x="838198" y="112693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spc="50" dirty="0">
                <a:ln w="9525" cmpd="sng">
                  <a:solidFill>
                    <a:srgbClr val="A4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سينسكب غضب الله</a:t>
            </a:r>
            <a:endParaRPr lang="en-US" sz="2800" b="1" spc="50" dirty="0">
              <a:ln w="9525" cmpd="sng">
                <a:solidFill>
                  <a:srgbClr val="A4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2800" b="1" spc="50" dirty="0">
                <a:ln w="9525" cmpd="sng">
                  <a:solidFill>
                    <a:srgbClr val="A4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(متى 24: 2، 25: 41)</a:t>
            </a:r>
            <a:endParaRPr lang="en-US" sz="2800" b="1" spc="50" dirty="0">
              <a:ln w="9525" cmpd="sng">
                <a:solidFill>
                  <a:srgbClr val="A4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A4034-0D69-461B-9CBA-77CBA646B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"/>
          <a:stretch/>
        </p:blipFill>
        <p:spPr>
          <a:xfrm>
            <a:off x="200979" y="1247672"/>
            <a:ext cx="8742042" cy="5381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84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3BB147-C645-48EF-95FC-94336E6EC0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5" b="12622"/>
          <a:stretch/>
        </p:blipFill>
        <p:spPr>
          <a:xfrm>
            <a:off x="0" y="662463"/>
            <a:ext cx="9144000" cy="4290537"/>
          </a:xfrm>
          <a:prstGeom prst="rect">
            <a:avLst/>
          </a:prstGeom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6200" y="3878759"/>
            <a:ext cx="7010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ar-JO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وتتبارك فيك جميع قبائل الأرض (إبراهيم)</a:t>
            </a:r>
            <a:endParaRPr lang="en-US" altLang="en-US" sz="2200" b="1" dirty="0">
              <a:effectLst>
                <a:glow rad="228600">
                  <a:schemeClr val="bg1">
                    <a:alpha val="86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243139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قلب الله هو دعوة جميع الناس</a:t>
            </a:r>
            <a:endParaRPr lang="en-US" sz="3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3C478-7EC6-4C8B-A908-1F0221DCF95B}"/>
              </a:ext>
            </a:extLst>
          </p:cNvPr>
          <p:cNvGrpSpPr/>
          <p:nvPr/>
        </p:nvGrpSpPr>
        <p:grpSpPr>
          <a:xfrm>
            <a:off x="7086600" y="3854807"/>
            <a:ext cx="1981200" cy="2419033"/>
            <a:chOff x="7086600" y="3854807"/>
            <a:chExt cx="1981200" cy="2419033"/>
          </a:xfrm>
        </p:grpSpPr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7086600" y="3854807"/>
              <a:ext cx="19812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200" b="1" dirty="0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تكوين 12: 3</a:t>
              </a:r>
              <a:endParaRPr lang="en-US" altLang="en-US" sz="2200" b="1" dirty="0">
                <a:solidFill>
                  <a:srgbClr val="C00000"/>
                </a:solidFill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7086600" y="4693007"/>
              <a:ext cx="19812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200" b="1" dirty="0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متى 8: 11</a:t>
              </a:r>
              <a:endParaRPr lang="en-US" altLang="en-US" sz="2200" b="1" dirty="0">
                <a:solidFill>
                  <a:srgbClr val="C00000"/>
                </a:solidFill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7086600" y="5842953"/>
              <a:ext cx="19812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200" b="1" dirty="0">
                  <a:solidFill>
                    <a:srgbClr val="C00000"/>
                  </a:solidFill>
                  <a:effectLst>
                    <a:glow rad="228600">
                      <a:schemeClr val="bg1">
                        <a:alpha val="86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رؤيا 14: 6</a:t>
              </a:r>
              <a:endParaRPr lang="en-US" altLang="en-US" sz="2200" b="1" dirty="0">
                <a:solidFill>
                  <a:srgbClr val="C00000"/>
                </a:solidFill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76200" y="5835727"/>
            <a:ext cx="6934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ar-JO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... معه بشارة أبدية ليبشر الساكنين على الأرض وكل أمة وقبيلة ولسان وشعب</a:t>
            </a:r>
            <a:endParaRPr lang="en-US" altLang="en-US" sz="2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Group of people in form of world map. Globalization, population, social concept. - 74488482">
            <a:extLst>
              <a:ext uri="{FF2B5EF4-FFF2-40B4-BE49-F238E27FC236}">
                <a16:creationId xmlns:a16="http://schemas.microsoft.com/office/drawing/2014/main" id="{CDE0575B-F9F0-461F-889C-5B7C65A090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B7422-8E60-4048-90CE-566BAFFD4BD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91200" y="756399"/>
            <a:ext cx="3276600" cy="3520281"/>
            <a:chOff x="228600" y="1200150"/>
            <a:chExt cx="3276600" cy="3429000"/>
          </a:xfrm>
        </p:grpSpPr>
        <p:sp>
          <p:nvSpPr>
            <p:cNvPr id="2" name="Explosion 1 1"/>
            <p:cNvSpPr/>
            <p:nvPr/>
          </p:nvSpPr>
          <p:spPr>
            <a:xfrm>
              <a:off x="228600" y="1200150"/>
              <a:ext cx="3276600" cy="3429000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7" name="Text Box 25"/>
            <p:cNvSpPr txBox="1">
              <a:spLocks noChangeArrowheads="1"/>
            </p:cNvSpPr>
            <p:nvPr/>
          </p:nvSpPr>
          <p:spPr bwMode="auto">
            <a:xfrm>
              <a:off x="762000" y="2054064"/>
              <a:ext cx="2133600" cy="989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JO" alt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لقد تم تصميم    الملكوت دائمًا      ليشمل جميع الشعوب</a:t>
              </a:r>
              <a:endPara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387854-6550-45F8-BE92-8D6CB2D4D87C}"/>
              </a:ext>
            </a:extLst>
          </p:cNvPr>
          <p:cNvSpPr/>
          <p:nvPr/>
        </p:nvSpPr>
        <p:spPr>
          <a:xfrm>
            <a:off x="6324600" y="4419600"/>
            <a:ext cx="1066800" cy="537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6200" y="4713982"/>
            <a:ext cx="7010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ar-JO" altLang="en-US" sz="2200" b="1" dirty="0">
                <a:effectLst>
                  <a:glow rad="228600">
                    <a:schemeClr val="bg1">
                      <a:alpha val="8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إن كثيرين سيأتون من المشارق والمغارب ويتكئون مع إبراهيم وإسحق ويعقوب في ملكوت السماوات</a:t>
            </a:r>
            <a:endParaRPr lang="en-US" altLang="en-US" sz="2200" b="1" dirty="0">
              <a:effectLst>
                <a:glow rad="228600">
                  <a:schemeClr val="bg1">
                    <a:alpha val="86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8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14" grpId="0"/>
      <p:bldP spid="92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2389"/>
            <a:ext cx="8778240" cy="64772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9" descr="marriagesupper%2B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 bwMode="auto">
          <a:xfrm>
            <a:off x="1371601" y="-77901"/>
            <a:ext cx="6633184" cy="670730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735964"/>
            <a:ext cx="915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رؤيا 19: 7، 9</a:t>
            </a:r>
            <a:endParaRPr lang="en-US" sz="3200" b="1" dirty="0">
              <a:solidFill>
                <a:srgbClr val="AC3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13EFFE-C8F7-4A09-B99B-2017EED74117}"/>
              </a:ext>
            </a:extLst>
          </p:cNvPr>
          <p:cNvSpPr/>
          <p:nvPr/>
        </p:nvSpPr>
        <p:spPr>
          <a:xfrm>
            <a:off x="502922" y="4800600"/>
            <a:ext cx="1737357" cy="1060737"/>
          </a:xfrm>
          <a:prstGeom prst="ellipse">
            <a:avLst/>
          </a:prstGeom>
          <a:solidFill>
            <a:srgbClr val="66669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5CAE65-FE07-4BF1-AE92-D7444B047962}"/>
              </a:ext>
            </a:extLst>
          </p:cNvPr>
          <p:cNvGrpSpPr/>
          <p:nvPr/>
        </p:nvGrpSpPr>
        <p:grpSpPr>
          <a:xfrm>
            <a:off x="-76200" y="3440993"/>
            <a:ext cx="4114800" cy="3376979"/>
            <a:chOff x="85813" y="3200400"/>
            <a:chExt cx="4114800" cy="3376979"/>
          </a:xfrm>
        </p:grpSpPr>
        <p:sp>
          <p:nvSpPr>
            <p:cNvPr id="2" name="Explosion: 8 Points 1">
              <a:extLst>
                <a:ext uri="{FF2B5EF4-FFF2-40B4-BE49-F238E27FC236}">
                  <a16:creationId xmlns:a16="http://schemas.microsoft.com/office/drawing/2014/main" id="{CF094B2E-3D65-481E-BD09-ADA4D304AE3B}"/>
                </a:ext>
              </a:extLst>
            </p:cNvPr>
            <p:cNvSpPr/>
            <p:nvPr/>
          </p:nvSpPr>
          <p:spPr>
            <a:xfrm>
              <a:off x="511344" y="3200400"/>
              <a:ext cx="3302062" cy="3376979"/>
            </a:xfrm>
            <a:prstGeom prst="irregularSeal1">
              <a:avLst/>
            </a:prstGeom>
            <a:solidFill>
              <a:srgbClr val="FF996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813" y="435027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الكثيرون مدعوون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وُجِهت لهم الدعوة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22: 14أ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B2564B-6437-46F1-BE3E-E39AB2FA7A05}"/>
              </a:ext>
            </a:extLst>
          </p:cNvPr>
          <p:cNvSpPr txBox="1"/>
          <p:nvPr/>
        </p:nvSpPr>
        <p:spPr>
          <a:xfrm>
            <a:off x="-90344" y="152400"/>
            <a:ext cx="92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 cap="all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يدعوك الله للحضور</a:t>
            </a:r>
            <a:endParaRPr lang="en-US" sz="3600" b="1" cap="all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D08D9-04C5-4D53-A257-C5C559EFD0E6}"/>
              </a:ext>
            </a:extLst>
          </p:cNvPr>
          <p:cNvSpPr txBox="1"/>
          <p:nvPr/>
        </p:nvSpPr>
        <p:spPr>
          <a:xfrm>
            <a:off x="3396205" y="5715000"/>
            <a:ext cx="5595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قاعة الزفاف الإلهي ستكون ممتلئة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(مت 22: 10، 2 بط 3: 9)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E5E7B-E397-4763-8E93-3E6BCAF07E89}"/>
              </a:ext>
            </a:extLst>
          </p:cNvPr>
          <p:cNvSpPr txBox="1"/>
          <p:nvPr/>
        </p:nvSpPr>
        <p:spPr>
          <a:xfrm>
            <a:off x="-90344" y="1229380"/>
            <a:ext cx="915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تزال مستقبلية</a:t>
            </a:r>
            <a:r>
              <a:rPr lang="en-US" sz="3200" b="1" dirty="0">
                <a:solidFill>
                  <a:srgbClr val="AC3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1BB15-A02D-4AE0-9C9A-31A52ABFF2A0}"/>
              </a:ext>
            </a:extLst>
          </p:cNvPr>
          <p:cNvGrpSpPr/>
          <p:nvPr/>
        </p:nvGrpSpPr>
        <p:grpSpPr>
          <a:xfrm>
            <a:off x="5486401" y="934540"/>
            <a:ext cx="3302062" cy="3376979"/>
            <a:chOff x="511344" y="3200400"/>
            <a:chExt cx="3302062" cy="3376979"/>
          </a:xfrm>
        </p:grpSpPr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B29B9311-2046-4E88-94BA-898966FE4A30}"/>
                </a:ext>
              </a:extLst>
            </p:cNvPr>
            <p:cNvSpPr/>
            <p:nvPr/>
          </p:nvSpPr>
          <p:spPr>
            <a:xfrm>
              <a:off x="511344" y="3200400"/>
              <a:ext cx="3302062" cy="3376979"/>
            </a:xfrm>
            <a:prstGeom prst="irregularSeal1">
              <a:avLst/>
            </a:prstGeom>
            <a:solidFill>
              <a:srgbClr val="FF996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8CCE0-E451-418C-B3FA-CBA5BA8D03E2}"/>
                </a:ext>
              </a:extLst>
            </p:cNvPr>
            <p:cNvSpPr txBox="1"/>
            <p:nvPr/>
          </p:nvSpPr>
          <p:spPr>
            <a:xfrm>
              <a:off x="1120943" y="4018460"/>
              <a:ext cx="22343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القليلون مختارون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تجاوبوا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b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ar-JO" b="1" dirty="0">
                  <a:latin typeface="Arial" panose="020B0604020202020204" pitchFamily="34" charset="0"/>
                  <a:cs typeface="Arial" panose="020B0604020202020204" pitchFamily="34" charset="0"/>
                </a:rPr>
                <a:t>22: 14ب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A770A4D-FE1C-47CF-981B-9300B9825095}"/>
              </a:ext>
            </a:extLst>
          </p:cNvPr>
          <p:cNvSpPr txBox="1"/>
          <p:nvPr/>
        </p:nvSpPr>
        <p:spPr>
          <a:xfrm>
            <a:off x="13319" y="2163390"/>
            <a:ext cx="3596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1: 9</a:t>
            </a:r>
          </a:p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تيطس 2: 11</a:t>
            </a:r>
          </a:p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رومية 1: 18-20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/>
          <a:stretch/>
        </p:blipFill>
        <p:spPr>
          <a:xfrm>
            <a:off x="152400" y="200025"/>
            <a:ext cx="8775031" cy="64579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4" descr="lwjas0042"/>
          <p:cNvPicPr>
            <a:picLocks noChangeAspect="1" noChangeArrowheads="1"/>
          </p:cNvPicPr>
          <p:nvPr/>
        </p:nvPicPr>
        <p:blipFill rotWithShape="1">
          <a:blip r:embed="rId5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3008" y1="92182" x2="84473" y2="99023"/>
                        <a14:foregroundMark x1="85645" y1="76710" x2="88281" y2="80782"/>
                        <a14:foregroundMark x1="26074" y1="32410" x2="21680" y2="36808"/>
                        <a14:foregroundMark x1="11719" y1="71336" x2="10547" y2="75081"/>
                        <a14:foregroundMark x1="46387" y1="5049" x2="50391" y2="4397"/>
                        <a14:backgroundMark x1="64648" y1="22964" x2="85254" y2="34853"/>
                        <a14:backgroundMark x1="59180" y1="18567" x2="92578" y2="10098"/>
                        <a14:backgroundMark x1="37012" y1="17264" x2="10742" y2="36156"/>
                        <a14:backgroundMark x1="44727" y1="1466" x2="53223" y2="2443"/>
                        <a14:backgroundMark x1="45996" y1="3094" x2="45996" y2="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1" t="-4021" r="5688"/>
          <a:stretch/>
        </p:blipFill>
        <p:spPr bwMode="auto">
          <a:xfrm>
            <a:off x="1447800" y="1981200"/>
            <a:ext cx="6639697" cy="47244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701142" y="381000"/>
            <a:ext cx="3086380" cy="3200399"/>
          </a:xfrm>
          <a:prstGeom prst="cloudCallout">
            <a:avLst>
              <a:gd name="adj1" fmla="val -52037"/>
              <a:gd name="adj2" fmla="val 56648"/>
            </a:avLst>
          </a:prstGeom>
          <a:gradFill flip="none" rotWithShape="1">
            <a:gsLst>
              <a:gs pos="2900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7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2" name="Picture 8" descr="Man Pray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905000"/>
            <a:ext cx="5318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Cross 0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7620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an Prayi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1905000"/>
            <a:ext cx="5318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Cross 0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7620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567529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على الضيوف أن يرتدوا ملابس بيضاء</a:t>
            </a:r>
          </a:p>
          <a:p>
            <a:pPr algn="ctr"/>
            <a:r>
              <a:rPr lang="ar-JO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(أشعياء 61: 10)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1" y="836703"/>
            <a:ext cx="55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بر المسيح المحسوب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38009"/>
            <a:ext cx="55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كورنثوس 5: 21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23057" y="1402259"/>
            <a:ext cx="602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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رؤيا 19: 8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2308" y="1876426"/>
            <a:ext cx="431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92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أعمال المؤمن الصالحة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92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7" grpId="0"/>
      <p:bldP spid="18" grpId="0"/>
      <p:bldP spid="14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778&quot;&gt;&lt;object type=&quot;3&quot; unique_id=&quot;10779&quot;&gt;&lt;property id=&quot;20148&quot; value=&quot;5&quot;/&gt;&lt;property id=&quot;20300&quot; value=&quot;Slide 2&quot;/&gt;&lt;property id=&quot;20307&quot; value=&quot;256&quot;/&gt;&lt;/object&gt;&lt;object type=&quot;3&quot; unique_id=&quot;10875&quot;&gt;&lt;property id=&quot;20148&quot; value=&quot;5&quot;/&gt;&lt;property id=&quot;20300&quot; value=&quot;Slide 3&quot;/&gt;&lt;property id=&quot;20307&quot; value=&quot;261&quot;/&gt;&lt;/object&gt;&lt;object type=&quot;3&quot; unique_id=&quot;10900&quot;&gt;&lt;property id=&quot;20148&quot; value=&quot;5&quot;/&gt;&lt;property id=&quot;20300&quot; value=&quot;Slide 4&quot;/&gt;&lt;property id=&quot;20307&quot; value=&quot;262&quot;/&gt;&lt;/object&gt;&lt;object type=&quot;3&quot; unique_id=&quot;10964&quot;&gt;&lt;property id=&quot;20148&quot; value=&quot;5&quot;/&gt;&lt;property id=&quot;20300&quot; value=&quot;Slide 5&quot;/&gt;&lt;property id=&quot;20307&quot; value=&quot;263&quot;/&gt;&lt;/object&gt;&lt;object type=&quot;3&quot; unique_id=&quot;11045&quot;&gt;&lt;property id=&quot;20148&quot; value=&quot;5&quot;/&gt;&lt;property id=&quot;20300&quot; value=&quot;Slide 6&quot;/&gt;&lt;property id=&quot;20307&quot; value=&quot;264&quot;/&gt;&lt;/object&gt;&lt;object type=&quot;3&quot; unique_id=&quot;11079&quot;&gt;&lt;property id=&quot;20148&quot; value=&quot;5&quot;/&gt;&lt;property id=&quot;20300&quot; value=&quot;Slide 7&quot;/&gt;&lt;property id=&quot;20307&quot; value=&quot;265&quot;/&gt;&lt;/object&gt;&lt;object type=&quot;3&quot; unique_id=&quot;11224&quot;&gt;&lt;property id=&quot;20148&quot; value=&quot;5&quot;/&gt;&lt;property id=&quot;20300&quot; value=&quot;Slide 8&quot;/&gt;&lt;property id=&quot;20307&quot; value=&quot;266&quot;/&gt;&lt;/object&gt;&lt;object type=&quot;3&quot; unique_id=&quot;11329&quot;&gt;&lt;property id=&quot;20148&quot; value=&quot;5&quot;/&gt;&lt;property id=&quot;20300&quot; value=&quot;Slide 1&quot;/&gt;&lt;property id=&quot;20307&quot; value=&quot;267&quot;/&gt;&lt;/object&gt;&lt;/object&gt;&lt;object type=&quot;8&quot; unique_id=&quot;10790&quot;&gt;&lt;/object&gt;&lt;/object&gt;&lt;/database&gt;"/>
  <p:tag name="SECTOMILLISECCONVERTED" val="1"/>
  <p:tag name="ISPRING_UUID" val="{4F7ED9C6-D0EA-4D55-8774-CCFD59831BFD}"/>
  <p:tag name="ISPRING_RESOURCE_FOLDER" val="C:\Users\david\Dropbox\AIC PPTS\Synced AIC Messages\PPTS used to Sync\Parable of the Wedding Feast AIC 23 October 2021\"/>
  <p:tag name="ISPRING_PRESENTATION_PATH" val="C:\Users\david\Dropbox\AIC PPTS\Synced AIC Messages\PPTS used to Sync\Parable of the Wedding Feast AIC 23 October 2021.pptx"/>
  <p:tag name="ISPRING_PROJECT_VERSION" val="9.3"/>
  <p:tag name="ISPRING_PROJECT_FOLDER_UPDATED" val="1"/>
  <p:tag name="ISPRING_SCREEN_RECS_UPDATED" val="C:\Users\david\Dropbox\AIC PPTS\Synced AIC Messages\PPTS used to Sync\Parable of the Wedding Feast AIC 23 October 2021\"/>
  <p:tag name="FLASHSPRING_ZOOM_TAG" val="66"/>
  <p:tag name="ISPRING_PRESENTATION_INFO_2" val="&lt;?xml version=&quot;1.0&quot; encoding=&quot;UTF-8&quot; standalone=&quot;no&quot; ?&gt;&#10;&lt;presentation2&gt;&#10;&#10;  &lt;slides&gt;&#10;    &lt;slide id=&quot;{46EC204A-D8E8-4E6A-8AA1-742EDB8BE1ED}&quot; pptId=&quot;267&quot;/&gt;&#10;    &lt;slide id=&quot;{9E0C91A1-0206-4F8E-85D1-3D9B309806F6}&quot; pptId=&quot;278&quot;/&gt;&#10;    &lt;slide id=&quot;{9380C2AD-93A2-4785-9862-F00D43ED400D}&quot; pptId=&quot;277&quot;/&gt;&#10;    &lt;slide id=&quot;{A05CB32A-E8B1-423E-97BB-A260D26814E6}&quot; pptId=&quot;271&quot;/&gt;&#10;    &lt;slide id=&quot;{2CCC152E-B584-4B24-A439-670247DDDD0B}&quot; pptId=&quot;279&quot;/&gt;&#10;    &lt;slide id=&quot;{BA23CCE7-7C0D-4A49-9097-1D6D1B4ABB41}&quot; pptId=&quot;282&quot;/&gt;&#10;    &lt;slide id=&quot;{78EB4EE8-9F69-4F34-B077-83513D1AE94A}&quot; pptId=&quot;344&quot;/&gt;&#10;    &lt;slide id=&quot;{C1F6C9F3-1268-42F7-8E71-4E07A56CFCAB}&quot; pptId=&quot;281&quot;/&gt;&#10;    &lt;slide id=&quot;{64AF91F6-C10C-4F66-A82E-87A780D586A5}&quot; pptId=&quot;263&quot;/&gt;&#10;    &lt;slide id=&quot;{268E9FC2-7D4D-4628-AE39-58CC24C0FA68}&quot; pptId=&quot;264&quot;/&gt;&#10;    &lt;slide id=&quot;{E0DE3596-B5F1-404A-BC1C-03B92F62DB15}&quot; pptId=&quot;265&quot;/&gt;&#10;    &lt;slide id=&quot;{5E7095A3-3132-4B7D-9392-81A6FA77844F}&quot; pptId=&quot;342&quot;/&gt;&#10;    &lt;slide id=&quot;{44206CB5-826A-413F-9F9D-2824407CAD20}&quot; pptId=&quot;343&quot;/&gt;&#10;    &lt;slide id=&quot;{29D145BC-8787-4F8D-AB99-E7CF52A674B0}&quot; pptId=&quot;269&quot;/&gt;&#10;    &lt;slide id=&quot;{60B3BCE6-0010-4DDF-B26B-1A8117D99A7D}&quot; pptId=&quot;268&quot;/&gt;&#10;  &lt;/slides&gt;&#10;&#10;  &lt;narration&gt;&#10;    &lt;audioTracks&gt;&#10;      &lt;audioTrack muted=&quot;false&quot; name=&quot;Parable of the Wedding Feast_final&quot; resource=&quot;4dba65d3&quot; slideId=&quot;{46EC204A-D8E8-4E6A-8AA1-742EDB8BE1ED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F0BD22E4-0D9B-4EAC-BD24-BE933A7E8DD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Parable of the Wedding Feast AIC 23 October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68E9FC2-7D4D-4628-AE39-58CC24C0FA68}"/>
  <p:tag name="GENSWF_ADVANCE_TIME" val="255.455"/>
  <p:tag name="TIMING" val="|78.849|49.431|11.532|19.968|10.752|33.407|16.12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DE3596-B5F1-404A-BC1C-03B92F62DB15}"/>
  <p:tag name="GENSWF_ADVANCE_TIME" val="53.106"/>
  <p:tag name="TIMING" val="|16.48|2.566|5.753|9.119|8.254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E7095A3-3132-4B7D-9392-81A6FA77844F}"/>
  <p:tag name="GENSWF_ADVANCE_TIME" val="53.505"/>
  <p:tag name="TIMING" val="|18.9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4206CB5-826A-413F-9F9D-2824407CAD20}"/>
  <p:tag name="GENSWF_ADVANCE_TIME" val="6.9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9D145BC-8787-4F8D-AB99-E7CF52A674B0}"/>
  <p:tag name="GENSWF_ADVANCE_TIME" val="100.754"/>
  <p:tag name="TIMING" val="|25.387|24.268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0B3BCE6-0010-4DDF-B26B-1A8117D99A7D}"/>
  <p:tag name="GENSWF_ADVANCE_TIME" val="6.013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E0C91A1-0206-4F8E-85D1-3D9B309806F6}"/>
  <p:tag name="GENSWF_ADVANCE_TIME" val="13.8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80C2AD-93A2-4785-9862-F00D43ED400D}"/>
  <p:tag name="GENSWF_ADVANCE_TIME" val="63.774"/>
  <p:tag name="TIMING" val="|42.884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05CB32A-E8B1-423E-97BB-A260D26814E6}"/>
  <p:tag name="GENSWF_ADVANCE_TIME" val="355.484"/>
  <p:tag name="TIMING" val="|37.011|75.939|50.143|54.14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CCC152E-B584-4B24-A439-670247DDDD0B}"/>
  <p:tag name="GENSWF_ADVANCE_TIME" val="200.659"/>
  <p:tag name="TIMING" val="|43.346|18.202|5.045|4.425|84.156|15.38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A23CCE7-7C0D-4A49-9097-1D6D1B4ABB41}"/>
  <p:tag name="GENSWF_ADVANCE_TIME" val="513.797"/>
  <p:tag name="TIMING" val="|82.151|6.783|55.139|11.375|7.297|62.516|9.064|37.733|61.614|8.793|38.917|63.071|10.264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8EB4EE8-9F69-4F34-B077-83513D1AE94A}"/>
  <p:tag name="GENSWF_ADVANCE_TIME" val="117.657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1F6C9F3-1268-42F7-8E71-4E07A56CFCAB}"/>
  <p:tag name="GENSWF_ADVANCE_TIME" val="162.948"/>
  <p:tag name="TIMING" val="|50.058|51.155|39.081|7.934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AF91F6-C10C-4F66-A82E-87A780D586A5}"/>
  <p:tag name="GENSWF_ADVANCE_TIME" val="363.642"/>
  <p:tag name="TIMING" val="|9.689|35.562|26.408|36.352|124.502|76.176"/>
  <p:tag name="ISPRING_CUSTOM_TIMING_US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505</Words>
  <Application>Microsoft Macintosh PowerPoint</Application>
  <PresentationFormat>On-screen Show (4:3)</PresentationFormat>
  <Paragraphs>101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Calibri</vt:lpstr>
      <vt:lpstr>Comic Sans MS</vt:lpstr>
      <vt:lpstr>Times New Roman</vt:lpstr>
      <vt:lpstr>Wingdings</vt:lpstr>
      <vt:lpstr>Default Design</vt:lpstr>
      <vt:lpstr>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Wedding Feast AIC 23 October 2021</dc:title>
  <dc:creator>David Martin</dc:creator>
  <cp:lastModifiedBy>Rick Griffith</cp:lastModifiedBy>
  <cp:revision>212</cp:revision>
  <dcterms:created xsi:type="dcterms:W3CDTF">2011-02-24T14:00:01Z</dcterms:created>
  <dcterms:modified xsi:type="dcterms:W3CDTF">2023-12-29T07:30:03Z</dcterms:modified>
</cp:coreProperties>
</file>