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273" r:id="rId4"/>
    <p:sldId id="336" r:id="rId5"/>
    <p:sldId id="338" r:id="rId6"/>
    <p:sldId id="274" r:id="rId7"/>
    <p:sldId id="352" r:id="rId8"/>
    <p:sldId id="276" r:id="rId9"/>
    <p:sldId id="353" r:id="rId10"/>
    <p:sldId id="342" r:id="rId11"/>
    <p:sldId id="340" r:id="rId12"/>
    <p:sldId id="351" r:id="rId13"/>
    <p:sldId id="349" r:id="rId14"/>
    <p:sldId id="346" r:id="rId15"/>
    <p:sldId id="350" r:id="rId16"/>
    <p:sldId id="343" r:id="rId17"/>
    <p:sldId id="344" r:id="rId18"/>
    <p:sldId id="279" r:id="rId19"/>
    <p:sldId id="5202" r:id="rId20"/>
  </p:sldIdLst>
  <p:sldSz cx="9144000" cy="6858000" type="screen4x3"/>
  <p:notesSz cx="7004050" cy="929005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CBAD"/>
    <a:srgbClr val="6C2E9A"/>
    <a:srgbClr val="7833AB"/>
    <a:srgbClr val="C00000"/>
    <a:srgbClr val="542804"/>
    <a:srgbClr val="9B4A07"/>
    <a:srgbClr val="5A2781"/>
    <a:srgbClr val="C75F09"/>
    <a:srgbClr val="793905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94626" autoAdjust="0"/>
  </p:normalViewPr>
  <p:slideViewPr>
    <p:cSldViewPr>
      <p:cViewPr varScale="1">
        <p:scale>
          <a:sx n="116" d="100"/>
          <a:sy n="116" d="100"/>
        </p:scale>
        <p:origin x="20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2900B10F-3AF6-4359-9F4F-FEF9E4522F91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1160463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B52DDB6A-0F79-43D1-A0CF-DA14662DB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7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/>
              </a:rPr>
              <a:pPr defTabSz="94798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0285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42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01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49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1072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7336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00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2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78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1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1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807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DDB6A-0F79-43D1-A0CF-DA14662DB5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9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9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2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1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30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7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2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0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3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59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40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8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65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716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16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186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6129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7789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96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328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2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803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955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83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840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1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8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603B7-4866-46A2-8679-B328FB2874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CB64-00E5-41C4-B5FD-8E54C0A1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9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9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91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704CD7-6093-4E48-9E4A-BB588F6F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" y="192133"/>
            <a:ext cx="8937799" cy="65134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03C4F0-CCB3-D946-8160-599AFF50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351641" y="2340114"/>
            <a:ext cx="640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9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13: 47-50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9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80410" y="1551801"/>
            <a:ext cx="894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9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مثل الشبكة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9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E45B-8515-4703-8173-EAF402941F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2" b="90637" l="1750" r="98250">
                        <a14:foregroundMark x1="1750" y1="13109" x2="19750" y2="64794"/>
                        <a14:foregroundMark x1="94000" y1="84270" x2="98250" y2="68914"/>
                        <a14:foregroundMark x1="98250" y1="68914" x2="97000" y2="65918"/>
                        <a14:foregroundMark x1="97500" y1="3745" x2="55500" y2="12360"/>
                        <a14:foregroundMark x1="55500" y1="12360" x2="16000" y2="2622"/>
                        <a14:foregroundMark x1="16000" y1="2622" x2="14750" y2="4869"/>
                        <a14:foregroundMark x1="64500" y1="89888" x2="61250" y2="90637"/>
                        <a14:backgroundMark x1="1250" y1="27715" x2="3000" y2="51311"/>
                        <a14:backgroundMark x1="9750" y1="56180" x2="2750" y2="53558"/>
                        <a14:backgroundMark x1="11000" y1="58052" x2="9000" y2="55805"/>
                        <a14:backgroundMark x1="500" y1="24719" x2="0" y2="24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02" r="2199"/>
          <a:stretch/>
        </p:blipFill>
        <p:spPr>
          <a:xfrm>
            <a:off x="5638800" y="12675"/>
            <a:ext cx="3424791" cy="1816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BCBD74-7544-4A8B-AEEF-624D341FF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1" b="99115" l="8137" r="92571">
                        <a14:foregroundMark x1="41627" y1="14336" x2="40448" y2="33451"/>
                        <a14:foregroundMark x1="54363" y1="14336" x2="68160" y2="32920"/>
                        <a14:foregroundMark x1="68160" y1="32920" x2="81486" y2="64071"/>
                        <a14:foregroundMark x1="81486" y1="64071" x2="86675" y2="89912"/>
                        <a14:foregroundMark x1="88090" y1="49381" x2="60613" y2="72566"/>
                        <a14:foregroundMark x1="11321" y1="96106" x2="55425" y2="93097"/>
                        <a14:foregroundMark x1="55425" y1="93097" x2="70047" y2="94336"/>
                        <a14:foregroundMark x1="91745" y1="66726" x2="92571" y2="96991"/>
                        <a14:foregroundMark x1="11321" y1="72566" x2="8137" y2="99292"/>
                        <a14:foregroundMark x1="23231" y1="64071" x2="31250" y2="70796"/>
                        <a14:foregroundMark x1="56132" y1="67257" x2="62382" y2="67611"/>
                        <a14:foregroundMark x1="44811" y1="66726" x2="61792" y2="74867"/>
                        <a14:foregroundMark x1="22642" y1="62301" x2="25236" y2="83717"/>
                        <a14:foregroundMark x1="49057" y1="9381" x2="53420" y2="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541" y="5473005"/>
            <a:ext cx="2078718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71ABAB-072B-47B6-9544-B1F4425D6BA0}"/>
              </a:ext>
            </a:extLst>
          </p:cNvPr>
          <p:cNvSpPr txBox="1"/>
          <p:nvPr/>
        </p:nvSpPr>
        <p:spPr>
          <a:xfrm>
            <a:off x="444704" y="328819"/>
            <a:ext cx="8270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تضمن الشبكة أن يكون هناك أناس من كل قبيلة ولسان وأمة في ملكوت الله (رؤ 5: 9).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EBED7B-CD41-4D8A-8D00-3CCF251A21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/>
          <a:stretch/>
        </p:blipFill>
        <p:spPr>
          <a:xfrm>
            <a:off x="1425873" y="1713815"/>
            <a:ext cx="5839337" cy="342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642A9F-FA4F-4CA0-8987-4EA0B4019B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971" b="99541" l="15280" r="90723">
                        <a14:foregroundMark x1="50341" y1="23277" x2="54843" y2="23737"/>
                        <a14:foregroundMark x1="39427" y1="83155" x2="35334" y2="89740"/>
                        <a14:foregroundMark x1="60709" y1="84074" x2="46521" y2="95253"/>
                        <a14:foregroundMark x1="59482" y1="79939" x2="74079" y2="99081"/>
                        <a14:foregroundMark x1="74079" y1="99081" x2="74079" y2="99081"/>
                        <a14:foregroundMark x1="35744" y1="89740" x2="23192" y2="97243"/>
                        <a14:foregroundMark x1="23192" y1="97243" x2="23192" y2="97243"/>
                        <a14:foregroundMark x1="15280" y1="91577" x2="15280" y2="96325"/>
                        <a14:foregroundMark x1="80764" y1="92496" x2="88774" y2="98162"/>
                        <a14:backgroundMark x1="89905" y1="99541" x2="89905" y2="99541"/>
                        <a14:backgroundMark x1="90314" y1="98162" x2="90314" y2="99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7" t="17778" r="9417"/>
          <a:stretch/>
        </p:blipFill>
        <p:spPr>
          <a:xfrm>
            <a:off x="6137635" y="4068756"/>
            <a:ext cx="3124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8B438E-2032-4FDF-BF93-CB433822ECC4}"/>
              </a:ext>
            </a:extLst>
          </p:cNvPr>
          <p:cNvSpPr txBox="1"/>
          <p:nvPr/>
        </p:nvSpPr>
        <p:spPr>
          <a:xfrm>
            <a:off x="707991" y="5328852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7833AB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7833AB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D72A2D-43B7-46F7-ABA9-BD5EDDEEF9FB}"/>
              </a:ext>
            </a:extLst>
          </p:cNvPr>
          <p:cNvGrpSpPr/>
          <p:nvPr/>
        </p:nvGrpSpPr>
        <p:grpSpPr>
          <a:xfrm>
            <a:off x="964619" y="1785312"/>
            <a:ext cx="6881883" cy="1289001"/>
            <a:chOff x="964619" y="1785312"/>
            <a:chExt cx="6881883" cy="12890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A21F1B-1E4A-431B-B342-752210B7B278}"/>
                </a:ext>
              </a:extLst>
            </p:cNvPr>
            <p:cNvSpPr txBox="1"/>
            <p:nvPr/>
          </p:nvSpPr>
          <p:spPr>
            <a:xfrm>
              <a:off x="964619" y="1873984"/>
              <a:ext cx="68818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ولكنكم ستنالون قوة متى حل الروح القدس عليكم. وتكونون لي شهودًا في أورشليم وفي كل اليهودية والسامرة وإلى أقصى الأرض». (أعمال 1: 8)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B54BB84-3436-447E-B337-779DCAA0A040}"/>
                </a:ext>
              </a:extLst>
            </p:cNvPr>
            <p:cNvSpPr/>
            <p:nvPr/>
          </p:nvSpPr>
          <p:spPr>
            <a:xfrm>
              <a:off x="1600200" y="1785312"/>
              <a:ext cx="1041059" cy="629495"/>
            </a:xfrm>
            <a:prstGeom prst="ellipse">
              <a:avLst/>
            </a:prstGeom>
            <a:solidFill>
              <a:srgbClr val="FF0000">
                <a:alpha val="23137"/>
              </a:srgbClr>
            </a:solidFill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8442F7-3C97-447E-BA79-28C5B9917B3A}"/>
              </a:ext>
            </a:extLst>
          </p:cNvPr>
          <p:cNvGrpSpPr/>
          <p:nvPr/>
        </p:nvGrpSpPr>
        <p:grpSpPr>
          <a:xfrm>
            <a:off x="5569422" y="222074"/>
            <a:ext cx="3429000" cy="3974897"/>
            <a:chOff x="152400" y="533400"/>
            <a:chExt cx="3200400" cy="3207797"/>
          </a:xfrm>
        </p:grpSpPr>
        <p:sp>
          <p:nvSpPr>
            <p:cNvPr id="25" name="Explosion 1 10">
              <a:extLst>
                <a:ext uri="{FF2B5EF4-FFF2-40B4-BE49-F238E27FC236}">
                  <a16:creationId xmlns:a16="http://schemas.microsoft.com/office/drawing/2014/main" id="{34C83EA1-B21C-4297-AA4B-E75FD9B9A9F0}"/>
                </a:ext>
              </a:extLst>
            </p:cNvPr>
            <p:cNvSpPr/>
            <p:nvPr/>
          </p:nvSpPr>
          <p:spPr>
            <a:xfrm>
              <a:off x="152400" y="533400"/>
              <a:ext cx="3200400" cy="3207797"/>
            </a:xfrm>
            <a:prstGeom prst="irregularSeal1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DED693-B01C-4E74-AEC0-A003FD1968EB}"/>
                </a:ext>
              </a:extLst>
            </p:cNvPr>
            <p:cNvSpPr txBox="1"/>
            <p:nvPr/>
          </p:nvSpPr>
          <p:spPr>
            <a:xfrm>
              <a:off x="650631" y="1461083"/>
              <a:ext cx="2203938" cy="67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ماذا نفعل          لنطيع وصيته؟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8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4CA6B2-8C56-44A7-937A-B6CB4C89DE85}"/>
              </a:ext>
            </a:extLst>
          </p:cNvPr>
          <p:cNvGrpSpPr/>
          <p:nvPr/>
        </p:nvGrpSpPr>
        <p:grpSpPr>
          <a:xfrm>
            <a:off x="-68831" y="285750"/>
            <a:ext cx="9212831" cy="6591300"/>
            <a:chOff x="-68831" y="285750"/>
            <a:chExt cx="9212831" cy="65913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421E27-2225-4BF9-BF1B-69238337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5750"/>
              <a:ext cx="9144000" cy="6591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6916B0-9450-4341-BF7C-DE240E64AE74}"/>
                </a:ext>
              </a:extLst>
            </p:cNvPr>
            <p:cNvSpPr txBox="1"/>
            <p:nvPr/>
          </p:nvSpPr>
          <p:spPr>
            <a:xfrm>
              <a:off x="-68831" y="3526149"/>
              <a:ext cx="359349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32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♦</a:t>
              </a:r>
              <a:r>
                <a:rPr lang="ar-JO" sz="3200" b="1" u="sng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اعترف أنك كنت     خاطئاً مداناً</a:t>
              </a:r>
              <a:br>
                <a:rPr lang="en-US" sz="32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en-US" sz="32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JO" sz="32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رو 3: 23</a:t>
              </a:r>
              <a:br>
                <a:rPr lang="en-US" sz="32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JO" sz="32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91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رو 6: 23</a:t>
              </a:r>
              <a:endParaRPr 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91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A655B5-9E75-4C76-97F6-95D06416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29971"/>
              <a:ext cx="2966125" cy="19704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9BE431-4858-4669-AD95-6508F2DBCF2C}"/>
              </a:ext>
            </a:extLst>
          </p:cNvPr>
          <p:cNvSpPr txBox="1"/>
          <p:nvPr/>
        </p:nvSpPr>
        <p:spPr>
          <a:xfrm rot="541678">
            <a:off x="4517391" y="176227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الأكاذيب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B9A9E9-BDB3-4358-86B8-9C8C43FB50D5}"/>
              </a:ext>
            </a:extLst>
          </p:cNvPr>
          <p:cNvSpPr txBox="1"/>
          <p:nvPr/>
        </p:nvSpPr>
        <p:spPr>
          <a:xfrm rot="541678">
            <a:off x="3555328" y="2860064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الكبرياء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79216-775D-43BC-9974-93A88813FE4A}"/>
              </a:ext>
            </a:extLst>
          </p:cNvPr>
          <p:cNvSpPr txBox="1"/>
          <p:nvPr/>
        </p:nvSpPr>
        <p:spPr>
          <a:xfrm rot="20787210">
            <a:off x="6056144" y="236759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الكراهية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D466F-169A-4B87-8B78-B9E070ECF8C6}"/>
              </a:ext>
            </a:extLst>
          </p:cNvPr>
          <p:cNvSpPr txBox="1"/>
          <p:nvPr/>
        </p:nvSpPr>
        <p:spPr>
          <a:xfrm rot="20822612">
            <a:off x="4749368" y="356521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الشهوة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AF8799-4D39-44B9-AAF4-A323672BCB62}"/>
              </a:ext>
            </a:extLst>
          </p:cNvPr>
          <p:cNvSpPr txBox="1"/>
          <p:nvPr/>
        </p:nvSpPr>
        <p:spPr>
          <a:xfrm rot="20834162">
            <a:off x="2808796" y="422942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الغش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4124D-F751-400B-BAB7-ECA3384FAEDC}"/>
              </a:ext>
            </a:extLst>
          </p:cNvPr>
          <p:cNvSpPr txBox="1"/>
          <p:nvPr/>
        </p:nvSpPr>
        <p:spPr>
          <a:xfrm rot="541678">
            <a:off x="6602481" y="467537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Envy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E307FC-0525-4290-B577-670F6679FE29}"/>
              </a:ext>
            </a:extLst>
          </p:cNvPr>
          <p:cNvSpPr txBox="1"/>
          <p:nvPr/>
        </p:nvSpPr>
        <p:spPr>
          <a:xfrm rot="205863">
            <a:off x="6014518" y="937617"/>
            <a:ext cx="243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الخلافات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CE2A7C-56C6-41B0-A7C6-6EFB44BC0BDB}"/>
              </a:ext>
            </a:extLst>
          </p:cNvPr>
          <p:cNvSpPr txBox="1"/>
          <p:nvPr/>
        </p:nvSpPr>
        <p:spPr>
          <a:xfrm rot="20262594">
            <a:off x="6303392" y="464283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الوثنية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E760D1-904C-42C3-A6BD-D1BE1A0CBD0F}"/>
              </a:ext>
            </a:extLst>
          </p:cNvPr>
          <p:cNvSpPr txBox="1"/>
          <p:nvPr/>
        </p:nvSpPr>
        <p:spPr>
          <a:xfrm rot="20785876">
            <a:off x="3428490" y="1135671"/>
            <a:ext cx="179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الغيرة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FAC2A-49BF-4764-AA0A-34B43664305C}"/>
              </a:ext>
            </a:extLst>
          </p:cNvPr>
          <p:cNvSpPr txBox="1"/>
          <p:nvPr/>
        </p:nvSpPr>
        <p:spPr>
          <a:xfrm rot="541678">
            <a:off x="6041761" y="3367131"/>
            <a:ext cx="314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الإباحية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2B075A-570D-433A-BBC0-67E7B590343B}"/>
              </a:ext>
            </a:extLst>
          </p:cNvPr>
          <p:cNvSpPr txBox="1"/>
          <p:nvPr/>
        </p:nvSpPr>
        <p:spPr>
          <a:xfrm rot="273309">
            <a:off x="4424196" y="458305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القتل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E2A1ED-73EE-4FBA-93C2-71C6A1110907}"/>
              </a:ext>
            </a:extLst>
          </p:cNvPr>
          <p:cNvSpPr txBox="1"/>
          <p:nvPr/>
        </p:nvSpPr>
        <p:spPr>
          <a:xfrm>
            <a:off x="2979176" y="527408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iller" panose="04020404031007020602" pitchFamily="82" charset="0"/>
              </a:rPr>
              <a:t>Hate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EE1203-5AC9-4944-BDA5-F128E91C5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r="-403" b="107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8ECD9-58E0-43E3-95B5-4D5FAADB0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9971"/>
            <a:ext cx="2966125" cy="197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8D053-88BE-4D1F-ADF5-1807732097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4" r="12500"/>
          <a:stretch/>
        </p:blipFill>
        <p:spPr>
          <a:xfrm>
            <a:off x="3439176" y="1229970"/>
            <a:ext cx="2599315" cy="197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6916B0-9450-4341-BF7C-DE240E64AE74}"/>
              </a:ext>
            </a:extLst>
          </p:cNvPr>
          <p:cNvSpPr txBox="1"/>
          <p:nvPr/>
        </p:nvSpPr>
        <p:spPr>
          <a:xfrm>
            <a:off x="0" y="3526149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♦</a:t>
            </a:r>
            <a:r>
              <a:rPr lang="ar-JO" sz="3200" b="1" u="sng" dirty="0">
                <a:solidFill>
                  <a:schemeClr val="bg1"/>
                </a:solidFill>
                <a:effectLst>
                  <a:glow rad="228600">
                    <a:schemeClr val="tx1">
                      <a:alpha val="8796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اعترف أنك كنت خاطئاً مُداناً</a:t>
            </a: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 3: 23</a:t>
            </a: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 6: 23</a:t>
            </a:r>
            <a:endParaRPr lang="en-US" sz="32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7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4B9A-EA89-4997-8FC0-99ABBA9F695E}"/>
              </a:ext>
            </a:extLst>
          </p:cNvPr>
          <p:cNvSpPr txBox="1"/>
          <p:nvPr/>
        </p:nvSpPr>
        <p:spPr>
          <a:xfrm>
            <a:off x="3170000" y="3507099"/>
            <a:ext cx="2966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♦</a:t>
            </a:r>
            <a:r>
              <a:rPr lang="ar-JO" sz="3200" b="1" u="sng" dirty="0">
                <a:solidFill>
                  <a:schemeClr val="bg1"/>
                </a:solidFill>
                <a:effectLst>
                  <a:glow rad="228600">
                    <a:schemeClr val="tx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آمن أن يسوع مات مكانك</a:t>
            </a: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 5: 8</a:t>
            </a: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 10: 9</a:t>
            </a:r>
            <a:endParaRPr lang="en-US" sz="32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7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0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4710D22-B507-467F-88BC-B70C2ECBAD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8"/>
          <a:stretch/>
        </p:blipFill>
        <p:spPr>
          <a:xfrm flipV="1">
            <a:off x="0" y="-1"/>
            <a:ext cx="9197788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8ECD9-58E0-43E3-95B5-4D5FAADB0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9971"/>
            <a:ext cx="2966125" cy="197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8D053-88BE-4D1F-ADF5-1807732097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4" r="12500"/>
          <a:stretch/>
        </p:blipFill>
        <p:spPr>
          <a:xfrm>
            <a:off x="3439176" y="1229970"/>
            <a:ext cx="2599315" cy="197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6916B0-9450-4341-BF7C-DE240E64AE74}"/>
              </a:ext>
            </a:extLst>
          </p:cNvPr>
          <p:cNvSpPr txBox="1"/>
          <p:nvPr/>
        </p:nvSpPr>
        <p:spPr>
          <a:xfrm>
            <a:off x="0" y="3429000"/>
            <a:ext cx="3118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♦اعترف أنك كنت خاطئاً مُداناً</a:t>
            </a:r>
            <a:b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رو 3: 23</a:t>
            </a:r>
            <a:b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رو 6: 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4B9A-EA89-4997-8FC0-99ABBA9F695E}"/>
              </a:ext>
            </a:extLst>
          </p:cNvPr>
          <p:cNvSpPr txBox="1"/>
          <p:nvPr/>
        </p:nvSpPr>
        <p:spPr>
          <a:xfrm>
            <a:off x="3170000" y="3429000"/>
            <a:ext cx="2966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♦آمن أن يسوع مات مكانك</a:t>
            </a:r>
            <a:b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رو 5: 8</a:t>
            </a:r>
            <a:b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رو 10: 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F0580-2503-42BA-8299-D009B133A9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42" y="1229970"/>
            <a:ext cx="2627239" cy="197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097C58-8877-4C68-8050-8660FC71A901}"/>
              </a:ext>
            </a:extLst>
          </p:cNvPr>
          <p:cNvSpPr txBox="1"/>
          <p:nvPr/>
        </p:nvSpPr>
        <p:spPr>
          <a:xfrm>
            <a:off x="6136125" y="3429000"/>
            <a:ext cx="31131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♦</a:t>
            </a:r>
            <a:r>
              <a:rPr lang="ar-JO"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أطلب الرب   ليخلصك</a:t>
            </a:r>
            <a:b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رو 10: 13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7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331E6D-9608-47C6-A22D-BE93A235E4A3}"/>
              </a:ext>
            </a:extLst>
          </p:cNvPr>
          <p:cNvSpPr txBox="1"/>
          <p:nvPr/>
        </p:nvSpPr>
        <p:spPr>
          <a:xfrm>
            <a:off x="295422" y="3810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3. تأكد أنه سيكون هناك يوم الدينونة الأخير (عب 9: 27)</a:t>
            </a:r>
            <a:endParaRPr lang="en-US" sz="28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83000"/>
                  </a:schemeClr>
                </a:glo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C8EF55-EEFC-4FD7-B803-6268906AF302}"/>
              </a:ext>
            </a:extLst>
          </p:cNvPr>
          <p:cNvSpPr txBox="1"/>
          <p:nvPr/>
        </p:nvSpPr>
        <p:spPr>
          <a:xfrm>
            <a:off x="762000" y="1352658"/>
            <a:ext cx="820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Comic Sans MS" panose="030F0702030302020204" pitchFamily="66" charset="0"/>
              </a:rPr>
              <a:t>الملائكة سوف يفرزون الأشرار من الصالحين (وليس الصيادين)</a:t>
            </a:r>
            <a:endParaRPr lang="en-US" sz="28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83000"/>
                  </a:schemeClr>
                </a:glo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A0DBC7-2246-4941-B0FE-92804E6AA800}"/>
              </a:ext>
            </a:extLst>
          </p:cNvPr>
          <p:cNvSpPr txBox="1"/>
          <p:nvPr/>
        </p:nvSpPr>
        <p:spPr>
          <a:xfrm>
            <a:off x="208547" y="1894011"/>
            <a:ext cx="877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لن يكون هناك فرصة ثانية</a:t>
            </a:r>
            <a:endParaRPr lang="en-US" sz="28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83000"/>
                  </a:schemeClr>
                </a:glo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585064-EAC6-45EB-ADE4-E9CFFBA72990}"/>
              </a:ext>
            </a:extLst>
          </p:cNvPr>
          <p:cNvSpPr txBox="1"/>
          <p:nvPr/>
        </p:nvSpPr>
        <p:spPr>
          <a:xfrm>
            <a:off x="192506" y="2417231"/>
            <a:ext cx="878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3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الدينونة دزء من رسالتنا</a:t>
            </a:r>
            <a:endParaRPr lang="en-US" sz="28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83000"/>
                  </a:schemeClr>
                </a:glo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BCBD74-7544-4A8B-AEEF-624D341FF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1" b="99115" l="8137" r="92571">
                        <a14:foregroundMark x1="41627" y1="14336" x2="40448" y2="33451"/>
                        <a14:foregroundMark x1="54363" y1="14336" x2="68160" y2="32920"/>
                        <a14:foregroundMark x1="68160" y1="32920" x2="81486" y2="64071"/>
                        <a14:foregroundMark x1="81486" y1="64071" x2="86675" y2="89912"/>
                        <a14:foregroundMark x1="88090" y1="49381" x2="60613" y2="72566"/>
                        <a14:foregroundMark x1="11321" y1="96106" x2="55425" y2="93097"/>
                        <a14:foregroundMark x1="55425" y1="93097" x2="70047" y2="94336"/>
                        <a14:foregroundMark x1="91745" y1="66726" x2="92571" y2="96991"/>
                        <a14:foregroundMark x1="11321" y1="72566" x2="8137" y2="99292"/>
                        <a14:foregroundMark x1="23231" y1="64071" x2="31250" y2="70796"/>
                        <a14:foregroundMark x1="56132" y1="67257" x2="62382" y2="67611"/>
                        <a14:foregroundMark x1="44811" y1="66726" x2="61792" y2="74867"/>
                        <a14:foregroundMark x1="22642" y1="62301" x2="25236" y2="83717"/>
                        <a14:foregroundMark x1="49057" y1="9381" x2="53420" y2="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541" y="5473005"/>
            <a:ext cx="2078718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642A9F-FA4F-4CA0-8987-4EA0B4019B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71" b="99541" l="15280" r="90723">
                        <a14:foregroundMark x1="50341" y1="23277" x2="54843" y2="23737"/>
                        <a14:foregroundMark x1="39427" y1="83155" x2="35334" y2="89740"/>
                        <a14:foregroundMark x1="60709" y1="84074" x2="46521" y2="95253"/>
                        <a14:foregroundMark x1="59482" y1="79939" x2="74079" y2="99081"/>
                        <a14:foregroundMark x1="74079" y1="99081" x2="74079" y2="99081"/>
                        <a14:foregroundMark x1="35744" y1="89740" x2="23192" y2="97243"/>
                        <a14:foregroundMark x1="23192" y1="97243" x2="23192" y2="97243"/>
                        <a14:foregroundMark x1="15280" y1="91577" x2="15280" y2="96325"/>
                        <a14:foregroundMark x1="80764" y1="92496" x2="88774" y2="98162"/>
                        <a14:backgroundMark x1="89905" y1="99541" x2="89905" y2="99541"/>
                        <a14:backgroundMark x1="90314" y1="98162" x2="90314" y2="99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7" t="17778" r="9417"/>
          <a:stretch/>
        </p:blipFill>
        <p:spPr>
          <a:xfrm>
            <a:off x="5875422" y="4038600"/>
            <a:ext cx="3124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8980FD-B3FA-4B17-B43B-CC12745BCC49}"/>
              </a:ext>
            </a:extLst>
          </p:cNvPr>
          <p:cNvSpPr txBox="1"/>
          <p:nvPr/>
        </p:nvSpPr>
        <p:spPr>
          <a:xfrm>
            <a:off x="707991" y="5328852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7833AB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7833AB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5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5D3A1D-2B8C-414B-BEC8-ECB4739C500D}"/>
              </a:ext>
            </a:extLst>
          </p:cNvPr>
          <p:cNvSpPr txBox="1"/>
          <p:nvPr/>
        </p:nvSpPr>
        <p:spPr>
          <a:xfrm>
            <a:off x="328863" y="520925"/>
            <a:ext cx="863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4. معاناة الأشرار رهيبة ولا تنتهي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7D7BC-A303-49C8-B07E-67EE66B2C836}"/>
              </a:ext>
            </a:extLst>
          </p:cNvPr>
          <p:cNvSpPr txBox="1"/>
          <p:nvPr/>
        </p:nvSpPr>
        <p:spPr>
          <a:xfrm>
            <a:off x="192504" y="1096222"/>
            <a:ext cx="826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  <a:sym typeface="Wingdings"/>
              </a:rPr>
              <a:t></a:t>
            </a:r>
            <a:r>
              <a:rPr lang="ar-JO" sz="2800" b="1" dirty="0">
                <a:latin typeface="Comic Sans MS" panose="030F0702030302020204" pitchFamily="66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البكاء (الندم)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45DF7-42CE-4BA1-A333-1DB1D9614D56}"/>
              </a:ext>
            </a:extLst>
          </p:cNvPr>
          <p:cNvSpPr txBox="1"/>
          <p:nvPr/>
        </p:nvSpPr>
        <p:spPr>
          <a:xfrm>
            <a:off x="328862" y="1656727"/>
            <a:ext cx="8129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  <a:sym typeface="Wingdings"/>
              </a:rPr>
              <a:t></a:t>
            </a:r>
            <a:r>
              <a:rPr lang="ar-JO" sz="2800" b="1" dirty="0">
                <a:latin typeface="Comic Sans MS" panose="030F0702030302020204" pitchFamily="66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صرير الأسنان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877CE-32A4-4E0A-AEC4-C182CFE74861}"/>
              </a:ext>
            </a:extLst>
          </p:cNvPr>
          <p:cNvSpPr txBox="1"/>
          <p:nvPr/>
        </p:nvSpPr>
        <p:spPr>
          <a:xfrm>
            <a:off x="562541" y="2144055"/>
            <a:ext cx="78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  <a:sym typeface="Wingdings"/>
              </a:rPr>
              <a:t> </a:t>
            </a:r>
            <a:r>
              <a:rPr lang="ar-JO" sz="2800" b="1" dirty="0">
                <a:latin typeface="Comic Sans MS" panose="030F0702030302020204" pitchFamily="66" charset="0"/>
              </a:rPr>
              <a:t>بحيرة النار (رؤ 20: 10-15؛ مت 25: 41)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BD53E8-5F56-42DA-9BDB-6BC7C1D58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1" b="99115" l="8137" r="92571">
                        <a14:foregroundMark x1="41627" y1="14336" x2="40448" y2="33451"/>
                        <a14:foregroundMark x1="54363" y1="14336" x2="68160" y2="32920"/>
                        <a14:foregroundMark x1="68160" y1="32920" x2="81486" y2="64071"/>
                        <a14:foregroundMark x1="81486" y1="64071" x2="86675" y2="89912"/>
                        <a14:foregroundMark x1="88090" y1="49381" x2="60613" y2="72566"/>
                        <a14:foregroundMark x1="11321" y1="96106" x2="55425" y2="93097"/>
                        <a14:foregroundMark x1="55425" y1="93097" x2="70047" y2="94336"/>
                        <a14:foregroundMark x1="91745" y1="66726" x2="92571" y2="96991"/>
                        <a14:foregroundMark x1="11321" y1="72566" x2="8137" y2="99292"/>
                        <a14:foregroundMark x1="23231" y1="64071" x2="31250" y2="70796"/>
                        <a14:foregroundMark x1="56132" y1="67257" x2="62382" y2="67611"/>
                        <a14:foregroundMark x1="44811" y1="66726" x2="61792" y2="74867"/>
                        <a14:foregroundMark x1="22642" y1="62301" x2="25236" y2="83717"/>
                        <a14:foregroundMark x1="49057" y1="9381" x2="53420" y2="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541" y="5473005"/>
            <a:ext cx="2078718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405504-5AFA-463F-930A-B49B0333FC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71" b="99541" l="15280" r="90723">
                        <a14:foregroundMark x1="50341" y1="23277" x2="54843" y2="23737"/>
                        <a14:foregroundMark x1="39427" y1="83155" x2="35334" y2="89740"/>
                        <a14:foregroundMark x1="60709" y1="84074" x2="46521" y2="95253"/>
                        <a14:foregroundMark x1="59482" y1="79939" x2="74079" y2="99081"/>
                        <a14:foregroundMark x1="74079" y1="99081" x2="74079" y2="99081"/>
                        <a14:foregroundMark x1="35744" y1="89740" x2="23192" y2="97243"/>
                        <a14:foregroundMark x1="23192" y1="97243" x2="23192" y2="97243"/>
                        <a14:foregroundMark x1="15280" y1="91577" x2="15280" y2="96325"/>
                        <a14:foregroundMark x1="80764" y1="92496" x2="88774" y2="98162"/>
                        <a14:backgroundMark x1="89905" y1="99541" x2="89905" y2="99541"/>
                        <a14:backgroundMark x1="90314" y1="98162" x2="90314" y2="99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7" t="17778" r="9417"/>
          <a:stretch/>
        </p:blipFill>
        <p:spPr>
          <a:xfrm>
            <a:off x="5875422" y="4038600"/>
            <a:ext cx="3124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2B393A-A999-4064-A89E-37383D662B0E}"/>
              </a:ext>
            </a:extLst>
          </p:cNvPr>
          <p:cNvGrpSpPr/>
          <p:nvPr/>
        </p:nvGrpSpPr>
        <p:grpSpPr>
          <a:xfrm>
            <a:off x="15107" y="2616839"/>
            <a:ext cx="3276600" cy="3352800"/>
            <a:chOff x="6096000" y="381000"/>
            <a:chExt cx="2667000" cy="2819400"/>
          </a:xfrm>
        </p:grpSpPr>
        <p:sp>
          <p:nvSpPr>
            <p:cNvPr id="17" name="Explosion 1 5">
              <a:extLst>
                <a:ext uri="{FF2B5EF4-FFF2-40B4-BE49-F238E27FC236}">
                  <a16:creationId xmlns:a16="http://schemas.microsoft.com/office/drawing/2014/main" id="{A1C1D50E-9DA1-415E-ACD0-600BBE91EE84}"/>
                </a:ext>
              </a:extLst>
            </p:cNvPr>
            <p:cNvSpPr/>
            <p:nvPr/>
          </p:nvSpPr>
          <p:spPr>
            <a:xfrm>
              <a:off x="6096000" y="381000"/>
              <a:ext cx="2667000" cy="2819400"/>
            </a:xfrm>
            <a:prstGeom prst="irregularSeal1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AF6883-F2A1-4EA3-A21A-EEF4AED6B627}"/>
                </a:ext>
              </a:extLst>
            </p:cNvPr>
            <p:cNvSpPr txBox="1"/>
            <p:nvPr/>
          </p:nvSpPr>
          <p:spPr>
            <a:xfrm>
              <a:off x="6654209" y="1173092"/>
              <a:ext cx="1562100" cy="802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dirty="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من يجب      أن نحذر؟</a:t>
              </a: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5D5AD52-FF37-4829-A44E-E2AA9AB22B48}"/>
              </a:ext>
            </a:extLst>
          </p:cNvPr>
          <p:cNvSpPr txBox="1"/>
          <p:nvPr/>
        </p:nvSpPr>
        <p:spPr>
          <a:xfrm>
            <a:off x="707991" y="5328852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7833AB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7833AB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21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223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2BA2CA-A046-4B6B-B451-42BEA2467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0000" t="11462" r="15000" b="15910"/>
          <a:stretch/>
        </p:blipFill>
        <p:spPr>
          <a:xfrm>
            <a:off x="191277" y="152400"/>
            <a:ext cx="882676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9C33E-DE62-4CC4-BCDD-AAEE034C1CF8}"/>
              </a:ext>
            </a:extLst>
          </p:cNvPr>
          <p:cNvSpPr txBox="1"/>
          <p:nvPr/>
        </p:nvSpPr>
        <p:spPr>
          <a:xfrm>
            <a:off x="144464" y="164432"/>
            <a:ext cx="887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سيادة الله على الجميع (مز 103: 19)</a:t>
            </a:r>
            <a:endParaRPr lang="en-US" sz="27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398AD-F5C5-4674-A15D-2C1A3646357F}"/>
              </a:ext>
            </a:extLst>
          </p:cNvPr>
          <p:cNvSpPr txBox="1"/>
          <p:nvPr/>
        </p:nvSpPr>
        <p:spPr>
          <a:xfrm>
            <a:off x="144464" y="689504"/>
            <a:ext cx="887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سيقيم الله مملكة على الأرض (دانيال ٧: ٢٧).</a:t>
            </a:r>
            <a:endParaRPr lang="en-US" sz="27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41A6C-B2D4-4CA9-BEC0-5720F4CBB824}"/>
              </a:ext>
            </a:extLst>
          </p:cNvPr>
          <p:cNvSpPr txBox="1"/>
          <p:nvPr/>
        </p:nvSpPr>
        <p:spPr>
          <a:xfrm>
            <a:off x="144464" y="1224357"/>
            <a:ext cx="88735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عرضه الملك يسوع، لكن الأمة رفضت عرضه (يوحنا 1: 11)</a:t>
            </a:r>
            <a:endParaRPr lang="en-US" sz="27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CCA44-D711-46F6-833B-48EAE51DC19C}"/>
              </a:ext>
            </a:extLst>
          </p:cNvPr>
          <p:cNvSpPr txBox="1"/>
          <p:nvPr/>
        </p:nvSpPr>
        <p:spPr>
          <a:xfrm>
            <a:off x="191277" y="1791752"/>
            <a:ext cx="88267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7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يقوم يسوع حالياً ببناء مملكته روحياً (يوحنا 1: 12؛ 3: 3؛ متى 6: 10).</a:t>
            </a:r>
            <a:endParaRPr lang="en-US" sz="27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0D3FFA-CD63-4AE7-9284-4D1FEB3BFF4A}"/>
              </a:ext>
            </a:extLst>
          </p:cNvPr>
          <p:cNvGrpSpPr/>
          <p:nvPr/>
        </p:nvGrpSpPr>
        <p:grpSpPr>
          <a:xfrm>
            <a:off x="2438400" y="4191000"/>
            <a:ext cx="2743200" cy="1134790"/>
            <a:chOff x="1744980" y="2057401"/>
            <a:chExt cx="2743200" cy="1134790"/>
          </a:xfrm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AD6AD876-702E-4140-B2A9-5042D4DD2AC5}"/>
                </a:ext>
              </a:extLst>
            </p:cNvPr>
            <p:cNvSpPr/>
            <p:nvPr/>
          </p:nvSpPr>
          <p:spPr>
            <a:xfrm>
              <a:off x="1859280" y="2057401"/>
              <a:ext cx="2514600" cy="1134790"/>
            </a:xfrm>
            <a:prstGeom prst="wedgeRoundRectCallout">
              <a:avLst>
                <a:gd name="adj1" fmla="val 41066"/>
                <a:gd name="adj2" fmla="val -69087"/>
                <a:gd name="adj3" fmla="val 16667"/>
              </a:avLst>
            </a:prstGeom>
            <a:gradFill flip="none" rotWithShape="1">
              <a:gsLst>
                <a:gs pos="52000">
                  <a:schemeClr val="accent6">
                    <a:lumMod val="40000"/>
                    <a:lumOff val="60000"/>
                  </a:schemeClr>
                </a:gs>
                <a:gs pos="17000">
                  <a:schemeClr val="accent6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A01C26-9D7D-41B6-89A9-BE0F4607D2BE}"/>
                </a:ext>
              </a:extLst>
            </p:cNvPr>
            <p:cNvSpPr txBox="1"/>
            <p:nvPr/>
          </p:nvSpPr>
          <p:spPr>
            <a:xfrm>
              <a:off x="1744980" y="2116964"/>
              <a:ext cx="27432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000" b="1" dirty="0"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توبوا                            لأنه قد اقترب               ملكوت السماوات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85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0C2A2-59CA-46A1-9DD7-4EA03E84C4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000" t="11462" r="15000" b="15910"/>
          <a:stretch/>
        </p:blipFill>
        <p:spPr>
          <a:xfrm>
            <a:off x="152400" y="172851"/>
            <a:ext cx="8825203" cy="65327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1010D-2C43-4CE8-A4C0-43CF05DA8D7C}"/>
              </a:ext>
            </a:extLst>
          </p:cNvPr>
          <p:cNvSpPr txBox="1"/>
          <p:nvPr/>
        </p:nvSpPr>
        <p:spPr>
          <a:xfrm>
            <a:off x="452122" y="1151314"/>
            <a:ext cx="852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سيستمر ملكوت يسوع الروحي في النمو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1962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F8D20-B2E2-4572-92E6-F6880926C259}"/>
              </a:ext>
            </a:extLst>
          </p:cNvPr>
          <p:cNvSpPr txBox="1"/>
          <p:nvPr/>
        </p:nvSpPr>
        <p:spPr>
          <a:xfrm>
            <a:off x="452121" y="1674534"/>
            <a:ext cx="852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سيكون هناك مواطنين منافقين في الملكوت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1962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E3F9E-F9DC-483A-8771-BCC8AD75FF06}"/>
              </a:ext>
            </a:extLst>
          </p:cNvPr>
          <p:cNvSpPr txBox="1"/>
          <p:nvPr/>
        </p:nvSpPr>
        <p:spPr>
          <a:xfrm>
            <a:off x="452121" y="2219378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يسوع يوضح دور التلاميذ كصيادي الناس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1962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6C13D-6913-4A7F-B3DC-F8BCDB874442}"/>
              </a:ext>
            </a:extLst>
          </p:cNvPr>
          <p:cNvSpPr txBox="1"/>
          <p:nvPr/>
        </p:nvSpPr>
        <p:spPr>
          <a:xfrm>
            <a:off x="166397" y="185029"/>
            <a:ext cx="9048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196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يعطي يسوع ثمانية أمثال                                                      ليكشف أسرار الملكوت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1962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B3E63D-C653-4AE3-A7AE-0E7DD882F013}"/>
              </a:ext>
            </a:extLst>
          </p:cNvPr>
          <p:cNvGrpSpPr/>
          <p:nvPr/>
        </p:nvGrpSpPr>
        <p:grpSpPr>
          <a:xfrm>
            <a:off x="148389" y="3124832"/>
            <a:ext cx="3276600" cy="3276600"/>
            <a:chOff x="609600" y="3581400"/>
            <a:chExt cx="3276600" cy="3276600"/>
          </a:xfrm>
        </p:grpSpPr>
        <p:sp>
          <p:nvSpPr>
            <p:cNvPr id="12" name="Explosion 1 4">
              <a:extLst>
                <a:ext uri="{FF2B5EF4-FFF2-40B4-BE49-F238E27FC236}">
                  <a16:creationId xmlns:a16="http://schemas.microsoft.com/office/drawing/2014/main" id="{80919D14-64A0-4383-BB54-B66F7AD89383}"/>
                </a:ext>
              </a:extLst>
            </p:cNvPr>
            <p:cNvSpPr/>
            <p:nvPr/>
          </p:nvSpPr>
          <p:spPr>
            <a:xfrm>
              <a:off x="609600" y="3581400"/>
              <a:ext cx="3276600" cy="3276600"/>
            </a:xfrm>
            <a:prstGeom prst="irregularSeal1">
              <a:avLst/>
            </a:prstGeom>
            <a:solidFill>
              <a:srgbClr val="002060"/>
            </a:soli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E2CA32-5535-4C17-838E-89E30B1697C2}"/>
                </a:ext>
              </a:extLst>
            </p:cNvPr>
            <p:cNvSpPr txBox="1"/>
            <p:nvPr/>
          </p:nvSpPr>
          <p:spPr>
            <a:xfrm>
              <a:off x="1054087" y="4438377"/>
              <a:ext cx="23876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الموضوع: كيف سينتهي عصر    النعمة هذا؟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7B92BA-398D-459A-97F7-C6974036AAEA}"/>
              </a:ext>
            </a:extLst>
          </p:cNvPr>
          <p:cNvSpPr txBox="1"/>
          <p:nvPr/>
        </p:nvSpPr>
        <p:spPr>
          <a:xfrm>
            <a:off x="259081" y="6081128"/>
            <a:ext cx="8534400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all" spc="0" normalizeH="0" baseline="0" noProof="0" dirty="0">
                <a:ln w="19050" cmpd="sng">
                  <a:solidFill>
                    <a:srgbClr val="924900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13: الإطار</a:t>
            </a:r>
            <a:endParaRPr kumimoji="0" lang="en-US" sz="3200" b="1" i="0" u="none" strike="noStrike" kern="1200" cap="all" spc="0" normalizeH="0" baseline="0" noProof="0" dirty="0">
              <a:ln w="19050" cmpd="sng">
                <a:solidFill>
                  <a:srgbClr val="924900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140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6"/>
          <a:stretch/>
        </p:blipFill>
        <p:spPr>
          <a:xfrm>
            <a:off x="152399" y="152400"/>
            <a:ext cx="8849235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562100" y="619428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صيد السمك في القرن الأول</a:t>
            </a:r>
            <a:endParaRPr lang="en-US" sz="36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4800" y="685800"/>
            <a:ext cx="3487657" cy="2243101"/>
            <a:chOff x="267138" y="1036494"/>
            <a:chExt cx="3487657" cy="22431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0570">
              <a:off x="267138" y="1036494"/>
              <a:ext cx="3364651" cy="22431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 rot="21105451">
              <a:off x="312656" y="2192386"/>
              <a:ext cx="34421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الخيط والخطاف</a:t>
              </a:r>
              <a:b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JO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مت 17: 27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270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6924" y="485444"/>
            <a:ext cx="3370676" cy="2438400"/>
            <a:chOff x="5366924" y="457200"/>
            <a:chExt cx="3370676" cy="2438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619">
              <a:off x="5486400" y="457200"/>
              <a:ext cx="3251200" cy="2438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 rot="351533">
              <a:off x="5366924" y="1741599"/>
              <a:ext cx="32149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رمي الشبكة</a:t>
              </a:r>
              <a:b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JO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مرقس 1: 16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270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0C80408-025E-4112-9BCC-02734519D554}"/>
              </a:ext>
            </a:extLst>
          </p:cNvPr>
          <p:cNvGrpSpPr/>
          <p:nvPr/>
        </p:nvGrpSpPr>
        <p:grpSpPr>
          <a:xfrm>
            <a:off x="1886043" y="3272373"/>
            <a:ext cx="5168357" cy="2696290"/>
            <a:chOff x="1987821" y="3783692"/>
            <a:chExt cx="5168357" cy="2696290"/>
          </a:xfrm>
        </p:grpSpPr>
        <p:pic>
          <p:nvPicPr>
            <p:cNvPr id="19" name="Picture 4" descr="https://fbexternal-a.akamaihd.net/safe_image.php?d=AQAcQajEzWwi4eKt&amp;w=377&amp;h=197&amp;url=http%3A%2F%2Fwww.davidlgray.info%2Fblog%2Fwp-content%2Fuploads%2F2014%2F01%2F47fishermen1.jpg&amp;cfs=1">
              <a:extLst>
                <a:ext uri="{FF2B5EF4-FFF2-40B4-BE49-F238E27FC236}">
                  <a16:creationId xmlns:a16="http://schemas.microsoft.com/office/drawing/2014/main" id="{524B31CE-AA2A-4311-9D68-AFA48C2AF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821" y="3783692"/>
              <a:ext cx="5168357" cy="268699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1987821" y="5464319"/>
              <a:ext cx="51683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شبكة السحب</a:t>
              </a:r>
              <a:b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JO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1270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مت 13: 47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270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517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6D8375-B124-457C-801B-029D78033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00025"/>
            <a:ext cx="8572500" cy="64293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1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7F4B00-956C-4C1E-9D6E-5EBB39B7E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" y="192133"/>
            <a:ext cx="8937799" cy="65134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042738" y="442521"/>
            <a:ext cx="798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طولها 250-300 متر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739" y="973284"/>
            <a:ext cx="798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ارتفاع 3-8 متر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1" y="1527151"/>
            <a:ext cx="795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4-16 رجلاً في الفريق (أو قاربين)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2057400"/>
            <a:ext cx="795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إنهم ذاهبون لتحقيق أقصى قدر من الصيد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2604752"/>
            <a:ext cx="798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تمتلئ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الشبكة </a:t>
            </a:r>
            <a:r>
              <a:rPr lang="ar-JO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بجميع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أنواع الأسماك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36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>
          <a:xfrm>
            <a:off x="222445" y="152401"/>
            <a:ext cx="8724608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52A33A-D48D-4A00-BD6C-7B7A47A0F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11" y="4681840"/>
            <a:ext cx="3657600" cy="1914144"/>
          </a:xfrm>
          <a:prstGeom prst="ellipse">
            <a:avLst/>
          </a:prstGeom>
          <a:ln w="63500" cap="rnd">
            <a:solidFill>
              <a:schemeClr val="bg1">
                <a:lumMod val="9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3249" y="304800"/>
            <a:ext cx="308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صيادي الناس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1807" y="221097"/>
            <a:ext cx="308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799" y="1600200"/>
            <a:ext cx="442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رمي الشبكة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8387" y="3603230"/>
            <a:ext cx="442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سحب الشبكة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999" y="2438400"/>
            <a:ext cx="3050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السمك الرديء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5268" y="5181600"/>
            <a:ext cx="3050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السمك الجيد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974" y="772180"/>
            <a:ext cx="308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التلاميذ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9907" y="688477"/>
            <a:ext cx="308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كل الناس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2067580"/>
            <a:ext cx="4612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مشاركة الإنجيل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736" y="4060430"/>
            <a:ext cx="4612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نهاية الزمن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2891135"/>
            <a:ext cx="260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الأشرار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869" y="5638912"/>
            <a:ext cx="343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الأبرار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1CA5E-027F-4165-ABBA-7A78A54F4250}"/>
              </a:ext>
            </a:extLst>
          </p:cNvPr>
          <p:cNvSpPr txBox="1"/>
          <p:nvPr/>
        </p:nvSpPr>
        <p:spPr>
          <a:xfrm>
            <a:off x="5530124" y="5334000"/>
            <a:ext cx="285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الفصل بين السمك</a:t>
            </a:r>
            <a:endParaRPr lang="en-US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9B5416-D7A9-428F-AE08-8383DDC1952E}"/>
              </a:ext>
            </a:extLst>
          </p:cNvPr>
          <p:cNvSpPr txBox="1"/>
          <p:nvPr/>
        </p:nvSpPr>
        <p:spPr>
          <a:xfrm>
            <a:off x="5530124" y="5791200"/>
            <a:ext cx="285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الدينونة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76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352927" y="381000"/>
            <a:ext cx="825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</a:rPr>
              <a:t>1. ا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لمهمة الرئيسية للتلميذ هي أن يلقي شبكة الإنجيل حيثما وكلما </a:t>
            </a: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</a:rPr>
              <a:t> 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أمكن ذلك (مت 4: 19؛ 28: 19-20).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17B90B-29A6-4479-9F76-B01A50907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1" b="99115" l="8137" r="92571">
                        <a14:foregroundMark x1="41627" y1="14336" x2="40448" y2="33451"/>
                        <a14:foregroundMark x1="54363" y1="14336" x2="68160" y2="32920"/>
                        <a14:foregroundMark x1="68160" y1="32920" x2="81486" y2="64071"/>
                        <a14:foregroundMark x1="81486" y1="64071" x2="86675" y2="89912"/>
                        <a14:foregroundMark x1="88090" y1="49381" x2="60613" y2="72566"/>
                        <a14:foregroundMark x1="11321" y1="96106" x2="55425" y2="93097"/>
                        <a14:foregroundMark x1="55425" y1="93097" x2="70047" y2="94336"/>
                        <a14:foregroundMark x1="91745" y1="66726" x2="92571" y2="96991"/>
                        <a14:foregroundMark x1="11321" y1="72566" x2="8137" y2="99292"/>
                        <a14:foregroundMark x1="23231" y1="64071" x2="31250" y2="70796"/>
                        <a14:foregroundMark x1="56132" y1="67257" x2="62382" y2="67611"/>
                        <a14:foregroundMark x1="44811" y1="66726" x2="61792" y2="74867"/>
                        <a14:foregroundMark x1="22642" y1="62301" x2="25236" y2="83717"/>
                        <a14:foregroundMark x1="49057" y1="9381" x2="53420" y2="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541" y="5473005"/>
            <a:ext cx="2078718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A7EF01-1A3D-4733-AD89-E9594E1F47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71" b="99541" l="15280" r="90723">
                        <a14:foregroundMark x1="50341" y1="23277" x2="54843" y2="23737"/>
                        <a14:foregroundMark x1="39427" y1="83155" x2="35334" y2="89740"/>
                        <a14:foregroundMark x1="60709" y1="84074" x2="46521" y2="95253"/>
                        <a14:foregroundMark x1="59482" y1="79939" x2="74079" y2="99081"/>
                        <a14:foregroundMark x1="74079" y1="99081" x2="74079" y2="99081"/>
                        <a14:foregroundMark x1="35744" y1="89740" x2="23192" y2="97243"/>
                        <a14:foregroundMark x1="23192" y1="97243" x2="23192" y2="97243"/>
                        <a14:foregroundMark x1="15280" y1="91577" x2="15280" y2="96325"/>
                        <a14:foregroundMark x1="80764" y1="92496" x2="88774" y2="98162"/>
                        <a14:backgroundMark x1="89905" y1="99541" x2="89905" y2="99541"/>
                        <a14:backgroundMark x1="90314" y1="98162" x2="90314" y2="99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7" t="17778" r="9417"/>
          <a:stretch/>
        </p:blipFill>
        <p:spPr>
          <a:xfrm>
            <a:off x="5875422" y="4038600"/>
            <a:ext cx="3124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707991" y="5328852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7833AB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7833AB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91C9E-E2DC-4807-85CD-5D0AF1296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r="12500"/>
          <a:stretch/>
        </p:blipFill>
        <p:spPr>
          <a:xfrm>
            <a:off x="152400" y="148523"/>
            <a:ext cx="8839200" cy="66332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1D0DB-25DA-4E61-9166-198F70A34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2923"/>
          <a:stretch/>
        </p:blipFill>
        <p:spPr>
          <a:xfrm>
            <a:off x="1471227" y="2971800"/>
            <a:ext cx="6201545" cy="3623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1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D6F6F56-0C3A-4320-9692-42C07995129E}"/>
  <p:tag name="ISPRING_RESOURCE_FOLDER" val="C:\Users\david\Dropbox\AIC PPTS\Synced AIC Messages\PPTS used to Sync\The Dragnet AIC 21 August 2021 English\"/>
  <p:tag name="ISPRING_PRESENTATION_PATH" val="C:\Users\david\Dropbox\AIC PPTS\Synced AIC Messages\PPTS used to Sync\The Dragnet AIC 21 August 2021 English.pptx"/>
  <p:tag name="ISPRING_PROJECT_VERSION" val="9.3"/>
  <p:tag name="ISPRING_PROJECT_FOLDER_UPDATED" val="1"/>
  <p:tag name="ISPRING_SCREEN_RECS_UPDATED" val="C:\Users\david\Dropbox\AIC PPTS\Synced AIC Messages\PPTS used to Sync\The Dragnet AIC 21 August 2021 English\"/>
  <p:tag name="FLASHSPRING_ZOOM_TAG" val="66"/>
  <p:tag name="ISPRING_PRESENTATION_INFO_2" val="&lt;?xml version=&quot;1.0&quot; encoding=&quot;UTF-8&quot; standalone=&quot;no&quot; ?&gt;&#10;&lt;presentation2&gt;&#10;&#10;  &lt;slides&gt;&#10;    &lt;slide id=&quot;{98EC15AA-65BA-404E-AC25-9281FE7D3A45}&quot; pptId=&quot;272&quot;/&gt;&#10;    &lt;slide id=&quot;{E0D4B69E-5A2E-48EF-B20A-C3DDEEF458F7}&quot; pptId=&quot;273&quot;/&gt;&#10;    &lt;slide id=&quot;{0C6E6451-20E0-4438-B61A-5ECBF052844B}&quot; pptId=&quot;336&quot;/&gt;&#10;    &lt;slide id=&quot;{AC348354-CA19-4718-B199-18C707E043D4}&quot; pptId=&quot;338&quot;/&gt;&#10;    &lt;slide id=&quot;{7C043AC3-4E09-4112-92D9-2F531DAAB3D5}&quot; pptId=&quot;274&quot;/&gt;&#10;    &lt;slide id=&quot;{432B02A1-4C3C-453C-B238-C8B090B701B4}&quot; pptId=&quot;352&quot;/&gt;&#10;    &lt;slide id=&quot;{CC72A3CD-863D-465F-A771-5142036AF43B}&quot; pptId=&quot;276&quot;/&gt;&#10;    &lt;slide id=&quot;{D756D1EB-C1EA-4F1A-B9D8-42D3D4A51670}&quot; pptId=&quot;353&quot;/&gt;&#10;    &lt;slide id=&quot;{31E9E644-1990-471D-9ACC-EBFC8FABEB7B}&quot; pptId=&quot;342&quot;/&gt;&#10;    &lt;slide id=&quot;{A579AC90-5002-4997-962A-74BF782AC12C}&quot; pptId=&quot;340&quot;/&gt;&#10;    &lt;slide id=&quot;{A2282A97-82D7-4511-B22E-DA0DB2424BAF}&quot; pptId=&quot;351&quot;/&gt;&#10;    &lt;slide id=&quot;{5E881CEB-6AB1-41E1-9908-D26F9D5A8EBB}&quot; pptId=&quot;349&quot;/&gt;&#10;    &lt;slide id=&quot;{0CF19227-BAAF-431A-890C-4ABCEE398540}&quot; pptId=&quot;346&quot;/&gt;&#10;    &lt;slide id=&quot;{B56246EC-4FE2-4573-85CC-5253AD10D3FB}&quot; pptId=&quot;350&quot;/&gt;&#10;    &lt;slide id=&quot;{93D44E65-3026-4B97-BD9F-A601AEBAD766}&quot; pptId=&quot;343&quot;/&gt;&#10;    &lt;slide id=&quot;{51EA164B-7C9A-4B1C-ADC3-1208FBFF8C99}&quot; pptId=&quot;344&quot;/&gt;&#10;    &lt;slide id=&quot;{37A26207-D095-47E7-AB6F-16EA7F87C085}&quot; pptId=&quot;279&quot;/&gt;&#10;  &lt;/slides&gt;&#10;&#10;  &lt;narration&gt;&#10;    &lt;audioTracks&gt;&#10;      &lt;audioTrack muted=&quot;false&quot; name=&quot;Parable of the Dragnet_final4&quot; resource=&quot;ea172a95&quot; slideId=&quot;{98EC15AA-65BA-404E-AC25-9281FE7D3A45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A875E134-01A5-434B-B9E4-0F6908929BB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Dragnet AIC 21 August 2021 Englis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579AC90-5002-4997-962A-74BF782AC12C}"/>
  <p:tag name="GENSWF_ADVANCE_TIME" val="112.502"/>
  <p:tag name="TIMING" val="|3.953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2282A97-82D7-4511-B22E-DA0DB2424BAF}"/>
  <p:tag name="GENSWF_ADVANCE_TIME" val="212.197"/>
  <p:tag name="TIMING" val="|34.441|150.63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E881CEB-6AB1-41E1-9908-D26F9D5A8EBB}"/>
  <p:tag name="GENSWF_ADVANCE_TIME" val="78.03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CF19227-BAAF-431A-890C-4ABCEE398540}"/>
  <p:tag name="GENSWF_ADVANCE_TIME" val="46.942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56246EC-4FE2-4573-85CC-5253AD10D3FB}"/>
  <p:tag name="GENSWF_ADVANCE_TIME" val="33.386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3D44E65-3026-4B97-BD9F-A601AEBAD766}"/>
  <p:tag name="GENSWF_ADVANCE_TIME" val="81.797"/>
  <p:tag name="TIMING" val="|41.233|7.047|2.4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1EA164B-7C9A-4B1C-ADC3-1208FBFF8C99}"/>
  <p:tag name="GENSWF_ADVANCE_TIME" val="338.452"/>
  <p:tag name="TIMING" val="|28.252|18.571|9.646|122.1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7A26207-D095-47E7-AB6F-16EA7F87C085}"/>
  <p:tag name="GENSWF_ADVANCE_TIME" val="6.262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0D4B69E-5A2E-48EF-B20A-C3DDEEF458F7}"/>
  <p:tag name="GENSWF_ADVANCE_TIME" val="91.6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C6E6451-20E0-4438-B61A-5ECBF052844B}"/>
  <p:tag name="GENSWF_ADVANCE_TIME" val="444.200"/>
  <p:tag name="TIMING" val="|22.382|88.27|33|40.487|92.76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C348354-CA19-4718-B199-18C707E043D4}"/>
  <p:tag name="GENSWF_ADVANCE_TIME" val="265.715"/>
  <p:tag name="TIMING" val="|61.779|55.231|44.88|13.998|49.733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C043AC3-4E09-4112-92D9-2F531DAAB3D5}"/>
  <p:tag name="GENSWF_ADVANCE_TIME" val="204.447"/>
  <p:tag name="TIMING" val="|53.187|6.35|84.407|51.823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32B02A1-4C3C-453C-B238-C8B090B701B4}"/>
  <p:tag name="GENSWF_ADVANCE_TIME" val="60.687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C72A3CD-863D-465F-A771-5142036AF43B}"/>
  <p:tag name="GENSWF_ADVANCE_TIME" val="113.936"/>
  <p:tag name="TIMING" val="|14.767|6.088|17.27|30.105|11.812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756D1EB-C1EA-4F1A-B9D8-42D3D4A51670}"/>
  <p:tag name="GENSWF_ADVANCE_TIME" val="450.826"/>
  <p:tag name="TIMING" val="|31.67|39.733|50.116|34.106|133.2|23.897|53.877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1E9E644-1990-471D-9ACC-EBFC8FABEB7B}"/>
  <p:tag name="GENSWF_ADVANCE_TIME" val="60.9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6010</TotalTime>
  <Words>525</Words>
  <Application>Microsoft Macintosh PowerPoint</Application>
  <PresentationFormat>On-screen Show (4:3)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ＭＳ Ｐゴシック</vt:lpstr>
      <vt:lpstr>Arial</vt:lpstr>
      <vt:lpstr>Arial Black</vt:lpstr>
      <vt:lpstr>Calibri</vt:lpstr>
      <vt:lpstr>Calibri Light</vt:lpstr>
      <vt:lpstr>Chiller</vt:lpstr>
      <vt:lpstr>Comic Sans MS</vt:lpstr>
      <vt:lpstr>Times New Roman</vt:lpstr>
      <vt:lpstr>Wingdings</vt:lpstr>
      <vt:lpstr>Office Theme</vt:lpstr>
      <vt:lpstr>2_Office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Dragnet AIC 21 August 2021 English</dc:title>
  <dc:creator>David Martin</dc:creator>
  <cp:lastModifiedBy>Rick Griffith</cp:lastModifiedBy>
  <cp:revision>218</cp:revision>
  <cp:lastPrinted>2021-08-22T14:39:16Z</cp:lastPrinted>
  <dcterms:created xsi:type="dcterms:W3CDTF">2014-01-28T14:49:41Z</dcterms:created>
  <dcterms:modified xsi:type="dcterms:W3CDTF">2023-12-25T08:10:53Z</dcterms:modified>
</cp:coreProperties>
</file>