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278" r:id="rId4"/>
    <p:sldId id="302" r:id="rId5"/>
    <p:sldId id="337" r:id="rId6"/>
    <p:sldId id="273" r:id="rId7"/>
    <p:sldId id="275" r:id="rId8"/>
    <p:sldId id="338" r:id="rId9"/>
    <p:sldId id="274" r:id="rId10"/>
    <p:sldId id="276" r:id="rId11"/>
    <p:sldId id="260" r:id="rId12"/>
    <p:sldId id="267" r:id="rId13"/>
    <p:sldId id="329" r:id="rId14"/>
    <p:sldId id="269" r:id="rId15"/>
    <p:sldId id="328" r:id="rId16"/>
    <p:sldId id="330" r:id="rId17"/>
    <p:sldId id="335" r:id="rId18"/>
    <p:sldId id="336" r:id="rId19"/>
    <p:sldId id="270" r:id="rId20"/>
    <p:sldId id="5202" r:id="rId21"/>
  </p:sldIdLst>
  <p:sldSz cx="9144000" cy="6858000" type="screen4x3"/>
  <p:notesSz cx="7004050" cy="929005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4900"/>
    <a:srgbClr val="004442"/>
    <a:srgbClr val="006666"/>
    <a:srgbClr val="009999"/>
    <a:srgbClr val="008080"/>
    <a:srgbClr val="B2B2B2"/>
    <a:srgbClr val="663300"/>
    <a:srgbClr val="580000"/>
    <a:srgbClr val="361B00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1" autoAdjust="0"/>
    <p:restoredTop sz="94286" autoAdjust="0"/>
  </p:normalViewPr>
  <p:slideViewPr>
    <p:cSldViewPr>
      <p:cViewPr>
        <p:scale>
          <a:sx n="88" d="100"/>
          <a:sy n="88" d="100"/>
        </p:scale>
        <p:origin x="1320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5902" cy="46405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150" y="2"/>
            <a:ext cx="3034274" cy="46405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E5A2CFA-CF2D-49FA-BCDB-0D594F5DF36C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514"/>
            <a:ext cx="3035902" cy="46405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150" y="8824514"/>
            <a:ext cx="3034274" cy="46405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02F0E4D-36B9-4996-95A4-61E2BDFA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5088" cy="4645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1"/>
            <a:ext cx="3035088" cy="4645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522A03D-621D-4182-8978-5D82D08735F4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5"/>
            <a:ext cx="5603240" cy="418052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7"/>
            <a:ext cx="3035088" cy="4645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45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541B920-2EBB-4297-B874-E878F045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949">
              <a:defRPr/>
            </a:pPr>
            <a:fld id="{59F0D061-6C80-4568-9B35-874F8BC2FE76}" type="slidenum">
              <a:rPr lang="en-US">
                <a:solidFill>
                  <a:prstClr val="black"/>
                </a:solidFill>
                <a:latin typeface="Calibri"/>
              </a:rPr>
              <a:pPr defTabSz="93094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2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102">
              <a:defRPr/>
            </a:pPr>
            <a:fld id="{59F0D061-6C80-4568-9B35-874F8BC2FE7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10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291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102">
              <a:defRPr/>
            </a:pPr>
            <a:fld id="{59F0D061-6C80-4568-9B35-874F8BC2FE7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102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388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102">
              <a:defRPr/>
            </a:pPr>
            <a:fld id="{59F0D061-6C80-4568-9B35-874F8BC2FE7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10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431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9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pj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8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8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8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B920-2EBB-4297-B874-E878F04551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98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0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36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6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722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56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207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086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2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5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963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89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95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223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2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016E-7629-4640-8F9A-29A8C83B3A48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8740-831E-457C-BBC3-A09398DC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581F-700D-4CED-BB1A-C66F27A5240D}" type="datetimeFigureOut">
              <a:rPr lang="en-US" smtClean="0"/>
              <a:t>12/25/23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4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png"/><Relationship Id="rId12" Type="http://schemas.microsoft.com/office/2007/relationships/hdphoto" Target="../media/hdphoto1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microsoft.com/office/2007/relationships/hdphoto" Target="../media/hdphoto13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15.wdp"/><Relationship Id="rId4" Type="http://schemas.openxmlformats.org/officeDocument/2006/relationships/image" Target="../media/image20.jpe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F701F-45A2-42D6-BEEB-36050C96B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89452"/>
            <a:ext cx="8860387" cy="6645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AC2B9-E89B-4E87-917C-E34CC3B09AA0}"/>
              </a:ext>
            </a:extLst>
          </p:cNvPr>
          <p:cNvSpPr txBox="1"/>
          <p:nvPr/>
        </p:nvSpPr>
        <p:spPr>
          <a:xfrm>
            <a:off x="-228600" y="1109410"/>
            <a:ext cx="902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متى 18: 21-35</a:t>
            </a:r>
            <a:endParaRPr kumimoji="0" lang="en-US" sz="4000" b="1" i="0" u="none" strike="noStrike" kern="1200" cap="none" spc="0" normalizeH="0" baseline="0" noProof="0" dirty="0">
              <a:ln w="10160">
                <a:solidFill>
                  <a:srgbClr val="C0504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2D3D-C953-4298-B8DE-1DBD941B2494}"/>
              </a:ext>
            </a:extLst>
          </p:cNvPr>
          <p:cNvSpPr txBox="1"/>
          <p:nvPr/>
        </p:nvSpPr>
        <p:spPr>
          <a:xfrm>
            <a:off x="-228600" y="381000"/>
            <a:ext cx="9028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العبد الذي لا يغفر</a:t>
            </a:r>
            <a:endParaRPr kumimoji="0" lang="en-US" sz="4400" b="1" i="0" u="none" strike="noStrike" kern="1200" cap="none" spc="0" normalizeH="0" baseline="0" noProof="0" dirty="0">
              <a:ln w="10160">
                <a:solidFill>
                  <a:srgbClr val="C0504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FACA5-5C09-C94F-8726-47391C0A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" y="6108879"/>
            <a:ext cx="9120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د. ديفيد مارتن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mmanChurch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.org • BibleStudyDownloads.org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641353-6216-0D4E-AD93-6E638DD5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4905" y1="56348" x2="68096" y2="64746"/>
                        <a14:foregroundMark x1="78184" y1="72949" x2="83354" y2="81055"/>
                        <a14:foregroundMark x1="78184" y1="72559" x2="67718" y2="56934"/>
                        <a14:foregroundMark x1="88272" y1="50391" x2="81337" y2="42871"/>
                        <a14:foregroundMark x1="32156" y1="49121" x2="37453" y2="45703"/>
                        <a14:foregroundMark x1="33796" y1="53809" x2="24086" y2="54199"/>
                        <a14:foregroundMark x1="61160" y1="22949" x2="61665" y2="27246"/>
                        <a14:foregroundMark x1="50315" y1="45996" x2="50315" y2="44141"/>
                        <a14:foregroundMark x1="17907" y1="84961" x2="17907" y2="81934"/>
                        <a14:foregroundMark x1="61597" y1="70265" x2="63118" y2="80275"/>
                        <a14:foregroundMark x1="47402" y1="81747" x2="47402" y2="78803"/>
                        <a14:foregroundMark x1="73511" y1="78803" x2="70849" y2="78803"/>
                        <a14:foregroundMark x1="77693" y1="79097" x2="73891" y2="79097"/>
                        <a14:foregroundMark x1="51711" y1="47105" x2="48923" y2="45339"/>
                        <a14:foregroundMark x1="10393" y1="89500" x2="9125" y2="85672"/>
                        <a14:foregroundMark x1="34474" y1="70854" x2="37516" y2="69087"/>
                        <a14:foregroundMark x1="57795" y1="81747" x2="61597" y2="81747"/>
                        <a14:backgroundMark x1="52711" y1="44141" x2="52711" y2="45703"/>
                        <a14:backgroundMark x1="52333" y1="50684" x2="50694" y2="53516"/>
                        <a14:backgroundMark x1="92686" y1="69434" x2="93443" y2="92578"/>
                        <a14:backgroundMark x1="70492" y1="82324" x2="72509" y2="82324"/>
                        <a14:backgroundMark x1="75788" y1="73535" x2="76545" y2="74805"/>
                        <a14:backgroundMark x1="54351" y1="74805" x2="57125" y2="74805"/>
                        <a14:backgroundMark x1="53090" y1="73828" x2="55107" y2="73828"/>
                        <a14:backgroundMark x1="59647" y1="72949" x2="56368" y2="74805"/>
                        <a14:backgroundMark x1="28878" y1="18262" x2="34931" y2="17871"/>
                        <a14:backgroundMark x1="34474" y1="67812" x2="34474" y2="66340"/>
                        <a14:backgroundMark x1="51331" y1="58391" x2="51331" y2="55447"/>
                        <a14:backgroundMark x1="51331" y1="60451" x2="50570" y2="56624"/>
                        <a14:backgroundMark x1="45501" y1="74975" x2="44360" y2="78803"/>
                        <a14:backgroundMark x1="2281" y1="69971" x2="0" y2="6997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1495626"/>
            <a:ext cx="3733800" cy="45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-2865"/>
            <a:ext cx="4419600" cy="68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43" y="43704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تم تسليم الخادم                  إلى الجلادين                    حتى يسدد ما عليه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93AD9-6840-490C-BDED-FDF157C73EB5}"/>
              </a:ext>
            </a:extLst>
          </p:cNvPr>
          <p:cNvSpPr txBox="1"/>
          <p:nvPr/>
        </p:nvSpPr>
        <p:spPr>
          <a:xfrm>
            <a:off x="533400" y="238256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عب 12: 6، 10-11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5ADEF-01DE-431D-9173-0805348411B5}"/>
              </a:ext>
            </a:extLst>
          </p:cNvPr>
          <p:cNvSpPr txBox="1"/>
          <p:nvPr/>
        </p:nvSpPr>
        <p:spPr>
          <a:xfrm>
            <a:off x="533400" y="29057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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كو 5: 5، 11: 30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64254-0B82-46B4-A5B7-CFE3EA806571}"/>
              </a:ext>
            </a:extLst>
          </p:cNvPr>
          <p:cNvSpPr txBox="1"/>
          <p:nvPr/>
        </p:nvSpPr>
        <p:spPr>
          <a:xfrm>
            <a:off x="533400" y="3429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يع 2: 13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ABD36-EF06-4E28-98CE-374ECCB7F94C}"/>
              </a:ext>
            </a:extLst>
          </p:cNvPr>
          <p:cNvSpPr txBox="1"/>
          <p:nvPr/>
        </p:nvSpPr>
        <p:spPr>
          <a:xfrm>
            <a:off x="533400" y="395222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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مت 6: 12-15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75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8682">
        <p15:prstTrans prst="pageCurlDouble"/>
      </p:transition>
    </mc:Choice>
    <mc:Fallback xmlns="">
      <p:transition spd="slow" advTm="2686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28337"/>
            <a:ext cx="8742947" cy="584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667000" y="5301221"/>
            <a:ext cx="33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cap="all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ماذا نتعلم؟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prstClr val="black"/>
              </a:solidFill>
              <a:effectLst>
                <a:glow rad="2159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43F8-87C9-4C5A-A436-C793E18B3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9" b="99823" l="18375" r="73734">
                        <a14:foregroundMark x1="30035" y1="8333" x2="38516" y2="16489"/>
                        <a14:foregroundMark x1="60424" y1="71631" x2="67373" y2="85106"/>
                        <a14:foregroundMark x1="67373" y1="85106" x2="69022" y2="98936"/>
                        <a14:foregroundMark x1="70436" y1="93440" x2="71849" y2="99823"/>
                        <a14:foregroundMark x1="18492" y1="45922" x2="20612" y2="53369"/>
                        <a14:foregroundMark x1="20612" y1="53369" x2="20612" y2="53369"/>
                        <a14:foregroundMark x1="58422" y1="53723" x2="52768" y2="53369"/>
                        <a14:foregroundMark x1="73380" y1="96809" x2="73734" y2="9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33" t="3751" r="25000" b="7045"/>
          <a:stretch/>
        </p:blipFill>
        <p:spPr>
          <a:xfrm flipH="1">
            <a:off x="5638451" y="3696435"/>
            <a:ext cx="3329086" cy="319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29386-41C4-4C0D-B517-D58E7E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0" b="99422" l="3901" r="91376">
                        <a14:foregroundMark x1="9856" y1="55780" x2="16016" y2="97977"/>
                        <a14:foregroundMark x1="47228" y1="8960" x2="51951" y2="9538"/>
                        <a14:foregroundMark x1="3901" y1="94509" x2="9035" y2="96532"/>
                        <a14:foregroundMark x1="91786" y1="95665" x2="91786" y2="97110"/>
                        <a14:foregroundMark x1="4928" y1="96821" x2="5133" y2="99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2" y="5295993"/>
            <a:ext cx="2209800" cy="157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036022-012F-4922-A568-9C9BD893B3D9}"/>
              </a:ext>
            </a:extLst>
          </p:cNvPr>
          <p:cNvSpPr txBox="1"/>
          <p:nvPr/>
        </p:nvSpPr>
        <p:spPr>
          <a:xfrm>
            <a:off x="192507" y="487949"/>
            <a:ext cx="87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الله غفور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72BAF-F156-4556-921F-508E14386168}"/>
              </a:ext>
            </a:extLst>
          </p:cNvPr>
          <p:cNvSpPr txBox="1"/>
          <p:nvPr/>
        </p:nvSpPr>
        <p:spPr>
          <a:xfrm>
            <a:off x="1013857" y="1011169"/>
            <a:ext cx="7596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الغفران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aphiemi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يعني التوقف عن حمل الذنب ضدك؛ لقد تم إرساله بعيدًا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(كو 2: 13-14)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E2544-AE44-46C6-9FD8-E8B35C5C0D0B}"/>
              </a:ext>
            </a:extLst>
          </p:cNvPr>
          <p:cNvSpPr txBox="1"/>
          <p:nvPr/>
        </p:nvSpPr>
        <p:spPr>
          <a:xfrm>
            <a:off x="1411245" y="2517048"/>
            <a:ext cx="359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مزمور 103: 12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8A9D2-10C5-4835-9138-A64F4237663D}"/>
              </a:ext>
            </a:extLst>
          </p:cNvPr>
          <p:cNvSpPr txBox="1"/>
          <p:nvPr/>
        </p:nvSpPr>
        <p:spPr>
          <a:xfrm>
            <a:off x="1411245" y="3070033"/>
            <a:ext cx="359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أشعياء 38: 17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FB591-5995-437B-B1CD-74736C2C1B43}"/>
              </a:ext>
            </a:extLst>
          </p:cNvPr>
          <p:cNvSpPr txBox="1"/>
          <p:nvPr/>
        </p:nvSpPr>
        <p:spPr>
          <a:xfrm>
            <a:off x="1395202" y="3595154"/>
            <a:ext cx="359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أشعياء 43: 25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BCB5A-8A4A-4899-9764-4323F218DEA9}"/>
              </a:ext>
            </a:extLst>
          </p:cNvPr>
          <p:cNvSpPr txBox="1"/>
          <p:nvPr/>
        </p:nvSpPr>
        <p:spPr>
          <a:xfrm>
            <a:off x="1395202" y="4121834"/>
            <a:ext cx="359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ميخا 7: 17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95" y="76200"/>
            <a:ext cx="8958205" cy="6629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76344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solidFill>
                  <a:srgbClr val="C00000"/>
                </a:solidFill>
                <a:effectLst>
                  <a:glow rad="228600">
                    <a:schemeClr val="bg1">
                      <a:alpha val="6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أجرة الخطية = موت</a:t>
            </a:r>
            <a:endParaRPr lang="en-US" sz="2800" b="1" dirty="0">
              <a:solidFill>
                <a:srgbClr val="C00000"/>
              </a:solidFill>
              <a:effectLst>
                <a:glow rad="228600">
                  <a:schemeClr val="bg1">
                    <a:alpha val="6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47665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solidFill>
                  <a:srgbClr val="C00000"/>
                </a:solidFill>
                <a:effectLst>
                  <a:glow rad="228600">
                    <a:schemeClr val="bg1">
                      <a:alpha val="6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إن غفران خطيتي        يأتي عندما أضع إيماني   في المسيح</a:t>
            </a:r>
            <a:endParaRPr lang="en-US" sz="2800" b="1" dirty="0">
              <a:solidFill>
                <a:srgbClr val="C00000"/>
              </a:solidFill>
              <a:effectLst>
                <a:glow rad="228600">
                  <a:schemeClr val="bg1">
                    <a:alpha val="6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A22E86-249D-4F82-95F6-CE431CF6C9C1}"/>
              </a:ext>
            </a:extLst>
          </p:cNvPr>
          <p:cNvGrpSpPr/>
          <p:nvPr/>
        </p:nvGrpSpPr>
        <p:grpSpPr>
          <a:xfrm>
            <a:off x="76200" y="301777"/>
            <a:ext cx="3581400" cy="2504420"/>
            <a:chOff x="228600" y="301777"/>
            <a:chExt cx="3581400" cy="2504420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301777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</a:t>
              </a:r>
              <a:r>
                <a:rPr lang="ar-JO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رومية 6: 23</a:t>
              </a:r>
              <a:endParaRPr lang="en-US" sz="2800" b="1" dirty="0">
                <a:effectLst>
                  <a:glow rad="228600">
                    <a:schemeClr val="bg1">
                      <a:alpha val="6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282977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</a:t>
              </a:r>
              <a:r>
                <a:rPr lang="ar-JO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أعمال 10: 43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1283447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</a:t>
              </a:r>
              <a:r>
                <a:rPr lang="ar-JO" sz="2800" b="1" dirty="0">
                  <a:effectLst>
                    <a:glow rad="228600">
                      <a:schemeClr val="bg1">
                        <a:alpha val="64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عبرانيين 10: 12</a:t>
              </a:r>
              <a:endParaRPr lang="en-US" sz="2800" b="1" dirty="0">
                <a:effectLst>
                  <a:glow rad="228600">
                    <a:schemeClr val="bg1">
                      <a:alpha val="6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7451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solidFill>
                  <a:srgbClr val="C00000"/>
                </a:solidFill>
                <a:effectLst>
                  <a:glow rad="228600">
                    <a:schemeClr val="bg1">
                      <a:alpha val="6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تم دفع أجرة الخطية</a:t>
            </a:r>
            <a:endParaRPr lang="en-US" sz="2800" b="1" dirty="0">
              <a:solidFill>
                <a:srgbClr val="C00000"/>
              </a:solidFill>
              <a:effectLst>
                <a:glow rad="228600">
                  <a:schemeClr val="bg1">
                    <a:alpha val="6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947994"/>
            <a:ext cx="4245117" cy="2986206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667000" y="5870423"/>
            <a:ext cx="1143000" cy="987577"/>
            <a:chOff x="4953000" y="3048000"/>
            <a:chExt cx="1143000" cy="1143000"/>
          </a:xfrm>
        </p:grpSpPr>
        <p:sp>
          <p:nvSpPr>
            <p:cNvPr id="13" name="Heart 12"/>
            <p:cNvSpPr/>
            <p:nvPr/>
          </p:nvSpPr>
          <p:spPr>
            <a:xfrm>
              <a:off x="4953000" y="3048000"/>
              <a:ext cx="1143000" cy="1143000"/>
            </a:xfrm>
            <a:prstGeom prst="heart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3224384"/>
              <a:ext cx="1066800" cy="498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خطيتي</a:t>
              </a:r>
              <a:endParaRPr 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36277" y="3276600"/>
            <a:ext cx="3145723" cy="3112101"/>
            <a:chOff x="150283" y="3938157"/>
            <a:chExt cx="2821517" cy="2843643"/>
          </a:xfrm>
        </p:grpSpPr>
        <p:sp>
          <p:nvSpPr>
            <p:cNvPr id="19" name="Explosion 1 18"/>
            <p:cNvSpPr/>
            <p:nvPr/>
          </p:nvSpPr>
          <p:spPr>
            <a:xfrm>
              <a:off x="228600" y="3938157"/>
              <a:ext cx="2588683" cy="2843643"/>
            </a:xfrm>
            <a:prstGeom prst="irregularSeal1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0283" y="4745949"/>
              <a:ext cx="2821517" cy="109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هل                             غُفِر                             لك ؟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DF446E-2DB3-47A3-92B8-092DB5E7B781}"/>
              </a:ext>
            </a:extLst>
          </p:cNvPr>
          <p:cNvSpPr txBox="1"/>
          <p:nvPr/>
        </p:nvSpPr>
        <p:spPr>
          <a:xfrm>
            <a:off x="2438400" y="5990392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schemeClr val="bg1"/>
                </a:solidFill>
                <a:effectLst>
                  <a:glow rad="215900">
                    <a:schemeClr val="tx1">
                      <a:alpha val="6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كيف يعمل الغفران؟</a:t>
            </a:r>
            <a:endParaRPr kumimoji="0" lang="en-US" sz="44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schemeClr val="bg1"/>
              </a:solidFill>
              <a:effectLst>
                <a:glow rad="215900">
                  <a:schemeClr val="tx1">
                    <a:alpha val="6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1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0897">
        <p14:reveal/>
      </p:transition>
    </mc:Choice>
    <mc:Fallback xmlns="">
      <p:transition spd="slow" advTm="140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16968 C 3.33333E-6 -0.2463 0.14982 -0.33889 0.27291 -0.33889 L 0.54583 -0.33889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28337"/>
            <a:ext cx="8742947" cy="584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667000" y="5301221"/>
            <a:ext cx="33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ماذا نتعلم؟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prstClr val="black"/>
              </a:solidFill>
              <a:effectLst>
                <a:glow rad="2159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4EA4A-89CA-43B7-BED4-6F53E5953388}"/>
              </a:ext>
            </a:extLst>
          </p:cNvPr>
          <p:cNvSpPr txBox="1"/>
          <p:nvPr/>
        </p:nvSpPr>
        <p:spPr>
          <a:xfrm>
            <a:off x="215582" y="476080"/>
            <a:ext cx="7861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Comic Sans MS" pitchFamily="66" charset="0"/>
              </a:rPr>
              <a:t>2. أنت الذي غفر لك حقاً أمرك أن تسامح الآخرين (70 × 7) لأن الله سامحك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7A5A1B-1029-413A-A1B8-1FA8289A89B9}"/>
              </a:ext>
            </a:extLst>
          </p:cNvPr>
          <p:cNvSpPr txBox="1"/>
          <p:nvPr/>
        </p:nvSpPr>
        <p:spPr>
          <a:xfrm>
            <a:off x="76200" y="1903075"/>
            <a:ext cx="30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أفسس 4: 32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DD1BB-36DA-44A4-A0E6-C056A6358019}"/>
              </a:ext>
            </a:extLst>
          </p:cNvPr>
          <p:cNvSpPr txBox="1"/>
          <p:nvPr/>
        </p:nvSpPr>
        <p:spPr>
          <a:xfrm>
            <a:off x="3107711" y="1903075"/>
            <a:ext cx="512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Abadi" panose="020B0604020104020204" pitchFamily="34" charset="0"/>
                <a:sym typeface="Wingdings"/>
              </a:rPr>
              <a:t>→ 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سامح ... كما سامحك الله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0C249-F138-4B82-83F0-994C16F8E81B}"/>
              </a:ext>
            </a:extLst>
          </p:cNvPr>
          <p:cNvSpPr txBox="1"/>
          <p:nvPr/>
        </p:nvSpPr>
        <p:spPr>
          <a:xfrm>
            <a:off x="76200" y="2852993"/>
            <a:ext cx="8159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يمكنك أن تختار أن تغفر، حتى لو لم يطلب الشخص الآخر ذلك (لوقا 23: 34؛ أعمال الرسل 7: 60).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43F8-87C9-4C5A-A436-C793E18B3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9" b="99823" l="18375" r="73734">
                        <a14:foregroundMark x1="30035" y1="8333" x2="38516" y2="16489"/>
                        <a14:foregroundMark x1="60424" y1="71631" x2="67373" y2="85106"/>
                        <a14:foregroundMark x1="67373" y1="85106" x2="69022" y2="98936"/>
                        <a14:foregroundMark x1="70436" y1="93440" x2="71849" y2="99823"/>
                        <a14:foregroundMark x1="18492" y1="45922" x2="20612" y2="53369"/>
                        <a14:foregroundMark x1="20612" y1="53369" x2="20612" y2="53369"/>
                        <a14:foregroundMark x1="58422" y1="53723" x2="52768" y2="53369"/>
                        <a14:foregroundMark x1="73380" y1="96809" x2="73734" y2="9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33" t="3751" r="25000" b="7045"/>
          <a:stretch/>
        </p:blipFill>
        <p:spPr>
          <a:xfrm flipH="1">
            <a:off x="5638451" y="3696435"/>
            <a:ext cx="3329086" cy="319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29386-41C4-4C0D-B517-D58E7E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0" b="99422" l="3901" r="91376">
                        <a14:foregroundMark x1="9856" y1="55780" x2="16016" y2="97977"/>
                        <a14:foregroundMark x1="47228" y1="8960" x2="51951" y2="9538"/>
                        <a14:foregroundMark x1="3901" y1="94509" x2="9035" y2="96532"/>
                        <a14:foregroundMark x1="91786" y1="95665" x2="91786" y2="97110"/>
                        <a14:foregroundMark x1="4928" y1="96821" x2="5133" y2="99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2" y="5295993"/>
            <a:ext cx="2209800" cy="157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9015F4-BC81-43D9-8517-125E3D82100E}"/>
              </a:ext>
            </a:extLst>
          </p:cNvPr>
          <p:cNvGrpSpPr/>
          <p:nvPr/>
        </p:nvGrpSpPr>
        <p:grpSpPr>
          <a:xfrm>
            <a:off x="6067145" y="592662"/>
            <a:ext cx="3080456" cy="3636294"/>
            <a:chOff x="5628210" y="1777262"/>
            <a:chExt cx="2137834" cy="5359996"/>
          </a:xfrm>
        </p:grpSpPr>
        <p:sp>
          <p:nvSpPr>
            <p:cNvPr id="13" name="Explosion 1 10">
              <a:extLst>
                <a:ext uri="{FF2B5EF4-FFF2-40B4-BE49-F238E27FC236}">
                  <a16:creationId xmlns:a16="http://schemas.microsoft.com/office/drawing/2014/main" id="{7D0EB8A7-DC0A-4E4C-A8B4-2D5AD1BAC5AE}"/>
                </a:ext>
              </a:extLst>
            </p:cNvPr>
            <p:cNvSpPr/>
            <p:nvPr/>
          </p:nvSpPr>
          <p:spPr>
            <a:xfrm>
              <a:off x="5700145" y="1777262"/>
              <a:ext cx="1986323" cy="5359996"/>
            </a:xfrm>
            <a:prstGeom prst="irregularSeal1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A84C2B-5813-4204-9BDD-792FCF96E03D}"/>
                </a:ext>
              </a:extLst>
            </p:cNvPr>
            <p:cNvSpPr txBox="1"/>
            <p:nvPr/>
          </p:nvSpPr>
          <p:spPr>
            <a:xfrm>
              <a:off x="5628210" y="3083011"/>
              <a:ext cx="2137834" cy="231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atin typeface="Comic Sans MS" pitchFamily="66" charset="0"/>
                  <a:sym typeface="Wingdings"/>
                </a:rPr>
                <a:t>الغفران هو </a:t>
              </a:r>
            </a:p>
            <a:p>
              <a:pPr algn="ctr"/>
              <a:r>
                <a:rPr lang="ar-JO" sz="2400" b="1" dirty="0">
                  <a:latin typeface="Comic Sans MS" pitchFamily="66" charset="0"/>
                  <a:sym typeface="Wingdings"/>
                </a:rPr>
                <a:t>علامة على </a:t>
              </a:r>
            </a:p>
            <a:p>
              <a:pPr algn="ctr"/>
              <a:r>
                <a:rPr lang="ar-JO" sz="2400" b="1" dirty="0">
                  <a:latin typeface="Comic Sans MS" pitchFamily="66" charset="0"/>
                  <a:sym typeface="Wingdings"/>
                </a:rPr>
                <a:t>الحياة الروحية</a:t>
              </a:r>
            </a:p>
            <a:p>
              <a:pPr algn="ctr"/>
              <a:r>
                <a:rPr lang="ar-JO" sz="2400" b="1" dirty="0">
                  <a:latin typeface="Comic Sans MS" pitchFamily="66" charset="0"/>
                  <a:sym typeface="Wingdings"/>
                </a:rPr>
                <a:t> الحقيقية</a:t>
              </a:r>
              <a:endParaRPr lang="en-US" sz="2400" b="1" dirty="0">
                <a:latin typeface="Comic Sans MS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69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28337"/>
            <a:ext cx="8742947" cy="584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667000" y="5301221"/>
            <a:ext cx="33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ماذا نتعلم؟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prstClr val="black"/>
              </a:solidFill>
              <a:effectLst>
                <a:glow rad="215900">
                  <a:prstClr val="white">
                    <a:alpha val="60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43F8-87C9-4C5A-A436-C793E18B3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9" b="99823" l="18375" r="73734">
                        <a14:foregroundMark x1="30035" y1="8333" x2="38516" y2="16489"/>
                        <a14:foregroundMark x1="60424" y1="71631" x2="67373" y2="85106"/>
                        <a14:foregroundMark x1="67373" y1="85106" x2="69022" y2="98936"/>
                        <a14:foregroundMark x1="70436" y1="93440" x2="71849" y2="99823"/>
                        <a14:foregroundMark x1="18492" y1="45922" x2="20612" y2="53369"/>
                        <a14:foregroundMark x1="20612" y1="53369" x2="20612" y2="53369"/>
                        <a14:foregroundMark x1="58422" y1="53723" x2="52768" y2="53369"/>
                        <a14:foregroundMark x1="73380" y1="96809" x2="73734" y2="9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33" t="3751" r="25000" b="7045"/>
          <a:stretch/>
        </p:blipFill>
        <p:spPr>
          <a:xfrm flipH="1">
            <a:off x="5638451" y="3696435"/>
            <a:ext cx="3329086" cy="319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29386-41C4-4C0D-B517-D58E7E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0" b="99422" l="3901" r="91376">
                        <a14:foregroundMark x1="9856" y1="55780" x2="16016" y2="97977"/>
                        <a14:foregroundMark x1="47228" y1="8960" x2="51951" y2="9538"/>
                        <a14:foregroundMark x1="3901" y1="94509" x2="9035" y2="96532"/>
                        <a14:foregroundMark x1="91786" y1="95665" x2="91786" y2="97110"/>
                        <a14:foregroundMark x1="4928" y1="96821" x2="5133" y2="99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62" y="5295993"/>
            <a:ext cx="2209800" cy="157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7DEB70-23F8-4E18-ADD8-96D0D3B28B76}"/>
              </a:ext>
            </a:extLst>
          </p:cNvPr>
          <p:cNvSpPr txBox="1"/>
          <p:nvPr/>
        </p:nvSpPr>
        <p:spPr>
          <a:xfrm>
            <a:off x="264694" y="42480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800" b="1" dirty="0">
                <a:solidFill>
                  <a:srgbClr val="000000"/>
                </a:solidFill>
                <a:latin typeface="Comic Sans MS" pitchFamily="66" charset="0"/>
              </a:rPr>
              <a:t>3. رفض الغفران مكلف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C0E90-1CE4-4DF6-8BD4-5C867802E9F3}"/>
              </a:ext>
            </a:extLst>
          </p:cNvPr>
          <p:cNvSpPr txBox="1"/>
          <p:nvPr/>
        </p:nvSpPr>
        <p:spPr>
          <a:xfrm>
            <a:off x="685800" y="990996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عدم الغفران يؤذيك أنت، وعائلتك، وأصدقائك، والكنيسة.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1CF47-27B3-41CD-BF10-FA4C0B66EFA9}"/>
              </a:ext>
            </a:extLst>
          </p:cNvPr>
          <p:cNvSpPr txBox="1"/>
          <p:nvPr/>
        </p:nvSpPr>
        <p:spPr>
          <a:xfrm>
            <a:off x="336884" y="1513604"/>
            <a:ext cx="812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 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إن عدم مسامحة الآخرين هو خطية (الآية 32؛ شر).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6B0E0-9DE1-4BD6-90DF-3C508ADE7BF7}"/>
              </a:ext>
            </a:extLst>
          </p:cNvPr>
          <p:cNvSpPr txBox="1"/>
          <p:nvPr/>
        </p:nvSpPr>
        <p:spPr>
          <a:xfrm>
            <a:off x="264694" y="2036824"/>
            <a:ext cx="81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عدم الغفران يعيق حياة الصلاة (مر 11: 25).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2392E-0371-4E60-B901-4EAFA5B89CE5}"/>
              </a:ext>
            </a:extLst>
          </p:cNvPr>
          <p:cNvSpPr txBox="1"/>
          <p:nvPr/>
        </p:nvSpPr>
        <p:spPr>
          <a:xfrm>
            <a:off x="264694" y="2552810"/>
            <a:ext cx="81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  <a:sym typeface="Wingdings"/>
              </a:rPr>
              <a:t> </a:t>
            </a:r>
            <a:r>
              <a:rPr lang="ar-JO" sz="2800" b="1" dirty="0">
                <a:solidFill>
                  <a:srgbClr val="008080"/>
                </a:solidFill>
                <a:latin typeface="Comic Sans MS" pitchFamily="66" charset="0"/>
              </a:rPr>
              <a:t>عدم الغفران يمكن أن يتحول إلى أصل مرارة (عب 12: 15).</a:t>
            </a:r>
            <a:endParaRPr lang="en-US" sz="2800" b="1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2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00B3C-CBF5-4BD4-9D79-861B1B62D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7" y="30640"/>
            <a:ext cx="9154057" cy="682736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78857-28CC-4B38-B8C6-F290C5917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181" y="1276350"/>
            <a:ext cx="4179093" cy="52006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C003D-BFB6-42BB-9669-A45FEFD224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25" y="381000"/>
            <a:ext cx="3918675" cy="52006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4771F47-E272-4855-B9BB-C320F86289DF}"/>
              </a:ext>
            </a:extLst>
          </p:cNvPr>
          <p:cNvSpPr/>
          <p:nvPr/>
        </p:nvSpPr>
        <p:spPr>
          <a:xfrm rot="13161665">
            <a:off x="6948990" y="3844845"/>
            <a:ext cx="580018" cy="254099"/>
          </a:xfrm>
          <a:prstGeom prst="lef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BFC4A-1093-4221-8F58-33A80DD5B6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361" flipH="1">
            <a:off x="3581309" y="212368"/>
            <a:ext cx="1298138" cy="6310660"/>
          </a:xfrm>
          <a:prstGeom prst="rect">
            <a:avLst/>
          </a:prstGeom>
        </p:spPr>
      </p:pic>
      <p:sp>
        <p:nvSpPr>
          <p:cNvPr id="11" name="AutoShape 2" descr="Michigan County Admits Error in Not Issuing Permit for ...">
            <a:extLst>
              <a:ext uri="{FF2B5EF4-FFF2-40B4-BE49-F238E27FC236}">
                <a16:creationId xmlns:a16="http://schemas.microsoft.com/office/drawing/2014/main" id="{4C5170F1-9B08-46D8-B3D4-2AD46A8F52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C871B-0304-4F76-997F-B6893A470B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8" b="89972" l="6690" r="92796">
                        <a14:foregroundMark x1="89635" y1="55641" x2="89635" y2="55641"/>
                        <a14:foregroundMark x1="92796" y1="80186" x2="92796" y2="80186"/>
                        <a14:foregroundMark x1="91424" y1="73029" x2="91424" y2="73029"/>
                        <a14:foregroundMark x1="6690" y1="72018" x2="6690" y2="72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9"/>
          <a:stretch/>
        </p:blipFill>
        <p:spPr>
          <a:xfrm>
            <a:off x="-145524" y="4635949"/>
            <a:ext cx="5174723" cy="2118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F35C0E-D3AC-4754-8F1F-B65581981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7" y="30640"/>
            <a:ext cx="9154057" cy="682736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78857-28CC-4B38-B8C6-F290C5917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181" y="1276350"/>
            <a:ext cx="4179093" cy="52006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C003D-BFB6-42BB-9669-A45FEFD224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25" y="381000"/>
            <a:ext cx="3918675" cy="52006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BFC4A-1093-4221-8F58-33A80DD5B6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361" flipH="1">
            <a:off x="3581309" y="212368"/>
            <a:ext cx="1298138" cy="6310660"/>
          </a:xfrm>
          <a:prstGeom prst="rect">
            <a:avLst/>
          </a:prstGeom>
        </p:spPr>
      </p:pic>
      <p:sp>
        <p:nvSpPr>
          <p:cNvPr id="11" name="AutoShape 2" descr="Michigan County Admits Error in Not Issuing Permit for ...">
            <a:extLst>
              <a:ext uri="{FF2B5EF4-FFF2-40B4-BE49-F238E27FC236}">
                <a16:creationId xmlns:a16="http://schemas.microsoft.com/office/drawing/2014/main" id="{4C5170F1-9B08-46D8-B3D4-2AD46A8F52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C871B-0304-4F76-997F-B6893A470B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8" b="89972" l="6690" r="92796">
                        <a14:foregroundMark x1="89635" y1="55641" x2="89635" y2="55641"/>
                        <a14:foregroundMark x1="92796" y1="80186" x2="92796" y2="80186"/>
                        <a14:foregroundMark x1="91424" y1="73029" x2="91424" y2="73029"/>
                        <a14:foregroundMark x1="6690" y1="72018" x2="6690" y2="72018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9"/>
          <a:stretch/>
        </p:blipFill>
        <p:spPr>
          <a:xfrm>
            <a:off x="-145524" y="4635949"/>
            <a:ext cx="5174723" cy="2118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FB274-FEF9-44D2-9845-F4C3E75D2F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461" y="279287"/>
            <a:ext cx="5247077" cy="62994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AA383-318C-4303-A79A-5F54ACAB23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68" y="4813650"/>
            <a:ext cx="914573" cy="19776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847CCE-AB48-4F62-A8E2-FE3E4926FE06}"/>
              </a:ext>
            </a:extLst>
          </p:cNvPr>
          <p:cNvGrpSpPr/>
          <p:nvPr/>
        </p:nvGrpSpPr>
        <p:grpSpPr>
          <a:xfrm>
            <a:off x="378403" y="70948"/>
            <a:ext cx="3126317" cy="3324528"/>
            <a:chOff x="5789083" y="3530844"/>
            <a:chExt cx="3126317" cy="3324528"/>
          </a:xfrm>
        </p:grpSpPr>
        <p:sp>
          <p:nvSpPr>
            <p:cNvPr id="14" name="Explosion 1 10">
              <a:extLst>
                <a:ext uri="{FF2B5EF4-FFF2-40B4-BE49-F238E27FC236}">
                  <a16:creationId xmlns:a16="http://schemas.microsoft.com/office/drawing/2014/main" id="{0FC31D22-C462-4B52-8A63-455D581947F6}"/>
                </a:ext>
              </a:extLst>
            </p:cNvPr>
            <p:cNvSpPr/>
            <p:nvPr/>
          </p:nvSpPr>
          <p:spPr>
            <a:xfrm>
              <a:off x="5789083" y="3530844"/>
              <a:ext cx="3126317" cy="3324528"/>
            </a:xfrm>
            <a:prstGeom prst="irregularSeal1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D10A08-D900-4A12-AC84-4811BEB2B261}"/>
                </a:ext>
              </a:extLst>
            </p:cNvPr>
            <p:cNvSpPr txBox="1"/>
            <p:nvPr/>
          </p:nvSpPr>
          <p:spPr>
            <a:xfrm>
              <a:off x="6320366" y="4521444"/>
              <a:ext cx="21378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atin typeface="Comic Sans MS" pitchFamily="66" charset="0"/>
                  <a:sym typeface="Wingdings"/>
                </a:rPr>
                <a:t>من الشخص     الذي تحتاج        أن تغفر له؟</a:t>
              </a:r>
              <a:endParaRPr lang="en-US" sz="2400" b="1" dirty="0">
                <a:latin typeface="Comic Sans MS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6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735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200">
        <p:fade/>
      </p:transition>
    </mc:Choice>
    <mc:Fallback xmlns="">
      <p:transition spd="slow" advTm="52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أمثال يسوع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7A959-63B7-43EC-AA49-EB4DC12B9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73040"/>
            <a:ext cx="8815983" cy="660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038CC0F-DD07-4699-A04E-398DB58D53D5}"/>
              </a:ext>
            </a:extLst>
          </p:cNvPr>
          <p:cNvSpPr/>
          <p:nvPr/>
        </p:nvSpPr>
        <p:spPr>
          <a:xfrm>
            <a:off x="4634947" y="457200"/>
            <a:ext cx="318053" cy="258418"/>
          </a:xfrm>
          <a:prstGeom prst="star5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6BC496-21ED-4107-AD16-7AA7B39D2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974" l="6849" r="95499">
                        <a14:foregroundMark x1="15362" y1="30729" x2="16145" y2="30729"/>
                        <a14:foregroundMark x1="34344" y1="26823" x2="35812" y2="30729"/>
                        <a14:foregroundMark x1="77299" y1="28385" x2="75930" y2="31250"/>
                        <a14:foregroundMark x1="74168" y1="27865" x2="75734" y2="28385"/>
                        <a14:foregroundMark x1="89530" y1="26302" x2="91879" y2="79427"/>
                        <a14:foregroundMark x1="99022" y1="49349" x2="95695" y2="39974"/>
                        <a14:foregroundMark x1="95695" y1="39974" x2="95695" y2="39974"/>
                        <a14:foregroundMark x1="22701" y1="79167" x2="17417" y2="32031"/>
                        <a14:foregroundMark x1="17417" y1="32031" x2="17417" y2="32031"/>
                        <a14:foregroundMark x1="7143" y1="51302" x2="10078" y2="51563"/>
                        <a14:foregroundMark x1="43249" y1="29427" x2="37378" y2="74089"/>
                        <a14:foregroundMark x1="50978" y1="26823" x2="52544" y2="40234"/>
                        <a14:foregroundMark x1="50587" y1="25260" x2="53523" y2="31250"/>
                        <a14:foregroundMark x1="51370" y1="25521" x2="52153" y2="28125"/>
                        <a14:foregroundMark x1="41487" y1="27344" x2="41096" y2="28125"/>
                        <a14:foregroundMark x1="35812" y1="26563" x2="35127" y2="25521"/>
                        <a14:foregroundMark x1="36399" y1="26823" x2="36399" y2="26823"/>
                        <a14:foregroundMark x1="76125" y1="27344" x2="74560" y2="26563"/>
                        <a14:foregroundMark x1="89922" y1="25781" x2="90705" y2="25781"/>
                        <a14:foregroundMark x1="57143" y1="26823" x2="58708" y2="28385"/>
                        <a14:foregroundMark x1="65851" y1="24349" x2="68200" y2="31771"/>
                        <a14:foregroundMark x1="71722" y1="38672" x2="73875" y2="49870"/>
                        <a14:foregroundMark x1="73483" y1="67578" x2="71331" y2="70182"/>
                        <a14:foregroundMark x1="71918" y1="75391" x2="72114" y2="81510"/>
                        <a14:foregroundMark x1="7926" y1="82552" x2="6849" y2="82292"/>
                        <a14:foregroundMark x1="17808" y1="30469" x2="17808" y2="30729"/>
                        <a14:foregroundMark x1="18591" y1="32813" x2="17025" y2="31510"/>
                        <a14:foregroundMark x1="18004" y1="32292" x2="18200" y2="32552"/>
                        <a14:foregroundMark x1="56751" y1="81250" x2="55577" y2="79427"/>
                        <a14:foregroundMark x1="41879" y1="83594" x2="40117" y2="83594"/>
                        <a14:foregroundMark x1="39726" y1="84115" x2="42270" y2="85417"/>
                        <a14:foregroundMark x1="86986" y1="26042" x2="87965" y2="27083"/>
                        <a14:foregroundMark x1="17417" y1="28906" x2="16634" y2="29167"/>
                        <a14:foregroundMark x1="17025" y1="28385" x2="18200" y2="30729"/>
                        <a14:foregroundMark x1="17808" y1="32292" x2="18591" y2="32292"/>
                        <a14:foregroundMark x1="76125" y1="78646" x2="77104" y2="77865"/>
                        <a14:foregroundMark x1="72114" y1="73047" x2="71526" y2="73828"/>
                        <a14:backgroundMark x1="39726" y1="78646" x2="40313" y2="81250"/>
                        <a14:backgroundMark x1="53914" y1="77344" x2="52348" y2="81250"/>
                        <a14:backgroundMark x1="57926" y1="77865" x2="58708" y2="81250"/>
                        <a14:backgroundMark x1="62818" y1="80469" x2="65460" y2="85677"/>
                        <a14:backgroundMark x1="63601" y1="79688" x2="65264" y2="83073"/>
                        <a14:backgroundMark x1="7730" y1="85417" x2="23973" y2="83854"/>
                        <a14:backgroundMark x1="23973" y1="83854" x2="25440" y2="83854"/>
                        <a14:backgroundMark x1="16634" y1="79688" x2="18787" y2="85417"/>
                        <a14:backgroundMark x1="17417" y1="81250" x2="24658" y2="84375"/>
                        <a14:backgroundMark x1="24658" y1="84375" x2="24658" y2="84375"/>
                        <a14:backgroundMark x1="13405" y1="82813" x2="13992" y2="82292"/>
                        <a14:backgroundMark x1="7730" y1="84375" x2="13405" y2="84635"/>
                        <a14:backgroundMark x1="11840" y1="80208" x2="14188" y2="80729"/>
                        <a14:backgroundMark x1="14188" y1="79948" x2="15753" y2="7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04075" y="990600"/>
            <a:ext cx="152032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E7F8E38-48C6-4FB5-9CA9-9C7B113CC282}"/>
              </a:ext>
            </a:extLst>
          </p:cNvPr>
          <p:cNvSpPr/>
          <p:nvPr/>
        </p:nvSpPr>
        <p:spPr>
          <a:xfrm>
            <a:off x="3352800" y="4648200"/>
            <a:ext cx="318053" cy="258418"/>
          </a:xfrm>
          <a:prstGeom prst="star5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3AEC141-BFA5-4CDD-9D0E-C05E7212B920}"/>
              </a:ext>
            </a:extLst>
          </p:cNvPr>
          <p:cNvSpPr/>
          <p:nvPr/>
        </p:nvSpPr>
        <p:spPr>
          <a:xfrm>
            <a:off x="3525253" y="625642"/>
            <a:ext cx="1448211" cy="4127116"/>
          </a:xfrm>
          <a:custGeom>
            <a:avLst/>
            <a:gdLst>
              <a:gd name="connsiteX0" fmla="*/ 1227221 w 1448211"/>
              <a:gd name="connsiteY0" fmla="*/ 0 h 4127116"/>
              <a:gd name="connsiteX1" fmla="*/ 1118936 w 1448211"/>
              <a:gd name="connsiteY1" fmla="*/ 12032 h 4127116"/>
              <a:gd name="connsiteX2" fmla="*/ 1070810 w 1448211"/>
              <a:gd name="connsiteY2" fmla="*/ 84221 h 4127116"/>
              <a:gd name="connsiteX3" fmla="*/ 1046747 w 1448211"/>
              <a:gd name="connsiteY3" fmla="*/ 120316 h 4127116"/>
              <a:gd name="connsiteX4" fmla="*/ 1022684 w 1448211"/>
              <a:gd name="connsiteY4" fmla="*/ 156411 h 4127116"/>
              <a:gd name="connsiteX5" fmla="*/ 1010652 w 1448211"/>
              <a:gd name="connsiteY5" fmla="*/ 192505 h 4127116"/>
              <a:gd name="connsiteX6" fmla="*/ 998621 w 1448211"/>
              <a:gd name="connsiteY6" fmla="*/ 397042 h 4127116"/>
              <a:gd name="connsiteX7" fmla="*/ 974558 w 1448211"/>
              <a:gd name="connsiteY7" fmla="*/ 445169 h 4127116"/>
              <a:gd name="connsiteX8" fmla="*/ 998621 w 1448211"/>
              <a:gd name="connsiteY8" fmla="*/ 553453 h 4127116"/>
              <a:gd name="connsiteX9" fmla="*/ 1010652 w 1448211"/>
              <a:gd name="connsiteY9" fmla="*/ 589547 h 4127116"/>
              <a:gd name="connsiteX10" fmla="*/ 1022684 w 1448211"/>
              <a:gd name="connsiteY10" fmla="*/ 661737 h 4127116"/>
              <a:gd name="connsiteX11" fmla="*/ 1046747 w 1448211"/>
              <a:gd name="connsiteY11" fmla="*/ 733926 h 4127116"/>
              <a:gd name="connsiteX12" fmla="*/ 1070810 w 1448211"/>
              <a:gd name="connsiteY12" fmla="*/ 914400 h 4127116"/>
              <a:gd name="connsiteX13" fmla="*/ 1082842 w 1448211"/>
              <a:gd name="connsiteY13" fmla="*/ 974558 h 4127116"/>
              <a:gd name="connsiteX14" fmla="*/ 1106905 w 1448211"/>
              <a:gd name="connsiteY14" fmla="*/ 1022684 h 4127116"/>
              <a:gd name="connsiteX15" fmla="*/ 1179094 w 1448211"/>
              <a:gd name="connsiteY15" fmla="*/ 1118937 h 4127116"/>
              <a:gd name="connsiteX16" fmla="*/ 1203158 w 1448211"/>
              <a:gd name="connsiteY16" fmla="*/ 1143000 h 4127116"/>
              <a:gd name="connsiteX17" fmla="*/ 1215189 w 1448211"/>
              <a:gd name="connsiteY17" fmla="*/ 1179095 h 4127116"/>
              <a:gd name="connsiteX18" fmla="*/ 1347536 w 1448211"/>
              <a:gd name="connsiteY18" fmla="*/ 1203158 h 4127116"/>
              <a:gd name="connsiteX19" fmla="*/ 1419726 w 1448211"/>
              <a:gd name="connsiteY19" fmla="*/ 1251284 h 4127116"/>
              <a:gd name="connsiteX20" fmla="*/ 1431758 w 1448211"/>
              <a:gd name="connsiteY20" fmla="*/ 1540042 h 4127116"/>
              <a:gd name="connsiteX21" fmla="*/ 1407694 w 1448211"/>
              <a:gd name="connsiteY21" fmla="*/ 1612232 h 4127116"/>
              <a:gd name="connsiteX22" fmla="*/ 1383631 w 1448211"/>
              <a:gd name="connsiteY22" fmla="*/ 1756611 h 4127116"/>
              <a:gd name="connsiteX23" fmla="*/ 1359568 w 1448211"/>
              <a:gd name="connsiteY23" fmla="*/ 1925053 h 4127116"/>
              <a:gd name="connsiteX24" fmla="*/ 1371600 w 1448211"/>
              <a:gd name="connsiteY24" fmla="*/ 1985211 h 4127116"/>
              <a:gd name="connsiteX25" fmla="*/ 1407694 w 1448211"/>
              <a:gd name="connsiteY25" fmla="*/ 1997242 h 4127116"/>
              <a:gd name="connsiteX26" fmla="*/ 1395663 w 1448211"/>
              <a:gd name="connsiteY26" fmla="*/ 2057400 h 4127116"/>
              <a:gd name="connsiteX27" fmla="*/ 1383631 w 1448211"/>
              <a:gd name="connsiteY27" fmla="*/ 2093495 h 4127116"/>
              <a:gd name="connsiteX28" fmla="*/ 1359568 w 1448211"/>
              <a:gd name="connsiteY28" fmla="*/ 2177716 h 4127116"/>
              <a:gd name="connsiteX29" fmla="*/ 1371600 w 1448211"/>
              <a:gd name="connsiteY29" fmla="*/ 2430379 h 4127116"/>
              <a:gd name="connsiteX30" fmla="*/ 1395663 w 1448211"/>
              <a:gd name="connsiteY30" fmla="*/ 2490537 h 4127116"/>
              <a:gd name="connsiteX31" fmla="*/ 1407694 w 1448211"/>
              <a:gd name="connsiteY31" fmla="*/ 2610853 h 4127116"/>
              <a:gd name="connsiteX32" fmla="*/ 1371600 w 1448211"/>
              <a:gd name="connsiteY32" fmla="*/ 3031958 h 4127116"/>
              <a:gd name="connsiteX33" fmla="*/ 1347536 w 1448211"/>
              <a:gd name="connsiteY33" fmla="*/ 3296653 h 4127116"/>
              <a:gd name="connsiteX34" fmla="*/ 1335505 w 1448211"/>
              <a:gd name="connsiteY34" fmla="*/ 3380874 h 4127116"/>
              <a:gd name="connsiteX35" fmla="*/ 1311442 w 1448211"/>
              <a:gd name="connsiteY35" fmla="*/ 3453063 h 4127116"/>
              <a:gd name="connsiteX36" fmla="*/ 1299410 w 1448211"/>
              <a:gd name="connsiteY36" fmla="*/ 3573379 h 4127116"/>
              <a:gd name="connsiteX37" fmla="*/ 1287379 w 1448211"/>
              <a:gd name="connsiteY37" fmla="*/ 3753853 h 4127116"/>
              <a:gd name="connsiteX38" fmla="*/ 1167063 w 1448211"/>
              <a:gd name="connsiteY38" fmla="*/ 3741821 h 4127116"/>
              <a:gd name="connsiteX39" fmla="*/ 1130968 w 1448211"/>
              <a:gd name="connsiteY39" fmla="*/ 3729790 h 4127116"/>
              <a:gd name="connsiteX40" fmla="*/ 1034715 w 1448211"/>
              <a:gd name="connsiteY40" fmla="*/ 3741821 h 4127116"/>
              <a:gd name="connsiteX41" fmla="*/ 998621 w 1448211"/>
              <a:gd name="connsiteY41" fmla="*/ 3753853 h 4127116"/>
              <a:gd name="connsiteX42" fmla="*/ 950494 w 1448211"/>
              <a:gd name="connsiteY42" fmla="*/ 3765884 h 4127116"/>
              <a:gd name="connsiteX43" fmla="*/ 842210 w 1448211"/>
              <a:gd name="connsiteY43" fmla="*/ 3789947 h 4127116"/>
              <a:gd name="connsiteX44" fmla="*/ 806115 w 1448211"/>
              <a:gd name="connsiteY44" fmla="*/ 3814011 h 4127116"/>
              <a:gd name="connsiteX45" fmla="*/ 709863 w 1448211"/>
              <a:gd name="connsiteY45" fmla="*/ 3838074 h 4127116"/>
              <a:gd name="connsiteX46" fmla="*/ 685800 w 1448211"/>
              <a:gd name="connsiteY46" fmla="*/ 3874169 h 4127116"/>
              <a:gd name="connsiteX47" fmla="*/ 661736 w 1448211"/>
              <a:gd name="connsiteY47" fmla="*/ 3898232 h 4127116"/>
              <a:gd name="connsiteX48" fmla="*/ 601579 w 1448211"/>
              <a:gd name="connsiteY48" fmla="*/ 3982453 h 4127116"/>
              <a:gd name="connsiteX49" fmla="*/ 529389 w 1448211"/>
              <a:gd name="connsiteY49" fmla="*/ 4006516 h 4127116"/>
              <a:gd name="connsiteX50" fmla="*/ 493294 w 1448211"/>
              <a:gd name="connsiteY50" fmla="*/ 4018547 h 4127116"/>
              <a:gd name="connsiteX51" fmla="*/ 457200 w 1448211"/>
              <a:gd name="connsiteY51" fmla="*/ 4030579 h 4127116"/>
              <a:gd name="connsiteX52" fmla="*/ 360947 w 1448211"/>
              <a:gd name="connsiteY52" fmla="*/ 4042611 h 4127116"/>
              <a:gd name="connsiteX53" fmla="*/ 300789 w 1448211"/>
              <a:gd name="connsiteY53" fmla="*/ 4054642 h 4127116"/>
              <a:gd name="connsiteX54" fmla="*/ 264694 w 1448211"/>
              <a:gd name="connsiteY54" fmla="*/ 4066674 h 4127116"/>
              <a:gd name="connsiteX55" fmla="*/ 168442 w 1448211"/>
              <a:gd name="connsiteY55" fmla="*/ 4078705 h 4127116"/>
              <a:gd name="connsiteX56" fmla="*/ 96252 w 1448211"/>
              <a:gd name="connsiteY56" fmla="*/ 4114800 h 4127116"/>
              <a:gd name="connsiteX57" fmla="*/ 48126 w 1448211"/>
              <a:gd name="connsiteY57" fmla="*/ 4126832 h 4127116"/>
              <a:gd name="connsiteX58" fmla="*/ 0 w 1448211"/>
              <a:gd name="connsiteY58" fmla="*/ 4102769 h 412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48211" h="4127116">
                <a:moveTo>
                  <a:pt x="1227221" y="0"/>
                </a:moveTo>
                <a:cubicBezTo>
                  <a:pt x="1191126" y="4011"/>
                  <a:pt x="1150912" y="-5186"/>
                  <a:pt x="1118936" y="12032"/>
                </a:cubicBezTo>
                <a:cubicBezTo>
                  <a:pt x="1093473" y="25743"/>
                  <a:pt x="1086852" y="60158"/>
                  <a:pt x="1070810" y="84221"/>
                </a:cubicBezTo>
                <a:lnTo>
                  <a:pt x="1046747" y="120316"/>
                </a:lnTo>
                <a:cubicBezTo>
                  <a:pt x="1038726" y="132348"/>
                  <a:pt x="1027257" y="142693"/>
                  <a:pt x="1022684" y="156411"/>
                </a:cubicBezTo>
                <a:lnTo>
                  <a:pt x="1010652" y="192505"/>
                </a:lnTo>
                <a:cubicBezTo>
                  <a:pt x="1006642" y="260684"/>
                  <a:pt x="1008279" y="329432"/>
                  <a:pt x="998621" y="397042"/>
                </a:cubicBezTo>
                <a:cubicBezTo>
                  <a:pt x="996085" y="414798"/>
                  <a:pt x="976539" y="427343"/>
                  <a:pt x="974558" y="445169"/>
                </a:cubicBezTo>
                <a:cubicBezTo>
                  <a:pt x="973565" y="454103"/>
                  <a:pt x="994783" y="540020"/>
                  <a:pt x="998621" y="553453"/>
                </a:cubicBezTo>
                <a:cubicBezTo>
                  <a:pt x="1002105" y="565647"/>
                  <a:pt x="1007901" y="577167"/>
                  <a:pt x="1010652" y="589547"/>
                </a:cubicBezTo>
                <a:cubicBezTo>
                  <a:pt x="1015944" y="613361"/>
                  <a:pt x="1016767" y="638070"/>
                  <a:pt x="1022684" y="661737"/>
                </a:cubicBezTo>
                <a:cubicBezTo>
                  <a:pt x="1028836" y="686344"/>
                  <a:pt x="1046747" y="733926"/>
                  <a:pt x="1046747" y="733926"/>
                </a:cubicBezTo>
                <a:cubicBezTo>
                  <a:pt x="1054768" y="794084"/>
                  <a:pt x="1061807" y="854381"/>
                  <a:pt x="1070810" y="914400"/>
                </a:cubicBezTo>
                <a:cubicBezTo>
                  <a:pt x="1073844" y="934624"/>
                  <a:pt x="1076375" y="955158"/>
                  <a:pt x="1082842" y="974558"/>
                </a:cubicBezTo>
                <a:cubicBezTo>
                  <a:pt x="1088514" y="991573"/>
                  <a:pt x="1099840" y="1006199"/>
                  <a:pt x="1106905" y="1022684"/>
                </a:cubicBezTo>
                <a:cubicBezTo>
                  <a:pt x="1138404" y="1096182"/>
                  <a:pt x="1086489" y="1026333"/>
                  <a:pt x="1179094" y="1118937"/>
                </a:cubicBezTo>
                <a:lnTo>
                  <a:pt x="1203158" y="1143000"/>
                </a:lnTo>
                <a:cubicBezTo>
                  <a:pt x="1207168" y="1155032"/>
                  <a:pt x="1203600" y="1173944"/>
                  <a:pt x="1215189" y="1179095"/>
                </a:cubicBezTo>
                <a:cubicBezTo>
                  <a:pt x="1296504" y="1215235"/>
                  <a:pt x="1291562" y="1172061"/>
                  <a:pt x="1347536" y="1203158"/>
                </a:cubicBezTo>
                <a:cubicBezTo>
                  <a:pt x="1372817" y="1217203"/>
                  <a:pt x="1419726" y="1251284"/>
                  <a:pt x="1419726" y="1251284"/>
                </a:cubicBezTo>
                <a:cubicBezTo>
                  <a:pt x="1453838" y="1387733"/>
                  <a:pt x="1456631" y="1357645"/>
                  <a:pt x="1431758" y="1540042"/>
                </a:cubicBezTo>
                <a:cubicBezTo>
                  <a:pt x="1428331" y="1565174"/>
                  <a:pt x="1407694" y="1612232"/>
                  <a:pt x="1407694" y="1612232"/>
                </a:cubicBezTo>
                <a:cubicBezTo>
                  <a:pt x="1399673" y="1660358"/>
                  <a:pt x="1388048" y="1708021"/>
                  <a:pt x="1383631" y="1756611"/>
                </a:cubicBezTo>
                <a:cubicBezTo>
                  <a:pt x="1370452" y="1901588"/>
                  <a:pt x="1385608" y="1846934"/>
                  <a:pt x="1359568" y="1925053"/>
                </a:cubicBezTo>
                <a:cubicBezTo>
                  <a:pt x="1363579" y="1945106"/>
                  <a:pt x="1360256" y="1968196"/>
                  <a:pt x="1371600" y="1985211"/>
                </a:cubicBezTo>
                <a:cubicBezTo>
                  <a:pt x="1378635" y="1995763"/>
                  <a:pt x="1403684" y="1985211"/>
                  <a:pt x="1407694" y="1997242"/>
                </a:cubicBezTo>
                <a:cubicBezTo>
                  <a:pt x="1414161" y="2016642"/>
                  <a:pt x="1400623" y="2037561"/>
                  <a:pt x="1395663" y="2057400"/>
                </a:cubicBezTo>
                <a:cubicBezTo>
                  <a:pt x="1392587" y="2069704"/>
                  <a:pt x="1387115" y="2081300"/>
                  <a:pt x="1383631" y="2093495"/>
                </a:cubicBezTo>
                <a:cubicBezTo>
                  <a:pt x="1353416" y="2199248"/>
                  <a:pt x="1388417" y="2091172"/>
                  <a:pt x="1359568" y="2177716"/>
                </a:cubicBezTo>
                <a:cubicBezTo>
                  <a:pt x="1363579" y="2261937"/>
                  <a:pt x="1361935" y="2346618"/>
                  <a:pt x="1371600" y="2430379"/>
                </a:cubicBezTo>
                <a:cubicBezTo>
                  <a:pt x="1374076" y="2451834"/>
                  <a:pt x="1391427" y="2469359"/>
                  <a:pt x="1395663" y="2490537"/>
                </a:cubicBezTo>
                <a:cubicBezTo>
                  <a:pt x="1403567" y="2530060"/>
                  <a:pt x="1403684" y="2570748"/>
                  <a:pt x="1407694" y="2610853"/>
                </a:cubicBezTo>
                <a:cubicBezTo>
                  <a:pt x="1382566" y="3000333"/>
                  <a:pt x="1413846" y="2862967"/>
                  <a:pt x="1371600" y="3031958"/>
                </a:cubicBezTo>
                <a:cubicBezTo>
                  <a:pt x="1363579" y="3120190"/>
                  <a:pt x="1360065" y="3208948"/>
                  <a:pt x="1347536" y="3296653"/>
                </a:cubicBezTo>
                <a:cubicBezTo>
                  <a:pt x="1343526" y="3324727"/>
                  <a:pt x="1341882" y="3353242"/>
                  <a:pt x="1335505" y="3380874"/>
                </a:cubicBezTo>
                <a:cubicBezTo>
                  <a:pt x="1329802" y="3405589"/>
                  <a:pt x="1319463" y="3429000"/>
                  <a:pt x="1311442" y="3453063"/>
                </a:cubicBezTo>
                <a:cubicBezTo>
                  <a:pt x="1307431" y="3493168"/>
                  <a:pt x="1302624" y="3533202"/>
                  <a:pt x="1299410" y="3573379"/>
                </a:cubicBezTo>
                <a:cubicBezTo>
                  <a:pt x="1294602" y="3633479"/>
                  <a:pt x="1324628" y="3706445"/>
                  <a:pt x="1287379" y="3753853"/>
                </a:cubicBezTo>
                <a:cubicBezTo>
                  <a:pt x="1262478" y="3785546"/>
                  <a:pt x="1207168" y="3745832"/>
                  <a:pt x="1167063" y="3741821"/>
                </a:cubicBezTo>
                <a:cubicBezTo>
                  <a:pt x="1155031" y="3737811"/>
                  <a:pt x="1143650" y="3729790"/>
                  <a:pt x="1130968" y="3729790"/>
                </a:cubicBezTo>
                <a:cubicBezTo>
                  <a:pt x="1098634" y="3729790"/>
                  <a:pt x="1066527" y="3736037"/>
                  <a:pt x="1034715" y="3741821"/>
                </a:cubicBezTo>
                <a:cubicBezTo>
                  <a:pt x="1022237" y="3744090"/>
                  <a:pt x="1010815" y="3750369"/>
                  <a:pt x="998621" y="3753853"/>
                </a:cubicBezTo>
                <a:cubicBezTo>
                  <a:pt x="982721" y="3758396"/>
                  <a:pt x="966709" y="3762641"/>
                  <a:pt x="950494" y="3765884"/>
                </a:cubicBezTo>
                <a:cubicBezTo>
                  <a:pt x="844623" y="3787058"/>
                  <a:pt x="912455" y="3766533"/>
                  <a:pt x="842210" y="3789947"/>
                </a:cubicBezTo>
                <a:cubicBezTo>
                  <a:pt x="830178" y="3797968"/>
                  <a:pt x="819705" y="3809069"/>
                  <a:pt x="806115" y="3814011"/>
                </a:cubicBezTo>
                <a:cubicBezTo>
                  <a:pt x="775035" y="3825313"/>
                  <a:pt x="739443" y="3823284"/>
                  <a:pt x="709863" y="3838074"/>
                </a:cubicBezTo>
                <a:cubicBezTo>
                  <a:pt x="696929" y="3844541"/>
                  <a:pt x="694833" y="3862878"/>
                  <a:pt x="685800" y="3874169"/>
                </a:cubicBezTo>
                <a:cubicBezTo>
                  <a:pt x="678714" y="3883027"/>
                  <a:pt x="669757" y="3890211"/>
                  <a:pt x="661736" y="3898232"/>
                </a:cubicBezTo>
                <a:cubicBezTo>
                  <a:pt x="645884" y="3929935"/>
                  <a:pt x="635346" y="3963693"/>
                  <a:pt x="601579" y="3982453"/>
                </a:cubicBezTo>
                <a:cubicBezTo>
                  <a:pt x="579406" y="3994771"/>
                  <a:pt x="553452" y="3998495"/>
                  <a:pt x="529389" y="4006516"/>
                </a:cubicBezTo>
                <a:lnTo>
                  <a:pt x="493294" y="4018547"/>
                </a:lnTo>
                <a:cubicBezTo>
                  <a:pt x="481263" y="4022557"/>
                  <a:pt x="469784" y="4029006"/>
                  <a:pt x="457200" y="4030579"/>
                </a:cubicBezTo>
                <a:cubicBezTo>
                  <a:pt x="425116" y="4034590"/>
                  <a:pt x="392905" y="4037694"/>
                  <a:pt x="360947" y="4042611"/>
                </a:cubicBezTo>
                <a:cubicBezTo>
                  <a:pt x="340735" y="4045721"/>
                  <a:pt x="320628" y="4049682"/>
                  <a:pt x="300789" y="4054642"/>
                </a:cubicBezTo>
                <a:cubicBezTo>
                  <a:pt x="288485" y="4057718"/>
                  <a:pt x="277172" y="4064405"/>
                  <a:pt x="264694" y="4066674"/>
                </a:cubicBezTo>
                <a:cubicBezTo>
                  <a:pt x="232882" y="4072458"/>
                  <a:pt x="200526" y="4074695"/>
                  <a:pt x="168442" y="4078705"/>
                </a:cubicBezTo>
                <a:cubicBezTo>
                  <a:pt x="128891" y="4105073"/>
                  <a:pt x="139841" y="4102346"/>
                  <a:pt x="96252" y="4114800"/>
                </a:cubicBezTo>
                <a:cubicBezTo>
                  <a:pt x="80352" y="4119343"/>
                  <a:pt x="64534" y="4128883"/>
                  <a:pt x="48126" y="4126832"/>
                </a:cubicBezTo>
                <a:cubicBezTo>
                  <a:pt x="30329" y="4124607"/>
                  <a:pt x="16042" y="4110790"/>
                  <a:pt x="0" y="4102769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4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A6026EE-BD5C-41E1-B239-7CD82596C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0" y="123549"/>
            <a:ext cx="8932380" cy="6610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D09C02B-9B34-465F-BCCB-16C378D737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10" y="1829498"/>
            <a:ext cx="3093652" cy="24644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AFB26C-BF0D-4620-A868-57E7A42D83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272" y="2362200"/>
            <a:ext cx="2373128" cy="23731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8997F4A-4238-407B-9804-037D4FC4D2A2}"/>
              </a:ext>
            </a:extLst>
          </p:cNvPr>
          <p:cNvSpPr txBox="1"/>
          <p:nvPr/>
        </p:nvSpPr>
        <p:spPr>
          <a:xfrm>
            <a:off x="533027" y="336903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400" b="1" cap="all" dirty="0">
                <a:ln w="19050" cmpd="sng">
                  <a:solidFill>
                    <a:srgbClr val="004442"/>
                  </a:solidFill>
                  <a:prstDash val="solid"/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التعامل مع المشاكل العائلية</a:t>
            </a:r>
            <a:endParaRPr kumimoji="0" lang="en-US" sz="3400" b="1" i="0" u="none" strike="noStrike" kern="1200" cap="all" spc="0" normalizeH="0" baseline="0" noProof="0" dirty="0">
              <a:ln w="19050" cmpd="sng">
                <a:solidFill>
                  <a:srgbClr val="004442"/>
                </a:solidFill>
                <a:prstDash val="solid"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781DDB6-4F2A-4B87-B051-796461B141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6883">
            <a:off x="5578380" y="1712250"/>
            <a:ext cx="3056152" cy="24619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BB509B2-8DFC-4419-95D5-F298E0D98054}"/>
              </a:ext>
            </a:extLst>
          </p:cNvPr>
          <p:cNvSpPr txBox="1"/>
          <p:nvPr/>
        </p:nvSpPr>
        <p:spPr>
          <a:xfrm>
            <a:off x="638837" y="861352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400" b="1" cap="all" dirty="0">
                <a:ln w="19050" cmpd="sng">
                  <a:solidFill>
                    <a:srgbClr val="004442"/>
                  </a:solidFill>
                  <a:prstDash val="solid"/>
                </a:ln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الملكوت</a:t>
            </a:r>
            <a:endParaRPr kumimoji="0" lang="en-US" sz="3400" b="1" i="0" u="none" strike="noStrike" kern="1200" cap="all" spc="0" normalizeH="0" baseline="0" noProof="0" dirty="0">
              <a:ln w="19050" cmpd="sng">
                <a:solidFill>
                  <a:srgbClr val="004442"/>
                </a:solidFill>
                <a:prstDash val="solid"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7D9BE9-AFF4-4040-9B95-CA9791F553B7}"/>
              </a:ext>
            </a:extLst>
          </p:cNvPr>
          <p:cNvGrpSpPr/>
          <p:nvPr/>
        </p:nvGrpSpPr>
        <p:grpSpPr>
          <a:xfrm>
            <a:off x="4558036" y="2596425"/>
            <a:ext cx="2973919" cy="3101048"/>
            <a:chOff x="6044609" y="3623449"/>
            <a:chExt cx="2489793" cy="2673245"/>
          </a:xfrm>
        </p:grpSpPr>
        <p:sp>
          <p:nvSpPr>
            <p:cNvPr id="62" name="Explosion 1 6">
              <a:extLst>
                <a:ext uri="{FF2B5EF4-FFF2-40B4-BE49-F238E27FC236}">
                  <a16:creationId xmlns:a16="http://schemas.microsoft.com/office/drawing/2014/main" id="{97469A6D-279E-4CC2-ABD5-D0D7F044EDA9}"/>
                </a:ext>
              </a:extLst>
            </p:cNvPr>
            <p:cNvSpPr/>
            <p:nvPr/>
          </p:nvSpPr>
          <p:spPr>
            <a:xfrm>
              <a:off x="6044609" y="3623449"/>
              <a:ext cx="2489793" cy="2673245"/>
            </a:xfrm>
            <a:prstGeom prst="irregularSeal1">
              <a:avLst/>
            </a:prstGeom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9BC5DC-0407-45E7-ACEA-4E6F637BAB3F}"/>
                </a:ext>
              </a:extLst>
            </p:cNvPr>
            <p:cNvSpPr txBox="1"/>
            <p:nvPr/>
          </p:nvSpPr>
          <p:spPr>
            <a:xfrm>
              <a:off x="6106634" y="4411703"/>
              <a:ext cx="2362200" cy="119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ln w="10160">
                    <a:solidFill>
                      <a:srgbClr val="00808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الكل                 بهدف           الإسترداد</a:t>
              </a:r>
              <a:endParaRPr lang="en-US" sz="2800" b="1" dirty="0">
                <a:ln w="10160">
                  <a:solidFill>
                    <a:srgbClr val="008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2478115-3139-41EB-A70A-82FE0EBFC118}"/>
              </a:ext>
            </a:extLst>
          </p:cNvPr>
          <p:cNvSpPr txBox="1"/>
          <p:nvPr/>
        </p:nvSpPr>
        <p:spPr>
          <a:xfrm>
            <a:off x="152400" y="5044515"/>
            <a:ext cx="309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المواجهة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285C9C-0D71-4973-BD21-A0D755B59D6E}"/>
              </a:ext>
            </a:extLst>
          </p:cNvPr>
          <p:cNvSpPr txBox="1"/>
          <p:nvPr/>
        </p:nvSpPr>
        <p:spPr>
          <a:xfrm>
            <a:off x="3352800" y="5044515"/>
            <a:ext cx="262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التأديب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B0E0D9-EA50-4B25-B269-51CE7E964B81}"/>
              </a:ext>
            </a:extLst>
          </p:cNvPr>
          <p:cNvSpPr txBox="1"/>
          <p:nvPr/>
        </p:nvSpPr>
        <p:spPr>
          <a:xfrm>
            <a:off x="6096000" y="506447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الغفران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DE4164-252E-4D00-9D64-1D12B624B17A}"/>
              </a:ext>
            </a:extLst>
          </p:cNvPr>
          <p:cNvSpPr txBox="1"/>
          <p:nvPr/>
        </p:nvSpPr>
        <p:spPr>
          <a:xfrm>
            <a:off x="304800" y="5522893"/>
            <a:ext cx="2788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متى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18: 15-17أ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68F872-76BB-4321-AC19-D2D77FC19351}"/>
              </a:ext>
            </a:extLst>
          </p:cNvPr>
          <p:cNvSpPr txBox="1"/>
          <p:nvPr/>
        </p:nvSpPr>
        <p:spPr>
          <a:xfrm>
            <a:off x="3131058" y="5522893"/>
            <a:ext cx="3093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متى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18: 17ب-20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D82CDB-D389-4B33-834D-35D454C1E4DF}"/>
              </a:ext>
            </a:extLst>
          </p:cNvPr>
          <p:cNvSpPr txBox="1"/>
          <p:nvPr/>
        </p:nvSpPr>
        <p:spPr>
          <a:xfrm>
            <a:off x="6206024" y="5522893"/>
            <a:ext cx="2633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متى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18: 21-35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86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Bible images of Jesus at the last supper with His disciples. (Matthew 26:17-35, Mark 14:12-31, Luke 22:7-38, John 13:18-38): Slid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4468572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>
                  <a:solidFill>
                    <a:srgbClr val="9249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</a:t>
            </a:r>
            <a:r>
              <a:rPr lang="ar-JO" sz="2800" b="1" dirty="0">
                <a:ln>
                  <a:solidFill>
                    <a:srgbClr val="9249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يقول الرابيون ...</a:t>
            </a:r>
            <a:endParaRPr lang="en-US" sz="2800" b="1" dirty="0">
              <a:ln>
                <a:solidFill>
                  <a:srgbClr val="9249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r"/>
            <a:r>
              <a:rPr lang="ar-JO" sz="2800" b="1" dirty="0">
                <a:ln>
                  <a:solidFill>
                    <a:srgbClr val="9249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3 مرات (عاموس 1: 3، 6، 9، 11)</a:t>
            </a:r>
            <a:endParaRPr lang="en-US" sz="2800" b="1" dirty="0">
              <a:ln>
                <a:solidFill>
                  <a:srgbClr val="9249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94009" y="2316912"/>
            <a:ext cx="2636520" cy="1569660"/>
            <a:chOff x="1173480" y="2057400"/>
            <a:chExt cx="2636520" cy="156966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215390" y="2057400"/>
              <a:ext cx="2514600" cy="1524000"/>
            </a:xfrm>
            <a:prstGeom prst="wedgeRoundRectCallout">
              <a:avLst>
                <a:gd name="adj1" fmla="val -79029"/>
                <a:gd name="adj2" fmla="val -78020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3480" y="2057400"/>
              <a:ext cx="263652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كم مرة                أغفر ل</a:t>
              </a:r>
              <a:r>
                <a:rPr lang="ar-JO" sz="2400" b="1" dirty="0">
                  <a:solidFill>
                    <a:srgbClr val="9249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أخي</a:t>
              </a:r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...          هل إلى                 سبع مرات؟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 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79764C-8241-4ACD-AA1B-9FC6D751335D}"/>
              </a:ext>
            </a:extLst>
          </p:cNvPr>
          <p:cNvSpPr txBox="1"/>
          <p:nvPr/>
        </p:nvSpPr>
        <p:spPr>
          <a:xfrm>
            <a:off x="533400" y="601298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9249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وضع المثل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924900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3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418">
        <p15:prstTrans prst="pageCurlDouble"/>
      </p:transition>
    </mc:Choice>
    <mc:Fallback xmlns="">
      <p:transition spd="slow" advTm="160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Bible images of Jesus at the last supper with His disciples. (Matthew 26:17-35, Mark 14:12-31, Luke 22:7-38, John 13:18-38): Slid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0975"/>
            <a:ext cx="8763000" cy="649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370" y="393918"/>
            <a:ext cx="2715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وضّح             يسوع              بمثل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79" y="1778913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 18: 23-25</a:t>
            </a:r>
            <a:endParaRPr lang="en-US" sz="2800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8158" y="4648200"/>
            <a:ext cx="3347562" cy="1569660"/>
            <a:chOff x="1173480" y="2057400"/>
            <a:chExt cx="2636520" cy="158904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215390" y="2057400"/>
              <a:ext cx="2514600" cy="1524000"/>
            </a:xfrm>
            <a:prstGeom prst="wedgeRoundRectCallout">
              <a:avLst>
                <a:gd name="adj1" fmla="val 78958"/>
                <a:gd name="adj2" fmla="val -69869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73480" y="2057400"/>
              <a:ext cx="2636520" cy="1589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لا أقول لك                       إلى سبع مرات</a:t>
              </a:r>
            </a:p>
            <a:p>
              <a:pPr algn="ctr"/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بل سبعين مرة                  سبع مرات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34FF5-B936-45F6-92B2-CC57B41C0C8F}"/>
              </a:ext>
            </a:extLst>
          </p:cNvPr>
          <p:cNvGrpSpPr/>
          <p:nvPr/>
        </p:nvGrpSpPr>
        <p:grpSpPr>
          <a:xfrm>
            <a:off x="5943600" y="3372351"/>
            <a:ext cx="3175011" cy="3276600"/>
            <a:chOff x="6257250" y="4083525"/>
            <a:chExt cx="2658149" cy="2824579"/>
          </a:xfrm>
        </p:grpSpPr>
        <p:sp>
          <p:nvSpPr>
            <p:cNvPr id="11" name="Explosion 1 6">
              <a:extLst>
                <a:ext uri="{FF2B5EF4-FFF2-40B4-BE49-F238E27FC236}">
                  <a16:creationId xmlns:a16="http://schemas.microsoft.com/office/drawing/2014/main" id="{17380E84-A158-48AC-97D1-54AA5A3D29EB}"/>
                </a:ext>
              </a:extLst>
            </p:cNvPr>
            <p:cNvSpPr/>
            <p:nvPr/>
          </p:nvSpPr>
          <p:spPr>
            <a:xfrm>
              <a:off x="6257250" y="4083525"/>
              <a:ext cx="2658149" cy="2824579"/>
            </a:xfrm>
            <a:prstGeom prst="irregularSeal1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1940A-930A-40FA-93DE-0FAFD5C430C7}"/>
                </a:ext>
              </a:extLst>
            </p:cNvPr>
            <p:cNvSpPr txBox="1"/>
            <p:nvPr/>
          </p:nvSpPr>
          <p:spPr>
            <a:xfrm>
              <a:off x="6430309" y="4822361"/>
              <a:ext cx="2187369" cy="71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لماذا من المهم </a:t>
              </a:r>
            </a:p>
            <a:p>
              <a:pPr algn="ctr"/>
              <a:r>
                <a:rPr lang="ar-JO" sz="24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أن نغفر للآخرين؟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30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8937">
        <p15:prstTrans prst="pageCurlDouble"/>
      </p:transition>
    </mc:Choice>
    <mc:Fallback xmlns="">
      <p:transition spd="slow" advTm="148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Bible images of Jesus at the last supper with His disciples. (Matthew 26:17-35, Mark 14:12-31, Luke 22:7-38, John 13:18-38): Slid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0975"/>
            <a:ext cx="8763000" cy="649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370" y="393918"/>
            <a:ext cx="2715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وضّح             يسوع              بمثل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479" y="1778913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 18: 23-25</a:t>
            </a:r>
            <a:endParaRPr lang="en-US" sz="2800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5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361">
        <p:fade/>
      </p:transition>
    </mc:Choice>
    <mc:Fallback xmlns="">
      <p:transition spd="slow" advTm="5536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ee Bible images of Jesus at the last supper with His disciples. (Matthew 26:17-35, Mark 14:12-31, Luke 22:7-38, John 13:18-38): Slide 12">
            <a:extLst>
              <a:ext uri="{FF2B5EF4-FFF2-40B4-BE49-F238E27FC236}">
                <a16:creationId xmlns:a16="http://schemas.microsoft.com/office/drawing/2014/main" id="{040F2A53-C539-435E-BE49-F44F2688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0975"/>
            <a:ext cx="8763000" cy="649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" y="33275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دعا الملك تلاميذه للمحاسبة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61" y="886511"/>
            <a:ext cx="850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الخادم مدين بـ 10000 وزنة (40 كجم لكل منهما)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861" y="1421129"/>
            <a:ext cx="8509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لم يكن لدى الخادم وسيلة للدفع (60 مليون يوم عمل: 192.000 </a:t>
            </a:r>
          </a:p>
          <a:p>
            <a:pPr algn="r" rtl="1"/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سنة من الأجر)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375236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46088"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حكم عليه بالسجن (تمت تصفية جميع الأصول)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60" y="2971800"/>
            <a:ext cx="54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توسل الخادم طالباً الرحمة واعداً بالسداد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9659" y="4738403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أشفق الملك عليه                  وسامحه بكل ذلك الدين</a:t>
            </a:r>
            <a:endParaRPr lang="en-US" sz="4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604" y1="53461" x2="19975" y2="84026"/>
                        <a14:foregroundMark x1="13358" y1="50266" x2="9363" y2="77423"/>
                        <a14:foregroundMark x1="7241" y1="56230" x2="8115" y2="74334"/>
                        <a14:foregroundMark x1="22722" y1="58573" x2="32709" y2="87753"/>
                        <a14:foregroundMark x1="29713" y1="65602" x2="20849" y2="79020"/>
                        <a14:foregroundMark x1="23970" y1="78381" x2="25218" y2="90841"/>
                        <a14:backgroundMark x1="20724" y1="14590" x2="28464" y2="3408"/>
                        <a14:backgroundMark x1="43945" y1="7987" x2="56055" y2="24601"/>
                        <a14:backgroundMark x1="77278" y1="3834" x2="78402" y2="29925"/>
                        <a14:backgroundMark x1="28589" y1="21086" x2="28964" y2="22151"/>
                        <a14:backgroundMark x1="21348" y1="22258" x2="13233" y2="354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860" y="2549892"/>
            <a:ext cx="3336294" cy="390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57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8954">
        <p15:prstTrans prst="pageCurlDouble"/>
      </p:transition>
    </mc:Choice>
    <mc:Fallback xmlns="">
      <p:transition spd="slow" advTm="268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ree Bible images of Jesus at the last supper with His disciples. (Matthew 26:17-35, Mark 14:12-31, Luke 22:7-38, John 13:18-38): Slide 12">
            <a:extLst>
              <a:ext uri="{FF2B5EF4-FFF2-40B4-BE49-F238E27FC236}">
                <a16:creationId xmlns:a16="http://schemas.microsoft.com/office/drawing/2014/main" id="{DF93CA17-8E73-45F6-B515-0E0CC608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0975"/>
            <a:ext cx="8763000" cy="649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905" y1="56348" x2="68096" y2="64746"/>
                        <a14:foregroundMark x1="78184" y1="72949" x2="83354" y2="81055"/>
                        <a14:foregroundMark x1="78184" y1="72559" x2="67718" y2="56934"/>
                        <a14:foregroundMark x1="88272" y1="50391" x2="81337" y2="42871"/>
                        <a14:foregroundMark x1="32156" y1="49121" x2="37453" y2="45703"/>
                        <a14:foregroundMark x1="33796" y1="53809" x2="24086" y2="54199"/>
                        <a14:foregroundMark x1="61160" y1="22949" x2="61665" y2="27246"/>
                        <a14:foregroundMark x1="50315" y1="45996" x2="50315" y2="44141"/>
                        <a14:foregroundMark x1="17907" y1="84961" x2="17907" y2="81934"/>
                        <a14:foregroundMark x1="61597" y1="70265" x2="63118" y2="80275"/>
                        <a14:foregroundMark x1="47402" y1="81747" x2="47402" y2="78803"/>
                        <a14:foregroundMark x1="73511" y1="78803" x2="70849" y2="78803"/>
                        <a14:foregroundMark x1="77693" y1="79097" x2="73891" y2="79097"/>
                        <a14:foregroundMark x1="51711" y1="47105" x2="48923" y2="45339"/>
                        <a14:foregroundMark x1="10393" y1="89500" x2="9125" y2="85672"/>
                        <a14:foregroundMark x1="34474" y1="70854" x2="37516" y2="69087"/>
                        <a14:foregroundMark x1="57795" y1="81747" x2="61597" y2="81747"/>
                        <a14:backgroundMark x1="52711" y1="44141" x2="52711" y2="45703"/>
                        <a14:backgroundMark x1="52333" y1="50684" x2="50694" y2="53516"/>
                        <a14:backgroundMark x1="92686" y1="69434" x2="93443" y2="92578"/>
                        <a14:backgroundMark x1="70492" y1="82324" x2="72509" y2="82324"/>
                        <a14:backgroundMark x1="75788" y1="73535" x2="76545" y2="74805"/>
                        <a14:backgroundMark x1="54351" y1="74805" x2="57125" y2="74805"/>
                        <a14:backgroundMark x1="53090" y1="73828" x2="55107" y2="73828"/>
                        <a14:backgroundMark x1="59647" y1="72949" x2="56368" y2="74805"/>
                        <a14:backgroundMark x1="28878" y1="18262" x2="34931" y2="17871"/>
                        <a14:backgroundMark x1="34474" y1="67812" x2="34474" y2="66340"/>
                        <a14:backgroundMark x1="51331" y1="58391" x2="51331" y2="55447"/>
                        <a14:backgroundMark x1="51331" y1="60451" x2="50570" y2="56624"/>
                        <a14:backgroundMark x1="45501" y1="74975" x2="44360" y2="78803"/>
                        <a14:backgroundMark x1="2281" y1="69971" x2="0" y2="6997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88948"/>
            <a:ext cx="3733800" cy="482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81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لقد خنق الخادم الذي غُفر له "رفيقه العبد" وطالب بالدفع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3654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الخادم الرفيق مدينًا بأجر 100 يوم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9208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توسل الخادم للرحمة ووعد بالسداد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04762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تم إلقاء المدين في السجن حتى يتم سداد الدين</a:t>
            </a:r>
            <a:endParaRPr lang="en-US" sz="2800" b="1" dirty="0">
              <a:solidFill>
                <a:srgbClr val="FEF6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38" y="5091574"/>
            <a:ext cx="5403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ln w="12700">
                  <a:solidFill>
                    <a:srgbClr val="74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حزن رفقاء العبيد الآخرون حزنًا عميقًا وأبلغوا سيدهم</a:t>
            </a:r>
            <a:endParaRPr lang="en-US" sz="4000" b="1" dirty="0">
              <a:ln w="12700">
                <a:solidFill>
                  <a:srgbClr val="74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84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6512">
        <p15:prstTrans prst="pageCurlDouble"/>
      </p:transition>
    </mc:Choice>
    <mc:Fallback xmlns="">
      <p:transition spd="slow" advTm="186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ree Bible images of Jesus at the last supper with His disciples. (Matthew 26:17-35, Mark 14:12-31, Luke 22:7-38, John 13:18-38): Slide 12">
            <a:extLst>
              <a:ext uri="{FF2B5EF4-FFF2-40B4-BE49-F238E27FC236}">
                <a16:creationId xmlns:a16="http://schemas.microsoft.com/office/drawing/2014/main" id="{8E664235-A529-4AD9-8EF9-92C3CDD9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80975"/>
            <a:ext cx="8763000" cy="649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649" y1="53434" x2="19979" y2="84040"/>
                        <a14:foregroundMark x1="13424" y1="50303" x2="9365" y2="77475"/>
                        <a14:foregroundMark x1="7284" y1="56263" x2="8117" y2="74343"/>
                        <a14:foregroundMark x1="22685" y1="58586" x2="32674" y2="87778"/>
                        <a14:foregroundMark x1="29761" y1="65556" x2="20812" y2="78990"/>
                        <a14:foregroundMark x1="24037" y1="78384" x2="25182" y2="90808"/>
                        <a14:backgroundMark x1="20708" y1="14545" x2="28512" y2="3434"/>
                        <a14:backgroundMark x1="43913" y1="7980" x2="56087" y2="24646"/>
                        <a14:backgroundMark x1="77315" y1="3838" x2="78460" y2="29899"/>
                        <a14:backgroundMark x1="28616" y1="21111" x2="29032" y2="22121"/>
                        <a14:backgroundMark x1="22685" y1="20101" x2="11550" y2="343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862" y="2344727"/>
            <a:ext cx="3594738" cy="420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74120"/>
            <a:ext cx="827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 استدعى الملك الخادم الأول</a:t>
            </a:r>
            <a:endParaRPr lang="en-US" sz="2800" b="1" dirty="0">
              <a:solidFill>
                <a:srgbClr val="FEF6F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48784"/>
            <a:ext cx="827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 لقد توسلت طلباً للرحمة (تمديد أجل للمدفوعات)؛ لقد عذرتك تماماً</a:t>
            </a:r>
            <a:endParaRPr lang="en-US" sz="2800" b="1" dirty="0">
              <a:solidFill>
                <a:srgbClr val="FEF6F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666" y="2323448"/>
            <a:ext cx="466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</a:t>
            </a:r>
            <a:r>
              <a:rPr lang="ar-JO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 توسل العبد رفيقك طلباً للرحمة</a:t>
            </a:r>
            <a:endParaRPr lang="en-US" sz="2800" b="1" dirty="0">
              <a:solidFill>
                <a:srgbClr val="FEF6F0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2D29D-6DA2-41A8-8E47-CBEA7BB44A98}"/>
              </a:ext>
            </a:extLst>
          </p:cNvPr>
          <p:cNvSpPr txBox="1"/>
          <p:nvPr/>
        </p:nvSpPr>
        <p:spPr>
          <a:xfrm>
            <a:off x="3905832" y="2998113"/>
            <a:ext cx="489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r" rtl="1"/>
            <a:r>
              <a:rPr lang="en-US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 </a:t>
            </a:r>
            <a:r>
              <a:rPr lang="ar-JO" sz="2800" b="1" dirty="0">
                <a:solidFill>
                  <a:srgbClr val="FEF6F0"/>
                </a:solidFill>
                <a:latin typeface="Comic Sans MS" pitchFamily="66" charset="0"/>
                <a:sym typeface="Wingdings"/>
              </a:rPr>
              <a:t>لقد رفضت أن تظهر نفس الرحمة التي نلتها</a:t>
            </a:r>
            <a:endParaRPr lang="en-US" sz="2800" b="1" dirty="0">
              <a:solidFill>
                <a:srgbClr val="FEF6F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25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9209">
        <p15:prstTrans prst="pageCurlDouble"/>
      </p:transition>
    </mc:Choice>
    <mc:Fallback xmlns="">
      <p:transition spd="slow" advTm="1792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6AF42EE-71DF-4485-9676-6B1D7F808D81}"/>
  <p:tag name="ISPRING_RESOURCE_FOLDER" val="C:\Users\david\Dropbox\AIC PPTS\Synced AIC Messages\PPTS used to Sync\Unforgiving Servant AIC 7 August 2021 English\"/>
  <p:tag name="ISPRING_PRESENTATION_PATH" val="C:\Users\david\Dropbox\AIC PPTS\Synced AIC Messages\PPTS used to Sync\Unforgiving Servant AIC 7 August 2021 English.pptx"/>
  <p:tag name="ISPRING_PROJECT_VERSION" val="9.3"/>
  <p:tag name="ISPRING_PROJECT_FOLDER_UPDATED" val="1"/>
  <p:tag name="ISPRING_SCREEN_RECS_UPDATED" val="C:\Users\david\Dropbox\AIC PPTS\Synced AIC Messages\PPTS used to Sync\Unforgiving Servant AIC 7 August 2021 English\"/>
  <p:tag name="FLASHSPRING_ZOOM_TAG" val="66"/>
  <p:tag name="ISPRING_PRESENTATION_INFO_2" val="&lt;?xml version=&quot;1.0&quot; encoding=&quot;UTF-8&quot; standalone=&quot;no&quot; ?&gt;&#10;&lt;presentation2&gt;&#10;&#10;  &lt;slides&gt;&#10;    &lt;slide id=&quot;{28B3A027-EE7D-42A9-8382-04C5715F2C7D}&quot; pptId=&quot;266&quot;/&gt;&#10;    &lt;slide id=&quot;{D70C3B60-0789-49BD-9F10-A0A290DA48E1}&quot; pptId=&quot;278&quot;/&gt;&#10;    &lt;slide id=&quot;{E47F05BE-A208-4876-B512-7BE739D007BB}&quot; pptId=&quot;302&quot;/&gt;&#10;    &lt;slide id=&quot;{FDCB95B9-6CB4-4657-97E4-49E523D0DC2C}&quot; pptId=&quot;337&quot;/&gt;&#10;    &lt;slide id=&quot;{47830A3F-B839-4673-A311-57B1E454B3EA}&quot; pptId=&quot;273&quot;/&gt;&#10;    &lt;slide id=&quot;{8DED0795-689C-4076-BD6E-04A236E36420}&quot; pptId=&quot;275&quot;/&gt;&#10;    &lt;slide id=&quot;{7B82484F-77C9-43B4-8BAA-86DDB7FC0DE8}&quot; pptId=&quot;338&quot;/&gt;&#10;    &lt;slide id=&quot;{90BF1394-FD67-4E97-95D3-E46725E701A4}&quot; pptId=&quot;274&quot;/&gt;&#10;    &lt;slide id=&quot;{88B5B5AF-07FD-4A12-87D3-08D781328841}&quot; pptId=&quot;276&quot;/&gt;&#10;    &lt;slide id=&quot;{4A2DED04-9629-43A3-9AFC-B81293D23560}&quot; pptId=&quot;260&quot;/&gt;&#10;    &lt;slide id=&quot;{28DB1C06-5E04-4B22-A619-E3E9C7B9EC44}&quot; pptId=&quot;267&quot;/&gt;&#10;    &lt;slide id=&quot;{DEF6D559-798F-4576-8BA4-C409301C402D}&quot; pptId=&quot;329&quot;/&gt;&#10;    &lt;slide id=&quot;{26C5E3EC-8FA6-4F99-A8BB-C61637BAFFAC}&quot; pptId=&quot;269&quot;/&gt;&#10;    &lt;slide id=&quot;{C92BC8F1-C215-447A-B71C-97BFD833D38E}&quot; pptId=&quot;328&quot;/&gt;&#10;    &lt;slide id=&quot;{E8D89894-4093-46C0-BAE4-495FD90EF91E}&quot; pptId=&quot;330&quot;/&gt;&#10;    &lt;slide id=&quot;{FBAB0158-F9B4-4657-AC67-19A9289CFEAC}&quot; pptId=&quot;335&quot;/&gt;&#10;    &lt;slide id=&quot;{DDBFC5E9-0176-4DEA-84B2-CC4D9055E559}&quot; pptId=&quot;336&quot;/&gt;&#10;    &lt;slide id=&quot;{8FC37812-E03D-40B1-B5CC-E6ABFCC6DA13}&quot; pptId=&quot;270&quot;/&gt;&#10;  &lt;/slides&gt;&#10;&#10;  &lt;narration&gt;&#10;    &lt;audioTracks&gt;&#10;      &lt;audioTrack muted=&quot;false&quot; name=&quot;Parable of the Unforgiving Servant_final2&quot; resource=&quot;e89f0f7c&quot; slideId=&quot;{28B3A027-EE7D-42A9-8382-04C5715F2C7D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DC80D649-1DF5-433F-985B-11A76214B50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})2{FB32B46D-245F-4A04-97CD-9715B5B82EAE}&quot;,&quot;C:\\Users\\david\\Dropbox\\AIC PPTS\\Synced AIC Messages\\PPTS used to Sync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Unforgiving Servant AIC 7 August 2021 Engli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A2DED04-9629-43A3-9AFC-B81293D23560}"/>
  <p:tag name="GENSWF_ADVANCE_TIME" val="179.209"/>
  <p:tag name="TIMING" val="|60.068|5.485|10.596|3.248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8DB1C06-5E04-4B22-A619-E3E9C7B9EC44}"/>
  <p:tag name="GENSWF_ADVANCE_TIME" val="268.682"/>
  <p:tag name="TIMING" val="|30.173|80.797|85.997|22.924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EF6D559-798F-4576-8BA4-C409301C402D}"/>
  <p:tag name="GENSWF_ADVANCE_TIME" val="227.352"/>
  <p:tag name="TIMING" val="|33.256|117.191|16.268|16.37|18.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6C5E3EC-8FA6-4F99-A8BB-C61637BAFFAC}"/>
  <p:tag name="GENSWF_ADVANCE_TIME" val="140.897"/>
  <p:tag name="TIMING" val="|2.791|18.934|19.909|45.515|8.22|18.17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92BC8F1-C215-447A-B71C-97BFD833D38E}"/>
  <p:tag name="GENSWF_ADVANCE_TIME" val="200.616"/>
  <p:tag name="TIMING" val="|14.784|13.871|39.721|61.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8D89894-4093-46C0-BAE4-495FD90EF91E}"/>
  <p:tag name="GENSWF_ADVANCE_TIME" val="86.823"/>
  <p:tag name="TIMING" val="|1.664|19.643|9.06|14.6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BAB0158-F9B4-4657-AC67-19A9289CFEAC}"/>
  <p:tag name="GENSWF_ADVANCE_TIME" val="81.974"/>
  <p:tag name="TIMING" val="|18.992|2.498|10.69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DBFC5E9-0176-4DEA-84B2-CC4D9055E559}"/>
  <p:tag name="GENSWF_ADVANCE_TIME" val="101.237"/>
  <p:tag name="TIMING" val="|21.937|30.236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C37812-E03D-40B1-B5CC-E6ABFCC6DA13}"/>
  <p:tag name="GENSWF_ADVANCE_TIME" val="5.2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70C3B60-0789-49BD-9F10-A0A290DA48E1}"/>
  <p:tag name="GENSWF_ADVANCE_TIME" val="16.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47F05BE-A208-4876-B512-7BE739D007BB}"/>
  <p:tag name="GENSWF_ADVANCE_TIME" val="30.722"/>
  <p:tag name="TIMING" val="|3.279|7.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DCB95B9-6CB4-4657-97E4-49E523D0DC2C}"/>
  <p:tag name="GENSWF_ADVANCE_TIME" val="399.765"/>
  <p:tag name="TIMING" val="|23.555|25.507|34.962|23.675|30.403|22.761|151.759|60.187|13.327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830A3F-B839-4673-A311-57B1E454B3EA}"/>
  <p:tag name="GENSWF_ADVANCE_TIME" val="160.418"/>
  <p:tag name="TIMING" val="|25.792|67.579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ED0795-689C-4076-BD6E-04A236E36420}"/>
  <p:tag name="GENSWF_ADVANCE_TIME" val="148.937"/>
  <p:tag name="TIMING" val="|6.843|102.257|15.353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B82484F-77C9-43B4-8BAA-86DDB7FC0DE8}"/>
  <p:tag name="GENSWF_ADVANCE_TIME" val="55.36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0BF1394-FD67-4E97-95D3-E46725E701A4}"/>
  <p:tag name="GENSWF_ADVANCE_TIME" val="268.954"/>
  <p:tag name="TIMING" val="|9.957|27.778|61.575|43.643|45.285|39.141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8B5B5AF-07FD-4A12-87D3-08D781328841}"/>
  <p:tag name="GENSWF_ADVANCE_TIME" val="186.512"/>
  <p:tag name="TIMING" val="|8.981|80.141|4.75|5.377|54.73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556</Words>
  <Application>Microsoft Macintosh PowerPoint</Application>
  <PresentationFormat>On-screen Show (4:3)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Abadi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أمثال يسوع •  BibleStudyDownloads.org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Unforgiving Servant AIC 7 August 2021 English</dc:title>
  <dc:creator>Arleigh D Martin</dc:creator>
  <cp:lastModifiedBy>Rick Griffith</cp:lastModifiedBy>
  <cp:revision>224</cp:revision>
  <cp:lastPrinted>2021-08-09T14:05:27Z</cp:lastPrinted>
  <dcterms:created xsi:type="dcterms:W3CDTF">2013-07-23T02:30:26Z</dcterms:created>
  <dcterms:modified xsi:type="dcterms:W3CDTF">2023-12-25T07:26:07Z</dcterms:modified>
</cp:coreProperties>
</file>