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ppt/tags/tag20.xml" ContentType="application/vnd.openxmlformats-officedocument.presentationml.tags+xml"/>
  <Override PartName="/ppt/notesSlides/notesSlide19.xml" ContentType="application/vnd.openxmlformats-officedocument.presentationml.notesSlide+xml"/>
  <Override PartName="/ppt/tags/tag21.xml" ContentType="application/vnd.openxmlformats-officedocument.presentationml.tags+xml"/>
  <Override PartName="/ppt/notesSlides/notesSlide20.xml" ContentType="application/vnd.openxmlformats-officedocument.presentationml.notesSlide+xml"/>
  <Override PartName="/ppt/tags/tag22.xml" ContentType="application/vnd.openxmlformats-officedocument.presentationml.tags+xml"/>
  <Override PartName="/ppt/notesSlides/notesSlide21.xml" ContentType="application/vnd.openxmlformats-officedocument.presentationml.notesSlide+xml"/>
  <Override PartName="/ppt/tags/tag23.xml" ContentType="application/vnd.openxmlformats-officedocument.presentationml.tags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27"/>
  </p:notesMasterIdLst>
  <p:handoutMasterIdLst>
    <p:handoutMasterId r:id="rId28"/>
  </p:handoutMasterIdLst>
  <p:sldIdLst>
    <p:sldId id="273" r:id="rId4"/>
    <p:sldId id="321" r:id="rId5"/>
    <p:sldId id="320" r:id="rId6"/>
    <p:sldId id="302" r:id="rId7"/>
    <p:sldId id="270" r:id="rId8"/>
    <p:sldId id="330" r:id="rId9"/>
    <p:sldId id="5203" r:id="rId10"/>
    <p:sldId id="331" r:id="rId11"/>
    <p:sldId id="318" r:id="rId12"/>
    <p:sldId id="324" r:id="rId13"/>
    <p:sldId id="288" r:id="rId14"/>
    <p:sldId id="319" r:id="rId15"/>
    <p:sldId id="290" r:id="rId16"/>
    <p:sldId id="291" r:id="rId17"/>
    <p:sldId id="292" r:id="rId18"/>
    <p:sldId id="295" r:id="rId19"/>
    <p:sldId id="5204" r:id="rId20"/>
    <p:sldId id="5205" r:id="rId21"/>
    <p:sldId id="317" r:id="rId22"/>
    <p:sldId id="326" r:id="rId23"/>
    <p:sldId id="328" r:id="rId24"/>
    <p:sldId id="298" r:id="rId25"/>
    <p:sldId id="5202" r:id="rId26"/>
  </p:sldIdLst>
  <p:sldSz cx="9144000" cy="6858000" type="screen4x3"/>
  <p:notesSz cx="7004050" cy="9290050"/>
  <p:custDataLst>
    <p:tags r:id="rId2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00"/>
    <a:srgbClr val="6F3505"/>
    <a:srgbClr val="FFCA7D"/>
    <a:srgbClr val="5C2C04"/>
    <a:srgbClr val="713605"/>
    <a:srgbClr val="432003"/>
    <a:srgbClr val="663300"/>
    <a:srgbClr val="624120"/>
    <a:srgbClr val="3A1953"/>
    <a:srgbClr val="FFC6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201" autoAdjust="0"/>
    <p:restoredTop sz="94626"/>
  </p:normalViewPr>
  <p:slideViewPr>
    <p:cSldViewPr>
      <p:cViewPr>
        <p:scale>
          <a:sx n="84" d="100"/>
          <a:sy n="84" d="100"/>
        </p:scale>
        <p:origin x="1488" y="8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81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5088" cy="464503"/>
          </a:xfrm>
          <a:prstGeom prst="rect">
            <a:avLst/>
          </a:prstGeom>
        </p:spPr>
        <p:txBody>
          <a:bodyPr vert="horz" lIns="93662" tIns="46831" rIns="93662" bIns="4683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67342" y="0"/>
            <a:ext cx="3035088" cy="464503"/>
          </a:xfrm>
          <a:prstGeom prst="rect">
            <a:avLst/>
          </a:prstGeom>
        </p:spPr>
        <p:txBody>
          <a:bodyPr vert="horz" lIns="93662" tIns="46831" rIns="93662" bIns="46831" rtlCol="0"/>
          <a:lstStyle>
            <a:lvl1pPr algn="r">
              <a:defRPr sz="1200"/>
            </a:lvl1pPr>
          </a:lstStyle>
          <a:p>
            <a:fld id="{17ED3DA7-B1F7-4D0C-BEF8-68B9306862A7}" type="datetimeFigureOut">
              <a:rPr lang="en-US" smtClean="0"/>
              <a:t>12/24/23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3935"/>
            <a:ext cx="3035088" cy="464503"/>
          </a:xfrm>
          <a:prstGeom prst="rect">
            <a:avLst/>
          </a:prstGeom>
        </p:spPr>
        <p:txBody>
          <a:bodyPr vert="horz" lIns="93662" tIns="46831" rIns="93662" bIns="4683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67342" y="8823935"/>
            <a:ext cx="3035088" cy="464503"/>
          </a:xfrm>
          <a:prstGeom prst="rect">
            <a:avLst/>
          </a:prstGeom>
        </p:spPr>
        <p:txBody>
          <a:bodyPr vert="horz" lIns="93662" tIns="46831" rIns="93662" bIns="46831" rtlCol="0" anchor="b"/>
          <a:lstStyle>
            <a:lvl1pPr algn="r">
              <a:defRPr sz="1200"/>
            </a:lvl1pPr>
          </a:lstStyle>
          <a:p>
            <a:fld id="{EA48F45C-302B-4525-8E0F-4412766268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7266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5088" cy="464503"/>
          </a:xfrm>
          <a:prstGeom prst="rect">
            <a:avLst/>
          </a:prstGeom>
        </p:spPr>
        <p:txBody>
          <a:bodyPr vert="horz" lIns="93662" tIns="46831" rIns="93662" bIns="4683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67342" y="0"/>
            <a:ext cx="3035088" cy="464503"/>
          </a:xfrm>
          <a:prstGeom prst="rect">
            <a:avLst/>
          </a:prstGeom>
        </p:spPr>
        <p:txBody>
          <a:bodyPr vert="horz" lIns="93662" tIns="46831" rIns="93662" bIns="46831" rtlCol="0"/>
          <a:lstStyle>
            <a:lvl1pPr algn="r">
              <a:defRPr sz="1200"/>
            </a:lvl1pPr>
          </a:lstStyle>
          <a:p>
            <a:fld id="{2A88647E-D2E3-4F78-860C-FB6EDCE7569F}" type="datetimeFigureOut">
              <a:rPr lang="en-US" smtClean="0"/>
              <a:t>12/24/23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696913"/>
            <a:ext cx="4645025" cy="3484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662" tIns="46831" rIns="93662" bIns="468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405" y="4412774"/>
            <a:ext cx="5603240" cy="4180522"/>
          </a:xfrm>
          <a:prstGeom prst="rect">
            <a:avLst/>
          </a:prstGeom>
        </p:spPr>
        <p:txBody>
          <a:bodyPr vert="horz" lIns="93662" tIns="46831" rIns="93662" bIns="468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3935"/>
            <a:ext cx="3035088" cy="464503"/>
          </a:xfrm>
          <a:prstGeom prst="rect">
            <a:avLst/>
          </a:prstGeom>
        </p:spPr>
        <p:txBody>
          <a:bodyPr vert="horz" lIns="93662" tIns="46831" rIns="93662" bIns="4683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67342" y="8823935"/>
            <a:ext cx="3035088" cy="464503"/>
          </a:xfrm>
          <a:prstGeom prst="rect">
            <a:avLst/>
          </a:prstGeom>
        </p:spPr>
        <p:txBody>
          <a:bodyPr vert="horz" lIns="93662" tIns="46831" rIns="93662" bIns="46831" rtlCol="0" anchor="b"/>
          <a:lstStyle>
            <a:lvl1pPr algn="r">
              <a:defRPr sz="1200"/>
            </a:lvl1pPr>
          </a:lstStyle>
          <a:p>
            <a:fld id="{E33E35E3-3BF1-4F43-A222-9DE6BE8944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644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10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F0D061-6C80-4568-9B35-874F8BC2FE7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310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82843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E35E3-3BF1-4F43-A222-9DE6BE8944D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3481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E35E3-3BF1-4F43-A222-9DE6BE8944D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1036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E35E3-3BF1-4F43-A222-9DE6BE8944D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1718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E35E3-3BF1-4F43-A222-9DE6BE8944D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1036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E35E3-3BF1-4F43-A222-9DE6BE8944D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4281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E35E3-3BF1-4F43-A222-9DE6BE8944D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1036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E35E3-3BF1-4F43-A222-9DE6BE8944D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4281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3E35E3-3BF1-4F43-A222-9DE6BE8944D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84830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3E35E3-3BF1-4F43-A222-9DE6BE8944D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8031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651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F0D061-6C80-4568-9B35-874F8BC2FE7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6514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64530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3E35E3-3BF1-4F43-A222-9DE6BE8944D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58361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3E35E3-3BF1-4F43-A222-9DE6BE8944D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80811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651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F0D061-6C80-4568-9B35-874F8BC2FE7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6514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388726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E35E3-3BF1-4F43-A222-9DE6BE8944D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5404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4571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2EDCEA-0CB3-DA48-9F73-F780BAA943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4571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r>
              <a:rPr lang="en-US" sz="1200" b="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Parables of Jesus (</a:t>
            </a:r>
            <a:r>
              <a:rPr lang="en-US" sz="1200" b="0" dirty="0" err="1">
                <a:solidFill>
                  <a:srgbClr val="FFFFFF"/>
                </a:solidFill>
                <a:latin typeface="Arial" charset="0"/>
                <a:ea typeface="ＭＳ Ｐゴシック" charset="0"/>
              </a:rPr>
              <a:t>pj</a:t>
            </a:r>
            <a:r>
              <a:rPr lang="en-US" sz="1200" b="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) link</a:t>
            </a:r>
            <a:endParaRPr lang="en-US" b="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7598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3E35E3-3BF1-4F43-A222-9DE6BE8944D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7202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E35E3-3BF1-4F43-A222-9DE6BE8944D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3017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E35E3-3BF1-4F43-A222-9DE6BE8944D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3963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3E35E3-3BF1-4F43-A222-9DE6BE8944D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2854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3E35E3-3BF1-4F43-A222-9DE6BE8944D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48031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E35E3-3BF1-4F43-A222-9DE6BE8944D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340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E35E3-3BF1-4F43-A222-9DE6BE8944D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8141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90A4F-3C26-4666-B974-352BBEE510FB}" type="datetimeFigureOut">
              <a:rPr lang="en-US" smtClean="0"/>
              <a:t>12/24/23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F15E0-F518-468C-9FDD-63957415E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038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90A4F-3C26-4666-B974-352BBEE510FB}" type="datetimeFigureOut">
              <a:rPr lang="en-US" smtClean="0"/>
              <a:t>12/24/23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F15E0-F518-468C-9FDD-63957415E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936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90A4F-3C26-4666-B974-352BBEE510FB}" type="datetimeFigureOut">
              <a:rPr lang="en-US" smtClean="0"/>
              <a:t>12/24/23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F15E0-F518-468C-9FDD-63957415E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3746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8581F-700D-4CED-BB1A-C66F27A5240D}" type="datetimeFigureOut">
              <a:rPr lang="en-US" smtClean="0"/>
              <a:t>12/24/23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EAE26-0528-4772-A48F-668DFB92F6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2929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8581F-700D-4CED-BB1A-C66F27A5240D}" type="datetimeFigureOut">
              <a:rPr lang="en-US" smtClean="0"/>
              <a:t>12/24/23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EAE26-0528-4772-A48F-668DFB92F6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7851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8581F-700D-4CED-BB1A-C66F27A5240D}" type="datetimeFigureOut">
              <a:rPr lang="en-US" smtClean="0"/>
              <a:t>12/24/23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EAE26-0528-4772-A48F-668DFB92F6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5129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8581F-700D-4CED-BB1A-C66F27A5240D}" type="datetimeFigureOut">
              <a:rPr lang="en-US" smtClean="0"/>
              <a:t>12/24/23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EAE26-0528-4772-A48F-668DFB92F6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5084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8581F-700D-4CED-BB1A-C66F27A5240D}" type="datetimeFigureOut">
              <a:rPr lang="en-US" smtClean="0"/>
              <a:t>12/24/23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EAE26-0528-4772-A48F-668DFB92F6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578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8581F-700D-4CED-BB1A-C66F27A5240D}" type="datetimeFigureOut">
              <a:rPr lang="en-US" smtClean="0"/>
              <a:t>12/24/23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EAE26-0528-4772-A48F-668DFB92F6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4432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8581F-700D-4CED-BB1A-C66F27A5240D}" type="datetimeFigureOut">
              <a:rPr lang="en-US" smtClean="0"/>
              <a:t>12/24/23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EAE26-0528-4772-A48F-668DFB92F6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2771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8581F-700D-4CED-BB1A-C66F27A5240D}" type="datetimeFigureOut">
              <a:rPr lang="en-US" smtClean="0"/>
              <a:t>12/24/23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EAE26-0528-4772-A48F-668DFB92F6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466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90A4F-3C26-4666-B974-352BBEE510FB}" type="datetimeFigureOut">
              <a:rPr lang="en-US" smtClean="0"/>
              <a:t>12/24/23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F15E0-F518-468C-9FDD-63957415E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8618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8581F-700D-4CED-BB1A-C66F27A5240D}" type="datetimeFigureOut">
              <a:rPr lang="en-US" smtClean="0"/>
              <a:t>12/24/23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EAE26-0528-4772-A48F-668DFB92F6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3671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8581F-700D-4CED-BB1A-C66F27A5240D}" type="datetimeFigureOut">
              <a:rPr lang="en-US" smtClean="0"/>
              <a:t>12/24/23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EAE26-0528-4772-A48F-668DFB92F6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5500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8581F-700D-4CED-BB1A-C66F27A5240D}" type="datetimeFigureOut">
              <a:rPr lang="en-US" smtClean="0"/>
              <a:t>12/24/23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EAE26-0528-4772-A48F-668DFB92F6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3942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83608D9-E17D-EF41-B855-0F776DCE40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99537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50" indent="0">
              <a:buNone/>
              <a:defRPr sz="1800"/>
            </a:lvl2pPr>
            <a:lvl3pPr marL="914300" indent="0">
              <a:buNone/>
              <a:defRPr sz="1600"/>
            </a:lvl3pPr>
            <a:lvl4pPr marL="1371450" indent="0">
              <a:buNone/>
              <a:defRPr sz="1400"/>
            </a:lvl4pPr>
            <a:lvl5pPr marL="1828600" indent="0">
              <a:buNone/>
              <a:defRPr sz="1400"/>
            </a:lvl5pPr>
            <a:lvl6pPr marL="2285750" indent="0">
              <a:buNone/>
              <a:defRPr sz="1400"/>
            </a:lvl6pPr>
            <a:lvl7pPr marL="2742899" indent="0">
              <a:buNone/>
              <a:defRPr sz="1400"/>
            </a:lvl7pPr>
            <a:lvl8pPr marL="3200047" indent="0">
              <a:buNone/>
              <a:defRPr sz="1400"/>
            </a:lvl8pPr>
            <a:lvl9pPr marL="365719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E16645-8042-E44F-8343-D9B42FFDC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59770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1189A3A-0DC1-7C41-A456-8DF8558F2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302908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0" indent="0">
              <a:buNone/>
              <a:defRPr sz="2000" b="1"/>
            </a:lvl2pPr>
            <a:lvl3pPr marL="914300" indent="0">
              <a:buNone/>
              <a:defRPr sz="1800" b="1"/>
            </a:lvl3pPr>
            <a:lvl4pPr marL="1371450" indent="0">
              <a:buNone/>
              <a:defRPr sz="1600" b="1"/>
            </a:lvl4pPr>
            <a:lvl5pPr marL="1828600" indent="0">
              <a:buNone/>
              <a:defRPr sz="1600" b="1"/>
            </a:lvl5pPr>
            <a:lvl6pPr marL="2285750" indent="0">
              <a:buNone/>
              <a:defRPr sz="1600" b="1"/>
            </a:lvl6pPr>
            <a:lvl7pPr marL="2742899" indent="0">
              <a:buNone/>
              <a:defRPr sz="1600" b="1"/>
            </a:lvl7pPr>
            <a:lvl8pPr marL="3200047" indent="0">
              <a:buNone/>
              <a:defRPr sz="1600" b="1"/>
            </a:lvl8pPr>
            <a:lvl9pPr marL="36571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0" indent="0">
              <a:buNone/>
              <a:defRPr sz="2000" b="1"/>
            </a:lvl2pPr>
            <a:lvl3pPr marL="914300" indent="0">
              <a:buNone/>
              <a:defRPr sz="1800" b="1"/>
            </a:lvl3pPr>
            <a:lvl4pPr marL="1371450" indent="0">
              <a:buNone/>
              <a:defRPr sz="1600" b="1"/>
            </a:lvl4pPr>
            <a:lvl5pPr marL="1828600" indent="0">
              <a:buNone/>
              <a:defRPr sz="1600" b="1"/>
            </a:lvl5pPr>
            <a:lvl6pPr marL="2285750" indent="0">
              <a:buNone/>
              <a:defRPr sz="1600" b="1"/>
            </a:lvl6pPr>
            <a:lvl7pPr marL="2742899" indent="0">
              <a:buNone/>
              <a:defRPr sz="1600" b="1"/>
            </a:lvl7pPr>
            <a:lvl8pPr marL="3200047" indent="0">
              <a:buNone/>
              <a:defRPr sz="1600" b="1"/>
            </a:lvl8pPr>
            <a:lvl9pPr marL="36571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BEA7D18-D1E9-844D-9A76-98DC3D89F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26810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E524601-B81A-284C-8D49-5BB266B52D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960137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B98C5F-39FA-514F-B41D-4A35F65A93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073308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0" indent="0">
              <a:buNone/>
              <a:defRPr sz="1200"/>
            </a:lvl2pPr>
            <a:lvl3pPr marL="914300" indent="0">
              <a:buNone/>
              <a:defRPr sz="1000"/>
            </a:lvl3pPr>
            <a:lvl4pPr marL="1371450" indent="0">
              <a:buNone/>
              <a:defRPr sz="900"/>
            </a:lvl4pPr>
            <a:lvl5pPr marL="1828600" indent="0">
              <a:buNone/>
              <a:defRPr sz="900"/>
            </a:lvl5pPr>
            <a:lvl6pPr marL="2285750" indent="0">
              <a:buNone/>
              <a:defRPr sz="900"/>
            </a:lvl6pPr>
            <a:lvl7pPr marL="2742899" indent="0">
              <a:buNone/>
              <a:defRPr sz="900"/>
            </a:lvl7pPr>
            <a:lvl8pPr marL="3200047" indent="0">
              <a:buNone/>
              <a:defRPr sz="900"/>
            </a:lvl8pPr>
            <a:lvl9pPr marL="36571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F9746B7-792A-3A44-ADFA-C933FA439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49159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90A4F-3C26-4666-B974-352BBEE510FB}" type="datetimeFigureOut">
              <a:rPr lang="en-US" smtClean="0"/>
              <a:t>12/24/23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F15E0-F518-468C-9FDD-63957415E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62185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0" indent="0">
              <a:buNone/>
              <a:defRPr sz="2800"/>
            </a:lvl2pPr>
            <a:lvl3pPr marL="914300" indent="0">
              <a:buNone/>
              <a:defRPr sz="2400"/>
            </a:lvl3pPr>
            <a:lvl4pPr marL="1371450" indent="0">
              <a:buNone/>
              <a:defRPr sz="2000"/>
            </a:lvl4pPr>
            <a:lvl5pPr marL="1828600" indent="0">
              <a:buNone/>
              <a:defRPr sz="2000"/>
            </a:lvl5pPr>
            <a:lvl6pPr marL="2285750" indent="0">
              <a:buNone/>
              <a:defRPr sz="2000"/>
            </a:lvl6pPr>
            <a:lvl7pPr marL="2742899" indent="0">
              <a:buNone/>
              <a:defRPr sz="2000"/>
            </a:lvl7pPr>
            <a:lvl8pPr marL="3200047" indent="0">
              <a:buNone/>
              <a:defRPr sz="2000"/>
            </a:lvl8pPr>
            <a:lvl9pPr marL="3657199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0" indent="0">
              <a:buNone/>
              <a:defRPr sz="1200"/>
            </a:lvl2pPr>
            <a:lvl3pPr marL="914300" indent="0">
              <a:buNone/>
              <a:defRPr sz="1000"/>
            </a:lvl3pPr>
            <a:lvl4pPr marL="1371450" indent="0">
              <a:buNone/>
              <a:defRPr sz="900"/>
            </a:lvl4pPr>
            <a:lvl5pPr marL="1828600" indent="0">
              <a:buNone/>
              <a:defRPr sz="900"/>
            </a:lvl5pPr>
            <a:lvl6pPr marL="2285750" indent="0">
              <a:buNone/>
              <a:defRPr sz="900"/>
            </a:lvl6pPr>
            <a:lvl7pPr marL="2742899" indent="0">
              <a:buNone/>
              <a:defRPr sz="900"/>
            </a:lvl7pPr>
            <a:lvl8pPr marL="3200047" indent="0">
              <a:buNone/>
              <a:defRPr sz="900"/>
            </a:lvl8pPr>
            <a:lvl9pPr marL="36571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D9DDC62-B8DE-0640-BF2B-4B0C5C7B4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406917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79015C7-6C60-534C-878F-B7C81A286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934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A78BBA1-D83C-D143-93CA-CEE604AAD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108955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50" indent="0" algn="ctr">
              <a:buNone/>
              <a:defRPr/>
            </a:lvl2pPr>
            <a:lvl3pPr marL="914300" indent="0" algn="ctr">
              <a:buNone/>
              <a:defRPr/>
            </a:lvl3pPr>
            <a:lvl4pPr marL="1371450" indent="0" algn="ctr">
              <a:buNone/>
              <a:defRPr/>
            </a:lvl4pPr>
            <a:lvl5pPr marL="1828600" indent="0" algn="ctr">
              <a:buNone/>
              <a:defRPr/>
            </a:lvl5pPr>
            <a:lvl6pPr marL="2285750" indent="0" algn="ctr">
              <a:buNone/>
              <a:defRPr/>
            </a:lvl6pPr>
            <a:lvl7pPr marL="2742899" indent="0" algn="ctr">
              <a:buNone/>
              <a:defRPr/>
            </a:lvl7pPr>
            <a:lvl8pPr marL="3200047" indent="0" algn="ctr">
              <a:buNone/>
              <a:defRPr/>
            </a:lvl8pPr>
            <a:lvl9pPr marL="365719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C0D556E-1B47-E145-B343-9708077C20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610868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90A4F-3C26-4666-B974-352BBEE510FB}" type="datetimeFigureOut">
              <a:rPr lang="en-US" smtClean="0"/>
              <a:t>12/24/23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F15E0-F518-468C-9FDD-63957415E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019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90A4F-3C26-4666-B974-352BBEE510FB}" type="datetimeFigureOut">
              <a:rPr lang="en-US" smtClean="0"/>
              <a:t>12/24/23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F15E0-F518-468C-9FDD-63957415E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112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90A4F-3C26-4666-B974-352BBEE510FB}" type="datetimeFigureOut">
              <a:rPr lang="en-US" smtClean="0"/>
              <a:t>12/24/23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F15E0-F518-468C-9FDD-63957415E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491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90A4F-3C26-4666-B974-352BBEE510FB}" type="datetimeFigureOut">
              <a:rPr lang="en-US" smtClean="0"/>
              <a:t>12/24/23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F15E0-F518-468C-9FDD-63957415E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216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90A4F-3C26-4666-B974-352BBEE510FB}" type="datetimeFigureOut">
              <a:rPr lang="en-US" smtClean="0"/>
              <a:t>12/24/23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F15E0-F518-468C-9FDD-63957415E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299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90A4F-3C26-4666-B974-352BBEE510FB}" type="datetimeFigureOut">
              <a:rPr lang="en-US" smtClean="0"/>
              <a:t>12/24/23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F15E0-F518-468C-9FDD-63957415E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909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090A4F-3C26-4666-B974-352BBEE510FB}" type="datetimeFigureOut">
              <a:rPr lang="en-US" smtClean="0"/>
              <a:t>12/24/23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9F15E0-F518-468C-9FDD-63957415E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732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18581F-700D-4CED-BB1A-C66F27A5240D}" type="datetimeFigureOut">
              <a:rPr lang="en-US" smtClean="0"/>
              <a:t>12/24/23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6EAE26-0528-4772-A48F-668DFB92F6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967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0" y="3902080"/>
            <a:ext cx="3400425" cy="2949575"/>
            <a:chOff x="0" y="2458"/>
            <a:chExt cx="2142" cy="1858"/>
          </a:xfrm>
        </p:grpSpPr>
        <p:sp>
          <p:nvSpPr>
            <p:cNvPr id="32973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9708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09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10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32973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8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2973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5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974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fld id="{61F442D0-A11F-2640-8129-5D1BEF7A3C1E}" type="slidenum">
              <a:rPr lang="en-US"/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98567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45715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6pPr>
      <a:lvl7pPr marL="9143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7pPr>
      <a:lvl8pPr marL="137145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8pPr>
      <a:lvl9pPr marL="1828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9pPr>
    </p:titleStyle>
    <p:bodyStyle>
      <a:lvl1pPr marL="342862" indent="-342862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charset="0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  <a:cs typeface="ＭＳ Ｐゴシック" pitchFamily="-111" charset="-128"/>
        </a:defRPr>
      </a:lvl1pPr>
      <a:lvl2pPr marL="742869" indent="-28572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2pPr>
      <a:lvl3pPr marL="1142875" indent="-22857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0"/>
        </a:defRPr>
      </a:lvl3pPr>
      <a:lvl4pPr marL="1600025" indent="-228575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057175" indent="-228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5pPr>
      <a:lvl6pPr marL="2514325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6pPr>
      <a:lvl7pPr marL="2971474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7pPr>
      <a:lvl8pPr marL="3428623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8pPr>
      <a:lvl9pPr marL="3885772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0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9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47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99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notesSlide" Target="../notesSlides/notesSlide1.xml"/><Relationship Id="rId7" Type="http://schemas.microsoft.com/office/2007/relationships/hdphoto" Target="../media/hdphoto2.wd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4" Type="http://schemas.openxmlformats.org/officeDocument/2006/relationships/image" Target="../media/image1.png"/><Relationship Id="rId9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5" Type="http://schemas.microsoft.com/office/2007/relationships/hdphoto" Target="../media/hdphoto6.wdp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5" Type="http://schemas.microsoft.com/office/2007/relationships/hdphoto" Target="../media/hdphoto6.wdp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7" Type="http://schemas.microsoft.com/office/2007/relationships/hdphoto" Target="../media/hdphoto7.wd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6" Type="http://schemas.openxmlformats.org/officeDocument/2006/relationships/image" Target="../media/image15.png"/><Relationship Id="rId5" Type="http://schemas.microsoft.com/office/2007/relationships/hdphoto" Target="../media/hdphoto6.wdp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7" Type="http://schemas.microsoft.com/office/2007/relationships/hdphoto" Target="../media/hdphoto7.wd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6" Type="http://schemas.openxmlformats.org/officeDocument/2006/relationships/image" Target="../media/image15.png"/><Relationship Id="rId5" Type="http://schemas.microsoft.com/office/2007/relationships/hdphoto" Target="../media/hdphoto6.wdp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0.xml"/><Relationship Id="rId6" Type="http://schemas.microsoft.com/office/2007/relationships/hdphoto" Target="../media/hdphoto8.wdp"/><Relationship Id="rId5" Type="http://schemas.openxmlformats.org/officeDocument/2006/relationships/image" Target="../media/image17.png"/><Relationship Id="rId4" Type="http://schemas.openxmlformats.org/officeDocument/2006/relationships/image" Target="../media/image1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microsoft.com/office/2007/relationships/hdphoto" Target="../media/hdphoto3.wdp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4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2.xml"/><Relationship Id="rId6" Type="http://schemas.microsoft.com/office/2007/relationships/hdphoto" Target="../media/hdphoto9.wdp"/><Relationship Id="rId5" Type="http://schemas.openxmlformats.org/officeDocument/2006/relationships/image" Target="../media/image17.png"/><Relationship Id="rId4" Type="http://schemas.openxmlformats.org/officeDocument/2006/relationships/image" Target="../media/image16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microsoft.com/office/2007/relationships/hdphoto" Target="../media/hdphoto4.wdp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microsoft.com/office/2007/relationships/hdphoto" Target="../media/hdphoto5.wd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notesSlide" Target="../notesSlides/notesSlide8.xml"/><Relationship Id="rId7" Type="http://schemas.microsoft.com/office/2007/relationships/hdphoto" Target="../media/hdphoto2.wd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4" Type="http://schemas.openxmlformats.org/officeDocument/2006/relationships/image" Target="../media/image1.png"/><Relationship Id="rId9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5F735463-B78A-214D-9DED-40ED2AE30EEB}"/>
              </a:ext>
            </a:extLst>
          </p:cNvPr>
          <p:cNvGrpSpPr/>
          <p:nvPr/>
        </p:nvGrpSpPr>
        <p:grpSpPr>
          <a:xfrm>
            <a:off x="-340696" y="-151965"/>
            <a:ext cx="4934346" cy="7323925"/>
            <a:chOff x="4514952" y="90980"/>
            <a:chExt cx="4934346" cy="7323925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402CC4F1-FDDA-B447-8A71-EBC3C45F228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l="53447"/>
            <a:stretch/>
          </p:blipFill>
          <p:spPr>
            <a:xfrm>
              <a:off x="4779448" y="90980"/>
              <a:ext cx="4669850" cy="7323925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" cap="sq">
              <a:solidFill>
                <a:schemeClr val="bg1">
                  <a:lumMod val="85000"/>
                </a:schemeClr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41E67D5F-38E5-3E4E-AD39-EB7D9492FCC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4514952" y="406685"/>
              <a:ext cx="4698751" cy="6044625"/>
            </a:xfrm>
            <a:prstGeom prst="ellipse">
              <a:avLst/>
            </a:prstGeom>
            <a:ln>
              <a:noFill/>
            </a:ln>
            <a:effectLst>
              <a:softEdge rad="635000"/>
            </a:effectLst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B8C0483-1539-BD4E-BDEF-F9981BFB8354}"/>
              </a:ext>
            </a:extLst>
          </p:cNvPr>
          <p:cNvGrpSpPr/>
          <p:nvPr/>
        </p:nvGrpSpPr>
        <p:grpSpPr>
          <a:xfrm>
            <a:off x="4560276" y="-75842"/>
            <a:ext cx="4614849" cy="7017380"/>
            <a:chOff x="4571999" y="-4689"/>
            <a:chExt cx="4614849" cy="7017380"/>
          </a:xfrm>
        </p:grpSpPr>
        <p:pic>
          <p:nvPicPr>
            <p:cNvPr id="17" name="Picture 5">
              <a:extLst>
                <a:ext uri="{FF2B5EF4-FFF2-40B4-BE49-F238E27FC236}">
                  <a16:creationId xmlns:a16="http://schemas.microsoft.com/office/drawing/2014/main" id="{5C219760-EA74-1745-BFC5-25FE5DFE7F2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1999" y="-4689"/>
              <a:ext cx="4614849" cy="7017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4" descr="http://upload.wikimedia.org/wikipedia/commons/thumb/d/d4/Fedor_Bronnikov_007.jpg/200px-Fedor_Bronnikov_007.jpg">
              <a:extLst>
                <a:ext uri="{FF2B5EF4-FFF2-40B4-BE49-F238E27FC236}">
                  <a16:creationId xmlns:a16="http://schemas.microsoft.com/office/drawing/2014/main" id="{710DFB45-7780-0F40-B4E8-B91EDD7717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7595" y="530430"/>
              <a:ext cx="3910310" cy="5963222"/>
            </a:xfrm>
            <a:prstGeom prst="rect">
              <a:avLst/>
            </a:prstGeom>
            <a:ln>
              <a:noFill/>
            </a:ln>
            <a:effectLst>
              <a:softEdge rad="6350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003AC2B9-E89B-4E87-917C-E34CC3B09AA0}"/>
              </a:ext>
            </a:extLst>
          </p:cNvPr>
          <p:cNvSpPr txBox="1"/>
          <p:nvPr/>
        </p:nvSpPr>
        <p:spPr>
          <a:xfrm>
            <a:off x="2270736" y="1294076"/>
            <a:ext cx="45574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4000" b="1" i="0" u="none" strike="noStrike" kern="1200" cap="none" spc="0" normalizeH="0" baseline="0" noProof="0" dirty="0">
                <a:ln w="10160">
                  <a:solidFill>
                    <a:srgbClr val="C0504D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لوقا 16: 19-31</a:t>
            </a:r>
            <a:endParaRPr kumimoji="0" lang="en-US" sz="4000" b="1" i="0" u="none" strike="noStrike" kern="1200" cap="none" spc="0" normalizeH="0" baseline="0" noProof="0" dirty="0">
              <a:ln w="10160">
                <a:solidFill>
                  <a:srgbClr val="C0504D">
                    <a:lumMod val="50000"/>
                  </a:srgbClr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782D3D-C953-4298-B8DE-1DBD941B2494}"/>
              </a:ext>
            </a:extLst>
          </p:cNvPr>
          <p:cNvSpPr txBox="1"/>
          <p:nvPr/>
        </p:nvSpPr>
        <p:spPr>
          <a:xfrm>
            <a:off x="-45072" y="524635"/>
            <a:ext cx="91890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5400" b="1" i="0" u="none" strike="noStrike" kern="1200" cap="none" spc="0" normalizeH="0" baseline="0" noProof="0" dirty="0">
                <a:ln w="10160">
                  <a:solidFill>
                    <a:srgbClr val="C0504D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الرجل الغني ولعازر</a:t>
            </a:r>
            <a:endParaRPr kumimoji="0" lang="en-US" sz="5400" b="1" i="0" u="none" strike="noStrike" kern="1200" cap="none" spc="0" normalizeH="0" baseline="0" noProof="0" dirty="0">
              <a:ln w="10160">
                <a:solidFill>
                  <a:srgbClr val="C0504D">
                    <a:lumMod val="50000"/>
                  </a:srgbClr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229DCDF-F538-884A-8B2C-9E94527AD5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11" y="6108879"/>
            <a:ext cx="9120188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514">
                <a:alpha val="74998"/>
              </a:srgbClr>
            </a:outerShdw>
          </a:effectLst>
        </p:spPr>
        <p:txBody>
          <a:bodyPr/>
          <a:lstStyle/>
          <a:p>
            <a:pPr algn="ctr" defTabSz="45720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FFCC00"/>
              </a:buClr>
              <a:buSzPct val="70000"/>
              <a:buFont typeface="Wingdings" charset="0"/>
              <a:buNone/>
              <a:defRPr/>
            </a:pPr>
            <a:r>
              <a:rPr lang="ar-JO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د. ديفيد مارتن</a:t>
            </a:r>
            <a:r>
              <a:rPr lang="en-US" sz="18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• </a:t>
            </a:r>
            <a:r>
              <a:rPr lang="ar-JO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مؤسسة الدراسات اللاهوتية الأردنية</a:t>
            </a:r>
            <a:br>
              <a:rPr lang="en-US" sz="18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lang="en-US" sz="18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A</a:t>
            </a:r>
            <a:r>
              <a:rPr lang="en-US" sz="18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mmanChurch</a:t>
            </a:r>
            <a:r>
              <a:rPr lang="en-US" sz="18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.org • BibleStudyDownloads.org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61236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fade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4473F92-7EA7-4C6D-A33A-FEE64222BCF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03" y="228600"/>
            <a:ext cx="8839198" cy="641733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7D0997C-D736-4283-B9F9-F55FFDC377FA}"/>
              </a:ext>
            </a:extLst>
          </p:cNvPr>
          <p:cNvSpPr txBox="1"/>
          <p:nvPr/>
        </p:nvSpPr>
        <p:spPr>
          <a:xfrm>
            <a:off x="228599" y="1176385"/>
            <a:ext cx="7086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en-US" sz="2800" b="1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omic Sans MS" panose="030F0702030302020204" pitchFamily="66" charset="0"/>
                <a:sym typeface="Wingdings"/>
              </a:rPr>
              <a:t></a:t>
            </a:r>
            <a:r>
              <a:rPr lang="ar-JO" sz="2800" b="1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omic Sans MS" panose="030F0702030302020204" pitchFamily="66" charset="0"/>
                <a:sym typeface="Wingdings"/>
              </a:rPr>
              <a:t>مات لكنه حتى لم يدفن</a:t>
            </a:r>
            <a:endParaRPr lang="en-US" sz="2800" b="1" dirty="0">
              <a:effectLst>
                <a:glow rad="228600">
                  <a:schemeClr val="bg1">
                    <a:alpha val="40000"/>
                  </a:schemeClr>
                </a:glow>
              </a:effectLst>
              <a:latin typeface="Comic Sans MS" panose="030F0702030302020204" pitchFamily="66" charset="0"/>
              <a:sym typeface="Wingding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0B0827D-94BE-4FB0-881D-7492E7220162}"/>
              </a:ext>
            </a:extLst>
          </p:cNvPr>
          <p:cNvSpPr txBox="1"/>
          <p:nvPr/>
        </p:nvSpPr>
        <p:spPr>
          <a:xfrm>
            <a:off x="228601" y="356135"/>
            <a:ext cx="87629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JO" sz="3600" b="1" spc="50" noProof="0" dirty="0">
                <a:ln w="19050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glow rad="228600">
                    <a:schemeClr val="bg2"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لعازر</a:t>
            </a:r>
            <a:endParaRPr kumimoji="0" lang="en-US" sz="3600" b="1" i="0" u="none" strike="noStrike" kern="1200" spc="50" normalizeH="0" baseline="0" noProof="0" dirty="0">
              <a:ln w="19050" cmpd="sng">
                <a:solidFill>
                  <a:schemeClr val="bg2">
                    <a:lumMod val="1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glow rad="228600">
                  <a:schemeClr val="bg2">
                    <a:alpha val="40000"/>
                  </a:schemeClr>
                </a:glow>
              </a:effectLst>
              <a:uLnTx/>
              <a:uFillTx/>
              <a:latin typeface="Comic Sans MS" panose="030F0702030302020204" pitchFamily="66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5900E4-A446-4B0C-AA65-3B77537BDF6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57202" y="1534700"/>
            <a:ext cx="7086601" cy="5766084"/>
          </a:xfrm>
          <a:prstGeom prst="rect">
            <a:avLst/>
          </a:prstGeom>
          <a:effectLst>
            <a:glow>
              <a:schemeClr val="accent1">
                <a:alpha val="0"/>
              </a:schemeClr>
            </a:glow>
            <a:softEdge rad="12700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A75E0D4-E4A4-453E-BBFA-53D75203B5E5}"/>
              </a:ext>
            </a:extLst>
          </p:cNvPr>
          <p:cNvSpPr txBox="1"/>
          <p:nvPr/>
        </p:nvSpPr>
        <p:spPr>
          <a:xfrm>
            <a:off x="7467600" y="6396698"/>
            <a:ext cx="1752597" cy="3089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Valley of Gehenna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21419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s://encrypted-tbn1.gstatic.com/images?q=tbn:ANd9GcRxGoH11-4PuqpMv6hgLSBZbz424pD4Qp7-WgxKMNl3-Zq3J6E7Cw">
            <a:extLst>
              <a:ext uri="{FF2B5EF4-FFF2-40B4-BE49-F238E27FC236}">
                <a16:creationId xmlns:a16="http://schemas.microsoft.com/office/drawing/2014/main" id="{280BDF12-AF65-4CA9-9816-920C0013CE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52398" y="171833"/>
            <a:ext cx="8776009" cy="656430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2004078-0D2D-495B-9C77-5E33BF99EFBE}"/>
              </a:ext>
            </a:extLst>
          </p:cNvPr>
          <p:cNvSpPr txBox="1"/>
          <p:nvPr/>
        </p:nvSpPr>
        <p:spPr>
          <a:xfrm>
            <a:off x="457200" y="4107240"/>
            <a:ext cx="601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en-US" sz="2800" b="1" dirty="0">
                <a:solidFill>
                  <a:schemeClr val="bg1"/>
                </a:solidFill>
                <a:effectLst>
                  <a:glow rad="228600">
                    <a:schemeClr val="tx1">
                      <a:alpha val="78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</a:t>
            </a:r>
            <a:r>
              <a:rPr lang="ar-JO" sz="2800" b="1" dirty="0">
                <a:solidFill>
                  <a:schemeClr val="bg1"/>
                </a:solidFill>
                <a:effectLst>
                  <a:glow rad="228600">
                    <a:schemeClr val="tx1">
                      <a:alpha val="78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استيقظ في الجحيم/جهنم</a:t>
            </a:r>
            <a:endParaRPr lang="en-US" sz="2800" b="1" dirty="0">
              <a:solidFill>
                <a:schemeClr val="bg1"/>
              </a:solidFill>
              <a:effectLst>
                <a:glow rad="228600">
                  <a:schemeClr val="tx1">
                    <a:alpha val="78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7F976DE-0288-475C-A55C-904BCD48656A}"/>
              </a:ext>
            </a:extLst>
          </p:cNvPr>
          <p:cNvSpPr txBox="1"/>
          <p:nvPr/>
        </p:nvSpPr>
        <p:spPr>
          <a:xfrm>
            <a:off x="762000" y="228600"/>
            <a:ext cx="762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600" b="1" i="0" u="none" strike="noStrike" kern="1200" cap="all" spc="0" normalizeH="0" baseline="0" noProof="0" dirty="0">
                <a:ln w="19050" cmpd="sng">
                  <a:solidFill>
                    <a:srgbClr val="C00000"/>
                  </a:solidFill>
                  <a:prstDash val="solid"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الرجل الغني</a:t>
            </a:r>
            <a:endParaRPr kumimoji="0" lang="en-US" sz="3600" b="1" i="0" u="none" strike="noStrike" kern="1200" cap="all" spc="0" normalizeH="0" baseline="0" noProof="0" dirty="0">
              <a:ln w="19050" cmpd="sng">
                <a:solidFill>
                  <a:srgbClr val="C00000"/>
                </a:solidFill>
                <a:prstDash val="solid"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4DE3B21-76BC-4A32-A608-E57935AB4292}"/>
              </a:ext>
            </a:extLst>
          </p:cNvPr>
          <p:cNvGrpSpPr/>
          <p:nvPr/>
        </p:nvGrpSpPr>
        <p:grpSpPr>
          <a:xfrm>
            <a:off x="5270312" y="395585"/>
            <a:ext cx="3733800" cy="4191001"/>
            <a:chOff x="3236083" y="2839928"/>
            <a:chExt cx="2859564" cy="3126988"/>
          </a:xfrm>
        </p:grpSpPr>
        <p:sp>
          <p:nvSpPr>
            <p:cNvPr id="11" name="Explosion: 8 Points 10">
              <a:extLst>
                <a:ext uri="{FF2B5EF4-FFF2-40B4-BE49-F238E27FC236}">
                  <a16:creationId xmlns:a16="http://schemas.microsoft.com/office/drawing/2014/main" id="{C881F6F1-12E2-4704-A7FB-DB23937EADBF}"/>
                </a:ext>
              </a:extLst>
            </p:cNvPr>
            <p:cNvSpPr/>
            <p:nvPr/>
          </p:nvSpPr>
          <p:spPr>
            <a:xfrm>
              <a:off x="3236083" y="2839928"/>
              <a:ext cx="2859564" cy="3126988"/>
            </a:xfrm>
            <a:prstGeom prst="irregularSeal1">
              <a:avLst/>
            </a:prstGeom>
            <a:gradFill flip="none" rotWithShape="1">
              <a:gsLst>
                <a:gs pos="7000">
                  <a:schemeClr val="accent6">
                    <a:lumMod val="0"/>
                    <a:lumOff val="100000"/>
                  </a:schemeClr>
                </a:gs>
                <a:gs pos="62000">
                  <a:schemeClr val="accent6">
                    <a:lumMod val="10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28575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9A6A299-B7F7-4FED-81A0-0E75F452A7C3}"/>
                </a:ext>
              </a:extLst>
            </p:cNvPr>
            <p:cNvSpPr txBox="1"/>
            <p:nvPr/>
          </p:nvSpPr>
          <p:spPr>
            <a:xfrm>
              <a:off x="3644592" y="3681861"/>
              <a:ext cx="2073768" cy="10333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ar-JO" sz="2800" b="1" dirty="0">
                <a:solidFill>
                  <a:srgbClr val="6F3505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endParaRPr>
            </a:p>
            <a:p>
              <a:pPr algn="ctr"/>
              <a:r>
                <a:rPr lang="ar-JO" sz="2800" b="1" dirty="0">
                  <a:solidFill>
                    <a:srgbClr val="6F3505"/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"/>
                </a:rPr>
                <a:t>الغنى لا يشير </a:t>
              </a:r>
            </a:p>
            <a:p>
              <a:pPr algn="ctr"/>
              <a:r>
                <a:rPr lang="ar-JO" sz="2800" b="1" dirty="0">
                  <a:solidFill>
                    <a:srgbClr val="6F3505"/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"/>
                </a:rPr>
                <a:t>إلى قبول الله</a:t>
              </a:r>
              <a:endParaRPr lang="en-US" sz="2800" b="1" dirty="0">
                <a:solidFill>
                  <a:srgbClr val="6F350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43051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00" y="152400"/>
            <a:ext cx="8812549" cy="65532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3FD25B7-A1FF-4AB5-9C45-A8B4EBC296EE}"/>
              </a:ext>
            </a:extLst>
          </p:cNvPr>
          <p:cNvSpPr txBox="1"/>
          <p:nvPr/>
        </p:nvSpPr>
        <p:spPr>
          <a:xfrm>
            <a:off x="376452" y="3670330"/>
            <a:ext cx="777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 b="1">
                <a:solidFill>
                  <a:schemeClr val="bg1"/>
                </a:solidFill>
                <a:effectLst>
                  <a:glow rad="228600">
                    <a:schemeClr val="tx1">
                      <a:alpha val="78000"/>
                    </a:schemeClr>
                  </a:glow>
                </a:effectLst>
                <a:latin typeface="Comic Sans MS" panose="030F0702030302020204" pitchFamily="66" charset="0"/>
              </a:defRPr>
            </a:lvl1pPr>
          </a:lstStyle>
          <a:p>
            <a:pPr algn="r" rtl="1"/>
            <a:r>
              <a:rPr lang="en-US" dirty="0">
                <a:effectLst>
                  <a:glow rad="228600">
                    <a:schemeClr val="tx1">
                      <a:alpha val="99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</a:t>
            </a:r>
            <a:r>
              <a:rPr lang="ar-JO" dirty="0">
                <a:effectLst>
                  <a:glow rad="228600">
                    <a:schemeClr val="tx1">
                      <a:alpha val="99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مات وحملته الملائكة إلى حضن إبراهيم (الفردوس، السماء)</a:t>
            </a:r>
            <a:endParaRPr lang="en-US" dirty="0">
              <a:effectLst>
                <a:glow rad="228600">
                  <a:schemeClr val="tx1">
                    <a:alpha val="99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00400" y="329625"/>
            <a:ext cx="2895600" cy="61555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JO" sz="3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لعازر</a:t>
            </a:r>
            <a:endParaRPr lang="en-US" sz="34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24229AB-29A6-4CD9-8DCB-AF3C615B5407}"/>
              </a:ext>
            </a:extLst>
          </p:cNvPr>
          <p:cNvGrpSpPr/>
          <p:nvPr/>
        </p:nvGrpSpPr>
        <p:grpSpPr>
          <a:xfrm>
            <a:off x="5505450" y="428442"/>
            <a:ext cx="3486150" cy="3758625"/>
            <a:chOff x="3425748" y="3162532"/>
            <a:chExt cx="2669899" cy="2804384"/>
          </a:xfrm>
        </p:grpSpPr>
        <p:sp>
          <p:nvSpPr>
            <p:cNvPr id="7" name="Explosion: 8 Points 6">
              <a:extLst>
                <a:ext uri="{FF2B5EF4-FFF2-40B4-BE49-F238E27FC236}">
                  <a16:creationId xmlns:a16="http://schemas.microsoft.com/office/drawing/2014/main" id="{4A7129AA-DB12-496E-8FB0-61F2E148F978}"/>
                </a:ext>
              </a:extLst>
            </p:cNvPr>
            <p:cNvSpPr/>
            <p:nvPr/>
          </p:nvSpPr>
          <p:spPr>
            <a:xfrm>
              <a:off x="3425748" y="3162532"/>
              <a:ext cx="2669899" cy="2804384"/>
            </a:xfrm>
            <a:prstGeom prst="irregularSeal1">
              <a:avLst/>
            </a:prstGeom>
            <a:gradFill flip="none" rotWithShape="1">
              <a:gsLst>
                <a:gs pos="7000">
                  <a:schemeClr val="accent6">
                    <a:lumMod val="0"/>
                    <a:lumOff val="100000"/>
                  </a:schemeClr>
                </a:gs>
                <a:gs pos="62000">
                  <a:srgbClr val="FFC000"/>
                </a:gs>
              </a:gsLst>
              <a:path path="circle">
                <a:fillToRect l="50000" t="50000" r="50000" b="50000"/>
              </a:path>
              <a:tileRect/>
            </a:gradFill>
            <a:ln w="28575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AADD3FD-A0C8-4565-B472-3E17B4294126}"/>
                </a:ext>
              </a:extLst>
            </p:cNvPr>
            <p:cNvSpPr txBox="1"/>
            <p:nvPr/>
          </p:nvSpPr>
          <p:spPr>
            <a:xfrm>
              <a:off x="3834257" y="3958493"/>
              <a:ext cx="1794522" cy="7118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JO" sz="2800" b="1" dirty="0">
                  <a:latin typeface="Arial" panose="020B0604020202020204" pitchFamily="34" charset="0"/>
                  <a:cs typeface="Arial" panose="020B0604020202020204" pitchFamily="34" charset="0"/>
                  <a:sym typeface="Wingdings"/>
                </a:rPr>
                <a:t>الفقر لا يشير    إلى رفض الله</a:t>
              </a:r>
              <a:endParaRPr lang="en-US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31104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s://encrypted-tbn1.gstatic.com/images?q=tbn:ANd9GcRxGoH11-4PuqpMv6hgLSBZbz424pD4Qp7-WgxKMNl3-Zq3J6E7Cw">
            <a:extLst>
              <a:ext uri="{FF2B5EF4-FFF2-40B4-BE49-F238E27FC236}">
                <a16:creationId xmlns:a16="http://schemas.microsoft.com/office/drawing/2014/main" id="{D3203364-1AFA-4D32-BFB5-8F97355E7E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52398" y="171833"/>
            <a:ext cx="8776009" cy="656430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0E0A84C-0899-43FA-B8C6-4CFD2ACBD187}"/>
              </a:ext>
            </a:extLst>
          </p:cNvPr>
          <p:cNvSpPr txBox="1"/>
          <p:nvPr/>
        </p:nvSpPr>
        <p:spPr>
          <a:xfrm>
            <a:off x="762000" y="228600"/>
            <a:ext cx="762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600" b="1" i="0" u="none" strike="noStrike" kern="1200" cap="all" spc="0" normalizeH="0" baseline="0" noProof="0" dirty="0">
                <a:ln w="19050" cmpd="sng">
                  <a:solidFill>
                    <a:srgbClr val="C00000"/>
                  </a:solidFill>
                  <a:prstDash val="solid"/>
                </a:ln>
                <a:solidFill>
                  <a:schemeClr val="bg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الرجل الغني</a:t>
            </a:r>
            <a:endParaRPr kumimoji="0" lang="en-US" sz="3600" b="1" i="0" u="none" strike="noStrike" kern="1200" cap="all" spc="0" normalizeH="0" baseline="0" noProof="0" dirty="0">
              <a:ln w="19050" cmpd="sng">
                <a:solidFill>
                  <a:srgbClr val="C00000"/>
                </a:solidFill>
                <a:prstDash val="solid"/>
              </a:ln>
              <a:solidFill>
                <a:schemeClr val="bg1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90DB439-EFE2-48CE-8BE4-D1ED7CE86844}"/>
              </a:ext>
            </a:extLst>
          </p:cNvPr>
          <p:cNvSpPr txBox="1"/>
          <p:nvPr/>
        </p:nvSpPr>
        <p:spPr>
          <a:xfrm>
            <a:off x="457200" y="4107240"/>
            <a:ext cx="601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 b="1">
                <a:solidFill>
                  <a:schemeClr val="bg1"/>
                </a:solidFill>
                <a:effectLst>
                  <a:glow rad="228600">
                    <a:schemeClr val="tx1">
                      <a:alpha val="78000"/>
                    </a:schemeClr>
                  </a:glow>
                </a:effectLst>
                <a:latin typeface="Comic Sans MS" panose="030F0702030302020204" pitchFamily="66" charset="0"/>
              </a:defRPr>
            </a:lvl1pPr>
          </a:lstStyle>
          <a:p>
            <a:pPr algn="r" rtl="1"/>
            <a:r>
              <a:rPr lang="en-US" dirty="0">
                <a:sym typeface="Wingdings"/>
              </a:rPr>
              <a:t></a:t>
            </a:r>
            <a:r>
              <a:rPr lang="ar-JO" dirty="0">
                <a:sym typeface="Wingdings"/>
              </a:rPr>
              <a:t> استيقظ في الجحيم/جهنم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4FB0BEE-E294-48CA-8C16-9137FA81BA44}"/>
              </a:ext>
            </a:extLst>
          </p:cNvPr>
          <p:cNvSpPr txBox="1"/>
          <p:nvPr/>
        </p:nvSpPr>
        <p:spPr>
          <a:xfrm>
            <a:off x="457200" y="4649510"/>
            <a:ext cx="601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 b="1">
                <a:solidFill>
                  <a:schemeClr val="bg1"/>
                </a:solidFill>
                <a:effectLst>
                  <a:glow rad="228600">
                    <a:schemeClr val="tx1">
                      <a:alpha val="78000"/>
                    </a:schemeClr>
                  </a:glow>
                </a:effectLst>
                <a:latin typeface="Comic Sans MS" panose="030F0702030302020204" pitchFamily="66" charset="0"/>
              </a:defRPr>
            </a:lvl1pPr>
          </a:lstStyle>
          <a:p>
            <a:pPr algn="r" rtl="1"/>
            <a:r>
              <a:rPr lang="en-US" dirty="0">
                <a:sym typeface="Wingdings"/>
              </a:rPr>
              <a:t></a:t>
            </a:r>
            <a:r>
              <a:rPr lang="ar-JO" dirty="0">
                <a:sym typeface="Wingdings"/>
              </a:rPr>
              <a:t> كان في العذاب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99262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9897310-C49F-43C5-B3F1-762218A1D9B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00" y="152400"/>
            <a:ext cx="8812549" cy="65532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DF09044-EFF8-40EE-9ED2-5DE46A381374}"/>
              </a:ext>
            </a:extLst>
          </p:cNvPr>
          <p:cNvSpPr txBox="1"/>
          <p:nvPr/>
        </p:nvSpPr>
        <p:spPr>
          <a:xfrm>
            <a:off x="3200400" y="329625"/>
            <a:ext cx="2895600" cy="61555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JO" sz="3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لعازر</a:t>
            </a:r>
            <a:endParaRPr lang="en-US" sz="34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836BCDB-8FAF-463C-A16F-33D1D19976AF}"/>
              </a:ext>
            </a:extLst>
          </p:cNvPr>
          <p:cNvSpPr txBox="1"/>
          <p:nvPr/>
        </p:nvSpPr>
        <p:spPr>
          <a:xfrm>
            <a:off x="376451" y="4640510"/>
            <a:ext cx="777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 b="1">
                <a:solidFill>
                  <a:schemeClr val="bg1"/>
                </a:solidFill>
                <a:effectLst>
                  <a:glow rad="228600">
                    <a:schemeClr val="tx1">
                      <a:alpha val="99000"/>
                    </a:schemeClr>
                  </a:glow>
                </a:effectLst>
                <a:latin typeface="Comic Sans MS" panose="030F0702030302020204" pitchFamily="66" charset="0"/>
              </a:defRPr>
            </a:lvl1pPr>
          </a:lstStyle>
          <a:p>
            <a:pPr algn="r" rt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</a:t>
            </a:r>
            <a:r>
              <a:rPr lang="ar-JO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أقام وليمة في مكان كريم (مت 8: 11)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A73F268-93BB-4682-BAE3-1A43072FD113}"/>
              </a:ext>
            </a:extLst>
          </p:cNvPr>
          <p:cNvSpPr txBox="1"/>
          <p:nvPr/>
        </p:nvSpPr>
        <p:spPr>
          <a:xfrm>
            <a:off x="376452" y="3670330"/>
            <a:ext cx="777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 b="1">
                <a:solidFill>
                  <a:schemeClr val="bg1"/>
                </a:solidFill>
                <a:effectLst>
                  <a:glow rad="228600">
                    <a:schemeClr val="tx1">
                      <a:alpha val="99000"/>
                    </a:schemeClr>
                  </a:glow>
                </a:effectLst>
                <a:latin typeface="Comic Sans MS" panose="030F0702030302020204" pitchFamily="66" charset="0"/>
              </a:defRPr>
            </a:lvl1pPr>
          </a:lstStyle>
          <a:p>
            <a:pPr algn="r" rt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</a:t>
            </a:r>
            <a:r>
              <a:rPr lang="ar-JO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مات وحملته الملائكة إلى حضن إبراهيم (الفردوس، السماء)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44086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s://encrypted-tbn1.gstatic.com/images?q=tbn:ANd9GcRxGoH11-4PuqpMv6hgLSBZbz424pD4Qp7-WgxKMNl3-Zq3J6E7Cw">
            <a:extLst>
              <a:ext uri="{FF2B5EF4-FFF2-40B4-BE49-F238E27FC236}">
                <a16:creationId xmlns:a16="http://schemas.microsoft.com/office/drawing/2014/main" id="{CF1E5515-3AC3-4FA5-94E4-95989FEFF4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52398" y="171833"/>
            <a:ext cx="8776009" cy="656430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EDC776E-828A-4511-AE18-4DDA64FEC814}"/>
              </a:ext>
            </a:extLst>
          </p:cNvPr>
          <p:cNvSpPr txBox="1"/>
          <p:nvPr/>
        </p:nvSpPr>
        <p:spPr>
          <a:xfrm>
            <a:off x="762000" y="228600"/>
            <a:ext cx="762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600" b="1" i="0" u="none" strike="noStrike" kern="1200" cap="all" spc="0" normalizeH="0" baseline="0" noProof="0" dirty="0">
                <a:ln w="19050" cmpd="sng">
                  <a:solidFill>
                    <a:srgbClr val="C00000"/>
                  </a:solidFill>
                  <a:prstDash val="solid"/>
                </a:ln>
                <a:solidFill>
                  <a:schemeClr val="bg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الرجل الغني</a:t>
            </a:r>
            <a:endParaRPr kumimoji="0" lang="en-US" sz="3600" b="1" i="0" u="none" strike="noStrike" kern="1200" cap="all" spc="0" normalizeH="0" baseline="0" noProof="0" dirty="0">
              <a:ln w="19050" cmpd="sng">
                <a:solidFill>
                  <a:srgbClr val="C00000"/>
                </a:solidFill>
                <a:prstDash val="solid"/>
              </a:ln>
              <a:solidFill>
                <a:schemeClr val="bg1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5BF5308-67FA-45D4-BBD9-86CAE2C90D9A}"/>
              </a:ext>
            </a:extLst>
          </p:cNvPr>
          <p:cNvSpPr txBox="1"/>
          <p:nvPr/>
        </p:nvSpPr>
        <p:spPr>
          <a:xfrm>
            <a:off x="457200" y="4107240"/>
            <a:ext cx="594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en-US" sz="2800" b="1" dirty="0">
                <a:solidFill>
                  <a:schemeClr val="bg1"/>
                </a:solidFill>
                <a:effectLst>
                  <a:glow rad="228600">
                    <a:schemeClr val="tx1">
                      <a:alpha val="78000"/>
                    </a:schemeClr>
                  </a:glow>
                </a:effectLst>
                <a:latin typeface="Comic Sans MS" panose="030F0702030302020204" pitchFamily="66" charset="0"/>
                <a:sym typeface="Wingdings"/>
              </a:rPr>
              <a:t></a:t>
            </a:r>
            <a:r>
              <a:rPr lang="ar-JO" sz="2800" b="1" dirty="0">
                <a:solidFill>
                  <a:schemeClr val="bg1"/>
                </a:solidFill>
                <a:effectLst>
                  <a:glow rad="228600">
                    <a:schemeClr val="tx1">
                      <a:alpha val="78000"/>
                    </a:schemeClr>
                  </a:glow>
                </a:effectLst>
                <a:latin typeface="Comic Sans MS" panose="030F0702030302020204" pitchFamily="66" charset="0"/>
                <a:sym typeface="Wingdings"/>
              </a:rPr>
              <a:t> استيقظ في الجحيم/جهنم</a:t>
            </a:r>
            <a:endParaRPr lang="en-US" sz="2800" b="1" dirty="0">
              <a:solidFill>
                <a:schemeClr val="bg1"/>
              </a:solidFill>
              <a:effectLst>
                <a:glow rad="228600">
                  <a:schemeClr val="tx1">
                    <a:alpha val="78000"/>
                  </a:schemeClr>
                </a:glow>
              </a:effectLst>
              <a:latin typeface="Comic Sans MS" panose="030F0702030302020204" pitchFamily="66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2EE5659-65EB-40A8-B812-C49245871746}"/>
              </a:ext>
            </a:extLst>
          </p:cNvPr>
          <p:cNvSpPr txBox="1"/>
          <p:nvPr/>
        </p:nvSpPr>
        <p:spPr>
          <a:xfrm>
            <a:off x="457200" y="4649510"/>
            <a:ext cx="594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en-US" sz="2800" b="1" dirty="0">
                <a:solidFill>
                  <a:schemeClr val="bg1"/>
                </a:solidFill>
                <a:effectLst>
                  <a:glow rad="228600">
                    <a:schemeClr val="tx1">
                      <a:alpha val="78000"/>
                    </a:schemeClr>
                  </a:glow>
                </a:effectLst>
                <a:latin typeface="Comic Sans MS" panose="030F0702030302020204" pitchFamily="66" charset="0"/>
                <a:sym typeface="Wingdings"/>
              </a:rPr>
              <a:t> </a:t>
            </a:r>
            <a:r>
              <a:rPr lang="ar-JO" sz="2800" b="1" dirty="0">
                <a:solidFill>
                  <a:schemeClr val="bg1"/>
                </a:solidFill>
                <a:effectLst>
                  <a:glow rad="228600">
                    <a:schemeClr val="tx1">
                      <a:alpha val="78000"/>
                    </a:schemeClr>
                  </a:glow>
                </a:effectLst>
                <a:latin typeface="Comic Sans MS" panose="030F0702030302020204" pitchFamily="66" charset="0"/>
                <a:sym typeface="Wingdings"/>
              </a:rPr>
              <a:t>كان في العذاب</a:t>
            </a:r>
            <a:endParaRPr lang="en-US" sz="2800" b="1" dirty="0">
              <a:solidFill>
                <a:schemeClr val="bg1"/>
              </a:solidFill>
              <a:effectLst>
                <a:glow rad="228600">
                  <a:schemeClr val="tx1">
                    <a:alpha val="78000"/>
                  </a:schemeClr>
                </a:glow>
              </a:effectLst>
              <a:latin typeface="Comic Sans MS" panose="030F0702030302020204" pitchFamily="66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0F20769-F182-4920-B410-11086301D4A2}"/>
              </a:ext>
            </a:extLst>
          </p:cNvPr>
          <p:cNvSpPr txBox="1"/>
          <p:nvPr/>
        </p:nvSpPr>
        <p:spPr>
          <a:xfrm>
            <a:off x="457200" y="5191780"/>
            <a:ext cx="594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en-US" sz="2800" b="1" dirty="0">
                <a:solidFill>
                  <a:schemeClr val="bg1"/>
                </a:solidFill>
                <a:effectLst>
                  <a:glow rad="228600">
                    <a:schemeClr val="tx1">
                      <a:alpha val="78000"/>
                    </a:schemeClr>
                  </a:glow>
                </a:effectLst>
                <a:latin typeface="Comic Sans MS" panose="030F0702030302020204" pitchFamily="66" charset="0"/>
                <a:sym typeface="Wingdings"/>
              </a:rPr>
              <a:t></a:t>
            </a:r>
            <a:r>
              <a:rPr lang="ar-JO" sz="2800" b="1" dirty="0">
                <a:solidFill>
                  <a:schemeClr val="bg1"/>
                </a:solidFill>
                <a:effectLst>
                  <a:glow rad="228600">
                    <a:schemeClr val="tx1">
                      <a:alpha val="78000"/>
                    </a:schemeClr>
                  </a:glow>
                </a:effectLst>
                <a:latin typeface="Comic Sans MS" panose="030F0702030302020204" pitchFamily="66" charset="0"/>
                <a:sym typeface="Wingdings"/>
              </a:rPr>
              <a:t> طلب الرحمة بصراخ من أبينا إبراهيم</a:t>
            </a:r>
            <a:endParaRPr lang="en-US" sz="2800" b="1" dirty="0">
              <a:solidFill>
                <a:schemeClr val="bg1"/>
              </a:solidFill>
              <a:effectLst>
                <a:glow rad="228600">
                  <a:schemeClr val="tx1">
                    <a:alpha val="78000"/>
                  </a:schemeClr>
                </a:glow>
              </a:effectLst>
              <a:latin typeface="Comic Sans MS" panose="030F0702030302020204" pitchFamily="66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4159E17-43F8-4765-A5CC-E9FD74B4EC0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636" b="90000" l="9951" r="89806">
                        <a14:foregroundMark x1="50243" y1="9636" x2="50243" y2="9636"/>
                      </a14:backgroundRemoval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9600" y="6200120"/>
            <a:ext cx="549893" cy="73408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7595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1.11111E-6 L 0.03195 -0.04005 C 0.03855 -0.04908 0.04879 -0.05394 0.05938 -0.05394 C 0.07136 -0.05394 0.08091 -0.04908 0.08768 -0.04005 L 0.11997 1.11111E-6 " pathEditMode="relative" rAng="0" ptsTypes="AAAAA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90" y="-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620ECFA-B93A-4337-B0E1-4A1D2D30350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00" y="152400"/>
            <a:ext cx="8812549" cy="65532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039FBC4-3CCF-447C-9988-AF52FB5B18B8}"/>
              </a:ext>
            </a:extLst>
          </p:cNvPr>
          <p:cNvSpPr txBox="1"/>
          <p:nvPr/>
        </p:nvSpPr>
        <p:spPr>
          <a:xfrm>
            <a:off x="3200400" y="329625"/>
            <a:ext cx="2895600" cy="61555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JO" sz="3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لعازر</a:t>
            </a:r>
            <a:endParaRPr lang="en-US" sz="34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4BFD2CF-F474-4D6B-AC72-1CA3DBBA47A0}"/>
              </a:ext>
            </a:extLst>
          </p:cNvPr>
          <p:cNvSpPr txBox="1"/>
          <p:nvPr/>
        </p:nvSpPr>
        <p:spPr>
          <a:xfrm>
            <a:off x="376452" y="4640510"/>
            <a:ext cx="777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en-US" sz="2800" b="1" dirty="0">
                <a:solidFill>
                  <a:schemeClr val="bg1"/>
                </a:solidFill>
                <a:effectLst>
                  <a:glow rad="228600">
                    <a:schemeClr val="tx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</a:t>
            </a:r>
            <a:r>
              <a:rPr lang="ar-JO" sz="2800" b="1" dirty="0">
                <a:solidFill>
                  <a:schemeClr val="bg1"/>
                </a:solidFill>
                <a:effectLst>
                  <a:glow rad="228600">
                    <a:schemeClr val="tx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أقام وليمة في مكان كريم (مت 8: 11)</a:t>
            </a:r>
            <a:endParaRPr lang="en-US" sz="2800" b="1" dirty="0">
              <a:solidFill>
                <a:schemeClr val="bg1"/>
              </a:solidFill>
              <a:effectLst>
                <a:glow rad="228600">
                  <a:schemeClr val="tx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C2974FD-9330-4D93-81E3-8B37C5889CF8}"/>
              </a:ext>
            </a:extLst>
          </p:cNvPr>
          <p:cNvSpPr txBox="1"/>
          <p:nvPr/>
        </p:nvSpPr>
        <p:spPr>
          <a:xfrm>
            <a:off x="376452" y="3670330"/>
            <a:ext cx="777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en-US" sz="2800" b="1" dirty="0">
                <a:solidFill>
                  <a:schemeClr val="bg1"/>
                </a:solidFill>
                <a:effectLst>
                  <a:glow rad="228600">
                    <a:schemeClr val="tx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</a:t>
            </a:r>
            <a:r>
              <a:rPr lang="ar-JO" sz="2800" b="1" dirty="0">
                <a:solidFill>
                  <a:schemeClr val="bg1"/>
                </a:solidFill>
                <a:effectLst>
                  <a:glow rad="228600">
                    <a:schemeClr val="tx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مات وحملته الملائكة إلى حضن إبراهيم (الفردوس، السماء)</a:t>
            </a:r>
            <a:endParaRPr lang="en-US" sz="2800" b="1" dirty="0">
              <a:solidFill>
                <a:schemeClr val="bg1"/>
              </a:solidFill>
              <a:effectLst>
                <a:glow rad="228600">
                  <a:schemeClr val="tx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A8EDB67-7BB6-48C4-8F3E-7703EF6B441A}"/>
              </a:ext>
            </a:extLst>
          </p:cNvPr>
          <p:cNvSpPr txBox="1"/>
          <p:nvPr/>
        </p:nvSpPr>
        <p:spPr>
          <a:xfrm>
            <a:off x="376452" y="5163730"/>
            <a:ext cx="777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en-US" sz="2800" b="1" dirty="0">
                <a:solidFill>
                  <a:schemeClr val="bg1"/>
                </a:solidFill>
                <a:effectLst>
                  <a:glow rad="228600">
                    <a:schemeClr val="tx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</a:t>
            </a:r>
            <a:r>
              <a:rPr lang="ar-JO" sz="2800" b="1" dirty="0">
                <a:solidFill>
                  <a:schemeClr val="bg1"/>
                </a:solidFill>
                <a:effectLst>
                  <a:glow rad="228600">
                    <a:schemeClr val="tx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كان في تعزية</a:t>
            </a:r>
            <a:endParaRPr lang="en-US" sz="2800" b="1" dirty="0">
              <a:solidFill>
                <a:schemeClr val="bg1"/>
              </a:solidFill>
              <a:effectLst>
                <a:glow rad="228600">
                  <a:schemeClr val="tx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25174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s://encrypted-tbn1.gstatic.com/images?q=tbn:ANd9GcRxGoH11-4PuqpMv6hgLSBZbz424pD4Qp7-WgxKMNl3-Zq3J6E7Cw">
            <a:extLst>
              <a:ext uri="{FF2B5EF4-FFF2-40B4-BE49-F238E27FC236}">
                <a16:creationId xmlns:a16="http://schemas.microsoft.com/office/drawing/2014/main" id="{CF1E5515-3AC3-4FA5-94E4-95989FEFF4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52398" y="171833"/>
            <a:ext cx="8776009" cy="656430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EDC776E-828A-4511-AE18-4DDA64FEC814}"/>
              </a:ext>
            </a:extLst>
          </p:cNvPr>
          <p:cNvSpPr txBox="1"/>
          <p:nvPr/>
        </p:nvSpPr>
        <p:spPr>
          <a:xfrm>
            <a:off x="762000" y="228600"/>
            <a:ext cx="762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600" b="1" i="0" u="none" strike="noStrike" kern="1200" cap="all" spc="0" normalizeH="0" baseline="0" noProof="0" dirty="0">
                <a:ln w="19050" cmpd="sng">
                  <a:solidFill>
                    <a:srgbClr val="C00000"/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الرجل الغني</a:t>
            </a:r>
            <a:endParaRPr kumimoji="0" lang="en-US" sz="3600" b="1" i="0" u="none" strike="noStrike" kern="1200" cap="all" spc="0" normalizeH="0" baseline="0" noProof="0" dirty="0">
              <a:ln w="19050" cmpd="sng">
                <a:solidFill>
                  <a:srgbClr val="C00000"/>
                </a:solidFill>
                <a:prstDash val="solid"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5BF5308-67FA-45D4-BBD9-86CAE2C90D9A}"/>
              </a:ext>
            </a:extLst>
          </p:cNvPr>
          <p:cNvSpPr txBox="1"/>
          <p:nvPr/>
        </p:nvSpPr>
        <p:spPr>
          <a:xfrm>
            <a:off x="457200" y="4107240"/>
            <a:ext cx="594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78000"/>
                    </a:prstClr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Wingdings"/>
              </a:rPr>
              <a:t></a:t>
            </a:r>
            <a:r>
              <a:rPr kumimoji="0" lang="ar-JO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78000"/>
                    </a:prstClr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  <a:sym typeface="Wingdings"/>
              </a:rPr>
              <a:t> استيقظ في الجحيم/جهنم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228600">
                  <a:prstClr val="black">
                    <a:alpha val="78000"/>
                  </a:prstClr>
                </a:glo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2EE5659-65EB-40A8-B812-C49245871746}"/>
              </a:ext>
            </a:extLst>
          </p:cNvPr>
          <p:cNvSpPr txBox="1"/>
          <p:nvPr/>
        </p:nvSpPr>
        <p:spPr>
          <a:xfrm>
            <a:off x="457200" y="4649510"/>
            <a:ext cx="594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78000"/>
                    </a:prstClr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Wingdings"/>
              </a:rPr>
              <a:t> </a:t>
            </a:r>
            <a:r>
              <a:rPr kumimoji="0" lang="ar-JO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78000"/>
                    </a:prstClr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  <a:sym typeface="Wingdings"/>
              </a:rPr>
              <a:t>كان في العذاب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228600">
                  <a:prstClr val="black">
                    <a:alpha val="78000"/>
                  </a:prstClr>
                </a:glo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0F20769-F182-4920-B410-11086301D4A2}"/>
              </a:ext>
            </a:extLst>
          </p:cNvPr>
          <p:cNvSpPr txBox="1"/>
          <p:nvPr/>
        </p:nvSpPr>
        <p:spPr>
          <a:xfrm>
            <a:off x="457200" y="5191780"/>
            <a:ext cx="594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78000"/>
                    </a:prstClr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Wingdings"/>
              </a:rPr>
              <a:t></a:t>
            </a:r>
            <a:r>
              <a:rPr kumimoji="0" lang="ar-JO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78000"/>
                    </a:prstClr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  <a:sym typeface="Wingdings"/>
              </a:rPr>
              <a:t> طلب الرحمة بصراخ من أبينا إبراهيم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228600">
                  <a:prstClr val="black">
                    <a:alpha val="78000"/>
                  </a:prstClr>
                </a:glo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4159E17-43F8-4765-A5CC-E9FD74B4EC0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636" b="90000" l="9951" r="89806">
                        <a14:foregroundMark x1="50243" y1="9636" x2="50243" y2="9636"/>
                      </a14:backgroundRemoval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9600" y="6200120"/>
            <a:ext cx="549893" cy="73408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E00DD81-E68A-8F67-1FD8-DAF36DDCA3C8}"/>
              </a:ext>
            </a:extLst>
          </p:cNvPr>
          <p:cNvSpPr txBox="1"/>
          <p:nvPr/>
        </p:nvSpPr>
        <p:spPr>
          <a:xfrm>
            <a:off x="152398" y="5751493"/>
            <a:ext cx="62484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 b="1">
                <a:solidFill>
                  <a:schemeClr val="bg1"/>
                </a:solidFill>
                <a:effectLst>
                  <a:glow rad="228600">
                    <a:schemeClr val="tx1">
                      <a:alpha val="78000"/>
                    </a:schemeClr>
                  </a:glow>
                </a:effectLst>
                <a:latin typeface="Comic Sans MS" panose="030F0702030302020204" pitchFamily="66" charset="0"/>
              </a:defRPr>
            </a:lvl1pPr>
          </a:lstStyle>
          <a:p>
            <a:pPr marL="287338" indent="-287338" algn="r" rtl="1"/>
            <a:r>
              <a:rPr lang="en-US" dirty="0">
                <a:sym typeface="Wingdings"/>
              </a:rPr>
              <a:t></a:t>
            </a:r>
            <a:r>
              <a:rPr lang="ar-JO" dirty="0">
                <a:sym typeface="Wingdings"/>
              </a:rPr>
              <a:t> لقد حصل على أشياء جيدة في حياته لكن عدم توبته أدى إلى عذاب أبدي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3675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1.11111E-6 L 0.03195 -0.04005 C 0.03855 -0.04908 0.04879 -0.05394 0.05938 -0.05394 C 0.07136 -0.05394 0.08091 -0.04908 0.08768 -0.04005 L 0.11997 1.11111E-6 " pathEditMode="relative" rAng="0" ptsTypes="AAAAA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90" y="-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620ECFA-B93A-4337-B0E1-4A1D2D30350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00" y="152400"/>
            <a:ext cx="8812549" cy="65532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039FBC4-3CCF-447C-9988-AF52FB5B18B8}"/>
              </a:ext>
            </a:extLst>
          </p:cNvPr>
          <p:cNvSpPr txBox="1"/>
          <p:nvPr/>
        </p:nvSpPr>
        <p:spPr>
          <a:xfrm>
            <a:off x="3200400" y="329625"/>
            <a:ext cx="2895600" cy="61555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400" b="1" i="0" u="none" strike="noStrike" kern="1200" cap="none" spc="50" normalizeH="0" baseline="0" noProof="0" dirty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لعازر</a:t>
            </a:r>
            <a:endParaRPr kumimoji="0" lang="en-US" sz="3400" b="1" i="0" u="none" strike="noStrike" kern="1200" cap="none" spc="50" normalizeH="0" baseline="0" noProof="0" dirty="0">
              <a:ln w="11430"/>
              <a:solidFill>
                <a:prstClr val="black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4BFD2CF-F474-4D6B-AC72-1CA3DBBA47A0}"/>
              </a:ext>
            </a:extLst>
          </p:cNvPr>
          <p:cNvSpPr txBox="1"/>
          <p:nvPr/>
        </p:nvSpPr>
        <p:spPr>
          <a:xfrm>
            <a:off x="376452" y="4640510"/>
            <a:ext cx="777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/>
                  </a:glo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</a:t>
            </a:r>
            <a:r>
              <a:rPr kumimoji="0" lang="ar-JO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/>
                  </a:glo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أقام وليمة في مكان كريم (مت 8: 11)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228600">
                  <a:prstClr val="black"/>
                </a:glo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C2974FD-9330-4D93-81E3-8B37C5889CF8}"/>
              </a:ext>
            </a:extLst>
          </p:cNvPr>
          <p:cNvSpPr txBox="1"/>
          <p:nvPr/>
        </p:nvSpPr>
        <p:spPr>
          <a:xfrm>
            <a:off x="376452" y="3670330"/>
            <a:ext cx="777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/>
                  </a:glo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</a:t>
            </a:r>
            <a:r>
              <a:rPr kumimoji="0" lang="ar-JO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/>
                  </a:glo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مات وحملته الملائكة إلى حضن إبراهيم (الفردوس، السماء)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228600">
                  <a:prstClr val="black"/>
                </a:glo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A8EDB67-7BB6-48C4-8F3E-7703EF6B441A}"/>
              </a:ext>
            </a:extLst>
          </p:cNvPr>
          <p:cNvSpPr txBox="1"/>
          <p:nvPr/>
        </p:nvSpPr>
        <p:spPr>
          <a:xfrm>
            <a:off x="376452" y="5163730"/>
            <a:ext cx="777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/>
                  </a:glo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</a:t>
            </a:r>
            <a:r>
              <a:rPr kumimoji="0" lang="ar-JO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/>
                  </a:glo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كان في تعزية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228600">
                  <a:prstClr val="black"/>
                </a:glo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2F03B29-43AE-380A-9A6D-18451B17BA7F}"/>
              </a:ext>
            </a:extLst>
          </p:cNvPr>
          <p:cNvSpPr txBox="1"/>
          <p:nvPr/>
        </p:nvSpPr>
        <p:spPr>
          <a:xfrm>
            <a:off x="376451" y="5686950"/>
            <a:ext cx="77724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7338" indent="-277813" algn="r" rtl="1"/>
            <a:r>
              <a:rPr lang="en-US" sz="2800" b="1" dirty="0">
                <a:solidFill>
                  <a:schemeClr val="bg1"/>
                </a:solidFill>
                <a:effectLst>
                  <a:glow rad="228600">
                    <a:schemeClr val="tx1">
                      <a:alpha val="78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</a:t>
            </a:r>
            <a:r>
              <a:rPr lang="ar-JO" sz="2800" b="1" dirty="0">
                <a:solidFill>
                  <a:schemeClr val="bg1"/>
                </a:solidFill>
                <a:effectLst>
                  <a:glow rad="228600">
                    <a:schemeClr val="tx1">
                      <a:alpha val="78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</a:t>
            </a:r>
            <a:r>
              <a:rPr lang="ar-JO" sz="2800" b="1" dirty="0">
                <a:solidFill>
                  <a:schemeClr val="bg1"/>
                </a:solidFill>
                <a:effectLst>
                  <a:glow rad="228600">
                    <a:schemeClr val="tx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لقد نال أشياء سيئة في حياته لكن ثقته في الله أدت إلى الراحة الأبدية</a:t>
            </a:r>
            <a:endParaRPr lang="en-US" sz="2800" b="1" dirty="0">
              <a:solidFill>
                <a:schemeClr val="bg1"/>
              </a:solidFill>
              <a:effectLst>
                <a:glow rad="228600">
                  <a:schemeClr val="tx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55896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9EC4E30-1FF9-4F66-8009-84007FD9175D}"/>
              </a:ext>
            </a:extLst>
          </p:cNvPr>
          <p:cNvSpPr/>
          <p:nvPr/>
        </p:nvSpPr>
        <p:spPr>
          <a:xfrm>
            <a:off x="176463" y="128337"/>
            <a:ext cx="8807116" cy="6593305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DD1DD8F-DA81-44B3-A746-CAB17EE4978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547" y="136358"/>
            <a:ext cx="8742947" cy="583855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1463B24-D41C-435B-B642-6C4B4330094F}"/>
              </a:ext>
            </a:extLst>
          </p:cNvPr>
          <p:cNvSpPr txBox="1"/>
          <p:nvPr/>
        </p:nvSpPr>
        <p:spPr>
          <a:xfrm>
            <a:off x="2269830" y="5374153"/>
            <a:ext cx="65258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600" b="1" i="0" u="none" strike="noStrike" kern="1200" cap="all" spc="0" normalizeH="0" baseline="0" noProof="0" dirty="0">
                <a:ln w="19050" cmpd="sng">
                  <a:solidFill>
                    <a:srgbClr val="FE0000"/>
                  </a:solidFill>
                  <a:prstDash val="solid"/>
                </a:ln>
                <a:solidFill>
                  <a:prstClr val="black"/>
                </a:solidFill>
                <a:effectLst>
                  <a:glow rad="215900">
                    <a:prstClr val="white">
                      <a:alpha val="60000"/>
                    </a:prstClr>
                  </a:glo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ماذا نتعلم عن جهنم؟</a:t>
            </a:r>
            <a:endParaRPr kumimoji="0" lang="en-US" sz="3600" b="1" i="0" u="none" strike="noStrike" kern="1200" cap="all" spc="0" normalizeH="0" baseline="0" noProof="0" dirty="0">
              <a:ln w="19050" cmpd="sng">
                <a:solidFill>
                  <a:srgbClr val="FE0000"/>
                </a:solidFill>
                <a:prstDash val="solid"/>
              </a:ln>
              <a:solidFill>
                <a:prstClr val="black"/>
              </a:solidFill>
              <a:effectLst>
                <a:glow rad="215900">
                  <a:prstClr val="white">
                    <a:alpha val="60000"/>
                  </a:prstClr>
                </a:glo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BF39153-C887-4FC7-A3E8-3A9C7728FB0D}"/>
              </a:ext>
            </a:extLst>
          </p:cNvPr>
          <p:cNvSpPr txBox="1"/>
          <p:nvPr/>
        </p:nvSpPr>
        <p:spPr>
          <a:xfrm>
            <a:off x="208547" y="1119354"/>
            <a:ext cx="87589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</a:t>
            </a:r>
            <a:r>
              <a:rPr lang="ar-JO" sz="2800" b="1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</a:t>
            </a:r>
            <a:r>
              <a:rPr lang="ar-JO" sz="2800" b="1" dirty="0">
                <a:latin typeface="Arial" panose="020B0604020202020204" pitchFamily="34" charset="0"/>
                <a:cs typeface="Arial" panose="020B0604020202020204" pitchFamily="34" charset="0"/>
              </a:rPr>
              <a:t>لا أحد يريد أن ينضم إليهم الأصدقاء/العائلة هناك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198F1E9-A4D0-4290-A99C-DCABD79BAF54}"/>
              </a:ext>
            </a:extLst>
          </p:cNvPr>
          <p:cNvSpPr txBox="1"/>
          <p:nvPr/>
        </p:nvSpPr>
        <p:spPr>
          <a:xfrm>
            <a:off x="232260" y="1636048"/>
            <a:ext cx="8777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</a:t>
            </a:r>
            <a:r>
              <a:rPr lang="ar-JO" sz="2800" b="1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</a:t>
            </a:r>
            <a:r>
              <a:rPr lang="ar-JO" sz="2800" b="1" dirty="0">
                <a:latin typeface="Arial" panose="020B0604020202020204" pitchFamily="34" charset="0"/>
                <a:cs typeface="Arial" panose="020B0604020202020204" pitchFamily="34" charset="0"/>
              </a:rPr>
              <a:t>يدرك الجميع أنه لا يوجد فرصة ثانية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DAE7506-7D94-4C01-84F2-D34B2C12790B}"/>
              </a:ext>
            </a:extLst>
          </p:cNvPr>
          <p:cNvSpPr txBox="1"/>
          <p:nvPr/>
        </p:nvSpPr>
        <p:spPr>
          <a:xfrm>
            <a:off x="430977" y="2158801"/>
            <a:ext cx="85783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</a:t>
            </a:r>
            <a:r>
              <a:rPr lang="ar-JO" sz="2800" b="1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</a:t>
            </a:r>
            <a:r>
              <a:rPr lang="ar-JO" sz="2800" b="1" dirty="0">
                <a:latin typeface="Arial" panose="020B0604020202020204" pitchFamily="34" charset="0"/>
                <a:cs typeface="Arial" panose="020B0604020202020204" pitchFamily="34" charset="0"/>
              </a:rPr>
              <a:t>لن يدعي أحد أنه ذهب إلى هناك بالخطأ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0E572D9-4034-48CA-9F1F-7EB0D4AF8505}"/>
              </a:ext>
            </a:extLst>
          </p:cNvPr>
          <p:cNvSpPr txBox="1"/>
          <p:nvPr/>
        </p:nvSpPr>
        <p:spPr>
          <a:xfrm>
            <a:off x="208547" y="599028"/>
            <a:ext cx="87589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</a:t>
            </a:r>
            <a:r>
              <a:rPr lang="ar-JO" sz="2800" b="1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</a:t>
            </a:r>
            <a:r>
              <a:rPr lang="ar-JO" sz="2800" b="1" dirty="0">
                <a:latin typeface="Arial" panose="020B0604020202020204" pitchFamily="34" charset="0"/>
                <a:cs typeface="Arial" panose="020B0604020202020204" pitchFamily="34" charset="0"/>
              </a:rPr>
              <a:t>لم يتوقع معظمهم أبدًا أن ينتهي بهم الأمر هناك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D40B870C-DFC9-4B75-A087-AF66B3985CC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093" l="0" r="100000">
                        <a14:foregroundMark x1="11294" y1="89918" x2="24846" y2="94823"/>
                        <a14:foregroundMark x1="24846" y1="94823" x2="66324" y2="93460"/>
                        <a14:foregroundMark x1="66324" y1="93460" x2="89117" y2="98365"/>
                        <a14:foregroundMark x1="89117" y1="98365" x2="94456" y2="942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2260" y="4850428"/>
            <a:ext cx="2667000" cy="20075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72352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1850F42E-C9D7-44CE-AFDC-A1DF56C38D6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6257" y="168979"/>
            <a:ext cx="8843319" cy="646321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815B163-E824-4F0D-AFDF-27A2683B463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778" b="98435" l="10724" r="99304">
                        <a14:foregroundMark x1="46797" y1="31812" x2="42061" y2="98435"/>
                        <a14:foregroundMark x1="80641" y1="32725" x2="88301" y2="92568"/>
                        <a14:foregroundMark x1="88301" y1="92568" x2="88301" y2="92568"/>
                        <a14:foregroundMark x1="94011" y1="35463" x2="99443" y2="88657"/>
                        <a14:foregroundMark x1="99443" y1="88657" x2="98329" y2="94394"/>
                        <a14:foregroundMark x1="74513" y1="41721" x2="60724" y2="71578"/>
                        <a14:foregroundMark x1="81198" y1="12256" x2="80223" y2="38983"/>
                        <a14:foregroundMark x1="49164" y1="22947" x2="45404" y2="37158"/>
                        <a14:foregroundMark x1="40669" y1="19817" x2="44011" y2="32725"/>
                        <a14:foregroundMark x1="43036" y1="20209" x2="52507" y2="23338"/>
                        <a14:foregroundMark x1="76462" y1="11734" x2="84958" y2="13168"/>
                        <a14:foregroundMark x1="85515" y1="12256" x2="75487" y2="10430"/>
                        <a14:foregroundMark x1="80223" y1="10821" x2="85515" y2="11343"/>
                        <a14:foregroundMark x1="74513" y1="21643" x2="77855" y2="30508"/>
                        <a14:foregroundMark x1="73955" y1="20730" x2="79805" y2="31030"/>
                        <a14:foregroundMark x1="73259" y1="19166" x2="73538" y2="23598"/>
                        <a14:foregroundMark x1="84262" y1="10561" x2="81198" y2="9909"/>
                        <a14:foregroundMark x1="26602" y1="82920" x2="27298" y2="88005"/>
                        <a14:backgroundMark x1="33426" y1="33638" x2="22981" y2="47979"/>
                        <a14:backgroundMark x1="22981" y1="47979" x2="18663" y2="63103"/>
                        <a14:backgroundMark x1="18663" y1="63103" x2="18663" y2="63103"/>
                        <a14:backgroundMark x1="22563" y1="79140" x2="25348" y2="83051"/>
                        <a14:backgroundMark x1="25348" y1="76010" x2="25348" y2="77445"/>
                        <a14:backgroundMark x1="37744" y1="35463" x2="27716" y2="24250"/>
                        <a14:backgroundMark x1="54875" y1="31030" x2="62535" y2="42112"/>
                        <a14:backgroundMark x1="64485" y1="26467" x2="61560" y2="34029"/>
                        <a14:backgroundMark x1="71031" y1="22425" x2="69220" y2="27901"/>
                        <a14:backgroundMark x1="93036" y1="29205" x2="91643" y2="21643"/>
                        <a14:backgroundMark x1="20613" y1="82790" x2="19220" y2="98827"/>
                        <a14:backgroundMark x1="19220" y1="98827" x2="19220" y2="98827"/>
                        <a14:backgroundMark x1="51950" y1="34550" x2="57382" y2="34550"/>
                        <a14:backgroundMark x1="25348" y1="77314" x2="25070" y2="80052"/>
                        <a14:backgroundMark x1="71309" y1="27119" x2="71309" y2="280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-178"/>
          <a:stretch/>
        </p:blipFill>
        <p:spPr>
          <a:xfrm>
            <a:off x="3124201" y="392978"/>
            <a:ext cx="5867400" cy="62721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14649" y="712625"/>
            <a:ext cx="3314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432003"/>
                </a:solidFill>
                <a:latin typeface="Comic Sans MS" panose="030F0702030302020204" pitchFamily="66" charset="0"/>
                <a:sym typeface="Wingdings"/>
              </a:rPr>
              <a:t>(</a:t>
            </a:r>
            <a:r>
              <a:rPr lang="ar-JO" sz="2800" b="1" dirty="0">
                <a:solidFill>
                  <a:srgbClr val="432003"/>
                </a:solidFill>
                <a:latin typeface="Comic Sans MS" panose="030F0702030302020204" pitchFamily="66" charset="0"/>
                <a:sym typeface="Wingdings"/>
              </a:rPr>
              <a:t>لوقا 16</a:t>
            </a:r>
            <a:r>
              <a:rPr lang="en-US" sz="2800" b="1" dirty="0">
                <a:solidFill>
                  <a:srgbClr val="432003"/>
                </a:solidFill>
                <a:latin typeface="Comic Sans MS" panose="030F0702030302020204" pitchFamily="66" charset="0"/>
                <a:sym typeface="Wingdings"/>
              </a:rPr>
              <a:t>)</a:t>
            </a:r>
            <a:endParaRPr lang="en-US" sz="2800" b="1" dirty="0">
              <a:solidFill>
                <a:srgbClr val="432003"/>
              </a:solidFill>
              <a:latin typeface="Comic Sans MS" panose="030F0702030302020204" pitchFamily="66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4AC1CC4-BC9A-40D8-9B3F-832491277374}"/>
              </a:ext>
            </a:extLst>
          </p:cNvPr>
          <p:cNvSpPr txBox="1"/>
          <p:nvPr/>
        </p:nvSpPr>
        <p:spPr>
          <a:xfrm>
            <a:off x="131394" y="222680"/>
            <a:ext cx="87629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JO" sz="3200" b="1" spc="50" noProof="0" dirty="0">
                <a:ln w="19050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rgbClr val="6F3505"/>
                </a:solidFill>
                <a:effectLst>
                  <a:glow rad="228600">
                    <a:schemeClr val="bg2"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تعليم يسوع عن المال</a:t>
            </a:r>
            <a:endParaRPr kumimoji="0" lang="en-US" sz="3200" b="1" i="0" u="none" strike="noStrike" kern="1200" spc="50" normalizeH="0" baseline="0" noProof="0" dirty="0">
              <a:ln w="19050" cmpd="sng">
                <a:solidFill>
                  <a:schemeClr val="bg2">
                    <a:lumMod val="10000"/>
                  </a:schemeClr>
                </a:solidFill>
                <a:prstDash val="solid"/>
              </a:ln>
              <a:solidFill>
                <a:srgbClr val="6F3505"/>
              </a:solidFill>
              <a:effectLst>
                <a:glow rad="228600">
                  <a:schemeClr val="bg2">
                    <a:alpha val="40000"/>
                  </a:schemeClr>
                </a:glow>
              </a:effectLst>
              <a:uLnTx/>
              <a:uFillTx/>
              <a:latin typeface="Comic Sans MS" panose="030F0702030302020204" pitchFamily="66" charset="0"/>
              <a:ea typeface="+mn-ea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2BB1615-79E8-48DC-A888-030D859DBA8B}"/>
              </a:ext>
            </a:extLst>
          </p:cNvPr>
          <p:cNvSpPr txBox="1"/>
          <p:nvPr/>
        </p:nvSpPr>
        <p:spPr>
          <a:xfrm>
            <a:off x="157548" y="4724400"/>
            <a:ext cx="41096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sz="2800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Comic Sans MS" panose="030F0702030302020204" pitchFamily="66" charset="0"/>
                <a:sym typeface="Wingdings"/>
              </a:rPr>
              <a:t>وكيل الظلم</a:t>
            </a:r>
            <a:endParaRPr lang="en-US" sz="2800" b="1" dirty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  <a:latin typeface="Comic Sans MS" panose="030F0702030302020204" pitchFamily="66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68BBAC0-3ABD-4E2A-B3BB-20EC8B6B516B}"/>
              </a:ext>
            </a:extLst>
          </p:cNvPr>
          <p:cNvSpPr txBox="1"/>
          <p:nvPr/>
        </p:nvSpPr>
        <p:spPr>
          <a:xfrm>
            <a:off x="4784739" y="4743450"/>
            <a:ext cx="41096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sz="2800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Comic Sans MS" panose="030F0702030302020204" pitchFamily="66" charset="0"/>
                <a:sym typeface="Wingdings"/>
              </a:rPr>
              <a:t>الرجل الغني/لعازر</a:t>
            </a:r>
            <a:endParaRPr lang="en-US" sz="2800" b="1" dirty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7A606ED-392F-43AA-BB92-60887EBF6085}"/>
              </a:ext>
            </a:extLst>
          </p:cNvPr>
          <p:cNvGrpSpPr/>
          <p:nvPr/>
        </p:nvGrpSpPr>
        <p:grpSpPr>
          <a:xfrm>
            <a:off x="184424" y="5267980"/>
            <a:ext cx="4109652" cy="1042991"/>
            <a:chOff x="184424" y="5267980"/>
            <a:chExt cx="4109652" cy="1042991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7FFB337-FEFF-49AD-A3CA-EE422227EB85}"/>
                </a:ext>
              </a:extLst>
            </p:cNvPr>
            <p:cNvSpPr txBox="1"/>
            <p:nvPr/>
          </p:nvSpPr>
          <p:spPr>
            <a:xfrm>
              <a:off x="184424" y="5787751"/>
              <a:ext cx="410965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JO" sz="2800" b="1" dirty="0">
                  <a:solidFill>
                    <a:srgbClr val="FFFF00"/>
                  </a:solidFill>
                  <a:effectLst>
                    <a:glow rad="127000">
                      <a:schemeClr val="tx1"/>
                    </a:glow>
                  </a:effectLst>
                  <a:latin typeface="Comic Sans MS" panose="030F0702030302020204" pitchFamily="66" charset="0"/>
                  <a:sym typeface="Wingdings"/>
                </a:rPr>
                <a:t>النظر نحو المستقبل</a:t>
              </a:r>
              <a:endParaRPr lang="en-US" sz="2800" b="1" dirty="0">
                <a:solidFill>
                  <a:srgbClr val="FFFF00"/>
                </a:solidFill>
                <a:effectLst>
                  <a:glow rad="127000">
                    <a:schemeClr val="tx1"/>
                  </a:glo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4" name="Arrow: Down 3">
              <a:extLst>
                <a:ext uri="{FF2B5EF4-FFF2-40B4-BE49-F238E27FC236}">
                  <a16:creationId xmlns:a16="http://schemas.microsoft.com/office/drawing/2014/main" id="{E2263399-09BC-44D5-BEB3-DFB9EE2D49CD}"/>
                </a:ext>
              </a:extLst>
            </p:cNvPr>
            <p:cNvSpPr/>
            <p:nvPr/>
          </p:nvSpPr>
          <p:spPr>
            <a:xfrm>
              <a:off x="2059359" y="5267980"/>
              <a:ext cx="531441" cy="523220"/>
            </a:xfrm>
            <a:prstGeom prst="downArrow">
              <a:avLst/>
            </a:prstGeom>
            <a:solidFill>
              <a:srgbClr val="FFCA7D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4DDB4513-B194-4717-8E2D-9DEC8A38506F}"/>
              </a:ext>
            </a:extLst>
          </p:cNvPr>
          <p:cNvGrpSpPr/>
          <p:nvPr/>
        </p:nvGrpSpPr>
        <p:grpSpPr>
          <a:xfrm>
            <a:off x="4860634" y="5278160"/>
            <a:ext cx="4109652" cy="1036260"/>
            <a:chOff x="4860634" y="5278160"/>
            <a:chExt cx="4109652" cy="1036260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E75D7E9-B364-4AA3-9675-337F1EA36CA7}"/>
                </a:ext>
              </a:extLst>
            </p:cNvPr>
            <p:cNvSpPr txBox="1"/>
            <p:nvPr/>
          </p:nvSpPr>
          <p:spPr>
            <a:xfrm>
              <a:off x="4860634" y="5791200"/>
              <a:ext cx="410965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JO" sz="2800" b="1" dirty="0">
                  <a:solidFill>
                    <a:srgbClr val="FFFF00"/>
                  </a:solidFill>
                  <a:effectLst>
                    <a:glow rad="127000">
                      <a:schemeClr val="tx1"/>
                    </a:glow>
                  </a:effectLst>
                  <a:latin typeface="Comic Sans MS" panose="030F0702030302020204" pitchFamily="66" charset="0"/>
                  <a:sym typeface="Wingdings"/>
                </a:rPr>
                <a:t>النظر هنا والآن</a:t>
              </a:r>
              <a:endParaRPr lang="en-US" sz="2800" b="1" dirty="0">
                <a:solidFill>
                  <a:srgbClr val="FFFF00"/>
                </a:solidFill>
                <a:effectLst>
                  <a:glow rad="127000">
                    <a:schemeClr val="tx1"/>
                  </a:glo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15" name="Arrow: Down 14">
              <a:extLst>
                <a:ext uri="{FF2B5EF4-FFF2-40B4-BE49-F238E27FC236}">
                  <a16:creationId xmlns:a16="http://schemas.microsoft.com/office/drawing/2014/main" id="{32D5ED6C-A0D9-4CFE-952D-227C7A2F2006}"/>
                </a:ext>
              </a:extLst>
            </p:cNvPr>
            <p:cNvSpPr/>
            <p:nvPr/>
          </p:nvSpPr>
          <p:spPr>
            <a:xfrm>
              <a:off x="6601804" y="5278160"/>
              <a:ext cx="531441" cy="523220"/>
            </a:xfrm>
            <a:prstGeom prst="downArrow">
              <a:avLst/>
            </a:prstGeom>
            <a:solidFill>
              <a:srgbClr val="FFCA7D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53007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E603E00-DBC3-45AA-A525-2D3825EBA3D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7455" y="152400"/>
            <a:ext cx="8762997" cy="65532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2911603" y="152400"/>
            <a:ext cx="33147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sz="2900" b="1" spc="50" dirty="0">
                <a:ln w="9525" cmpd="sng">
                  <a:solidFill>
                    <a:srgbClr val="5C2C04"/>
                  </a:solidFill>
                  <a:prstDash val="solid"/>
                </a:ln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لوقا 16: 31</a:t>
            </a:r>
            <a:endParaRPr lang="en-US" sz="2900" b="1" spc="50" dirty="0">
              <a:ln w="9525" cmpd="sng">
                <a:solidFill>
                  <a:srgbClr val="5C2C04"/>
                </a:solidFill>
                <a:prstDash val="solid"/>
              </a:ln>
              <a:solidFill>
                <a:schemeClr val="bg1"/>
              </a:solidFill>
              <a:effectLst>
                <a:glow rad="127000">
                  <a:schemeClr val="tx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C6AC2C53-04D6-432F-969E-144A969F6E7A}"/>
              </a:ext>
            </a:extLst>
          </p:cNvPr>
          <p:cNvGrpSpPr/>
          <p:nvPr/>
        </p:nvGrpSpPr>
        <p:grpSpPr>
          <a:xfrm>
            <a:off x="5852234" y="620723"/>
            <a:ext cx="3063166" cy="3426347"/>
            <a:chOff x="3352800" y="3124200"/>
            <a:chExt cx="2994260" cy="3048982"/>
          </a:xfrm>
        </p:grpSpPr>
        <p:sp>
          <p:nvSpPr>
            <p:cNvPr id="31" name="Explosion: 8 Points 30">
              <a:extLst>
                <a:ext uri="{FF2B5EF4-FFF2-40B4-BE49-F238E27FC236}">
                  <a16:creationId xmlns:a16="http://schemas.microsoft.com/office/drawing/2014/main" id="{2357908E-970C-40C9-B5A3-7FBF647951C1}"/>
                </a:ext>
              </a:extLst>
            </p:cNvPr>
            <p:cNvSpPr/>
            <p:nvPr/>
          </p:nvSpPr>
          <p:spPr>
            <a:xfrm>
              <a:off x="3352800" y="3124200"/>
              <a:ext cx="2994260" cy="3048982"/>
            </a:xfrm>
            <a:prstGeom prst="irregularSeal1">
              <a:avLst/>
            </a:prstGeom>
            <a:gradFill flip="none" rotWithShape="1">
              <a:gsLst>
                <a:gs pos="0">
                  <a:schemeClr val="accent6">
                    <a:lumMod val="50000"/>
                    <a:shade val="30000"/>
                    <a:satMod val="115000"/>
                  </a:schemeClr>
                </a:gs>
                <a:gs pos="50000">
                  <a:schemeClr val="accent6">
                    <a:lumMod val="50000"/>
                    <a:shade val="67500"/>
                    <a:satMod val="115000"/>
                  </a:schemeClr>
                </a:gs>
                <a:gs pos="100000">
                  <a:schemeClr val="accent6">
                    <a:lumMod val="50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28575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5271DFD7-477B-4B2E-B169-A2916EB89569}"/>
                </a:ext>
              </a:extLst>
            </p:cNvPr>
            <p:cNvSpPr txBox="1"/>
            <p:nvPr/>
          </p:nvSpPr>
          <p:spPr>
            <a:xfrm>
              <a:off x="3489560" y="4115782"/>
              <a:ext cx="2857500" cy="4655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JO" sz="2800" b="1" spc="50" dirty="0">
                  <a:ln w="9525" cmpd="sng">
                    <a:solidFill>
                      <a:schemeClr val="accent6">
                        <a:lumMod val="75000"/>
                      </a:schemeClr>
                    </a:solidFill>
                    <a:prstDash val="solid"/>
                  </a:ln>
                  <a:solidFill>
                    <a:schemeClr val="bg1"/>
                  </a:solidFill>
                  <a:effectLst>
                    <a:glow rad="127000">
                      <a:schemeClr val="tx1"/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  <a:sym typeface="Wingdings"/>
                </a:rPr>
                <a:t>تم تحذيرهم</a:t>
              </a:r>
              <a:endParaRPr lang="en-US" sz="2800" b="1" spc="50" dirty="0">
                <a:ln w="9525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E7AEA690-7889-4CEF-ACA7-50666CC930C5}"/>
              </a:ext>
            </a:extLst>
          </p:cNvPr>
          <p:cNvSpPr txBox="1"/>
          <p:nvPr/>
        </p:nvSpPr>
        <p:spPr>
          <a:xfrm>
            <a:off x="693057" y="4427589"/>
            <a:ext cx="82223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en-US" sz="2800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</a:t>
            </a:r>
            <a:r>
              <a:rPr lang="ar-JO" sz="2800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الكتاب المقدس تحذير كافي</a:t>
            </a:r>
            <a:endParaRPr lang="en-US" sz="2800" b="1" dirty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1322559-968F-40AC-A6AF-7158288445CB}"/>
              </a:ext>
            </a:extLst>
          </p:cNvPr>
          <p:cNvSpPr txBox="1"/>
          <p:nvPr/>
        </p:nvSpPr>
        <p:spPr>
          <a:xfrm>
            <a:off x="693057" y="4950809"/>
            <a:ext cx="82223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en-US" sz="2800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</a:t>
            </a:r>
            <a:r>
              <a:rPr lang="ar-JO" sz="2800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حتى المعجزات لا تقنع القلب القاسي</a:t>
            </a:r>
            <a:endParaRPr lang="en-US" sz="2800" b="1" dirty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1A3F07A-7091-4FF3-A9F4-CFD144979FE4}"/>
              </a:ext>
            </a:extLst>
          </p:cNvPr>
          <p:cNvSpPr txBox="1"/>
          <p:nvPr/>
        </p:nvSpPr>
        <p:spPr>
          <a:xfrm>
            <a:off x="1143001" y="5507331"/>
            <a:ext cx="731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en-US" sz="2800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</a:t>
            </a:r>
            <a:r>
              <a:rPr lang="ar-JO" sz="2800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يوحنا 11: 43-46، 53 (لعازر)</a:t>
            </a:r>
            <a:endParaRPr lang="en-US" sz="2800" b="1" dirty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2E55E93-751A-4D77-BFC2-8E38EF54911C}"/>
              </a:ext>
            </a:extLst>
          </p:cNvPr>
          <p:cNvSpPr txBox="1"/>
          <p:nvPr/>
        </p:nvSpPr>
        <p:spPr>
          <a:xfrm>
            <a:off x="1142999" y="6046458"/>
            <a:ext cx="731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en-US" sz="2800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</a:t>
            </a:r>
            <a:r>
              <a:rPr lang="ar-JO" sz="2800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ar-JO" sz="2800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متى 28: 11-15 (يسوع)</a:t>
            </a:r>
            <a:endParaRPr lang="en-US" sz="2800" b="1" dirty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3259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9EC4E30-1FF9-4F66-8009-84007FD9175D}"/>
              </a:ext>
            </a:extLst>
          </p:cNvPr>
          <p:cNvSpPr/>
          <p:nvPr/>
        </p:nvSpPr>
        <p:spPr>
          <a:xfrm>
            <a:off x="176463" y="128337"/>
            <a:ext cx="8807116" cy="6593305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DD1DD8F-DA81-44B3-A746-CAB17EE4978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547" y="128337"/>
            <a:ext cx="8742947" cy="584657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1463B24-D41C-435B-B642-6C4B4330094F}"/>
              </a:ext>
            </a:extLst>
          </p:cNvPr>
          <p:cNvSpPr txBox="1"/>
          <p:nvPr/>
        </p:nvSpPr>
        <p:spPr>
          <a:xfrm>
            <a:off x="2385913" y="4967316"/>
            <a:ext cx="652582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600" b="1" i="0" u="none" strike="noStrike" kern="1200" cap="all" spc="0" normalizeH="0" baseline="0" noProof="0" dirty="0">
                <a:ln w="19050" cmpd="sng">
                  <a:solidFill>
                    <a:srgbClr val="FE0000"/>
                  </a:solidFill>
                  <a:prstDash val="solid"/>
                </a:ln>
                <a:solidFill>
                  <a:prstClr val="black"/>
                </a:solidFill>
                <a:effectLst>
                  <a:glow rad="215900">
                    <a:prstClr val="white">
                      <a:alpha val="60000"/>
                    </a:prstClr>
                  </a:glo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ماذا نتعلم                                    عن                                        التوبة / الإيمان؟</a:t>
            </a:r>
            <a:endParaRPr kumimoji="0" lang="en-US" sz="3600" b="1" i="0" u="none" strike="noStrike" kern="1200" cap="all" spc="0" normalizeH="0" baseline="0" noProof="0" dirty="0">
              <a:ln w="19050" cmpd="sng">
                <a:solidFill>
                  <a:srgbClr val="FE0000"/>
                </a:solidFill>
                <a:prstDash val="solid"/>
              </a:ln>
              <a:solidFill>
                <a:prstClr val="black"/>
              </a:solidFill>
              <a:effectLst>
                <a:glow rad="215900">
                  <a:prstClr val="white">
                    <a:alpha val="60000"/>
                  </a:prstClr>
                </a:glo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3843D1-4C07-4CD9-B2F7-94F7D9E2138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093" l="0" r="100000">
                        <a14:foregroundMark x1="11294" y1="89918" x2="24846" y2="94823"/>
                        <a14:foregroundMark x1="24846" y1="94823" x2="66324" y2="93460"/>
                        <a14:foregroundMark x1="66324" y1="93460" x2="89117" y2="98365"/>
                        <a14:foregroundMark x1="89117" y1="98365" x2="94456" y2="942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2260" y="4850428"/>
            <a:ext cx="2667000" cy="20075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ABF39153-C887-4FC7-A3E8-3A9C7728FB0D}"/>
              </a:ext>
            </a:extLst>
          </p:cNvPr>
          <p:cNvSpPr txBox="1"/>
          <p:nvPr/>
        </p:nvSpPr>
        <p:spPr>
          <a:xfrm>
            <a:off x="208548" y="899948"/>
            <a:ext cx="62315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</a:t>
            </a:r>
            <a:r>
              <a:rPr lang="ar-JO" sz="28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ar-JO" sz="2800" b="1" dirty="0">
                <a:latin typeface="Arial" panose="020B0604020202020204" pitchFamily="34" charset="0"/>
                <a:cs typeface="Arial" panose="020B0604020202020204" pitchFamily="34" charset="0"/>
              </a:rPr>
              <a:t>متى 4: 17 (يسوع)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198F1E9-A4D0-4290-A99C-DCABD79BAF54}"/>
              </a:ext>
            </a:extLst>
          </p:cNvPr>
          <p:cNvSpPr txBox="1"/>
          <p:nvPr/>
        </p:nvSpPr>
        <p:spPr>
          <a:xfrm>
            <a:off x="192506" y="1956770"/>
            <a:ext cx="62886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</a:t>
            </a:r>
            <a:r>
              <a:rPr lang="ar-JO" sz="28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ar-JO" sz="2800" b="1" dirty="0">
                <a:latin typeface="Arial" panose="020B0604020202020204" pitchFamily="34" charset="0"/>
                <a:cs typeface="Arial" panose="020B0604020202020204" pitchFamily="34" charset="0"/>
              </a:rPr>
              <a:t>أعمال 17: 30-31 (الرسول بولس)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0E572D9-4034-48CA-9F1F-7EB0D4AF8505}"/>
              </a:ext>
            </a:extLst>
          </p:cNvPr>
          <p:cNvSpPr txBox="1"/>
          <p:nvPr/>
        </p:nvSpPr>
        <p:spPr>
          <a:xfrm>
            <a:off x="208548" y="379622"/>
            <a:ext cx="61995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</a:t>
            </a:r>
            <a:r>
              <a:rPr lang="ar-JO" sz="2800" b="1" dirty="0">
                <a:latin typeface="Arial" panose="020B0604020202020204" pitchFamily="34" charset="0"/>
                <a:cs typeface="Arial" panose="020B0604020202020204" pitchFamily="34" charset="0"/>
              </a:rPr>
              <a:t>متى 3: 2 (يوحنا المعمدان)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8AA8B6C-C1DB-4350-8101-CA7320D35A8C}"/>
              </a:ext>
            </a:extLst>
          </p:cNvPr>
          <p:cNvSpPr txBox="1"/>
          <p:nvPr/>
        </p:nvSpPr>
        <p:spPr>
          <a:xfrm>
            <a:off x="152400" y="2603612"/>
            <a:ext cx="58769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2800" b="1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1) التوبة هي تغيير الفكر ...</a:t>
            </a:r>
            <a:b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</a:b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    </a:t>
            </a:r>
            <a:r>
              <a:rPr lang="ar-JO" sz="2800" b="1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عن الخطية وعواقبها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DCF93E3-0243-42CD-BE3E-3E6D88DAE9CC}"/>
              </a:ext>
            </a:extLst>
          </p:cNvPr>
          <p:cNvSpPr txBox="1"/>
          <p:nvPr/>
        </p:nvSpPr>
        <p:spPr>
          <a:xfrm>
            <a:off x="278031" y="4048780"/>
            <a:ext cx="5751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JO" sz="2800" b="1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2) يترتب على التوبة تغيير في السلوك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E095155-0C42-48D7-A17A-A7E30B2ADF03}"/>
              </a:ext>
            </a:extLst>
          </p:cNvPr>
          <p:cNvGrpSpPr/>
          <p:nvPr/>
        </p:nvGrpSpPr>
        <p:grpSpPr>
          <a:xfrm>
            <a:off x="6307254" y="228600"/>
            <a:ext cx="2923259" cy="2903127"/>
            <a:chOff x="3659516" y="3589794"/>
            <a:chExt cx="2857500" cy="2583387"/>
          </a:xfrm>
        </p:grpSpPr>
        <p:sp>
          <p:nvSpPr>
            <p:cNvPr id="15" name="Explosion: 8 Points 14">
              <a:extLst>
                <a:ext uri="{FF2B5EF4-FFF2-40B4-BE49-F238E27FC236}">
                  <a16:creationId xmlns:a16="http://schemas.microsoft.com/office/drawing/2014/main" id="{645EA54D-E578-4B8B-A3E9-11EB7354695A}"/>
                </a:ext>
              </a:extLst>
            </p:cNvPr>
            <p:cNvSpPr/>
            <p:nvPr/>
          </p:nvSpPr>
          <p:spPr>
            <a:xfrm>
              <a:off x="3829474" y="3589794"/>
              <a:ext cx="2517585" cy="2583387"/>
            </a:xfrm>
            <a:prstGeom prst="irregularSeal1">
              <a:avLst/>
            </a:prstGeo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28575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15C6129-403C-453F-AA07-8E3072B6CB57}"/>
                </a:ext>
              </a:extLst>
            </p:cNvPr>
            <p:cNvSpPr txBox="1"/>
            <p:nvPr/>
          </p:nvSpPr>
          <p:spPr>
            <a:xfrm>
              <a:off x="3659516" y="4345458"/>
              <a:ext cx="2857500" cy="8490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JO" sz="2800" b="1" spc="50" dirty="0">
                  <a:ln w="9525" cmpd="sng">
                    <a:solidFill>
                      <a:srgbClr val="C00000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  <a:sym typeface="Wingdings"/>
                </a:rPr>
                <a:t>عبرانيين             9: 27</a:t>
              </a:r>
              <a:endParaRPr lang="en-US" sz="2800" b="1" spc="50" dirty="0">
                <a:ln w="9525" cmpd="sng">
                  <a:solidFill>
                    <a:srgbClr val="C0000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18C03F68-BA97-4182-B4DD-CAE3CC88A3DF}"/>
              </a:ext>
            </a:extLst>
          </p:cNvPr>
          <p:cNvSpPr txBox="1"/>
          <p:nvPr/>
        </p:nvSpPr>
        <p:spPr>
          <a:xfrm>
            <a:off x="208548" y="1423370"/>
            <a:ext cx="62315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</a:t>
            </a:r>
            <a:r>
              <a:rPr lang="ar-JO" sz="28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ar-JO" sz="2800" b="1" dirty="0">
                <a:latin typeface="Arial" panose="020B0604020202020204" pitchFamily="34" charset="0"/>
                <a:cs typeface="Arial" panose="020B0604020202020204" pitchFamily="34" charset="0"/>
              </a:rPr>
              <a:t>أعمال 2: 38 (بطرس)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BE6E8A2-4A00-49BF-8493-FBB79BF06A61}"/>
              </a:ext>
            </a:extLst>
          </p:cNvPr>
          <p:cNvSpPr txBox="1"/>
          <p:nvPr/>
        </p:nvSpPr>
        <p:spPr>
          <a:xfrm>
            <a:off x="182193" y="3441831"/>
            <a:ext cx="54566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</a:t>
            </a:r>
            <a:r>
              <a:rPr lang="ar-JO" sz="2800" b="1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عمن هو يسوع وعمله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76914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1" grpId="0"/>
      <p:bldP spid="11" grpId="0"/>
      <p:bldP spid="13" grpId="0"/>
      <p:bldP spid="17" grpId="0"/>
      <p:bldP spid="2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2363080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fade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9144000" cy="685800"/>
          </a:xfrm>
        </p:spPr>
        <p:txBody>
          <a:bodyPr/>
          <a:lstStyle/>
          <a:p>
            <a:pPr eaLnBrk="1" hangingPunct="1">
              <a:defRPr/>
            </a:pPr>
            <a:r>
              <a:rPr lang="ar-JO" sz="2800" b="1" dirty="0">
                <a:solidFill>
                  <a:srgbClr val="FFFFFF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أمثال يسوع</a:t>
            </a:r>
            <a:r>
              <a:rPr lang="en-US" sz="2800" b="1" dirty="0">
                <a:solidFill>
                  <a:srgbClr val="FFFFFF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•  BibleStudyDownloads.org</a:t>
            </a:r>
            <a:endParaRPr lang="en-US" sz="1050" b="1" dirty="0">
              <a:solidFill>
                <a:srgbClr val="FFFFFF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1430" tIns="45715" rIns="91430" bIns="45715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3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أحصل على هذا العرض التقديمي مجاناً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4172" y="636982"/>
            <a:ext cx="9232347" cy="5650045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223" y="2222340"/>
            <a:ext cx="6153212" cy="348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5445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593389A0-C2C7-4AFA-91F5-6E42D13012D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03" y="222680"/>
            <a:ext cx="8823192" cy="641264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2914650" y="861935"/>
            <a:ext cx="33147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sz="2900" b="1" spc="50" dirty="0">
                <a:ln w="9525" cmpd="sng">
                  <a:solidFill>
                    <a:srgbClr val="5C2C04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لوقا 16: 13-15</a:t>
            </a:r>
            <a:endParaRPr lang="en-US" sz="2900" b="1" spc="50" dirty="0">
              <a:ln w="9525" cmpd="sng">
                <a:solidFill>
                  <a:srgbClr val="5C2C04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4AC1CC4-BC9A-40D8-9B3F-832491277374}"/>
              </a:ext>
            </a:extLst>
          </p:cNvPr>
          <p:cNvSpPr txBox="1"/>
          <p:nvPr/>
        </p:nvSpPr>
        <p:spPr>
          <a:xfrm>
            <a:off x="133353" y="304800"/>
            <a:ext cx="876299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JO" sz="3400" b="1" spc="50" dirty="0">
                <a:ln w="19050" cmpd="sng">
                  <a:solidFill>
                    <a:srgbClr val="5C2C04"/>
                  </a:solidFill>
                  <a:prstDash val="solid"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سياق المثل</a:t>
            </a:r>
            <a:endParaRPr kumimoji="0" lang="en-US" sz="3400" b="1" i="0" u="none" strike="noStrike" kern="1200" spc="50" normalizeH="0" baseline="0" noProof="0" dirty="0">
              <a:ln w="19050" cmpd="sng">
                <a:solidFill>
                  <a:srgbClr val="5C2C04"/>
                </a:solidFill>
                <a:prstDash val="solid"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48C4EC5-A850-4AF1-A3E6-D85F416F87E2}"/>
              </a:ext>
            </a:extLst>
          </p:cNvPr>
          <p:cNvSpPr txBox="1"/>
          <p:nvPr/>
        </p:nvSpPr>
        <p:spPr>
          <a:xfrm>
            <a:off x="397002" y="5168205"/>
            <a:ext cx="81373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sz="2800" b="1" dirty="0">
                <a:solidFill>
                  <a:schemeClr val="bg1"/>
                </a:solidFill>
                <a:effectLst>
                  <a:glow rad="228600">
                    <a:schemeClr val="tx1">
                      <a:alpha val="7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المسألة: هل الغنى دليل على قبول الله                               والفقر دليل على رفضه؟</a:t>
            </a:r>
            <a:endParaRPr lang="en-US" sz="2800" b="1" dirty="0">
              <a:solidFill>
                <a:schemeClr val="bg1"/>
              </a:solidFill>
              <a:effectLst>
                <a:glow rad="228600">
                  <a:schemeClr val="tx1">
                    <a:alpha val="7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C6AC2C53-04D6-432F-969E-144A969F6E7A}"/>
              </a:ext>
            </a:extLst>
          </p:cNvPr>
          <p:cNvGrpSpPr/>
          <p:nvPr/>
        </p:nvGrpSpPr>
        <p:grpSpPr>
          <a:xfrm>
            <a:off x="114300" y="829407"/>
            <a:ext cx="2705100" cy="2714508"/>
            <a:chOff x="3295650" y="3124200"/>
            <a:chExt cx="2857500" cy="2714508"/>
          </a:xfrm>
        </p:grpSpPr>
        <p:sp>
          <p:nvSpPr>
            <p:cNvPr id="31" name="Explosion: 8 Points 30">
              <a:extLst>
                <a:ext uri="{FF2B5EF4-FFF2-40B4-BE49-F238E27FC236}">
                  <a16:creationId xmlns:a16="http://schemas.microsoft.com/office/drawing/2014/main" id="{2357908E-970C-40C9-B5A3-7FBF647951C1}"/>
                </a:ext>
              </a:extLst>
            </p:cNvPr>
            <p:cNvSpPr/>
            <p:nvPr/>
          </p:nvSpPr>
          <p:spPr>
            <a:xfrm>
              <a:off x="3352800" y="3124200"/>
              <a:ext cx="2743200" cy="2714508"/>
            </a:xfrm>
            <a:prstGeom prst="irregularSeal1">
              <a:avLst/>
            </a:prstGeom>
            <a:gradFill flip="none" rotWithShape="1">
              <a:gsLst>
                <a:gs pos="0">
                  <a:schemeClr val="accent6">
                    <a:lumMod val="50000"/>
                    <a:shade val="30000"/>
                    <a:satMod val="115000"/>
                  </a:schemeClr>
                </a:gs>
                <a:gs pos="50000">
                  <a:schemeClr val="accent6">
                    <a:lumMod val="50000"/>
                    <a:shade val="67500"/>
                    <a:satMod val="115000"/>
                  </a:schemeClr>
                </a:gs>
                <a:gs pos="100000">
                  <a:schemeClr val="accent6">
                    <a:lumMod val="50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28575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5271DFD7-477B-4B2E-B169-A2916EB89569}"/>
                </a:ext>
              </a:extLst>
            </p:cNvPr>
            <p:cNvSpPr txBox="1"/>
            <p:nvPr/>
          </p:nvSpPr>
          <p:spPr>
            <a:xfrm>
              <a:off x="3295650" y="3940845"/>
              <a:ext cx="28575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JO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"/>
                </a:rPr>
                <a:t>متى</a:t>
              </a:r>
              <a:br>
                <a:rPr lang="en-US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"/>
                </a:rPr>
              </a:br>
              <a:r>
                <a:rPr lang="ar-JO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"/>
                </a:rPr>
                <a:t>19: 23-25</a:t>
              </a:r>
              <a:endPara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C86E2A2A-BA33-4A01-A664-4DE70DBE451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517" b="98897" l="2000" r="99400">
                        <a14:foregroundMark x1="81400" y1="85793" x2="83200" y2="99172"/>
                        <a14:foregroundMark x1="70300" y1="15724" x2="72600" y2="24690"/>
                        <a14:foregroundMark x1="91500" y1="40000" x2="94300" y2="41241"/>
                        <a14:foregroundMark x1="5700" y1="72414" x2="2000" y2="71862"/>
                        <a14:foregroundMark x1="98000" y1="45655" x2="99400" y2="45655"/>
                        <a14:foregroundMark x1="72200" y1="20276" x2="74900" y2="36828"/>
                        <a14:foregroundMark x1="72169" y1="20677" x2="74898" y2="36090"/>
                        <a14:foregroundMark x1="72715" y1="20113" x2="73533" y2="32143"/>
                        <a14:foregroundMark x1="73124" y1="21992" x2="74898" y2="39850"/>
                        <a14:foregroundMark x1="75853" y1="40414" x2="76398" y2="51880"/>
                        <a14:foregroundMark x1="76808" y1="46805" x2="76398" y2="42481"/>
                        <a14:foregroundMark x1="67121" y1="18233" x2="67121" y2="26504"/>
                        <a14:foregroundMark x1="65757" y1="18233" x2="68486" y2="28383"/>
                        <a14:foregroundMark x1="66166" y1="15038" x2="68486" y2="23308"/>
                        <a14:foregroundMark x1="68895" y1="36090" x2="73533" y2="55075"/>
                        <a14:foregroundMark x1="77217" y1="50000" x2="78172" y2="61466"/>
                        <a14:foregroundMark x1="69850" y1="35338" x2="73533" y2="57331"/>
                        <a14:foregroundMark x1="73533" y1="57331" x2="74079" y2="582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22500"/>
          <a:stretch/>
        </p:blipFill>
        <p:spPr>
          <a:xfrm>
            <a:off x="-304800" y="4648200"/>
            <a:ext cx="2362200" cy="2209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02907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2" y="171922"/>
            <a:ext cx="8839196" cy="6571778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414093" y="965775"/>
            <a:ext cx="4698751" cy="6044625"/>
          </a:xfrm>
          <a:prstGeom prst="ellipse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5" name="TextBox 4"/>
          <p:cNvSpPr txBox="1"/>
          <p:nvPr/>
        </p:nvSpPr>
        <p:spPr>
          <a:xfrm>
            <a:off x="381000" y="1217635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en-US" sz="2800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</a:t>
            </a:r>
            <a:r>
              <a:rPr lang="ar-JO" sz="2800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كان فاحش الثراء</a:t>
            </a:r>
            <a:endParaRPr lang="en-US" sz="2800" b="1" dirty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1751035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en-US" sz="2800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</a:t>
            </a:r>
            <a:r>
              <a:rPr lang="ar-JO" sz="2800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كان لباسه ملكياً</a:t>
            </a:r>
            <a:endParaRPr lang="en-US" sz="2800" b="1" dirty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2284435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en-US" sz="2800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</a:t>
            </a:r>
            <a:r>
              <a:rPr lang="ar-JO" sz="2800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كان يتناول طعامًا فاخرًا كل يوم</a:t>
            </a:r>
            <a:endParaRPr lang="en-US" sz="2800" b="1" dirty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3277027"/>
            <a:ext cx="4648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en-US" sz="2800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</a:t>
            </a:r>
            <a:r>
              <a:rPr lang="ar-JO" sz="2800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كان يعيش في قصر مسور</a:t>
            </a:r>
          </a:p>
          <a:p>
            <a:pPr algn="r" rtl="1"/>
            <a:endParaRPr lang="en-US" sz="2800" b="1" dirty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3800247"/>
            <a:ext cx="46481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7988" indent="-333375" algn="r" rtl="1"/>
            <a:r>
              <a:rPr lang="en-US" sz="2800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</a:t>
            </a:r>
            <a:r>
              <a:rPr lang="ar-JO" sz="2800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كان يعرف لعازر لكنه تجاهل حاجاته</a:t>
            </a:r>
            <a:endParaRPr lang="en-US" sz="2800" b="1" dirty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599" y="4734580"/>
            <a:ext cx="464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en-US" sz="2800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</a:t>
            </a:r>
            <a:r>
              <a:rPr lang="ar-JO" sz="2800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اسمه غير مذكور</a:t>
            </a:r>
            <a:endParaRPr lang="en-US" sz="2800" b="1" dirty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FBAF307-4017-4FDF-9377-A63ECE306A4E}"/>
              </a:ext>
            </a:extLst>
          </p:cNvPr>
          <p:cNvSpPr txBox="1"/>
          <p:nvPr/>
        </p:nvSpPr>
        <p:spPr>
          <a:xfrm>
            <a:off x="228601" y="356135"/>
            <a:ext cx="87629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600" b="1" i="0" u="none" strike="noStrike" kern="1200" cap="all" spc="0" normalizeH="0" baseline="0" noProof="0" dirty="0">
                <a:ln w="1905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الرجل الغني</a:t>
            </a:r>
            <a:endParaRPr kumimoji="0" lang="en-US" sz="3600" b="1" i="0" u="none" strike="noStrike" kern="1200" cap="all" spc="0" normalizeH="0" baseline="0" noProof="0" dirty="0">
              <a:ln w="19050" cmpd="sng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127000">
                  <a:schemeClr val="tx1"/>
                </a:glo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20D4BD7-E971-48DD-86E5-5CE110F509A8}"/>
              </a:ext>
            </a:extLst>
          </p:cNvPr>
          <p:cNvSpPr txBox="1"/>
          <p:nvPr/>
        </p:nvSpPr>
        <p:spPr>
          <a:xfrm>
            <a:off x="228600" y="2760784"/>
            <a:ext cx="4648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en-US" sz="2800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</a:t>
            </a:r>
            <a:r>
              <a:rPr lang="ar-JO" sz="2800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كان يبدو متديناً</a:t>
            </a:r>
            <a:endParaRPr lang="en-US" sz="2800" b="1" dirty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46050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00" y="140067"/>
            <a:ext cx="8839200" cy="6662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 descr="http://upload.wikimedia.org/wikipedia/commons/thumb/d/d4/Fedor_Bronnikov_007.jpg/200px-Fedor_Bronnikov_00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62979" y="642155"/>
            <a:ext cx="3910310" cy="5963222"/>
          </a:xfrm>
          <a:prstGeom prst="rect">
            <a:avLst/>
          </a:prstGeom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E3DBF16-0780-4830-8E51-13C9AE3AFFC7}"/>
              </a:ext>
            </a:extLst>
          </p:cNvPr>
          <p:cNvSpPr txBox="1"/>
          <p:nvPr/>
        </p:nvSpPr>
        <p:spPr>
          <a:xfrm>
            <a:off x="228601" y="356135"/>
            <a:ext cx="87629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JO" sz="3600" b="1" spc="50" noProof="0" dirty="0">
                <a:ln w="19050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rgbClr val="6F3505"/>
                </a:solidFill>
                <a:effectLst>
                  <a:glow rad="228600">
                    <a:schemeClr val="bg2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لعازر</a:t>
            </a:r>
            <a:endParaRPr kumimoji="0" lang="en-US" sz="3600" b="1" i="0" u="none" strike="noStrike" kern="1200" spc="50" normalizeH="0" baseline="0" noProof="0" dirty="0">
              <a:ln w="19050" cmpd="sng">
                <a:solidFill>
                  <a:schemeClr val="bg2">
                    <a:lumMod val="10000"/>
                  </a:schemeClr>
                </a:solidFill>
                <a:prstDash val="solid"/>
              </a:ln>
              <a:solidFill>
                <a:srgbClr val="6F3505"/>
              </a:solidFill>
              <a:effectLst>
                <a:glow rad="228600">
                  <a:schemeClr val="bg2">
                    <a:alpha val="40000"/>
                  </a:schemeClr>
                </a:glo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0EB8FC6-D3CB-4C8A-8DC7-199992C8277E}"/>
              </a:ext>
            </a:extLst>
          </p:cNvPr>
          <p:cNvSpPr txBox="1"/>
          <p:nvPr/>
        </p:nvSpPr>
        <p:spPr>
          <a:xfrm>
            <a:off x="367964" y="1623871"/>
            <a:ext cx="54232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en-US" sz="2800" b="1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</a:t>
            </a:r>
            <a:r>
              <a:rPr lang="ar-JO" sz="2800" b="1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معنى اسمه</a:t>
            </a:r>
            <a:br>
              <a:rPr lang="en-US" sz="2800" b="1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</a:br>
            <a:r>
              <a:rPr lang="ar-JO" sz="2800" b="1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الرجل الذي يساعده الله</a:t>
            </a:r>
            <a:endParaRPr lang="en-US" sz="2800" b="1" dirty="0">
              <a:effectLst>
                <a:glow rad="228600">
                  <a:schemeClr val="bg1">
                    <a:alpha val="4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8A947E4-BB35-43E2-8715-B4B063952902}"/>
              </a:ext>
            </a:extLst>
          </p:cNvPr>
          <p:cNvSpPr txBox="1"/>
          <p:nvPr/>
        </p:nvSpPr>
        <p:spPr>
          <a:xfrm>
            <a:off x="412080" y="1100651"/>
            <a:ext cx="5379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en-US" sz="2800" b="1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</a:t>
            </a:r>
            <a:r>
              <a:rPr lang="ar-JO" sz="2800" b="1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كان متسولاً معدماً</a:t>
            </a:r>
            <a:endParaRPr lang="en-US" sz="2800" b="1" dirty="0">
              <a:effectLst>
                <a:glow rad="228600">
                  <a:schemeClr val="bg1">
                    <a:alpha val="4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078DF57-9503-40DA-9A31-EC6C855DC935}"/>
              </a:ext>
            </a:extLst>
          </p:cNvPr>
          <p:cNvSpPr txBox="1"/>
          <p:nvPr/>
        </p:nvSpPr>
        <p:spPr>
          <a:xfrm>
            <a:off x="76202" y="2597028"/>
            <a:ext cx="57149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en-US" sz="2800" b="1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</a:t>
            </a:r>
            <a:r>
              <a:rPr lang="ar-JO" sz="2800" b="1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كان عاجزًا جسديًا ومغطى بالقروح المفتوحة</a:t>
            </a:r>
            <a:endParaRPr lang="en-US" sz="2800" b="1" dirty="0">
              <a:effectLst>
                <a:glow rad="228600">
                  <a:schemeClr val="bg1">
                    <a:alpha val="4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CE62E75-B7F0-41DC-BC4F-F0D0B9AC42ED}"/>
              </a:ext>
            </a:extLst>
          </p:cNvPr>
          <p:cNvSpPr txBox="1"/>
          <p:nvPr/>
        </p:nvSpPr>
        <p:spPr>
          <a:xfrm>
            <a:off x="228601" y="3101198"/>
            <a:ext cx="5562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en-US" sz="2800" b="1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</a:t>
            </a:r>
            <a:r>
              <a:rPr lang="ar-JO" sz="2800" b="1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كان يشتاق إلى فتات المائدة</a:t>
            </a:r>
            <a:endParaRPr lang="en-US" sz="2800" b="1" dirty="0">
              <a:effectLst>
                <a:glow rad="228600">
                  <a:schemeClr val="bg1">
                    <a:alpha val="4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24839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2F617AD-F628-4697-8B9F-809D68453A5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00" y="200025"/>
            <a:ext cx="8610600" cy="64579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41174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00" y="140067"/>
            <a:ext cx="8839200" cy="6662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 descr="http://upload.wikimedia.org/wikipedia/commons/thumb/d/d4/Fedor_Bronnikov_007.jpg/200px-Fedor_Bronnikov_00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62979" y="642155"/>
            <a:ext cx="3910310" cy="5963222"/>
          </a:xfrm>
          <a:prstGeom prst="rect">
            <a:avLst/>
          </a:prstGeom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E3DBF16-0780-4830-8E51-13C9AE3AFFC7}"/>
              </a:ext>
            </a:extLst>
          </p:cNvPr>
          <p:cNvSpPr txBox="1"/>
          <p:nvPr/>
        </p:nvSpPr>
        <p:spPr>
          <a:xfrm>
            <a:off x="228601" y="356135"/>
            <a:ext cx="87629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600" b="1" i="0" u="none" strike="noStrike" kern="1200" cap="none" spc="50" normalizeH="0" baseline="0" noProof="0" dirty="0">
                <a:ln w="19050" cmpd="sng">
                  <a:solidFill>
                    <a:srgbClr val="EEECE1">
                      <a:lumMod val="10000"/>
                    </a:srgbClr>
                  </a:solidFill>
                  <a:prstDash val="solid"/>
                </a:ln>
                <a:solidFill>
                  <a:srgbClr val="6F3505"/>
                </a:solidFill>
                <a:effectLst>
                  <a:glow rad="228600">
                    <a:srgbClr val="EEECE1">
                      <a:alpha val="40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لعازر</a:t>
            </a:r>
            <a:endParaRPr kumimoji="0" lang="en-US" sz="3600" b="1" i="0" u="none" strike="noStrike" kern="1200" cap="none" spc="50" normalizeH="0" baseline="0" noProof="0" dirty="0">
              <a:ln w="19050" cmpd="sng">
                <a:solidFill>
                  <a:srgbClr val="EEECE1">
                    <a:lumMod val="10000"/>
                  </a:srgbClr>
                </a:solidFill>
                <a:prstDash val="solid"/>
              </a:ln>
              <a:solidFill>
                <a:srgbClr val="6F3505"/>
              </a:solidFill>
              <a:effectLst>
                <a:glow rad="228600">
                  <a:srgbClr val="EEECE1">
                    <a:alpha val="40000"/>
                  </a:srgbClr>
                </a:glo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0EB8FC6-D3CB-4C8A-8DC7-199992C8277E}"/>
              </a:ext>
            </a:extLst>
          </p:cNvPr>
          <p:cNvSpPr txBox="1"/>
          <p:nvPr/>
        </p:nvSpPr>
        <p:spPr>
          <a:xfrm>
            <a:off x="367964" y="1623871"/>
            <a:ext cx="54232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663" marR="0" lvl="0" indent="-347663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/>
              </a:rPr>
              <a:t></a:t>
            </a:r>
            <a:r>
              <a:rPr kumimoji="0" lang="ar-JO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/>
              </a:rPr>
              <a:t> معنى اسمه</a:t>
            </a:r>
            <a:b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/>
              </a:rPr>
            </a:br>
            <a:r>
              <a:rPr kumimoji="0" lang="ar-JO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/>
              </a:rPr>
              <a:t>الرجل الذي يساعده الله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228600">
                  <a:prstClr val="white">
                    <a:alpha val="40000"/>
                  </a:prstClr>
                </a:glo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8A947E4-BB35-43E2-8715-B4B063952902}"/>
              </a:ext>
            </a:extLst>
          </p:cNvPr>
          <p:cNvSpPr txBox="1"/>
          <p:nvPr/>
        </p:nvSpPr>
        <p:spPr>
          <a:xfrm>
            <a:off x="412080" y="1100651"/>
            <a:ext cx="5379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/>
              </a:rPr>
              <a:t> </a:t>
            </a:r>
            <a:r>
              <a:rPr kumimoji="0" lang="ar-JO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/>
              </a:rPr>
              <a:t>كان متسولاً معدماً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228600">
                  <a:prstClr val="white">
                    <a:alpha val="40000"/>
                  </a:prstClr>
                </a:glo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078DF57-9503-40DA-9A31-EC6C855DC935}"/>
              </a:ext>
            </a:extLst>
          </p:cNvPr>
          <p:cNvSpPr txBox="1"/>
          <p:nvPr/>
        </p:nvSpPr>
        <p:spPr>
          <a:xfrm>
            <a:off x="76202" y="2597028"/>
            <a:ext cx="57149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663" marR="0" lvl="0" indent="-347663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/>
              </a:rPr>
              <a:t>	</a:t>
            </a:r>
            <a:r>
              <a:rPr kumimoji="0" lang="ar-JO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/>
              </a:rPr>
              <a:t>كان عاجزًا جسديًا ومغطى بالقروح المفتوحة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228600">
                  <a:prstClr val="white">
                    <a:alpha val="40000"/>
                  </a:prstClr>
                </a:glo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CE62E75-B7F0-41DC-BC4F-F0D0B9AC42ED}"/>
              </a:ext>
            </a:extLst>
          </p:cNvPr>
          <p:cNvSpPr txBox="1"/>
          <p:nvPr/>
        </p:nvSpPr>
        <p:spPr>
          <a:xfrm>
            <a:off x="228601" y="3101198"/>
            <a:ext cx="5562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/>
              </a:rPr>
              <a:t> </a:t>
            </a:r>
            <a:r>
              <a:rPr kumimoji="0" lang="ar-JO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/>
              </a:rPr>
              <a:t>كان يشتاق إلى فتات المائدة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228600">
                  <a:prstClr val="white">
                    <a:alpha val="40000"/>
                  </a:prstClr>
                </a:glo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5C25CB4-001E-780D-CAF2-C03E65678828}"/>
              </a:ext>
            </a:extLst>
          </p:cNvPr>
          <p:cNvSpPr txBox="1"/>
          <p:nvPr/>
        </p:nvSpPr>
        <p:spPr>
          <a:xfrm>
            <a:off x="190500" y="3624418"/>
            <a:ext cx="5600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en-US" sz="2800" b="1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omic Sans MS" panose="030F0702030302020204" pitchFamily="66" charset="0"/>
                <a:sym typeface="Wingdings"/>
              </a:rPr>
              <a:t> </a:t>
            </a:r>
            <a:r>
              <a:rPr lang="ar-JO" sz="2800" b="1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omic Sans MS" panose="030F0702030302020204" pitchFamily="66" charset="0"/>
                <a:sym typeface="Wingdings"/>
              </a:rPr>
              <a:t>كانت الكلاب البرية تلحس قروحه</a:t>
            </a:r>
            <a:endParaRPr lang="en-US" sz="2800" b="1" dirty="0">
              <a:effectLst>
                <a:glow rad="228600">
                  <a:schemeClr val="bg1">
                    <a:alpha val="40000"/>
                  </a:schemeClr>
                </a:glow>
              </a:effectLst>
              <a:latin typeface="Comic Sans MS" panose="030F0702030302020204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19133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998953F-933A-40A2-8DE5-55423297F454}"/>
              </a:ext>
            </a:extLst>
          </p:cNvPr>
          <p:cNvGrpSpPr/>
          <p:nvPr/>
        </p:nvGrpSpPr>
        <p:grpSpPr>
          <a:xfrm>
            <a:off x="-140819" y="219311"/>
            <a:ext cx="4698751" cy="6486289"/>
            <a:chOff x="4514952" y="248122"/>
            <a:chExt cx="4698751" cy="648628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l="53447"/>
            <a:stretch/>
          </p:blipFill>
          <p:spPr>
            <a:xfrm>
              <a:off x="4857994" y="248122"/>
              <a:ext cx="4135760" cy="6486289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" cap="sq">
              <a:solidFill>
                <a:schemeClr val="bg1">
                  <a:lumMod val="85000"/>
                </a:schemeClr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6" cstate="screen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4514952" y="406685"/>
              <a:ext cx="4698751" cy="6044625"/>
            </a:xfrm>
            <a:prstGeom prst="ellipse">
              <a:avLst/>
            </a:prstGeom>
            <a:ln>
              <a:noFill/>
            </a:ln>
            <a:effectLst>
              <a:softEdge rad="635000"/>
            </a:effectLst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8C49201-3428-4A10-BAC5-B8CC50E25397}"/>
              </a:ext>
            </a:extLst>
          </p:cNvPr>
          <p:cNvGrpSpPr/>
          <p:nvPr/>
        </p:nvGrpSpPr>
        <p:grpSpPr>
          <a:xfrm>
            <a:off x="4560277" y="68914"/>
            <a:ext cx="4381500" cy="6662547"/>
            <a:chOff x="4572000" y="140067"/>
            <a:chExt cx="4381500" cy="6662547"/>
          </a:xfrm>
        </p:grpSpPr>
        <p:pic>
          <p:nvPicPr>
            <p:cNvPr id="15" name="Picture 5">
              <a:extLst>
                <a:ext uri="{FF2B5EF4-FFF2-40B4-BE49-F238E27FC236}">
                  <a16:creationId xmlns:a16="http://schemas.microsoft.com/office/drawing/2014/main" id="{9738114A-F1CC-4EB9-A938-660843AD830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140067"/>
              <a:ext cx="4381500" cy="6662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4" descr="http://upload.wikimedia.org/wikipedia/commons/thumb/d/d4/Fedor_Bronnikov_007.jpg/200px-Fedor_Bronnikov_007.jpg">
              <a:extLst>
                <a:ext uri="{FF2B5EF4-FFF2-40B4-BE49-F238E27FC236}">
                  <a16:creationId xmlns:a16="http://schemas.microsoft.com/office/drawing/2014/main" id="{FB71992C-69AA-47F5-868E-1820C75AC5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7595" y="530430"/>
              <a:ext cx="3910310" cy="5963222"/>
            </a:xfrm>
            <a:prstGeom prst="rect">
              <a:avLst/>
            </a:prstGeom>
            <a:ln>
              <a:noFill/>
            </a:ln>
            <a:effectLst>
              <a:softEdge rad="6350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610638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 descr="Ancient Roman Funeral">
            <a:extLst>
              <a:ext uri="{FF2B5EF4-FFF2-40B4-BE49-F238E27FC236}">
                <a16:creationId xmlns:a16="http://schemas.microsoft.com/office/drawing/2014/main" id="{67974C2D-DBFF-4D93-ACB1-931DAE1D65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5944" y="1574615"/>
            <a:ext cx="7044513" cy="5130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0BF2E61-D174-43CD-BB59-BFA6B0EE270B}"/>
              </a:ext>
            </a:extLst>
          </p:cNvPr>
          <p:cNvSpPr txBox="1"/>
          <p:nvPr/>
        </p:nvSpPr>
        <p:spPr>
          <a:xfrm>
            <a:off x="398056" y="1097561"/>
            <a:ext cx="7620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en-US" sz="2800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Comic Sans MS" panose="030F0702030302020204" pitchFamily="66" charset="0"/>
                <a:sym typeface="Wingdings"/>
              </a:rPr>
              <a:t></a:t>
            </a:r>
            <a:r>
              <a:rPr lang="ar-JO" sz="2800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Comic Sans MS" panose="030F0702030302020204" pitchFamily="66" charset="0"/>
                <a:sym typeface="Wingdings"/>
              </a:rPr>
              <a:t> مات ودفن</a:t>
            </a:r>
            <a:br>
              <a:rPr lang="en-US" sz="2800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Comic Sans MS" panose="030F0702030302020204" pitchFamily="66" charset="0"/>
                <a:sym typeface="Wingdings"/>
              </a:rPr>
            </a:br>
            <a:r>
              <a:rPr lang="ar-JO" sz="2800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Comic Sans MS" panose="030F0702030302020204" pitchFamily="66" charset="0"/>
                <a:sym typeface="Wingdings"/>
              </a:rPr>
              <a:t>    (في روعة وأبهة)</a:t>
            </a:r>
            <a:endParaRPr lang="en-US" sz="2800" b="1" dirty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  <a:latin typeface="Comic Sans MS" panose="030F0702030302020204" pitchFamily="66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65E13E5-ECDA-4C2D-8416-4879DA06E7C5}"/>
              </a:ext>
            </a:extLst>
          </p:cNvPr>
          <p:cNvSpPr txBox="1"/>
          <p:nvPr/>
        </p:nvSpPr>
        <p:spPr>
          <a:xfrm>
            <a:off x="838201" y="381000"/>
            <a:ext cx="762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600" b="1" i="0" u="none" strike="noStrike" kern="1200" cap="all" spc="0" normalizeH="0" baseline="0" noProof="0" dirty="0">
                <a:ln w="19050" cmpd="sng">
                  <a:solidFill>
                    <a:srgbClr val="C00000"/>
                  </a:solidFill>
                  <a:prstDash val="solid"/>
                </a:ln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الرجل الغني</a:t>
            </a:r>
            <a:endParaRPr kumimoji="0" lang="en-US" sz="3600" b="1" i="0" u="none" strike="noStrike" kern="1200" cap="all" spc="0" normalizeH="0" baseline="0" noProof="0" dirty="0">
              <a:ln w="19050" cmpd="sng">
                <a:solidFill>
                  <a:srgbClr val="C00000"/>
                </a:solidFill>
                <a:prstDash val="solid"/>
              </a:ln>
              <a:solidFill>
                <a:schemeClr val="bg1"/>
              </a:solidFill>
              <a:effectLst>
                <a:glow rad="127000">
                  <a:schemeClr val="tx1"/>
                </a:glo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0370A96-900D-4C5E-86BC-F64F157F4A2A}"/>
              </a:ext>
            </a:extLst>
          </p:cNvPr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effectLst>
                <a:glow rad="127000">
                  <a:schemeClr val="tx1"/>
                </a:glo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16214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84F6DB8D-881B-4A1F-AED7-E814B27517EF}"/>
  <p:tag name="ISPRING_RESOURCE_FOLDER" val="C:\Users\david\Dropbox\AIC PPTS\Synced AIC Messages\PPTS used to Sync\Rich Man and Lazarus AIC 31 July 2021\"/>
  <p:tag name="ISPRING_PRESENTATION_PATH" val="C:\Users\david\Dropbox\AIC PPTS\Synced AIC Messages\PPTS used to Sync\Rich Man and Lazarus AIC 31 July 2021.pptx"/>
  <p:tag name="ISPRING_PROJECT_VERSION" val="9.3"/>
  <p:tag name="ISPRING_PROJECT_FOLDER_UPDATED" val="1"/>
  <p:tag name="ISPRING_SCREEN_RECS_UPDATED" val="C:\Users\david\Dropbox\AIC PPTS\Synced AIC Messages\PPTS used to Sync\Rich Man and Lazarus AIC 31 July 2021\"/>
  <p:tag name="FLASHSPRING_ZOOM_TAG" val="66"/>
  <p:tag name="ISPRING_PRESENTATION_INFO_2" val="&lt;?xml version=&quot;1.0&quot; encoding=&quot;UTF-8&quot; standalone=&quot;no&quot; ?&gt;&#10;&lt;presentation2&gt;&#10;&#10;  &lt;slides&gt;&#10;    &lt;slide id=&quot;{869AC4B2-CF0A-48B7-A888-83F4D54D4F88}&quot; pptId=&quot;287&quot;/&gt;&#10;    &lt;slide id=&quot;{0D5CA7AC-2018-439E-B41E-3884C1A7FE71}&quot; pptId=&quot;273&quot;/&gt;&#10;    &lt;slide id=&quot;{E8C58108-C8F0-4F4C-81EC-293051253125}&quot; pptId=&quot;321&quot;/&gt;&#10;    &lt;slide id=&quot;{BBD91654-ABF0-44F8-B53D-B5D197FD9F89}&quot; pptId=&quot;320&quot;/&gt;&#10;    &lt;slide id=&quot;{385056E0-CE9E-4619-8303-B239C484D28F}&quot; pptId=&quot;302&quot;/&gt;&#10;    &lt;slide id=&quot;{6FB0F858-1DB8-430D-8FE5-2613EF696C39}&quot; pptId=&quot;270&quot;/&gt;&#10;    &lt;slide id=&quot;{AAF443BC-A26D-4126-A2AE-94622C1C87C7}&quot; pptId=&quot;330&quot;/&gt;&#10;    &lt;slide id=&quot;{6EB72840-6A6B-4FA1-8A34-4132BDC781E5}&quot; pptId=&quot;329&quot;/&gt;&#10;    &lt;slide id=&quot;{3E1A123E-3A42-4822-A527-CE40F9418DA1}&quot; pptId=&quot;331&quot;/&gt;&#10;    &lt;slide id=&quot;{759DB823-7E67-4576-8D33-D2E97224F873}&quot; pptId=&quot;318&quot;/&gt;&#10;    &lt;slide id=&quot;{31D8D10F-CB06-4D37-BF2E-555985528929}&quot; pptId=&quot;324&quot;/&gt;&#10;    &lt;slide id=&quot;{97C69816-2729-4D96-8B0F-C7909D1D6770}&quot; pptId=&quot;288&quot;/&gt;&#10;    &lt;slide id=&quot;{1E750A8B-7C2C-4631-A83F-907EA3B1FE91}&quot; pptId=&quot;319&quot;/&gt;&#10;    &lt;slide id=&quot;{9E95DEEA-A4C5-42E0-96B4-40B8AAF95A51}&quot; pptId=&quot;290&quot;/&gt;&#10;    &lt;slide id=&quot;{9BF4F269-761D-4246-A51F-39776449BEF6}&quot; pptId=&quot;291&quot;/&gt;&#10;    &lt;slide id=&quot;{F4F252BD-F7CD-4009-98AD-BEB53A0DCD77}&quot; pptId=&quot;292&quot;/&gt;&#10;    &lt;slide id=&quot;{4B83C69E-3FC5-4370-963B-9C87B4622D91}&quot; pptId=&quot;295&quot;/&gt;&#10;    &lt;slide id=&quot;{9904FEC7-96F4-442D-9EDE-A6CF0507D666}&quot; pptId=&quot;322&quot;/&gt;&#10;    &lt;slide id=&quot;{D011C3DB-AA3C-421B-B638-F0D5E639C690}&quot; pptId=&quot;323&quot;/&gt;&#10;    &lt;slide id=&quot;{738B7CCE-6F35-44ED-A575-AA6C16FA5EAC}&quot; pptId=&quot;317&quot;/&gt;&#10;    &lt;slide id=&quot;{66A99659-6AAE-4382-9402-57335436A6F4}&quot; pptId=&quot;326&quot;/&gt;&#10;    &lt;slide id=&quot;{E0DED5CD-A47B-43BA-8926-E56EB46E947F}&quot; pptId=&quot;328&quot;/&gt;&#10;    &lt;slide id=&quot;{43127516-E793-464B-904D-147319BA9051}&quot; pptId=&quot;298&quot;/&gt;&#10;  &lt;/slides&gt;&#10;&#10;  &lt;narration&gt;&#10;    &lt;audioTracks&gt;&#10;      &lt;audioTrack muted=&quot;false&quot; name=&quot;Parable of the Rich Man and Lazarus_final&quot; resource=&quot;9463f733&quot; slideId=&quot;{869AC4B2-CF0A-48B7-A888-83F4D54D4F88}&quot; startTime=&quot;0&quot; stepIndex=&quot;0&quot; volume=&quot;1&quot;&gt;&#10;        &lt;audio channels=&quot;1&quot; format=&quot;fltp&quot; sampleRate=&quot;44100&quot;/&gt;&#10;      &lt;/audioTrack&gt;&#10;    &lt;/audioTracks&gt;&#10;    &lt;videoTracks/&gt;&#10;  &lt;/narration&gt;&#10;&#10;&lt;/presentation2&gt;&#10;"/>
  <p:tag name="ISPRING_LMS_API_VERSION" val="SCORM 2004 (2nd edition)"/>
  <p:tag name="ISPRING_ULTRA_SCORM_COURSE_ID" val="FD3A6A0D-CA2B-4C82-8AC6-AE2335BB9539"/>
  <p:tag name="ISPRING_CMI5_LAUNCH_METHOD" val="any window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CLOUDFOLDERID" val="1"/>
  <p:tag name="ISPRINGONLINEFOLDERID" val="1"/>
  <p:tag name="ISPRING_OUTPUT_FOLDER" val="[[&quot;\uFFFD})2{FB32B46D-245F-4A04-97CD-9715B5B82EAE}&quot;,&quot;C:\\Users\\david\\Dropbox\\AIC PPTS\\Synced AIC Messages\\PPTS used to Sync&quot;]]"/>
  <p:tag name="ISPRING_PUBLISH_SETTINGS" val="{&quot;commonSettings&quot;:{&quot;webSettings&quot;:{&quot;useMobileViewer&quot;:&quot;T_FALSE&quot;,&quot;format&quot;:&quot;OF_VIDEO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100,&quot;videoQuality&quot;:100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}}"/>
  <p:tag name="ISPRING_SCORM_RATE_SLIDES" val="0"/>
  <p:tag name="ISPRING_SCORM_RATE_QUIZZES" val="0"/>
  <p:tag name="ISPRING_SCORM_PASSING_SCORE" val="0.000000"/>
  <p:tag name="ISPRING_CURRENT_PLAYER_ID" val="universal"/>
  <p:tag name="ISPRING_PRESENTATION_TITLE" val="Rich Man and Lazarus AIC 31 July 202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759DB823-7E67-4576-8D33-D2E97224F873}"/>
  <p:tag name="GENSWF_ADVANCE_TIME" val="42.599"/>
  <p:tag name="ISPRING_CUSTOM_TIMING_USED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31D8D10F-CB06-4D37-BF2E-555985528929}"/>
  <p:tag name="GENSWF_ADVANCE_TIME" val="93.032"/>
  <p:tag name="TIMING" val="|45.578"/>
  <p:tag name="ISPRING_CUSTOM_TIMING_USED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97C69816-2729-4D96-8B0F-C7909D1D6770}"/>
  <p:tag name="GENSWF_ADVANCE_TIME" val="137.103"/>
  <p:tag name="TIMING" val="|36.191"/>
  <p:tag name="ISPRING_CUSTOM_TIMING_USED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1E750A8B-7C2C-4631-A83F-907EA3B1FE91}"/>
  <p:tag name="GENSWF_ADVANCE_TIME" val="87.726"/>
  <p:tag name="TIMING" val="|77.608"/>
  <p:tag name="ISPRING_CUSTOM_TIMING_USED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9E95DEEA-A4C5-42E0-96B4-40B8AAF95A51}"/>
  <p:tag name="GENSWF_ADVANCE_TIME" val="41.414"/>
  <p:tag name="ISPRING_CUSTOM_TIMING_USED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9BF4F269-761D-4246-A51F-39776449BEF6}"/>
  <p:tag name="GENSWF_ADVANCE_TIME" val="55.641"/>
  <p:tag name="ISPRING_CUSTOM_TIMING_USED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F4F252BD-F7CD-4009-98AD-BEB53A0DCD77}"/>
  <p:tag name="GENSWF_ADVANCE_TIME" val="131.235"/>
  <p:tag name="TIMING" val="|82.548"/>
  <p:tag name="ISPRING_CUSTOM_TIMING_USED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4B83C69E-3FC5-4370-963B-9C87B4622D91}"/>
  <p:tag name="GENSWF_ADVANCE_TIME" val="30.154"/>
  <p:tag name="ISPRING_CUSTOM_TIMING_USED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F4F252BD-F7CD-4009-98AD-BEB53A0DCD77}"/>
  <p:tag name="GENSWF_ADVANCE_TIME" val="131.235"/>
  <p:tag name="TIMING" val="|82.548"/>
  <p:tag name="ISPRING_CUSTOM_TIMING_USED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4B83C69E-3FC5-4370-963B-9C87B4622D91}"/>
  <p:tag name="GENSWF_ADVANCE_TIME" val="30.154"/>
  <p:tag name="ISPRING_CUSTOM_TIMING_US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0D5CA7AC-2018-439E-B41E-3884C1A7FE71}"/>
  <p:tag name="GENSWF_ADVANCE_TIME" val="20.604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738B7CCE-6F35-44ED-A575-AA6C16FA5EAC}"/>
  <p:tag name="GENSWF_ADVANCE_TIME" val="105.623"/>
  <p:tag name="TIMING" val="|5.106|55.186|22.783|9.123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66A99659-6AAE-4382-9402-57335436A6F4}"/>
  <p:tag name="GENSWF_ADVANCE_TIME" val="178.622"/>
  <p:tag name="TIMING" val="|6.011|53.233|10.988|20.296|43.191"/>
  <p:tag name="ISPRING_CUSTOM_TIMING_USED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E0DED5CD-A47B-43BA-8926-E56EB46E947F}"/>
  <p:tag name="GENSWF_ADVANCE_TIME" val="348.426"/>
  <p:tag name="TIMING" val="|10.471|16.842|19.268|24.611|63.743|42.725|15.826|62.139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43127516-E793-464B-904D-147319BA9051}"/>
  <p:tag name="GENSWF_ADVANCE_TIME" val="6.229"/>
  <p:tag name="ISPRING_CUSTOM_TIMING_USED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E8C58108-C8F0-4F4C-81EC-293051253125}"/>
  <p:tag name="GENSWF_ADVANCE_TIME" val="146.713"/>
  <p:tag name="TIMING" val="|64.199|37.682|16.759"/>
  <p:tag name="ISPRING_CUSTOM_TIMING_USED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BBD91654-ABF0-44F8-B53D-B5D197FD9F89}"/>
  <p:tag name="GENSWF_ADVANCE_TIME" val="453.878"/>
  <p:tag name="TIMING" val="|237.075|28.103|52.046|112.891"/>
  <p:tag name="ISPRING_CUSTOM_TIMING_USED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385056E0-CE9E-4619-8303-B239C484D28F}"/>
  <p:tag name="GENSWF_ADVANCE_TIME" val="233.477"/>
  <p:tag name="TIMING" val="|6.498|8.903|75.131|31.229|19.78|33.906|16.434"/>
  <p:tag name="ISPRING_CUSTOM_TIMING_USED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6FB0F858-1DB8-430D-8FE5-2613EF696C39}"/>
  <p:tag name="GENSWF_ADVANCE_TIME" val="113.900"/>
  <p:tag name="TIMING" val="|1.511|37.922|23.781|30.999"/>
  <p:tag name="ISPRING_CUSTOM_TIMING_USED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AAF443BC-A26D-4126-A2AE-94622C1C87C7}"/>
  <p:tag name="GENSWF_ADVANCE_TIME" val="47.077"/>
  <p:tag name="ISPRING_CUSTOM_TIMING_USED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6FB0F858-1DB8-430D-8FE5-2613EF696C39}"/>
  <p:tag name="GENSWF_ADVANCE_TIME" val="113.900"/>
  <p:tag name="TIMING" val="|1.511|37.922|23.781|30.999"/>
  <p:tag name="ISPRING_CUSTOM_TIMING_USED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3E1A123E-3A42-4822-A527-CE40F9418DA1}"/>
  <p:tag name="GENSWF_ADVANCE_TIME" val="26.939"/>
  <p:tag name="ISPRING_CUSTOM_TIMING_US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rbit">
  <a:themeElements>
    <a:clrScheme name="Orbit 1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333CC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ADE2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10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3333CC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ADE2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9190</TotalTime>
  <Words>592</Words>
  <Application>Microsoft Macintosh PowerPoint</Application>
  <PresentationFormat>On-screen Show (4:3)</PresentationFormat>
  <Paragraphs>115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23</vt:i4>
      </vt:variant>
    </vt:vector>
  </HeadingPairs>
  <TitlesOfParts>
    <vt:vector size="33" baseType="lpstr">
      <vt:lpstr>ＭＳ Ｐゴシック</vt:lpstr>
      <vt:lpstr>Arial</vt:lpstr>
      <vt:lpstr>Calibri</vt:lpstr>
      <vt:lpstr>Calibri Light</vt:lpstr>
      <vt:lpstr>Comic Sans MS</vt:lpstr>
      <vt:lpstr>Times New Roman</vt:lpstr>
      <vt:lpstr>Wingdings</vt:lpstr>
      <vt:lpstr>Office Theme</vt:lpstr>
      <vt:lpstr>1_Office Theme</vt:lpstr>
      <vt:lpstr>Orbit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أمثال يسوع •  BibleStudyDownloads.org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Rich Man and Lazarus AIC 31 July 2021</dc:title>
  <dc:creator>Arleigh D Martin</dc:creator>
  <cp:lastModifiedBy>Rick Griffith</cp:lastModifiedBy>
  <cp:revision>292</cp:revision>
  <cp:lastPrinted>2021-08-02T09:11:27Z</cp:lastPrinted>
  <dcterms:created xsi:type="dcterms:W3CDTF">2013-07-12T23:48:26Z</dcterms:created>
  <dcterms:modified xsi:type="dcterms:W3CDTF">2023-12-25T07:11:49Z</dcterms:modified>
</cp:coreProperties>
</file>