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25"/>
  </p:notesMasterIdLst>
  <p:handoutMasterIdLst>
    <p:handoutMasterId r:id="rId26"/>
  </p:handoutMasterIdLst>
  <p:sldIdLst>
    <p:sldId id="308" r:id="rId5"/>
    <p:sldId id="270" r:id="rId6"/>
    <p:sldId id="304" r:id="rId7"/>
    <p:sldId id="5203" r:id="rId8"/>
    <p:sldId id="296" r:id="rId9"/>
    <p:sldId id="302" r:id="rId10"/>
    <p:sldId id="301" r:id="rId11"/>
    <p:sldId id="288" r:id="rId12"/>
    <p:sldId id="286" r:id="rId13"/>
    <p:sldId id="282" r:id="rId14"/>
    <p:sldId id="274" r:id="rId15"/>
    <p:sldId id="298" r:id="rId16"/>
    <p:sldId id="276" r:id="rId17"/>
    <p:sldId id="281" r:id="rId18"/>
    <p:sldId id="300" r:id="rId19"/>
    <p:sldId id="307" r:id="rId20"/>
    <p:sldId id="305" r:id="rId21"/>
    <p:sldId id="278" r:id="rId22"/>
    <p:sldId id="280" r:id="rId23"/>
    <p:sldId id="5202" r:id="rId24"/>
  </p:sldIdLst>
  <p:sldSz cx="9144000" cy="6858000" type="screen4x3"/>
  <p:notesSz cx="7004050" cy="929005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14D07"/>
    <a:srgbClr val="C75F09"/>
    <a:srgbClr val="9E0000"/>
    <a:srgbClr val="820000"/>
    <a:srgbClr val="4F81BD"/>
    <a:srgbClr val="FF0000"/>
    <a:srgbClr val="FFFFFF"/>
    <a:srgbClr val="760000"/>
    <a:srgbClr val="420000"/>
    <a:srgbClr val="000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721" autoAdjust="0"/>
    <p:restoredTop sz="94249" autoAdjust="0"/>
  </p:normalViewPr>
  <p:slideViewPr>
    <p:cSldViewPr>
      <p:cViewPr varScale="1">
        <p:scale>
          <a:sx n="72" d="100"/>
          <a:sy n="72" d="100"/>
        </p:scale>
        <p:origin x="1032" y="66"/>
      </p:cViewPr>
      <p:guideLst>
        <p:guide orient="horz" pos="2160"/>
        <p:guide pos="2880"/>
      </p:guideLst>
    </p:cSldViewPr>
  </p:slideViewPr>
  <p:notesTextViewPr>
    <p:cViewPr>
      <p:scale>
        <a:sx n="114" d="100"/>
        <a:sy n="114"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sz="quarter" idx="1"/>
          </p:nvPr>
        </p:nvSpPr>
        <p:spPr>
          <a:xfrm>
            <a:off x="3967341" y="0"/>
            <a:ext cx="3035088" cy="464503"/>
          </a:xfrm>
          <a:prstGeom prst="rect">
            <a:avLst/>
          </a:prstGeom>
        </p:spPr>
        <p:txBody>
          <a:bodyPr vert="horz" lIns="93102" tIns="46552" rIns="93102" bIns="46552" rtlCol="0"/>
          <a:lstStyle>
            <a:lvl1pPr algn="r">
              <a:defRPr sz="1200"/>
            </a:lvl1pPr>
          </a:lstStyle>
          <a:p>
            <a:fld id="{401B92C7-08C9-4AD3-8255-36658C9C95D4}" type="datetimeFigureOut">
              <a:rPr lang="en-US" smtClean="0"/>
              <a:t>12/24/2023</a:t>
            </a:fld>
            <a:endParaRPr lang="en-US"/>
          </a:p>
        </p:txBody>
      </p:sp>
      <p:sp>
        <p:nvSpPr>
          <p:cNvPr id="4" name="Footer Placeholder 3"/>
          <p:cNvSpPr>
            <a:spLocks noGrp="1"/>
          </p:cNvSpPr>
          <p:nvPr>
            <p:ph type="ftr" sz="quarter" idx="2"/>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5" name="Slide Number Placeholder 4"/>
          <p:cNvSpPr>
            <a:spLocks noGrp="1"/>
          </p:cNvSpPr>
          <p:nvPr>
            <p:ph type="sldNum" sz="quarter" idx="3"/>
          </p:nvPr>
        </p:nvSpPr>
        <p:spPr>
          <a:xfrm>
            <a:off x="3967341" y="8823935"/>
            <a:ext cx="3035088" cy="464503"/>
          </a:xfrm>
          <a:prstGeom prst="rect">
            <a:avLst/>
          </a:prstGeom>
        </p:spPr>
        <p:txBody>
          <a:bodyPr vert="horz" lIns="93102" tIns="46552" rIns="93102" bIns="46552" rtlCol="0" anchor="b"/>
          <a:lstStyle>
            <a:lvl1pPr algn="r">
              <a:defRPr sz="1200"/>
            </a:lvl1pPr>
          </a:lstStyle>
          <a:p>
            <a:fld id="{73789B18-1781-4C3C-8F1F-49612B6C9D30}" type="slidenum">
              <a:rPr lang="en-US" smtClean="0"/>
              <a:t>‹#›</a:t>
            </a:fld>
            <a:endParaRPr lang="en-US"/>
          </a:p>
        </p:txBody>
      </p:sp>
    </p:spTree>
    <p:extLst>
      <p:ext uri="{BB962C8B-B14F-4D97-AF65-F5344CB8AC3E}">
        <p14:creationId xmlns:p14="http://schemas.microsoft.com/office/powerpoint/2010/main" val="3909027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088" cy="464503"/>
          </a:xfrm>
          <a:prstGeom prst="rect">
            <a:avLst/>
          </a:prstGeom>
        </p:spPr>
        <p:txBody>
          <a:bodyPr vert="horz" lIns="93102" tIns="46552" rIns="93102" bIns="46552" rtlCol="0"/>
          <a:lstStyle>
            <a:lvl1pPr algn="l">
              <a:defRPr sz="1200"/>
            </a:lvl1pPr>
          </a:lstStyle>
          <a:p>
            <a:endParaRPr lang="en-US"/>
          </a:p>
        </p:txBody>
      </p:sp>
      <p:sp>
        <p:nvSpPr>
          <p:cNvPr id="3" name="Date Placeholder 2"/>
          <p:cNvSpPr>
            <a:spLocks noGrp="1"/>
          </p:cNvSpPr>
          <p:nvPr>
            <p:ph type="dt" idx="1"/>
          </p:nvPr>
        </p:nvSpPr>
        <p:spPr>
          <a:xfrm>
            <a:off x="3967341" y="0"/>
            <a:ext cx="3035088" cy="464503"/>
          </a:xfrm>
          <a:prstGeom prst="rect">
            <a:avLst/>
          </a:prstGeom>
        </p:spPr>
        <p:txBody>
          <a:bodyPr vert="horz" lIns="93102" tIns="46552" rIns="93102" bIns="46552" rtlCol="0"/>
          <a:lstStyle>
            <a:lvl1pPr algn="r">
              <a:defRPr sz="1200"/>
            </a:lvl1pPr>
          </a:lstStyle>
          <a:p>
            <a:fld id="{9AEC3EEB-1E2C-4628-9C84-0CA9E39EAF92}" type="datetimeFigureOut">
              <a:rPr lang="en-US" smtClean="0"/>
              <a:t>12/24/2023</a:t>
            </a:fld>
            <a:endParaRPr lang="en-US"/>
          </a:p>
        </p:txBody>
      </p:sp>
      <p:sp>
        <p:nvSpPr>
          <p:cNvPr id="4" name="Slide Image Placeholder 3"/>
          <p:cNvSpPr>
            <a:spLocks noGrp="1" noRot="1" noChangeAspect="1"/>
          </p:cNvSpPr>
          <p:nvPr>
            <p:ph type="sldImg" idx="2"/>
          </p:nvPr>
        </p:nvSpPr>
        <p:spPr>
          <a:xfrm>
            <a:off x="1179513" y="696913"/>
            <a:ext cx="4645025" cy="3482975"/>
          </a:xfrm>
          <a:prstGeom prst="rect">
            <a:avLst/>
          </a:prstGeom>
          <a:noFill/>
          <a:ln w="12700">
            <a:solidFill>
              <a:prstClr val="black"/>
            </a:solidFill>
          </a:ln>
        </p:spPr>
        <p:txBody>
          <a:bodyPr vert="horz" lIns="93102" tIns="46552" rIns="93102" bIns="46552" rtlCol="0" anchor="ctr"/>
          <a:lstStyle/>
          <a:p>
            <a:endParaRPr lang="en-US"/>
          </a:p>
        </p:txBody>
      </p:sp>
      <p:sp>
        <p:nvSpPr>
          <p:cNvPr id="5" name="Notes Placeholder 4"/>
          <p:cNvSpPr>
            <a:spLocks noGrp="1"/>
          </p:cNvSpPr>
          <p:nvPr>
            <p:ph type="body" sz="quarter" idx="3"/>
          </p:nvPr>
        </p:nvSpPr>
        <p:spPr>
          <a:xfrm>
            <a:off x="700405" y="4412774"/>
            <a:ext cx="5603240" cy="4180523"/>
          </a:xfrm>
          <a:prstGeom prst="rect">
            <a:avLst/>
          </a:prstGeom>
        </p:spPr>
        <p:txBody>
          <a:bodyPr vert="horz" lIns="93102" tIns="46552" rIns="93102"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5"/>
            <a:ext cx="3035088" cy="464503"/>
          </a:xfrm>
          <a:prstGeom prst="rect">
            <a:avLst/>
          </a:prstGeom>
        </p:spPr>
        <p:txBody>
          <a:bodyPr vert="horz" lIns="93102" tIns="46552" rIns="93102"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5"/>
            <a:ext cx="3035088" cy="464503"/>
          </a:xfrm>
          <a:prstGeom prst="rect">
            <a:avLst/>
          </a:prstGeom>
        </p:spPr>
        <p:txBody>
          <a:bodyPr vert="horz" lIns="93102" tIns="46552" rIns="93102" bIns="46552" rtlCol="0" anchor="b"/>
          <a:lstStyle>
            <a:lvl1pPr algn="r">
              <a:defRPr sz="1200"/>
            </a:lvl1pPr>
          </a:lstStyle>
          <a:p>
            <a:fld id="{8DB0702C-B004-4234-873D-4DFEB737945B}" type="slidenum">
              <a:rPr lang="en-US" smtClean="0"/>
              <a:t>‹#›</a:t>
            </a:fld>
            <a:endParaRPr lang="en-US"/>
          </a:p>
        </p:txBody>
      </p:sp>
    </p:spTree>
    <p:extLst>
      <p:ext uri="{BB962C8B-B14F-4D97-AF65-F5344CB8AC3E}">
        <p14:creationId xmlns:p14="http://schemas.microsoft.com/office/powerpoint/2010/main" val="414051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0D061-6C80-4568-9B35-874F8BC2FE76}" type="slidenum">
              <a:rPr lang="en-US" smtClean="0"/>
              <a:t>1</a:t>
            </a:fld>
            <a:endParaRPr lang="en-US"/>
          </a:p>
        </p:txBody>
      </p:sp>
    </p:spTree>
    <p:extLst>
      <p:ext uri="{BB962C8B-B14F-4D97-AF65-F5344CB8AC3E}">
        <p14:creationId xmlns:p14="http://schemas.microsoft.com/office/powerpoint/2010/main" val="3065592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10</a:t>
            </a:fld>
            <a:endParaRPr lang="en-US"/>
          </a:p>
        </p:txBody>
      </p:sp>
    </p:spTree>
    <p:extLst>
      <p:ext uri="{BB962C8B-B14F-4D97-AF65-F5344CB8AC3E}">
        <p14:creationId xmlns:p14="http://schemas.microsoft.com/office/powerpoint/2010/main" val="237880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0702C-B004-4234-873D-4DFEB737945B}" type="slidenum">
              <a:rPr lang="en-US" smtClean="0"/>
              <a:t>11</a:t>
            </a:fld>
            <a:endParaRPr lang="en-US"/>
          </a:p>
        </p:txBody>
      </p:sp>
    </p:spTree>
    <p:extLst>
      <p:ext uri="{BB962C8B-B14F-4D97-AF65-F5344CB8AC3E}">
        <p14:creationId xmlns:p14="http://schemas.microsoft.com/office/powerpoint/2010/main" val="32702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12</a:t>
            </a:fld>
            <a:endParaRPr lang="en-US"/>
          </a:p>
        </p:txBody>
      </p:sp>
    </p:spTree>
    <p:extLst>
      <p:ext uri="{BB962C8B-B14F-4D97-AF65-F5344CB8AC3E}">
        <p14:creationId xmlns:p14="http://schemas.microsoft.com/office/powerpoint/2010/main" val="420341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13</a:t>
            </a:fld>
            <a:endParaRPr lang="en-US"/>
          </a:p>
        </p:txBody>
      </p:sp>
    </p:spTree>
    <p:extLst>
      <p:ext uri="{BB962C8B-B14F-4D97-AF65-F5344CB8AC3E}">
        <p14:creationId xmlns:p14="http://schemas.microsoft.com/office/powerpoint/2010/main" val="3270252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14</a:t>
            </a:fld>
            <a:endParaRPr lang="en-US"/>
          </a:p>
        </p:txBody>
      </p:sp>
    </p:spTree>
    <p:extLst>
      <p:ext uri="{BB962C8B-B14F-4D97-AF65-F5344CB8AC3E}">
        <p14:creationId xmlns:p14="http://schemas.microsoft.com/office/powerpoint/2010/main" val="2568189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6834">
              <a:defRPr/>
            </a:pPr>
            <a:fld id="{59F0D061-6C80-4568-9B35-874F8BC2FE76}" type="slidenum">
              <a:rPr lang="en-US">
                <a:solidFill>
                  <a:prstClr val="black"/>
                </a:solidFill>
                <a:latin typeface="Calibri" panose="020F0502020204030204"/>
              </a:rPr>
              <a:pPr defTabSz="45683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90825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16</a:t>
            </a:fld>
            <a:endParaRPr lang="en-US"/>
          </a:p>
        </p:txBody>
      </p:sp>
    </p:spTree>
    <p:extLst>
      <p:ext uri="{BB962C8B-B14F-4D97-AF65-F5344CB8AC3E}">
        <p14:creationId xmlns:p14="http://schemas.microsoft.com/office/powerpoint/2010/main" val="35783030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by Rick Griffith: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a word of clarification about, "</a:t>
            </a:r>
            <a:r>
              <a:rPr lang="en-US" sz="1200" b="1" dirty="0">
                <a:solidFill>
                  <a:srgbClr val="000000"/>
                </a:solidFill>
                <a:effectLst>
                  <a:glow rad="228600">
                    <a:schemeClr val="bg1">
                      <a:alpha val="40000"/>
                    </a:schemeClr>
                  </a:glow>
                </a:effectLst>
                <a:latin typeface="Comic Sans MS" pitchFamily="66" charset="0"/>
              </a:rPr>
              <a:t>1. Make Jesus your foundation for life by receiving His salvation (1 Cor. 3:10-15)."</a:t>
            </a:r>
            <a:br>
              <a:rPr lang="en-US" sz="1200" b="0" dirty="0">
                <a:solidFill>
                  <a:srgbClr val="000000"/>
                </a:solidFill>
                <a:effectLst>
                  <a:glow rad="228600">
                    <a:schemeClr val="bg1">
                      <a:alpha val="40000"/>
                    </a:schemeClr>
                  </a:glow>
                </a:effectLst>
                <a:latin typeface="Comic Sans MS" pitchFamily="66" charset="0"/>
              </a:rPr>
            </a:br>
            <a:r>
              <a:rPr lang="en-US" sz="1200" b="0" dirty="0">
                <a:solidFill>
                  <a:srgbClr val="000000"/>
                </a:solidFill>
                <a:effectLst>
                  <a:glow rad="228600">
                    <a:schemeClr val="bg1">
                      <a:alpha val="40000"/>
                    </a:schemeClr>
                  </a:glow>
                </a:effectLst>
                <a:latin typeface="Comic Sans MS" pitchFamily="66" charset="0"/>
              </a:rPr>
              <a:t>Since Paul addressed only Christians in 1 Cor 3 with the focus on works (not unbelievers) being burned up, we must emphasize that no one can lay any other foundation than Jesus Christ (1 Cor 3:11). This refers to salvation, which the Corinthian church already had. But they were building with useless materials that would burn up. Even more serious than this is to ignore teaching on salvation and suffer eternal fire. </a:t>
            </a:r>
            <a:endParaRPr lang="en-US" sz="1200" b="1" dirty="0">
              <a:solidFill>
                <a:srgbClr val="000000"/>
              </a:solidFill>
              <a:effectLst>
                <a:glow rad="228600">
                  <a:schemeClr val="bg1">
                    <a:alpha val="40000"/>
                  </a:schemeClr>
                </a:glow>
              </a:effectLst>
              <a:latin typeface="Comic Sans MS" pitchFamily="66" charset="0"/>
            </a:endParaRPr>
          </a:p>
        </p:txBody>
      </p:sp>
      <p:sp>
        <p:nvSpPr>
          <p:cNvPr id="4" name="Slide Number Placeholder 3"/>
          <p:cNvSpPr>
            <a:spLocks noGrp="1"/>
          </p:cNvSpPr>
          <p:nvPr>
            <p:ph type="sldNum" sz="quarter" idx="5"/>
          </p:nvPr>
        </p:nvSpPr>
        <p:spPr/>
        <p:txBody>
          <a:bodyPr/>
          <a:lstStyle/>
          <a:p>
            <a:pPr defTabSz="456834">
              <a:defRPr/>
            </a:pPr>
            <a:fld id="{59F0D061-6C80-4568-9B35-874F8BC2FE76}" type="slidenum">
              <a:rPr lang="en-US">
                <a:solidFill>
                  <a:prstClr val="black"/>
                </a:solidFill>
                <a:latin typeface="Calibri" panose="020F0502020204030204"/>
              </a:rPr>
              <a:pPr defTabSz="45683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59590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18</a:t>
            </a:fld>
            <a:endParaRPr lang="en-US"/>
          </a:p>
        </p:txBody>
      </p:sp>
    </p:spTree>
    <p:extLst>
      <p:ext uri="{BB962C8B-B14F-4D97-AF65-F5344CB8AC3E}">
        <p14:creationId xmlns:p14="http://schemas.microsoft.com/office/powerpoint/2010/main" val="1606889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B0702C-B004-4234-873D-4DFEB737945B}" type="slidenum">
              <a:rPr lang="en-US" smtClean="0"/>
              <a:t>19</a:t>
            </a:fld>
            <a:endParaRPr lang="en-US"/>
          </a:p>
        </p:txBody>
      </p:sp>
    </p:spTree>
    <p:extLst>
      <p:ext uri="{BB962C8B-B14F-4D97-AF65-F5344CB8AC3E}">
        <p14:creationId xmlns:p14="http://schemas.microsoft.com/office/powerpoint/2010/main" val="1978670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B0702C-B004-4234-873D-4DFEB737945B}" type="slidenum">
              <a:rPr lang="en-US" smtClean="0"/>
              <a:t>2</a:t>
            </a:fld>
            <a:endParaRPr lang="en-US" dirty="0"/>
          </a:p>
        </p:txBody>
      </p:sp>
    </p:spTree>
    <p:extLst>
      <p:ext uri="{BB962C8B-B14F-4D97-AF65-F5344CB8AC3E}">
        <p14:creationId xmlns:p14="http://schemas.microsoft.com/office/powerpoint/2010/main" val="2925957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Parables of Jesus (</a:t>
            </a:r>
            <a:r>
              <a:rPr lang="en-US" sz="1200" b="0" dirty="0" err="1">
                <a:solidFill>
                  <a:srgbClr val="FFFFFF"/>
                </a:solidFill>
                <a:latin typeface="Arial" charset="0"/>
                <a:ea typeface="ＭＳ Ｐゴシック" charset="0"/>
              </a:rPr>
              <a:t>pj</a:t>
            </a:r>
            <a:r>
              <a:rPr lang="en-US" sz="1200" b="0" dirty="0">
                <a:solidFill>
                  <a:srgbClr val="FFFFFF"/>
                </a:solidFill>
                <a:latin typeface="Arial" charset="0"/>
                <a:ea typeface="ＭＳ Ｐゴシック" charset="0"/>
              </a:rPr>
              <a:t>) link</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0759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3</a:t>
            </a:fld>
            <a:endParaRPr lang="en-US"/>
          </a:p>
        </p:txBody>
      </p:sp>
    </p:spTree>
    <p:extLst>
      <p:ext uri="{BB962C8B-B14F-4D97-AF65-F5344CB8AC3E}">
        <p14:creationId xmlns:p14="http://schemas.microsoft.com/office/powerpoint/2010/main" val="66653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F0D061-6C80-4568-9B35-874F8BC2FE76}" type="slidenum">
              <a:rPr lang="en-US" smtClean="0"/>
              <a:t>4</a:t>
            </a:fld>
            <a:endParaRPr lang="en-US"/>
          </a:p>
        </p:txBody>
      </p:sp>
    </p:spTree>
    <p:extLst>
      <p:ext uri="{BB962C8B-B14F-4D97-AF65-F5344CB8AC3E}">
        <p14:creationId xmlns:p14="http://schemas.microsoft.com/office/powerpoint/2010/main" val="1487851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5</a:t>
            </a:fld>
            <a:endParaRPr lang="en-US"/>
          </a:p>
        </p:txBody>
      </p:sp>
    </p:spTree>
    <p:extLst>
      <p:ext uri="{BB962C8B-B14F-4D97-AF65-F5344CB8AC3E}">
        <p14:creationId xmlns:p14="http://schemas.microsoft.com/office/powerpoint/2010/main" val="1613076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6</a:t>
            </a:fld>
            <a:endParaRPr lang="en-US"/>
          </a:p>
        </p:txBody>
      </p:sp>
    </p:spTree>
    <p:extLst>
      <p:ext uri="{BB962C8B-B14F-4D97-AF65-F5344CB8AC3E}">
        <p14:creationId xmlns:p14="http://schemas.microsoft.com/office/powerpoint/2010/main" val="1149309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7</a:t>
            </a:fld>
            <a:endParaRPr lang="en-US"/>
          </a:p>
        </p:txBody>
      </p:sp>
    </p:spTree>
    <p:extLst>
      <p:ext uri="{BB962C8B-B14F-4D97-AF65-F5344CB8AC3E}">
        <p14:creationId xmlns:p14="http://schemas.microsoft.com/office/powerpoint/2010/main" val="1112354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8</a:t>
            </a:fld>
            <a:endParaRPr lang="en-US"/>
          </a:p>
        </p:txBody>
      </p:sp>
    </p:spTree>
    <p:extLst>
      <p:ext uri="{BB962C8B-B14F-4D97-AF65-F5344CB8AC3E}">
        <p14:creationId xmlns:p14="http://schemas.microsoft.com/office/powerpoint/2010/main" val="3348866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DB0702C-B004-4234-873D-4DFEB737945B}" type="slidenum">
              <a:rPr lang="en-US" smtClean="0"/>
              <a:t>9</a:t>
            </a:fld>
            <a:endParaRPr lang="en-US"/>
          </a:p>
        </p:txBody>
      </p:sp>
    </p:spTree>
    <p:extLst>
      <p:ext uri="{BB962C8B-B14F-4D97-AF65-F5344CB8AC3E}">
        <p14:creationId xmlns:p14="http://schemas.microsoft.com/office/powerpoint/2010/main" val="320753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FB68B99-0ED0-463B-9F43-92AD687C9D9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990213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357246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198143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F353F27-A28C-4BD2-B59D-B80AA895C8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03627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FEDBBD-6407-4CC4-B917-052662F489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257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81DA90-DC71-41AC-825B-F6BFCB6D39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7070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0266FB2-432B-4775-89A0-CFA8BF7A4F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272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3D433D0-7BEF-4738-9ECB-7E523A55F3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2327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9FA3A76-843C-4A10-B10B-C46C9102FD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422032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2319C1C-4E30-41E6-AE45-B91CEB01A49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1261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FA40952-657D-47CF-83C1-3AF6F4C590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2550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B68B99-0ED0-463B-9F43-92AD687C9D9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1205205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E49004B-5013-42E6-8E74-F1E8B9627C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590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4DE1AF-00F2-436C-B611-B90057BCD2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555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6F9427D-19A9-44C5-8E20-F5C9DDBA9D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43666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1377135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17005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18581F-700D-4CED-BB1A-C66F27A5240D}"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34460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918581F-700D-4CED-BB1A-C66F27A5240D}"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941233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918581F-700D-4CED-BB1A-C66F27A5240D}"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2787521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18581F-700D-4CED-BB1A-C66F27A5240D}"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38517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18581F-700D-4CED-BB1A-C66F27A5240D}"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1595215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FB68B99-0ED0-463B-9F43-92AD687C9D96}"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507285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55371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918581F-700D-4CED-BB1A-C66F27A5240D}"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648130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326216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18581F-700D-4CED-BB1A-C66F27A5240D}" type="datetimeFigureOut">
              <a:rPr lang="en-US" smtClean="0"/>
              <a:t>12/24/2023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6EAE26-0528-4772-A48F-668DFB92F684}" type="slidenum">
              <a:rPr lang="en-US" smtClean="0"/>
              <a:t>‹#›</a:t>
            </a:fld>
            <a:endParaRPr lang="en-US"/>
          </a:p>
        </p:txBody>
      </p:sp>
    </p:spTree>
    <p:extLst>
      <p:ext uri="{BB962C8B-B14F-4D97-AF65-F5344CB8AC3E}">
        <p14:creationId xmlns:p14="http://schemas.microsoft.com/office/powerpoint/2010/main" val="2036744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4262906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07375310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81183366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4971252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030659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4407432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FB68B99-0ED0-463B-9F43-92AD687C9D9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19414695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7754606"/>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89581585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9804475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926726975"/>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2375444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FB68B99-0ED0-463B-9F43-92AD687C9D96}" type="datetimeFigureOut">
              <a:rPr lang="en-US" smtClean="0"/>
              <a:t>12/24/2023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69363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B68B99-0ED0-463B-9F43-92AD687C9D96}" type="datetimeFigureOut">
              <a:rPr lang="en-US" smtClean="0"/>
              <a:t>12/24/2023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104859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68B99-0ED0-463B-9F43-92AD687C9D96}" type="datetimeFigureOut">
              <a:rPr lang="en-US" smtClean="0"/>
              <a:t>12/24/2023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391390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68B99-0ED0-463B-9F43-92AD687C9D9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2599037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FB68B99-0ED0-463B-9F43-92AD687C9D96}" type="datetimeFigureOut">
              <a:rPr lang="en-US" smtClean="0"/>
              <a:t>12/24/2023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3EACA-2031-4DB6-8C8E-7E2414BFA981}" type="slidenum">
              <a:rPr lang="en-US" smtClean="0"/>
              <a:t>‹#›</a:t>
            </a:fld>
            <a:endParaRPr lang="en-US"/>
          </a:p>
        </p:txBody>
      </p:sp>
    </p:spTree>
    <p:extLst>
      <p:ext uri="{BB962C8B-B14F-4D97-AF65-F5344CB8AC3E}">
        <p14:creationId xmlns:p14="http://schemas.microsoft.com/office/powerpoint/2010/main" val="3951327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68B99-0ED0-463B-9F43-92AD687C9D96}" type="datetimeFigureOut">
              <a:rPr lang="en-US" smtClean="0"/>
              <a:t>12/24/2023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3EACA-2031-4DB6-8C8E-7E2414BFA981}" type="slidenum">
              <a:rPr lang="en-US" smtClean="0"/>
              <a:t>‹#›</a:t>
            </a:fld>
            <a:endParaRPr lang="en-US"/>
          </a:p>
        </p:txBody>
      </p:sp>
    </p:spTree>
    <p:extLst>
      <p:ext uri="{BB962C8B-B14F-4D97-AF65-F5344CB8AC3E}">
        <p14:creationId xmlns:p14="http://schemas.microsoft.com/office/powerpoint/2010/main" val="16384294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6AEC22D6-654B-46A8-866E-E55AF5E2D26D}" type="slidenum">
              <a:rPr lang="en-US">
                <a:solidFill>
                  <a:srgbClr val="000000"/>
                </a:solidFill>
              </a:rPr>
              <a:pPr eaLnBrk="0" fontAlgn="base" hangingPunct="0">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99740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a:defRPr>
      </a:lvl2pPr>
      <a:lvl3pPr algn="ctr" rtl="0" fontAlgn="base">
        <a:spcBef>
          <a:spcPct val="0"/>
        </a:spcBef>
        <a:spcAft>
          <a:spcPct val="0"/>
        </a:spcAft>
        <a:defRPr sz="4400">
          <a:solidFill>
            <a:schemeClr val="tx2"/>
          </a:solidFill>
          <a:latin typeface="Times"/>
        </a:defRPr>
      </a:lvl3pPr>
      <a:lvl4pPr algn="ctr" rtl="0" fontAlgn="base">
        <a:spcBef>
          <a:spcPct val="0"/>
        </a:spcBef>
        <a:spcAft>
          <a:spcPct val="0"/>
        </a:spcAft>
        <a:defRPr sz="4400">
          <a:solidFill>
            <a:schemeClr val="tx2"/>
          </a:solidFill>
          <a:latin typeface="Times"/>
        </a:defRPr>
      </a:lvl4pPr>
      <a:lvl5pPr algn="ctr" rtl="0" fontAlgn="base">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18581F-700D-4CED-BB1A-C66F27A5240D}" type="datetimeFigureOut">
              <a:rPr lang="en-US" smtClean="0"/>
              <a:t>12/24/2023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E26-0528-4772-A48F-668DFB92F684}" type="slidenum">
              <a:rPr lang="en-US" smtClean="0"/>
              <a:t>‹#›</a:t>
            </a:fld>
            <a:endParaRPr lang="en-US"/>
          </a:p>
        </p:txBody>
      </p:sp>
    </p:spTree>
    <p:extLst>
      <p:ext uri="{BB962C8B-B14F-4D97-AF65-F5344CB8AC3E}">
        <p14:creationId xmlns:p14="http://schemas.microsoft.com/office/powerpoint/2010/main" val="27140981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603801197"/>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xml"/><Relationship Id="rId7" Type="http://schemas.openxmlformats.org/officeDocument/2006/relationships/image" Target="../media/image3.png"/><Relationship Id="rId12"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0.xml"/><Relationship Id="rId7" Type="http://schemas.microsoft.com/office/2007/relationships/hdphoto" Target="../media/hdphoto9.wdp"/><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9.png"/><Relationship Id="rId9" Type="http://schemas.microsoft.com/office/2007/relationships/hdphoto" Target="../media/hdphoto4.wdp"/></Relationships>
</file>

<file path=ppt/slides/_rels/slide1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1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0.wdp"/><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microsoft.com/office/2007/relationships/hdphoto" Target="../media/hdphoto1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3.xml"/><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13.wdp"/><Relationship Id="rId5" Type="http://schemas.openxmlformats.org/officeDocument/2006/relationships/image" Target="../media/image21.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23.jp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4.xml"/><Relationship Id="rId7" Type="http://schemas.openxmlformats.org/officeDocument/2006/relationships/image" Target="../media/image3.png"/><Relationship Id="rId12" Type="http://schemas.microsoft.com/office/2007/relationships/hdphoto" Target="../media/hdphoto15.wdp"/><Relationship Id="rId2" Type="http://schemas.openxmlformats.org/officeDocument/2006/relationships/slideLayout" Target="../slideLayouts/slideLayout2.xml"/><Relationship Id="rId1" Type="http://schemas.openxmlformats.org/officeDocument/2006/relationships/tags" Target="../tags/tag15.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2.png"/><Relationship Id="rId10" Type="http://schemas.microsoft.com/office/2007/relationships/hdphoto" Target="../media/hdphoto3.wdp"/><Relationship Id="rId4" Type="http://schemas.openxmlformats.org/officeDocument/2006/relationships/image" Target="../media/image1.jpg"/><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15.xml"/><Relationship Id="rId7"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tags" Target="../tags/tag16.xml"/><Relationship Id="rId6" Type="http://schemas.microsoft.com/office/2007/relationships/hdphoto" Target="../media/hdphoto16.wdp"/><Relationship Id="rId5" Type="http://schemas.openxmlformats.org/officeDocument/2006/relationships/image" Target="../media/image30.png"/><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4.xml"/><Relationship Id="rId1" Type="http://schemas.openxmlformats.org/officeDocument/2006/relationships/tags" Target="../tags/tag17.xml"/><Relationship Id="rId6" Type="http://schemas.microsoft.com/office/2007/relationships/hdphoto" Target="../media/hdphoto18.wdp"/><Relationship Id="rId5" Type="http://schemas.openxmlformats.org/officeDocument/2006/relationships/image" Target="../media/image33.png"/><Relationship Id="rId4" Type="http://schemas.openxmlformats.org/officeDocument/2006/relationships/image" Target="../media/image32.jpg"/></Relationships>
</file>

<file path=ppt/slides/_rels/slide17.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notesSlide" Target="../notesSlides/notesSlide17.xml"/><Relationship Id="rId7" Type="http://schemas.openxmlformats.org/officeDocument/2006/relationships/image" Target="../media/image31.png"/><Relationship Id="rId2" Type="http://schemas.openxmlformats.org/officeDocument/2006/relationships/slideLayout" Target="../slideLayouts/slideLayout24.xml"/><Relationship Id="rId1" Type="http://schemas.openxmlformats.org/officeDocument/2006/relationships/tags" Target="../tags/tag18.xml"/><Relationship Id="rId6" Type="http://schemas.microsoft.com/office/2007/relationships/hdphoto" Target="../media/hdphoto19.wdp"/><Relationship Id="rId5" Type="http://schemas.openxmlformats.org/officeDocument/2006/relationships/image" Target="../media/image30.png"/><Relationship Id="rId10" Type="http://schemas.microsoft.com/office/2007/relationships/hdphoto" Target="../media/hdphoto20.wdp"/><Relationship Id="rId4" Type="http://schemas.openxmlformats.org/officeDocument/2006/relationships/image" Target="../media/image29.jp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notesSlide" Target="../notesSlides/notesSlide18.xml"/><Relationship Id="rId7"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9.xml"/><Relationship Id="rId6" Type="http://schemas.microsoft.com/office/2007/relationships/hdphoto" Target="../media/hdphoto21.wdp"/><Relationship Id="rId5" Type="http://schemas.openxmlformats.org/officeDocument/2006/relationships/image" Target="../media/image36.png"/><Relationship Id="rId4" Type="http://schemas.openxmlformats.org/officeDocument/2006/relationships/image" Target="../media/image3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8.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5.wdp"/><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5.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 Id="rId6" Type="http://schemas.microsoft.com/office/2007/relationships/hdphoto" Target="../media/hdphoto7.wdp"/><Relationship Id="rId5" Type="http://schemas.openxmlformats.org/officeDocument/2006/relationships/image" Target="../media/image17.pn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FDD2F2A-3F29-D44E-9CAF-35624D957A61}"/>
              </a:ext>
            </a:extLst>
          </p:cNvPr>
          <p:cNvGrpSpPr/>
          <p:nvPr/>
        </p:nvGrpSpPr>
        <p:grpSpPr>
          <a:xfrm>
            <a:off x="4798830" y="802065"/>
            <a:ext cx="4116570" cy="5760660"/>
            <a:chOff x="4798830" y="802065"/>
            <a:chExt cx="4116570" cy="5760660"/>
          </a:xfrm>
        </p:grpSpPr>
        <p:grpSp>
          <p:nvGrpSpPr>
            <p:cNvPr id="19" name="Group 18">
              <a:extLst>
                <a:ext uri="{FF2B5EF4-FFF2-40B4-BE49-F238E27FC236}">
                  <a16:creationId xmlns:a16="http://schemas.microsoft.com/office/drawing/2014/main" id="{A0242FA4-0C08-874B-A841-44C72D1FBF8F}"/>
                </a:ext>
              </a:extLst>
            </p:cNvPr>
            <p:cNvGrpSpPr/>
            <p:nvPr/>
          </p:nvGrpSpPr>
          <p:grpSpPr>
            <a:xfrm>
              <a:off x="4798830" y="802065"/>
              <a:ext cx="4116570" cy="5760660"/>
              <a:chOff x="4798830" y="802065"/>
              <a:chExt cx="4116570" cy="5760660"/>
            </a:xfrm>
          </p:grpSpPr>
          <p:pic>
            <p:nvPicPr>
              <p:cNvPr id="21" name="Picture 20">
                <a:extLst>
                  <a:ext uri="{FF2B5EF4-FFF2-40B4-BE49-F238E27FC236}">
                    <a16:creationId xmlns:a16="http://schemas.microsoft.com/office/drawing/2014/main" id="{C7959B85-C625-6D40-B4E5-DE3D2AA1AF4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8830" y="802065"/>
                <a:ext cx="4116570"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2" name="TextBox 21">
                <a:extLst>
                  <a:ext uri="{FF2B5EF4-FFF2-40B4-BE49-F238E27FC236}">
                    <a16:creationId xmlns:a16="http://schemas.microsoft.com/office/drawing/2014/main" id="{FC99D21B-7979-414C-BEAB-6EDF32997784}"/>
                  </a:ext>
                </a:extLst>
              </p:cNvPr>
              <p:cNvSpPr txBox="1"/>
              <p:nvPr/>
            </p:nvSpPr>
            <p:spPr>
              <a:xfrm>
                <a:off x="63246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Wise</a:t>
                </a:r>
                <a:endParaRPr lang="en-US" sz="2400" b="1" u="sng" dirty="0">
                  <a:effectLst>
                    <a:glow rad="228600">
                      <a:schemeClr val="bg1">
                        <a:alpha val="40000"/>
                      </a:schemeClr>
                    </a:glow>
                  </a:effectLst>
                  <a:latin typeface="Comic Sans MS" pitchFamily="66" charset="0"/>
                </a:endParaRPr>
              </a:p>
            </p:txBody>
          </p:sp>
        </p:grpSp>
        <p:pic>
          <p:nvPicPr>
            <p:cNvPr id="20" name="Picture 19">
              <a:extLst>
                <a:ext uri="{FF2B5EF4-FFF2-40B4-BE49-F238E27FC236}">
                  <a16:creationId xmlns:a16="http://schemas.microsoft.com/office/drawing/2014/main" id="{BDE62385-1609-5448-B60B-82195752E68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5142615" y="1788794"/>
              <a:ext cx="3429000"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3" name="Group 22">
            <a:extLst>
              <a:ext uri="{FF2B5EF4-FFF2-40B4-BE49-F238E27FC236}">
                <a16:creationId xmlns:a16="http://schemas.microsoft.com/office/drawing/2014/main" id="{8019EF95-74A7-7C4B-AEC4-85351B7861DD}"/>
              </a:ext>
            </a:extLst>
          </p:cNvPr>
          <p:cNvGrpSpPr/>
          <p:nvPr/>
        </p:nvGrpSpPr>
        <p:grpSpPr>
          <a:xfrm>
            <a:off x="228600" y="762000"/>
            <a:ext cx="4130311" cy="5760660"/>
            <a:chOff x="228600" y="762000"/>
            <a:chExt cx="4130311" cy="5760660"/>
          </a:xfrm>
        </p:grpSpPr>
        <p:grpSp>
          <p:nvGrpSpPr>
            <p:cNvPr id="24" name="Group 23">
              <a:extLst>
                <a:ext uri="{FF2B5EF4-FFF2-40B4-BE49-F238E27FC236}">
                  <a16:creationId xmlns:a16="http://schemas.microsoft.com/office/drawing/2014/main" id="{1E83AADE-26F3-A74F-8BE1-D609278B40F9}"/>
                </a:ext>
              </a:extLst>
            </p:cNvPr>
            <p:cNvGrpSpPr/>
            <p:nvPr/>
          </p:nvGrpSpPr>
          <p:grpSpPr>
            <a:xfrm>
              <a:off x="228600" y="762000"/>
              <a:ext cx="4130311" cy="5760660"/>
              <a:chOff x="228600" y="762000"/>
              <a:chExt cx="4130311" cy="5760660"/>
            </a:xfrm>
          </p:grpSpPr>
          <p:pic>
            <p:nvPicPr>
              <p:cNvPr id="26" name="Picture 25">
                <a:extLst>
                  <a:ext uri="{FF2B5EF4-FFF2-40B4-BE49-F238E27FC236}">
                    <a16:creationId xmlns:a16="http://schemas.microsoft.com/office/drawing/2014/main" id="{0BE5125A-32BF-F141-836D-C706C463C189}"/>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228600" y="762000"/>
                <a:ext cx="4130311"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7" name="TextBox 26">
                <a:extLst>
                  <a:ext uri="{FF2B5EF4-FFF2-40B4-BE49-F238E27FC236}">
                    <a16:creationId xmlns:a16="http://schemas.microsoft.com/office/drawing/2014/main" id="{5205D852-8F0C-974D-857B-26DE5047A4D0}"/>
                  </a:ext>
                </a:extLst>
              </p:cNvPr>
              <p:cNvSpPr txBox="1"/>
              <p:nvPr/>
            </p:nvSpPr>
            <p:spPr>
              <a:xfrm>
                <a:off x="1600200" y="986135"/>
                <a:ext cx="1295400" cy="461665"/>
              </a:xfrm>
              <a:prstGeom prst="rect">
                <a:avLst/>
              </a:prstGeom>
              <a:noFill/>
            </p:spPr>
            <p:txBody>
              <a:bodyPr wrap="square" rtlCol="0">
                <a:spAutoFit/>
              </a:bodyPr>
              <a:lstStyle/>
              <a:p>
                <a:pPr algn="ctr"/>
                <a:r>
                  <a:rPr lang="en-US" sz="2400" b="1" u="sng" dirty="0">
                    <a:effectLst>
                      <a:glow rad="228600">
                        <a:schemeClr val="bg1">
                          <a:alpha val="40000"/>
                        </a:schemeClr>
                      </a:glow>
                    </a:effectLst>
                    <a:latin typeface="Comic Sans MS" pitchFamily="66" charset="0"/>
                    <a:sym typeface="Wingdings"/>
                  </a:rPr>
                  <a:t>Foolish</a:t>
                </a:r>
                <a:endParaRPr lang="en-US" sz="2400" b="1" u="sng" dirty="0">
                  <a:effectLst>
                    <a:glow rad="228600">
                      <a:schemeClr val="bg1">
                        <a:alpha val="40000"/>
                      </a:schemeClr>
                    </a:glow>
                  </a:effectLst>
                  <a:latin typeface="Comic Sans MS" pitchFamily="66" charset="0"/>
                </a:endParaRPr>
              </a:p>
            </p:txBody>
          </p:sp>
        </p:grpSp>
        <p:pic>
          <p:nvPicPr>
            <p:cNvPr id="25" name="Picture 24">
              <a:extLst>
                <a:ext uri="{FF2B5EF4-FFF2-40B4-BE49-F238E27FC236}">
                  <a16:creationId xmlns:a16="http://schemas.microsoft.com/office/drawing/2014/main" id="{691E6B0E-B63A-2B4A-B6E2-DCF37674422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p:blipFill>
          <p:spPr>
            <a:xfrm>
              <a:off x="609600" y="1788794"/>
              <a:ext cx="3390015"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sp>
        <p:nvSpPr>
          <p:cNvPr id="2" name="TextBox 1">
            <a:extLst>
              <a:ext uri="{FF2B5EF4-FFF2-40B4-BE49-F238E27FC236}">
                <a16:creationId xmlns:a16="http://schemas.microsoft.com/office/drawing/2014/main" id="{003AC2B9-E89B-4E87-917C-E34CC3B09AA0}"/>
              </a:ext>
            </a:extLst>
          </p:cNvPr>
          <p:cNvSpPr txBox="1"/>
          <p:nvPr/>
        </p:nvSpPr>
        <p:spPr>
          <a:xfrm>
            <a:off x="-83172" y="1499698"/>
            <a:ext cx="9341471" cy="646331"/>
          </a:xfrm>
          <a:prstGeom prst="rect">
            <a:avLst/>
          </a:prstGeom>
          <a:noFill/>
        </p:spPr>
        <p:txBody>
          <a:bodyPr wrap="square" rtlCol="0">
            <a:spAutoFit/>
          </a:bodyPr>
          <a:lstStyle/>
          <a:p>
            <a:pPr algn="ctr"/>
            <a:r>
              <a:rPr lang="ar-JO" sz="36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متى 7: 21، 24-27، لوقا 6: 46-49</a:t>
            </a:r>
            <a:r>
              <a:rPr lang="en-US" sz="36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E782D3D-C953-4298-B8DE-1DBD941B2494}"/>
              </a:ext>
            </a:extLst>
          </p:cNvPr>
          <p:cNvSpPr txBox="1"/>
          <p:nvPr/>
        </p:nvSpPr>
        <p:spPr>
          <a:xfrm>
            <a:off x="-114300" y="802065"/>
            <a:ext cx="9372599" cy="923330"/>
          </a:xfrm>
          <a:prstGeom prst="rect">
            <a:avLst/>
          </a:prstGeom>
          <a:noFill/>
        </p:spPr>
        <p:txBody>
          <a:bodyPr wrap="square" rtlCol="0">
            <a:spAutoFit/>
          </a:bodyPr>
          <a:lstStyle/>
          <a:p>
            <a:pPr algn="ctr"/>
            <a:r>
              <a:rPr lang="ar-JO" sz="54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rPr>
              <a:t>البنّاء الحكيم والبنّاء الجاهل</a:t>
            </a:r>
            <a:endParaRPr lang="en-US" sz="5400" b="1" dirty="0">
              <a:ln w="10160">
                <a:solidFill>
                  <a:schemeClr val="accent2">
                    <a:lumMod val="50000"/>
                  </a:schemeClr>
                </a:solidFill>
                <a:prstDash val="solid"/>
              </a:ln>
              <a:solidFill>
                <a:srgbClr val="FFFFFF"/>
              </a:solidFill>
              <a:effectLst>
                <a:glow rad="228600">
                  <a:schemeClr val="tx1"/>
                </a:glow>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5B2A358-63B6-4E09-B5C9-20A09FF1C5D6}"/>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178957">
            <a:off x="7029687" y="2578243"/>
            <a:ext cx="2468106" cy="4214973"/>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3711E8C8-047E-6142-866A-E2F9BBBE3EE5}"/>
              </a:ext>
            </a:extLst>
          </p:cNvPr>
          <p:cNvSpPr>
            <a:spLocks noChangeArrowheads="1"/>
          </p:cNvSpPr>
          <p:nvPr/>
        </p:nvSpPr>
        <p:spPr bwMode="auto">
          <a:xfrm>
            <a:off x="456763" y="5676330"/>
            <a:ext cx="5593218" cy="765175"/>
          </a:xfrm>
          <a:prstGeom prst="rect">
            <a:avLst/>
          </a:prstGeom>
          <a:no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ar-JO" b="1" kern="0" dirty="0">
                <a:solidFill>
                  <a:srgbClr val="FFFFFF"/>
                </a:solidFill>
                <a:effectLst>
                  <a:outerShdw blurRad="38100" dist="38100" dir="2700000" algn="tl">
                    <a:srgbClr val="000000"/>
                  </a:outerShdw>
                </a:effectLst>
                <a:latin typeface="Arial"/>
                <a:ea typeface="ＭＳ Ｐゴシック" charset="0"/>
                <a:cs typeface="Arial"/>
              </a:rPr>
              <a:t>د. ديفيد مارتن</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lang="ar-JO" b="1" kern="0" dirty="0">
                <a:solidFill>
                  <a:srgbClr val="FFFFFF"/>
                </a:solidFill>
                <a:effectLst>
                  <a:outerShdw blurRad="38100" dist="38100" dir="2700000" algn="tl">
                    <a:srgbClr val="000000"/>
                  </a:outerShdw>
                </a:effectLst>
                <a:latin typeface="Arial"/>
                <a:ea typeface="ＭＳ Ｐゴシック" charset="0"/>
                <a:cs typeface="Arial"/>
              </a:rPr>
              <a:t>مؤسسة الدراسات اللاهوتية الأردنية</a:t>
            </a:r>
            <a:b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mmanChurch</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a:r>
            <a:r>
              <a:rPr lang="en-US" b="1" kern="0" dirty="0">
                <a:solidFill>
                  <a:srgbClr val="FFFFFF"/>
                </a:solidFill>
                <a:effectLst>
                  <a:outerShdw blurRad="38100" dist="38100" dir="2700000" algn="tl">
                    <a:srgbClr val="000000"/>
                  </a:outerShdw>
                </a:effectLst>
                <a:latin typeface="Arial"/>
                <a:ea typeface="ＭＳ Ｐゴシック" charset="0"/>
                <a:cs typeface="Arial"/>
              </a:rPr>
              <a:t>org</a:t>
            </a:r>
            <a:r>
              <a:rPr kumimoji="0" lang="en-US"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BibleStudyDownloads.org</a:t>
            </a:r>
          </a:p>
        </p:txBody>
      </p:sp>
    </p:spTree>
    <p:custDataLst>
      <p:tags r:id="rId1"/>
    </p:custDataLst>
    <p:extLst>
      <p:ext uri="{BB962C8B-B14F-4D97-AF65-F5344CB8AC3E}">
        <p14:creationId xmlns:p14="http://schemas.microsoft.com/office/powerpoint/2010/main" val="3029831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amond(in)">
                                      <p:cBhvr>
                                        <p:cTn id="25" dur="20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diamond(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3000">
              <a:schemeClr val="tx1"/>
            </a:gs>
            <a:gs pos="60000">
              <a:schemeClr val="tx1">
                <a:lumMod val="75000"/>
                <a:lumOff val="25000"/>
              </a:schemeClr>
            </a:gs>
            <a:gs pos="40000">
              <a:schemeClr val="tx1">
                <a:lumMod val="75000"/>
                <a:lumOff val="25000"/>
              </a:schemeClr>
            </a:gs>
            <a:gs pos="50000">
              <a:schemeClr val="bg1">
                <a:lumMod val="85000"/>
              </a:schemeClr>
            </a:gs>
            <a:gs pos="87000">
              <a:schemeClr val="tx1"/>
            </a:gs>
          </a:gsLst>
          <a:lin ang="189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363617" y="381000"/>
            <a:ext cx="8399383" cy="6033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rotWithShape="1">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l="-15056"/>
          <a:stretch/>
        </p:blipFill>
        <p:spPr>
          <a:xfrm>
            <a:off x="-609600" y="2290963"/>
            <a:ext cx="4800600" cy="4338437"/>
          </a:xfrm>
          <a:prstGeom prst="rect">
            <a:avLst/>
          </a:prstGeom>
          <a:ln>
            <a:noFill/>
          </a:ln>
          <a:effectLst>
            <a:softEdge rad="635000"/>
          </a:effectLst>
        </p:spPr>
      </p:pic>
      <p:sp>
        <p:nvSpPr>
          <p:cNvPr id="11" name="TextBox 10"/>
          <p:cNvSpPr txBox="1"/>
          <p:nvPr/>
        </p:nvSpPr>
        <p:spPr>
          <a:xfrm>
            <a:off x="454348" y="2576578"/>
            <a:ext cx="4961844" cy="523220"/>
          </a:xfrm>
          <a:prstGeom prst="rect">
            <a:avLst/>
          </a:prstGeom>
          <a:noFill/>
        </p:spPr>
        <p:txBody>
          <a:bodyPr wrap="square" rtlCol="0">
            <a:spAutoFit/>
          </a:bodyPr>
          <a:lstStyle/>
          <a:p>
            <a:pPr algn="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حياة المرء (تُبنى يومًا بعد يوم)</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24577CC-E583-4800-84AD-21F94F283DBA}"/>
              </a:ext>
            </a:extLst>
          </p:cNvPr>
          <p:cNvGrpSpPr/>
          <p:nvPr/>
        </p:nvGrpSpPr>
        <p:grpSpPr>
          <a:xfrm>
            <a:off x="3429002" y="3128154"/>
            <a:ext cx="4749954" cy="1828800"/>
            <a:chOff x="5258257" y="2723490"/>
            <a:chExt cx="3117752" cy="1828800"/>
          </a:xfrm>
        </p:grpSpPr>
        <p:sp>
          <p:nvSpPr>
            <p:cNvPr id="12" name="TextBox 11"/>
            <p:cNvSpPr txBox="1"/>
            <p:nvPr/>
          </p:nvSpPr>
          <p:spPr>
            <a:xfrm>
              <a:off x="5334001" y="2723490"/>
              <a:ext cx="1228599" cy="1384995"/>
            </a:xfrm>
            <a:prstGeom prst="rect">
              <a:avLst/>
            </a:prstGeom>
            <a:noFill/>
          </p:spPr>
          <p:txBody>
            <a:bodyPr wrap="square" rtlCol="0">
              <a:spAutoFit/>
            </a:bodyPr>
            <a:lstStyle/>
            <a:p>
              <a:pPr algn="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الصعوبات</a:t>
              </a:r>
              <a:b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b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الإحباطات</a:t>
              </a:r>
              <a:b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b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الإضطهادات</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13" name="TextBox 12"/>
            <p:cNvSpPr txBox="1"/>
            <p:nvPr/>
          </p:nvSpPr>
          <p:spPr>
            <a:xfrm>
              <a:off x="5258257" y="4029070"/>
              <a:ext cx="3117752" cy="523220"/>
            </a:xfrm>
            <a:prstGeom prst="rect">
              <a:avLst/>
            </a:prstGeom>
            <a:noFill/>
          </p:spPr>
          <p:txBody>
            <a:bodyPr wrap="square" rtlCol="0">
              <a:spAutoFit/>
            </a:bodyPr>
            <a:lstStyle/>
            <a:p>
              <a:r>
                <a:rPr lang="ar-JO" sz="2800" b="1" dirty="0">
                  <a:solidFill>
                    <a:srgbClr val="C00000"/>
                  </a:solidFill>
                  <a:effectLst>
                    <a:glow rad="457200">
                      <a:schemeClr val="bg1">
                        <a:alpha val="40000"/>
                      </a:schemeClr>
                    </a:glow>
                  </a:effectLst>
                  <a:latin typeface="Arial" panose="020B0604020202020204" pitchFamily="34" charset="0"/>
                  <a:cs typeface="Arial" panose="020B0604020202020204" pitchFamily="34" charset="0"/>
                  <a:sym typeface="Wingdings"/>
                </a:rPr>
                <a:t>الدينونة النهائية</a:t>
              </a:r>
              <a:endParaRPr lang="en-US" sz="2800" b="1" dirty="0">
                <a:solidFill>
                  <a:srgbClr val="C00000"/>
                </a:solidFill>
                <a:effectLst>
                  <a:glow rad="457200">
                    <a:schemeClr val="bg1">
                      <a:alpha val="40000"/>
                    </a:schemeClr>
                  </a:glow>
                </a:effectLst>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306143">
            <a:off x="7685940" y="3806766"/>
            <a:ext cx="1711430" cy="3072016"/>
          </a:xfrm>
          <a:prstGeom prst="rect">
            <a:avLst/>
          </a:prstGeom>
        </p:spPr>
      </p:pic>
      <p:sp>
        <p:nvSpPr>
          <p:cNvPr id="14" name="TextBox 13">
            <a:extLst>
              <a:ext uri="{FF2B5EF4-FFF2-40B4-BE49-F238E27FC236}">
                <a16:creationId xmlns:a16="http://schemas.microsoft.com/office/drawing/2014/main" id="{866A8535-6397-4FB6-9753-9754A108356B}"/>
              </a:ext>
            </a:extLst>
          </p:cNvPr>
          <p:cNvSpPr txBox="1"/>
          <p:nvPr/>
        </p:nvSpPr>
        <p:spPr>
          <a:xfrm>
            <a:off x="999945" y="524315"/>
            <a:ext cx="706505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chemeClr val="tx1">
                      <a:lumMod val="65000"/>
                      <a:lumOff val="35000"/>
                    </a:schemeClr>
                  </a:solidFill>
                  <a:prstDash val="solid"/>
                </a:ln>
                <a:effectLst>
                  <a:glow rad="508000">
                    <a:schemeClr val="bg1">
                      <a:alpha val="57000"/>
                    </a:schemeClr>
                  </a:glow>
                </a:effectLst>
                <a:uLnTx/>
                <a:uFillTx/>
                <a:latin typeface="Arial" panose="020B0604020202020204" pitchFamily="34" charset="0"/>
                <a:cs typeface="Arial" panose="020B0604020202020204" pitchFamily="34" charset="0"/>
              </a:rPr>
              <a:t>البنّاء الحكيم</a:t>
            </a:r>
            <a:endParaRPr kumimoji="0" lang="en-US" sz="3600" b="1" i="0" u="none" strike="noStrike" kern="1200" cap="all" spc="0" normalizeH="0" baseline="0" noProof="0" dirty="0">
              <a:ln w="19050" cmpd="sng">
                <a:solidFill>
                  <a:schemeClr val="tx1">
                    <a:lumMod val="65000"/>
                    <a:lumOff val="35000"/>
                  </a:schemeClr>
                </a:solidFill>
                <a:prstDash val="solid"/>
              </a:ln>
              <a:effectLst>
                <a:glow rad="508000">
                  <a:schemeClr val="bg1">
                    <a:alpha val="57000"/>
                  </a:schemeClr>
                </a:glow>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A7CAB50-5029-49FB-8334-A7CDD680388A}"/>
              </a:ext>
            </a:extLst>
          </p:cNvPr>
          <p:cNvSpPr txBox="1"/>
          <p:nvPr/>
        </p:nvSpPr>
        <p:spPr>
          <a:xfrm>
            <a:off x="3544400" y="4953000"/>
            <a:ext cx="1789600" cy="523220"/>
          </a:xfrm>
          <a:prstGeom prst="rect">
            <a:avLst/>
          </a:prstGeom>
          <a:noFill/>
        </p:spPr>
        <p:txBody>
          <a:bodyPr wrap="square" rtlCol="0">
            <a:spAutoFit/>
          </a:bodyPr>
          <a:lstStyle/>
          <a:p>
            <a:pPr algn="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يسوع وكلمته</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5F5AF754-9A68-4ECC-853B-B69ADC3157A5}"/>
              </a:ext>
            </a:extLst>
          </p:cNvPr>
          <p:cNvGrpSpPr/>
          <p:nvPr/>
        </p:nvGrpSpPr>
        <p:grpSpPr>
          <a:xfrm>
            <a:off x="6474148" y="1128359"/>
            <a:ext cx="2215503" cy="4347861"/>
            <a:chOff x="6474148" y="1128359"/>
            <a:chExt cx="2215503" cy="4347861"/>
          </a:xfrm>
        </p:grpSpPr>
        <p:sp>
          <p:nvSpPr>
            <p:cNvPr id="8" name="TextBox 7"/>
            <p:cNvSpPr txBox="1"/>
            <p:nvPr/>
          </p:nvSpPr>
          <p:spPr>
            <a:xfrm>
              <a:off x="6553200" y="2576578"/>
              <a:ext cx="2136451" cy="523220"/>
            </a:xfrm>
            <a:prstGeom prst="rect">
              <a:avLst/>
            </a:prstGeom>
            <a:noFill/>
          </p:spPr>
          <p:txBody>
            <a:bodyPr wrap="square" rtlCol="0">
              <a:spAutoFit/>
            </a:bodyPr>
            <a:lstStyle/>
            <a:p>
              <a:pPr algn="ctr"/>
              <a: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t>=</a:t>
              </a: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البيت </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10" name="TextBox 9"/>
            <p:cNvSpPr txBox="1"/>
            <p:nvPr/>
          </p:nvSpPr>
          <p:spPr>
            <a:xfrm>
              <a:off x="6629399" y="3124141"/>
              <a:ext cx="1981199" cy="523220"/>
            </a:xfrm>
            <a:prstGeom prst="rect">
              <a:avLst/>
            </a:prstGeom>
            <a:noFill/>
          </p:spPr>
          <p:txBody>
            <a:bodyPr wrap="square" rtlCol="0">
              <a:spAutoFit/>
            </a:bodyPr>
            <a:lstStyle/>
            <a:p>
              <a: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t>=</a:t>
              </a: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العواصف </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FAA765B4-80DC-4239-8E5E-9EFCF8AB4594}"/>
                </a:ext>
              </a:extLst>
            </p:cNvPr>
            <p:cNvSpPr txBox="1"/>
            <p:nvPr/>
          </p:nvSpPr>
          <p:spPr>
            <a:xfrm>
              <a:off x="6708452" y="4953000"/>
              <a:ext cx="1981199" cy="523220"/>
            </a:xfrm>
            <a:prstGeom prst="rect">
              <a:avLst/>
            </a:prstGeom>
            <a:noFill/>
          </p:spPr>
          <p:txBody>
            <a:bodyPr wrap="square" rtlCol="0">
              <a:spAutoFit/>
            </a:bodyPr>
            <a:lstStyle/>
            <a:p>
              <a: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t>= </a:t>
              </a: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الأساس</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1FFCBE87-064E-44C3-B88E-C27AD3104FA8}"/>
                </a:ext>
              </a:extLst>
            </p:cNvPr>
            <p:cNvSpPr txBox="1"/>
            <p:nvPr/>
          </p:nvSpPr>
          <p:spPr>
            <a:xfrm>
              <a:off x="6474148" y="1128359"/>
              <a:ext cx="2136451" cy="523220"/>
            </a:xfrm>
            <a:prstGeom prst="rect">
              <a:avLst/>
            </a:prstGeom>
            <a:noFill/>
          </p:spPr>
          <p:txBody>
            <a:bodyPr wrap="square" rtlCol="0">
              <a:spAutoFit/>
            </a:bodyPr>
            <a:lstStyle/>
            <a:p>
              <a:pPr algn="ctr"/>
              <a:r>
                <a:rPr lang="en-US" sz="2800" b="1" dirty="0">
                  <a:effectLst>
                    <a:glow rad="457200">
                      <a:schemeClr val="bg1">
                        <a:alpha val="40000"/>
                      </a:schemeClr>
                    </a:glow>
                  </a:effectLst>
                  <a:latin typeface="Arial" panose="020B0604020202020204" pitchFamily="34" charset="0"/>
                  <a:cs typeface="Arial" panose="020B0604020202020204" pitchFamily="34" charset="0"/>
                  <a:sym typeface="Wingdings"/>
                </a:rPr>
                <a:t>=</a:t>
              </a: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البنّاء </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a16="http://schemas.microsoft.com/office/drawing/2014/main" id="{6EA8B2F8-9885-4407-A4D9-CD40B7453425}"/>
              </a:ext>
            </a:extLst>
          </p:cNvPr>
          <p:cNvSpPr txBox="1"/>
          <p:nvPr/>
        </p:nvSpPr>
        <p:spPr>
          <a:xfrm>
            <a:off x="454348" y="1139747"/>
            <a:ext cx="4961844" cy="523220"/>
          </a:xfrm>
          <a:prstGeom prst="rect">
            <a:avLst/>
          </a:prstGeom>
          <a:noFill/>
        </p:spPr>
        <p:txBody>
          <a:bodyPr wrap="square" rtlCol="0">
            <a:spAutoFit/>
          </a:bodyPr>
          <a:lstStyle/>
          <a:p>
            <a:pPr algn="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يأتي إلى يسوع</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5BBB11-DDB7-45F0-8177-E74836064521}"/>
              </a:ext>
            </a:extLst>
          </p:cNvPr>
          <p:cNvSpPr txBox="1"/>
          <p:nvPr/>
        </p:nvSpPr>
        <p:spPr>
          <a:xfrm flipH="1">
            <a:off x="454348" y="1614451"/>
            <a:ext cx="4961844" cy="523220"/>
          </a:xfrm>
          <a:prstGeom prst="rect">
            <a:avLst/>
          </a:prstGeom>
          <a:noFill/>
        </p:spPr>
        <p:txBody>
          <a:bodyPr wrap="square" rtlCol="0">
            <a:spAutoFit/>
          </a:bodyPr>
          <a:lstStyle/>
          <a:p>
            <a:pPr algn="r"/>
            <a:r>
              <a:rPr lang="ar-JO" sz="2800" b="1" dirty="0">
                <a:effectLst>
                  <a:glow rad="457200">
                    <a:schemeClr val="bg1">
                      <a:alpha val="40000"/>
                    </a:schemeClr>
                  </a:glow>
                </a:effectLst>
                <a:latin typeface="Arial" panose="020B0604020202020204" pitchFamily="34" charset="0"/>
                <a:cs typeface="Arial" panose="020B0604020202020204" pitchFamily="34" charset="0"/>
                <a:sym typeface="Wingdings"/>
              </a:rPr>
              <a:t>يسمع كلمات يسوع</a:t>
            </a:r>
            <a:endParaRPr lang="en-US" sz="2800" b="1" dirty="0">
              <a:effectLst>
                <a:glow rad="457200">
                  <a:schemeClr val="bg1">
                    <a:alpha val="40000"/>
                  </a:schemeClr>
                </a:glow>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5328041-27AD-40E7-84A6-74433A9A6018}"/>
              </a:ext>
            </a:extLst>
          </p:cNvPr>
          <p:cNvSpPr txBox="1"/>
          <p:nvPr/>
        </p:nvSpPr>
        <p:spPr>
          <a:xfrm flipH="1">
            <a:off x="454348" y="2078852"/>
            <a:ext cx="4961844" cy="523220"/>
          </a:xfrm>
          <a:prstGeom prst="rect">
            <a:avLst/>
          </a:prstGeom>
          <a:noFill/>
        </p:spPr>
        <p:txBody>
          <a:bodyPr wrap="square" rtlCol="0">
            <a:spAutoFit/>
          </a:bodyPr>
          <a:lstStyle/>
          <a:p>
            <a:pPr algn="r"/>
            <a:r>
              <a:rPr lang="ar-JO" sz="2800" b="1" dirty="0">
                <a:solidFill>
                  <a:srgbClr val="C00000"/>
                </a:solidFill>
                <a:effectLst>
                  <a:glow rad="457200">
                    <a:schemeClr val="bg1">
                      <a:alpha val="40000"/>
                    </a:schemeClr>
                  </a:glow>
                </a:effectLst>
                <a:latin typeface="Arial" panose="020B0604020202020204" pitchFamily="34" charset="0"/>
                <a:cs typeface="Arial" panose="020B0604020202020204" pitchFamily="34" charset="0"/>
                <a:sym typeface="Wingdings"/>
              </a:rPr>
              <a:t>يطبق كلمات يسوع</a:t>
            </a:r>
            <a:endParaRPr lang="en-US" sz="2800" b="1" dirty="0">
              <a:solidFill>
                <a:srgbClr val="C00000"/>
              </a:solidFill>
              <a:effectLst>
                <a:glow rad="457200">
                  <a:schemeClr val="bg1">
                    <a:alpha val="40000"/>
                  </a:schemeClr>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87117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91401">
        <p15:prstTrans prst="peelOff"/>
      </p:transition>
    </mc:Choice>
    <mc:Fallback xmlns="">
      <p:transition spd="slow" advTm="2914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2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20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20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20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wipe(up)">
                                      <p:cBhvr>
                                        <p:cTn id="49" dur="3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
          <a:stretch/>
        </p:blipFill>
        <p:spPr>
          <a:xfrm flipH="1">
            <a:off x="152400" y="228600"/>
            <a:ext cx="8762998" cy="6422391"/>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7" cstate="screen">
            <a:grayscl/>
            <a:extLst>
              <a:ext uri="{BEBA8EAE-BF5A-486C-A8C5-ECC9F3942E4B}">
                <a14:imgProps xmlns:a14="http://schemas.microsoft.com/office/drawing/2010/main">
                  <a14:imgLayer r:embed="rId8">
                    <a14:imgEffect>
                      <a14:backgroundRemoval t="0" b="100000" l="0" r="100000">
                        <a14:foregroundMark x1="7711" y1="8072" x2="5386" y2="99835"/>
                        <a14:foregroundMark x1="3305" y1="12026" x2="1346" y2="52059"/>
                        <a14:foregroundMark x1="58384" y1="43657" x2="58629" y2="45470"/>
                        <a14:backgroundMark x1="39168" y1="17957" x2="62424" y2="39539"/>
                        <a14:backgroundMark x1="80906" y1="37727" x2="80906" y2="37727"/>
                        <a14:backgroundMark x1="83721" y1="16804" x2="83721" y2="16804"/>
                        <a14:backgroundMark x1="81763" y1="38386" x2="86903" y2="40692"/>
                        <a14:backgroundMark x1="91554" y1="36573" x2="91554" y2="36573"/>
                        <a14:backgroundMark x1="57405" y1="47611" x2="84088" y2="99835"/>
                      </a14:backgroundRemoval>
                    </a14:imgEffect>
                  </a14:imgLayer>
                </a14:imgProps>
              </a:ext>
              <a:ext uri="{28A0092B-C50C-407E-A947-70E740481C1C}">
                <a14:useLocalDpi xmlns:a14="http://schemas.microsoft.com/office/drawing/2010/main"/>
              </a:ext>
            </a:extLst>
          </a:blip>
          <a:srcRect/>
          <a:stretch/>
        </p:blipFill>
        <p:spPr>
          <a:xfrm>
            <a:off x="152400" y="1524000"/>
            <a:ext cx="8762998" cy="5090160"/>
          </a:xfrm>
          <a:prstGeom prst="rect">
            <a:avLst/>
          </a:prstGeom>
        </p:spPr>
      </p:pic>
      <p:grpSp>
        <p:nvGrpSpPr>
          <p:cNvPr id="13" name="Group 12"/>
          <p:cNvGrpSpPr/>
          <p:nvPr/>
        </p:nvGrpSpPr>
        <p:grpSpPr>
          <a:xfrm>
            <a:off x="304800" y="3048000"/>
            <a:ext cx="2590800" cy="2743200"/>
            <a:chOff x="304800" y="3810000"/>
            <a:chExt cx="2590800" cy="2743200"/>
          </a:xfrm>
        </p:grpSpPr>
        <p:sp>
          <p:nvSpPr>
            <p:cNvPr id="14" name="Explosion 1 13"/>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5" name="TextBox 14"/>
            <p:cNvSpPr txBox="1"/>
            <p:nvPr/>
          </p:nvSpPr>
          <p:spPr>
            <a:xfrm>
              <a:off x="762000" y="4607004"/>
              <a:ext cx="1676400" cy="1107996"/>
            </a:xfrm>
            <a:prstGeom prst="rect">
              <a:avLst/>
            </a:prstGeom>
            <a:noFill/>
          </p:spPr>
          <p:txBody>
            <a:bodyPr wrap="square" rtlCol="0">
              <a:spAutoFit/>
            </a:bodyPr>
            <a:lstStyle/>
            <a:p>
              <a:pPr algn="ctr"/>
              <a:r>
                <a:rPr lang="en-US" sz="2200" b="1" dirty="0">
                  <a:solidFill>
                    <a:schemeClr val="bg1"/>
                  </a:solidFill>
                  <a:latin typeface="Comic Sans MS" pitchFamily="66" charset="0"/>
                </a:rPr>
                <a:t>Salvation through Christ</a:t>
              </a:r>
            </a:p>
          </p:txBody>
        </p:sp>
      </p:grpSp>
      <p:grpSp>
        <p:nvGrpSpPr>
          <p:cNvPr id="16" name="Group 15"/>
          <p:cNvGrpSpPr/>
          <p:nvPr/>
        </p:nvGrpSpPr>
        <p:grpSpPr>
          <a:xfrm>
            <a:off x="2895600" y="3810000"/>
            <a:ext cx="2590800" cy="2743200"/>
            <a:chOff x="304800" y="3810000"/>
            <a:chExt cx="2590800" cy="2743200"/>
          </a:xfrm>
        </p:grpSpPr>
        <p:sp>
          <p:nvSpPr>
            <p:cNvPr id="17" name="Explosion 1 16"/>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8" name="TextBox 17"/>
            <p:cNvSpPr txBox="1"/>
            <p:nvPr/>
          </p:nvSpPr>
          <p:spPr>
            <a:xfrm>
              <a:off x="533400" y="4530804"/>
              <a:ext cx="2057400" cy="1107996"/>
            </a:xfrm>
            <a:prstGeom prst="rect">
              <a:avLst/>
            </a:prstGeom>
            <a:noFill/>
          </p:spPr>
          <p:txBody>
            <a:bodyPr wrap="square" rtlCol="0">
              <a:spAutoFit/>
            </a:bodyPr>
            <a:lstStyle/>
            <a:p>
              <a:pPr algn="ctr"/>
              <a:r>
                <a:rPr lang="en-US" sz="2200" b="1" dirty="0">
                  <a:solidFill>
                    <a:schemeClr val="bg1"/>
                  </a:solidFill>
                  <a:latin typeface="Comic Sans MS" pitchFamily="66" charset="0"/>
                </a:rPr>
                <a:t>Living by </a:t>
              </a:r>
              <a:br>
                <a:rPr lang="en-US" sz="2200" b="1" dirty="0">
                  <a:solidFill>
                    <a:schemeClr val="bg1"/>
                  </a:solidFill>
                  <a:latin typeface="Comic Sans MS" pitchFamily="66" charset="0"/>
                </a:rPr>
              </a:br>
              <a:r>
                <a:rPr lang="en-US" sz="2200" b="1" dirty="0">
                  <a:solidFill>
                    <a:schemeClr val="bg1"/>
                  </a:solidFill>
                  <a:latin typeface="Comic Sans MS" pitchFamily="66" charset="0"/>
                </a:rPr>
                <a:t>the Word </a:t>
              </a:r>
              <a:br>
                <a:rPr lang="en-US" sz="2200" b="1" dirty="0">
                  <a:solidFill>
                    <a:schemeClr val="bg1"/>
                  </a:solidFill>
                  <a:latin typeface="Comic Sans MS" pitchFamily="66" charset="0"/>
                </a:rPr>
              </a:br>
              <a:r>
                <a:rPr lang="en-US" sz="2200" b="1" dirty="0">
                  <a:solidFill>
                    <a:schemeClr val="bg1"/>
                  </a:solidFill>
                  <a:latin typeface="Comic Sans MS" pitchFamily="66" charset="0"/>
                </a:rPr>
                <a:t>of God</a:t>
              </a:r>
            </a:p>
          </p:txBody>
        </p:sp>
      </p:grpSp>
      <p:pic>
        <p:nvPicPr>
          <p:cNvPr id="4" name="Picture 3"/>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01" y="30480"/>
            <a:ext cx="9220201" cy="6827520"/>
          </a:xfrm>
          <a:prstGeom prst="rect">
            <a:avLst/>
          </a:prstGeom>
        </p:spPr>
      </p:pic>
    </p:spTree>
    <p:custDataLst>
      <p:tags r:id="rId1"/>
    </p:custDataLst>
    <p:extLst>
      <p:ext uri="{BB962C8B-B14F-4D97-AF65-F5344CB8AC3E}">
        <p14:creationId xmlns:p14="http://schemas.microsoft.com/office/powerpoint/2010/main" val="4115538030"/>
      </p:ext>
    </p:extLst>
  </p:cSld>
  <p:clrMapOvr>
    <a:masterClrMapping/>
  </p:clrMapOvr>
  <mc:AlternateContent xmlns:mc="http://schemas.openxmlformats.org/markup-compatibility/2006" xmlns:p14="http://schemas.microsoft.com/office/powerpoint/2010/main">
    <mc:Choice Requires="p14">
      <p:transition spd="med" p14:dur="700" advTm="46656">
        <p:fade/>
        <p:sndAc>
          <p:stSnd>
            <p:snd r:embed="rId4" name="explode.wav"/>
          </p:stSnd>
        </p:sndAc>
      </p:transition>
    </mc:Choice>
    <mc:Fallback xmlns="">
      <p:transition spd="med" advTm="46656">
        <p:fade/>
        <p:sndAc>
          <p:stSnd>
            <p:snd r:embed="rId10"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4"/>
                                        </p:tgtEl>
                                      </p:cBhvr>
                                    </p:animEffect>
                                    <p:set>
                                      <p:cBhvr>
                                        <p:cTn id="7" dur="1" fill="hold">
                                          <p:stCondLst>
                                            <p:cond delay="29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8000">
              <a:srgbClr val="0C0600"/>
            </a:gs>
            <a:gs pos="76000">
              <a:srgbClr val="592D00"/>
            </a:gs>
            <a:gs pos="59000">
              <a:srgbClr val="C46200"/>
            </a:gs>
            <a:gs pos="29000">
              <a:srgbClr val="552A00"/>
            </a:gs>
            <a:gs pos="42000">
              <a:srgbClr val="B05800"/>
            </a:gs>
            <a:gs pos="50000">
              <a:schemeClr val="bg1"/>
            </a:gs>
            <a:gs pos="94000">
              <a:srgbClr val="180C00"/>
            </a:gs>
          </a:gsLst>
          <a:lin ang="18900000" scaled="1"/>
          <a:tileRect/>
        </a:gra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304800" y="381000"/>
            <a:ext cx="8506899" cy="6172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7200" y="3284413"/>
            <a:ext cx="4800600" cy="3192587"/>
          </a:xfrm>
          <a:prstGeom prst="rect">
            <a:avLst/>
          </a:prstGeom>
          <a:ln>
            <a:noFill/>
          </a:ln>
          <a:effectLst>
            <a:softEdge rad="635000"/>
          </a:effectLst>
        </p:spPr>
      </p:pic>
      <p:sp>
        <p:nvSpPr>
          <p:cNvPr id="7" name="TextBox 6">
            <a:extLst>
              <a:ext uri="{FF2B5EF4-FFF2-40B4-BE49-F238E27FC236}">
                <a16:creationId xmlns:a16="http://schemas.microsoft.com/office/drawing/2014/main" id="{C9B86111-F92C-4A2A-9035-4CD9A8C54D1A}"/>
              </a:ext>
            </a:extLst>
          </p:cNvPr>
          <p:cNvSpPr txBox="1"/>
          <p:nvPr/>
        </p:nvSpPr>
        <p:spPr>
          <a:xfrm>
            <a:off x="1025720" y="671461"/>
            <a:ext cx="7065057"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Arial" panose="020B0604020202020204" pitchFamily="34" charset="0"/>
                <a:cs typeface="Arial" panose="020B0604020202020204" pitchFamily="34" charset="0"/>
              </a:rPr>
              <a:t>البنّاء الجاهل</a:t>
            </a:r>
            <a:endParaRPr kumimoji="0" lang="en-US" sz="36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3D61EF05-EB4E-4540-9047-9F03CFF5707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40" b="89888" l="2000" r="99000"/>
                    </a14:imgEffect>
                  </a14:imgLayer>
                </a14:imgProps>
              </a:ext>
              <a:ext uri="{28A0092B-C50C-407E-A947-70E740481C1C}">
                <a14:useLocalDpi xmlns:a14="http://schemas.microsoft.com/office/drawing/2010/main"/>
              </a:ext>
            </a:extLst>
          </a:blip>
          <a:stretch>
            <a:fillRect/>
          </a:stretch>
        </p:blipFill>
        <p:spPr>
          <a:xfrm rot="21424727">
            <a:off x="149369" y="4569607"/>
            <a:ext cx="4162980" cy="2042199"/>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8DB3B792-2C4B-4700-B3A2-536E03A950E4}"/>
              </a:ext>
            </a:extLst>
          </p:cNvPr>
          <p:cNvSpPr txBox="1"/>
          <p:nvPr/>
        </p:nvSpPr>
        <p:spPr>
          <a:xfrm>
            <a:off x="457199" y="5111965"/>
            <a:ext cx="2842261" cy="954107"/>
          </a:xfrm>
          <a:prstGeom prst="rect">
            <a:avLst/>
          </a:prstGeom>
          <a:noFill/>
        </p:spPr>
        <p:txBody>
          <a:bodyPr wrap="square" rtlCol="0">
            <a:spAutoFit/>
          </a:bodyPr>
          <a:lstStyle/>
          <a:p>
            <a:pPr algn="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أي شيء عدا يسوع وكلمته</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3742A582-D232-4AC0-A3B7-3B47435FCD19}"/>
              </a:ext>
            </a:extLst>
          </p:cNvPr>
          <p:cNvGrpSpPr/>
          <p:nvPr/>
        </p:nvGrpSpPr>
        <p:grpSpPr>
          <a:xfrm>
            <a:off x="3090202" y="1524000"/>
            <a:ext cx="5596598" cy="4071610"/>
            <a:chOff x="3087988" y="1353948"/>
            <a:chExt cx="5596598" cy="4071610"/>
          </a:xfrm>
        </p:grpSpPr>
        <p:sp>
          <p:nvSpPr>
            <p:cNvPr id="11" name="TextBox 10">
              <a:extLst>
                <a:ext uri="{FF2B5EF4-FFF2-40B4-BE49-F238E27FC236}">
                  <a16:creationId xmlns:a16="http://schemas.microsoft.com/office/drawing/2014/main" id="{DC5C9FC3-30E0-405B-8272-863D33AF82A4}"/>
                </a:ext>
              </a:extLst>
            </p:cNvPr>
            <p:cNvSpPr txBox="1"/>
            <p:nvPr/>
          </p:nvSpPr>
          <p:spPr>
            <a:xfrm>
              <a:off x="3297246" y="4902338"/>
              <a:ext cx="1805940" cy="523220"/>
            </a:xfrm>
            <a:prstGeom prst="rect">
              <a:avLst/>
            </a:prstGeom>
            <a:noFill/>
          </p:spPr>
          <p:txBody>
            <a:bodyPr wrap="square" rtlCol="0">
              <a:spAutoFit/>
            </a:bodyPr>
            <a:lstStyle/>
            <a:p>
              <a:pPr algn="r"/>
              <a:r>
                <a:rPr lang="en-US" sz="2800" b="1" dirty="0">
                  <a:effectLst>
                    <a:glow rad="457200">
                      <a:schemeClr val="bg1">
                        <a:alpha val="66000"/>
                      </a:schemeClr>
                    </a:glow>
                  </a:effectLst>
                  <a:latin typeface="Arial" panose="020B0604020202020204" pitchFamily="34" charset="0"/>
                  <a:cs typeface="Arial" panose="020B0604020202020204" pitchFamily="34" charset="0"/>
                  <a:sym typeface="Wingdings"/>
                </a:rPr>
                <a:t>=</a:t>
              </a: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 الأساس</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0FBDF91-3328-41A0-BAE9-B4799C181E1B}"/>
                </a:ext>
              </a:extLst>
            </p:cNvPr>
            <p:cNvSpPr txBox="1"/>
            <p:nvPr/>
          </p:nvSpPr>
          <p:spPr>
            <a:xfrm>
              <a:off x="6017586" y="1353948"/>
              <a:ext cx="2667000" cy="523220"/>
            </a:xfrm>
            <a:prstGeom prst="rect">
              <a:avLst/>
            </a:prstGeom>
            <a:noFill/>
          </p:spPr>
          <p:txBody>
            <a:bodyPr wrap="square" rtlCol="0">
              <a:spAutoFit/>
            </a:bodyPr>
            <a:lstStyle/>
            <a:p>
              <a:pPr algn="ct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البناء =</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9BDCCCB-D03A-4B8A-B955-36A4210B0E36}"/>
                </a:ext>
              </a:extLst>
            </p:cNvPr>
            <p:cNvSpPr txBox="1"/>
            <p:nvPr/>
          </p:nvSpPr>
          <p:spPr>
            <a:xfrm>
              <a:off x="6017586" y="2893505"/>
              <a:ext cx="2667000" cy="523220"/>
            </a:xfrm>
            <a:prstGeom prst="rect">
              <a:avLst/>
            </a:prstGeom>
            <a:noFill/>
          </p:spPr>
          <p:txBody>
            <a:bodyPr wrap="square" rtlCol="0">
              <a:spAutoFit/>
            </a:bodyPr>
            <a:lstStyle/>
            <a:p>
              <a:r>
                <a:rPr lang="en-US" sz="2800" b="1" dirty="0">
                  <a:effectLst>
                    <a:glow rad="457200">
                      <a:schemeClr val="bg1">
                        <a:alpha val="66000"/>
                      </a:schemeClr>
                    </a:glow>
                  </a:effectLst>
                  <a:latin typeface="Arial" panose="020B0604020202020204" pitchFamily="34" charset="0"/>
                  <a:cs typeface="Arial" panose="020B0604020202020204" pitchFamily="34" charset="0"/>
                  <a:sym typeface="Wingdings"/>
                </a:rPr>
                <a:t>= </a:t>
              </a: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البيت</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A3B24487-A7D4-4A3F-B433-0DC2914B3675}"/>
                </a:ext>
              </a:extLst>
            </p:cNvPr>
            <p:cNvSpPr txBox="1"/>
            <p:nvPr/>
          </p:nvSpPr>
          <p:spPr>
            <a:xfrm>
              <a:off x="3087988" y="3429000"/>
              <a:ext cx="2319997" cy="523220"/>
            </a:xfrm>
            <a:prstGeom prst="rect">
              <a:avLst/>
            </a:prstGeom>
            <a:noFill/>
          </p:spPr>
          <p:txBody>
            <a:bodyPr wrap="square" rtlCol="0">
              <a:spAutoFit/>
            </a:bodyPr>
            <a:lstStyle/>
            <a:p>
              <a:pPr algn="ctr"/>
              <a:r>
                <a:rPr lang="en-US" sz="2800" b="1" dirty="0">
                  <a:effectLst>
                    <a:glow rad="457200">
                      <a:schemeClr val="bg1">
                        <a:alpha val="66000"/>
                      </a:schemeClr>
                    </a:glow>
                  </a:effectLst>
                  <a:latin typeface="Arial" panose="020B0604020202020204" pitchFamily="34" charset="0"/>
                  <a:cs typeface="Arial" panose="020B0604020202020204" pitchFamily="34" charset="0"/>
                  <a:sym typeface="Wingdings"/>
                </a:rPr>
                <a:t>= </a:t>
              </a: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العواصف</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BE2C28BE-27F5-49B5-A640-A17E583D34A8}"/>
              </a:ext>
            </a:extLst>
          </p:cNvPr>
          <p:cNvSpPr txBox="1"/>
          <p:nvPr/>
        </p:nvSpPr>
        <p:spPr>
          <a:xfrm>
            <a:off x="457198" y="3657600"/>
            <a:ext cx="2842263" cy="1384995"/>
          </a:xfrm>
          <a:prstGeom prst="rect">
            <a:avLst/>
          </a:prstGeom>
          <a:noFill/>
        </p:spPr>
        <p:txBody>
          <a:bodyPr wrap="square" rtlCol="0">
            <a:spAutoFit/>
          </a:bodyPr>
          <a:lstStyle/>
          <a:p>
            <a:pPr algn="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الصعوبات</a:t>
            </a:r>
            <a:br>
              <a:rPr lang="en-US" sz="2800" b="1" dirty="0">
                <a:effectLst>
                  <a:glow rad="457200">
                    <a:schemeClr val="bg1">
                      <a:alpha val="66000"/>
                    </a:schemeClr>
                  </a:glow>
                </a:effectLst>
                <a:latin typeface="Arial" panose="020B0604020202020204" pitchFamily="34" charset="0"/>
                <a:cs typeface="Arial" panose="020B0604020202020204" pitchFamily="34" charset="0"/>
                <a:sym typeface="Wingdings"/>
              </a:rPr>
            </a:b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الإحباطات</a:t>
            </a:r>
            <a:br>
              <a:rPr lang="en-US" sz="2800" b="1" dirty="0">
                <a:effectLst>
                  <a:glow rad="457200">
                    <a:schemeClr val="bg1">
                      <a:alpha val="66000"/>
                    </a:schemeClr>
                  </a:glow>
                </a:effectLst>
                <a:latin typeface="Arial" panose="020B0604020202020204" pitchFamily="34" charset="0"/>
                <a:cs typeface="Arial" panose="020B0604020202020204" pitchFamily="34" charset="0"/>
                <a:sym typeface="Wingdings"/>
              </a:rPr>
            </a:br>
            <a:r>
              <a:rPr lang="ar-JO" sz="2800" b="1" dirty="0">
                <a:solidFill>
                  <a:srgbClr val="C75F09"/>
                </a:solidFill>
                <a:effectLst>
                  <a:glow rad="457200">
                    <a:schemeClr val="bg1">
                      <a:alpha val="66000"/>
                    </a:schemeClr>
                  </a:glow>
                </a:effectLst>
                <a:latin typeface="Arial" panose="020B0604020202020204" pitchFamily="34" charset="0"/>
                <a:cs typeface="Arial" panose="020B0604020202020204" pitchFamily="34" charset="0"/>
                <a:sym typeface="Wingdings"/>
              </a:rPr>
              <a:t>الدينونة النهائية</a:t>
            </a:r>
            <a:endParaRPr lang="en-US" sz="2800" b="1" dirty="0">
              <a:solidFill>
                <a:srgbClr val="C75F09"/>
              </a:solidFill>
              <a:effectLst>
                <a:glow rad="457200">
                  <a:schemeClr val="bg1">
                    <a:alpha val="66000"/>
                  </a:schemeClr>
                </a:glo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A0C7FECB-6F13-4EBC-BB8F-CBA60F946EE9}"/>
              </a:ext>
            </a:extLst>
          </p:cNvPr>
          <p:cNvSpPr txBox="1"/>
          <p:nvPr/>
        </p:nvSpPr>
        <p:spPr>
          <a:xfrm>
            <a:off x="457198" y="3067570"/>
            <a:ext cx="5029199" cy="523220"/>
          </a:xfrm>
          <a:prstGeom prst="rect">
            <a:avLst/>
          </a:prstGeom>
          <a:noFill/>
        </p:spPr>
        <p:txBody>
          <a:bodyPr wrap="square" rtlCol="0">
            <a:spAutoFit/>
          </a:bodyPr>
          <a:lstStyle/>
          <a:p>
            <a:pPr algn="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حياة المرء (تُبنى يومًا بعد يوم)</a:t>
            </a:r>
          </a:p>
        </p:txBody>
      </p:sp>
      <p:sp>
        <p:nvSpPr>
          <p:cNvPr id="19" name="TextBox 18">
            <a:extLst>
              <a:ext uri="{FF2B5EF4-FFF2-40B4-BE49-F238E27FC236}">
                <a16:creationId xmlns:a16="http://schemas.microsoft.com/office/drawing/2014/main" id="{F8C9EFA4-9C1E-4A4F-B423-A5718E4B1A28}"/>
              </a:ext>
            </a:extLst>
          </p:cNvPr>
          <p:cNvSpPr txBox="1"/>
          <p:nvPr/>
        </p:nvSpPr>
        <p:spPr>
          <a:xfrm>
            <a:off x="457200" y="1544538"/>
            <a:ext cx="5029200" cy="523220"/>
          </a:xfrm>
          <a:prstGeom prst="rect">
            <a:avLst/>
          </a:prstGeom>
          <a:noFill/>
        </p:spPr>
        <p:txBody>
          <a:bodyPr wrap="square" rtlCol="0">
            <a:spAutoFit/>
          </a:bodyPr>
          <a:lstStyle/>
          <a:p>
            <a:pPr algn="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لقد تعرض ليسوع</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8FAAFC76-85A3-4F71-BE71-6D32BA6BD3F3}"/>
              </a:ext>
            </a:extLst>
          </p:cNvPr>
          <p:cNvSpPr txBox="1"/>
          <p:nvPr/>
        </p:nvSpPr>
        <p:spPr>
          <a:xfrm flipH="1">
            <a:off x="457198" y="2019242"/>
            <a:ext cx="5029199" cy="523220"/>
          </a:xfrm>
          <a:prstGeom prst="rect">
            <a:avLst/>
          </a:prstGeom>
          <a:noFill/>
        </p:spPr>
        <p:txBody>
          <a:bodyPr wrap="square" rtlCol="0">
            <a:spAutoFit/>
          </a:bodyPr>
          <a:lstStyle/>
          <a:p>
            <a:pPr algn="r"/>
            <a:r>
              <a:rPr lang="ar-JO" sz="2800" b="1" dirty="0">
                <a:effectLst>
                  <a:glow rad="457200">
                    <a:schemeClr val="bg1">
                      <a:alpha val="66000"/>
                    </a:schemeClr>
                  </a:glow>
                </a:effectLst>
                <a:latin typeface="Arial" panose="020B0604020202020204" pitchFamily="34" charset="0"/>
                <a:cs typeface="Arial" panose="020B0604020202020204" pitchFamily="34" charset="0"/>
                <a:sym typeface="Wingdings"/>
              </a:rPr>
              <a:t>سمع كلمات يسوع</a:t>
            </a:r>
            <a:endParaRPr lang="en-US" sz="2800" b="1" dirty="0">
              <a:effectLst>
                <a:glow rad="457200">
                  <a:schemeClr val="bg1">
                    <a:alpha val="66000"/>
                  </a:schemeClr>
                </a:glow>
              </a:effectLst>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0D1C66A-83C7-4BD6-90E3-3B4C31142888}"/>
              </a:ext>
            </a:extLst>
          </p:cNvPr>
          <p:cNvSpPr txBox="1"/>
          <p:nvPr/>
        </p:nvSpPr>
        <p:spPr>
          <a:xfrm flipH="1">
            <a:off x="457198" y="2483643"/>
            <a:ext cx="5029199" cy="523220"/>
          </a:xfrm>
          <a:prstGeom prst="rect">
            <a:avLst/>
          </a:prstGeom>
          <a:noFill/>
        </p:spPr>
        <p:txBody>
          <a:bodyPr wrap="square" rtlCol="0">
            <a:spAutoFit/>
          </a:bodyPr>
          <a:lstStyle/>
          <a:p>
            <a:pPr algn="r"/>
            <a:r>
              <a:rPr lang="ar-JO" sz="2800" b="1" dirty="0">
                <a:solidFill>
                  <a:srgbClr val="C75F09"/>
                </a:solidFill>
                <a:effectLst>
                  <a:glow rad="457200">
                    <a:schemeClr val="bg1">
                      <a:alpha val="66000"/>
                    </a:schemeClr>
                  </a:glow>
                </a:effectLst>
                <a:latin typeface="Arial" panose="020B0604020202020204" pitchFamily="34" charset="0"/>
                <a:cs typeface="Arial" panose="020B0604020202020204" pitchFamily="34" charset="0"/>
                <a:sym typeface="Wingdings"/>
              </a:rPr>
              <a:t>لم يؤمن بكلمات يسوع</a:t>
            </a:r>
            <a:endParaRPr lang="en-US" sz="2800" b="1" dirty="0">
              <a:solidFill>
                <a:srgbClr val="C75F09"/>
              </a:solidFill>
              <a:effectLst>
                <a:glow rad="457200">
                  <a:schemeClr val="bg1">
                    <a:alpha val="66000"/>
                  </a:schemeClr>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188713567"/>
      </p:ext>
    </p:extLst>
  </p:cSld>
  <p:clrMapOvr>
    <a:masterClrMapping/>
  </p:clrMapOvr>
  <mc:AlternateContent xmlns:mc="http://schemas.openxmlformats.org/markup-compatibility/2006" xmlns:p14="http://schemas.microsoft.com/office/powerpoint/2010/main">
    <mc:Choice Requires="p14">
      <p:transition spd="slow" p14:dur="1100" advTm="195196">
        <p14:switch dir="r"/>
      </p:transition>
    </mc:Choice>
    <mc:Fallback xmlns="">
      <p:transition spd="slow" advTm="1951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20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2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20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up)">
                                      <p:cBhvr>
                                        <p:cTn id="49" dur="30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left)">
                                      <p:cBhvr>
                                        <p:cTn id="5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screen">
            <a:duotone>
              <a:prstClr val="black"/>
              <a:schemeClr val="accent4">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t="-1"/>
          <a:stretch/>
        </p:blipFill>
        <p:spPr>
          <a:xfrm flipH="1">
            <a:off x="152400" y="228600"/>
            <a:ext cx="8839200" cy="6422391"/>
          </a:xfrm>
          <a:prstGeom prst="rect">
            <a:avLst/>
          </a:prstGeom>
          <a:ln w="2286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7" cstate="screen">
            <a:grayscl/>
            <a:extLst>
              <a:ext uri="{BEBA8EAE-BF5A-486C-A8C5-ECC9F3942E4B}">
                <a14:imgProps xmlns:a14="http://schemas.microsoft.com/office/drawing/2010/main">
                  <a14:imgLayer r:embed="rId8">
                    <a14:imgEffect>
                      <a14:backgroundRemoval t="0" b="100000" l="0" r="100000">
                        <a14:foregroundMark x1="7711" y1="6649" x2="4774" y2="99864"/>
                        <a14:foregroundMark x1="3305" y1="9905" x2="1346" y2="42877"/>
                        <a14:foregroundMark x1="65361" y1="42334" x2="92044" y2="37042"/>
                        <a14:foregroundMark x1="68911" y1="39484" x2="74051" y2="39213"/>
                        <a14:foregroundMark x1="58384" y1="35957" x2="58629" y2="37449"/>
                        <a14:foregroundMark x1="92044" y1="33243" x2="87393" y2="36499"/>
                        <a14:backgroundMark x1="39168" y1="14790" x2="62424" y2="32564"/>
                        <a14:backgroundMark x1="80906" y1="31072" x2="80906" y2="31072"/>
                        <a14:backgroundMark x1="83721" y1="13840" x2="83721" y2="13840"/>
                        <a14:backgroundMark x1="81763" y1="31615" x2="86903" y2="33514"/>
                        <a14:backgroundMark x1="91554" y1="30122" x2="91554" y2="30122"/>
                      </a14:backgroundRemoval>
                    </a14:imgEffect>
                  </a14:imgLayer>
                </a14:imgProps>
              </a:ext>
              <a:ext uri="{28A0092B-C50C-407E-A947-70E740481C1C}">
                <a14:useLocalDpi xmlns:a14="http://schemas.microsoft.com/office/drawing/2010/main"/>
              </a:ext>
            </a:extLst>
          </a:blip>
          <a:srcRect/>
          <a:stretch/>
        </p:blipFill>
        <p:spPr>
          <a:xfrm>
            <a:off x="152400" y="457200"/>
            <a:ext cx="8762998" cy="6187440"/>
          </a:xfrm>
          <a:prstGeom prst="rect">
            <a:avLst/>
          </a:prstGeom>
        </p:spPr>
      </p:pic>
      <p:grpSp>
        <p:nvGrpSpPr>
          <p:cNvPr id="9" name="Group 8">
            <a:extLst>
              <a:ext uri="{FF2B5EF4-FFF2-40B4-BE49-F238E27FC236}">
                <a16:creationId xmlns:a16="http://schemas.microsoft.com/office/drawing/2014/main" id="{7564C865-8BE5-4959-B80B-DC227BFC6F5F}"/>
              </a:ext>
            </a:extLst>
          </p:cNvPr>
          <p:cNvGrpSpPr/>
          <p:nvPr/>
        </p:nvGrpSpPr>
        <p:grpSpPr>
          <a:xfrm>
            <a:off x="6380747" y="228600"/>
            <a:ext cx="2590800" cy="2743200"/>
            <a:chOff x="304800" y="3810000"/>
            <a:chExt cx="2590800" cy="2743200"/>
          </a:xfrm>
        </p:grpSpPr>
        <p:sp>
          <p:nvSpPr>
            <p:cNvPr id="12" name="Explosion 1 16">
              <a:extLst>
                <a:ext uri="{FF2B5EF4-FFF2-40B4-BE49-F238E27FC236}">
                  <a16:creationId xmlns:a16="http://schemas.microsoft.com/office/drawing/2014/main" id="{906849E3-A92A-417B-AADC-0DA696E6C711}"/>
                </a:ext>
              </a:extLst>
            </p:cNvPr>
            <p:cNvSpPr/>
            <p:nvPr/>
          </p:nvSpPr>
          <p:spPr>
            <a:xfrm>
              <a:off x="304800" y="3810000"/>
              <a:ext cx="2590800" cy="2743200"/>
            </a:xfrm>
            <a:prstGeom prst="irregularSeal1">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4C631DE-344F-4441-BBBE-9200BFA16ECC}"/>
                </a:ext>
              </a:extLst>
            </p:cNvPr>
            <p:cNvSpPr txBox="1"/>
            <p:nvPr/>
          </p:nvSpPr>
          <p:spPr>
            <a:xfrm>
              <a:off x="571500" y="4724400"/>
              <a:ext cx="2057400" cy="830997"/>
            </a:xfrm>
            <a:prstGeom prst="rect">
              <a:avLst/>
            </a:prstGeom>
            <a:noFill/>
          </p:spPr>
          <p:txBody>
            <a:bodyPr wrap="square" rtlCol="0">
              <a:spAutoFit/>
            </a:bodyPr>
            <a:lstStyle/>
            <a:p>
              <a:pPr algn="ctr"/>
              <a:r>
                <a:rPr lang="en-US" sz="2400" b="1" dirty="0">
                  <a:solidFill>
                    <a:schemeClr val="bg1"/>
                  </a:solidFill>
                  <a:latin typeface="Comic Sans MS" pitchFamily="66" charset="0"/>
                </a:rPr>
                <a:t>Destruction is sure</a:t>
              </a:r>
            </a:p>
          </p:txBody>
        </p:sp>
      </p:grpSp>
      <p:pic>
        <p:nvPicPr>
          <p:cNvPr id="5" name="Picture 4"/>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6201" y="30480"/>
            <a:ext cx="9231048" cy="6827520"/>
          </a:xfrm>
          <a:prstGeom prst="rect">
            <a:avLst/>
          </a:prstGeom>
        </p:spPr>
      </p:pic>
    </p:spTree>
    <p:custDataLst>
      <p:tags r:id="rId1"/>
    </p:custDataLst>
    <p:extLst>
      <p:ext uri="{BB962C8B-B14F-4D97-AF65-F5344CB8AC3E}">
        <p14:creationId xmlns:p14="http://schemas.microsoft.com/office/powerpoint/2010/main" val="2748527344"/>
      </p:ext>
    </p:extLst>
  </p:cSld>
  <p:clrMapOvr>
    <a:masterClrMapping/>
  </p:clrMapOvr>
  <mc:AlternateContent xmlns:mc="http://schemas.openxmlformats.org/markup-compatibility/2006" xmlns:p14="http://schemas.microsoft.com/office/powerpoint/2010/main">
    <mc:Choice Requires="p14">
      <p:transition spd="med" p14:dur="700" advTm="31450">
        <p:fade/>
        <p:sndAc>
          <p:stSnd>
            <p:snd r:embed="rId4" name="explode.wav"/>
          </p:stSnd>
        </p:sndAc>
      </p:transition>
    </mc:Choice>
    <mc:Fallback xmlns="">
      <p:transition spd="med" advTm="31450">
        <p:fade/>
        <p:sndAc>
          <p:stSnd>
            <p:snd r:embed="rId10" name="explod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100F80B-69E1-4C72-896F-B921417534A4}"/>
              </a:ext>
            </a:extLst>
          </p:cNvPr>
          <p:cNvGrpSpPr/>
          <p:nvPr/>
        </p:nvGrpSpPr>
        <p:grpSpPr>
          <a:xfrm>
            <a:off x="4798830" y="802065"/>
            <a:ext cx="4116570" cy="5760660"/>
            <a:chOff x="4798830" y="802065"/>
            <a:chExt cx="4116570" cy="5760660"/>
          </a:xfrm>
        </p:grpSpPr>
        <p:grpSp>
          <p:nvGrpSpPr>
            <p:cNvPr id="33" name="Group 32"/>
            <p:cNvGrpSpPr/>
            <p:nvPr/>
          </p:nvGrpSpPr>
          <p:grpSpPr>
            <a:xfrm>
              <a:off x="4798830" y="802065"/>
              <a:ext cx="4116570" cy="5760660"/>
              <a:chOff x="4798830" y="802065"/>
              <a:chExt cx="4116570" cy="5760660"/>
            </a:xfrm>
          </p:grpSpPr>
          <p:pic>
            <p:nvPicPr>
              <p:cNvPr id="27" name="Picture 2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98830" y="802065"/>
                <a:ext cx="4116570"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6" name="TextBox 5"/>
              <p:cNvSpPr txBox="1"/>
              <p:nvPr/>
            </p:nvSpPr>
            <p:spPr>
              <a:xfrm>
                <a:off x="6324600" y="986135"/>
                <a:ext cx="1295400" cy="461665"/>
              </a:xfrm>
              <a:prstGeom prst="rect">
                <a:avLst/>
              </a:prstGeom>
              <a:noFill/>
            </p:spPr>
            <p:txBody>
              <a:bodyPr wrap="square" rtlCol="0">
                <a:spAutoFit/>
              </a:bodyPr>
              <a:lstStyle/>
              <a:p>
                <a:pPr algn="ctr"/>
                <a:r>
                  <a:rPr lang="ar-JO" sz="2400" b="1" u="sng" dirty="0">
                    <a:effectLst>
                      <a:glow rad="228600">
                        <a:schemeClr val="bg1">
                          <a:alpha val="40000"/>
                        </a:schemeClr>
                      </a:glow>
                    </a:effectLst>
                    <a:latin typeface="Arial" panose="020B0604020202020204" pitchFamily="34" charset="0"/>
                    <a:cs typeface="Arial" panose="020B0604020202020204" pitchFamily="34" charset="0"/>
                    <a:sym typeface="Wingdings"/>
                  </a:rPr>
                  <a:t>الحكيم</a:t>
                </a:r>
                <a:endParaRPr lang="en-US" sz="2400" b="1" u="sng" dirty="0">
                  <a:effectLst>
                    <a:glow rad="228600">
                      <a:schemeClr val="bg1">
                        <a:alpha val="40000"/>
                      </a:schemeClr>
                    </a:glow>
                  </a:effectLst>
                  <a:latin typeface="Arial" panose="020B0604020202020204" pitchFamily="34" charset="0"/>
                  <a:cs typeface="Arial" panose="020B0604020202020204" pitchFamily="34" charset="0"/>
                </a:endParaRPr>
              </a:p>
            </p:txBody>
          </p:sp>
        </p:grpSp>
        <p:pic>
          <p:nvPicPr>
            <p:cNvPr id="32" name="Picture 31">
              <a:extLst>
                <a:ext uri="{FF2B5EF4-FFF2-40B4-BE49-F238E27FC236}">
                  <a16:creationId xmlns:a16="http://schemas.microsoft.com/office/drawing/2014/main" id="{46D6BA93-624C-4B72-ACA7-9885903A5BC2}"/>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a:off x="5142615" y="1788794"/>
              <a:ext cx="3429000"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 name="Group 1">
            <a:extLst>
              <a:ext uri="{FF2B5EF4-FFF2-40B4-BE49-F238E27FC236}">
                <a16:creationId xmlns:a16="http://schemas.microsoft.com/office/drawing/2014/main" id="{F42511D7-6E41-497A-BAD0-10FC4C33D56A}"/>
              </a:ext>
            </a:extLst>
          </p:cNvPr>
          <p:cNvGrpSpPr/>
          <p:nvPr/>
        </p:nvGrpSpPr>
        <p:grpSpPr>
          <a:xfrm>
            <a:off x="228600" y="762000"/>
            <a:ext cx="4130311" cy="5760660"/>
            <a:chOff x="228600" y="762000"/>
            <a:chExt cx="4130311" cy="5760660"/>
          </a:xfrm>
        </p:grpSpPr>
        <p:grpSp>
          <p:nvGrpSpPr>
            <p:cNvPr id="28" name="Group 27"/>
            <p:cNvGrpSpPr/>
            <p:nvPr/>
          </p:nvGrpSpPr>
          <p:grpSpPr>
            <a:xfrm>
              <a:off x="228600" y="762000"/>
              <a:ext cx="4130311" cy="5760660"/>
              <a:chOff x="228600" y="762000"/>
              <a:chExt cx="4130311" cy="5760660"/>
            </a:xfrm>
          </p:grpSpPr>
          <p:pic>
            <p:nvPicPr>
              <p:cNvPr id="3" name="Picture 2"/>
              <p:cNvPicPr>
                <a:picLocks noChangeAspect="1"/>
              </p:cNvPicPr>
              <p:nvPr/>
            </p:nvPicPr>
            <p:blipFill rotWithShape="1">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228600" y="762000"/>
                <a:ext cx="4130311" cy="576066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p:cNvSpPr txBox="1"/>
              <p:nvPr/>
            </p:nvSpPr>
            <p:spPr>
              <a:xfrm>
                <a:off x="1600200" y="986135"/>
                <a:ext cx="1295400" cy="461665"/>
              </a:xfrm>
              <a:prstGeom prst="rect">
                <a:avLst/>
              </a:prstGeom>
              <a:noFill/>
            </p:spPr>
            <p:txBody>
              <a:bodyPr wrap="square" rtlCol="0">
                <a:spAutoFit/>
              </a:bodyPr>
              <a:lstStyle/>
              <a:p>
                <a:pPr algn="ctr"/>
                <a:r>
                  <a:rPr lang="ar-JO" sz="2400" b="1" u="sng" dirty="0">
                    <a:effectLst>
                      <a:glow rad="228600">
                        <a:schemeClr val="bg1">
                          <a:alpha val="40000"/>
                        </a:schemeClr>
                      </a:glow>
                    </a:effectLst>
                    <a:latin typeface="Arial" panose="020B0604020202020204" pitchFamily="34" charset="0"/>
                    <a:cs typeface="Arial" panose="020B0604020202020204" pitchFamily="34" charset="0"/>
                    <a:sym typeface="Wingdings"/>
                  </a:rPr>
                  <a:t>الجاهل</a:t>
                </a:r>
                <a:endParaRPr lang="en-US" sz="2400" b="1" u="sng" dirty="0">
                  <a:effectLst>
                    <a:glow rad="228600">
                      <a:schemeClr val="bg1">
                        <a:alpha val="40000"/>
                      </a:schemeClr>
                    </a:glow>
                  </a:effectLst>
                  <a:latin typeface="Arial" panose="020B0604020202020204" pitchFamily="34" charset="0"/>
                  <a:cs typeface="Arial" panose="020B0604020202020204" pitchFamily="34" charset="0"/>
                </a:endParaRPr>
              </a:p>
            </p:txBody>
          </p:sp>
        </p:grpSp>
        <p:pic>
          <p:nvPicPr>
            <p:cNvPr id="31" name="Picture 30">
              <a:extLst>
                <a:ext uri="{FF2B5EF4-FFF2-40B4-BE49-F238E27FC236}">
                  <a16:creationId xmlns:a16="http://schemas.microsoft.com/office/drawing/2014/main" id="{CD1B710E-E5EA-43DE-A36D-C510F7BD2604}"/>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a:stretch/>
          </p:blipFill>
          <p:spPr>
            <a:xfrm>
              <a:off x="609600" y="1788794"/>
              <a:ext cx="3390015" cy="2707006"/>
            </a:xfrm>
            <a:prstGeom prst="ellipse">
              <a:avLst/>
            </a:prstGeom>
            <a:ln w="635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sp>
        <p:nvSpPr>
          <p:cNvPr id="14" name="TextBox 13"/>
          <p:cNvSpPr txBox="1"/>
          <p:nvPr/>
        </p:nvSpPr>
        <p:spPr>
          <a:xfrm>
            <a:off x="507615" y="4761288"/>
            <a:ext cx="3200400" cy="1384995"/>
          </a:xfrm>
          <a:prstGeom prst="rect">
            <a:avLst/>
          </a:prstGeom>
          <a:noFill/>
        </p:spPr>
        <p:txBody>
          <a:bodyPr wrap="square" rtlCol="0">
            <a:spAutoFit/>
          </a:bodyPr>
          <a:lstStyle/>
          <a:p>
            <a:pPr algn="ctr"/>
            <a:r>
              <a:rPr lang="ar-JO" sz="2800" b="1" dirty="0">
                <a:effectLst>
                  <a:glow rad="228600">
                    <a:schemeClr val="bg1">
                      <a:alpha val="40000"/>
                    </a:schemeClr>
                  </a:glow>
                </a:effectLst>
                <a:latin typeface="Arial" panose="020B0604020202020204" pitchFamily="34" charset="0"/>
                <a:cs typeface="Arial" panose="020B0604020202020204" pitchFamily="34" charset="0"/>
                <a:sym typeface="Wingdings"/>
              </a:rPr>
              <a:t>البناء على           معتقدات البشر          و/أو الأعمال</a:t>
            </a:r>
            <a:endParaRPr lang="en-US" sz="2800" b="1" dirty="0">
              <a:effectLst>
                <a:glow rad="228600">
                  <a:schemeClr val="bg1">
                    <a:alpha val="40000"/>
                  </a:schemeClr>
                </a:glow>
              </a:effectLst>
              <a:latin typeface="Arial" panose="020B0604020202020204" pitchFamily="34" charset="0"/>
              <a:cs typeface="Arial" panose="020B0604020202020204" pitchFamily="34" charset="0"/>
            </a:endParaRPr>
          </a:p>
        </p:txBody>
      </p:sp>
      <p:sp>
        <p:nvSpPr>
          <p:cNvPr id="22" name="TextBox 21"/>
          <p:cNvSpPr txBox="1"/>
          <p:nvPr/>
        </p:nvSpPr>
        <p:spPr>
          <a:xfrm>
            <a:off x="5274196" y="4807454"/>
            <a:ext cx="3200400" cy="1292662"/>
          </a:xfrm>
          <a:prstGeom prst="rect">
            <a:avLst/>
          </a:prstGeom>
          <a:noFill/>
        </p:spPr>
        <p:txBody>
          <a:bodyPr wrap="square" rtlCol="0">
            <a:spAutoFit/>
          </a:bodyPr>
          <a:lstStyle/>
          <a:p>
            <a:pPr algn="ctr"/>
            <a:r>
              <a:rPr lang="ar-JO" sz="2600" b="1" dirty="0">
                <a:effectLst>
                  <a:glow rad="228600">
                    <a:schemeClr val="bg1">
                      <a:alpha val="40000"/>
                    </a:schemeClr>
                  </a:glow>
                </a:effectLst>
                <a:latin typeface="Arial" panose="020B0604020202020204" pitchFamily="34" charset="0"/>
                <a:cs typeface="Arial" panose="020B0604020202020204" pitchFamily="34" charset="0"/>
                <a:sym typeface="Wingdings"/>
              </a:rPr>
              <a:t>البناء على               شخص المسيح         وكلمته</a:t>
            </a:r>
            <a:endParaRPr lang="en-US" sz="2600" b="1" dirty="0">
              <a:effectLst>
                <a:glow rad="228600">
                  <a:schemeClr val="bg1">
                    <a:alpha val="40000"/>
                  </a:schemeClr>
                </a:glow>
              </a:effectLst>
              <a:latin typeface="Arial" panose="020B0604020202020204" pitchFamily="34" charset="0"/>
              <a:cs typeface="Arial" panose="020B0604020202020204" pitchFamily="34" charset="0"/>
            </a:endParaRPr>
          </a:p>
        </p:txBody>
      </p:sp>
      <p:pic>
        <p:nvPicPr>
          <p:cNvPr id="29" name="Picture 28"/>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0" b="100000" l="5993" r="89888">
                        <a14:foregroundMark x1="14232" y1="50000" x2="14232" y2="54500"/>
                        <a14:backgroundMark x1="40824" y1="20000" x2="40824" y2="20000"/>
                        <a14:backgroundMark x1="20225" y1="41750" x2="20225" y2="41750"/>
                        <a14:backgroundMark x1="16479" y1="53750" x2="16479" y2="53750"/>
                        <a14:backgroundMark x1="18352" y1="53000" x2="18352" y2="53000"/>
                        <a14:backgroundMark x1="14981" y1="22250" x2="10861" y2="30500"/>
                        <a14:backgroundMark x1="16105" y1="21500" x2="13858" y2="30250"/>
                        <a14:backgroundMark x1="16105" y1="25250" x2="16105" y2="29000"/>
                      </a14:backgroundRemoval>
                    </a14:imgEffect>
                  </a14:imgLayer>
                </a14:imgProps>
              </a:ext>
              <a:ext uri="{28A0092B-C50C-407E-A947-70E740481C1C}">
                <a14:useLocalDpi xmlns:a14="http://schemas.microsoft.com/office/drawing/2010/main"/>
              </a:ext>
            </a:extLst>
          </a:blip>
          <a:srcRect b="31350"/>
          <a:stretch/>
        </p:blipFill>
        <p:spPr>
          <a:xfrm>
            <a:off x="3023100" y="3919171"/>
            <a:ext cx="2857500" cy="2938829"/>
          </a:xfrm>
          <a:prstGeom prst="rect">
            <a:avLst/>
          </a:prstGeom>
          <a:ln>
            <a:noFill/>
          </a:ln>
          <a:effectLst>
            <a:outerShdw blurRad="292100" dist="139700" dir="2700000" algn="tl" rotWithShape="0">
              <a:srgbClr val="333333">
                <a:alpha val="65000"/>
              </a:srgbClr>
            </a:outerShdw>
          </a:effectLst>
        </p:spPr>
      </p:pic>
      <p:sp>
        <p:nvSpPr>
          <p:cNvPr id="30" name="TextBox 29">
            <a:extLst>
              <a:ext uri="{FF2B5EF4-FFF2-40B4-BE49-F238E27FC236}">
                <a16:creationId xmlns:a16="http://schemas.microsoft.com/office/drawing/2014/main" id="{FE535C30-5AFC-464B-BD30-11A05FA36B7C}"/>
              </a:ext>
            </a:extLst>
          </p:cNvPr>
          <p:cNvSpPr txBox="1"/>
          <p:nvPr/>
        </p:nvSpPr>
        <p:spPr>
          <a:xfrm>
            <a:off x="381000" y="152400"/>
            <a:ext cx="83820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JO" sz="3200" b="1" cap="all" dirty="0">
                <a:ln w="19050" cmpd="sng">
                  <a:solidFill>
                    <a:schemeClr val="accent6">
                      <a:lumMod val="50000"/>
                    </a:schemeClr>
                  </a:solidFill>
                  <a:prstDash val="solid"/>
                </a:ln>
                <a:effectLst>
                  <a:glow rad="533400">
                    <a:schemeClr val="bg1">
                      <a:alpha val="72000"/>
                    </a:schemeClr>
                  </a:glow>
                  <a:reflection blurRad="12700" stA="28000" endPos="45000" dist="1000" dir="5400000" sy="-100000" algn="bl" rotWithShape="0"/>
                </a:effectLst>
                <a:latin typeface="Arial" panose="020B0604020202020204" pitchFamily="34" charset="0"/>
                <a:cs typeface="Arial" panose="020B0604020202020204" pitchFamily="34" charset="0"/>
              </a:rPr>
              <a:t>أي نوع من البنّائين أنت؟</a:t>
            </a:r>
            <a:endParaRPr lang="en-US" sz="3200" b="1" cap="all" dirty="0">
              <a:ln w="19050" cmpd="sng">
                <a:solidFill>
                  <a:schemeClr val="accent6">
                    <a:lumMod val="50000"/>
                  </a:schemeClr>
                </a:solidFill>
                <a:prstDash val="solid"/>
              </a:ln>
              <a:effectLst>
                <a:glow rad="533400">
                  <a:schemeClr val="bg1">
                    <a:alpha val="72000"/>
                  </a:schemeClr>
                </a:glow>
                <a:reflection blurRad="12700" stA="28000" endPos="45000" dist="1000" dir="5400000" sy="-100000" algn="bl" rotWithShape="0"/>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4144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4738">
        <p15:prstTrans prst="peelOff"/>
      </p:transition>
    </mc:Choice>
    <mc:Fallback xmlns="">
      <p:transition spd="slow" advTm="347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amond(in)">
                                      <p:cBhvr>
                                        <p:cTn id="18" dur="2000"/>
                                        <p:tgtEl>
                                          <p:spTgt spid="4"/>
                                        </p:tgtEl>
                                      </p:cBhvr>
                                    </p:animEffect>
                                  </p:childTnLst>
                                </p:cTn>
                              </p:par>
                            </p:childTnLst>
                          </p:cTn>
                        </p:par>
                        <p:par>
                          <p:cTn id="19" fill="hold">
                            <p:stCondLst>
                              <p:cond delay="200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Comic Sans MS" panose="030F0702030302020204" pitchFamily="66" charset="0"/>
              <a:ea typeface="+mn-ea"/>
              <a:cs typeface="+mn-cs"/>
            </a:endParaRPr>
          </a:p>
        </p:txBody>
      </p:sp>
      <p:sp>
        <p:nvSpPr>
          <p:cNvPr id="11" name="TextBox 10">
            <a:extLst>
              <a:ext uri="{FF2B5EF4-FFF2-40B4-BE49-F238E27FC236}">
                <a16:creationId xmlns:a16="http://schemas.microsoft.com/office/drawing/2014/main" id="{0B643E34-7BA3-4E2E-A666-3CB0ADDA9AC2}"/>
              </a:ext>
            </a:extLst>
          </p:cNvPr>
          <p:cNvSpPr txBox="1"/>
          <p:nvPr/>
        </p:nvSpPr>
        <p:spPr>
          <a:xfrm>
            <a:off x="224590" y="262505"/>
            <a:ext cx="8919410" cy="954107"/>
          </a:xfrm>
          <a:prstGeom prst="rect">
            <a:avLst/>
          </a:prstGeom>
          <a:noFill/>
        </p:spPr>
        <p:txBody>
          <a:bodyPr wrap="square" rtlCol="0">
            <a:spAutoFit/>
          </a:bodyPr>
          <a:lstStyle/>
          <a:p>
            <a:pPr algn="ct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Comic Sans MS" pitchFamily="66" charset="0"/>
              </a:rPr>
              <a:t>المجيء، سماع وتطبيق كلمة الله يومياً</a:t>
            </a:r>
          </a:p>
          <a:p>
            <a:pPr algn="ct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Comic Sans MS" pitchFamily="66" charset="0"/>
              </a:rPr>
              <a:t>(يعقوب 1: 22، أعمال 17: 11)</a:t>
            </a:r>
            <a:endParaRPr lang="en-US" sz="2800" b="1" dirty="0">
              <a:solidFill>
                <a:srgbClr val="000000"/>
              </a:solidFill>
              <a:effectLst>
                <a:glow rad="228600">
                  <a:schemeClr val="bg1">
                    <a:alpha val="40000"/>
                  </a:schemeClr>
                </a:glow>
              </a:effectLst>
              <a:latin typeface="Comic Sans MS" pitchFamily="66" charset="0"/>
            </a:endParaRPr>
          </a:p>
        </p:txBody>
      </p:sp>
      <p:pic>
        <p:nvPicPr>
          <p:cNvPr id="3" name="Picture 2">
            <a:extLst>
              <a:ext uri="{FF2B5EF4-FFF2-40B4-BE49-F238E27FC236}">
                <a16:creationId xmlns:a16="http://schemas.microsoft.com/office/drawing/2014/main" id="{5FF6EC9A-D42A-4955-96C9-1A52322AB0A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319" b="98626" l="5134" r="93527">
                        <a14:foregroundMark x1="54464" y1="7967" x2="45982" y2="9066"/>
                        <a14:foregroundMark x1="35045" y1="7692" x2="32143" y2="6319"/>
                        <a14:foregroundMark x1="8929" y1="52747" x2="9598" y2="68407"/>
                        <a14:foregroundMark x1="9598" y1="68407" x2="9598" y2="68407"/>
                        <a14:foregroundMark x1="9152" y1="80495" x2="18080" y2="98626"/>
                        <a14:foregroundMark x1="39286" y1="82418" x2="75223" y2="83516"/>
                        <a14:foregroundMark x1="75223" y1="83516" x2="74330" y2="83791"/>
                        <a14:foregroundMark x1="63170" y1="81868" x2="59598" y2="92033"/>
                        <a14:foregroundMark x1="40402" y1="75275" x2="37277" y2="89011"/>
                        <a14:foregroundMark x1="8929" y1="71978" x2="10268" y2="81593"/>
                        <a14:foregroundMark x1="5580" y1="76099" x2="6027" y2="78846"/>
                        <a14:foregroundMark x1="5804" y1="81593" x2="6920" y2="87912"/>
                        <a14:foregroundMark x1="6027" y1="81868" x2="6473" y2="79670"/>
                        <a14:foregroundMark x1="93527" y1="76374" x2="92634" y2="82143"/>
                      </a14:backgroundRemoval>
                    </a14:imgEffect>
                  </a14:imgLayer>
                </a14:imgProps>
              </a:ext>
              <a:ext uri="{28A0092B-C50C-407E-A947-70E740481C1C}">
                <a14:useLocalDpi xmlns:a14="http://schemas.microsoft.com/office/drawing/2010/main"/>
              </a:ext>
            </a:extLst>
          </a:blip>
          <a:srcRect/>
          <a:stretch/>
        </p:blipFill>
        <p:spPr>
          <a:xfrm flipH="1">
            <a:off x="355094" y="5221658"/>
            <a:ext cx="2083305" cy="168949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9B133C1-60EE-4114-8175-5C0356CB5E9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796" b="95575" l="24175" r="77476">
                        <a14:foregroundMark x1="59080" y1="12212" x2="60024" y2="12920"/>
                        <a14:foregroundMark x1="70755" y1="63363" x2="32311" y2="63717"/>
                        <a14:foregroundMark x1="27712" y1="64071" x2="29717" y2="95929"/>
                        <a14:foregroundMark x1="29717" y1="95929" x2="30189" y2="95929"/>
                        <a14:foregroundMark x1="70283" y1="64602" x2="76769" y2="71681"/>
                        <a14:foregroundMark x1="25943" y1="65841" x2="24175" y2="77345"/>
                        <a14:foregroundMark x1="24175" y1="77345" x2="24175" y2="77345"/>
                        <a14:foregroundMark x1="57901" y1="72212" x2="66627" y2="75929"/>
                        <a14:foregroundMark x1="58608" y1="10796" x2="59670" y2="10796"/>
                      </a14:backgroundRemoval>
                    </a14:imgEffect>
                  </a14:imgLayer>
                </a14:imgProps>
              </a:ext>
              <a:ext uri="{28A0092B-C50C-407E-A947-70E740481C1C}">
                <a14:useLocalDpi xmlns:a14="http://schemas.microsoft.com/office/drawing/2010/main"/>
              </a:ext>
            </a:extLst>
          </a:blip>
          <a:srcRect l="22499" t="7914" r="15834" b="33549"/>
          <a:stretch/>
        </p:blipFill>
        <p:spPr>
          <a:xfrm>
            <a:off x="5715000" y="4476341"/>
            <a:ext cx="3886200" cy="245785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69905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6EF79F-4269-4244-8B7D-F5C10CF91B6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762000"/>
            <a:ext cx="9144000" cy="6096000"/>
          </a:xfrm>
          <a:prstGeom prst="rect">
            <a:avLst/>
          </a:prstGeom>
        </p:spPr>
      </p:pic>
      <p:pic>
        <p:nvPicPr>
          <p:cNvPr id="9" name="Picture 8">
            <a:extLst>
              <a:ext uri="{FF2B5EF4-FFF2-40B4-BE49-F238E27FC236}">
                <a16:creationId xmlns:a16="http://schemas.microsoft.com/office/drawing/2014/main" id="{B6BD7913-B6FB-417B-A57B-967B102F73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35" b="89606" l="5556" r="98949">
                        <a14:foregroundMark x1="77177" y1="6093" x2="75826" y2="16846"/>
                        <a14:foregroundMark x1="97297" y1="48746" x2="89039" y2="40143"/>
                        <a14:foregroundMark x1="89039" y1="40143" x2="89039" y2="40143"/>
                        <a14:foregroundMark x1="99099" y1="44444" x2="87538" y2="38351"/>
                        <a14:foregroundMark x1="5556" y1="59140" x2="10060" y2="58781"/>
                        <a14:foregroundMark x1="10811" y1="59140" x2="33483" y2="50538"/>
                      </a14:backgroundRemoval>
                    </a14:imgEffect>
                  </a14:imgLayer>
                </a14:imgProps>
              </a:ext>
              <a:ext uri="{28A0092B-C50C-407E-A947-70E740481C1C}">
                <a14:useLocalDpi xmlns:a14="http://schemas.microsoft.com/office/drawing/2010/main"/>
              </a:ext>
            </a:extLst>
          </a:blip>
          <a:stretch>
            <a:fillRect/>
          </a:stretch>
        </p:blipFill>
        <p:spPr>
          <a:xfrm>
            <a:off x="-152400" y="1828800"/>
            <a:ext cx="7086600" cy="270355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90680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9EC4E30-1FF9-4F66-8009-84007FD9175D}"/>
              </a:ext>
            </a:extLst>
          </p:cNvPr>
          <p:cNvSpPr/>
          <p:nvPr/>
        </p:nvSpPr>
        <p:spPr>
          <a:xfrm>
            <a:off x="176463" y="128337"/>
            <a:ext cx="8807116" cy="6593305"/>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DD1DD8F-DA81-44B3-A746-CAB17EE49781}"/>
              </a:ext>
            </a:extLst>
          </p:cNvPr>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08547" y="146470"/>
            <a:ext cx="8742947" cy="5846573"/>
          </a:xfrm>
          <a:prstGeom prst="rect">
            <a:avLst/>
          </a:prstGeom>
        </p:spPr>
      </p:pic>
      <p:sp>
        <p:nvSpPr>
          <p:cNvPr id="10" name="TextBox 9">
            <a:extLst>
              <a:ext uri="{FF2B5EF4-FFF2-40B4-BE49-F238E27FC236}">
                <a16:creationId xmlns:a16="http://schemas.microsoft.com/office/drawing/2014/main" id="{F1463B24-D41C-435B-B642-6C4B4330094F}"/>
              </a:ext>
            </a:extLst>
          </p:cNvPr>
          <p:cNvSpPr txBox="1"/>
          <p:nvPr/>
        </p:nvSpPr>
        <p:spPr>
          <a:xfrm>
            <a:off x="1949248" y="5285448"/>
            <a:ext cx="5261544"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cs typeface="Arial" panose="020B0604020202020204" pitchFamily="34" charset="0"/>
              </a:rPr>
              <a:t>ماذا نتعلم؟</a:t>
            </a:r>
            <a:endParaRPr kumimoji="0" lang="en-US" sz="3600" b="1" i="0" u="none" strike="noStrike" kern="1200" cap="all" spc="0" normalizeH="0" baseline="0" noProof="0" dirty="0">
              <a:ln w="19050" cmpd="sng">
                <a:solidFill>
                  <a:srgbClr val="FE0000"/>
                </a:solidFill>
                <a:prstDash val="solid"/>
              </a:ln>
              <a:solidFill>
                <a:prstClr val="black"/>
              </a:solidFill>
              <a:effectLst>
                <a:glow rad="215900">
                  <a:prstClr val="white">
                    <a:alpha val="60000"/>
                  </a:prstClr>
                </a:glow>
              </a:effectLst>
              <a:uLnTx/>
              <a:uFillTx/>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B643E34-7BA3-4E2E-A666-3CB0ADDA9AC2}"/>
              </a:ext>
            </a:extLst>
          </p:cNvPr>
          <p:cNvSpPr txBox="1"/>
          <p:nvPr/>
        </p:nvSpPr>
        <p:spPr>
          <a:xfrm>
            <a:off x="224590" y="262505"/>
            <a:ext cx="8919410" cy="954107"/>
          </a:xfrm>
          <a:prstGeom prst="rect">
            <a:avLst/>
          </a:prstGeom>
          <a:noFill/>
        </p:spPr>
        <p:txBody>
          <a:bodyPr wrap="square" rtlCol="0">
            <a:spAutoFit/>
          </a:bodyPr>
          <a:lstStyle/>
          <a:p>
            <a:pPr algn="ct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rPr>
              <a:t>المجيء، سماع وتطبيق كلمة الله يومياً</a:t>
            </a:r>
          </a:p>
          <a:p>
            <a:pPr algn="ct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rPr>
              <a:t>(يعقوب 1: 22، أعمال 17: 11)</a:t>
            </a:r>
          </a:p>
        </p:txBody>
      </p:sp>
      <p:sp>
        <p:nvSpPr>
          <p:cNvPr id="18" name="TextBox 17">
            <a:extLst>
              <a:ext uri="{FF2B5EF4-FFF2-40B4-BE49-F238E27FC236}">
                <a16:creationId xmlns:a16="http://schemas.microsoft.com/office/drawing/2014/main" id="{3917057E-DF73-4AD7-BC80-0E1E764F1F77}"/>
              </a:ext>
            </a:extLst>
          </p:cNvPr>
          <p:cNvSpPr txBox="1"/>
          <p:nvPr/>
        </p:nvSpPr>
        <p:spPr>
          <a:xfrm>
            <a:off x="224590" y="3236893"/>
            <a:ext cx="8742947" cy="954107"/>
          </a:xfrm>
          <a:prstGeom prst="rect">
            <a:avLst/>
          </a:prstGeom>
          <a:noFill/>
        </p:spPr>
        <p:txBody>
          <a:bodyPr wrap="square" rtlCol="0">
            <a:spAutoFit/>
          </a:bodyPr>
          <a:lstStyle/>
          <a:p>
            <a:pPr algn="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rPr>
              <a:t>2. توّج يسوع رباً على حياتك من خلال الإلتزام بعمل كلمته/مشيئته       (لوقا 6: 46)</a:t>
            </a:r>
            <a:endParaRPr lang="en-US"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5FF6EC9A-D42A-4955-96C9-1A52322AB0A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319" b="98626" l="5134" r="93527">
                        <a14:foregroundMark x1="54464" y1="7967" x2="45982" y2="9066"/>
                        <a14:foregroundMark x1="35045" y1="7692" x2="32143" y2="6319"/>
                        <a14:foregroundMark x1="8929" y1="52747" x2="9598" y2="68407"/>
                        <a14:foregroundMark x1="9598" y1="68407" x2="9598" y2="68407"/>
                        <a14:foregroundMark x1="9152" y1="80495" x2="18080" y2="98626"/>
                        <a14:foregroundMark x1="39286" y1="82418" x2="75223" y2="83516"/>
                        <a14:foregroundMark x1="75223" y1="83516" x2="74330" y2="83791"/>
                        <a14:foregroundMark x1="63170" y1="81868" x2="59598" y2="92033"/>
                        <a14:foregroundMark x1="40402" y1="75275" x2="37277" y2="89011"/>
                        <a14:foregroundMark x1="8929" y1="71978" x2="10268" y2="81593"/>
                        <a14:foregroundMark x1="5580" y1="76099" x2="6027" y2="78846"/>
                        <a14:foregroundMark x1="5804" y1="81593" x2="6920" y2="87912"/>
                        <a14:foregroundMark x1="6027" y1="81868" x2="6473" y2="79670"/>
                        <a14:foregroundMark x1="93527" y1="76374" x2="92634" y2="82143"/>
                      </a14:backgroundRemoval>
                    </a14:imgEffect>
                  </a14:imgLayer>
                </a14:imgProps>
              </a:ext>
              <a:ext uri="{28A0092B-C50C-407E-A947-70E740481C1C}">
                <a14:useLocalDpi xmlns:a14="http://schemas.microsoft.com/office/drawing/2010/main"/>
              </a:ext>
            </a:extLst>
          </a:blip>
          <a:srcRect/>
          <a:stretch/>
        </p:blipFill>
        <p:spPr>
          <a:xfrm flipH="1">
            <a:off x="355094" y="5221658"/>
            <a:ext cx="2083305" cy="1689493"/>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29B133C1-60EE-4114-8175-5C0356CB5E9D}"/>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796" b="95575" l="24175" r="77476">
                        <a14:foregroundMark x1="59080" y1="12212" x2="60024" y2="12920"/>
                        <a14:foregroundMark x1="70755" y1="63363" x2="32311" y2="63717"/>
                        <a14:foregroundMark x1="27712" y1="64071" x2="29717" y2="95929"/>
                        <a14:foregroundMark x1="29717" y1="95929" x2="30189" y2="95929"/>
                        <a14:foregroundMark x1="70283" y1="64602" x2="76769" y2="71681"/>
                        <a14:foregroundMark x1="25943" y1="65841" x2="24175" y2="77345"/>
                        <a14:foregroundMark x1="24175" y1="77345" x2="24175" y2="77345"/>
                        <a14:foregroundMark x1="57901" y1="72212" x2="66627" y2="75929"/>
                        <a14:foregroundMark x1="58608" y1="10796" x2="59670" y2="10796"/>
                      </a14:backgroundRemoval>
                    </a14:imgEffect>
                  </a14:imgLayer>
                </a14:imgProps>
              </a:ext>
              <a:ext uri="{28A0092B-C50C-407E-A947-70E740481C1C}">
                <a14:useLocalDpi xmlns:a14="http://schemas.microsoft.com/office/drawing/2010/main"/>
              </a:ext>
            </a:extLst>
          </a:blip>
          <a:srcRect l="22499" t="7914" r="15834" b="33549"/>
          <a:stretch/>
        </p:blipFill>
        <p:spPr>
          <a:xfrm>
            <a:off x="5715000" y="4476341"/>
            <a:ext cx="3886200" cy="2457859"/>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C52A404D-F18A-4E20-80BB-9B620441449A}"/>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9659" b="89773" l="9916" r="90717">
                        <a14:foregroundMark x1="24051" y1="77273" x2="23418" y2="75568"/>
                        <a14:foregroundMark x1="75949" y1="80682" x2="78692" y2="82386"/>
                        <a14:foregroundMark x1="90717" y1="86364" x2="83966" y2="82386"/>
                        <a14:foregroundMark x1="68776" y1="32386" x2="68776" y2="32386"/>
                        <a14:foregroundMark x1="12869" y1="82386" x2="12869" y2="82386"/>
                      </a14:backgroundRemoval>
                    </a14:imgEffect>
                  </a14:imgLayer>
                </a14:imgProps>
              </a:ext>
              <a:ext uri="{28A0092B-C50C-407E-A947-70E740481C1C}">
                <a14:useLocalDpi xmlns:a14="http://schemas.microsoft.com/office/drawing/2010/main"/>
              </a:ext>
            </a:extLst>
          </a:blip>
          <a:stretch>
            <a:fillRect/>
          </a:stretch>
        </p:blipFill>
        <p:spPr>
          <a:xfrm>
            <a:off x="2209801" y="1984272"/>
            <a:ext cx="1295400" cy="835128"/>
          </a:xfrm>
          <a:prstGeom prst="rect">
            <a:avLst/>
          </a:prstGeom>
        </p:spPr>
      </p:pic>
      <p:sp>
        <p:nvSpPr>
          <p:cNvPr id="13" name="TextBox 12">
            <a:extLst>
              <a:ext uri="{FF2B5EF4-FFF2-40B4-BE49-F238E27FC236}">
                <a16:creationId xmlns:a16="http://schemas.microsoft.com/office/drawing/2014/main" id="{2F54C04A-EB74-4828-8533-ACBF81665906}"/>
              </a:ext>
            </a:extLst>
          </p:cNvPr>
          <p:cNvSpPr txBox="1"/>
          <p:nvPr/>
        </p:nvSpPr>
        <p:spPr>
          <a:xfrm>
            <a:off x="224590" y="1387145"/>
            <a:ext cx="8742947" cy="954107"/>
          </a:xfrm>
          <a:prstGeom prst="rect">
            <a:avLst/>
          </a:prstGeom>
          <a:noFill/>
        </p:spPr>
        <p:txBody>
          <a:bodyPr wrap="square" rtlCol="0">
            <a:spAutoFit/>
          </a:bodyPr>
          <a:lstStyle/>
          <a:p>
            <a:pPr algn="r" eaLnBrk="0" fontAlgn="base" hangingPunct="0">
              <a:spcBef>
                <a:spcPct val="0"/>
              </a:spcBef>
              <a:spcAft>
                <a:spcPct val="0"/>
              </a:spcAft>
            </a:pPr>
            <a:r>
              <a:rPr lang="ar-JO"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rPr>
              <a:t>1. اجعل يسوع اساس حياتك من خلال                                       قبول خلاصه (1 كو 3: 10-15)</a:t>
            </a:r>
            <a:endParaRPr lang="en-US"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E7BC4C2E-76AE-4E14-A724-14EAE80ECC5F}"/>
              </a:ext>
            </a:extLst>
          </p:cNvPr>
          <p:cNvSpPr txBox="1"/>
          <p:nvPr/>
        </p:nvSpPr>
        <p:spPr>
          <a:xfrm>
            <a:off x="224591" y="2524780"/>
            <a:ext cx="6709609" cy="523220"/>
          </a:xfrm>
          <a:prstGeom prst="rect">
            <a:avLst/>
          </a:prstGeom>
          <a:noFill/>
        </p:spPr>
        <p:txBody>
          <a:bodyPr wrap="square" rtlCol="0">
            <a:spAutoFit/>
          </a:bodyPr>
          <a:lstStyle/>
          <a:p>
            <a:pPr algn="r" rtl="1" eaLnBrk="0" fontAlgn="base" hangingPunct="0">
              <a:spcBef>
                <a:spcPct val="0"/>
              </a:spcBef>
              <a:spcAft>
                <a:spcPct val="0"/>
              </a:spcAft>
            </a:pPr>
            <a:r>
              <a:rPr lang="en-US" sz="2800" b="1" dirty="0">
                <a:solidFill>
                  <a:schemeClr val="accent2">
                    <a:lumMod val="50000"/>
                  </a:schemeClr>
                </a:solidFill>
                <a:effectLst>
                  <a:glow rad="228600">
                    <a:schemeClr val="bg1">
                      <a:alpha val="40000"/>
                    </a:schemeClr>
                  </a:glow>
                </a:effectLst>
                <a:latin typeface="Arial" panose="020B0604020202020204" pitchFamily="34" charset="0"/>
                <a:cs typeface="Arial" panose="020B0604020202020204" pitchFamily="34" charset="0"/>
                <a:sym typeface="Wingdings"/>
              </a:rPr>
              <a:t></a:t>
            </a:r>
            <a:r>
              <a:rPr lang="ar-JO" sz="2800" b="1" dirty="0">
                <a:solidFill>
                  <a:srgbClr val="000000"/>
                </a:solidFill>
                <a:effectLst>
                  <a:glow rad="228600">
                    <a:schemeClr val="bg1">
                      <a:alpha val="40000"/>
                    </a:schemeClr>
                  </a:glow>
                </a:effectLst>
                <a:latin typeface="Arial" panose="020B0604020202020204" pitchFamily="34" charset="0"/>
                <a:cs typeface="Arial" panose="020B0604020202020204" pitchFamily="34" charset="0"/>
              </a:rPr>
              <a:t>رفض تعليم الخلاص = </a:t>
            </a:r>
            <a:r>
              <a:rPr lang="ar-JO" sz="2800" b="1" dirty="0">
                <a:solidFill>
                  <a:srgbClr val="A14D07"/>
                </a:solidFill>
                <a:effectLst>
                  <a:glow rad="228600">
                    <a:schemeClr val="bg1">
                      <a:alpha val="40000"/>
                    </a:schemeClr>
                  </a:glow>
                </a:effectLst>
                <a:latin typeface="Arial" panose="020B0604020202020204" pitchFamily="34" charset="0"/>
                <a:cs typeface="Arial" panose="020B0604020202020204" pitchFamily="34" charset="0"/>
              </a:rPr>
              <a:t>هلاك أبدي</a:t>
            </a:r>
            <a:endParaRPr lang="en-US" sz="2800" b="1" dirty="0">
              <a:solidFill>
                <a:srgbClr val="A14D07"/>
              </a:solidFill>
              <a:effectLst>
                <a:glow rad="228600">
                  <a:schemeClr val="bg1">
                    <a:alpha val="40000"/>
                  </a:schemeClr>
                </a:glo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773257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000"/>
                                        <p:tgtEl>
                                          <p:spTgt spid="19"/>
                                        </p:tgtEl>
                                      </p:cBhvr>
                                    </p:animEffect>
                                  </p:childTnLst>
                                </p:cTn>
                              </p:par>
                            </p:childTnLst>
                          </p:cTn>
                        </p:par>
                        <p:par>
                          <p:cTn id="13" fill="hold">
                            <p:stCondLst>
                              <p:cond delay="20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3"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57000">
              <a:srgbClr val="C00000"/>
            </a:gs>
            <a:gs pos="86000">
              <a:srgbClr val="820000"/>
            </a:gs>
            <a:gs pos="95000">
              <a:schemeClr val="tx1"/>
            </a:gs>
            <a:gs pos="7000">
              <a:schemeClr val="tx1"/>
            </a:gs>
            <a:gs pos="17000">
              <a:srgbClr val="760000"/>
            </a:gs>
            <a:gs pos="43000">
              <a:srgbClr val="C00000"/>
            </a:gs>
            <a:gs pos="50000">
              <a:schemeClr val="bg1">
                <a:lumMod val="85000"/>
              </a:schemeClr>
            </a:gs>
          </a:gsLst>
          <a:lin ang="16200000" scaled="1"/>
          <a:tileRect/>
        </a:gra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4">
            <a:grayscl/>
            <a:extLst>
              <a:ext uri="{28A0092B-C50C-407E-A947-70E740481C1C}">
                <a14:useLocalDpi xmlns:a14="http://schemas.microsoft.com/office/drawing/2010/main"/>
              </a:ext>
            </a:extLst>
          </a:blip>
          <a:stretch>
            <a:fillRect/>
          </a:stretch>
        </p:blipFill>
        <p:spPr>
          <a:xfrm>
            <a:off x="381000" y="609600"/>
            <a:ext cx="8305800" cy="554412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4" name="TextBox 3"/>
          <p:cNvSpPr txBox="1"/>
          <p:nvPr/>
        </p:nvSpPr>
        <p:spPr>
          <a:xfrm>
            <a:off x="1524000" y="860048"/>
            <a:ext cx="6112192" cy="523220"/>
          </a:xfrm>
          <a:prstGeom prst="rect">
            <a:avLst/>
          </a:prstGeom>
          <a:noFill/>
        </p:spPr>
        <p:txBody>
          <a:bodyPr wrap="square" rtlCol="0">
            <a:spAutoFit/>
          </a:bodyPr>
          <a:lstStyle/>
          <a:p>
            <a:pPr algn="ctr" eaLnBrk="0" fontAlgn="base" hangingPunct="0">
              <a:spcBef>
                <a:spcPct val="0"/>
              </a:spcBef>
              <a:spcAft>
                <a:spcPct val="0"/>
              </a:spcAft>
            </a:pPr>
            <a:r>
              <a:rPr lang="ar-JO" sz="2800" b="1" cap="all" dirty="0">
                <a:ln w="9000" cmpd="sng">
                  <a:solidFill>
                    <a:schemeClr val="tx1"/>
                  </a:solidFill>
                  <a:prstDash val="solid"/>
                </a:ln>
                <a:solidFill>
                  <a:srgbClr val="FF0000"/>
                </a:solidFill>
                <a:effectLst>
                  <a:reflection blurRad="12700" stA="28000" endPos="45000" dist="1000" dir="5400000" sy="-100000" algn="bl" rotWithShape="0"/>
                </a:effectLst>
                <a:latin typeface="Comic Sans MS" pitchFamily="66" charset="0"/>
              </a:rPr>
              <a:t>كيف نعيش خاضعين لربوبية يسوع المسيح</a:t>
            </a:r>
            <a:endParaRPr lang="en-US" sz="2800" b="1" cap="all" dirty="0">
              <a:ln w="9000" cmpd="sng">
                <a:solidFill>
                  <a:schemeClr val="tx1"/>
                </a:solidFill>
                <a:prstDash val="solid"/>
              </a:ln>
              <a:solidFill>
                <a:srgbClr val="FF0000"/>
              </a:solidFill>
              <a:effectLst>
                <a:reflection blurRad="12700" stA="28000" endPos="45000" dist="1000" dir="5400000" sy="-100000" algn="bl" rotWithShape="0"/>
              </a:effectLst>
              <a:latin typeface="Comic Sans MS" pitchFamily="66" charset="0"/>
            </a:endParaRPr>
          </a:p>
        </p:txBody>
      </p:sp>
      <p:sp>
        <p:nvSpPr>
          <p:cNvPr id="6" name="TextBox 5"/>
          <p:cNvSpPr txBox="1"/>
          <p:nvPr/>
        </p:nvSpPr>
        <p:spPr>
          <a:xfrm rot="16200000">
            <a:off x="1581061" y="3045054"/>
            <a:ext cx="1463992" cy="707886"/>
          </a:xfrm>
          <a:prstGeom prst="rect">
            <a:avLst/>
          </a:prstGeom>
          <a:noFill/>
        </p:spPr>
        <p:txBody>
          <a:bodyPr wrap="square" rtlCol="0">
            <a:spAutoFit/>
          </a:bodyPr>
          <a:lstStyle/>
          <a:p>
            <a:pPr algn="ctr" eaLnBrk="0" fontAlgn="base" hangingPunct="0">
              <a:spcBef>
                <a:spcPct val="0"/>
              </a:spcBef>
              <a:spcAft>
                <a:spcPct val="0"/>
              </a:spcAft>
            </a:pPr>
            <a:r>
              <a:rPr lang="ar-JO" sz="2000" b="1" dirty="0">
                <a:latin typeface="Comic Sans MS" pitchFamily="66" charset="0"/>
              </a:rPr>
              <a:t>محبة</a:t>
            </a:r>
          </a:p>
          <a:p>
            <a:pPr algn="ctr" eaLnBrk="0" fontAlgn="base" hangingPunct="0">
              <a:spcBef>
                <a:spcPct val="0"/>
              </a:spcBef>
              <a:spcAft>
                <a:spcPct val="0"/>
              </a:spcAft>
            </a:pPr>
            <a:r>
              <a:rPr lang="ar-JO" sz="2000" b="1" dirty="0">
                <a:latin typeface="Comic Sans MS" pitchFamily="66" charset="0"/>
              </a:rPr>
              <a:t> الحياة</a:t>
            </a:r>
            <a:endParaRPr lang="en-US" sz="2000" b="1" dirty="0">
              <a:latin typeface="Comic Sans MS" pitchFamily="66" charset="0"/>
            </a:endParaRPr>
          </a:p>
        </p:txBody>
      </p:sp>
      <p:sp>
        <p:nvSpPr>
          <p:cNvPr id="8" name="TextBox 7"/>
          <p:cNvSpPr txBox="1"/>
          <p:nvPr/>
        </p:nvSpPr>
        <p:spPr>
          <a:xfrm>
            <a:off x="3200400" y="238131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ar-JO" sz="2000" b="1" dirty="0">
                <a:latin typeface="Comic Sans MS" pitchFamily="66" charset="0"/>
              </a:rPr>
              <a:t>المال</a:t>
            </a:r>
            <a:endParaRPr lang="en-US" sz="2000" b="1" dirty="0">
              <a:latin typeface="Comic Sans MS" pitchFamily="66" charset="0"/>
            </a:endParaRPr>
          </a:p>
        </p:txBody>
      </p:sp>
      <p:sp>
        <p:nvSpPr>
          <p:cNvPr id="9" name="TextBox 8"/>
          <p:cNvSpPr txBox="1"/>
          <p:nvPr/>
        </p:nvSpPr>
        <p:spPr>
          <a:xfrm>
            <a:off x="5334000" y="236220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ar-JO" sz="2000" b="1" dirty="0">
                <a:latin typeface="Comic Sans MS" pitchFamily="66" charset="0"/>
              </a:rPr>
              <a:t>الأصدقاء</a:t>
            </a:r>
            <a:endParaRPr lang="en-US" sz="2000" b="1" dirty="0">
              <a:latin typeface="Comic Sans MS" pitchFamily="66" charset="0"/>
            </a:endParaRPr>
          </a:p>
        </p:txBody>
      </p:sp>
      <p:sp>
        <p:nvSpPr>
          <p:cNvPr id="10" name="TextBox 9"/>
          <p:cNvSpPr txBox="1"/>
          <p:nvPr/>
        </p:nvSpPr>
        <p:spPr>
          <a:xfrm>
            <a:off x="6477000" y="2600355"/>
            <a:ext cx="492443" cy="1438245"/>
          </a:xfrm>
          <a:prstGeom prst="rect">
            <a:avLst/>
          </a:prstGeom>
          <a:noFill/>
        </p:spPr>
        <p:txBody>
          <a:bodyPr vert="vert270" wrap="square" rtlCol="0">
            <a:spAutoFit/>
          </a:bodyPr>
          <a:lstStyle/>
          <a:p>
            <a:pPr algn="ctr" eaLnBrk="0" fontAlgn="base" hangingPunct="0">
              <a:spcBef>
                <a:spcPct val="0"/>
              </a:spcBef>
              <a:spcAft>
                <a:spcPct val="0"/>
              </a:spcAft>
            </a:pPr>
            <a:r>
              <a:rPr lang="ar-JO" sz="2000" b="1" dirty="0">
                <a:latin typeface="Comic Sans MS" pitchFamily="66" charset="0"/>
              </a:rPr>
              <a:t>العمل</a:t>
            </a:r>
            <a:endParaRPr lang="en-US" sz="2000" b="1" dirty="0">
              <a:latin typeface="Comic Sans MS" pitchFamily="66" charset="0"/>
            </a:endParaRPr>
          </a:p>
        </p:txBody>
      </p:sp>
      <p:sp>
        <p:nvSpPr>
          <p:cNvPr id="11" name="TextBox 10"/>
          <p:cNvSpPr txBox="1"/>
          <p:nvPr/>
        </p:nvSpPr>
        <p:spPr>
          <a:xfrm>
            <a:off x="7772400" y="2647890"/>
            <a:ext cx="492443" cy="1543110"/>
          </a:xfrm>
          <a:prstGeom prst="rect">
            <a:avLst/>
          </a:prstGeom>
          <a:noFill/>
        </p:spPr>
        <p:txBody>
          <a:bodyPr vert="vert270" wrap="square" rtlCol="0">
            <a:spAutoFit/>
          </a:bodyPr>
          <a:lstStyle/>
          <a:p>
            <a:pPr algn="ctr" eaLnBrk="0" fontAlgn="base" hangingPunct="0">
              <a:spcBef>
                <a:spcPct val="0"/>
              </a:spcBef>
              <a:spcAft>
                <a:spcPct val="0"/>
              </a:spcAft>
            </a:pPr>
            <a:r>
              <a:rPr lang="ar-JO" sz="2000" b="1" dirty="0">
                <a:latin typeface="Comic Sans MS" pitchFamily="66" charset="0"/>
              </a:rPr>
              <a:t>الفراغ</a:t>
            </a:r>
            <a:endParaRPr lang="en-US" sz="2000" b="1" dirty="0">
              <a:latin typeface="Comic Sans MS" pitchFamily="66" charset="0"/>
            </a:endParaRPr>
          </a:p>
        </p:txBody>
      </p:sp>
      <p:sp>
        <p:nvSpPr>
          <p:cNvPr id="13" name="TextBox 12"/>
          <p:cNvSpPr txBox="1"/>
          <p:nvPr/>
        </p:nvSpPr>
        <p:spPr>
          <a:xfrm>
            <a:off x="1468278" y="4411055"/>
            <a:ext cx="6131243" cy="523220"/>
          </a:xfrm>
          <a:prstGeom prst="rect">
            <a:avLst/>
          </a:prstGeom>
          <a:noFill/>
        </p:spPr>
        <p:txBody>
          <a:bodyPr wrap="square" rtlCol="0">
            <a:spAutoFit/>
          </a:bodyPr>
          <a:lstStyle/>
          <a:p>
            <a:pPr algn="ctr" eaLnBrk="0" fontAlgn="base" hangingPunct="0">
              <a:spcBef>
                <a:spcPct val="0"/>
              </a:spcBef>
              <a:spcAft>
                <a:spcPct val="0"/>
              </a:spcAft>
            </a:pPr>
            <a:r>
              <a:rPr lang="ar-JO" sz="2800" b="1" dirty="0">
                <a:latin typeface="Comic Sans MS" pitchFamily="66" charset="0"/>
              </a:rPr>
              <a:t>هل هناك غرف في حياتك محظورة على الرب؟</a:t>
            </a:r>
            <a:endParaRPr lang="en-US" sz="2800" b="1" dirty="0">
              <a:latin typeface="Comic Sans MS" pitchFamily="66" charset="0"/>
            </a:endParaRPr>
          </a:p>
        </p:txBody>
      </p:sp>
      <p:sp>
        <p:nvSpPr>
          <p:cNvPr id="16" name="TextBox 15"/>
          <p:cNvSpPr txBox="1"/>
          <p:nvPr/>
        </p:nvSpPr>
        <p:spPr>
          <a:xfrm>
            <a:off x="802956" y="2419290"/>
            <a:ext cx="492443" cy="1847910"/>
          </a:xfrm>
          <a:prstGeom prst="rect">
            <a:avLst/>
          </a:prstGeom>
          <a:noFill/>
        </p:spPr>
        <p:txBody>
          <a:bodyPr vert="vert270" wrap="square" rtlCol="0">
            <a:spAutoFit/>
          </a:bodyPr>
          <a:lstStyle/>
          <a:p>
            <a:pPr algn="ctr" eaLnBrk="0" fontAlgn="base" hangingPunct="0">
              <a:spcBef>
                <a:spcPct val="0"/>
              </a:spcBef>
              <a:spcAft>
                <a:spcPct val="0"/>
              </a:spcAft>
            </a:pPr>
            <a:r>
              <a:rPr lang="ar-JO" sz="2000" b="1" dirty="0">
                <a:latin typeface="Comic Sans MS" pitchFamily="66" charset="0"/>
              </a:rPr>
              <a:t>التسلية</a:t>
            </a:r>
            <a:endParaRPr lang="en-US" sz="2000" b="1" dirty="0">
              <a:latin typeface="Comic Sans MS" pitchFamily="66" charset="0"/>
            </a:endParaRPr>
          </a:p>
        </p:txBody>
      </p:sp>
      <p:pic>
        <p:nvPicPr>
          <p:cNvPr id="17" name="Picture 16"/>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893" b="100000" l="0" r="97287">
                        <a14:foregroundMark x1="31008" y1="63839" x2="32946" y2="58482"/>
                        <a14:foregroundMark x1="55039" y1="51786" x2="54264" y2="60714"/>
                        <a14:foregroundMark x1="39147" y1="93304" x2="33333" y2="99107"/>
                        <a14:backgroundMark x1="79070" y1="52232" x2="87209" y2="58036"/>
                      </a14:backgroundRemoval>
                    </a14:imgEffect>
                  </a14:imgLayer>
                </a14:imgProps>
              </a:ext>
              <a:ext uri="{28A0092B-C50C-407E-A947-70E740481C1C}">
                <a14:useLocalDpi xmlns:a14="http://schemas.microsoft.com/office/drawing/2010/main"/>
              </a:ext>
            </a:extLst>
          </a:blip>
          <a:srcRect/>
          <a:stretch/>
        </p:blipFill>
        <p:spPr>
          <a:xfrm>
            <a:off x="6934200" y="4776499"/>
            <a:ext cx="2397443" cy="2081501"/>
          </a:xfrm>
          <a:prstGeom prst="rect">
            <a:avLst/>
          </a:prstGeom>
        </p:spPr>
      </p:pic>
      <p:pic>
        <p:nvPicPr>
          <p:cNvPr id="22" name="Picture 21"/>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 b="48500" l="12016" r="89535">
                        <a14:backgroundMark x1="25969" y1="9750" x2="74419" y2="5750"/>
                        <a14:backgroundMark x1="21705" y1="15500" x2="65891" y2="13250"/>
                        <a14:backgroundMark x1="33333" y1="17500" x2="44186" y2="16750"/>
                      </a14:backgroundRemoval>
                    </a14:imgEffect>
                  </a14:imgLayer>
                </a14:imgProps>
              </a:ext>
              <a:ext uri="{28A0092B-C50C-407E-A947-70E740481C1C}">
                <a14:useLocalDpi xmlns:a14="http://schemas.microsoft.com/office/drawing/2010/main"/>
              </a:ext>
            </a:extLst>
          </a:blip>
          <a:srcRect b="55200"/>
          <a:stretch/>
        </p:blipFill>
        <p:spPr>
          <a:xfrm>
            <a:off x="1752600" y="2262114"/>
            <a:ext cx="1131466" cy="785886"/>
          </a:xfrm>
          <a:prstGeom prst="rect">
            <a:avLst/>
          </a:prstGeom>
        </p:spPr>
      </p:pic>
      <p:pic>
        <p:nvPicPr>
          <p:cNvPr id="25" name="Picture 24"/>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1000" b="48500" l="12016" r="89535">
                        <a14:backgroundMark x1="25969" y1="9750" x2="74419" y2="5750"/>
                        <a14:backgroundMark x1="21705" y1="15500" x2="65891" y2="13250"/>
                        <a14:backgroundMark x1="33333" y1="17500" x2="44186" y2="16750"/>
                      </a14:backgroundRemoval>
                    </a14:imgEffect>
                  </a14:imgLayer>
                </a14:imgProps>
              </a:ext>
              <a:ext uri="{28A0092B-C50C-407E-A947-70E740481C1C}">
                <a14:useLocalDpi xmlns:a14="http://schemas.microsoft.com/office/drawing/2010/main"/>
              </a:ext>
            </a:extLst>
          </a:blip>
          <a:srcRect b="55200"/>
          <a:stretch/>
        </p:blipFill>
        <p:spPr>
          <a:xfrm>
            <a:off x="7479134" y="2133600"/>
            <a:ext cx="1131466" cy="785886"/>
          </a:xfrm>
          <a:prstGeom prst="rect">
            <a:avLst/>
          </a:prstGeom>
        </p:spPr>
      </p:pic>
      <p:sp>
        <p:nvSpPr>
          <p:cNvPr id="26" name="TextBox 25"/>
          <p:cNvSpPr txBox="1"/>
          <p:nvPr/>
        </p:nvSpPr>
        <p:spPr>
          <a:xfrm>
            <a:off x="1408270" y="5360753"/>
            <a:ext cx="6131243" cy="523220"/>
          </a:xfrm>
          <a:prstGeom prst="rect">
            <a:avLst/>
          </a:prstGeom>
          <a:noFill/>
        </p:spPr>
        <p:txBody>
          <a:bodyPr wrap="square" rtlCol="0">
            <a:spAutoFit/>
          </a:bodyPr>
          <a:lstStyle/>
          <a:p>
            <a:pPr algn="ctr" eaLnBrk="0" fontAlgn="base" hangingPunct="0">
              <a:spcBef>
                <a:spcPct val="0"/>
              </a:spcBef>
              <a:spcAft>
                <a:spcPct val="0"/>
              </a:spcAft>
            </a:pPr>
            <a:r>
              <a:rPr lang="ar-JO" sz="2800" b="1" dirty="0">
                <a:solidFill>
                  <a:srgbClr val="820000"/>
                </a:solidFill>
                <a:latin typeface="Comic Sans MS" pitchFamily="66" charset="0"/>
              </a:rPr>
              <a:t>لا تنسى: 1 كو 6: 19-20</a:t>
            </a:r>
            <a:endParaRPr lang="en-US" sz="2800" b="1" dirty="0">
              <a:solidFill>
                <a:srgbClr val="820000"/>
              </a:solidFill>
              <a:latin typeface="Comic Sans MS" pitchFamily="66" charset="0"/>
            </a:endParaRPr>
          </a:p>
        </p:txBody>
      </p:sp>
    </p:spTree>
    <p:custDataLst>
      <p:tags r:id="rId1"/>
    </p:custDataLst>
    <p:extLst>
      <p:ext uri="{BB962C8B-B14F-4D97-AF65-F5344CB8AC3E}">
        <p14:creationId xmlns:p14="http://schemas.microsoft.com/office/powerpoint/2010/main" val="4009137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4137">
        <p15:prstTrans prst="peelOff"/>
      </p:transition>
    </mc:Choice>
    <mc:Fallback xmlns="">
      <p:transition spd="slow" advTm="1841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2000"/>
                                        <p:tgtEl>
                                          <p:spTgt spid="6"/>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000"/>
                                        <p:tgtEl>
                                          <p:spTgt spid="8"/>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2000"/>
                                        <p:tgtEl>
                                          <p:spTgt spid="9"/>
                                        </p:tgtEl>
                                      </p:cBhvr>
                                    </p:animEffect>
                                  </p:childTnLst>
                                </p:cTn>
                              </p:par>
                            </p:childTnLst>
                          </p:cTn>
                        </p:par>
                        <p:par>
                          <p:cTn id="20" fill="hold">
                            <p:stCondLst>
                              <p:cond delay="8000"/>
                            </p:stCondLst>
                            <p:childTnLst>
                              <p:par>
                                <p:cTn id="21" presetID="2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2000"/>
                                        <p:tgtEl>
                                          <p:spTgt spid="10"/>
                                        </p:tgtEl>
                                      </p:cBhvr>
                                    </p:animEffect>
                                  </p:childTnLst>
                                </p:cTn>
                              </p:par>
                            </p:childTnLst>
                          </p:cTn>
                        </p:par>
                        <p:par>
                          <p:cTn id="24" fill="hold">
                            <p:stCondLst>
                              <p:cond delay="10000"/>
                            </p:stCondLst>
                            <p:childTnLst>
                              <p:par>
                                <p:cTn id="25" presetID="22" presetClass="entr" presetSubtype="4"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1000" fill="hold"/>
                                        <p:tgtEl>
                                          <p:spTgt spid="13"/>
                                        </p:tgtEl>
                                        <p:attrNameLst>
                                          <p:attrName>ppt_w</p:attrName>
                                        </p:attrNameLst>
                                      </p:cBhvr>
                                      <p:tavLst>
                                        <p:tav tm="0">
                                          <p:val>
                                            <p:strVal val="#ppt_w*0.70"/>
                                          </p:val>
                                        </p:tav>
                                        <p:tav tm="100000">
                                          <p:val>
                                            <p:strVal val="#ppt_w"/>
                                          </p:val>
                                        </p:tav>
                                      </p:tavLst>
                                    </p:anim>
                                    <p:anim calcmode="lin" valueType="num">
                                      <p:cBhvr>
                                        <p:cTn id="33" dur="1000" fill="hold"/>
                                        <p:tgtEl>
                                          <p:spTgt spid="13"/>
                                        </p:tgtEl>
                                        <p:attrNameLst>
                                          <p:attrName>ppt_h</p:attrName>
                                        </p:attrNameLst>
                                      </p:cBhvr>
                                      <p:tavLst>
                                        <p:tav tm="0">
                                          <p:val>
                                            <p:strVal val="#ppt_h"/>
                                          </p:val>
                                        </p:tav>
                                        <p:tav tm="100000">
                                          <p:val>
                                            <p:strVal val="#ppt_h"/>
                                          </p:val>
                                        </p:tav>
                                      </p:tavLst>
                                    </p:anim>
                                    <p:animEffect transition="in" filter="fade">
                                      <p:cBhvr>
                                        <p:cTn id="34" dur="1000"/>
                                        <p:tgtEl>
                                          <p:spTgt spid="13"/>
                                        </p:tgtEl>
                                      </p:cBhvr>
                                    </p:animEffect>
                                  </p:childTnLst>
                                </p:cTn>
                              </p:par>
                            </p:childTnLst>
                          </p:cTn>
                        </p:par>
                        <p:par>
                          <p:cTn id="35" fill="hold">
                            <p:stCondLst>
                              <p:cond delay="1000"/>
                            </p:stCondLst>
                            <p:childTnLst>
                              <p:par>
                                <p:cTn id="36" presetID="42"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childTnLst>
                          </p:cTn>
                        </p:par>
                        <p:par>
                          <p:cTn id="47" fill="hold">
                            <p:stCondLst>
                              <p:cond delay="2500"/>
                            </p:stCondLst>
                            <p:childTnLst>
                              <p:par>
                                <p:cTn id="48" presetID="53" presetClass="entr" presetSubtype="16" fill="hold" nodeType="afterEffect">
                                  <p:stCondLst>
                                    <p:cond delay="0"/>
                                  </p:stCondLst>
                                  <p:childTnLst>
                                    <p:set>
                                      <p:cBhvr>
                                        <p:cTn id="49" dur="1" fill="hold">
                                          <p:stCondLst>
                                            <p:cond delay="0"/>
                                          </p:stCondLst>
                                        </p:cTn>
                                        <p:tgtEl>
                                          <p:spTgt spid="25"/>
                                        </p:tgtEl>
                                        <p:attrNameLst>
                                          <p:attrName>style.visibility</p:attrName>
                                        </p:attrNameLst>
                                      </p:cBhvr>
                                      <p:to>
                                        <p:strVal val="visible"/>
                                      </p:to>
                                    </p:set>
                                    <p:anim calcmode="lin" valueType="num">
                                      <p:cBhvr>
                                        <p:cTn id="50" dur="500" fill="hold"/>
                                        <p:tgtEl>
                                          <p:spTgt spid="25"/>
                                        </p:tgtEl>
                                        <p:attrNameLst>
                                          <p:attrName>ppt_w</p:attrName>
                                        </p:attrNameLst>
                                      </p:cBhvr>
                                      <p:tavLst>
                                        <p:tav tm="0">
                                          <p:val>
                                            <p:fltVal val="0"/>
                                          </p:val>
                                        </p:tav>
                                        <p:tav tm="100000">
                                          <p:val>
                                            <p:strVal val="#ppt_w"/>
                                          </p:val>
                                        </p:tav>
                                      </p:tavLst>
                                    </p:anim>
                                    <p:anim calcmode="lin" valueType="num">
                                      <p:cBhvr>
                                        <p:cTn id="51" dur="500" fill="hold"/>
                                        <p:tgtEl>
                                          <p:spTgt spid="25"/>
                                        </p:tgtEl>
                                        <p:attrNameLst>
                                          <p:attrName>ppt_h</p:attrName>
                                        </p:attrNameLst>
                                      </p:cBhvr>
                                      <p:tavLst>
                                        <p:tav tm="0">
                                          <p:val>
                                            <p:fltVal val="0"/>
                                          </p:val>
                                        </p:tav>
                                        <p:tav tm="100000">
                                          <p:val>
                                            <p:strVal val="#ppt_h"/>
                                          </p:val>
                                        </p:tav>
                                      </p:tavLst>
                                    </p:anim>
                                    <p:animEffect transition="in" filter="fade">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p:cTn id="57" dur="500" fill="hold"/>
                                        <p:tgtEl>
                                          <p:spTgt spid="26"/>
                                        </p:tgtEl>
                                        <p:attrNameLst>
                                          <p:attrName>ppt_w</p:attrName>
                                        </p:attrNameLst>
                                      </p:cBhvr>
                                      <p:tavLst>
                                        <p:tav tm="0">
                                          <p:val>
                                            <p:fltVal val="0"/>
                                          </p:val>
                                        </p:tav>
                                        <p:tav tm="100000">
                                          <p:val>
                                            <p:strVal val="#ppt_w"/>
                                          </p:val>
                                        </p:tav>
                                      </p:tavLst>
                                    </p:anim>
                                    <p:anim calcmode="lin" valueType="num">
                                      <p:cBhvr>
                                        <p:cTn id="58" dur="500" fill="hold"/>
                                        <p:tgtEl>
                                          <p:spTgt spid="26"/>
                                        </p:tgtEl>
                                        <p:attrNameLst>
                                          <p:attrName>ppt_h</p:attrName>
                                        </p:attrNameLst>
                                      </p:cBhvr>
                                      <p:tavLst>
                                        <p:tav tm="0">
                                          <p:val>
                                            <p:fltVal val="0"/>
                                          </p:val>
                                        </p:tav>
                                        <p:tav tm="100000">
                                          <p:val>
                                            <p:strVal val="#ppt_h"/>
                                          </p:val>
                                        </p:tav>
                                      </p:tavLst>
                                    </p:anim>
                                    <p:animEffect transition="in" filter="fade">
                                      <p:cBhvr>
                                        <p:cTn id="5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3" grpId="0"/>
      <p:bldP spid="16"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02294466"/>
      </p:ext>
    </p:extLst>
  </p:cSld>
  <p:clrMapOvr>
    <a:masterClrMapping/>
  </p:clrMapOvr>
  <mc:AlternateContent xmlns:mc="http://schemas.openxmlformats.org/markup-compatibility/2006" xmlns:p14="http://schemas.microsoft.com/office/powerpoint/2010/main">
    <mc:Choice Requires="p14">
      <p:transition spd="slow" p14:dur="3000" advTm="6695">
        <p:fade/>
      </p:transition>
    </mc:Choice>
    <mc:Fallback xmlns="">
      <p:transition spd="slow" advTm="6695">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BBB501-DE5D-4B4D-A6E1-743A1BD808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16B49871-0ABA-4D49-AA20-1CA283B848C2}"/>
              </a:ext>
            </a:extLst>
          </p:cNvPr>
          <p:cNvSpPr txBox="1"/>
          <p:nvPr/>
        </p:nvSpPr>
        <p:spPr>
          <a:xfrm>
            <a:off x="1752600" y="4953000"/>
            <a:ext cx="1066800" cy="1446550"/>
          </a:xfrm>
          <a:prstGeom prst="rect">
            <a:avLst/>
          </a:prstGeom>
          <a:noFill/>
        </p:spPr>
        <p:txBody>
          <a:bodyPr wrap="square" rtlCol="0">
            <a:spAutoFit/>
          </a:bodyPr>
          <a:lstStyle/>
          <a:p>
            <a:pPr algn="ctr"/>
            <a:r>
              <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1</a:t>
            </a:r>
          </a:p>
        </p:txBody>
      </p:sp>
      <p:sp>
        <p:nvSpPr>
          <p:cNvPr id="8" name="TextBox 7">
            <a:extLst>
              <a:ext uri="{FF2B5EF4-FFF2-40B4-BE49-F238E27FC236}">
                <a16:creationId xmlns:a16="http://schemas.microsoft.com/office/drawing/2014/main" id="{0DF478E6-2773-4CDA-930C-A374371599F7}"/>
              </a:ext>
            </a:extLst>
          </p:cNvPr>
          <p:cNvSpPr txBox="1"/>
          <p:nvPr/>
        </p:nvSpPr>
        <p:spPr>
          <a:xfrm>
            <a:off x="5943600" y="4953000"/>
            <a:ext cx="1066800" cy="1446550"/>
          </a:xfrm>
          <a:prstGeom prst="rect">
            <a:avLst/>
          </a:prstGeom>
          <a:noFill/>
        </p:spPr>
        <p:txBody>
          <a:bodyPr wrap="square" rtlCol="0">
            <a:spAutoFit/>
          </a:bodyPr>
          <a:lstStyle/>
          <a:p>
            <a:pPr algn="ctr"/>
            <a:r>
              <a:rPr lang="ar-JO" sz="8800" b="1" dirty="0">
                <a:ln w="10160">
                  <a:solidFill>
                    <a:srgbClr val="002060"/>
                  </a:solidFill>
                  <a:prstDash val="solid"/>
                </a:ln>
                <a:solidFill>
                  <a:srgbClr val="FFFFFF"/>
                </a:solidFill>
                <a:effectLst>
                  <a:outerShdw blurRad="38100" dist="22860" dir="5400000" algn="tl" rotWithShape="0">
                    <a:srgbClr val="000000">
                      <a:alpha val="30000"/>
                    </a:srgbClr>
                  </a:outerShdw>
                </a:effectLst>
              </a:rPr>
              <a:t>2</a:t>
            </a:r>
            <a:endPar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endParaRPr>
          </a:p>
        </p:txBody>
      </p:sp>
      <p:pic>
        <p:nvPicPr>
          <p:cNvPr id="3" name="Picture 2">
            <a:extLst>
              <a:ext uri="{FF2B5EF4-FFF2-40B4-BE49-F238E27FC236}">
                <a16:creationId xmlns:a16="http://schemas.microsoft.com/office/drawing/2014/main" id="{41F439E8-7F41-4050-BF88-BC4635B7DFB4}"/>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3104" b="100000" l="0" r="98690">
                        <a14:foregroundMark x1="36572" y1="3215" x2="42249" y2="13969"/>
                        <a14:foregroundMark x1="66048" y1="95676" x2="38646" y2="99889"/>
                        <a14:foregroundMark x1="84389" y1="74723" x2="86135" y2="74723"/>
                        <a14:foregroundMark x1="5459" y1="77162" x2="6332" y2="76275"/>
                      </a14:backgroundRemoval>
                    </a14:imgEffect>
                    <a14:imgEffect>
                      <a14:brightnessContrast contrast="20000"/>
                    </a14:imgEffect>
                  </a14:imgLayer>
                </a14:imgProps>
              </a:ext>
              <a:ext uri="{28A0092B-C50C-407E-A947-70E740481C1C}">
                <a14:useLocalDpi xmlns:a14="http://schemas.microsoft.com/office/drawing/2010/main"/>
              </a:ext>
            </a:extLst>
          </a:blip>
          <a:srcRect/>
          <a:stretch/>
        </p:blipFill>
        <p:spPr>
          <a:xfrm>
            <a:off x="381000" y="3077765"/>
            <a:ext cx="3810000" cy="375046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791779438"/>
      </p:ext>
    </p:extLst>
  </p:cSld>
  <p:clrMapOvr>
    <a:masterClrMapping/>
  </p:clrMapOvr>
  <mc:AlternateContent xmlns:mc="http://schemas.openxmlformats.org/markup-compatibility/2006" xmlns:p14="http://schemas.microsoft.com/office/powerpoint/2010/main">
    <mc:Choice Requires="p14">
      <p:transition spd="slow" p14:dur="1250" advTm="39559"/>
    </mc:Choice>
    <mc:Fallback xmlns="">
      <p:transition spd="slow" advTm="39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8" fill="hold" nodeType="clickEffect">
                                  <p:stCondLst>
                                    <p:cond delay="0"/>
                                  </p:stCondLst>
                                  <p:childTnLst>
                                    <p:anim calcmode="lin" valueType="num">
                                      <p:cBhvr additive="base">
                                        <p:cTn id="13" dur="2000"/>
                                        <p:tgtEl>
                                          <p:spTgt spid="3"/>
                                        </p:tgtEl>
                                        <p:attrNameLst>
                                          <p:attrName>ppt_x</p:attrName>
                                        </p:attrNameLst>
                                      </p:cBhvr>
                                      <p:tavLst>
                                        <p:tav tm="0">
                                          <p:val>
                                            <p:strVal val="ppt_x"/>
                                          </p:val>
                                        </p:tav>
                                        <p:tav tm="100000">
                                          <p:val>
                                            <p:strVal val="0-ppt_w/2"/>
                                          </p:val>
                                        </p:tav>
                                      </p:tavLst>
                                    </p:anim>
                                    <p:anim calcmode="lin" valueType="num">
                                      <p:cBhvr additive="base">
                                        <p:cTn id="14" dur="2000"/>
                                        <p:tgtEl>
                                          <p:spTgt spid="3"/>
                                        </p:tgtEl>
                                        <p:attrNameLst>
                                          <p:attrName>ppt_y</p:attrName>
                                        </p:attrNameLst>
                                      </p:cBhvr>
                                      <p:tavLst>
                                        <p:tav tm="0">
                                          <p:val>
                                            <p:strVal val="ppt_y"/>
                                          </p:val>
                                        </p:tav>
                                        <p:tav tm="100000">
                                          <p:val>
                                            <p:strVal val="ppt_y"/>
                                          </p:val>
                                        </p:tav>
                                      </p:tavLst>
                                    </p:anim>
                                    <p:set>
                                      <p:cBhvr>
                                        <p:cTn id="15" dur="1" fill="hold">
                                          <p:stCondLst>
                                            <p:cond delay="1999"/>
                                          </p:stCondLst>
                                        </p:cTn>
                                        <p:tgtEl>
                                          <p:spTgt spid="3"/>
                                        </p:tgtEl>
                                        <p:attrNameLst>
                                          <p:attrName>style.visibility</p:attrName>
                                        </p:attrNameLst>
                                      </p:cBhvr>
                                      <p:to>
                                        <p:strVal val="hidden"/>
                                      </p:to>
                                    </p:set>
                                  </p:childTnLst>
                                </p:cTn>
                              </p:par>
                            </p:childTnLst>
                          </p:cTn>
                        </p:par>
                        <p:par>
                          <p:cTn id="16" fill="hold">
                            <p:stCondLst>
                              <p:cond delay="2000"/>
                            </p:stCondLst>
                            <p:childTnLst>
                              <p:par>
                                <p:cTn id="17" presetID="10" presetClass="exit" presetSubtype="0" fill="hold" grpId="0" nodeType="after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gtEl>
                                      </p:cBhvr>
                                    </p:animEffect>
                                    <p:set>
                                      <p:cBhvr>
                                        <p:cTn id="22"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extLst>
    <p:ext uri="{E180D4A7-C9FB-4DFB-919C-405C955672EB}">
      <p14:showEvtLst xmlns:p14="http://schemas.microsoft.com/office/powerpoint/2010/main">
        <p14:playEvt time="0" objId="3"/>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أمثال يسوع</a:t>
            </a:r>
            <a:r>
              <a:rPr lang="en-US" sz="2800" b="1" dirty="0">
                <a:solidFill>
                  <a:srgbClr val="FFFFFF"/>
                </a:solidFill>
                <a:latin typeface="Arial" panose="020B0604020202020204" pitchFamily="34" charset="0"/>
                <a:ea typeface="ＭＳ Ｐゴシック" charset="0"/>
                <a:cs typeface="Arial" panose="020B0604020202020204" pitchFamily="34" charset="0"/>
              </a:rPr>
              <a:t> •  BibleStudyDownloads.org</a:t>
            </a:r>
            <a:endParaRPr lang="en-US" sz="105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975445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2C5295-8D80-4F13-B017-EB3449EA80E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430"/>
            <a:ext cx="9144000" cy="6846570"/>
          </a:xfrm>
          <a:prstGeom prst="rect">
            <a:avLst/>
          </a:prstGeom>
        </p:spPr>
      </p:pic>
      <p:pic>
        <p:nvPicPr>
          <p:cNvPr id="5" name="Picture 4">
            <a:extLst>
              <a:ext uri="{FF2B5EF4-FFF2-40B4-BE49-F238E27FC236}">
                <a16:creationId xmlns:a16="http://schemas.microsoft.com/office/drawing/2014/main" id="{CA0D9924-4679-4735-A8C1-6269869B5E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684955" y="1423737"/>
            <a:ext cx="4150512" cy="334346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a:extLst>
              <a:ext uri="{FF2B5EF4-FFF2-40B4-BE49-F238E27FC236}">
                <a16:creationId xmlns:a16="http://schemas.microsoft.com/office/drawing/2014/main" id="{1DFA4145-CE2B-4B22-8415-F4F9208A672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08533" y="1423736"/>
            <a:ext cx="4034867" cy="334346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TextBox 6">
            <a:extLst>
              <a:ext uri="{FF2B5EF4-FFF2-40B4-BE49-F238E27FC236}">
                <a16:creationId xmlns:a16="http://schemas.microsoft.com/office/drawing/2014/main" id="{6DD0682E-CA4A-400A-9BB2-548E908E0D3C}"/>
              </a:ext>
            </a:extLst>
          </p:cNvPr>
          <p:cNvSpPr txBox="1"/>
          <p:nvPr/>
        </p:nvSpPr>
        <p:spPr>
          <a:xfrm>
            <a:off x="1752600" y="4953000"/>
            <a:ext cx="1066800" cy="1446550"/>
          </a:xfrm>
          <a:prstGeom prst="rect">
            <a:avLst/>
          </a:prstGeom>
          <a:noFill/>
        </p:spPr>
        <p:txBody>
          <a:bodyPr wrap="square" rtlCol="0">
            <a:spAutoFit/>
          </a:bodyPr>
          <a:lstStyle/>
          <a:p>
            <a:pPr algn="ctr"/>
            <a:r>
              <a:rPr lang="ar-JO" sz="88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1</a:t>
            </a:r>
            <a:endPar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4C6998E-73B6-4B8F-9AFE-B0B37ED50F45}"/>
              </a:ext>
            </a:extLst>
          </p:cNvPr>
          <p:cNvSpPr txBox="1"/>
          <p:nvPr/>
        </p:nvSpPr>
        <p:spPr>
          <a:xfrm>
            <a:off x="6248400" y="4953000"/>
            <a:ext cx="1066800" cy="1446550"/>
          </a:xfrm>
          <a:prstGeom prst="rect">
            <a:avLst/>
          </a:prstGeom>
          <a:noFill/>
        </p:spPr>
        <p:txBody>
          <a:bodyPr wrap="square" rtlCol="0">
            <a:spAutoFit/>
          </a:bodyPr>
          <a:lstStyle/>
          <a:p>
            <a:pPr algn="ctr"/>
            <a:r>
              <a:rPr lang="ar-JO" sz="88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2</a:t>
            </a:r>
            <a:endParaRPr lang="en-US" sz="8800" b="1" dirty="0">
              <a:ln w="10160">
                <a:solidFill>
                  <a:srgbClr val="00206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979248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CF701F-45A2-42D6-BEEB-36050C96B6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270" y="89452"/>
            <a:ext cx="8860387" cy="6645291"/>
          </a:xfrm>
          <a:prstGeom prst="rect">
            <a:avLst/>
          </a:prstGeom>
          <a:ln w="228600" cap="sq" cmpd="thickThin">
            <a:solidFill>
              <a:srgbClr val="000000"/>
            </a:solidFill>
            <a:prstDash val="solid"/>
            <a:miter lim="800000"/>
          </a:ln>
          <a:effectLst>
            <a:innerShdw blurRad="76200">
              <a:srgbClr val="000000"/>
            </a:innerShdw>
          </a:effectLst>
        </p:spPr>
      </p:pic>
      <p:sp>
        <p:nvSpPr>
          <p:cNvPr id="2" name="TextBox 1">
            <a:extLst>
              <a:ext uri="{FF2B5EF4-FFF2-40B4-BE49-F238E27FC236}">
                <a16:creationId xmlns:a16="http://schemas.microsoft.com/office/drawing/2014/main" id="{003AC2B9-E89B-4E87-917C-E34CC3B09AA0}"/>
              </a:ext>
            </a:extLst>
          </p:cNvPr>
          <p:cNvSpPr txBox="1"/>
          <p:nvPr/>
        </p:nvSpPr>
        <p:spPr>
          <a:xfrm>
            <a:off x="-121272" y="1078633"/>
            <a:ext cx="9341471" cy="646331"/>
          </a:xfrm>
          <a:prstGeom prst="rect">
            <a:avLst/>
          </a:prstGeom>
          <a:noFill/>
        </p:spPr>
        <p:txBody>
          <a:bodyPr wrap="square" rtlCol="0">
            <a:spAutoFit/>
          </a:bodyPr>
          <a:lstStyle/>
          <a:p>
            <a:pPr algn="ctr"/>
            <a:r>
              <a:rPr lang="ar-JO"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متى 7: 21، 24-27، لوقا 6: 46-49</a:t>
            </a:r>
            <a:r>
              <a:rPr lang="en-US" sz="36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AE782D3D-C953-4298-B8DE-1DBD941B2494}"/>
              </a:ext>
            </a:extLst>
          </p:cNvPr>
          <p:cNvSpPr txBox="1"/>
          <p:nvPr/>
        </p:nvSpPr>
        <p:spPr>
          <a:xfrm>
            <a:off x="-152400" y="381000"/>
            <a:ext cx="9372599" cy="769441"/>
          </a:xfrm>
          <a:prstGeom prst="rect">
            <a:avLst/>
          </a:prstGeom>
          <a:noFill/>
        </p:spPr>
        <p:txBody>
          <a:bodyPr wrap="square" rtlCol="0">
            <a:spAutoFit/>
          </a:bodyPr>
          <a:lstStyle/>
          <a:p>
            <a:pPr algn="ctr"/>
            <a:r>
              <a:rPr lang="ar-JO" sz="4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البنّاء الحكيم والبنّاء الجاهل</a:t>
            </a:r>
            <a:endParaRPr lang="en-US" sz="4400" b="1" dirty="0">
              <a:ln w="10160">
                <a:solidFill>
                  <a:schemeClr val="accent2">
                    <a:lumMod val="50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05B2A358-63B6-4E09-B5C9-20A09FF1C5D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10000" b="96500" l="9738" r="89888"/>
                    </a14:imgEffect>
                  </a14:imgLayer>
                </a14:imgProps>
              </a:ext>
              <a:ext uri="{28A0092B-C50C-407E-A947-70E740481C1C}">
                <a14:useLocalDpi xmlns:a14="http://schemas.microsoft.com/office/drawing/2010/main"/>
              </a:ext>
            </a:extLst>
          </a:blip>
          <a:srcRect l="15673" t="12648" r="17573" b="7369"/>
          <a:stretch/>
        </p:blipFill>
        <p:spPr>
          <a:xfrm rot="1178957">
            <a:off x="7029687" y="2578243"/>
            <a:ext cx="2468106" cy="421497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653751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A2E87-695F-4BEC-8B70-729DECE705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03190"/>
            <a:ext cx="8801101" cy="6502410"/>
          </a:xfrm>
          <a:prstGeom prst="rect">
            <a:avLst/>
          </a:prstGeom>
          <a:ln w="228600" cap="sq" cmpd="thickThin">
            <a:solidFill>
              <a:srgbClr val="000000"/>
            </a:solidFill>
            <a:prstDash val="solid"/>
            <a:miter lim="800000"/>
          </a:ln>
          <a:effectLst>
            <a:innerShdw blurRad="76200">
              <a:srgbClr val="000000"/>
            </a:innerShdw>
          </a:effectLst>
        </p:spPr>
      </p:pic>
      <p:sp>
        <p:nvSpPr>
          <p:cNvPr id="18" name="TextBox 17">
            <a:extLst>
              <a:ext uri="{FF2B5EF4-FFF2-40B4-BE49-F238E27FC236}">
                <a16:creationId xmlns:a16="http://schemas.microsoft.com/office/drawing/2014/main" id="{DD5C9D29-E09E-46FE-B148-270FCA4EB2A2}"/>
              </a:ext>
            </a:extLst>
          </p:cNvPr>
          <p:cNvSpPr txBox="1"/>
          <p:nvPr/>
        </p:nvSpPr>
        <p:spPr>
          <a:xfrm>
            <a:off x="7051912" y="6336268"/>
            <a:ext cx="2092088" cy="369332"/>
          </a:xfrm>
          <a:prstGeom prst="rect">
            <a:avLst/>
          </a:prstGeom>
          <a:noFill/>
        </p:spPr>
        <p:txBody>
          <a:bodyPr wrap="square" rtlCol="0">
            <a:spAutoFit/>
          </a:bodyPr>
          <a:lstStyle/>
          <a:p>
            <a:pPr algn="ctr"/>
            <a:r>
              <a:rPr lang="ar-JO" b="1" dirty="0">
                <a:solidFill>
                  <a:schemeClr val="bg1"/>
                </a:solidFill>
              </a:rPr>
              <a:t>بحر الجليل</a:t>
            </a:r>
            <a:endParaRPr lang="en-US" b="1" dirty="0">
              <a:solidFill>
                <a:schemeClr val="bg1"/>
              </a:solidFill>
            </a:endParaRPr>
          </a:p>
        </p:txBody>
      </p:sp>
      <p:pic>
        <p:nvPicPr>
          <p:cNvPr id="15" name="Picture 14">
            <a:extLst>
              <a:ext uri="{FF2B5EF4-FFF2-40B4-BE49-F238E27FC236}">
                <a16:creationId xmlns:a16="http://schemas.microsoft.com/office/drawing/2014/main" id="{77A45C4B-CE41-45C3-BD6B-4520BB3E7FD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896" b="99219" l="592" r="100000">
                        <a14:foregroundMark x1="10563" y1="64583" x2="10365" y2="65495"/>
                        <a14:foregroundMark x1="8885" y1="95964" x2="18559" y2="92188"/>
                        <a14:foregroundMark x1="18559" y1="92188" x2="31885" y2="80729"/>
                        <a14:foregroundMark x1="31885" y1="80729" x2="31885" y2="80078"/>
                        <a14:foregroundMark x1="64265" y1="76432" x2="73643" y2="85938"/>
                        <a14:foregroundMark x1="73643" y1="85938" x2="90424" y2="92057"/>
                        <a14:foregroundMark x1="90424" y1="92057" x2="91807" y2="92057"/>
                        <a14:foregroundMark x1="96644" y1="73307" x2="95558" y2="95964"/>
                        <a14:foregroundMark x1="95558" y1="95964" x2="95558" y2="95964"/>
                        <a14:foregroundMark x1="82922" y1="52083" x2="81441" y2="65234"/>
                        <a14:foregroundMark x1="66831" y1="57422" x2="71273" y2="98438"/>
                        <a14:foregroundMark x1="59033" y1="50651" x2="63870" y2="56250"/>
                        <a14:foregroundMark x1="83514" y1="50130" x2="80553" y2="50651"/>
                        <a14:foregroundMark x1="89437" y1="60807" x2="89635" y2="67188"/>
                        <a14:foregroundMark x1="91609" y1="67969" x2="99901" y2="71875"/>
                        <a14:foregroundMark x1="58539" y1="52344" x2="48371" y2="99219"/>
                        <a14:foregroundMark x1="48371" y1="99219" x2="48371" y2="99219"/>
                        <a14:foregroundMark x1="58539" y1="18880" x2="60020" y2="42578"/>
                        <a14:foregroundMark x1="61698" y1="24479" x2="63475" y2="27214"/>
                        <a14:foregroundMark x1="61500" y1="45182" x2="61500" y2="46224"/>
                        <a14:foregroundMark x1="57947" y1="44792" x2="57552" y2="46484"/>
                        <a14:foregroundMark x1="56861" y1="30599" x2="56861" y2="40104"/>
                        <a14:foregroundMark x1="56861" y1="40104" x2="56861" y2="40104"/>
                        <a14:foregroundMark x1="56269" y1="36458" x2="56861" y2="44010"/>
                        <a14:foregroundMark x1="68904" y1="33724" x2="70385" y2="45443"/>
                        <a14:foregroundMark x1="73840" y1="43750" x2="75025" y2="53776"/>
                        <a14:foregroundMark x1="73840" y1="48438" x2="70582" y2="50651"/>
                        <a14:foregroundMark x1="75321" y1="44531" x2="75321" y2="47396"/>
                        <a14:foregroundMark x1="70188" y1="51302" x2="69102" y2="51823"/>
                        <a14:foregroundMark x1="38697" y1="35417" x2="42448" y2="54036"/>
                        <a14:foregroundMark x1="42744" y1="47917" x2="43139" y2="52083"/>
                        <a14:foregroundMark x1="46693" y1="54557" x2="47779" y2="63281"/>
                        <a14:foregroundMark x1="51135" y1="56901" x2="52221" y2="62109"/>
                        <a14:foregroundMark x1="25568" y1="44010" x2="24087" y2="55990"/>
                        <a14:foregroundMark x1="42251" y1="41536" x2="47976" y2="46745"/>
                        <a14:foregroundMark x1="58934" y1="18099" x2="58539" y2="18229"/>
                        <a14:foregroundMark x1="63968" y1="27995" x2="63376" y2="30208"/>
                        <a14:foregroundMark x1="55183" y1="26823" x2="56565" y2="26823"/>
                        <a14:foregroundMark x1="44620" y1="89714" x2="41856" y2="95313"/>
                        <a14:foregroundMark x1="94867" y1="63151" x2="93090" y2="66797"/>
                        <a14:foregroundMark x1="99112" y1="67188" x2="99112" y2="69792"/>
                        <a14:foregroundMark x1="57651" y1="18229" x2="57651" y2="18229"/>
                        <a14:backgroundMark x1="18855" y1="56771" x2="10267" y2="68880"/>
                        <a14:backgroundMark x1="10168" y1="68880" x2="0" y2="95313"/>
                        <a14:backgroundMark x1="11056" y1="53776" x2="0" y2="78516"/>
                        <a14:backgroundMark x1="11155" y1="58984" x2="12636" y2="66406"/>
                        <a14:backgroundMark x1="12043" y1="55990" x2="12043" y2="60417"/>
                        <a14:backgroundMark x1="1579" y1="56380" x2="691" y2="75781"/>
                        <a14:backgroundMark x1="57453" y1="16016" x2="57453" y2="16016"/>
                        <a14:backgroundMark x1="1876" y1="81380" x2="3850" y2="83333"/>
                        <a14:backgroundMark x1="2962" y1="93359" x2="2073" y2="99740"/>
                        <a14:backgroundMark x1="59427" y1="16667" x2="58243" y2="16667"/>
                        <a14:backgroundMark x1="57651" y1="15625" x2="55972" y2="17448"/>
                        <a14:backgroundMark x1="1876" y1="77995" x2="1876" y2="85156"/>
                        <a14:backgroundMark x1="3554" y1="78776" x2="2369" y2="86979"/>
                      </a14:backgroundRemoval>
                    </a14:imgEffect>
                  </a14:imgLayer>
                </a14:imgProps>
              </a:ext>
              <a:ext uri="{28A0092B-C50C-407E-A947-70E740481C1C}">
                <a14:useLocalDpi xmlns:a14="http://schemas.microsoft.com/office/drawing/2010/main"/>
              </a:ext>
            </a:extLst>
          </a:blip>
          <a:srcRect/>
          <a:stretch/>
        </p:blipFill>
        <p:spPr>
          <a:xfrm flipH="1">
            <a:off x="152400" y="2697549"/>
            <a:ext cx="5287268" cy="4008051"/>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94303E3-7ED4-4C02-A5A1-99EE3ECA16E0}"/>
              </a:ext>
            </a:extLst>
          </p:cNvPr>
          <p:cNvSpPr txBox="1"/>
          <p:nvPr/>
        </p:nvSpPr>
        <p:spPr>
          <a:xfrm>
            <a:off x="184052" y="5940548"/>
            <a:ext cx="8885184" cy="523220"/>
          </a:xfrm>
          <a:prstGeom prst="rect">
            <a:avLst/>
          </a:prstGeom>
          <a:noFill/>
        </p:spPr>
        <p:txBody>
          <a:bodyPr wrap="square" rtlCol="0">
            <a:spAutoFit/>
          </a:bodyPr>
          <a:lstStyle/>
          <a:p>
            <a:pPr algn="ctr"/>
            <a:r>
              <a:rPr lang="ar-JO" sz="2800" b="1" dirty="0">
                <a:solidFill>
                  <a:schemeClr val="bg1"/>
                </a:solidFill>
                <a:effectLst>
                  <a:glow rad="228600">
                    <a:schemeClr val="tx1">
                      <a:alpha val="68000"/>
                    </a:schemeClr>
                  </a:glow>
                </a:effectLst>
                <a:latin typeface="Comic Sans MS" panose="030F0702030302020204" pitchFamily="66" charset="0"/>
              </a:rPr>
              <a:t>(مت 7: 21، 24-27، لو 6: 46-49)</a:t>
            </a:r>
            <a:r>
              <a:rPr lang="en-US" sz="2800" b="1" dirty="0">
                <a:solidFill>
                  <a:schemeClr val="bg1"/>
                </a:solidFill>
                <a:effectLst>
                  <a:glow rad="228600">
                    <a:schemeClr val="tx1">
                      <a:alpha val="68000"/>
                    </a:schemeClr>
                  </a:glow>
                </a:effectLst>
                <a:latin typeface="Comic Sans MS" panose="030F0702030302020204" pitchFamily="66" charset="0"/>
              </a:rPr>
              <a:t> </a:t>
            </a:r>
          </a:p>
        </p:txBody>
      </p:sp>
      <p:sp>
        <p:nvSpPr>
          <p:cNvPr id="12" name="TextBox 11">
            <a:extLst>
              <a:ext uri="{FF2B5EF4-FFF2-40B4-BE49-F238E27FC236}">
                <a16:creationId xmlns:a16="http://schemas.microsoft.com/office/drawing/2014/main" id="{54D91B79-D100-4EE1-9FD3-F782C223E64C}"/>
              </a:ext>
            </a:extLst>
          </p:cNvPr>
          <p:cNvSpPr txBox="1"/>
          <p:nvPr/>
        </p:nvSpPr>
        <p:spPr>
          <a:xfrm>
            <a:off x="416230" y="894194"/>
            <a:ext cx="8536564" cy="523220"/>
          </a:xfrm>
          <a:prstGeom prst="rect">
            <a:avLst/>
          </a:prstGeom>
          <a:noFill/>
        </p:spPr>
        <p:txBody>
          <a:bodyPr wrap="square" rtlCol="0">
            <a:spAutoFit/>
          </a:bodyPr>
          <a:lstStyle/>
          <a:p>
            <a:pPr algn="r" rtl="1"/>
            <a:r>
              <a:rPr lang="en-US" sz="2800" b="1" dirty="0">
                <a:solidFill>
                  <a:sysClr val="windowText" lastClr="000000"/>
                </a:solidFill>
                <a:effectLst>
                  <a:glow rad="228600">
                    <a:schemeClr val="bg1">
                      <a:alpha val="40000"/>
                    </a:schemeClr>
                  </a:glow>
                </a:effectLst>
                <a:latin typeface="Comic Sans MS" pitchFamily="66" charset="0"/>
                <a:sym typeface="Wingdings"/>
              </a:rPr>
              <a:t></a:t>
            </a:r>
            <a:r>
              <a:rPr lang="ar-JO" sz="2800" b="1" dirty="0">
                <a:solidFill>
                  <a:sysClr val="windowText" lastClr="000000"/>
                </a:solidFill>
                <a:effectLst>
                  <a:glow rad="228600">
                    <a:schemeClr val="bg1">
                      <a:alpha val="40000"/>
                    </a:schemeClr>
                  </a:glow>
                </a:effectLst>
                <a:latin typeface="Comic Sans MS" pitchFamily="66" charset="0"/>
                <a:sym typeface="Wingdings"/>
              </a:rPr>
              <a:t>كانت جموع كثيرة تأتي إلى يسوع (لوقا 6: 17)</a:t>
            </a:r>
            <a:endParaRPr lang="en-US" sz="2800" b="1" dirty="0">
              <a:solidFill>
                <a:sysClr val="windowText" lastClr="000000"/>
              </a:solidFill>
              <a:effectLst>
                <a:glow rad="228600">
                  <a:schemeClr val="bg1">
                    <a:alpha val="40000"/>
                  </a:schemeClr>
                </a:glow>
              </a:effectLst>
              <a:latin typeface="Comic Sans MS" pitchFamily="66" charset="0"/>
            </a:endParaRPr>
          </a:p>
        </p:txBody>
      </p:sp>
      <p:sp>
        <p:nvSpPr>
          <p:cNvPr id="13" name="TextBox 12">
            <a:extLst>
              <a:ext uri="{FF2B5EF4-FFF2-40B4-BE49-F238E27FC236}">
                <a16:creationId xmlns:a16="http://schemas.microsoft.com/office/drawing/2014/main" id="{4548442A-B5CE-480A-8461-B91F119CE9C1}"/>
              </a:ext>
            </a:extLst>
          </p:cNvPr>
          <p:cNvSpPr txBox="1"/>
          <p:nvPr/>
        </p:nvSpPr>
        <p:spPr>
          <a:xfrm>
            <a:off x="184052" y="28135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cs typeface="+mn-cs"/>
              </a:rPr>
              <a:t>الموعظة على الجبل</a:t>
            </a:r>
            <a:endParaRPr kumimoji="0" lang="en-US"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cs typeface="+mn-cs"/>
            </a:endParaRPr>
          </a:p>
        </p:txBody>
      </p:sp>
    </p:spTree>
    <p:custDataLst>
      <p:tags r:id="rId1"/>
    </p:custDataLst>
    <p:extLst>
      <p:ext uri="{BB962C8B-B14F-4D97-AF65-F5344CB8AC3E}">
        <p14:creationId xmlns:p14="http://schemas.microsoft.com/office/powerpoint/2010/main" val="28204074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CF1FFA58-B112-478E-A986-20D314944ED7}"/>
              </a:ext>
            </a:extLst>
          </p:cNvPr>
          <p:cNvGrpSpPr/>
          <p:nvPr/>
        </p:nvGrpSpPr>
        <p:grpSpPr>
          <a:xfrm>
            <a:off x="-6376" y="0"/>
            <a:ext cx="9378976" cy="7010400"/>
            <a:chOff x="-6376" y="0"/>
            <a:chExt cx="9378976" cy="7010400"/>
          </a:xfrm>
        </p:grpSpPr>
        <p:pic>
          <p:nvPicPr>
            <p:cNvPr id="5" name="Picture 4">
              <a:extLst>
                <a:ext uri="{FF2B5EF4-FFF2-40B4-BE49-F238E27FC236}">
                  <a16:creationId xmlns:a16="http://schemas.microsoft.com/office/drawing/2014/main" id="{58D3C7C0-7219-4963-B510-78498DF8E3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6" y="0"/>
              <a:ext cx="9229422" cy="6857999"/>
            </a:xfrm>
            <a:prstGeom prst="rect">
              <a:avLst/>
            </a:prstGeom>
            <a:ln w="228600" cap="sq" cmpd="thickThin">
              <a:noFill/>
              <a:prstDash val="solid"/>
              <a:miter lim="800000"/>
            </a:ln>
            <a:effectLst>
              <a:innerShdw blurRad="76200">
                <a:srgbClr val="000000"/>
              </a:innerShdw>
            </a:effectLst>
          </p:spPr>
        </p:pic>
        <p:sp>
          <p:nvSpPr>
            <p:cNvPr id="16" name="Rectangle 15">
              <a:extLst>
                <a:ext uri="{FF2B5EF4-FFF2-40B4-BE49-F238E27FC236}">
                  <a16:creationId xmlns:a16="http://schemas.microsoft.com/office/drawing/2014/main" id="{55A8D402-1EA3-4E2F-85C1-123E6A1C260A}"/>
                </a:ext>
              </a:extLst>
            </p:cNvPr>
            <p:cNvSpPr/>
            <p:nvPr/>
          </p:nvSpPr>
          <p:spPr>
            <a:xfrm rot="16200000">
              <a:off x="6705600" y="4343400"/>
              <a:ext cx="2667000" cy="2667000"/>
            </a:xfrm>
            <a:prstGeom prst="rect">
              <a:avLst/>
            </a:prstGeom>
            <a:blipFill>
              <a:blip r:embed="rId5"/>
              <a:stretch>
                <a:fillRect/>
              </a:stretch>
            </a:blip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Oval 7">
            <a:extLst>
              <a:ext uri="{FF2B5EF4-FFF2-40B4-BE49-F238E27FC236}">
                <a16:creationId xmlns:a16="http://schemas.microsoft.com/office/drawing/2014/main" id="{FCDFB9B9-5FFE-44D9-845D-3541D2F9D707}"/>
              </a:ext>
            </a:extLst>
          </p:cNvPr>
          <p:cNvSpPr/>
          <p:nvPr/>
        </p:nvSpPr>
        <p:spPr>
          <a:xfrm>
            <a:off x="4045227" y="1447799"/>
            <a:ext cx="3124200"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D8C0DB1C-A41E-49CC-9AF4-BF81880F72E7}"/>
              </a:ext>
            </a:extLst>
          </p:cNvPr>
          <p:cNvSpPr/>
          <p:nvPr/>
        </p:nvSpPr>
        <p:spPr>
          <a:xfrm>
            <a:off x="3644347" y="2209800"/>
            <a:ext cx="318053" cy="258418"/>
          </a:xfrm>
          <a:prstGeom prst="star5">
            <a:avLst/>
          </a:prstGeom>
          <a:solidFill>
            <a:srgbClr val="FF0000"/>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C852ABB-C13C-42C5-875C-9C36E35D08FC}"/>
              </a:ext>
            </a:extLst>
          </p:cNvPr>
          <p:cNvSpPr/>
          <p:nvPr/>
        </p:nvSpPr>
        <p:spPr>
          <a:xfrm>
            <a:off x="1586947" y="4267200"/>
            <a:ext cx="1842053"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5A26BB2-157B-466B-B48D-6FDFA1640D74}"/>
              </a:ext>
            </a:extLst>
          </p:cNvPr>
          <p:cNvSpPr/>
          <p:nvPr/>
        </p:nvSpPr>
        <p:spPr>
          <a:xfrm>
            <a:off x="2285999" y="1905000"/>
            <a:ext cx="1524001" cy="1676400"/>
          </a:xfrm>
          <a:prstGeom prst="ellipse">
            <a:avLst/>
          </a:prstGeom>
          <a:solidFill>
            <a:srgbClr val="4F81BD">
              <a:alpha val="18039"/>
            </a:srgb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BF6304-A4A2-4456-9E29-9612DF2C4995}"/>
              </a:ext>
            </a:extLst>
          </p:cNvPr>
          <p:cNvSpPr/>
          <p:nvPr/>
        </p:nvSpPr>
        <p:spPr>
          <a:xfrm rot="1025872">
            <a:off x="2950715" y="284707"/>
            <a:ext cx="815790" cy="1534275"/>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88F667A-9AAD-41C3-9287-E75C50104ED8}"/>
              </a:ext>
            </a:extLst>
          </p:cNvPr>
          <p:cNvSpPr/>
          <p:nvPr/>
        </p:nvSpPr>
        <p:spPr>
          <a:xfrm>
            <a:off x="3796747" y="3733799"/>
            <a:ext cx="1842053" cy="2362201"/>
          </a:xfrm>
          <a:prstGeom prst="ellipse">
            <a:avLst/>
          </a:prstGeom>
          <a:solidFill>
            <a:srgbClr val="4F81BD">
              <a:alpha val="18039"/>
            </a:srgbClr>
          </a:solid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966730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1)">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heel(1)">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heel(1)">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A2E87-695F-4BEC-8B70-729DECE705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2400" y="203190"/>
            <a:ext cx="8801101" cy="6502410"/>
          </a:xfrm>
          <a:prstGeom prst="rect">
            <a:avLst/>
          </a:prstGeom>
          <a:ln w="228600" cap="sq" cmpd="thickThin">
            <a:solidFill>
              <a:srgbClr val="000000"/>
            </a:solidFill>
            <a:prstDash val="solid"/>
            <a:miter lim="800000"/>
          </a:ln>
          <a:effectLst>
            <a:innerShdw blurRad="76200">
              <a:srgbClr val="000000"/>
            </a:innerShdw>
          </a:effectLst>
        </p:spPr>
      </p:pic>
      <p:sp>
        <p:nvSpPr>
          <p:cNvPr id="18" name="TextBox 17">
            <a:extLst>
              <a:ext uri="{FF2B5EF4-FFF2-40B4-BE49-F238E27FC236}">
                <a16:creationId xmlns:a16="http://schemas.microsoft.com/office/drawing/2014/main" id="{DD5C9D29-E09E-46FE-B148-270FCA4EB2A2}"/>
              </a:ext>
            </a:extLst>
          </p:cNvPr>
          <p:cNvSpPr txBox="1"/>
          <p:nvPr/>
        </p:nvSpPr>
        <p:spPr>
          <a:xfrm>
            <a:off x="7051912" y="6336268"/>
            <a:ext cx="2092088" cy="369332"/>
          </a:xfrm>
          <a:prstGeom prst="rect">
            <a:avLst/>
          </a:prstGeom>
          <a:noFill/>
        </p:spPr>
        <p:txBody>
          <a:bodyPr wrap="square" rtlCol="0">
            <a:spAutoFit/>
          </a:bodyPr>
          <a:lstStyle/>
          <a:p>
            <a:pPr algn="ctr"/>
            <a:r>
              <a:rPr lang="ar-JO" b="1" dirty="0">
                <a:solidFill>
                  <a:schemeClr val="bg1"/>
                </a:solidFill>
              </a:rPr>
              <a:t>بحر الجليل</a:t>
            </a:r>
            <a:endParaRPr lang="en-US" b="1" dirty="0">
              <a:solidFill>
                <a:schemeClr val="bg1"/>
              </a:solidFill>
            </a:endParaRPr>
          </a:p>
        </p:txBody>
      </p:sp>
      <p:pic>
        <p:nvPicPr>
          <p:cNvPr id="15" name="Picture 14">
            <a:extLst>
              <a:ext uri="{FF2B5EF4-FFF2-40B4-BE49-F238E27FC236}">
                <a16:creationId xmlns:a16="http://schemas.microsoft.com/office/drawing/2014/main" id="{77A45C4B-CE41-45C3-BD6B-4520BB3E7FDA}"/>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9896" b="99219" l="592" r="100000">
                        <a14:foregroundMark x1="10563" y1="64583" x2="10365" y2="65495"/>
                        <a14:foregroundMark x1="8885" y1="95964" x2="18559" y2="92188"/>
                        <a14:foregroundMark x1="18559" y1="92188" x2="31885" y2="80729"/>
                        <a14:foregroundMark x1="31885" y1="80729" x2="31885" y2="80078"/>
                        <a14:foregroundMark x1="64265" y1="76432" x2="73643" y2="85938"/>
                        <a14:foregroundMark x1="73643" y1="85938" x2="90424" y2="92057"/>
                        <a14:foregroundMark x1="90424" y1="92057" x2="91807" y2="92057"/>
                        <a14:foregroundMark x1="96644" y1="73307" x2="95558" y2="95964"/>
                        <a14:foregroundMark x1="95558" y1="95964" x2="95558" y2="95964"/>
                        <a14:foregroundMark x1="82922" y1="52083" x2="81441" y2="65234"/>
                        <a14:foregroundMark x1="66831" y1="57422" x2="71273" y2="98438"/>
                        <a14:foregroundMark x1="59033" y1="50651" x2="63870" y2="56250"/>
                        <a14:foregroundMark x1="83514" y1="50130" x2="80553" y2="50651"/>
                        <a14:foregroundMark x1="89437" y1="60807" x2="89635" y2="67188"/>
                        <a14:foregroundMark x1="91609" y1="67969" x2="99901" y2="71875"/>
                        <a14:foregroundMark x1="58539" y1="52344" x2="48371" y2="99219"/>
                        <a14:foregroundMark x1="48371" y1="99219" x2="48371" y2="99219"/>
                        <a14:foregroundMark x1="58539" y1="18880" x2="60020" y2="42578"/>
                        <a14:foregroundMark x1="61698" y1="24479" x2="63475" y2="27214"/>
                        <a14:foregroundMark x1="61500" y1="45182" x2="61500" y2="46224"/>
                        <a14:foregroundMark x1="57947" y1="44792" x2="57552" y2="46484"/>
                        <a14:foregroundMark x1="56861" y1="30599" x2="56861" y2="40104"/>
                        <a14:foregroundMark x1="56861" y1="40104" x2="56861" y2="40104"/>
                        <a14:foregroundMark x1="56269" y1="36458" x2="56861" y2="44010"/>
                        <a14:foregroundMark x1="68904" y1="33724" x2="70385" y2="45443"/>
                        <a14:foregroundMark x1="73840" y1="43750" x2="75025" y2="53776"/>
                        <a14:foregroundMark x1="73840" y1="48438" x2="70582" y2="50651"/>
                        <a14:foregroundMark x1="75321" y1="44531" x2="75321" y2="47396"/>
                        <a14:foregroundMark x1="70188" y1="51302" x2="69102" y2="51823"/>
                        <a14:foregroundMark x1="38697" y1="35417" x2="42448" y2="54036"/>
                        <a14:foregroundMark x1="42744" y1="47917" x2="43139" y2="52083"/>
                        <a14:foregroundMark x1="46693" y1="54557" x2="47779" y2="63281"/>
                        <a14:foregroundMark x1="51135" y1="56901" x2="52221" y2="62109"/>
                        <a14:foregroundMark x1="25568" y1="44010" x2="24087" y2="55990"/>
                        <a14:foregroundMark x1="42251" y1="41536" x2="47976" y2="46745"/>
                        <a14:foregroundMark x1="58934" y1="18099" x2="58539" y2="18229"/>
                        <a14:foregroundMark x1="63968" y1="27995" x2="63376" y2="30208"/>
                        <a14:foregroundMark x1="55183" y1="26823" x2="56565" y2="26823"/>
                        <a14:foregroundMark x1="44620" y1="89714" x2="41856" y2="95313"/>
                        <a14:foregroundMark x1="94867" y1="63151" x2="93090" y2="66797"/>
                        <a14:foregroundMark x1="99112" y1="67188" x2="99112" y2="69792"/>
                        <a14:foregroundMark x1="57651" y1="18229" x2="57651" y2="18229"/>
                        <a14:backgroundMark x1="18855" y1="56771" x2="10267" y2="68880"/>
                        <a14:backgroundMark x1="10168" y1="68880" x2="0" y2="95313"/>
                        <a14:backgroundMark x1="11056" y1="53776" x2="0" y2="78516"/>
                        <a14:backgroundMark x1="11155" y1="58984" x2="12636" y2="66406"/>
                        <a14:backgroundMark x1="12043" y1="55990" x2="12043" y2="60417"/>
                        <a14:backgroundMark x1="1579" y1="56380" x2="691" y2="75781"/>
                        <a14:backgroundMark x1="57453" y1="16016" x2="57453" y2="16016"/>
                        <a14:backgroundMark x1="1876" y1="81380" x2="3850" y2="83333"/>
                        <a14:backgroundMark x1="2962" y1="93359" x2="2073" y2="99740"/>
                        <a14:backgroundMark x1="59427" y1="16667" x2="58243" y2="16667"/>
                        <a14:backgroundMark x1="57651" y1="15625" x2="55972" y2="17448"/>
                        <a14:backgroundMark x1="1876" y1="77995" x2="1876" y2="85156"/>
                        <a14:backgroundMark x1="3554" y1="78776" x2="2369" y2="86979"/>
                      </a14:backgroundRemoval>
                    </a14:imgEffect>
                  </a14:imgLayer>
                </a14:imgProps>
              </a:ext>
              <a:ext uri="{28A0092B-C50C-407E-A947-70E740481C1C}">
                <a14:useLocalDpi xmlns:a14="http://schemas.microsoft.com/office/drawing/2010/main"/>
              </a:ext>
            </a:extLst>
          </a:blip>
          <a:srcRect/>
          <a:stretch/>
        </p:blipFill>
        <p:spPr>
          <a:xfrm flipH="1">
            <a:off x="152400" y="2697549"/>
            <a:ext cx="5287268" cy="4008051"/>
          </a:xfrm>
          <a:prstGeom prst="rect">
            <a:avLst/>
          </a:prstGeom>
          <a:ln>
            <a:noFill/>
          </a:ln>
          <a:effectLst>
            <a:outerShdw blurRad="292100" dist="139700" dir="2700000" algn="tl" rotWithShape="0">
              <a:srgbClr val="333333">
                <a:alpha val="65000"/>
              </a:srgbClr>
            </a:outerShdw>
          </a:effectLst>
        </p:spPr>
      </p:pic>
      <p:sp>
        <p:nvSpPr>
          <p:cNvPr id="20" name="TextBox 19">
            <a:extLst>
              <a:ext uri="{FF2B5EF4-FFF2-40B4-BE49-F238E27FC236}">
                <a16:creationId xmlns:a16="http://schemas.microsoft.com/office/drawing/2014/main" id="{5FEC48AF-23DB-475C-9394-E3BF6FA63AFF}"/>
              </a:ext>
            </a:extLst>
          </p:cNvPr>
          <p:cNvSpPr txBox="1"/>
          <p:nvPr/>
        </p:nvSpPr>
        <p:spPr>
          <a:xfrm>
            <a:off x="416229" y="1436872"/>
            <a:ext cx="8536564" cy="523220"/>
          </a:xfrm>
          <a:prstGeom prst="rect">
            <a:avLst/>
          </a:prstGeom>
          <a:noFill/>
        </p:spPr>
        <p:txBody>
          <a:bodyPr wrap="square" rtlCol="0">
            <a:spAutoFit/>
          </a:bodyPr>
          <a:lstStyle/>
          <a:p>
            <a:pPr marL="285750" indent="-285750" algn="r" rtl="1"/>
            <a:r>
              <a:rPr lang="en-US" sz="2800" b="1" dirty="0">
                <a:solidFill>
                  <a:sysClr val="windowText" lastClr="000000"/>
                </a:solidFill>
                <a:effectLst>
                  <a:glow rad="228600">
                    <a:schemeClr val="bg1">
                      <a:alpha val="40000"/>
                    </a:schemeClr>
                  </a:glow>
                </a:effectLst>
                <a:latin typeface="Comic Sans MS" pitchFamily="66" charset="0"/>
                <a:sym typeface="Wingdings"/>
              </a:rPr>
              <a:t></a:t>
            </a:r>
            <a:r>
              <a:rPr lang="ar-JO" sz="2800" b="1" dirty="0">
                <a:solidFill>
                  <a:sysClr val="windowText" lastClr="000000"/>
                </a:solidFill>
                <a:effectLst>
                  <a:glow rad="228600">
                    <a:schemeClr val="bg1">
                      <a:alpha val="40000"/>
                    </a:schemeClr>
                  </a:glow>
                </a:effectLst>
                <a:latin typeface="Comic Sans MS" pitchFamily="66" charset="0"/>
                <a:sym typeface="Wingdings"/>
              </a:rPr>
              <a:t>أعطى يسوع تعليمًا موثوقًا عن دخول ملكوت الله وأسلوب حياته</a:t>
            </a:r>
            <a:endParaRPr lang="en-US" sz="2800" b="1" dirty="0">
              <a:solidFill>
                <a:sysClr val="windowText" lastClr="000000"/>
              </a:solidFill>
              <a:effectLst>
                <a:glow rad="228600">
                  <a:schemeClr val="bg1">
                    <a:alpha val="40000"/>
                  </a:schemeClr>
                </a:glow>
              </a:effectLst>
              <a:latin typeface="Comic Sans MS" pitchFamily="66" charset="0"/>
            </a:endParaRPr>
          </a:p>
        </p:txBody>
      </p:sp>
      <p:grpSp>
        <p:nvGrpSpPr>
          <p:cNvPr id="23" name="Group 22">
            <a:extLst>
              <a:ext uri="{FF2B5EF4-FFF2-40B4-BE49-F238E27FC236}">
                <a16:creationId xmlns:a16="http://schemas.microsoft.com/office/drawing/2014/main" id="{A6EF7D5E-F636-44DF-A8EA-EEEC92DCC514}"/>
              </a:ext>
            </a:extLst>
          </p:cNvPr>
          <p:cNvGrpSpPr/>
          <p:nvPr/>
        </p:nvGrpSpPr>
        <p:grpSpPr>
          <a:xfrm>
            <a:off x="5856849" y="2809012"/>
            <a:ext cx="3200400" cy="3415610"/>
            <a:chOff x="6096000" y="1356599"/>
            <a:chExt cx="2971800" cy="3315416"/>
          </a:xfrm>
        </p:grpSpPr>
        <p:sp>
          <p:nvSpPr>
            <p:cNvPr id="24" name="Explosion 1 18">
              <a:extLst>
                <a:ext uri="{FF2B5EF4-FFF2-40B4-BE49-F238E27FC236}">
                  <a16:creationId xmlns:a16="http://schemas.microsoft.com/office/drawing/2014/main" id="{29B9205B-5915-4547-9C04-8F3FF991DEA3}"/>
                </a:ext>
              </a:extLst>
            </p:cNvPr>
            <p:cNvSpPr/>
            <p:nvPr/>
          </p:nvSpPr>
          <p:spPr>
            <a:xfrm>
              <a:off x="6096000" y="1356599"/>
              <a:ext cx="2971800" cy="3315416"/>
            </a:xfrm>
            <a:prstGeom prst="irregularSeal1">
              <a:avLst/>
            </a:prstGeom>
            <a:solidFill>
              <a:srgbClr val="FFC000"/>
            </a:solidFill>
            <a:scene3d>
              <a:camera prst="orthographicFront"/>
              <a:lightRig rig="threePt" dir="t"/>
            </a:scene3d>
            <a:sp3d>
              <a:bevelT w="152400" h="50800" prst="softRound"/>
            </a:sp3d>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E7F1D37-0BE7-42BF-B373-3A304EED4F25}"/>
                </a:ext>
              </a:extLst>
            </p:cNvPr>
            <p:cNvSpPr txBox="1"/>
            <p:nvPr/>
          </p:nvSpPr>
          <p:spPr>
            <a:xfrm>
              <a:off x="6324600" y="2140476"/>
              <a:ext cx="2514600" cy="1882113"/>
            </a:xfrm>
            <a:prstGeom prst="rect">
              <a:avLst/>
            </a:prstGeom>
            <a:noFill/>
          </p:spPr>
          <p:txBody>
            <a:bodyPr wrap="square" rtlCol="0">
              <a:spAutoFit/>
            </a:bodyPr>
            <a:lstStyle/>
            <a:p>
              <a:pPr algn="ctr"/>
              <a:r>
                <a:rPr lang="ar-JO" sz="2400" b="1" dirty="0">
                  <a:solidFill>
                    <a:sysClr val="windowText" lastClr="000000"/>
                  </a:solidFill>
                  <a:latin typeface="Comic Sans MS" pitchFamily="66" charset="0"/>
                  <a:sym typeface="Wingdings"/>
                </a:rPr>
                <a:t>خلاصة             الموعظة:               مثل                   البنّائين</a:t>
              </a:r>
              <a:br>
                <a:rPr lang="en-US" sz="2400" b="1" dirty="0">
                  <a:solidFill>
                    <a:sysClr val="windowText" lastClr="000000"/>
                  </a:solidFill>
                  <a:latin typeface="Comic Sans MS" pitchFamily="66" charset="0"/>
                  <a:sym typeface="Wingdings"/>
                </a:rPr>
              </a:br>
              <a:endParaRPr lang="en-US" sz="2400" b="1" dirty="0">
                <a:solidFill>
                  <a:sysClr val="windowText" lastClr="000000"/>
                </a:solidFill>
                <a:latin typeface="Comic Sans MS" pitchFamily="66" charset="0"/>
              </a:endParaRPr>
            </a:p>
          </p:txBody>
        </p:sp>
      </p:grpSp>
      <p:sp>
        <p:nvSpPr>
          <p:cNvPr id="26" name="TextBox 25">
            <a:extLst>
              <a:ext uri="{FF2B5EF4-FFF2-40B4-BE49-F238E27FC236}">
                <a16:creationId xmlns:a16="http://schemas.microsoft.com/office/drawing/2014/main" id="{09C6EAAF-CE23-4FAE-BD29-0F364620F46C}"/>
              </a:ext>
            </a:extLst>
          </p:cNvPr>
          <p:cNvSpPr txBox="1"/>
          <p:nvPr/>
        </p:nvSpPr>
        <p:spPr>
          <a:xfrm>
            <a:off x="304800" y="5168205"/>
            <a:ext cx="4495800" cy="1384995"/>
          </a:xfrm>
          <a:prstGeom prst="rect">
            <a:avLst/>
          </a:prstGeom>
          <a:noFill/>
        </p:spPr>
        <p:txBody>
          <a:bodyPr wrap="square" rtlCol="0">
            <a:spAutoFit/>
          </a:bodyPr>
          <a:lstStyle>
            <a:defPPr>
              <a:defRPr lang="en-US"/>
            </a:defPPr>
            <a:lvl1pPr>
              <a:defRPr sz="2800" b="1">
                <a:solidFill>
                  <a:schemeClr val="bg1"/>
                </a:solidFill>
                <a:effectLst>
                  <a:glow rad="228600">
                    <a:schemeClr val="tx1">
                      <a:alpha val="68000"/>
                    </a:schemeClr>
                  </a:glow>
                </a:effectLst>
                <a:latin typeface="Comic Sans MS" panose="030F0702030302020204" pitchFamily="66" charset="0"/>
              </a:defRPr>
            </a:lvl1pPr>
          </a:lstStyle>
          <a:p>
            <a:pPr algn="ctr"/>
            <a:r>
              <a:rPr lang="ar-JO" dirty="0">
                <a:effectLst>
                  <a:glow rad="228600">
                    <a:schemeClr val="tx1"/>
                  </a:glow>
                </a:effectLst>
                <a:sym typeface="Wingdings"/>
              </a:rPr>
              <a:t>الموضوع:</a:t>
            </a:r>
            <a:br>
              <a:rPr lang="en-US" dirty="0">
                <a:effectLst>
                  <a:glow rad="228600">
                    <a:schemeClr val="tx1"/>
                  </a:glow>
                </a:effectLst>
                <a:sym typeface="Wingdings"/>
              </a:rPr>
            </a:br>
            <a:r>
              <a:rPr lang="ar-JO" dirty="0">
                <a:effectLst>
                  <a:glow rad="228600">
                    <a:schemeClr val="tx1"/>
                  </a:glow>
                </a:effectLst>
                <a:sym typeface="Wingdings"/>
              </a:rPr>
              <a:t>ما هي استجابتك</a:t>
            </a:r>
          </a:p>
          <a:p>
            <a:pPr algn="ctr"/>
            <a:r>
              <a:rPr lang="ar-JO" dirty="0">
                <a:effectLst>
                  <a:glow rad="228600">
                    <a:schemeClr val="tx1"/>
                  </a:glow>
                </a:effectLst>
                <a:sym typeface="Wingdings"/>
              </a:rPr>
              <a:t>لتعليم يسوع؟</a:t>
            </a:r>
            <a:endParaRPr lang="en-US" dirty="0">
              <a:effectLst>
                <a:glow rad="228600">
                  <a:schemeClr val="tx1"/>
                </a:glow>
              </a:effectLst>
            </a:endParaRPr>
          </a:p>
        </p:txBody>
      </p:sp>
      <p:sp>
        <p:nvSpPr>
          <p:cNvPr id="17" name="TextBox 16">
            <a:extLst>
              <a:ext uri="{FF2B5EF4-FFF2-40B4-BE49-F238E27FC236}">
                <a16:creationId xmlns:a16="http://schemas.microsoft.com/office/drawing/2014/main" id="{D50DFD1F-9477-405B-B9D7-D525A8403770}"/>
              </a:ext>
            </a:extLst>
          </p:cNvPr>
          <p:cNvSpPr txBox="1"/>
          <p:nvPr/>
        </p:nvSpPr>
        <p:spPr>
          <a:xfrm>
            <a:off x="416230" y="894194"/>
            <a:ext cx="8536564" cy="523220"/>
          </a:xfrm>
          <a:prstGeom prst="rect">
            <a:avLst/>
          </a:prstGeom>
          <a:noFill/>
        </p:spPr>
        <p:txBody>
          <a:bodyPr wrap="square" rtlCol="0">
            <a:spAutoFit/>
          </a:bodyPr>
          <a:lstStyle/>
          <a:p>
            <a:pPr algn="r"/>
            <a:r>
              <a:rPr lang="ar-JO" sz="2800" b="1" dirty="0">
                <a:solidFill>
                  <a:sysClr val="windowText" lastClr="000000"/>
                </a:solidFill>
                <a:effectLst>
                  <a:glow rad="228600">
                    <a:schemeClr val="bg1">
                      <a:alpha val="40000"/>
                    </a:schemeClr>
                  </a:glow>
                </a:effectLst>
                <a:latin typeface="Comic Sans MS" pitchFamily="66" charset="0"/>
                <a:sym typeface="Wingdings"/>
              </a:rPr>
              <a:t>كانت جموع كثيرة تأتي إلى يسوع (لوقا 6: 17)</a:t>
            </a:r>
          </a:p>
        </p:txBody>
      </p:sp>
      <p:sp>
        <p:nvSpPr>
          <p:cNvPr id="27" name="TextBox 26">
            <a:extLst>
              <a:ext uri="{FF2B5EF4-FFF2-40B4-BE49-F238E27FC236}">
                <a16:creationId xmlns:a16="http://schemas.microsoft.com/office/drawing/2014/main" id="{84B62262-B4FC-40DC-85F5-8EC50DE6044C}"/>
              </a:ext>
            </a:extLst>
          </p:cNvPr>
          <p:cNvSpPr txBox="1"/>
          <p:nvPr/>
        </p:nvSpPr>
        <p:spPr>
          <a:xfrm>
            <a:off x="184052" y="28135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rPr>
              <a:t>الموعظة على الجبل</a:t>
            </a:r>
            <a:endParaRPr kumimoji="0" lang="en-US" sz="3200" b="1" i="0" u="none" strike="noStrike" kern="1200" cap="all" spc="0" normalizeH="0" baseline="0" noProof="0" dirty="0">
              <a:ln w="19050" cmpd="sng">
                <a:solidFill>
                  <a:srgbClr val="0070C0"/>
                </a:solidFill>
                <a:prstDash val="solid"/>
              </a:ln>
              <a:effectLst>
                <a:glow rad="508000">
                  <a:schemeClr val="bg1">
                    <a:alpha val="57000"/>
                  </a:schemeClr>
                </a:glow>
              </a:effectLst>
              <a:uLnTx/>
              <a:uFillTx/>
              <a:latin typeface="Comic Sans MS" panose="030F0702030302020204" pitchFamily="66" charset="0"/>
              <a:ea typeface="+mn-ea"/>
            </a:endParaRPr>
          </a:p>
        </p:txBody>
      </p:sp>
    </p:spTree>
    <p:custDataLst>
      <p:tags r:id="rId1"/>
    </p:custDataLst>
    <p:extLst>
      <p:ext uri="{BB962C8B-B14F-4D97-AF65-F5344CB8AC3E}">
        <p14:creationId xmlns:p14="http://schemas.microsoft.com/office/powerpoint/2010/main" val="47796276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2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fltVal val="0"/>
                                          </p:val>
                                        </p:tav>
                                        <p:tav tm="100000">
                                          <p:val>
                                            <p:strVal val="#ppt_w"/>
                                          </p:val>
                                        </p:tav>
                                      </p:tavLst>
                                    </p:anim>
                                    <p:anim calcmode="lin" valueType="num">
                                      <p:cBhvr>
                                        <p:cTn id="13" dur="1000" fill="hold"/>
                                        <p:tgtEl>
                                          <p:spTgt spid="23"/>
                                        </p:tgtEl>
                                        <p:attrNameLst>
                                          <p:attrName>ppt_h</p:attrName>
                                        </p:attrNameLst>
                                      </p:cBhvr>
                                      <p:tavLst>
                                        <p:tav tm="0">
                                          <p:val>
                                            <p:fltVal val="0"/>
                                          </p:val>
                                        </p:tav>
                                        <p:tav tm="100000">
                                          <p:val>
                                            <p:strVal val="#ppt_h"/>
                                          </p:val>
                                        </p:tav>
                                      </p:tavLst>
                                    </p:anim>
                                    <p:anim calcmode="lin" valueType="num">
                                      <p:cBhvr>
                                        <p:cTn id="14"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B2C6D-F69B-4E45-98B3-CAB9AEC097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7629" y="228600"/>
            <a:ext cx="8803971" cy="6424863"/>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4E657C57-893A-4FFE-B1DD-F7746678DB3F}"/>
              </a:ext>
            </a:extLst>
          </p:cNvPr>
          <p:cNvSpPr txBox="1"/>
          <p:nvPr/>
        </p:nvSpPr>
        <p:spPr>
          <a:xfrm>
            <a:off x="7315200" y="6329166"/>
            <a:ext cx="2092088" cy="369332"/>
          </a:xfrm>
          <a:prstGeom prst="rect">
            <a:avLst/>
          </a:prstGeom>
          <a:noFill/>
        </p:spPr>
        <p:txBody>
          <a:bodyPr wrap="square" rtlCol="0">
            <a:spAutoFit/>
          </a:bodyPr>
          <a:lstStyle/>
          <a:p>
            <a:pPr algn="r"/>
            <a:r>
              <a:rPr lang="ar-JO" b="1" dirty="0">
                <a:solidFill>
                  <a:schemeClr val="bg1"/>
                </a:solidFill>
              </a:rPr>
              <a:t>قرية الناصرة</a:t>
            </a:r>
            <a:endParaRPr lang="en-US" b="1" dirty="0">
              <a:solidFill>
                <a:schemeClr val="bg1"/>
              </a:solidFill>
            </a:endParaRPr>
          </a:p>
        </p:txBody>
      </p:sp>
      <p:grpSp>
        <p:nvGrpSpPr>
          <p:cNvPr id="9" name="Group 8">
            <a:extLst>
              <a:ext uri="{FF2B5EF4-FFF2-40B4-BE49-F238E27FC236}">
                <a16:creationId xmlns:a16="http://schemas.microsoft.com/office/drawing/2014/main" id="{D57CC47C-8B63-4BBD-8BFF-8A5BA21C1F95}"/>
              </a:ext>
            </a:extLst>
          </p:cNvPr>
          <p:cNvGrpSpPr/>
          <p:nvPr/>
        </p:nvGrpSpPr>
        <p:grpSpPr>
          <a:xfrm>
            <a:off x="4343400" y="3092479"/>
            <a:ext cx="3429000" cy="3420797"/>
            <a:chOff x="685800" y="46303"/>
            <a:chExt cx="3429000" cy="3420797"/>
          </a:xfrm>
        </p:grpSpPr>
        <p:sp>
          <p:nvSpPr>
            <p:cNvPr id="10" name="Explosion 1 3">
              <a:extLst>
                <a:ext uri="{FF2B5EF4-FFF2-40B4-BE49-F238E27FC236}">
                  <a16:creationId xmlns:a16="http://schemas.microsoft.com/office/drawing/2014/main" id="{6A2D1D77-6B6F-4D06-97FC-E4DE1A160BAD}"/>
                </a:ext>
              </a:extLst>
            </p:cNvPr>
            <p:cNvSpPr/>
            <p:nvPr/>
          </p:nvSpPr>
          <p:spPr>
            <a:xfrm>
              <a:off x="685800" y="46303"/>
              <a:ext cx="3429000" cy="3420797"/>
            </a:xfrm>
            <a:prstGeom prst="irregularSeal1">
              <a:avLst/>
            </a:prstGeo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C9A5695-6A9A-482F-98F5-6D5ED621D5BF}"/>
                </a:ext>
              </a:extLst>
            </p:cNvPr>
            <p:cNvSpPr txBox="1"/>
            <p:nvPr/>
          </p:nvSpPr>
          <p:spPr>
            <a:xfrm>
              <a:off x="1295400" y="947308"/>
              <a:ext cx="2209800" cy="1384995"/>
            </a:xfrm>
            <a:prstGeom prst="rect">
              <a:avLst/>
            </a:prstGeom>
            <a:noFill/>
          </p:spPr>
          <p:txBody>
            <a:bodyPr wrap="square" rtlCol="0">
              <a:spAutoFit/>
            </a:bodyPr>
            <a:lstStyle/>
            <a:p>
              <a:pPr algn="ctr"/>
              <a:r>
                <a:rPr lang="ar-JO" sz="2800" b="1" dirty="0">
                  <a:solidFill>
                    <a:schemeClr val="bg1"/>
                  </a:solidFill>
                  <a:latin typeface="Comic Sans MS" panose="030F0702030302020204" pitchFamily="66" charset="0"/>
                </a:rPr>
                <a:t>كان          يسوع        حرفياً</a:t>
              </a:r>
              <a:endParaRPr lang="en-US" sz="2800" b="1" dirty="0">
                <a:solidFill>
                  <a:schemeClr val="bg1"/>
                </a:solidFill>
                <a:latin typeface="Comic Sans MS" panose="030F0702030302020204" pitchFamily="66" charset="0"/>
              </a:endParaRPr>
            </a:p>
          </p:txBody>
        </p:sp>
      </p:grpSp>
      <p:sp>
        <p:nvSpPr>
          <p:cNvPr id="7" name="TextBox 6">
            <a:extLst>
              <a:ext uri="{FF2B5EF4-FFF2-40B4-BE49-F238E27FC236}">
                <a16:creationId xmlns:a16="http://schemas.microsoft.com/office/drawing/2014/main" id="{2A220459-E7E8-431F-B750-A2080C53D40C}"/>
              </a:ext>
            </a:extLst>
          </p:cNvPr>
          <p:cNvSpPr txBox="1"/>
          <p:nvPr/>
        </p:nvSpPr>
        <p:spPr>
          <a:xfrm>
            <a:off x="1967969" y="4691578"/>
            <a:ext cx="2375432" cy="523220"/>
          </a:xfrm>
          <a:prstGeom prst="rect">
            <a:avLst/>
          </a:prstGeom>
          <a:noFill/>
        </p:spPr>
        <p:txBody>
          <a:bodyPr wrap="square" rtlCol="0">
            <a:spAutoFit/>
          </a:bodyPr>
          <a:lstStyle/>
          <a:p>
            <a:pPr algn="r" rtl="1"/>
            <a:r>
              <a:rPr lang="en-US" sz="2800" b="1" dirty="0">
                <a:solidFill>
                  <a:schemeClr val="bg1"/>
                </a:solidFill>
                <a:effectLst>
                  <a:glow rad="203200">
                    <a:schemeClr val="tx1"/>
                  </a:glow>
                </a:effectLst>
                <a:latin typeface="Comic Sans MS" panose="030F0702030302020204" pitchFamily="66" charset="0"/>
                <a:sym typeface="Wingdings"/>
              </a:rPr>
              <a:t> </a:t>
            </a:r>
            <a:r>
              <a:rPr lang="ar-JO" sz="2800" b="1" dirty="0">
                <a:solidFill>
                  <a:schemeClr val="bg1"/>
                </a:solidFill>
                <a:effectLst>
                  <a:glow rad="203200">
                    <a:schemeClr val="tx1"/>
                  </a:glow>
                </a:effectLst>
                <a:latin typeface="Comic Sans MS" panose="030F0702030302020204" pitchFamily="66" charset="0"/>
                <a:sym typeface="Wingdings"/>
              </a:rPr>
              <a:t>أخشاب</a:t>
            </a:r>
            <a:endParaRPr lang="en-US" sz="2800" b="1" dirty="0">
              <a:solidFill>
                <a:schemeClr val="bg1"/>
              </a:solidFill>
              <a:effectLst>
                <a:glow rad="203200">
                  <a:schemeClr val="tx1"/>
                </a:glow>
              </a:effectLst>
              <a:latin typeface="Comic Sans MS" panose="030F0702030302020204" pitchFamily="66" charset="0"/>
            </a:endParaRPr>
          </a:p>
        </p:txBody>
      </p:sp>
      <p:sp>
        <p:nvSpPr>
          <p:cNvPr id="8" name="TextBox 7">
            <a:extLst>
              <a:ext uri="{FF2B5EF4-FFF2-40B4-BE49-F238E27FC236}">
                <a16:creationId xmlns:a16="http://schemas.microsoft.com/office/drawing/2014/main" id="{EDDE2E7B-D251-462E-87FA-BA4FB4591AD4}"/>
              </a:ext>
            </a:extLst>
          </p:cNvPr>
          <p:cNvSpPr txBox="1"/>
          <p:nvPr/>
        </p:nvSpPr>
        <p:spPr>
          <a:xfrm>
            <a:off x="2009751" y="5214798"/>
            <a:ext cx="2333648" cy="523220"/>
          </a:xfrm>
          <a:prstGeom prst="rect">
            <a:avLst/>
          </a:prstGeom>
          <a:noFill/>
        </p:spPr>
        <p:txBody>
          <a:bodyPr wrap="square" rtlCol="0">
            <a:spAutoFit/>
          </a:bodyPr>
          <a:lstStyle/>
          <a:p>
            <a:pPr algn="r" rtl="1"/>
            <a:r>
              <a:rPr lang="en-US" sz="2800" b="1" dirty="0">
                <a:solidFill>
                  <a:schemeClr val="bg1"/>
                </a:solidFill>
                <a:effectLst>
                  <a:glow rad="203200">
                    <a:schemeClr val="tx1"/>
                  </a:glow>
                </a:effectLst>
                <a:latin typeface="Comic Sans MS" panose="030F0702030302020204" pitchFamily="66" charset="0"/>
                <a:sym typeface="Wingdings"/>
              </a:rPr>
              <a:t></a:t>
            </a:r>
            <a:r>
              <a:rPr lang="ar-JO" sz="2800" b="1" dirty="0">
                <a:solidFill>
                  <a:schemeClr val="bg1"/>
                </a:solidFill>
                <a:effectLst>
                  <a:glow rad="203200">
                    <a:schemeClr val="tx1"/>
                  </a:glow>
                </a:effectLst>
                <a:latin typeface="Comic Sans MS" panose="030F0702030302020204" pitchFamily="66" charset="0"/>
                <a:sym typeface="Wingdings"/>
              </a:rPr>
              <a:t>  حجارة</a:t>
            </a:r>
            <a:endParaRPr lang="en-US" sz="2800" b="1" dirty="0">
              <a:solidFill>
                <a:schemeClr val="bg1"/>
              </a:solidFill>
              <a:effectLst>
                <a:glow rad="203200">
                  <a:schemeClr val="tx1"/>
                </a:glow>
              </a:effectLst>
              <a:latin typeface="Comic Sans MS" panose="030F0702030302020204" pitchFamily="66" charset="0"/>
            </a:endParaRPr>
          </a:p>
        </p:txBody>
      </p:sp>
      <p:sp>
        <p:nvSpPr>
          <p:cNvPr id="12" name="TextBox 11">
            <a:extLst>
              <a:ext uri="{FF2B5EF4-FFF2-40B4-BE49-F238E27FC236}">
                <a16:creationId xmlns:a16="http://schemas.microsoft.com/office/drawing/2014/main" id="{27F4E982-F220-4886-9952-CA212FECC7FC}"/>
              </a:ext>
            </a:extLst>
          </p:cNvPr>
          <p:cNvSpPr txBox="1"/>
          <p:nvPr/>
        </p:nvSpPr>
        <p:spPr>
          <a:xfrm>
            <a:off x="2009749" y="5764958"/>
            <a:ext cx="2333649" cy="523220"/>
          </a:xfrm>
          <a:prstGeom prst="rect">
            <a:avLst/>
          </a:prstGeom>
          <a:noFill/>
        </p:spPr>
        <p:txBody>
          <a:bodyPr wrap="square" rtlCol="0">
            <a:spAutoFit/>
          </a:bodyPr>
          <a:lstStyle/>
          <a:p>
            <a:pPr algn="r" rtl="1"/>
            <a:r>
              <a:rPr lang="en-US" sz="2800" b="1" dirty="0">
                <a:solidFill>
                  <a:schemeClr val="bg1"/>
                </a:solidFill>
                <a:effectLst>
                  <a:glow rad="203200">
                    <a:schemeClr val="tx1"/>
                  </a:glow>
                </a:effectLst>
                <a:latin typeface="Comic Sans MS" panose="030F0702030302020204" pitchFamily="66" charset="0"/>
                <a:sym typeface="Wingdings"/>
              </a:rPr>
              <a:t></a:t>
            </a:r>
            <a:r>
              <a:rPr lang="ar-JO" sz="2800" b="1" dirty="0">
                <a:solidFill>
                  <a:schemeClr val="bg1"/>
                </a:solidFill>
                <a:effectLst>
                  <a:glow rad="203200">
                    <a:schemeClr val="tx1"/>
                  </a:glow>
                </a:effectLst>
                <a:latin typeface="Comic Sans MS" panose="030F0702030302020204" pitchFamily="66" charset="0"/>
                <a:sym typeface="Wingdings"/>
              </a:rPr>
              <a:t>  معادن</a:t>
            </a:r>
            <a:endParaRPr lang="en-US" sz="2800" b="1" dirty="0">
              <a:solidFill>
                <a:schemeClr val="bg1"/>
              </a:solidFill>
              <a:effectLst>
                <a:glow rad="203200">
                  <a:schemeClr val="tx1"/>
                </a:glow>
              </a:effectLst>
              <a:latin typeface="Comic Sans MS" panose="030F0702030302020204" pitchFamily="66" charset="0"/>
            </a:endParaRPr>
          </a:p>
        </p:txBody>
      </p:sp>
      <p:pic>
        <p:nvPicPr>
          <p:cNvPr id="4" name="Picture 3">
            <a:extLst>
              <a:ext uri="{FF2B5EF4-FFF2-40B4-BE49-F238E27FC236}">
                <a16:creationId xmlns:a16="http://schemas.microsoft.com/office/drawing/2014/main" id="{3377D493-665E-420A-87C8-E2541FD1D62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2655" b="100000" l="0" r="89895">
                        <a14:foregroundMark x1="22648" y1="6932" x2="4181" y2="91888"/>
                        <a14:foregroundMark x1="29268" y1="68584" x2="35889" y2="99853"/>
                        <a14:foregroundMark x1="60627" y1="80383" x2="66551" y2="97788"/>
                        <a14:foregroundMark x1="26132" y1="2802" x2="35192" y2="10619"/>
                        <a14:foregroundMark x1="68641" y1="88496" x2="69338" y2="92478"/>
                        <a14:foregroundMark x1="0" y1="48378" x2="1045" y2="58112"/>
                        <a14:foregroundMark x1="1045" y1="58260" x2="0" y2="61357"/>
                        <a14:foregroundMark x1="16725" y1="8112" x2="15331" y2="18732"/>
                        <a14:foregroundMark x1="35192" y1="5310" x2="40070" y2="9440"/>
                        <a14:foregroundMark x1="43206" y1="7227" x2="31359" y2="19027"/>
                        <a14:foregroundMark x1="23345" y1="2802" x2="15331" y2="4720"/>
                        <a14:foregroundMark x1="77003" y1="45428" x2="77003" y2="45428"/>
                        <a14:foregroundMark x1="81533" y1="44248" x2="80139" y2="44248"/>
                        <a14:foregroundMark x1="80836" y1="47935" x2="79443" y2="47640"/>
                        <a14:foregroundMark x1="74216" y1="46608" x2="80836" y2="48083"/>
                        <a14:foregroundMark x1="70732" y1="46313" x2="76307" y2="46903"/>
                        <a14:foregroundMark x1="70732" y1="44838" x2="74216" y2="44543"/>
                        <a14:foregroundMark x1="86063" y1="44248" x2="80836" y2="44248"/>
                        <a14:foregroundMark x1="85714" y1="48673" x2="82927" y2="47935"/>
                        <a14:foregroundMark x1="86063" y1="48820" x2="88153" y2="49115"/>
                        <a14:backgroundMark x1="65854" y1="38201" x2="82578" y2="35398"/>
                        <a14:backgroundMark x1="60627" y1="99853" x2="60627" y2="99853"/>
                        <a14:backgroundMark x1="70035" y1="50000" x2="70035" y2="52802"/>
                        <a14:backgroundMark x1="71777" y1="42478" x2="72474" y2="45428"/>
                        <a14:backgroundMark x1="90941" y1="47640" x2="92334" y2="47935"/>
                        <a14:backgroundMark x1="85017" y1="46460" x2="88850" y2="47198"/>
                        <a14:backgroundMark x1="82230" y1="51032" x2="86063" y2="51032"/>
                      </a14:backgroundRemoval>
                    </a14:imgEffect>
                  </a14:imgLayer>
                </a14:imgProps>
              </a:ext>
              <a:ext uri="{28A0092B-C50C-407E-A947-70E740481C1C}">
                <a14:useLocalDpi xmlns:a14="http://schemas.microsoft.com/office/drawing/2010/main"/>
              </a:ext>
            </a:extLst>
          </a:blip>
          <a:srcRect/>
          <a:stretch/>
        </p:blipFill>
        <p:spPr>
          <a:xfrm>
            <a:off x="187629" y="2240965"/>
            <a:ext cx="1873412" cy="4412498"/>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BE17CF95-6419-405E-A59A-B846530EC2F7}"/>
              </a:ext>
            </a:extLst>
          </p:cNvPr>
          <p:cNvSpPr txBox="1"/>
          <p:nvPr/>
        </p:nvSpPr>
        <p:spPr>
          <a:xfrm>
            <a:off x="187629" y="344724"/>
            <a:ext cx="876874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32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Comic Sans MS" panose="030F0702030302020204" pitchFamily="66" charset="0"/>
                <a:ea typeface="+mn-ea"/>
                <a:cs typeface="+mn-cs"/>
              </a:rPr>
              <a:t>يشارك يسوع من دعوته</a:t>
            </a:r>
            <a:endParaRPr kumimoji="0" lang="en-US" sz="3200" b="1" i="0" u="none" strike="noStrike" kern="1200" cap="all" spc="0" normalizeH="0" baseline="0" noProof="0" dirty="0">
              <a:ln w="19050" cmpd="sng">
                <a:solidFill>
                  <a:schemeClr val="accent6">
                    <a:lumMod val="50000"/>
                  </a:schemeClr>
                </a:solidFill>
                <a:prstDash val="solid"/>
              </a:ln>
              <a:effectLst>
                <a:glow rad="508000">
                  <a:schemeClr val="bg1">
                    <a:alpha val="57000"/>
                  </a:schemeClr>
                </a:glow>
              </a:effectLst>
              <a:uLnTx/>
              <a:uFillTx/>
              <a:latin typeface="Comic Sans MS" panose="030F0702030302020204" pitchFamily="66" charset="0"/>
              <a:ea typeface="+mn-ea"/>
              <a:cs typeface="+mn-cs"/>
            </a:endParaRPr>
          </a:p>
        </p:txBody>
      </p:sp>
      <p:sp>
        <p:nvSpPr>
          <p:cNvPr id="14" name="TextBox 13">
            <a:extLst>
              <a:ext uri="{FF2B5EF4-FFF2-40B4-BE49-F238E27FC236}">
                <a16:creationId xmlns:a16="http://schemas.microsoft.com/office/drawing/2014/main" id="{0B96834E-2F89-417E-8FCD-61FDEE2C36F2}"/>
              </a:ext>
            </a:extLst>
          </p:cNvPr>
          <p:cNvSpPr txBox="1"/>
          <p:nvPr/>
        </p:nvSpPr>
        <p:spPr>
          <a:xfrm>
            <a:off x="1274914" y="864001"/>
            <a:ext cx="6629400" cy="523220"/>
          </a:xfrm>
          <a:prstGeom prst="rect">
            <a:avLst/>
          </a:prstGeom>
          <a:noFill/>
        </p:spPr>
        <p:txBody>
          <a:bodyPr wrap="square" rtlCol="0">
            <a:spAutoFit/>
          </a:bodyPr>
          <a:lstStyle/>
          <a:p>
            <a:pPr algn="ctr"/>
            <a:r>
              <a:rPr lang="ar-JO" sz="2800" b="1" dirty="0">
                <a:solidFill>
                  <a:sysClr val="windowText" lastClr="000000"/>
                </a:solidFill>
                <a:effectLst>
                  <a:glow rad="228600">
                    <a:schemeClr val="bg1">
                      <a:alpha val="40000"/>
                    </a:schemeClr>
                  </a:glow>
                </a:effectLst>
                <a:latin typeface="Comic Sans MS" pitchFamily="66" charset="0"/>
                <a:sym typeface="Wingdings"/>
              </a:rPr>
              <a:t>مرقس 6: 3، متى 13: 55</a:t>
            </a:r>
            <a:endParaRPr lang="en-US" sz="2800" b="1" dirty="0">
              <a:solidFill>
                <a:sysClr val="windowText" lastClr="000000"/>
              </a:solidFill>
              <a:effectLst>
                <a:glow rad="228600">
                  <a:schemeClr val="bg1">
                    <a:alpha val="40000"/>
                  </a:schemeClr>
                </a:glow>
              </a:effectLst>
              <a:latin typeface="Comic Sans MS" pitchFamily="66" charset="0"/>
            </a:endParaRPr>
          </a:p>
        </p:txBody>
      </p:sp>
    </p:spTree>
    <p:custDataLst>
      <p:tags r:id="rId1"/>
    </p:custDataLst>
    <p:extLst>
      <p:ext uri="{BB962C8B-B14F-4D97-AF65-F5344CB8AC3E}">
        <p14:creationId xmlns:p14="http://schemas.microsoft.com/office/powerpoint/2010/main" val="3555504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BCD62A-01CD-460C-ACD0-6341A6B8D8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8200" y="228600"/>
            <a:ext cx="8785829" cy="6477000"/>
          </a:xfrm>
          <a:prstGeom prst="rect">
            <a:avLst/>
          </a:prstGeom>
          <a:ln w="2286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017C31DF-6334-4273-A1E2-EFC6444BAF9B}"/>
              </a:ext>
            </a:extLst>
          </p:cNvPr>
          <p:cNvSpPr txBox="1"/>
          <p:nvPr/>
        </p:nvSpPr>
        <p:spPr>
          <a:xfrm>
            <a:off x="7193280" y="6353800"/>
            <a:ext cx="1981200" cy="369332"/>
          </a:xfrm>
          <a:prstGeom prst="rect">
            <a:avLst/>
          </a:prstGeom>
          <a:noFill/>
        </p:spPr>
        <p:txBody>
          <a:bodyPr wrap="square" rtlCol="0">
            <a:spAutoFit/>
          </a:bodyPr>
          <a:lstStyle/>
          <a:p>
            <a:pPr algn="ctr"/>
            <a:r>
              <a:rPr lang="ar-JO" b="1" dirty="0"/>
              <a:t>قرية الناصرة</a:t>
            </a:r>
            <a:endParaRPr lang="en-US" b="1" dirty="0"/>
          </a:p>
        </p:txBody>
      </p:sp>
      <p:sp>
        <p:nvSpPr>
          <p:cNvPr id="9" name="TextBox 8">
            <a:extLst>
              <a:ext uri="{FF2B5EF4-FFF2-40B4-BE49-F238E27FC236}">
                <a16:creationId xmlns:a16="http://schemas.microsoft.com/office/drawing/2014/main" id="{6DE9AD17-AF39-47C3-AD8D-121EB7F06477}"/>
              </a:ext>
            </a:extLst>
          </p:cNvPr>
          <p:cNvSpPr txBox="1"/>
          <p:nvPr/>
        </p:nvSpPr>
        <p:spPr>
          <a:xfrm>
            <a:off x="189970" y="2936479"/>
            <a:ext cx="8764056"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pPr algn="r" rtl="1"/>
            <a:r>
              <a:rPr lang="en-US" dirty="0">
                <a:sym typeface="Wingdings"/>
              </a:rPr>
              <a:t></a:t>
            </a:r>
            <a:r>
              <a:rPr lang="ar-JO" dirty="0">
                <a:sym typeface="Wingdings"/>
              </a:rPr>
              <a:t> كان البناء عملية طويلة وبطيئة</a:t>
            </a:r>
            <a:endParaRPr lang="en-US" dirty="0"/>
          </a:p>
        </p:txBody>
      </p:sp>
      <p:sp>
        <p:nvSpPr>
          <p:cNvPr id="10" name="TextBox 9">
            <a:extLst>
              <a:ext uri="{FF2B5EF4-FFF2-40B4-BE49-F238E27FC236}">
                <a16:creationId xmlns:a16="http://schemas.microsoft.com/office/drawing/2014/main" id="{F41A9348-5A89-4706-A8B4-0973B9EA8570}"/>
              </a:ext>
            </a:extLst>
          </p:cNvPr>
          <p:cNvSpPr txBox="1"/>
          <p:nvPr/>
        </p:nvSpPr>
        <p:spPr>
          <a:xfrm>
            <a:off x="189971" y="2413965"/>
            <a:ext cx="8764057"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pPr algn="r" rtl="1"/>
            <a:r>
              <a:rPr lang="en-US" dirty="0">
                <a:sym typeface="Wingdings"/>
              </a:rPr>
              <a:t> </a:t>
            </a:r>
            <a:r>
              <a:rPr lang="ar-JO" dirty="0"/>
              <a:t>مصنوعة من الطين أو الطوب أو الحجر</a:t>
            </a:r>
            <a:endParaRPr lang="en-US" dirty="0"/>
          </a:p>
        </p:txBody>
      </p:sp>
      <p:sp>
        <p:nvSpPr>
          <p:cNvPr id="11" name="TextBox 10">
            <a:extLst>
              <a:ext uri="{FF2B5EF4-FFF2-40B4-BE49-F238E27FC236}">
                <a16:creationId xmlns:a16="http://schemas.microsoft.com/office/drawing/2014/main" id="{46C35FC6-C0E7-476E-B510-6CC5A3CFDC3D}"/>
              </a:ext>
            </a:extLst>
          </p:cNvPr>
          <p:cNvSpPr txBox="1"/>
          <p:nvPr/>
        </p:nvSpPr>
        <p:spPr>
          <a:xfrm>
            <a:off x="0" y="4000958"/>
            <a:ext cx="8975857"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pPr algn="r" rtl="1"/>
            <a:r>
              <a:rPr lang="en-US" dirty="0">
                <a:sym typeface="Wingdings"/>
              </a:rPr>
              <a:t> </a:t>
            </a:r>
            <a:r>
              <a:rPr lang="ar-JO" dirty="0">
                <a:sym typeface="Wingdings"/>
              </a:rPr>
              <a:t>كان السقف عبارة عن عوارض خشبية مسقوفة بالقش (مرقس 2: 3-4)</a:t>
            </a:r>
            <a:endParaRPr lang="en-US" dirty="0"/>
          </a:p>
        </p:txBody>
      </p:sp>
      <p:sp>
        <p:nvSpPr>
          <p:cNvPr id="12" name="TextBox 11">
            <a:extLst>
              <a:ext uri="{FF2B5EF4-FFF2-40B4-BE49-F238E27FC236}">
                <a16:creationId xmlns:a16="http://schemas.microsoft.com/office/drawing/2014/main" id="{2A6D1520-4418-42F8-A186-BD749D197FA1}"/>
              </a:ext>
            </a:extLst>
          </p:cNvPr>
          <p:cNvSpPr txBox="1"/>
          <p:nvPr/>
        </p:nvSpPr>
        <p:spPr>
          <a:xfrm>
            <a:off x="189970" y="3477738"/>
            <a:ext cx="8764056"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pPr algn="r" rtl="1"/>
            <a:r>
              <a:rPr lang="en-US" dirty="0">
                <a:sym typeface="Wingdings"/>
              </a:rPr>
              <a:t></a:t>
            </a:r>
            <a:r>
              <a:rPr lang="ar-JO" dirty="0">
                <a:sym typeface="Wingdings"/>
              </a:rPr>
              <a:t> </a:t>
            </a:r>
            <a:r>
              <a:rPr lang="ar-JO" dirty="0"/>
              <a:t>تتطلب الأساسات الحفر في الصخور</a:t>
            </a:r>
            <a:endParaRPr lang="en-US" dirty="0"/>
          </a:p>
        </p:txBody>
      </p:sp>
      <p:sp>
        <p:nvSpPr>
          <p:cNvPr id="13" name="TextBox 12">
            <a:extLst>
              <a:ext uri="{FF2B5EF4-FFF2-40B4-BE49-F238E27FC236}">
                <a16:creationId xmlns:a16="http://schemas.microsoft.com/office/drawing/2014/main" id="{C299745A-E90D-4823-A178-D1F0DDB5AF60}"/>
              </a:ext>
            </a:extLst>
          </p:cNvPr>
          <p:cNvSpPr txBox="1"/>
          <p:nvPr/>
        </p:nvSpPr>
        <p:spPr>
          <a:xfrm>
            <a:off x="189970" y="4542217"/>
            <a:ext cx="8764055" cy="523220"/>
          </a:xfrm>
          <a:prstGeom prst="rect">
            <a:avLst/>
          </a:prstGeom>
          <a:noFill/>
        </p:spPr>
        <p:txBody>
          <a:bodyPr wrap="square" rtlCol="0">
            <a:spAutoFit/>
          </a:bodyPr>
          <a:lstStyle>
            <a:defPPr>
              <a:defRPr lang="en-US"/>
            </a:defPPr>
            <a:lvl1pPr>
              <a:defRPr sz="2800" b="1">
                <a:solidFill>
                  <a:schemeClr val="bg1"/>
                </a:solidFill>
                <a:effectLst>
                  <a:glow rad="203200">
                    <a:schemeClr val="tx1"/>
                  </a:glow>
                </a:effectLst>
                <a:latin typeface="Comic Sans MS" panose="030F0702030302020204" pitchFamily="66" charset="0"/>
              </a:defRPr>
            </a:lvl1pPr>
          </a:lstStyle>
          <a:p>
            <a:pPr algn="r" rtl="1"/>
            <a:r>
              <a:rPr lang="en-US" dirty="0">
                <a:sym typeface="Wingdings"/>
              </a:rPr>
              <a:t></a:t>
            </a:r>
            <a:r>
              <a:rPr lang="ar-JO" dirty="0">
                <a:sym typeface="Wingdings"/>
              </a:rPr>
              <a:t> يجب الإنتهاء منه قبل مجيء مياه الأمطار</a:t>
            </a:r>
            <a:endParaRPr lang="en-US" dirty="0"/>
          </a:p>
        </p:txBody>
      </p:sp>
      <p:sp>
        <p:nvSpPr>
          <p:cNvPr id="14" name="TextBox 13">
            <a:extLst>
              <a:ext uri="{FF2B5EF4-FFF2-40B4-BE49-F238E27FC236}">
                <a16:creationId xmlns:a16="http://schemas.microsoft.com/office/drawing/2014/main" id="{70897C21-F085-46C2-94B9-9F2AF1A7C774}"/>
              </a:ext>
            </a:extLst>
          </p:cNvPr>
          <p:cNvSpPr txBox="1"/>
          <p:nvPr/>
        </p:nvSpPr>
        <p:spPr>
          <a:xfrm>
            <a:off x="168200" y="1666109"/>
            <a:ext cx="8785829" cy="76944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ar-JO" sz="4400" b="1" cap="all" dirty="0">
                <a:ln w="19050" cmpd="sng">
                  <a:solidFill>
                    <a:schemeClr val="accent6">
                      <a:lumMod val="50000"/>
                    </a:schemeClr>
                  </a:solidFill>
                  <a:prstDash val="solid"/>
                </a:ln>
                <a:solidFill>
                  <a:schemeClr val="bg1"/>
                </a:solidFill>
                <a:effectLst>
                  <a:glow rad="203200">
                    <a:schemeClr val="tx1"/>
                  </a:glow>
                  <a:reflection blurRad="12700" stA="28000" endPos="45000" dist="1000" dir="5400000" sy="-100000" algn="bl" rotWithShape="0"/>
                </a:effectLst>
                <a:latin typeface="Arial" panose="020B0604020202020204" pitchFamily="34" charset="0"/>
              </a:rPr>
              <a:t>مباني القرن الأول</a:t>
            </a:r>
            <a:endParaRPr lang="en-US" sz="4400" b="1" cap="all" dirty="0">
              <a:ln w="19050" cmpd="sng">
                <a:solidFill>
                  <a:schemeClr val="accent6">
                    <a:lumMod val="50000"/>
                  </a:schemeClr>
                </a:solidFill>
                <a:prstDash val="solid"/>
              </a:ln>
              <a:solidFill>
                <a:schemeClr val="bg1"/>
              </a:solidFill>
              <a:effectLst>
                <a:glow rad="203200">
                  <a:schemeClr val="tx1"/>
                </a:glow>
                <a:reflection blurRad="12700" stA="28000" endPos="45000" dist="1000" dir="5400000" sy="-100000" algn="bl" rotWithShape="0"/>
              </a:effectLst>
              <a:latin typeface="Arial" panose="020B0604020202020204" pitchFamily="34" charset="0"/>
            </a:endParaRPr>
          </a:p>
        </p:txBody>
      </p:sp>
    </p:spTree>
    <p:custDataLst>
      <p:tags r:id="rId1"/>
    </p:custDataLst>
    <p:extLst>
      <p:ext uri="{BB962C8B-B14F-4D97-AF65-F5344CB8AC3E}">
        <p14:creationId xmlns:p14="http://schemas.microsoft.com/office/powerpoint/2010/main" val="268608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20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2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FOLDER" val="C:\Users\david\Dropbox\AIC PPTS\Synced AIC Messages\PPTS used to Sync\The Wise and Foolish Builders July 10 2021\"/>
  <p:tag name="ISPRING_PRESENTATION_PATH" val="C:\Users\david\Dropbox\AIC PPTS\Synced AIC Messages\PPTS used to Sync\The Wise and Foolish Builders July 10 2021.pptx"/>
  <p:tag name="ISPRING_PROJECT_VERSION" val="9.3"/>
  <p:tag name="ISPRING_PROJECT_FOLDER_UPDATED" val="1"/>
  <p:tag name="ISPRING_SCREEN_RECS_UPDATED" val="C:\Users\david\Dropbox\AIC PPTS\Synced AIC Messages\PPTS used to Sync\The Wise and Foolish Builders July 10 2021\"/>
  <p:tag name="FLASHSPRING_ZOOM_TAG" val="66"/>
  <p:tag name="ISPRING_UUID" val="{67FCF118-EE83-41A0-A560-034EE9FEF075}"/>
  <p:tag name="ISPRING_PRESENTATION_INFO_2" val="&lt;?xml version=&quot;1.0&quot; encoding=&quot;UTF-8&quot; standalone=&quot;no&quot; ?&gt;&#10;&lt;presentation2&gt;&#10;&#10;  &lt;slides&gt;&#10;    &lt;slide id=&quot;{E5A4D87E-E480-42E1-A023-C854E8B12098}&quot; pptId=&quot;270&quot;/&gt;&#10;    &lt;slide id=&quot;{521018AF-3333-4ABE-8EAA-ED8E0CEA4350}&quot; pptId=&quot;304&quot;/&gt;&#10;    &lt;slide id=&quot;{E5B4745A-7BE9-402B-96CC-DB01ED142FC1}&quot; pptId=&quot;258&quot;/&gt;&#10;    &lt;slide id=&quot;{D8C39072-7D69-4B48-90FA-3948A0484884}&quot; pptId=&quot;296&quot;/&gt;&#10;    &lt;slide id=&quot;{355374BD-EDE6-463F-B920-D316CD48A51F}&quot; pptId=&quot;302&quot;/&gt;&#10;    &lt;slide id=&quot;{298A76B7-2FD4-4F86-8FD1-6F3AD98CE492}&quot; pptId=&quot;301&quot;/&gt;&#10;    &lt;slide id=&quot;{F8885997-2DDF-484D-AADF-0759490B5C2E}&quot; pptId=&quot;288&quot;/&gt;&#10;    &lt;slide id=&quot;{797DFC7B-46CD-450D-914E-F520FA266FC3}&quot; pptId=&quot;286&quot;/&gt;&#10;    &lt;slide id=&quot;{931A092C-E32F-42B3-B92C-509C3088B975}&quot; pptId=&quot;282&quot;/&gt;&#10;    &lt;slide id=&quot;{3A406A49-B328-421F-B445-D2D639BF9D41}&quot; pptId=&quot;274&quot;/&gt;&#10;    &lt;slide id=&quot;{360E7136-0577-41BC-868B-52AC52E1988F}&quot; pptId=&quot;298&quot;/&gt;&#10;    &lt;slide id=&quot;{2BF4E31C-FD50-45A2-B4D5-E2059B9F054A}&quot; pptId=&quot;276&quot;/&gt;&#10;    &lt;slide id=&quot;{35AC009C-00D0-4250-A610-9A539D47AE25}&quot; pptId=&quot;281&quot;/&gt;&#10;    &lt;slide id=&quot;{5CFF82EF-49BB-4E5C-9EAF-933912D8A8DA}&quot; pptId=&quot;300&quot;/&gt;&#10;    &lt;slide id=&quot;{3C032F52-423C-4CC1-B0E9-D428AC973690}&quot; pptId=&quot;307&quot;/&gt;&#10;    &lt;slide id=&quot;{9CF49C77-7A29-48D1-B2C2-44280CD7C0E6}&quot; pptId=&quot;305&quot;/&gt;&#10;    &lt;slide id=&quot;{E69B7BC2-6C34-4293-A39A-D828DDF4E878}&quot; pptId=&quot;278&quot;/&gt;&#10;    &lt;slide id=&quot;{7E68D38B-8BA9-4DF3-AB77-76DFC9C64DAF}&quot; pptId=&quot;280&quot;/&gt;&#10;  &lt;/slides&gt;&#10;&#10;  &lt;narration&gt;&#10;    &lt;audioTracks&gt;&#10;      &lt;audioTrack muted=&quot;false&quot; name=&quot;Parable of 2 Builders_OriginalSony_final&quot; resource=&quot;a02f7680&quot; slideId=&quot;{E5A4D87E-E480-42E1-A023-C854E8B12098}&quot; startTime=&quot;0&quot; stepIndex=&quot;0&quot; volume=&quot;1&quot;&gt;&#10;        &lt;audio channels=&quot;1&quot; format=&quot;fltp&quot; sampleRate=&quot;44100&quot;/&gt;&#10;      &lt;/audioTrack&gt;&#10;    &lt;/audioTracks&gt;&#10;    &lt;videoTracks/&gt;&#10;  &lt;/narration&gt;&#10;&#10;&lt;/presentation2&gt;&#10;"/>
  <p:tag name="ISPRING_LMS_API_VERSION" val="SCORM 2004 (2nd edition)"/>
  <p:tag name="ISPRING_ULTRA_SCORM_COURSE_ID" val="CC8DF99A-EC17-4E5C-8CC9-2E8D4207C1DD"/>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2{FB32B46D-245F-4A04-97CD-9715B5B82EAE}&quot;,&quot;C:\\Users\\david\\Dropbox\\AIC PPTS\\Synced AIC Messages\\PPTS used to Sync&quot;]]"/>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100,&quot;videoQuality&quot;:100},&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CURRENT_PLAYER_ID" val="universal"/>
  <p:tag name="ISPRING_PRESENTATION_TITLE" val="The Wise and Foolish Builders July 10 202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97DFC7B-46CD-450D-914E-F520FA266FC3}"/>
  <p:tag name="GENSWF_ADVANCE_TIME" val="152.514"/>
  <p:tag name="TIMING" val="|28.359|7.172|22.767|31.325|20.742|17.21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31A092C-E32F-42B3-B92C-509C3088B975}"/>
  <p:tag name="GENSWF_ADVANCE_TIME" val="291.401"/>
  <p:tag name="TIMING" val="|53.438|24.344|16.74|35.608|25.889|128.157"/>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A406A49-B328-421F-B445-D2D639BF9D41}"/>
  <p:tag name="GENSWF_ADVANCE_TIME" val="46.656"/>
  <p:tag name="TIMING" val="|5.997|27.261"/>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60E7136-0577-41BC-868B-52AC52E1988F}"/>
  <p:tag name="GENSWF_ADVANCE_TIME" val="195.196"/>
  <p:tag name="TIMING" val="|39.222|10.37|14.23|30.366|11.018|48.456"/>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BF4E31C-FD50-45A2-B4D5-E2059B9F054A}"/>
  <p:tag name="GENSWF_ADVANCE_TIME" val="31.450"/>
  <p:tag name="TIMING" val="|7.763"/>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5AC009C-00D0-4250-A610-9A539D47AE25}"/>
  <p:tag name="GENSWF_ADVANCE_TIME" val="34.738"/>
  <p:tag name="TIMING" val="|4.672|5.13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CFF82EF-49BB-4E5C-9EAF-933912D8A8DA}"/>
  <p:tag name="GENSWF_ADVANCE_TIME" val="95.254"/>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C032F52-423C-4CC1-B0E9-D428AC973690}"/>
  <p:tag name="GENSWF_ADVANCE_TIME" val="81.924"/>
  <p:tag name="TIMING" val="|27.249"/>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CF49C77-7A29-48D1-B2C2-44280CD7C0E6}"/>
  <p:tag name="GENSWF_ADVANCE_TIME" val="193.943"/>
  <p:tag name="TIMING" val="|86.803|36.333"/>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69B7BC2-6C34-4293-A39A-D828DDF4E878}"/>
  <p:tag name="GENSWF_ADVANCE_TIME" val="184.137"/>
  <p:tag name="TIMING" val="|52.283|26.59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B4745A-7BE9-402B-96CC-DB01ED142FC1}"/>
  <p:tag name="GENSWF_ADVANCE_TIME" val="44.783"/>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E68D38B-8BA9-4DF3-AB77-76DFC9C64DAF}"/>
  <p:tag name="GENSWF_ADVANCE_TIME" val="6.69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A4D87E-E480-42E1-A023-C854E8B12098}"/>
  <p:tag name="GENSWF_ADVANCE_TIME" val="39.559"/>
  <p:tag name="TIMING" val="|14.01|21.23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21018AF-3333-4ABE-8EAA-ED8E0CEA4350}"/>
  <p:tag name="GENSWF_ADVANCE_TIME" val="50.31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B4745A-7BE9-402B-96CC-DB01ED142FC1}"/>
  <p:tag name="GENSWF_ADVANCE_TIME" val="44.78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8C39072-7D69-4B48-90FA-3948A0484884}"/>
  <p:tag name="GENSWF_ADVANCE_TIME" val="260.633"/>
  <p:tag name="TIMING" val="|161.559"/>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55374BD-EDE6-463F-B920-D316CD48A51F}"/>
  <p:tag name="GENSWF_ADVANCE_TIME" val="65.773"/>
  <p:tag name="TIMING" val="|3.059|3.934|7.645|6.125|9.28|21.657"/>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98A76B7-2FD4-4F86-8FD1-6F3AD98CE492}"/>
  <p:tag name="GENSWF_ADVANCE_TIME" val="258.684"/>
  <p:tag name="TIMING" val="|27.009|185.971|27.48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8885997-2DDF-484D-AADF-0759490B5C2E}"/>
  <p:tag name="GENSWF_ADVANCE_TIME" val="112.448"/>
  <p:tag name="TIMING" val="|58.81|16.559|6.516|2.52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6829</TotalTime>
  <Words>583</Words>
  <Application>Microsoft Office PowerPoint</Application>
  <PresentationFormat>On-screen Show (4:3)</PresentationFormat>
  <Paragraphs>111</Paragraphs>
  <Slides>20</Slides>
  <Notes>20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Comic Sans MS</vt:lpstr>
      <vt:lpstr>Times</vt:lpstr>
      <vt:lpstr>Times New Roman</vt:lpstr>
      <vt:lpstr>Wingdings</vt:lpstr>
      <vt:lpstr>Office Theme</vt:lpstr>
      <vt:lpstr>Blank Presentation</vt:lpstr>
      <vt:lpstr>1_Office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أمثال يسوع •  BibleStudyDownloads.org</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Wise and Foolish Builders July 10 2021</dc:title>
  <dc:creator>Arleigh D Martin</dc:creator>
  <cp:lastModifiedBy>Rami Jwainat</cp:lastModifiedBy>
  <cp:revision>283</cp:revision>
  <cp:lastPrinted>2021-07-11T15:27:16Z</cp:lastPrinted>
  <dcterms:created xsi:type="dcterms:W3CDTF">2013-07-27T19:52:47Z</dcterms:created>
  <dcterms:modified xsi:type="dcterms:W3CDTF">2023-12-24T10:47:02Z</dcterms:modified>
</cp:coreProperties>
</file>