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2.xml" ContentType="application/vnd.openxmlformats-officedocument.theme+xml"/>
  <Override PartName="/ppt/slideLayouts/slideLayout207.xml" ContentType="application/vnd.openxmlformats-officedocument.presentationml.slideLayout+xml"/>
  <Override PartName="/ppt/theme/theme2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4.xml" ContentType="application/vnd.openxmlformats-officedocument.theme+xml"/>
  <Override PartName="/ppt/slideLayouts/slideLayout219.xml" ContentType="application/vnd.openxmlformats-officedocument.presentationml.slideLayout+xml"/>
  <Override PartName="/ppt/theme/theme25.xml" ContentType="application/vnd.openxmlformats-officedocument.theme+xml"/>
  <Override PartName="/ppt/slideLayouts/slideLayout220.xml" ContentType="application/vnd.openxmlformats-officedocument.presentationml.slideLayout+xml"/>
  <Override PartName="/ppt/theme/theme26.xml" ContentType="application/vnd.openxmlformats-officedocument.theme+xml"/>
  <Override PartName="/ppt/slideLayouts/slideLayout221.xml" ContentType="application/vnd.openxmlformats-officedocument.presentationml.slideLayout+xml"/>
  <Override PartName="/ppt/theme/theme2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3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3.xml" ContentType="application/vnd.openxmlformats-officedocument.theme+xml"/>
  <Override PartName="/ppt/slideLayouts/slideLayout283.xml" ContentType="application/vnd.openxmlformats-officedocument.presentationml.slideLayout+xml"/>
  <Override PartName="/ppt/theme/theme3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7.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0.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9.xml" ContentType="application/vnd.openxmlformats-officedocument.themeOverride+xml"/>
  <Override PartName="/ppt/notesSlides/notesSlide51.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52.xml" ContentType="application/vnd.openxmlformats-officedocument.presentationml.notesSlide+xml"/>
  <Override PartName="/ppt/theme/themeOverride1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4.xml" ContentType="application/vnd.openxmlformats-officedocument.themeOverride+xml"/>
  <Override PartName="/ppt/notesSlides/notesSlide59.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7.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8.xml" ContentType="application/vnd.openxmlformats-officedocument.themeOverride+xml"/>
  <Override PartName="/ppt/notesSlides/notesSlide106.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24.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8.xml" ContentType="application/vnd.openxmlformats-officedocument.themeOverride+xml"/>
  <Override PartName="/ppt/notesSlides/notesSlide131.xml" ContentType="application/vnd.openxmlformats-officedocument.presentationml.notesSlide+xml"/>
  <Override PartName="/ppt/theme/themeOverride29.xml" ContentType="application/vnd.openxmlformats-officedocument.themeOverride+xml"/>
  <Override PartName="/ppt/notesSlides/notesSlide132.xml" ContentType="application/vnd.openxmlformats-officedocument.presentationml.notesSlide+xml"/>
  <Override PartName="/ppt/theme/themeOverride30.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31.xml" ContentType="application/vnd.openxmlformats-officedocument.themeOverr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5" r:id="rId3"/>
    <p:sldMasterId id="2147483890" r:id="rId4"/>
    <p:sldMasterId id="2147483951" r:id="rId5"/>
    <p:sldMasterId id="2147484015" r:id="rId6"/>
    <p:sldMasterId id="2147484338" r:id="rId7"/>
    <p:sldMasterId id="2147484785" r:id="rId8"/>
    <p:sldMasterId id="2147485013" r:id="rId9"/>
    <p:sldMasterId id="2147485565" r:id="rId10"/>
    <p:sldMasterId id="2147486205" r:id="rId11"/>
    <p:sldMasterId id="2147486248" r:id="rId12"/>
    <p:sldMasterId id="2147486262" r:id="rId13"/>
    <p:sldMasterId id="2147486287" r:id="rId14"/>
    <p:sldMasterId id="2147486324" r:id="rId15"/>
    <p:sldMasterId id="2147486344" r:id="rId16"/>
    <p:sldMasterId id="2147486381" r:id="rId17"/>
    <p:sldMasterId id="2147486394" r:id="rId18"/>
    <p:sldMasterId id="2147486400" r:id="rId19"/>
    <p:sldMasterId id="2147486413" r:id="rId20"/>
    <p:sldMasterId id="2147486426" r:id="rId21"/>
    <p:sldMasterId id="2147486439" r:id="rId22"/>
    <p:sldMasterId id="2147486451" r:id="rId23"/>
    <p:sldMasterId id="2147486453" r:id="rId24"/>
    <p:sldMasterId id="2147486477" r:id="rId25"/>
    <p:sldMasterId id="2147486479" r:id="rId26"/>
    <p:sldMasterId id="2147486481" r:id="rId27"/>
    <p:sldMasterId id="2147486483" r:id="rId28"/>
    <p:sldMasterId id="2147486495" r:id="rId29"/>
    <p:sldMasterId id="2147486510" r:id="rId30"/>
    <p:sldMasterId id="2147486524" r:id="rId31"/>
    <p:sldMasterId id="2147486538" r:id="rId32"/>
    <p:sldMasterId id="2147486550" r:id="rId33"/>
    <p:sldMasterId id="2147486576" r:id="rId34"/>
    <p:sldMasterId id="2147486578" r:id="rId35"/>
    <p:sldMasterId id="2147486592" r:id="rId36"/>
    <p:sldMasterId id="2147486605" r:id="rId37"/>
    <p:sldMasterId id="2147486618" r:id="rId38"/>
    <p:sldMasterId id="2147486632" r:id="rId39"/>
    <p:sldMasterId id="2147486646" r:id="rId40"/>
    <p:sldMasterId id="2147486660" r:id="rId41"/>
  </p:sldMasterIdLst>
  <p:notesMasterIdLst>
    <p:notesMasterId r:id="rId287"/>
  </p:notesMasterIdLst>
  <p:sldIdLst>
    <p:sldId id="4033" r:id="rId42"/>
    <p:sldId id="4034" r:id="rId43"/>
    <p:sldId id="4035" r:id="rId44"/>
    <p:sldId id="4036" r:id="rId45"/>
    <p:sldId id="4037" r:id="rId46"/>
    <p:sldId id="4038" r:id="rId47"/>
    <p:sldId id="4039" r:id="rId48"/>
    <p:sldId id="4040" r:id="rId49"/>
    <p:sldId id="4041" r:id="rId50"/>
    <p:sldId id="5510" r:id="rId51"/>
    <p:sldId id="2459" r:id="rId52"/>
    <p:sldId id="5532" r:id="rId53"/>
    <p:sldId id="4046" r:id="rId54"/>
    <p:sldId id="5511" r:id="rId55"/>
    <p:sldId id="4047" r:id="rId56"/>
    <p:sldId id="4048" r:id="rId57"/>
    <p:sldId id="4049" r:id="rId58"/>
    <p:sldId id="4050" r:id="rId59"/>
    <p:sldId id="4051" r:id="rId60"/>
    <p:sldId id="548" r:id="rId61"/>
    <p:sldId id="5250" r:id="rId62"/>
    <p:sldId id="522" r:id="rId63"/>
    <p:sldId id="523" r:id="rId64"/>
    <p:sldId id="536" r:id="rId65"/>
    <p:sldId id="524" r:id="rId66"/>
    <p:sldId id="525" r:id="rId67"/>
    <p:sldId id="526" r:id="rId68"/>
    <p:sldId id="527" r:id="rId69"/>
    <p:sldId id="2460" r:id="rId70"/>
    <p:sldId id="482" r:id="rId71"/>
    <p:sldId id="5391" r:id="rId72"/>
    <p:sldId id="481" r:id="rId73"/>
    <p:sldId id="5392" r:id="rId74"/>
    <p:sldId id="483" r:id="rId75"/>
    <p:sldId id="2462" r:id="rId76"/>
    <p:sldId id="5393" r:id="rId77"/>
    <p:sldId id="434" r:id="rId78"/>
    <p:sldId id="435" r:id="rId79"/>
    <p:sldId id="436" r:id="rId80"/>
    <p:sldId id="3663" r:id="rId81"/>
    <p:sldId id="2463" r:id="rId82"/>
    <p:sldId id="5288" r:id="rId83"/>
    <p:sldId id="459" r:id="rId84"/>
    <p:sldId id="592" r:id="rId85"/>
    <p:sldId id="5290" r:id="rId86"/>
    <p:sldId id="3648" r:id="rId87"/>
    <p:sldId id="5289" r:id="rId88"/>
    <p:sldId id="5512" r:id="rId89"/>
    <p:sldId id="387" r:id="rId90"/>
    <p:sldId id="5291" r:id="rId91"/>
    <p:sldId id="5292" r:id="rId92"/>
    <p:sldId id="5293" r:id="rId93"/>
    <p:sldId id="5294" r:id="rId94"/>
    <p:sldId id="5295" r:id="rId95"/>
    <p:sldId id="5296" r:id="rId96"/>
    <p:sldId id="484" r:id="rId97"/>
    <p:sldId id="5533" r:id="rId98"/>
    <p:sldId id="5517" r:id="rId99"/>
    <p:sldId id="5297" r:id="rId100"/>
    <p:sldId id="5518" r:id="rId101"/>
    <p:sldId id="5299" r:id="rId102"/>
    <p:sldId id="5300" r:id="rId103"/>
    <p:sldId id="5301" r:id="rId104"/>
    <p:sldId id="5302" r:id="rId105"/>
    <p:sldId id="5303" r:id="rId106"/>
    <p:sldId id="5304" r:id="rId107"/>
    <p:sldId id="5305" r:id="rId108"/>
    <p:sldId id="5306" r:id="rId109"/>
    <p:sldId id="5307" r:id="rId110"/>
    <p:sldId id="5308" r:id="rId111"/>
    <p:sldId id="5309" r:id="rId112"/>
    <p:sldId id="5310" r:id="rId113"/>
    <p:sldId id="5311" r:id="rId114"/>
    <p:sldId id="5312" r:id="rId115"/>
    <p:sldId id="5313" r:id="rId116"/>
    <p:sldId id="5314" r:id="rId117"/>
    <p:sldId id="5315" r:id="rId118"/>
    <p:sldId id="5316" r:id="rId119"/>
    <p:sldId id="5539" r:id="rId120"/>
    <p:sldId id="389" r:id="rId121"/>
    <p:sldId id="5317" r:id="rId122"/>
    <p:sldId id="5318" r:id="rId123"/>
    <p:sldId id="5319" r:id="rId124"/>
    <p:sldId id="5320" r:id="rId125"/>
    <p:sldId id="4134" r:id="rId126"/>
    <p:sldId id="5285" r:id="rId127"/>
    <p:sldId id="5179" r:id="rId128"/>
    <p:sldId id="5321" r:id="rId129"/>
    <p:sldId id="5322" r:id="rId130"/>
    <p:sldId id="5323" r:id="rId131"/>
    <p:sldId id="5324" r:id="rId132"/>
    <p:sldId id="5325" r:id="rId133"/>
    <p:sldId id="5326" r:id="rId134"/>
    <p:sldId id="5327" r:id="rId135"/>
    <p:sldId id="5328" r:id="rId136"/>
    <p:sldId id="5329" r:id="rId137"/>
    <p:sldId id="5330" r:id="rId138"/>
    <p:sldId id="5331" r:id="rId139"/>
    <p:sldId id="5332" r:id="rId140"/>
    <p:sldId id="5333" r:id="rId141"/>
    <p:sldId id="5334" r:id="rId142"/>
    <p:sldId id="5335" r:id="rId143"/>
    <p:sldId id="5336" r:id="rId144"/>
    <p:sldId id="5337" r:id="rId145"/>
    <p:sldId id="5338" r:id="rId146"/>
    <p:sldId id="5339" r:id="rId147"/>
    <p:sldId id="5340" r:id="rId148"/>
    <p:sldId id="5341" r:id="rId149"/>
    <p:sldId id="5342" r:id="rId150"/>
    <p:sldId id="5343" r:id="rId151"/>
    <p:sldId id="5344" r:id="rId152"/>
    <p:sldId id="5345" r:id="rId153"/>
    <p:sldId id="5346" r:id="rId154"/>
    <p:sldId id="5347" r:id="rId155"/>
    <p:sldId id="622" r:id="rId156"/>
    <p:sldId id="623" r:id="rId157"/>
    <p:sldId id="624" r:id="rId158"/>
    <p:sldId id="625" r:id="rId159"/>
    <p:sldId id="626" r:id="rId160"/>
    <p:sldId id="5348" r:id="rId161"/>
    <p:sldId id="508" r:id="rId162"/>
    <p:sldId id="5520" r:id="rId163"/>
    <p:sldId id="5521" r:id="rId164"/>
    <p:sldId id="393" r:id="rId165"/>
    <p:sldId id="3649" r:id="rId166"/>
    <p:sldId id="5349" r:id="rId167"/>
    <p:sldId id="5350" r:id="rId168"/>
    <p:sldId id="5519" r:id="rId169"/>
    <p:sldId id="5351" r:id="rId170"/>
    <p:sldId id="5410" r:id="rId171"/>
    <p:sldId id="5353" r:id="rId172"/>
    <p:sldId id="3652" r:id="rId173"/>
    <p:sldId id="5529" r:id="rId174"/>
    <p:sldId id="293" r:id="rId175"/>
    <p:sldId id="5354" r:id="rId176"/>
    <p:sldId id="5537" r:id="rId177"/>
    <p:sldId id="5416" r:id="rId178"/>
    <p:sldId id="5417" r:id="rId179"/>
    <p:sldId id="5418" r:id="rId180"/>
    <p:sldId id="5419" r:id="rId181"/>
    <p:sldId id="5420" r:id="rId182"/>
    <p:sldId id="5538" r:id="rId183"/>
    <p:sldId id="5422" r:id="rId184"/>
    <p:sldId id="5423" r:id="rId185"/>
    <p:sldId id="5424" r:id="rId186"/>
    <p:sldId id="5425" r:id="rId187"/>
    <p:sldId id="5426" r:id="rId188"/>
    <p:sldId id="5427" r:id="rId189"/>
    <p:sldId id="5428" r:id="rId190"/>
    <p:sldId id="5429" r:id="rId191"/>
    <p:sldId id="5430" r:id="rId192"/>
    <p:sldId id="5451" r:id="rId193"/>
    <p:sldId id="5452" r:id="rId194"/>
    <p:sldId id="5453" r:id="rId195"/>
    <p:sldId id="5454" r:id="rId196"/>
    <p:sldId id="5455" r:id="rId197"/>
    <p:sldId id="5456" r:id="rId198"/>
    <p:sldId id="5457" r:id="rId199"/>
    <p:sldId id="5458" r:id="rId200"/>
    <p:sldId id="5459" r:id="rId201"/>
    <p:sldId id="5460" r:id="rId202"/>
    <p:sldId id="5461" r:id="rId203"/>
    <p:sldId id="487" r:id="rId204"/>
    <p:sldId id="420" r:id="rId205"/>
    <p:sldId id="5466" r:id="rId206"/>
    <p:sldId id="5467" r:id="rId207"/>
    <p:sldId id="5468" r:id="rId208"/>
    <p:sldId id="5469" r:id="rId209"/>
    <p:sldId id="5470" r:id="rId210"/>
    <p:sldId id="5471" r:id="rId211"/>
    <p:sldId id="5472" r:id="rId212"/>
    <p:sldId id="5473" r:id="rId213"/>
    <p:sldId id="5474" r:id="rId214"/>
    <p:sldId id="5475" r:id="rId215"/>
    <p:sldId id="5476" r:id="rId216"/>
    <p:sldId id="5477" r:id="rId217"/>
    <p:sldId id="5478" r:id="rId218"/>
    <p:sldId id="5479" r:id="rId219"/>
    <p:sldId id="5480" r:id="rId220"/>
    <p:sldId id="5481" r:id="rId221"/>
    <p:sldId id="5506" r:id="rId222"/>
    <p:sldId id="5371" r:id="rId223"/>
    <p:sldId id="5372" r:id="rId224"/>
    <p:sldId id="5373" r:id="rId225"/>
    <p:sldId id="5507" r:id="rId226"/>
    <p:sldId id="5374" r:id="rId227"/>
    <p:sldId id="5284" r:id="rId228"/>
    <p:sldId id="5508" r:id="rId229"/>
    <p:sldId id="4965" r:id="rId230"/>
    <p:sldId id="5375" r:id="rId231"/>
    <p:sldId id="5376" r:id="rId232"/>
    <p:sldId id="5377" r:id="rId233"/>
    <p:sldId id="5378" r:id="rId234"/>
    <p:sldId id="445" r:id="rId235"/>
    <p:sldId id="444" r:id="rId236"/>
    <p:sldId id="5531" r:id="rId237"/>
    <p:sldId id="601" r:id="rId238"/>
    <p:sldId id="602" r:id="rId239"/>
    <p:sldId id="603" r:id="rId240"/>
    <p:sldId id="5530" r:id="rId241"/>
    <p:sldId id="446" r:id="rId242"/>
    <p:sldId id="447" r:id="rId243"/>
    <p:sldId id="448" r:id="rId244"/>
    <p:sldId id="449" r:id="rId245"/>
    <p:sldId id="5534" r:id="rId246"/>
    <p:sldId id="5535" r:id="rId247"/>
    <p:sldId id="5536" r:id="rId248"/>
    <p:sldId id="5379" r:id="rId249"/>
    <p:sldId id="5516" r:id="rId250"/>
    <p:sldId id="5380" r:id="rId251"/>
    <p:sldId id="5527" r:id="rId252"/>
    <p:sldId id="5528" r:id="rId253"/>
    <p:sldId id="5381" r:id="rId254"/>
    <p:sldId id="5382" r:id="rId255"/>
    <p:sldId id="5383" r:id="rId256"/>
    <p:sldId id="5509" r:id="rId257"/>
    <p:sldId id="5384" r:id="rId258"/>
    <p:sldId id="5385" r:id="rId259"/>
    <p:sldId id="441" r:id="rId260"/>
    <p:sldId id="5505" r:id="rId261"/>
    <p:sldId id="3659" r:id="rId262"/>
    <p:sldId id="633" r:id="rId263"/>
    <p:sldId id="266" r:id="rId264"/>
    <p:sldId id="269" r:id="rId265"/>
    <p:sldId id="274" r:id="rId266"/>
    <p:sldId id="5386" r:id="rId267"/>
    <p:sldId id="4765" r:id="rId268"/>
    <p:sldId id="4760" r:id="rId269"/>
    <p:sldId id="4761" r:id="rId270"/>
    <p:sldId id="4762" r:id="rId271"/>
    <p:sldId id="5387" r:id="rId272"/>
    <p:sldId id="4059" r:id="rId273"/>
    <p:sldId id="5388" r:id="rId274"/>
    <p:sldId id="5522" r:id="rId275"/>
    <p:sldId id="5523" r:id="rId276"/>
    <p:sldId id="5524" r:id="rId277"/>
    <p:sldId id="574" r:id="rId278"/>
    <p:sldId id="4030" r:id="rId279"/>
    <p:sldId id="5409" r:id="rId280"/>
    <p:sldId id="535" r:id="rId281"/>
    <p:sldId id="532" r:id="rId282"/>
    <p:sldId id="533" r:id="rId283"/>
    <p:sldId id="534" r:id="rId284"/>
    <p:sldId id="460" r:id="rId285"/>
    <p:sldId id="4031" r:id="rId28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631B40FC-4D3B-BF45-A036-0B7E8280D7A6}">
          <p14:sldIdLst>
            <p14:sldId id="4033"/>
            <p14:sldId id="4034"/>
            <p14:sldId id="4035"/>
            <p14:sldId id="4036"/>
            <p14:sldId id="4037"/>
            <p14:sldId id="4038"/>
            <p14:sldId id="4039"/>
            <p14:sldId id="4040"/>
            <p14:sldId id="4041"/>
            <p14:sldId id="5510"/>
            <p14:sldId id="2459"/>
            <p14:sldId id="5532"/>
            <p14:sldId id="4046"/>
            <p14:sldId id="5511"/>
            <p14:sldId id="4047"/>
            <p14:sldId id="4048"/>
            <p14:sldId id="4049"/>
            <p14:sldId id="4050"/>
            <p14:sldId id="4051"/>
            <p14:sldId id="548"/>
          </p14:sldIdLst>
        </p14:section>
        <p14:section name="Introduction" id="{5723020E-FB7F-A045-B6D9-5BC7A265E000}">
          <p14:sldIdLst>
            <p14:sldId id="5250"/>
            <p14:sldId id="522"/>
            <p14:sldId id="523"/>
            <p14:sldId id="536"/>
            <p14:sldId id="524"/>
            <p14:sldId id="525"/>
            <p14:sldId id="526"/>
            <p14:sldId id="527"/>
          </p14:sldIdLst>
        </p14:section>
        <p14:section name="Sermon" id="{7FC33BAE-5C81-4D41-A572-8EDA0892C01B}">
          <p14:sldIdLst>
            <p14:sldId id="2460"/>
            <p14:sldId id="482"/>
            <p14:sldId id="5391"/>
            <p14:sldId id="481"/>
            <p14:sldId id="5392"/>
            <p14:sldId id="483"/>
            <p14:sldId id="2462"/>
            <p14:sldId id="5393"/>
            <p14:sldId id="434"/>
            <p14:sldId id="435"/>
            <p14:sldId id="436"/>
            <p14:sldId id="3663"/>
            <p14:sldId id="2463"/>
            <p14:sldId id="5288"/>
            <p14:sldId id="459"/>
            <p14:sldId id="592"/>
            <p14:sldId id="5290"/>
            <p14:sldId id="3648"/>
            <p14:sldId id="5289"/>
            <p14:sldId id="5512"/>
          </p14:sldIdLst>
        </p14:section>
        <p14:section name="Chapters" id="{13913B82-9256-004E-A38F-506233E9EE86}">
          <p14:sldIdLst>
            <p14:sldId id="387"/>
            <p14:sldId id="5291"/>
            <p14:sldId id="5292"/>
            <p14:sldId id="5293"/>
            <p14:sldId id="5294"/>
            <p14:sldId id="5295"/>
            <p14:sldId id="5296"/>
            <p14:sldId id="484"/>
            <p14:sldId id="5533"/>
            <p14:sldId id="5517"/>
            <p14:sldId id="5297"/>
            <p14:sldId id="5518"/>
            <p14:sldId id="5299"/>
            <p14:sldId id="5300"/>
            <p14:sldId id="5301"/>
            <p14:sldId id="5302"/>
            <p14:sldId id="5303"/>
            <p14:sldId id="5304"/>
            <p14:sldId id="5305"/>
            <p14:sldId id="5306"/>
            <p14:sldId id="5307"/>
            <p14:sldId id="5308"/>
            <p14:sldId id="5309"/>
            <p14:sldId id="5310"/>
            <p14:sldId id="5311"/>
            <p14:sldId id="5312"/>
            <p14:sldId id="5313"/>
            <p14:sldId id="5314"/>
            <p14:sldId id="5315"/>
            <p14:sldId id="5316"/>
            <p14:sldId id="5539"/>
            <p14:sldId id="389"/>
            <p14:sldId id="5317"/>
            <p14:sldId id="5318"/>
            <p14:sldId id="5319"/>
            <p14:sldId id="5320"/>
            <p14:sldId id="4134"/>
            <p14:sldId id="5285"/>
            <p14:sldId id="5179"/>
            <p14:sldId id="5321"/>
            <p14:sldId id="5322"/>
            <p14:sldId id="5323"/>
            <p14:sldId id="5324"/>
            <p14:sldId id="5325"/>
            <p14:sldId id="5326"/>
            <p14:sldId id="5327"/>
            <p14:sldId id="5328"/>
            <p14:sldId id="5329"/>
            <p14:sldId id="5330"/>
            <p14:sldId id="5331"/>
            <p14:sldId id="5332"/>
            <p14:sldId id="5333"/>
            <p14:sldId id="5334"/>
            <p14:sldId id="5335"/>
            <p14:sldId id="5336"/>
            <p14:sldId id="5337"/>
            <p14:sldId id="5338"/>
            <p14:sldId id="5339"/>
            <p14:sldId id="5340"/>
            <p14:sldId id="5341"/>
            <p14:sldId id="5342"/>
            <p14:sldId id="5343"/>
            <p14:sldId id="5344"/>
            <p14:sldId id="5345"/>
            <p14:sldId id="5346"/>
            <p14:sldId id="5347"/>
            <p14:sldId id="622"/>
            <p14:sldId id="623"/>
            <p14:sldId id="624"/>
            <p14:sldId id="625"/>
            <p14:sldId id="626"/>
            <p14:sldId id="5348"/>
            <p14:sldId id="508"/>
            <p14:sldId id="5520"/>
            <p14:sldId id="5521"/>
            <p14:sldId id="393"/>
            <p14:sldId id="3649"/>
            <p14:sldId id="5349"/>
            <p14:sldId id="5350"/>
            <p14:sldId id="5519"/>
            <p14:sldId id="5351"/>
            <p14:sldId id="5410"/>
            <p14:sldId id="5353"/>
            <p14:sldId id="3652"/>
            <p14:sldId id="5529"/>
            <p14:sldId id="293"/>
            <p14:sldId id="5354"/>
            <p14:sldId id="5537"/>
            <p14:sldId id="5416"/>
            <p14:sldId id="5417"/>
            <p14:sldId id="5418"/>
            <p14:sldId id="5419"/>
            <p14:sldId id="5420"/>
            <p14:sldId id="5538"/>
            <p14:sldId id="5422"/>
            <p14:sldId id="5423"/>
            <p14:sldId id="5424"/>
            <p14:sldId id="5425"/>
            <p14:sldId id="5426"/>
            <p14:sldId id="5427"/>
            <p14:sldId id="5428"/>
            <p14:sldId id="5429"/>
            <p14:sldId id="5430"/>
            <p14:sldId id="5451"/>
            <p14:sldId id="5452"/>
            <p14:sldId id="5453"/>
            <p14:sldId id="5454"/>
            <p14:sldId id="5455"/>
            <p14:sldId id="5456"/>
            <p14:sldId id="5457"/>
            <p14:sldId id="5458"/>
            <p14:sldId id="5459"/>
            <p14:sldId id="5460"/>
            <p14:sldId id="5461"/>
            <p14:sldId id="487"/>
            <p14:sldId id="420"/>
            <p14:sldId id="5466"/>
            <p14:sldId id="5467"/>
            <p14:sldId id="5468"/>
            <p14:sldId id="5469"/>
            <p14:sldId id="5470"/>
            <p14:sldId id="5471"/>
            <p14:sldId id="5472"/>
            <p14:sldId id="5473"/>
            <p14:sldId id="5474"/>
            <p14:sldId id="5475"/>
            <p14:sldId id="5476"/>
            <p14:sldId id="5477"/>
            <p14:sldId id="5478"/>
            <p14:sldId id="5479"/>
            <p14:sldId id="5480"/>
            <p14:sldId id="5481"/>
            <p14:sldId id="5506"/>
            <p14:sldId id="5371"/>
            <p14:sldId id="5372"/>
            <p14:sldId id="5373"/>
            <p14:sldId id="5507"/>
            <p14:sldId id="5374"/>
            <p14:sldId id="5284"/>
            <p14:sldId id="5508"/>
            <p14:sldId id="4965"/>
            <p14:sldId id="5375"/>
            <p14:sldId id="5376"/>
            <p14:sldId id="5377"/>
            <p14:sldId id="5378"/>
            <p14:sldId id="445"/>
            <p14:sldId id="444"/>
            <p14:sldId id="5531"/>
            <p14:sldId id="601"/>
            <p14:sldId id="602"/>
            <p14:sldId id="603"/>
            <p14:sldId id="5530"/>
            <p14:sldId id="446"/>
            <p14:sldId id="447"/>
            <p14:sldId id="448"/>
            <p14:sldId id="449"/>
            <p14:sldId id="5534"/>
            <p14:sldId id="5535"/>
            <p14:sldId id="5536"/>
            <p14:sldId id="5379"/>
            <p14:sldId id="5516"/>
            <p14:sldId id="5380"/>
            <p14:sldId id="5527"/>
            <p14:sldId id="5528"/>
            <p14:sldId id="5381"/>
            <p14:sldId id="5382"/>
            <p14:sldId id="5383"/>
            <p14:sldId id="5509"/>
            <p14:sldId id="5384"/>
            <p14:sldId id="5385"/>
            <p14:sldId id="441"/>
            <p14:sldId id="5505"/>
          </p14:sldIdLst>
        </p14:section>
        <p14:section name="Conclusion" id="{2FC03B56-3FAD-5644-965D-43F2039638A2}">
          <p14:sldIdLst>
            <p14:sldId id="3659"/>
            <p14:sldId id="633"/>
            <p14:sldId id="266"/>
            <p14:sldId id="269"/>
            <p14:sldId id="274"/>
            <p14:sldId id="5386"/>
            <p14:sldId id="4765"/>
            <p14:sldId id="4760"/>
            <p14:sldId id="4761"/>
            <p14:sldId id="4762"/>
            <p14:sldId id="5387"/>
            <p14:sldId id="4059"/>
            <p14:sldId id="5388"/>
            <p14:sldId id="5522"/>
            <p14:sldId id="5523"/>
            <p14:sldId id="5524"/>
            <p14:sldId id="574"/>
            <p14:sldId id="4030"/>
          </p14:sldIdLst>
        </p14:section>
        <p14:section name="Supplements" id="{EEB2EA9D-3640-874D-B941-685E6BC6E640}">
          <p14:sldIdLst>
            <p14:sldId id="5409"/>
            <p14:sldId id="535"/>
            <p14:sldId id="532"/>
            <p14:sldId id="533"/>
            <p14:sldId id="534"/>
            <p14:sldId id="460"/>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9E9E9"/>
    <a:srgbClr val="006B00"/>
    <a:srgbClr val="FFFF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73" autoAdjust="0"/>
    <p:restoredTop sz="82932" autoAdjust="0"/>
  </p:normalViewPr>
  <p:slideViewPr>
    <p:cSldViewPr>
      <p:cViewPr varScale="1">
        <p:scale>
          <a:sx n="75" d="100"/>
          <a:sy n="75" d="100"/>
        </p:scale>
        <p:origin x="168" y="1320"/>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40" d="100"/>
        <a:sy n="40" d="100"/>
      </p:scale>
      <p:origin x="0" y="262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theme" Target="theme/theme1.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269" Type="http://schemas.openxmlformats.org/officeDocument/2006/relationships/slide" Target="slides/slide2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280" Type="http://schemas.openxmlformats.org/officeDocument/2006/relationships/slide" Target="slides/slide239.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291" Type="http://schemas.openxmlformats.org/officeDocument/2006/relationships/tableStyles" Target="tableStyles.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281" Type="http://schemas.openxmlformats.org/officeDocument/2006/relationships/slide" Target="slides/slide240.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presProps" Target="presProps.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viewProps" Target="viewProps.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171" Type="http://schemas.openxmlformats.org/officeDocument/2006/relationships/slide" Target="slides/slide130.xml"/><Relationship Id="rId22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latin typeface="Times New Roman" pitchFamily="24" charset="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defRPr>
            </a:lvl1pPr>
          </a:lstStyle>
          <a:p>
            <a:pPr>
              <a:defRPr/>
            </a:pPr>
            <a:fld id="{E880E400-09E7-E346-BADC-7D664C8590BF}" type="slidenum">
              <a:rPr lang="en-US"/>
              <a:pPr>
                <a:defRPr/>
              </a:pPr>
              <a:t>‹#›</a:t>
            </a:fld>
            <a:endParaRPr lang="en-US"/>
          </a:p>
        </p:txBody>
      </p:sp>
    </p:spTree>
    <p:extLst>
      <p:ext uri="{BB962C8B-B14F-4D97-AF65-F5344CB8AC3E}">
        <p14:creationId xmlns:p14="http://schemas.microsoft.com/office/powerpoint/2010/main" val="302496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0498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229603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443361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782731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5104-C140-634A-8C0A-C9A2F26B08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Arabic Common Slides-300</a:t>
            </a:r>
          </a:p>
          <a:p>
            <a:r>
              <a:rPr lang="en-US" b="1" dirty="0">
                <a:latin typeface="Arial" panose="020B0604020202020204" pitchFamily="34" charset="0"/>
                <a:ea typeface="ＭＳ Ｐゴシック" charset="0"/>
                <a:cs typeface="Arial" panose="020B0604020202020204" pitchFamily="34" charset="0"/>
              </a:rPr>
              <a:t>ES-26-Restoration of Israel-284</a:t>
            </a:r>
            <a:endParaRPr lang="ar-SA"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JE-09-Return of Christ-36</a:t>
            </a:r>
          </a:p>
          <a:p>
            <a:r>
              <a:rPr lang="en-US" b="1" dirty="0">
                <a:latin typeface="Arial" panose="020B0604020202020204" pitchFamily="34" charset="0"/>
                <a:ea typeface="ＭＳ Ｐゴシック" charset="0"/>
                <a:cs typeface="Arial" panose="020B0604020202020204" pitchFamily="34" charset="0"/>
              </a:rPr>
              <a:t>JE-10-Christ's Rule-40</a:t>
            </a:r>
          </a:p>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OS-26-Ezekiel 40-43-Slide 24</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OS-31-Obadiah-154</a:t>
            </a:r>
            <a:r>
              <a:rPr lang="ar-SA"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OS-39-Zechariah-158, 167, 184</a:t>
            </a:r>
          </a:p>
          <a:p>
            <a:r>
              <a:rPr lang="en-US" b="1"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NS-22-Rev20-22-slide 137</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 Slides Arabic-355</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OS-26-Ezek40-48-slide 114</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ar-SA" dirty="0"/>
              <a:t>حزقيال</a:t>
            </a:r>
            <a:r>
              <a:rPr lang="en-US" dirty="0"/>
              <a:t>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a:t>
            </a:r>
            <a:r>
              <a:rPr lang="ar-SA" dirty="0"/>
              <a:t>حزقيال</a:t>
            </a:r>
            <a:r>
              <a:rPr lang="en-US" dirty="0"/>
              <a:t>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430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5430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E8F30EB-C53B-4254-B143-0429DEAA99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5430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15F9821-EB64-4649-BA3C-A6D6909A510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54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54310" name="Rectangle 3"/>
          <p:cNvSpPr>
            <a:spLocks noGrp="1" noChangeArrowheads="1"/>
          </p:cNvSpPr>
          <p:nvPr>
            <p:ph type="body"/>
          </p:nvPr>
        </p:nvSpPr>
        <p:spPr>
          <a:xfrm>
            <a:off x="685800" y="4343400"/>
            <a:ext cx="5486400" cy="4114800"/>
          </a:xfrm>
          <a:noFill/>
          <a:ln/>
        </p:spPr>
        <p:txBody>
          <a:bodyPr wrap="none" anchor="ctr"/>
          <a:lstStyle/>
          <a:p>
            <a:endParaRPr lang="en-US" dirty="0">
              <a:latin typeface="Times New Roman" pitchFamily="18" charset="0"/>
            </a:endParaRPr>
          </a:p>
        </p:txBody>
      </p:sp>
    </p:spTree>
    <p:extLst>
      <p:ext uri="{BB962C8B-B14F-4D97-AF65-F5344CB8AC3E}">
        <p14:creationId xmlns:p14="http://schemas.microsoft.com/office/powerpoint/2010/main" val="26671332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a:t>
            </a:r>
            <a:r>
              <a:rPr lang="ar-SA" sz="1200" b="1" kern="1200" dirty="0">
                <a:solidFill>
                  <a:schemeClr val="tx1"/>
                </a:solidFill>
                <a:effectLst/>
                <a:latin typeface="Times New Roman" pitchFamily="-108" charset="0"/>
                <a:ea typeface="ＭＳ Ｐゴシック" pitchFamily="-111" charset="-128"/>
                <a:cs typeface="ＭＳ Ｐゴシック" pitchFamily="-111" charset="-128"/>
              </a:rPr>
              <a:t>حزقيال</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a:t>
            </a:r>
            <a:r>
              <a:rPr lang="ar-SA" dirty="0">
                <a:latin typeface="Times New Roman" charset="0"/>
                <a:ea typeface="ＭＳ Ｐゴシック" charset="0"/>
                <a:cs typeface="ＭＳ Ｐゴシック" charset="0"/>
              </a:rPr>
              <a:t>حزقيال</a:t>
            </a:r>
            <a:r>
              <a:rPr lang="en-US" dirty="0">
                <a:latin typeface="Times New Roman" charset="0"/>
                <a:ea typeface="ＭＳ Ｐゴシック" charset="0"/>
                <a:cs typeface="ＭＳ Ｐゴシック" charset="0"/>
              </a:rPr>
              <a:t>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#34. The river flowing east from the temple compound and getting deeper and wider.</a:t>
            </a:r>
          </a:p>
          <a:p>
            <a:r>
              <a:rPr lang="ar-SA" dirty="0"/>
              <a:t>حزقيال</a:t>
            </a:r>
            <a:r>
              <a:rPr lang="en-US" dirty="0"/>
              <a:t> 47:3-5, </a:t>
            </a:r>
            <a:r>
              <a:rPr lang="ru-RU" dirty="0"/>
              <a:t>"</a:t>
            </a:r>
            <a:r>
              <a:rPr lang="en-US" dirty="0"/>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dirty="0"/>
              <a:t>"</a:t>
            </a:r>
            <a:r>
              <a:rPr lang="en-US" dirty="0"/>
              <a:t> The waters get deeper and deeper as they flow east. The angel is using the flax string to measure each 1000-cubit stretch. The angel gets to stay on dry ground, while </a:t>
            </a:r>
            <a:r>
              <a:rPr lang="ar-SA" dirty="0"/>
              <a:t>حزقيال</a:t>
            </a:r>
            <a:r>
              <a:rPr lang="en-US" dirty="0"/>
              <a:t> has to go through the water.</a:t>
            </a:r>
          </a:p>
          <a:p>
            <a:r>
              <a:rPr lang="en-US" dirty="0"/>
              <a:t>This passage is another reason why the word </a:t>
            </a:r>
            <a:r>
              <a:rPr lang="ru-RU" dirty="0"/>
              <a:t>"</a:t>
            </a:r>
            <a:r>
              <a:rPr lang="en-US" dirty="0"/>
              <a:t>reeds</a:t>
            </a:r>
            <a:r>
              <a:rPr lang="ru-RU" dirty="0"/>
              <a:t>"</a:t>
            </a:r>
            <a:r>
              <a:rPr lang="en-US" dirty="0"/>
              <a:t> in </a:t>
            </a:r>
            <a:r>
              <a:rPr lang="ar-SA" dirty="0"/>
              <a:t>حزقيال</a:t>
            </a:r>
            <a:r>
              <a:rPr lang="en-US" dirty="0"/>
              <a:t> 42:16-19 seems incongruous. If the angel brought the flax line to measure long distances, like these 1,000 cubit stretches, why would he use the reed to measure 500 reeds, or 3,000 cubits, in </a:t>
            </a:r>
            <a:r>
              <a:rPr lang="ar-SA" dirty="0"/>
              <a:t>حزقيال</a:t>
            </a:r>
            <a:r>
              <a:rPr lang="en-US" dirty="0"/>
              <a:t> 42? But if the word </a:t>
            </a:r>
            <a:r>
              <a:rPr lang="ru-RU" dirty="0"/>
              <a:t>"</a:t>
            </a:r>
            <a:r>
              <a:rPr lang="en-US" dirty="0"/>
              <a:t>reeds</a:t>
            </a:r>
            <a:r>
              <a:rPr lang="ru-RU" dirty="0"/>
              <a:t>"</a:t>
            </a:r>
            <a:r>
              <a:rPr lang="en-US" dirty="0"/>
              <a:t> was not in the original in 42:16-19, then the 500 cubit outside wall of the temple compound in </a:t>
            </a:r>
            <a:r>
              <a:rPr lang="ar-SA" dirty="0"/>
              <a:t>حزقيال</a:t>
            </a:r>
            <a:r>
              <a:rPr lang="en-US" dirty="0"/>
              <a:t> 42 was the longest distance the angel measured with the reed, and we could assume all longer distances were measured with the flax line, which would probably be in common medium cubits.</a:t>
            </a:r>
          </a:p>
          <a:p>
            <a:r>
              <a:rPr lang="ar-SA" dirty="0"/>
              <a:t>حزقيال</a:t>
            </a:r>
            <a:r>
              <a:rPr lang="en-US" dirty="0"/>
              <a:t> 47:7-8, </a:t>
            </a:r>
            <a:r>
              <a:rPr lang="ru-RU" dirty="0"/>
              <a:t>"</a:t>
            </a:r>
            <a:r>
              <a:rPr lang="en-US" dirty="0"/>
              <a:t>Now when I had returned, ... then said he unto me, These waters issue out toward the east country, and go down into the desert, and go into the sea: which being brought forth into the sea, the waters shall be healed.</a:t>
            </a:r>
            <a:r>
              <a:rPr lang="ru-RU" dirty="0"/>
              <a:t>"</a:t>
            </a:r>
            <a:r>
              <a:rPr lang="en-US" dirty="0"/>
              <a:t> The river from the temple goes down to the Dead Sea, and heals their salty waters.</a:t>
            </a:r>
          </a:p>
          <a:p>
            <a:r>
              <a:rPr lang="ar-SA" dirty="0"/>
              <a:t>حزقيال</a:t>
            </a:r>
            <a:r>
              <a:rPr lang="en-US" dirty="0"/>
              <a:t> 47:9-11, </a:t>
            </a:r>
            <a:r>
              <a:rPr lang="ru-RU" dirty="0"/>
              <a:t>"</a:t>
            </a:r>
            <a:r>
              <a:rPr lang="en-US" dirty="0"/>
              <a:t>And it shall come to pass, that every thing ... whithersoever the rivers shall come, shall live ... And ... fishers shall stand upon it from </a:t>
            </a:r>
            <a:r>
              <a:rPr lang="en-US" dirty="0" err="1"/>
              <a:t>Engedi</a:t>
            </a:r>
            <a:r>
              <a:rPr lang="en-US" dirty="0"/>
              <a:t> even unto </a:t>
            </a:r>
            <a:r>
              <a:rPr lang="en-US" dirty="0" err="1"/>
              <a:t>Eneglaim</a:t>
            </a:r>
            <a:r>
              <a:rPr lang="en-US" dirty="0"/>
              <a:t>, ... their fish shall be according to their kinds, as the fish of the great sea [the Mediterranean], exceeding many. But the miry places thereof and the marshes thereof shall not be healed; they shall be given to salt.</a:t>
            </a:r>
            <a:r>
              <a:rPr lang="ru-RU" dirty="0"/>
              <a:t>"</a:t>
            </a:r>
            <a:r>
              <a:rPr lang="en-US" dirty="0"/>
              <a:t> There</a:t>
            </a:r>
            <a:r>
              <a:rPr lang="uk-UA" dirty="0"/>
              <a:t>'</a:t>
            </a:r>
            <a:r>
              <a:rPr lang="en-US" dirty="0"/>
              <a:t>s no fish in the Dead Sea today, but there will be great fishing there soon.</a:t>
            </a:r>
          </a:p>
          <a:p>
            <a:r>
              <a:rPr lang="ar-SA" dirty="0"/>
              <a:t>حزقيال</a:t>
            </a:r>
            <a:r>
              <a:rPr lang="en-US" dirty="0"/>
              <a:t> 47:12, </a:t>
            </a:r>
            <a:r>
              <a:rPr lang="ru-RU" dirty="0"/>
              <a:t>"</a:t>
            </a:r>
            <a:r>
              <a:rPr lang="en-US" dirty="0"/>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dirty="0"/>
              <a:t>"</a:t>
            </a:r>
            <a:r>
              <a:rPr lang="en-US" dirty="0"/>
              <a:t> The trees that are watered by the river from the temple will have leaves that provide healing, so no one will remain sick.</a:t>
            </a:r>
          </a:p>
          <a:p>
            <a:r>
              <a:rPr lang="en-US" dirty="0"/>
              <a:t>Not only will the waters go east and down to the Dead Sea, but half will go towards the Mediterranean Sea. Zechariah 14:8, </a:t>
            </a:r>
            <a:r>
              <a:rPr lang="ru-RU" dirty="0"/>
              <a:t>"</a:t>
            </a:r>
            <a:r>
              <a:rPr lang="en-US" dirty="0"/>
              <a:t>And it shall be in that day, that living waters shall go out from Jerusalem; half of them toward the former sea, and half of them toward the hinder sea: in summer [dryer season] and in winter [wetter season] shall it be.</a:t>
            </a:r>
            <a:r>
              <a:rPr lang="ru-RU" dirty="0"/>
              <a:t>"</a:t>
            </a:r>
            <a:endParaRPr lang="en-US" dirty="0"/>
          </a:p>
          <a:p>
            <a:r>
              <a:rPr lang="en-US" dirty="0"/>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dirty="0"/>
              <a:t>"</a:t>
            </a:r>
            <a:r>
              <a:rPr lang="en-US" dirty="0"/>
              <a:t>Look upon Zion, the city of our solemnities, there the glorious LORD will be unto us a place of broad rivers and streams; wherein shall go no galley with oars, neither shall gallant ship pass thereby,</a:t>
            </a:r>
            <a:r>
              <a:rPr lang="ru-RU" dirty="0"/>
              <a:t>"</a:t>
            </a:r>
            <a:r>
              <a:rPr lang="en-US" dirty="0"/>
              <a:t> Is33:20,21. See picture #36. </a:t>
            </a:r>
            <a:r>
              <a:rPr lang="ru-RU" dirty="0"/>
              <a:t>"</a:t>
            </a:r>
            <a:r>
              <a:rPr lang="en-US" dirty="0"/>
              <a:t>I am the LORD your God dwelling in Zion, my holy mountain: ... in that day ... a fountain shall come forth out of the house of the LORD, and shall water the valley of Shittim,</a:t>
            </a:r>
            <a:r>
              <a:rPr lang="ru-RU" dirty="0"/>
              <a:t>"</a:t>
            </a:r>
            <a:r>
              <a:rPr lang="en-US" dirty="0"/>
              <a:t> Joel3:17-18.</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endParaRPr lang="en-US" dirty="0"/>
          </a:p>
          <a:p>
            <a:r>
              <a:rPr lang="en-US" dirty="0"/>
              <a:t>"The pictures in this chapter were taken from a video tour of a computer-generated model of the future Messianic Kingdom temple. The video tour is available from http://</a:t>
            </a:r>
            <a:r>
              <a:rPr lang="en-US" dirty="0" err="1"/>
              <a:t>bible.ag</a:t>
            </a:r>
            <a:r>
              <a:rPr lang="en-US" dirty="0"/>
              <a:t>. You can also download the computer model and the software to view it from Google SketchUp Warehouse, and walk through it yourself."</a:t>
            </a:r>
          </a:p>
          <a:p>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a:p>
            <a:r>
              <a:rPr lang="en-US" dirty="0"/>
              <a:t>____________</a:t>
            </a:r>
          </a:p>
          <a:p>
            <a:r>
              <a:rPr lang="en-US" dirty="0"/>
              <a:t>OS-26-Ezekiel44-48—slide 70</a:t>
            </a:r>
          </a:p>
          <a:p>
            <a:r>
              <a:rPr lang="en-US" dirty="0"/>
              <a:t>OS-38-Zechariah-204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693578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adds that westward water will also reach the Mediterranean.</a:t>
            </a:r>
          </a:p>
          <a:p>
            <a:r>
              <a:rPr lang="en-US" dirty="0"/>
              <a:t>____________</a:t>
            </a:r>
          </a:p>
          <a:p>
            <a:r>
              <a:rPr lang="en-US" dirty="0"/>
              <a:t>OS-26-Ezekiel44-48—slide 71</a:t>
            </a:r>
          </a:p>
          <a:p>
            <a:r>
              <a:rPr lang="en-US" dirty="0"/>
              <a:t>OS-38-Zechariah-205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449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127455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a:p>
            <a:r>
              <a:rPr lang="en-US" dirty="0"/>
              <a:t>____________</a:t>
            </a:r>
          </a:p>
          <a:p>
            <a:r>
              <a:rPr lang="en-US" dirty="0"/>
              <a:t>OS-26-Ezekiel44-48—slide 72</a:t>
            </a:r>
          </a:p>
          <a:p>
            <a:r>
              <a:rPr lang="en-US" dirty="0"/>
              <a:t>OS-38-Zechariah-206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071603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C8647F-A57D-F74E-8EF1-F36398E8FA8E}" type="datetime1">
              <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2/23/24</a:t>
            </a:fld>
            <a:endPar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mn-cs"/>
            </a:endParaRPr>
          </a:p>
        </p:txBody>
      </p:sp>
      <p:sp>
        <p:nvSpPr>
          <p:cNvPr id="159746"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EAAA6-1931-F846-83A7-B2C14F14A143}" type="slidenum">
              <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79824A-4BDB-1C42-B808-FC311B7686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"أنظر الصورة رقم 37: السهل والجزء المقدس بالأذرع.</a:t>
            </a:r>
          </a:p>
          <a:p>
            <a:pPr algn="r" rtl="1" eaLnBrk="1" hangingPunct="1"/>
            <a:r>
              <a:rPr lang="ar-JO" dirty="0">
                <a:latin typeface="Times New Roman" charset="0"/>
                <a:ea typeface="ＭＳ Ｐゴシック" charset="0"/>
                <a:cs typeface="ＭＳ Ｐゴシック" charset="0"/>
              </a:rPr>
              <a:t>يقول زكريا أن السهل الذي سيكون فوقه جبل الرب يمتد من جبع </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Geba</a:t>
            </a:r>
            <a:r>
              <a:rPr lang="en-US"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أنظر الصورة رقم 37)  وهي جبع اليوم </a:t>
            </a:r>
            <a:r>
              <a:rPr lang="en-US" dirty="0">
                <a:latin typeface="Times New Roman" charset="0"/>
                <a:ea typeface="ＭＳ Ｐゴシック" charset="0"/>
                <a:cs typeface="ＭＳ Ｐゴシック" charset="0"/>
              </a:rPr>
              <a:t>(Jaba)، </a:t>
            </a:r>
            <a:r>
              <a:rPr lang="ar-JO" dirty="0">
                <a:latin typeface="Times New Roman" charset="0"/>
                <a:ea typeface="ＭＳ Ｐゴシック" charset="0"/>
                <a:cs typeface="ＭＳ Ｐゴシック" charset="0"/>
              </a:rPr>
              <a:t>تقع على بعد حوالي ستة أميال شمال شرق أورشليم؛ إلى رِمّون (أنظر الصورة رقم 37) وهي على الأرجح عين رِمّون، على مبعدة 36 ميلاً جنوب شرق أورشليم، بالقرب من بئر السبع. "وَتَتَحَوَّلُ ٱلْأَرْضُ كُلُّهَا كَٱلْعَرَبَةِ مِنْ جَبْعَ إِلَى رِمُّونَ جَنُوبَ أُورُشَلِيمَ. وَتَرْتَفِعُ وَتُعْمَرُ فِي مَكَانِهَا، مِنْ بَابِ بَنْيَامِينَ إِلَى مَكَانِ ٱلْبَابِ ٱلْأَوَّلِ، إِلَى بَابِ ٱلزَّوَايَا، وَمِنْ بُرْجِ حَنَنْئِيلَ إِلَى مَعَاصِرِ ٱلْمَلِكِ." (زكريا 14: 10). جميع جبال يهوذا، التي يمكنك رؤيتها داخل الشكل البضاوي المتقطع وسط الصورة رقم 37؛ لكن تلال السامرة، وهي المنطقة الواقعة داخل الشكل البيضاوي المتقطع على يمين الصورة رقم 37، ستبقى كما هي. لكن أورشليم سترتفع "في مكانها"؛ ربما بنفس المميزات الجغرافية الموجودة الآن، لكن للأعلى.</a:t>
            </a:r>
          </a:p>
          <a:p>
            <a:pPr algn="r" rtl="1" eaLnBrk="1" hangingPunct="1"/>
            <a:r>
              <a:rPr lang="ar-JO" dirty="0">
                <a:latin typeface="Times New Roman" charset="0"/>
                <a:ea typeface="ＭＳ Ｐゴシック" charset="0"/>
                <a:cs typeface="ＭＳ Ｐゴシック" charset="0"/>
              </a:rPr>
              <a:t>أعلى إلى كم؟ فالارتفاع الحالي لمدينة أورشليم يبلغ حوالي 2500 قدم. في عصرنا الحالي، يبلغ داء المرتفعات، على أرتفاع حوالي 8000 قدم. إن أعلى خط شجر في العالم هو في جبال الألب ويبلغ أرتفاعه حوالي 17000 قدم، لذا فهذه ليست مشكلة. لكن من المحتمل أن يكون أرتفاع جبل بيت الرب أقل من 8000 قدم. لكن بالإضافة إلى أرتفاع أورشليم، فستنخفض جبال أخرى في الأرض، ويكون جبل أورشليم هو الأعلى، ومع ذلك يبقى متمتعًا ببيئة ممتعة.</a:t>
            </a:r>
          </a:p>
          <a:p>
            <a:pPr algn="r" rtl="1" eaLnBrk="1" hangingPunct="1"/>
            <a:r>
              <a:rPr lang="ar-JO" dirty="0">
                <a:latin typeface="Times New Roman" charset="0"/>
                <a:ea typeface="ＭＳ Ｐゴシック" charset="0"/>
                <a:cs typeface="ＭＳ Ｐゴシック" charset="0"/>
              </a:rPr>
              <a:t>يقع الهيكل، كما في الصورة رقم 37، وهو المربع الأسود الصغير جدًا، في الزاوية الشمالية الشرقية لساحة المدينة، على جبل الهيكل؛ والركن الشمالي الشرقي من المدينة، وهو المربع الصغير في وسط الجبل، هو في موقع مدينة أورشليم الأصلية (مدينة داود)."</a:t>
            </a:r>
          </a:p>
          <a:p>
            <a:pPr algn="r" rtl="1" eaLnBrk="1" hangingPunct="1"/>
            <a:endParaRPr lang="ar-JO" dirty="0">
              <a:latin typeface="Times New Roman" charset="0"/>
              <a:ea typeface="ＭＳ Ｐゴシック" charset="0"/>
              <a:cs typeface="ＭＳ Ｐゴシック" charset="0"/>
            </a:endParaRPr>
          </a:p>
          <a:p>
            <a:pPr algn="r" rtl="1" eaLnBrk="1" hangingPunct="1"/>
            <a:r>
              <a:rPr lang="ar-JO" dirty="0">
                <a:latin typeface="Times New Roman" charset="0"/>
                <a:ea typeface="ＭＳ Ｐゴシック" charset="0"/>
                <a:cs typeface="ＭＳ Ｐゴシック" charset="0"/>
              </a:rPr>
              <a:t>واين أودونيل، "حزقيال 40-48: جولة في هيكل حزقيال"</a:t>
            </a:r>
          </a:p>
          <a:p>
            <a:pPr algn="r" rtl="1"/>
            <a:r>
              <a:rPr lang="en-US" dirty="0"/>
              <a:t>http://bible.ag/en/mr4web.html#EZanchor-anchor</a:t>
            </a:r>
          </a:p>
          <a:p>
            <a:pPr algn="r" rtl="1"/>
            <a:r>
              <a:rPr lang="en-US" dirty="0"/>
              <a:t>Recorded December 30, 2007</a:t>
            </a:r>
          </a:p>
          <a:p>
            <a:pPr algn="r" rtl="1"/>
            <a:r>
              <a:rPr lang="en-US" dirty="0"/>
              <a:t>Accessed 30 Aug 2016</a:t>
            </a:r>
          </a:p>
          <a:p>
            <a:r>
              <a:rPr lang="en-US" dirty="0"/>
              <a:t>____________</a:t>
            </a:r>
          </a:p>
          <a:p>
            <a:r>
              <a:rPr lang="en-US" dirty="0"/>
              <a:t>ES-26-Restoration of Israel-366</a:t>
            </a:r>
          </a:p>
          <a:p>
            <a:r>
              <a:rPr lang="en-US" dirty="0"/>
              <a:t>OS-38-Zechariah-206</a:t>
            </a:r>
          </a:p>
          <a:p>
            <a:pPr algn="r" rtl="1"/>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B1D26-F9F2-5442-A9B3-BFD97CF735F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"أنظر الصورة رقم 38: السهل والجزء المقدس بالقصب.</a:t>
            </a:r>
          </a:p>
          <a:p>
            <a:pPr algn="r" rtl="1" eaLnBrk="1" hangingPunct="1"/>
            <a:r>
              <a:rPr lang="ar-JO" dirty="0">
                <a:latin typeface="Times New Roman" charset="0"/>
                <a:ea typeface="ＭＳ Ｐゴシック" charset="0"/>
                <a:cs typeface="ＭＳ Ｐゴシック" charset="0"/>
              </a:rPr>
              <a:t>على الرغم من أنني استخدمت الكثير من المساحة لوصف لماذا يبدو أن أحد الكتبة (النسّاخ) قد أضاف كلمة "القصب" أربع مرات للنص العبري من حزقيال 42: 16- 19؛ </a:t>
            </a:r>
          </a:p>
          <a:p>
            <a:pPr algn="r" rtl="1" eaLnBrk="1" hangingPunct="1"/>
            <a:r>
              <a:rPr lang="ar-JO" dirty="0">
                <a:latin typeface="Times New Roman" charset="0"/>
                <a:ea typeface="ＭＳ Ｐゴシック" charset="0"/>
                <a:cs typeface="ＭＳ Ｐゴシック" charset="0"/>
              </a:rPr>
              <a:t>فمن المحتمل جدًا أن تكون كلمة "القصب" هي القراءة الصحيحة، لذلك قدمت الصورة رقم 38 كتمثيل محتمل للجزء المقدس من الأرض مقاسة بالقصب. ومع ذلك، فقد استخدمت قصبة طولها 6 أذرع متوسطة، بدلاً من 6 أذرع طولية، لإعداد الصورة رقم 38.</a:t>
            </a:r>
          </a:p>
          <a:p>
            <a:pPr algn="r" rtl="1" eaLnBrk="1" hangingPunct="1"/>
            <a:r>
              <a:rPr lang="ar-JO" dirty="0">
                <a:latin typeface="Times New Roman" charset="0"/>
                <a:ea typeface="ＭＳ Ｐゴシック" charset="0"/>
                <a:cs typeface="ＭＳ Ｐゴシック" charset="0"/>
              </a:rPr>
              <a:t>مرة أخرى، يقع الهيكل وهو المربع الأسود الصغير جدًا، في الزاوية الشمالية الشرقية لساحة المدينة، على جبل الهيكل، والركن الشمالي الشرقي من المدينة، وهو المربع الصغير في وسط الجبل، هو في موقع مدينة أورشليم الأصلية (مدينة داود)."</a:t>
            </a:r>
          </a:p>
          <a:p>
            <a:pPr algn="r" rtl="1" eaLnBrk="1" hangingPunct="1"/>
            <a:r>
              <a:rPr lang="ar-JO" dirty="0">
                <a:latin typeface="Times New Roman" charset="0"/>
                <a:ea typeface="ＭＳ Ｐゴシック" charset="0"/>
                <a:cs typeface="ＭＳ Ｐゴシック" charset="0"/>
              </a:rPr>
              <a:t>إذا كانت القياسات بالقصب، فمن المحتمل أن تمتد حدود الأرض للكهنة، واللاويين، والمدينة، والرئيس، إلى ما وراء جبل الرب، لأنه بخلاف ذلك لابد أن يمتد فوق البحر الميت. والآن، ليس لدي أي مشكلة للاعتقاد أن الله الذي خلق الأرض يمكنه أن يعمل تغيرات كبيرة في أرض إسرائيل قبل تأسيس المملكة المسيانية. لكن عندما يصف الله حدود إسرائيل المسيانية  بأنها تمتد من نهر الأردن إلى البحر الأبيض المتوسط، فلا يعني هذا أنه يتحدث عن إعادة تحديد موقع نهر الأردن والبحر الأبيض المتوسط "وَأَرْضَ إِسْرَائِيلَ ٱلْأُرْدُنُّ... وَهَذَا جَانِبُ ٱلْمَشْرِقِ... وَجَانِبُ ٱلْغَرْبِ ٱلْبَحْرُ ٱلْكَبِير." (حزقيال 47: 18- 20)"</a:t>
            </a:r>
          </a:p>
          <a:p>
            <a:pPr algn="r" rtl="1" eaLnBrk="1" hangingPunct="1"/>
            <a:endParaRPr lang="ar-JO" dirty="0">
              <a:latin typeface="Times New Roman" charset="0"/>
              <a:ea typeface="ＭＳ Ｐゴシック" charset="0"/>
              <a:cs typeface="ＭＳ Ｐゴシック" charset="0"/>
            </a:endParaRPr>
          </a:p>
          <a:p>
            <a:pPr algn="r" rtl="1" eaLnBrk="1" hangingPunct="1"/>
            <a:r>
              <a:rPr lang="ar-JO" dirty="0">
                <a:latin typeface="Times New Roman" charset="0"/>
                <a:ea typeface="ＭＳ Ｐゴシック" charset="0"/>
                <a:cs typeface="ＭＳ Ｐゴシック" charset="0"/>
              </a:rPr>
              <a:t>واين أودونيل، "حزقيال 40-48: جولة في هيكل حزقيال"</a:t>
            </a:r>
          </a:p>
          <a:p>
            <a:pPr algn="r" rtl="1" eaLnBrk="1" hangingPunct="1"/>
            <a:r>
              <a:rPr lang="en-US" dirty="0"/>
              <a:t>http://bible.ag/en/mr4web.html#EZanchor-anchor</a:t>
            </a:r>
          </a:p>
          <a:p>
            <a:pPr algn="r"/>
            <a:r>
              <a:rPr lang="en-US" dirty="0"/>
              <a:t>Recorded December 30, 2007</a:t>
            </a:r>
          </a:p>
          <a:p>
            <a:pPr algn="r"/>
            <a:r>
              <a:rPr lang="en-US" dirty="0"/>
              <a:t>Accessed 30 Aug 2016</a:t>
            </a:r>
          </a:p>
          <a:p>
            <a:r>
              <a:rPr lang="en-US" dirty="0"/>
              <a:t>____________</a:t>
            </a:r>
          </a:p>
          <a:p>
            <a:r>
              <a:rPr lang="en-US" dirty="0"/>
              <a:t>ES-26-Restoration of Israel-367</a:t>
            </a:r>
          </a:p>
          <a:p>
            <a:r>
              <a:rPr lang="en-US" dirty="0"/>
              <a:t>OS-38-Zechariah-207</a:t>
            </a:r>
          </a:p>
          <a:p>
            <a:pPr algn="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Arabic Common Slides-300</a:t>
            </a:r>
          </a:p>
          <a:p>
            <a:r>
              <a:rPr lang="en-US" b="1" dirty="0">
                <a:latin typeface="Arial" panose="020B0604020202020204" pitchFamily="34" charset="0"/>
                <a:ea typeface="ＭＳ Ｐゴシック" charset="0"/>
                <a:cs typeface="Arial" panose="020B0604020202020204" pitchFamily="34" charset="0"/>
              </a:rPr>
              <a:t>ES-29-Restoration of Israel-284</a:t>
            </a:r>
            <a:endParaRPr lang="ar-SA"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JE-09-Return of Christ-36</a:t>
            </a:r>
          </a:p>
          <a:p>
            <a:r>
              <a:rPr lang="en-US" b="1" dirty="0">
                <a:latin typeface="Arial" panose="020B0604020202020204" pitchFamily="34" charset="0"/>
                <a:ea typeface="ＭＳ Ｐゴシック" charset="0"/>
                <a:cs typeface="Arial" panose="020B0604020202020204" pitchFamily="34" charset="0"/>
              </a:rPr>
              <a:t>JE-10-Christ's Rule-40</a:t>
            </a:r>
          </a:p>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OS-26-Ezekiel 40-43-Slide 24</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OS-31-Obadiah-154</a:t>
            </a:r>
            <a:r>
              <a:rPr lang="ar-SA"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OS-39-Zechariah-158, 167, 184</a:t>
            </a:r>
          </a:p>
          <a:p>
            <a:r>
              <a:rPr lang="en-US" b="1"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NS-22-Rev20-22-slide 137</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should not stop the normal way we read words in Ezekiel just because we feel uncomfortable with the idea of future sacrifices. Spiritualizing these chapters leads to even greater problems in determining what is meant by these parts of the temple and sacrifices when the Bible does not tell us what else they mean other than the plain use of words and phrases.</a:t>
            </a:r>
          </a:p>
          <a:p>
            <a:r>
              <a:rPr lang="en-US" dirty="0"/>
              <a:t>____________</a:t>
            </a:r>
          </a:p>
          <a:p>
            <a:r>
              <a:rPr lang="en-US" dirty="0"/>
              <a:t>OS-26-Ezekiel44-48—slide 43</a:t>
            </a:r>
          </a:p>
          <a:p>
            <a:r>
              <a:rPr lang="en-US" dirty="0"/>
              <a:t>OS-38-Zechariah-218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017751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Sacrifices are a problem in this present age but will not be an issue in the future.</a:t>
            </a:r>
          </a:p>
          <a:p>
            <a:r>
              <a:rPr lang="en-US" dirty="0"/>
              <a:t>___________</a:t>
            </a:r>
          </a:p>
          <a:p>
            <a:r>
              <a:rPr lang="en-US" dirty="0"/>
              <a:t>OS-26-Ezekiel44-48—slide 50</a:t>
            </a:r>
          </a:p>
          <a:p>
            <a:r>
              <a:rPr lang="en-US" dirty="0"/>
              <a:t>OS-38-Zechariah-219</a:t>
            </a:r>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220</a:t>
            </a:fld>
            <a:endParaRPr lang="en-US"/>
          </a:p>
        </p:txBody>
      </p:sp>
    </p:spTree>
    <p:extLst>
      <p:ext uri="{BB962C8B-B14F-4D97-AF65-F5344CB8AC3E}">
        <p14:creationId xmlns:p14="http://schemas.microsoft.com/office/powerpoint/2010/main" val="40935742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222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046962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40326950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4611681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32962681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0137752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829375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618782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22960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79504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239</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r>
              <a:rPr lang="en-US" b="1" dirty="0">
                <a:latin typeface="Arial" panose="020B0604020202020204" pitchFamily="34" charset="0"/>
                <a:ea typeface="ＭＳ Ｐゴシック" charset="0"/>
                <a:cs typeface="Arial" panose="020B0604020202020204" pitchFamily="34" charset="0"/>
              </a:rPr>
              <a:t>Common Arabic-154</a:t>
            </a:r>
          </a:p>
          <a:p>
            <a:pPr eaLnBrk="1" hangingPunct="1"/>
            <a:r>
              <a:rPr lang="en-US" altLang="zh-CN" b="1" dirty="0">
                <a:latin typeface="Arial" panose="020B0604020202020204" pitchFamily="34" charset="0"/>
                <a:ea typeface="SimSun" charset="0"/>
                <a:cs typeface="SimSun" charset="0"/>
              </a:rPr>
              <a:t>Common English-85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BT-01-OT Biblical Theology-25</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ES-13-Tribulation-23</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OS-05-Deut-279, 300</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p>
        </p:txBody>
      </p:sp>
    </p:spTree>
    <p:extLst>
      <p:ext uri="{BB962C8B-B14F-4D97-AF65-F5344CB8AC3E}">
        <p14:creationId xmlns:p14="http://schemas.microsoft.com/office/powerpoint/2010/main" val="25640743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"Matthew viewed these events [Judas betraying Jesus for 30 silver pieces] as the fulfillment of a prophecy of </a:t>
            </a:r>
            <a:r>
              <a:rPr lang="en-US" b="1" dirty="0">
                <a:effectLst/>
                <a:latin typeface="Lucida Grande" panose="020B0600040502020204" pitchFamily="34" charset="0"/>
              </a:rPr>
              <a:t>Jeremiah.</a:t>
            </a:r>
            <a:r>
              <a:rPr lang="en-US" dirty="0">
                <a:effectLst/>
                <a:latin typeface="Lucida Grande" panose="020B0600040502020204" pitchFamily="34" charset="0"/>
              </a:rPr>
              <a:t> But the prophecy Matthew quoted was primarily from Zechariah, not Jeremiah. There is a close resemblance between Matthew 27:9-10 and Zechariah 11:12-13. But there are also similarities between Matthew’s words and the ideas in Jeremiah 19:1, 4, 6, 11. Why then did </a:t>
            </a:r>
            <a:r>
              <a:rPr lang="en-US" dirty="0">
                <a:solidFill>
                  <a:srgbClr val="006699"/>
                </a:solidFill>
                <a:effectLst/>
                <a:latin typeface="Lucida Grande" panose="020B0600040502020204" pitchFamily="34" charset="0"/>
              </a:rPr>
              <a:t>[Vol. 2, p. 87]</a:t>
            </a:r>
            <a:r>
              <a:rPr lang="en-US" dirty="0">
                <a:effectLst/>
                <a:latin typeface="Lucida Grande" panose="020B0600040502020204" pitchFamily="34" charset="0"/>
              </a:rPr>
              <a:t> Matthew refer only to Jeremiah? The solution to this problem is probably that Matthew had both prophets in mind but only mentioned the “major” prophet by name. (A similar situation is found in Mark 1:2-3, where Mark mentioned the Prophet Isaiah but quoted directly from both Isaiah and Malachi.) In addition, another explanation is that Jeremiah, in the Babylonian Talmud (Baba Bathra 14b), was placed first among the prophets, and his book represented all the other prophetic books."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ccordance" pitchFamily="2" charset="-79"/>
                <a:cs typeface="Accordance" pitchFamily="2" charset="-79"/>
              </a:rPr>
              <a:t>—Louis A. Barbieri Jr., </a:t>
            </a:r>
            <a:r>
              <a:rPr lang="en-US" i="1" dirty="0">
                <a:effectLst/>
                <a:latin typeface="Accordance" pitchFamily="2" charset="-79"/>
                <a:cs typeface="Accordance" pitchFamily="2" charset="-79"/>
              </a:rPr>
              <a:t>Matthew</a:t>
            </a:r>
            <a:r>
              <a:rPr lang="en-US" dirty="0">
                <a:effectLst/>
                <a:latin typeface="Accordance" pitchFamily="2" charset="-79"/>
                <a:cs typeface="Accordance" pitchFamily="2" charset="-79"/>
              </a:rPr>
              <a:t> (The Bible Knowledge Commentary; eds. John F. Walvoord and Roy B. Zuck; Accordance electronic ed. 2 vols.; Wheaton: Victor Books, 1983), 2:86-87.</a:t>
            </a:r>
          </a:p>
        </p:txBody>
      </p:sp>
      <p:sp>
        <p:nvSpPr>
          <p:cNvPr id="4" name="Slide Number Placeholder 3"/>
          <p:cNvSpPr>
            <a:spLocks noGrp="1"/>
          </p:cNvSpPr>
          <p:nvPr>
            <p:ph type="sldNum" sz="quarter" idx="5"/>
          </p:nvPr>
        </p:nvSpPr>
        <p:spPr/>
        <p:txBody>
          <a:bodyPr/>
          <a:lstStyle/>
          <a:p>
            <a:pPr>
              <a:defRPr/>
            </a:pPr>
            <a:fld id="{E880E400-09E7-E346-BADC-7D664C8590BF}" type="slidenum">
              <a:rPr lang="en-US" smtClean="0"/>
              <a:pPr>
                <a:defRPr/>
              </a:pPr>
              <a:t>241</a:t>
            </a:fld>
            <a:endParaRPr lang="en-US"/>
          </a:p>
        </p:txBody>
      </p:sp>
    </p:spTree>
    <p:extLst>
      <p:ext uri="{BB962C8B-B14F-4D97-AF65-F5344CB8AC3E}">
        <p14:creationId xmlns:p14="http://schemas.microsoft.com/office/powerpoint/2010/main" val="31771985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868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48923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3975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Stetzer reports answers from evangelical pastors to a LifeWay survey. The question was simple: In your current church, where is the senior pastor from 10 years ago?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190922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are encouraging!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FAA2B-FB58-7142-AFDE-5B00F2B0BE24}"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2299663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013775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Arabic-301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BE-39-Malachi-16</a:t>
            </a:r>
          </a:p>
          <a:p>
            <a:r>
              <a:rPr lang="en-US" dirty="0">
                <a:latin typeface="Times New Roman" charset="0"/>
                <a:ea typeface="ＭＳ Ｐゴシック" charset="0"/>
                <a:cs typeface="ＭＳ Ｐゴシック" charset="0"/>
              </a:rPr>
              <a:t>OS-39-Malachi-51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00-OT Book Overviews-336, 773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772B4-AC3C-7535-A436-CD72FE50DFA6}"/>
            </a:ext>
          </a:extLst>
        </p:cNvPr>
        <p:cNvGrpSpPr/>
        <p:nvPr/>
      </p:nvGrpSpPr>
      <p:grpSpPr>
        <a:xfrm>
          <a:off x="0" y="0"/>
          <a:ext cx="0" cy="0"/>
          <a:chOff x="0" y="0"/>
          <a:chExt cx="0" cy="0"/>
        </a:xfrm>
      </p:grpSpPr>
      <p:sp>
        <p:nvSpPr>
          <p:cNvPr id="56321" name="Rectangle 7">
            <a:extLst>
              <a:ext uri="{FF2B5EF4-FFF2-40B4-BE49-F238E27FC236}">
                <a16:creationId xmlns:a16="http://schemas.microsoft.com/office/drawing/2014/main" id="{18A0C53C-0C5B-8E03-A63B-50A1DB5381E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a:extLst>
              <a:ext uri="{FF2B5EF4-FFF2-40B4-BE49-F238E27FC236}">
                <a16:creationId xmlns:a16="http://schemas.microsoft.com/office/drawing/2014/main" id="{7ED2CF41-8113-6F2E-F1A6-92EB4E3A70C3}"/>
              </a:ext>
            </a:extLst>
          </p:cNvPr>
          <p:cNvSpPr>
            <a:spLocks noGrp="1" noRot="1" noChangeAspect="1" noChangeArrowheads="1"/>
          </p:cNvSpPr>
          <p:nvPr>
            <p:ph type="sldImg"/>
          </p:nvPr>
        </p:nvSpPr>
        <p:spPr>
          <a:solidFill>
            <a:srgbClr val="FFFFFF"/>
          </a:solidFill>
          <a:ln/>
        </p:spPr>
      </p:sp>
      <p:sp>
        <p:nvSpPr>
          <p:cNvPr id="56323" name="Rectangle 1027">
            <a:extLst>
              <a:ext uri="{FF2B5EF4-FFF2-40B4-BE49-F238E27FC236}">
                <a16:creationId xmlns:a16="http://schemas.microsoft.com/office/drawing/2014/main" id="{B99FF5A6-34A7-0BC4-3B8A-9C021A1DEE9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500785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82937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48680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5104-C140-634A-8C0A-C9A2F26B08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E9AAF-8EA1-3F45-ADBF-9860754A74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694B82-0785-C74D-8E73-C89980E293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E6C411-3219-C048-83EC-A4ACB33B82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cs typeface="Geneva"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Though obviously many events prepared for it in advance, Israel became a nation on the single day of 14 May 1948.</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OS-23-Isaiah60-66-slide 78</a:t>
            </a:r>
          </a:p>
          <a:p>
            <a:r>
              <a:rPr lang="en-US" dirty="0">
                <a:latin typeface="Times New Roman" charset="0"/>
                <a:ea typeface="ＭＳ Ｐゴシック" charset="0"/>
                <a:cs typeface="ＭＳ Ｐゴシック" charset="0"/>
              </a:rPr>
              <a:t>OS-38-Zechariah-84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787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a:p>
            <a:r>
              <a:rPr lang="en-US" dirty="0"/>
              <a:t>_______</a:t>
            </a:r>
          </a:p>
          <a:p>
            <a:r>
              <a:rPr lang="en-US" dirty="0"/>
              <a:t>OS-23-Isaiah60-66-slide 82</a:t>
            </a:r>
          </a:p>
          <a:p>
            <a:r>
              <a:rPr lang="en-US" dirty="0"/>
              <a:t>OS-26-Ezek33-39-slide 60</a:t>
            </a:r>
          </a:p>
          <a:p>
            <a:r>
              <a:rPr lang="en-US" dirty="0"/>
              <a:t>OS-38-Zechariah-85</a:t>
            </a:r>
          </a:p>
          <a:p>
            <a:endParaRPr lang="en-US" dirty="0"/>
          </a:p>
        </p:txBody>
      </p:sp>
    </p:spTree>
    <p:extLst>
      <p:ext uri="{BB962C8B-B14F-4D97-AF65-F5344CB8AC3E}">
        <p14:creationId xmlns:p14="http://schemas.microsoft.com/office/powerpoint/2010/main" val="346946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 Arabic Slides-363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OS-Esther</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r>
              <a:rPr lang="en-US" dirty="0"/>
              <a:t>OS-38-Zechariah-86</a:t>
            </a:r>
          </a:p>
          <a:p>
            <a:r>
              <a:rPr lang="en-US" dirty="0"/>
              <a:t>NS-06-Rom9-13-slide 50</a:t>
            </a:r>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F1421-FAE6-E04F-AAE2-3EB5D028DA5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013775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82937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6187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167700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was actually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00-OT Book Overviews-336, 773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OS-35-Haggai-43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39757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6OS-23-Isa1-12-slide 345</a:t>
            </a:r>
          </a:p>
          <a:p>
            <a:r>
              <a:rPr lang="en-US" b="1" dirty="0">
                <a:latin typeface="Arial" panose="020B0604020202020204" pitchFamily="34" charset="0"/>
                <a:cs typeface="Arial" panose="020B0604020202020204" pitchFamily="34" charset="0"/>
              </a:rPr>
              <a:t>OS-23-Isa49-59-slide 35</a:t>
            </a:r>
          </a:p>
          <a:p>
            <a:r>
              <a:rPr lang="en-US" b="1" dirty="0">
                <a:latin typeface="Arial" panose="020B0604020202020204" pitchFamily="34" charset="0"/>
                <a:cs typeface="Arial" panose="020B0604020202020204" pitchFamily="34" charset="0"/>
              </a:rPr>
              <a:t>OS-38-Zechariah-129</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262215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6786-1142-2BB4-6A57-4E32AAF31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249C4-8B18-C3C4-D326-A66E686EF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8C4BB-2A06-8671-D2BD-7B3376D88BAD}"/>
              </a:ext>
            </a:extLst>
          </p:cNvPr>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r>
              <a:rPr lang="en-US" dirty="0"/>
              <a:t>OS-38-Zechariah-86</a:t>
            </a:r>
          </a:p>
          <a:p>
            <a:r>
              <a:rPr lang="en-US" dirty="0"/>
              <a:t>NS-06-Rom9-13-slide 50</a:t>
            </a:r>
          </a:p>
          <a:p>
            <a:r>
              <a:rPr lang="en-US" dirty="0"/>
              <a:t>NS-22-Rev13-19-slide 53</a:t>
            </a:r>
          </a:p>
        </p:txBody>
      </p:sp>
      <p:sp>
        <p:nvSpPr>
          <p:cNvPr id="4" name="Slide Number Placeholder 3">
            <a:extLst>
              <a:ext uri="{FF2B5EF4-FFF2-40B4-BE49-F238E27FC236}">
                <a16:creationId xmlns:a16="http://schemas.microsoft.com/office/drawing/2014/main" id="{E9651E6D-066D-5A43-A38A-49A2F126A5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76069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049833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523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829375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435401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543481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24542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34078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23627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6618782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318117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89439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171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endParaRPr lang="en-US" dirty="0">
              <a:latin typeface="Times New Roman" pitchFamily="18" charset="0"/>
            </a:endParaRPr>
          </a:p>
          <a:p>
            <a:r>
              <a:rPr lang="en-US" dirty="0">
                <a:latin typeface="Times New Roman" pitchFamily="18" charset="0"/>
              </a:rPr>
              <a:t>OS-38-Zechariah-165</a:t>
            </a:r>
          </a:p>
          <a:p>
            <a:endParaRPr lang="en-US" dirty="0">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pitchFamily="18" charset="0"/>
              </a:rPr>
              <a:t>________</a:t>
            </a:r>
          </a:p>
          <a:p>
            <a:endParaRPr lang="en-US" dirty="0">
              <a:latin typeface="Times New Roman" pitchFamily="18" charset="0"/>
            </a:endParaRPr>
          </a:p>
          <a:p>
            <a:r>
              <a:rPr lang="en-US" dirty="0">
                <a:latin typeface="Times New Roman" pitchFamily="18" charset="0"/>
              </a:rPr>
              <a:t>OS-38-Zechariah-166</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173</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Arabic Common Slides-300</a:t>
            </a:r>
          </a:p>
          <a:p>
            <a:r>
              <a:rPr lang="en-US" b="1" dirty="0">
                <a:latin typeface="Arial" panose="020B0604020202020204" pitchFamily="34" charset="0"/>
                <a:ea typeface="ＭＳ Ｐゴシック" charset="0"/>
                <a:cs typeface="Arial" panose="020B0604020202020204" pitchFamily="34" charset="0"/>
              </a:rPr>
              <a:t>ES-29-Restoration of Israel-284</a:t>
            </a:r>
            <a:endParaRPr lang="ar-SA"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JE-09-Return of Christ-36</a:t>
            </a:r>
          </a:p>
          <a:p>
            <a:r>
              <a:rPr lang="en-US" b="1" dirty="0">
                <a:latin typeface="Arial" panose="020B0604020202020204" pitchFamily="34" charset="0"/>
                <a:ea typeface="ＭＳ Ｐゴシック" charset="0"/>
                <a:cs typeface="Arial" panose="020B0604020202020204" pitchFamily="34" charset="0"/>
              </a:rPr>
              <a:t>JE-10-Christ's Rule-40</a:t>
            </a:r>
          </a:p>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OS-26-Ezekiel 40-43-Slide 24</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OS-31-Obadiah-154</a:t>
            </a:r>
            <a:r>
              <a:rPr lang="ar-SA"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OS-39-Zechariah-158, 167, 184</a:t>
            </a:r>
          </a:p>
          <a:p>
            <a:r>
              <a:rPr lang="en-US" b="1"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NS-22-Rev20-22-slide 137</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16697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630769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2/23/24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639325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2/23/24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121434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2/23/24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2848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2/23/24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55299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2/23/24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630859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2/23/24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25582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2/23/24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45388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2/23/24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82335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2/23/24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77747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2/23/24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8538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86167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2/23/24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854989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253996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9815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5692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9181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54858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6152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16616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62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0910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1"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246D92B3-D335-984C-8DE6-DC35CE3C711D}" type="slidenum">
              <a:rPr lang="en-GB"/>
              <a:pPr>
                <a:defRPr/>
              </a:pPr>
              <a:t>‹#›</a:t>
            </a:fld>
            <a:endParaRPr lang="en-GB"/>
          </a:p>
        </p:txBody>
      </p:sp>
    </p:spTree>
    <p:extLst>
      <p:ext uri="{BB962C8B-B14F-4D97-AF65-F5344CB8AC3E}">
        <p14:creationId xmlns:p14="http://schemas.microsoft.com/office/powerpoint/2010/main" val="1405403470"/>
      </p:ext>
    </p:extLst>
  </p:cSld>
  <p:clrMapOvr>
    <a:masterClrMapping/>
  </p:clrMapOvr>
  <p:transition>
    <p:blinds/>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8130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85112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03524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417253"/>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789399"/>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9620195"/>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482080"/>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21730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446600"/>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692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682893F-6384-7446-892E-C54846017D22}" type="slidenum">
              <a:rPr lang="en-GB"/>
              <a:pPr>
                <a:defRPr/>
              </a:pPr>
              <a:t>‹#›</a:t>
            </a:fld>
            <a:endParaRPr lang="en-GB"/>
          </a:p>
        </p:txBody>
      </p:sp>
    </p:spTree>
    <p:extLst>
      <p:ext uri="{BB962C8B-B14F-4D97-AF65-F5344CB8AC3E}">
        <p14:creationId xmlns:p14="http://schemas.microsoft.com/office/powerpoint/2010/main" val="1141719762"/>
      </p:ext>
    </p:extLst>
  </p:cSld>
  <p:clrMapOvr>
    <a:masterClrMapping/>
  </p:clrMapOvr>
  <p:transition>
    <p:blinds/>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1876316"/>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935141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389"/>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496792"/>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effectLst/>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effectLst/>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effectLst/>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effectLst/>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effectLst/>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19816497"/>
      </p:ext>
    </p:extLst>
  </p:cSld>
  <p:clrMapOvr>
    <a:masterClrMapping/>
  </p:clrMapOvr>
  <p:transition spd="med">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8237508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90831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746352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2110559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593976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A40ED227-D885-174B-AA13-C3D0B4CB0C4F}" type="slidenum">
              <a:rPr lang="en-GB"/>
              <a:pPr>
                <a:defRPr/>
              </a:pPr>
              <a:t>‹#›</a:t>
            </a:fld>
            <a:endParaRPr lang="en-GB"/>
          </a:p>
        </p:txBody>
      </p:sp>
    </p:spTree>
    <p:extLst>
      <p:ext uri="{BB962C8B-B14F-4D97-AF65-F5344CB8AC3E}">
        <p14:creationId xmlns:p14="http://schemas.microsoft.com/office/powerpoint/2010/main" val="2352758814"/>
      </p:ext>
    </p:extLst>
  </p:cSld>
  <p:clrMapOvr>
    <a:masterClrMapping/>
  </p:clrMapOvr>
  <p:transition>
    <p:blinds/>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78189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92291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203729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1361763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19717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355077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9757158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8803992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654310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492197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8F41DB37-FBDD-2342-A50A-7AF6C27B47FA}" type="slidenum">
              <a:rPr lang="en-GB"/>
              <a:pPr>
                <a:defRPr/>
              </a:pPr>
              <a:t>‹#›</a:t>
            </a:fld>
            <a:endParaRPr lang="en-GB"/>
          </a:p>
        </p:txBody>
      </p:sp>
    </p:spTree>
    <p:extLst>
      <p:ext uri="{BB962C8B-B14F-4D97-AF65-F5344CB8AC3E}">
        <p14:creationId xmlns:p14="http://schemas.microsoft.com/office/powerpoint/2010/main" val="4128806248"/>
      </p:ext>
    </p:extLst>
  </p:cSld>
  <p:clrMapOvr>
    <a:masterClrMapping/>
  </p:clrMapOvr>
  <p:transition>
    <p:blinds/>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23227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38083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63650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620314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45258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84310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842390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90783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27038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764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B72D998-A99E-8E4D-9510-70413FE953DF}" type="slidenum">
              <a:rPr lang="en-GB"/>
              <a:pPr>
                <a:defRPr/>
              </a:pPr>
              <a:t>‹#›</a:t>
            </a:fld>
            <a:endParaRPr lang="en-GB"/>
          </a:p>
        </p:txBody>
      </p:sp>
    </p:spTree>
    <p:extLst>
      <p:ext uri="{BB962C8B-B14F-4D97-AF65-F5344CB8AC3E}">
        <p14:creationId xmlns:p14="http://schemas.microsoft.com/office/powerpoint/2010/main" val="3691430135"/>
      </p:ext>
    </p:extLst>
  </p:cSld>
  <p:clrMapOvr>
    <a:masterClrMapping/>
  </p:clrMapOvr>
  <p:transition>
    <p:blinds/>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827473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9908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3CD5960-DE58-9549-9D1E-9977B1E46550}"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46721294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8E2AC4BD-ACA5-1742-B980-96D34637DAFF}"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6776411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E1435CDD-509D-714C-A80F-7530A5D2713B}"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9149190"/>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9AA48C59-6889-A94B-A32E-C1872191FB51}"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71173405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2F7579BF-60A4-7F4A-8582-C0CFBFEE3485}"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352410244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4FF0426-95B7-0C4E-BD70-7BCDA2379B19}"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353224032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E38683F-DEE4-5844-8D80-5DD23667B768}"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892582371"/>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0E2CB0F-D506-4849-8809-7B22F00A106F}"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248028066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D8FB97EB-F42E-0F47-82CB-BB0783DCD574}" type="slidenum">
              <a:rPr lang="en-GB"/>
              <a:pPr>
                <a:defRPr/>
              </a:pPr>
              <a:t>‹#›</a:t>
            </a:fld>
            <a:endParaRPr lang="en-GB"/>
          </a:p>
        </p:txBody>
      </p:sp>
    </p:spTree>
    <p:extLst>
      <p:ext uri="{BB962C8B-B14F-4D97-AF65-F5344CB8AC3E}">
        <p14:creationId xmlns:p14="http://schemas.microsoft.com/office/powerpoint/2010/main" val="2290169815"/>
      </p:ext>
    </p:extLst>
  </p:cSld>
  <p:clrMapOvr>
    <a:masterClrMapping/>
  </p:clrMapOvr>
  <p:transition>
    <p:blinds/>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22AB7C18-1181-5A4C-A52A-C747D58A3FED}"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84889678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F8DE9536-7A89-1245-8034-B4013A423F98}"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3757651980"/>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0B79D637-9252-0645-9228-66DAD93D573D}"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162283267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sz="1800" dirty="0">
              <a:solidFill>
                <a:srgbClr val="000000"/>
              </a:solidFill>
              <a:effectLst/>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ACB891B-C895-1549-93E8-4C2F5329292B}" type="slidenum">
              <a:rPr lang="en-US" sz="1800" smtClean="0">
                <a:solidFill>
                  <a:srgbClr val="000000"/>
                </a:solidFill>
                <a:effectLst/>
              </a:rPr>
              <a:pPr eaLnBrk="0" hangingPunct="0">
                <a:defRPr/>
              </a:pPr>
              <a:t>‹#›</a:t>
            </a:fld>
            <a:endParaRPr lang="en-US" sz="1800" dirty="0">
              <a:solidFill>
                <a:srgbClr val="000000"/>
              </a:solidFill>
              <a:effectLst/>
            </a:endParaRPr>
          </a:p>
        </p:txBody>
      </p:sp>
    </p:spTree>
    <p:extLst>
      <p:ext uri="{BB962C8B-B14F-4D97-AF65-F5344CB8AC3E}">
        <p14:creationId xmlns:p14="http://schemas.microsoft.com/office/powerpoint/2010/main" val="4063813968"/>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188862802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61535115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92947030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428010378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132888195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48642796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0353E6F-07E2-C44E-8F06-BFBBBB609FBB}" type="slidenum">
              <a:rPr lang="en-GB"/>
              <a:pPr>
                <a:defRPr/>
              </a:pPr>
              <a:t>‹#›</a:t>
            </a:fld>
            <a:endParaRPr lang="en-GB"/>
          </a:p>
        </p:txBody>
      </p:sp>
    </p:spTree>
    <p:extLst>
      <p:ext uri="{BB962C8B-B14F-4D97-AF65-F5344CB8AC3E}">
        <p14:creationId xmlns:p14="http://schemas.microsoft.com/office/powerpoint/2010/main" val="2035071826"/>
      </p:ext>
    </p:extLst>
  </p:cSld>
  <p:clrMapOvr>
    <a:masterClrMapping/>
  </p:clrMapOvr>
  <p:transition>
    <p:blinds/>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262063626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1829445831"/>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220305473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354589960"/>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1125221299"/>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3180379695"/>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2/23/24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25373740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2/23/24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4549847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2/23/24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17365963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2/23/24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404064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74979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D853B36-0D15-4A44-82B2-388F5A0EBCF5}" type="slidenum">
              <a:rPr lang="en-GB"/>
              <a:pPr>
                <a:defRPr/>
              </a:pPr>
              <a:t>‹#›</a:t>
            </a:fld>
            <a:endParaRPr lang="en-GB"/>
          </a:p>
        </p:txBody>
      </p:sp>
    </p:spTree>
    <p:extLst>
      <p:ext uri="{BB962C8B-B14F-4D97-AF65-F5344CB8AC3E}">
        <p14:creationId xmlns:p14="http://schemas.microsoft.com/office/powerpoint/2010/main" val="3909272946"/>
      </p:ext>
    </p:extLst>
  </p:cSld>
  <p:clrMapOvr>
    <a:masterClrMapping/>
  </p:clrMapOvr>
  <p:transition>
    <p:blinds/>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2/23/24</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2105498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2/23/24</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6818466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2/23/24</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747733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2/23/24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612469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2/23/24</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000584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2/23/24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18119272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2/23/24</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20513307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25461981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18814105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374382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3FEFB582-8879-CE45-A69F-D870D0416FA1}" type="slidenum">
              <a:rPr lang="en-GB"/>
              <a:pPr>
                <a:defRPr/>
              </a:pPr>
              <a:t>‹#›</a:t>
            </a:fld>
            <a:endParaRPr lang="en-GB"/>
          </a:p>
        </p:txBody>
      </p:sp>
    </p:spTree>
    <p:extLst>
      <p:ext uri="{BB962C8B-B14F-4D97-AF65-F5344CB8AC3E}">
        <p14:creationId xmlns:p14="http://schemas.microsoft.com/office/powerpoint/2010/main" val="2796893943"/>
      </p:ext>
    </p:extLst>
  </p:cSld>
  <p:clrMapOvr>
    <a:masterClrMapping/>
  </p:clrMapOvr>
  <p:transition>
    <p:blinds/>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6316273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18783170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7829067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41510689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14992333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3542424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25586270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36836148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9890919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DDF04EF2-DA00-4EDA-BAD3-8884E487DAF0}" type="slidenum">
              <a:rPr lang="en-GB" smtClean="0"/>
              <a:pPr>
                <a:defRPr/>
              </a:pPr>
              <a:t>‹#›</a:t>
            </a:fld>
            <a:endParaRPr lang="en-GB" dirty="0"/>
          </a:p>
        </p:txBody>
      </p:sp>
    </p:spTree>
    <p:extLst>
      <p:ext uri="{BB962C8B-B14F-4D97-AF65-F5344CB8AC3E}">
        <p14:creationId xmlns:p14="http://schemas.microsoft.com/office/powerpoint/2010/main" val="1761179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CCB13CC-CD8E-E241-B10A-3940E2E82C15}" type="slidenum">
              <a:rPr lang="en-GB"/>
              <a:pPr>
                <a:defRPr/>
              </a:pPr>
              <a:t>‹#›</a:t>
            </a:fld>
            <a:endParaRPr lang="en-GB"/>
          </a:p>
        </p:txBody>
      </p:sp>
    </p:spTree>
    <p:extLst>
      <p:ext uri="{BB962C8B-B14F-4D97-AF65-F5344CB8AC3E}">
        <p14:creationId xmlns:p14="http://schemas.microsoft.com/office/powerpoint/2010/main" val="586572538"/>
      </p:ext>
    </p:extLst>
  </p:cSld>
  <p:clrMapOvr>
    <a:masterClrMapping/>
  </p:clrMapOvr>
  <p:transition>
    <p:blinds/>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968696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eaLnBrk="0" hangingPunct="0">
              <a:defRPr sz="1800" b="1" i="0">
                <a:solidFill>
                  <a:srgbClr val="FFFFCC"/>
                </a:solidFill>
                <a:effectLst/>
                <a:latin typeface="Arial" panose="020B0604020202020204" pitchFamily="34" charset="0"/>
                <a:ea typeface="新細明體"/>
                <a:cs typeface="新細明體"/>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solidFill>
                  <a:srgbClr val="FFFFCC"/>
                </a:solidFill>
                <a:latin typeface="Arial" panose="020B0604020202020204" pitchFamily="34" charset="0"/>
                <a:ea typeface="新細明體" charset="0"/>
                <a:cs typeface="新細明體" charset="0"/>
              </a:defRPr>
            </a:lvl1pPr>
          </a:lstStyle>
          <a:p>
            <a:pPr eaLnBrk="0" hangingPunct="0">
              <a:defRPr/>
            </a:pPr>
            <a:fld id="{8A6A3034-524C-F147-8D9E-85272E27B154}" type="slidenum">
              <a:rPr lang="en-US" altLang="zh-TW" smtClean="0"/>
              <a:pPr eaLnBrk="0" hangingPunct="0">
                <a:defRPr/>
              </a:pPr>
              <a:t>‹#›</a:t>
            </a:fld>
            <a:endParaRPr lang="en-US" altLang="zh-TW" dirty="0"/>
          </a:p>
        </p:txBody>
      </p:sp>
    </p:spTree>
    <p:extLst>
      <p:ext uri="{BB962C8B-B14F-4D97-AF65-F5344CB8AC3E}">
        <p14:creationId xmlns:p14="http://schemas.microsoft.com/office/powerpoint/2010/main" val="12377890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4775150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9510406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4515839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2269554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0586588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9865604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2072653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844602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0849E98-7565-894F-A3C1-5297D0C522A0}" type="slidenum">
              <a:rPr lang="en-GB"/>
              <a:pPr>
                <a:defRPr/>
              </a:pPr>
              <a:t>‹#›</a:t>
            </a:fld>
            <a:endParaRPr lang="en-GB"/>
          </a:p>
        </p:txBody>
      </p:sp>
    </p:spTree>
    <p:extLst>
      <p:ext uri="{BB962C8B-B14F-4D97-AF65-F5344CB8AC3E}">
        <p14:creationId xmlns:p14="http://schemas.microsoft.com/office/powerpoint/2010/main" val="3730776121"/>
      </p:ext>
    </p:extLst>
  </p:cSld>
  <p:clrMapOvr>
    <a:masterClrMapping/>
  </p:clrMapOvr>
  <p:transition>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5848405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7122614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0483656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7826214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2514693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9A9C-6211-8C4C-8A8F-80D2A23A929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6E71CB-62A9-C346-B01C-BA1CD460C68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FFA5D9-0605-8B4B-AE8A-5D53209084DF}"/>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8ECB1FA5-2FC9-3C4D-B20A-9C015D4C4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5AFC5-C2DE-F74D-AD2E-E5975A547E47}"/>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698470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D81-F51E-674E-ADF8-882D4D99E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EE871-31D2-944C-8B6B-163516AEEC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7DE55-470E-7D47-B67C-DC0F95B450AF}"/>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CE9A503B-6BA7-CC4F-A145-0BEAA1146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7497B-EB3F-FF48-A852-641F92C222B2}"/>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3041608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4CE6-AD5E-6940-AE51-86AC5A85259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482250-6E56-EB48-A359-FA21E8DE53D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A444D0-CBE6-744E-8178-1095EADD4CB5}"/>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D28788C2-E470-9444-8129-321869422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27E87-A7A0-A54A-A764-40438697ABB2}"/>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873317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E437-C91C-A84E-B1DA-BADA03A88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F763E-660F-3F4B-A46B-EE3CA3BD32A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908FD-75C0-DE46-89E4-517C9A7CFC3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37C87-AFAF-AA4C-ABD0-BD178CB50F85}"/>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6" name="Footer Placeholder 5">
            <a:extLst>
              <a:ext uri="{FF2B5EF4-FFF2-40B4-BE49-F238E27FC236}">
                <a16:creationId xmlns:a16="http://schemas.microsoft.com/office/drawing/2014/main" id="{8DDA29E5-2F82-FF49-9587-22F37B944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D3355-8735-4E41-A00A-C0952F5B8C4F}"/>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276552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0DD3-7E4E-7F4D-9204-0A8AD661615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2169A-126E-C340-885D-5551DA2A0D4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4FD3377-04B6-ED48-AB3C-E0B592839A8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056E0E-8F43-D24F-B4B4-662FACA60E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304996E-FC5C-0047-9330-48F625CB95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C171B1-56C4-384B-806A-8ADBD48C0C56}"/>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8" name="Footer Placeholder 7">
            <a:extLst>
              <a:ext uri="{FF2B5EF4-FFF2-40B4-BE49-F238E27FC236}">
                <a16:creationId xmlns:a16="http://schemas.microsoft.com/office/drawing/2014/main" id="{0C1A4B5A-E80C-C846-89D8-1BF03A435B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B4A87-49B1-8D4A-B872-72E74649A4DA}"/>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179223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D5779C-F261-114E-8FFD-E45B42C15534}" type="slidenum">
              <a:rPr lang="en-US" smtClean="0"/>
              <a:pPr>
                <a:defRPr/>
              </a:pPr>
              <a:t>‹#›</a:t>
            </a:fld>
            <a:endParaRPr lang="en-US" dirty="0"/>
          </a:p>
        </p:txBody>
      </p:sp>
    </p:spTree>
    <p:extLst>
      <p:ext uri="{BB962C8B-B14F-4D97-AF65-F5344CB8AC3E}">
        <p14:creationId xmlns:p14="http://schemas.microsoft.com/office/powerpoint/2010/main" val="16807258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18AC-106B-3E41-BFFF-F868AF2E9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5CD75-01CE-E048-996E-76274425A1E9}"/>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4" name="Footer Placeholder 3">
            <a:extLst>
              <a:ext uri="{FF2B5EF4-FFF2-40B4-BE49-F238E27FC236}">
                <a16:creationId xmlns:a16="http://schemas.microsoft.com/office/drawing/2014/main" id="{4109292A-3A18-9740-A46D-06CF16557F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ADEA1-C3AB-DE42-BA71-861DE8E62C90}"/>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9140173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FAEDD-DF4C-5143-BC94-EE9DE6044B4F}"/>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3" name="Footer Placeholder 2">
            <a:extLst>
              <a:ext uri="{FF2B5EF4-FFF2-40B4-BE49-F238E27FC236}">
                <a16:creationId xmlns:a16="http://schemas.microsoft.com/office/drawing/2014/main" id="{E59E6E1B-73F3-1548-9B16-F6E5EFF5F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034850-2C9D-B543-A44D-F478BE3F52EC}"/>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8535554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7ABB-806F-E349-B50E-F8067A7332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4A170-C306-7842-A607-0484865E95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230E4-069D-DC4F-B343-ADB2F4A371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4AFAD6A-9AC7-F74C-918C-A469273E4753}"/>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6" name="Footer Placeholder 5">
            <a:extLst>
              <a:ext uri="{FF2B5EF4-FFF2-40B4-BE49-F238E27FC236}">
                <a16:creationId xmlns:a16="http://schemas.microsoft.com/office/drawing/2014/main" id="{9C85F4F9-3EDB-CE4A-B5C5-E15A45762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5A839-3CED-FD45-B56E-68CE3F3692E4}"/>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4729503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2B94-F17C-2A4F-ACCB-125450FE40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1DED385-4D5F-804E-970E-EBB63F0652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E4AF73-BBB7-5B4E-83FC-5E31ABCB67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624E736-3DE3-4440-8E60-713856AD2EBC}"/>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6" name="Footer Placeholder 5">
            <a:extLst>
              <a:ext uri="{FF2B5EF4-FFF2-40B4-BE49-F238E27FC236}">
                <a16:creationId xmlns:a16="http://schemas.microsoft.com/office/drawing/2014/main" id="{19AC2EAE-EBBC-7841-950E-18838E0A7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21292-A5DB-0C42-B781-9483B6AB295C}"/>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39665313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30FB-C242-3D45-A6F7-79B77AE53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A7A8B1-7ACA-6944-A1E8-CA569EF654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ABE5F-18CF-6043-9A7E-AD51D3A675D1}"/>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B2962622-F8EA-E245-9E05-438121B10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77B9E-DF7E-7441-A215-2C328CEE0731}"/>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4704463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6EEF1-4388-4B4F-90AF-EDC8F6BBFB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35C0B-3C37-CB4B-AB69-4D4B8D99316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87417-AD3E-2F41-A9A3-76E09ECEEF76}"/>
              </a:ext>
            </a:extLst>
          </p:cNvPr>
          <p:cNvSpPr>
            <a:spLocks noGrp="1"/>
          </p:cNvSpPr>
          <p:nvPr>
            <p:ph type="dt" sz="half" idx="10"/>
          </p:nvPr>
        </p:nvSpPr>
        <p:spPr/>
        <p:txBody>
          <a:body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9FFFC5C1-BA9E-574B-9DCB-E4C3A1A0F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F517-74C1-AF4F-93BA-0E5AF4B9E6D0}"/>
              </a:ext>
            </a:extLst>
          </p:cNvPr>
          <p:cNvSpPr>
            <a:spLocks noGrp="1"/>
          </p:cNvSpPr>
          <p:nvPr>
            <p:ph type="sldNum" sz="quarter" idx="12"/>
          </p:nvPr>
        </p:nvSpPr>
        <p:spPr/>
        <p:txBody>
          <a:bodyPr/>
          <a:lstStyle/>
          <a:p>
            <a:fld id="{15A7311F-B8E3-154E-ADA6-46E48C58C5A6}" type="slidenum">
              <a:rPr lang="en-US" smtClean="0"/>
              <a:t>‹#›</a:t>
            </a:fld>
            <a:endParaRPr lang="en-US"/>
          </a:p>
        </p:txBody>
      </p:sp>
    </p:spTree>
    <p:extLst>
      <p:ext uri="{BB962C8B-B14F-4D97-AF65-F5344CB8AC3E}">
        <p14:creationId xmlns:p14="http://schemas.microsoft.com/office/powerpoint/2010/main" val="25689265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372750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6148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49598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73723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66A63F-67B7-5348-8A50-F8ED56A3E6C8}" type="slidenum">
              <a:rPr lang="en-US" smtClean="0"/>
              <a:pPr>
                <a:defRPr/>
              </a:pPr>
              <a:t>‹#›</a:t>
            </a:fld>
            <a:endParaRPr lang="en-US" dirty="0"/>
          </a:p>
        </p:txBody>
      </p:sp>
    </p:spTree>
    <p:extLst>
      <p:ext uri="{BB962C8B-B14F-4D97-AF65-F5344CB8AC3E}">
        <p14:creationId xmlns:p14="http://schemas.microsoft.com/office/powerpoint/2010/main" val="3513761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214785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394312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914862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349472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800388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730233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032859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571727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916543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06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5C87C-3721-2A4F-9E38-804152AD7242}" type="slidenum">
              <a:rPr lang="en-US" smtClean="0"/>
              <a:pPr>
                <a:defRPr/>
              </a:pPr>
              <a:t>‹#›</a:t>
            </a:fld>
            <a:endParaRPr lang="en-US" dirty="0"/>
          </a:p>
        </p:txBody>
      </p:sp>
    </p:spTree>
    <p:extLst>
      <p:ext uri="{BB962C8B-B14F-4D97-AF65-F5344CB8AC3E}">
        <p14:creationId xmlns:p14="http://schemas.microsoft.com/office/powerpoint/2010/main" val="27346805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86145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92095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08693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4417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438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69077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96146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6254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70640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1416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9E1112-1289-684B-A22C-241C61B0671E}" type="slidenum">
              <a:rPr lang="en-US" smtClean="0"/>
              <a:pPr>
                <a:defRPr/>
              </a:pPr>
              <a:t>‹#›</a:t>
            </a:fld>
            <a:endParaRPr lang="en-US" dirty="0"/>
          </a:p>
        </p:txBody>
      </p:sp>
    </p:spTree>
    <p:extLst>
      <p:ext uri="{BB962C8B-B14F-4D97-AF65-F5344CB8AC3E}">
        <p14:creationId xmlns:p14="http://schemas.microsoft.com/office/powerpoint/2010/main" val="18339095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05845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597590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26775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62236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173606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33322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83784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40561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7959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21381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98D8B4-F2C3-A344-8E02-346628CE33AF}" type="slidenum">
              <a:rPr lang="en-US" smtClean="0"/>
              <a:pPr>
                <a:defRPr/>
              </a:pPr>
              <a:t>‹#›</a:t>
            </a:fld>
            <a:endParaRPr lang="en-US" dirty="0"/>
          </a:p>
        </p:txBody>
      </p:sp>
    </p:spTree>
    <p:extLst>
      <p:ext uri="{BB962C8B-B14F-4D97-AF65-F5344CB8AC3E}">
        <p14:creationId xmlns:p14="http://schemas.microsoft.com/office/powerpoint/2010/main" val="41577254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454857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982963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115106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34581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81176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255165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90457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619837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842341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8288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19ED44-FC07-0B44-B0F1-2DD444D836A5}" type="slidenum">
              <a:rPr lang="en-US" smtClean="0"/>
              <a:pPr>
                <a:defRPr/>
              </a:pPr>
              <a:t>‹#›</a:t>
            </a:fld>
            <a:endParaRPr lang="en-US" dirty="0"/>
          </a:p>
        </p:txBody>
      </p:sp>
    </p:spTree>
    <p:extLst>
      <p:ext uri="{BB962C8B-B14F-4D97-AF65-F5344CB8AC3E}">
        <p14:creationId xmlns:p14="http://schemas.microsoft.com/office/powerpoint/2010/main" val="4181607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20670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126822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529675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66203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00622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125106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257836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3CD5960-DE58-9549-9D1E-9977B1E46550}"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843533725"/>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8E2AC4BD-ACA5-1742-B980-96D34637DAF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78344177"/>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E1435CDD-509D-714C-A80F-7530A5D2713B}"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718138504"/>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70819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51DB5-A16D-264B-86F4-6F3053F2C401}" type="slidenum">
              <a:rPr lang="en-US" smtClean="0"/>
              <a:pPr>
                <a:defRPr/>
              </a:pPr>
              <a:t>‹#›</a:t>
            </a:fld>
            <a:endParaRPr lang="en-US" dirty="0"/>
          </a:p>
        </p:txBody>
      </p:sp>
    </p:spTree>
    <p:extLst>
      <p:ext uri="{BB962C8B-B14F-4D97-AF65-F5344CB8AC3E}">
        <p14:creationId xmlns:p14="http://schemas.microsoft.com/office/powerpoint/2010/main" val="36644243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9AA48C59-6889-A94B-A32E-C1872191FB51}"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551337497"/>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2F7579BF-60A4-7F4A-8582-C0CFBFEE348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835365737"/>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4FF0426-95B7-0C4E-BD70-7BCDA2379B1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86344500"/>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E38683F-DEE4-5844-8D80-5DD23667B76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289589661"/>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0E2CB0F-D506-4849-8809-7B22F00A106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689898560"/>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22AB7C18-1181-5A4C-A52A-C747D58A3FE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562961272"/>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F8DE9536-7A89-1245-8034-B4013A423F9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996967489"/>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0B79D637-9252-0645-9228-66DAD93D573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070043748"/>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ACB891B-C895-1549-93E8-4C2F5329292B}"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348672827"/>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493606"/>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7BA214-CEBA-2548-9E72-3F304E7E91A4}" type="slidenum">
              <a:rPr lang="en-US" smtClean="0"/>
              <a:pPr>
                <a:defRPr/>
              </a:pPr>
              <a:t>‹#›</a:t>
            </a:fld>
            <a:endParaRPr lang="en-US" dirty="0"/>
          </a:p>
        </p:txBody>
      </p:sp>
    </p:spTree>
    <p:extLst>
      <p:ext uri="{BB962C8B-B14F-4D97-AF65-F5344CB8AC3E}">
        <p14:creationId xmlns:p14="http://schemas.microsoft.com/office/powerpoint/2010/main" val="8281482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907505"/>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930863"/>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866415"/>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666767"/>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929402"/>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2678"/>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239755"/>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675777"/>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90860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82835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3A44D3-E3BB-1143-B3F6-A315091C9C3C}" type="slidenum">
              <a:rPr lang="en-US" smtClean="0"/>
              <a:pPr>
                <a:defRPr/>
              </a:pPr>
              <a:t>‹#›</a:t>
            </a:fld>
            <a:endParaRPr lang="en-US" dirty="0"/>
          </a:p>
        </p:txBody>
      </p:sp>
    </p:spTree>
    <p:extLst>
      <p:ext uri="{BB962C8B-B14F-4D97-AF65-F5344CB8AC3E}">
        <p14:creationId xmlns:p14="http://schemas.microsoft.com/office/powerpoint/2010/main" val="2325900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223359"/>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29661310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40146358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41602673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14494961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38092877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20736937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25175478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274843346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551291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E23E71-5691-DD47-BB47-DF031D9FEA35}" type="slidenum">
              <a:rPr lang="en-US" smtClean="0"/>
              <a:pPr>
                <a:defRPr/>
              </a:pPr>
              <a:t>‹#›</a:t>
            </a:fld>
            <a:endParaRPr lang="en-US" dirty="0"/>
          </a:p>
        </p:txBody>
      </p:sp>
    </p:spTree>
    <p:extLst>
      <p:ext uri="{BB962C8B-B14F-4D97-AF65-F5344CB8AC3E}">
        <p14:creationId xmlns:p14="http://schemas.microsoft.com/office/powerpoint/2010/main" val="81389752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40061492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17018161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8948787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88847778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dirty="0"/>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smtClean="0"/>
              <a:pPr/>
              <a:t>‹#›</a:t>
            </a:fld>
            <a:endParaRPr lang="en-US" dirty="0"/>
          </a:p>
        </p:txBody>
      </p:sp>
    </p:spTree>
    <p:extLst>
      <p:ext uri="{BB962C8B-B14F-4D97-AF65-F5344CB8AC3E}">
        <p14:creationId xmlns:p14="http://schemas.microsoft.com/office/powerpoint/2010/main" val="20259656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smtClean="0"/>
              <a:pPr/>
              <a:t>‹#›</a:t>
            </a:fld>
            <a:endParaRPr lang="en-US" dirty="0"/>
          </a:p>
        </p:txBody>
      </p:sp>
    </p:spTree>
    <p:extLst>
      <p:ext uri="{BB962C8B-B14F-4D97-AF65-F5344CB8AC3E}">
        <p14:creationId xmlns:p14="http://schemas.microsoft.com/office/powerpoint/2010/main" val="9718820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smtClean="0"/>
              <a:pPr/>
              <a:t>‹#›</a:t>
            </a:fld>
            <a:endParaRPr lang="en-US" dirty="0"/>
          </a:p>
        </p:txBody>
      </p:sp>
    </p:spTree>
    <p:extLst>
      <p:ext uri="{BB962C8B-B14F-4D97-AF65-F5344CB8AC3E}">
        <p14:creationId xmlns:p14="http://schemas.microsoft.com/office/powerpoint/2010/main" val="673883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smtClean="0"/>
              <a:pPr/>
              <a:t>‹#›</a:t>
            </a:fld>
            <a:endParaRPr lang="en-US" dirty="0"/>
          </a:p>
        </p:txBody>
      </p:sp>
    </p:spTree>
    <p:extLst>
      <p:ext uri="{BB962C8B-B14F-4D97-AF65-F5344CB8AC3E}">
        <p14:creationId xmlns:p14="http://schemas.microsoft.com/office/powerpoint/2010/main" val="31845317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smtClean="0"/>
              <a:pPr/>
              <a:t>‹#›</a:t>
            </a:fld>
            <a:endParaRPr lang="en-US" dirty="0"/>
          </a:p>
        </p:txBody>
      </p:sp>
    </p:spTree>
    <p:extLst>
      <p:ext uri="{BB962C8B-B14F-4D97-AF65-F5344CB8AC3E}">
        <p14:creationId xmlns:p14="http://schemas.microsoft.com/office/powerpoint/2010/main" val="3596628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smtClean="0"/>
              <a:pPr/>
              <a:t>‹#›</a:t>
            </a:fld>
            <a:endParaRPr lang="en-US" dirty="0"/>
          </a:p>
        </p:txBody>
      </p:sp>
    </p:spTree>
    <p:extLst>
      <p:ext uri="{BB962C8B-B14F-4D97-AF65-F5344CB8AC3E}">
        <p14:creationId xmlns:p14="http://schemas.microsoft.com/office/powerpoint/2010/main" val="929871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854A43-47AD-0143-8EE2-07F6D2CA771A}" type="slidenum">
              <a:rPr lang="en-US" smtClean="0"/>
              <a:pPr>
                <a:defRPr/>
              </a:pPr>
              <a:t>‹#›</a:t>
            </a:fld>
            <a:endParaRPr lang="en-US" dirty="0"/>
          </a:p>
        </p:txBody>
      </p:sp>
    </p:spTree>
    <p:extLst>
      <p:ext uri="{BB962C8B-B14F-4D97-AF65-F5344CB8AC3E}">
        <p14:creationId xmlns:p14="http://schemas.microsoft.com/office/powerpoint/2010/main" val="31344755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smtClean="0"/>
              <a:pPr/>
              <a:t>‹#›</a:t>
            </a:fld>
            <a:endParaRPr lang="en-US" dirty="0"/>
          </a:p>
        </p:txBody>
      </p:sp>
    </p:spTree>
    <p:extLst>
      <p:ext uri="{BB962C8B-B14F-4D97-AF65-F5344CB8AC3E}">
        <p14:creationId xmlns:p14="http://schemas.microsoft.com/office/powerpoint/2010/main" val="370356073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smtClean="0"/>
              <a:pPr/>
              <a:t>‹#›</a:t>
            </a:fld>
            <a:endParaRPr lang="en-US" dirty="0"/>
          </a:p>
        </p:txBody>
      </p:sp>
    </p:spTree>
    <p:extLst>
      <p:ext uri="{BB962C8B-B14F-4D97-AF65-F5344CB8AC3E}">
        <p14:creationId xmlns:p14="http://schemas.microsoft.com/office/powerpoint/2010/main" val="32619003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smtClean="0"/>
              <a:pPr/>
              <a:t>‹#›</a:t>
            </a:fld>
            <a:endParaRPr lang="en-US" dirty="0"/>
          </a:p>
        </p:txBody>
      </p:sp>
    </p:spTree>
    <p:extLst>
      <p:ext uri="{BB962C8B-B14F-4D97-AF65-F5344CB8AC3E}">
        <p14:creationId xmlns:p14="http://schemas.microsoft.com/office/powerpoint/2010/main" val="21365504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smtClean="0"/>
              <a:pPr/>
              <a:t>‹#›</a:t>
            </a:fld>
            <a:endParaRPr lang="en-US" dirty="0"/>
          </a:p>
        </p:txBody>
      </p:sp>
    </p:spTree>
    <p:extLst>
      <p:ext uri="{BB962C8B-B14F-4D97-AF65-F5344CB8AC3E}">
        <p14:creationId xmlns:p14="http://schemas.microsoft.com/office/powerpoint/2010/main" val="18664007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smtClean="0"/>
              <a:pPr/>
              <a:t>‹#›</a:t>
            </a:fld>
            <a:endParaRPr lang="en-US" dirty="0"/>
          </a:p>
        </p:txBody>
      </p:sp>
    </p:spTree>
    <p:extLst>
      <p:ext uri="{BB962C8B-B14F-4D97-AF65-F5344CB8AC3E}">
        <p14:creationId xmlns:p14="http://schemas.microsoft.com/office/powerpoint/2010/main" val="42262764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smtClean="0"/>
              <a:pPr/>
              <a:t>‹#›</a:t>
            </a:fld>
            <a:endParaRPr lang="en-US" dirty="0"/>
          </a:p>
        </p:txBody>
      </p:sp>
    </p:spTree>
    <p:extLst>
      <p:ext uri="{BB962C8B-B14F-4D97-AF65-F5344CB8AC3E}">
        <p14:creationId xmlns:p14="http://schemas.microsoft.com/office/powerpoint/2010/main" val="198429366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smtClean="0"/>
              <a:pPr/>
              <a:t>‹#›</a:t>
            </a:fld>
            <a:endParaRPr lang="en-US" dirty="0"/>
          </a:p>
        </p:txBody>
      </p:sp>
    </p:spTree>
    <p:extLst>
      <p:ext uri="{BB962C8B-B14F-4D97-AF65-F5344CB8AC3E}">
        <p14:creationId xmlns:p14="http://schemas.microsoft.com/office/powerpoint/2010/main" val="382302429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392691574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40604130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604257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10607190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35391325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201679471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2469927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2744704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145260282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37052574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31580540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32403160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295051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58329719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84961169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42904644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226661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44738577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158212872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74200533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36901437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418423233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1434066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1C5BBA42-48FB-1044-834F-DE689EAA7578}" type="slidenum">
              <a:rPr lang="en-US" altLang="ja-JP"/>
              <a:pPr>
                <a:defRPr/>
              </a:pPr>
              <a:t>‹#›</a:t>
            </a:fld>
            <a:endParaRPr lang="en-US" altLang="ja-JP"/>
          </a:p>
        </p:txBody>
      </p:sp>
    </p:spTree>
    <p:extLst>
      <p:ext uri="{BB962C8B-B14F-4D97-AF65-F5344CB8AC3E}">
        <p14:creationId xmlns:p14="http://schemas.microsoft.com/office/powerpoint/2010/main" val="279838545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397309400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291349186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1349795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69649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30627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556871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4AD66B9-8A10-5B44-991D-28717320E0C3}" type="slidenum">
              <a:rPr lang="en-US"/>
              <a:pPr>
                <a:defRPr/>
              </a:pPr>
              <a:t>‹#›</a:t>
            </a:fld>
            <a:endParaRPr lang="en-US"/>
          </a:p>
        </p:txBody>
      </p:sp>
    </p:spTree>
    <p:extLst>
      <p:ext uri="{BB962C8B-B14F-4D97-AF65-F5344CB8AC3E}">
        <p14:creationId xmlns:p14="http://schemas.microsoft.com/office/powerpoint/2010/main" val="15109761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7CD54C9-741B-DB4E-A92E-BA28B0A4BF98}" type="slidenum">
              <a:rPr lang="en-US"/>
              <a:pPr>
                <a:defRPr/>
              </a:pPr>
              <a:t>‹#›</a:t>
            </a:fld>
            <a:endParaRPr lang="en-US"/>
          </a:p>
        </p:txBody>
      </p:sp>
    </p:spTree>
    <p:extLst>
      <p:ext uri="{BB962C8B-B14F-4D97-AF65-F5344CB8AC3E}">
        <p14:creationId xmlns:p14="http://schemas.microsoft.com/office/powerpoint/2010/main" val="183435897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9C5178-C8DF-A64B-9CB9-90E2CDA074F2}" type="slidenum">
              <a:rPr lang="en-US"/>
              <a:pPr>
                <a:defRPr/>
              </a:pPr>
              <a:t>‹#›</a:t>
            </a:fld>
            <a:endParaRPr lang="en-US"/>
          </a:p>
        </p:txBody>
      </p:sp>
    </p:spTree>
    <p:extLst>
      <p:ext uri="{BB962C8B-B14F-4D97-AF65-F5344CB8AC3E}">
        <p14:creationId xmlns:p14="http://schemas.microsoft.com/office/powerpoint/2010/main" val="11231335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05C72C-5A12-C14C-9614-3D98AE6C6DBA}" type="slidenum">
              <a:rPr lang="en-US"/>
              <a:pPr>
                <a:defRPr/>
              </a:pPr>
              <a:t>‹#›</a:t>
            </a:fld>
            <a:endParaRPr lang="en-US"/>
          </a:p>
        </p:txBody>
      </p:sp>
    </p:spTree>
    <p:extLst>
      <p:ext uri="{BB962C8B-B14F-4D97-AF65-F5344CB8AC3E}">
        <p14:creationId xmlns:p14="http://schemas.microsoft.com/office/powerpoint/2010/main" val="30164551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580A316-DFAB-6F4D-A255-CA2C8764B380}" type="slidenum">
              <a:rPr lang="en-US"/>
              <a:pPr>
                <a:defRPr/>
              </a:pPr>
              <a:t>‹#›</a:t>
            </a:fld>
            <a:endParaRPr lang="en-US"/>
          </a:p>
        </p:txBody>
      </p:sp>
    </p:spTree>
    <p:extLst>
      <p:ext uri="{BB962C8B-B14F-4D97-AF65-F5344CB8AC3E}">
        <p14:creationId xmlns:p14="http://schemas.microsoft.com/office/powerpoint/2010/main" val="59632245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ABED04B-2CAC-824F-A980-6E5694E72CDC}" type="slidenum">
              <a:rPr lang="en-US"/>
              <a:pPr>
                <a:defRPr/>
              </a:pPr>
              <a:t>‹#›</a:t>
            </a:fld>
            <a:endParaRPr lang="en-US"/>
          </a:p>
        </p:txBody>
      </p:sp>
    </p:spTree>
    <p:extLst>
      <p:ext uri="{BB962C8B-B14F-4D97-AF65-F5344CB8AC3E}">
        <p14:creationId xmlns:p14="http://schemas.microsoft.com/office/powerpoint/2010/main" val="31548426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0B53266-FA81-CF4C-A2E3-BBB4F771EFEC}" type="slidenum">
              <a:rPr lang="en-US"/>
              <a:pPr>
                <a:defRPr/>
              </a:pPr>
              <a:t>‹#›</a:t>
            </a:fld>
            <a:endParaRPr lang="en-US"/>
          </a:p>
        </p:txBody>
      </p:sp>
    </p:spTree>
    <p:extLst>
      <p:ext uri="{BB962C8B-B14F-4D97-AF65-F5344CB8AC3E}">
        <p14:creationId xmlns:p14="http://schemas.microsoft.com/office/powerpoint/2010/main" val="270873827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7FFA865D-E315-244F-897B-21E4EB0CE4D1}" type="slidenum">
              <a:rPr lang="en-US"/>
              <a:pPr>
                <a:defRPr/>
              </a:pPr>
              <a:t>‹#›</a:t>
            </a:fld>
            <a:endParaRPr lang="en-US"/>
          </a:p>
        </p:txBody>
      </p:sp>
    </p:spTree>
    <p:extLst>
      <p:ext uri="{BB962C8B-B14F-4D97-AF65-F5344CB8AC3E}">
        <p14:creationId xmlns:p14="http://schemas.microsoft.com/office/powerpoint/2010/main" val="35817402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54AAB1A2-96FA-0846-86A5-F3A6E1A9E7B3}" type="slidenum">
              <a:rPr lang="en-US"/>
              <a:pPr>
                <a:defRPr/>
              </a:pPr>
              <a:t>‹#›</a:t>
            </a:fld>
            <a:endParaRPr lang="en-US"/>
          </a:p>
        </p:txBody>
      </p:sp>
    </p:spTree>
    <p:extLst>
      <p:ext uri="{BB962C8B-B14F-4D97-AF65-F5344CB8AC3E}">
        <p14:creationId xmlns:p14="http://schemas.microsoft.com/office/powerpoint/2010/main" val="149220940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EE03640-0D62-6649-893F-3D59ABB2D94F}" type="slidenum">
              <a:rPr lang="en-US"/>
              <a:pPr>
                <a:defRPr/>
              </a:pPr>
              <a:t>‹#›</a:t>
            </a:fld>
            <a:endParaRPr lang="en-US"/>
          </a:p>
        </p:txBody>
      </p:sp>
    </p:spTree>
    <p:extLst>
      <p:ext uri="{BB962C8B-B14F-4D97-AF65-F5344CB8AC3E}">
        <p14:creationId xmlns:p14="http://schemas.microsoft.com/office/powerpoint/2010/main" val="38398326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149314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C67CBA1-CF41-B642-9B3D-DD7B04695DA0}" type="slidenum">
              <a:rPr lang="en-US"/>
              <a:pPr>
                <a:defRPr/>
              </a:pPr>
              <a:t>‹#›</a:t>
            </a:fld>
            <a:endParaRPr lang="en-US"/>
          </a:p>
        </p:txBody>
      </p:sp>
    </p:spTree>
    <p:extLst>
      <p:ext uri="{BB962C8B-B14F-4D97-AF65-F5344CB8AC3E}">
        <p14:creationId xmlns:p14="http://schemas.microsoft.com/office/powerpoint/2010/main" val="18822052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4453927-2E6B-8E44-A4DF-37A7881F7EA6}" type="slidenum">
              <a:rPr lang="en-US"/>
              <a:pPr>
                <a:defRPr/>
              </a:pPr>
              <a:t>‹#›</a:t>
            </a:fld>
            <a:endParaRPr lang="en-US"/>
          </a:p>
        </p:txBody>
      </p:sp>
    </p:spTree>
    <p:extLst>
      <p:ext uri="{BB962C8B-B14F-4D97-AF65-F5344CB8AC3E}">
        <p14:creationId xmlns:p14="http://schemas.microsoft.com/office/powerpoint/2010/main" val="287471337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DE2655D-4BAB-BF43-874B-D71984790264}" type="slidenum">
              <a:rPr lang="en-US"/>
              <a:pPr>
                <a:defRPr/>
              </a:pPr>
              <a:t>‹#›</a:t>
            </a:fld>
            <a:endParaRPr lang="en-US"/>
          </a:p>
        </p:txBody>
      </p:sp>
    </p:spTree>
    <p:extLst>
      <p:ext uri="{BB962C8B-B14F-4D97-AF65-F5344CB8AC3E}">
        <p14:creationId xmlns:p14="http://schemas.microsoft.com/office/powerpoint/2010/main" val="5813875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759301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805290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06432554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071681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181357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99806373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8188387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2056576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98776413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90392489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6724227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1418969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236715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FC2E20B2-0891-0E43-A4E5-58DAC38F1303}" type="slidenum">
              <a:rPr lang="en-US"/>
              <a:pPr>
                <a:defRPr/>
              </a:pPr>
              <a:t>‹#›</a:t>
            </a:fld>
            <a:endParaRPr lang="en-US"/>
          </a:p>
        </p:txBody>
      </p:sp>
    </p:spTree>
    <p:extLst>
      <p:ext uri="{BB962C8B-B14F-4D97-AF65-F5344CB8AC3E}">
        <p14:creationId xmlns:p14="http://schemas.microsoft.com/office/powerpoint/2010/main" val="324229332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6BC7768D-2C08-9B4D-B07A-6D4DA5BA3850}" type="slidenum">
              <a:rPr lang="en-US"/>
              <a:pPr>
                <a:defRPr/>
              </a:pPr>
              <a:t>‹#›</a:t>
            </a:fld>
            <a:endParaRPr lang="en-US"/>
          </a:p>
        </p:txBody>
      </p:sp>
    </p:spTree>
    <p:extLst>
      <p:ext uri="{BB962C8B-B14F-4D97-AF65-F5344CB8AC3E}">
        <p14:creationId xmlns:p14="http://schemas.microsoft.com/office/powerpoint/2010/main" val="1673611631"/>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BAD1826-75F2-8B43-9074-EDA678986207}" type="slidenum">
              <a:rPr lang="en-US"/>
              <a:pPr>
                <a:defRPr/>
              </a:pPr>
              <a:t>‹#›</a:t>
            </a:fld>
            <a:endParaRPr lang="en-US"/>
          </a:p>
        </p:txBody>
      </p:sp>
    </p:spTree>
    <p:extLst>
      <p:ext uri="{BB962C8B-B14F-4D97-AF65-F5344CB8AC3E}">
        <p14:creationId xmlns:p14="http://schemas.microsoft.com/office/powerpoint/2010/main" val="364868433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EB9DB821-D88B-2A4D-B238-E1C2CFDA479D}" type="slidenum">
              <a:rPr lang="en-US"/>
              <a:pPr>
                <a:defRPr/>
              </a:pPr>
              <a:t>‹#›</a:t>
            </a:fld>
            <a:endParaRPr lang="en-US"/>
          </a:p>
        </p:txBody>
      </p:sp>
    </p:spTree>
    <p:extLst>
      <p:ext uri="{BB962C8B-B14F-4D97-AF65-F5344CB8AC3E}">
        <p14:creationId xmlns:p14="http://schemas.microsoft.com/office/powerpoint/2010/main" val="423198620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41AA80C-5158-BB48-BFBC-7A919BE0BD60}" type="slidenum">
              <a:rPr lang="en-US"/>
              <a:pPr>
                <a:defRPr/>
              </a:pPr>
              <a:t>‹#›</a:t>
            </a:fld>
            <a:endParaRPr lang="en-US"/>
          </a:p>
        </p:txBody>
      </p:sp>
    </p:spTree>
    <p:extLst>
      <p:ext uri="{BB962C8B-B14F-4D97-AF65-F5344CB8AC3E}">
        <p14:creationId xmlns:p14="http://schemas.microsoft.com/office/powerpoint/2010/main" val="501858279"/>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55730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D4390EF4-4C84-DA4C-982B-D1CE35422B67}" type="slidenum">
              <a:rPr lang="en-US"/>
              <a:pPr>
                <a:defRPr/>
              </a:pPr>
              <a:t>‹#›</a:t>
            </a:fld>
            <a:endParaRPr lang="en-US"/>
          </a:p>
        </p:txBody>
      </p:sp>
    </p:spTree>
    <p:extLst>
      <p:ext uri="{BB962C8B-B14F-4D97-AF65-F5344CB8AC3E}">
        <p14:creationId xmlns:p14="http://schemas.microsoft.com/office/powerpoint/2010/main" val="3313267103"/>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B4C008C-ACDB-D74B-A308-E968420C95FE}" type="slidenum">
              <a:rPr lang="en-US"/>
              <a:pPr>
                <a:defRPr/>
              </a:pPr>
              <a:t>‹#›</a:t>
            </a:fld>
            <a:endParaRPr lang="en-US"/>
          </a:p>
        </p:txBody>
      </p:sp>
    </p:spTree>
    <p:extLst>
      <p:ext uri="{BB962C8B-B14F-4D97-AF65-F5344CB8AC3E}">
        <p14:creationId xmlns:p14="http://schemas.microsoft.com/office/powerpoint/2010/main" val="361033701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AC2AE408-7A1C-E947-8FD2-7CE8BC755C80}" type="slidenum">
              <a:rPr lang="en-US"/>
              <a:pPr>
                <a:defRPr/>
              </a:pPr>
              <a:t>‹#›</a:t>
            </a:fld>
            <a:endParaRPr lang="en-US"/>
          </a:p>
        </p:txBody>
      </p:sp>
    </p:spTree>
    <p:extLst>
      <p:ext uri="{BB962C8B-B14F-4D97-AF65-F5344CB8AC3E}">
        <p14:creationId xmlns:p14="http://schemas.microsoft.com/office/powerpoint/2010/main" val="1622624710"/>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0681C2F1-4F85-0C4B-9742-01714D7F79D3}" type="slidenum">
              <a:rPr lang="en-US"/>
              <a:pPr>
                <a:defRPr/>
              </a:pPr>
              <a:t>‹#›</a:t>
            </a:fld>
            <a:endParaRPr lang="en-US"/>
          </a:p>
        </p:txBody>
      </p:sp>
    </p:spTree>
    <p:extLst>
      <p:ext uri="{BB962C8B-B14F-4D97-AF65-F5344CB8AC3E}">
        <p14:creationId xmlns:p14="http://schemas.microsoft.com/office/powerpoint/2010/main" val="151976590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33FB787-A199-314E-B8FB-6CC76E2DEF5E}" type="slidenum">
              <a:rPr lang="en-US"/>
              <a:pPr>
                <a:defRPr/>
              </a:pPr>
              <a:t>‹#›</a:t>
            </a:fld>
            <a:endParaRPr lang="en-US"/>
          </a:p>
        </p:txBody>
      </p:sp>
    </p:spTree>
    <p:extLst>
      <p:ext uri="{BB962C8B-B14F-4D97-AF65-F5344CB8AC3E}">
        <p14:creationId xmlns:p14="http://schemas.microsoft.com/office/powerpoint/2010/main" val="2638978875"/>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4FEC7EA6-97DD-1046-915E-722AA98A2BD9}" type="slidenum">
              <a:rPr lang="en-US"/>
              <a:pPr>
                <a:defRPr/>
              </a:pPr>
              <a:t>‹#›</a:t>
            </a:fld>
            <a:endParaRPr lang="en-US"/>
          </a:p>
        </p:txBody>
      </p:sp>
    </p:spTree>
    <p:extLst>
      <p:ext uri="{BB962C8B-B14F-4D97-AF65-F5344CB8AC3E}">
        <p14:creationId xmlns:p14="http://schemas.microsoft.com/office/powerpoint/2010/main" val="1618765702"/>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61105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757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13957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973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0489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65768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6596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7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0481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1417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5147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0840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3758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2311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119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980122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771867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7634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1395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38998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046731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0411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01129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1531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454041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194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3.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4.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5.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6.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9.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20.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5.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1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6.emf"/><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34.xml"/><Relationship Id="rId1"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30.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3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6.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37.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7.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5" Type="http://schemas.openxmlformats.org/officeDocument/2006/relationships/image" Target="../media/image7.png"/><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theme" Target="../theme/theme4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49"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 id="214748611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effectLst/>
                <a:cs typeface="+mn-cs"/>
              </a:defRPr>
            </a:lvl1pPr>
          </a:lstStyle>
          <a:p>
            <a:pPr>
              <a:defRPr/>
            </a:pPr>
            <a:fld id="{AE7D2560-D704-0A42-A48E-B84E3363A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1149715431"/>
      </p:ext>
    </p:extLst>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724982366"/>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 id="214748626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effectLst/>
                <a:latin typeface="Calibri" charset="0"/>
              </a:rPr>
              <a:pPr>
                <a:defRPr/>
              </a:pPr>
              <a:t>2/23/24</a:t>
            </a:fld>
            <a:endParaRPr lang="en-US" dirty="0">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effectLst/>
                <a:latin typeface="Calibri" charset="0"/>
              </a:rPr>
              <a:pPr>
                <a:defRPr/>
              </a:pPr>
              <a:t>‹#›</a:t>
            </a:fld>
            <a:endParaRPr lang="en-US" dirty="0">
              <a:effectLst/>
              <a:latin typeface="Calibri" charset="0"/>
            </a:endParaRPr>
          </a:p>
        </p:txBody>
      </p:sp>
    </p:spTree>
    <p:extLst>
      <p:ext uri="{BB962C8B-B14F-4D97-AF65-F5344CB8AC3E}">
        <p14:creationId xmlns:p14="http://schemas.microsoft.com/office/powerpoint/2010/main" val="2435264704"/>
      </p:ext>
    </p:extLst>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23/02/24</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ffectLst/>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ffectLst/>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effectLst/>
              </a:rPr>
              <a:pPr/>
              <a:t>‹#›</a:t>
            </a:fld>
            <a:endParaRPr lang="en-US" dirty="0">
              <a:solidFill>
                <a:srgbClr val="000000"/>
              </a:solidFill>
              <a:effectLst/>
            </a:endParaRPr>
          </a:p>
        </p:txBody>
      </p:sp>
    </p:spTree>
    <p:extLst>
      <p:ext uri="{BB962C8B-B14F-4D97-AF65-F5344CB8AC3E}">
        <p14:creationId xmlns:p14="http://schemas.microsoft.com/office/powerpoint/2010/main" val="2709803027"/>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effectLst/>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effectLst/>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effectLst/>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effectLst/>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effectLst/>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effectLst/>
                  <a:latin typeface="Arial" panose="020B0604020202020204" pitchFamily="34" charset="0"/>
                </a:endParaRPr>
              </a:p>
            </p:txBody>
          </p:sp>
        </p:grpSp>
      </p:grpSp>
    </p:spTree>
    <p:extLst>
      <p:ext uri="{BB962C8B-B14F-4D97-AF65-F5344CB8AC3E}">
        <p14:creationId xmlns:p14="http://schemas.microsoft.com/office/powerpoint/2010/main" val="2460672735"/>
      </p:ext>
    </p:extLst>
  </p:cSld>
  <p:clrMap bg1="dk2" tx1="lt1" bg2="dk1" tx2="lt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 id="214748635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075982"/>
      </p:ext>
    </p:extLst>
  </p:cSld>
  <p:clrMap bg1="dk2" tx1="lt1" bg2="dk1" tx2="lt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effectLst/>
              </a:rPr>
              <a:pPr>
                <a:defRPr/>
              </a:pPr>
              <a:t>‹#›</a:t>
            </a:fld>
            <a:endParaRPr lang="en-US">
              <a:effectLst/>
            </a:endParaRPr>
          </a:p>
        </p:txBody>
      </p:sp>
    </p:spTree>
    <p:extLst>
      <p:ext uri="{BB962C8B-B14F-4D97-AF65-F5344CB8AC3E}">
        <p14:creationId xmlns:p14="http://schemas.microsoft.com/office/powerpoint/2010/main" val="868994564"/>
      </p:ext>
    </p:extLst>
  </p:cSld>
  <p:clrMap bg1="lt1" tx1="dk1" bg2="lt2" tx2="dk2" accent1="accent1" accent2="accent2" accent3="accent3" accent4="accent4" accent5="accent5" accent6="accent6" hlink="hlink" folHlink="folHlink"/>
  <p:sldLayoutIdLst>
    <p:sldLayoutId id="2147486395" r:id="rId1"/>
    <p:sldLayoutId id="2147486396" r:id="rId2"/>
    <p:sldLayoutId id="2147486397" r:id="rId3"/>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2074379"/>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266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24" charset="0"/>
                <a:ea typeface="+mn-ea"/>
                <a:cs typeface="+mn-cs"/>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defRPr>
            </a:lvl1pPr>
          </a:lstStyle>
          <a:p>
            <a:pPr>
              <a:defRPr/>
            </a:pPr>
            <a:fld id="{1173A416-9DF2-A049-8772-634FA50521C1}" type="slidenum">
              <a:rPr lang="en-GB"/>
              <a:pPr>
                <a:defRPr/>
              </a:pPr>
              <a:t>‹#›</a:t>
            </a:fld>
            <a:endParaRPr lang="en-GB"/>
          </a:p>
        </p:txBody>
      </p:sp>
      <p:sp>
        <p:nvSpPr>
          <p:cNvPr id="266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150"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660253"/>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 id="2147486425"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531397382"/>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 id="214748643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2/23/24</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1711822207"/>
      </p:ext>
    </p:extLst>
  </p:cSld>
  <p:clrMap bg1="dk2" tx1="lt1" bg2="dk1" tx2="lt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405583301"/>
      </p:ext>
    </p:extLst>
  </p:cSld>
  <p:clrMap bg1="lt1" tx1="dk1" bg2="lt2" tx2="dk2" accent1="accent1" accent2="accent2" accent3="accent3" accent4="accent4" accent5="accent5" accent6="accent6" hlink="hlink" folHlink="folHlink"/>
  <p:sldLayoutIdLst>
    <p:sldLayoutId id="214748645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4136959819"/>
      </p:ext>
    </p:extLst>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4245672799"/>
      </p:ext>
    </p:extLst>
  </p:cSld>
  <p:clrMap bg1="lt1" tx1="dk1" bg2="lt2" tx2="dk2" accent1="accent1" accent2="accent2" accent3="accent3" accent4="accent4" accent5="accent5" accent6="accent6" hlink="hlink" folHlink="folHlink"/>
  <p:sldLayoutIdLst>
    <p:sldLayoutId id="214748647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123383"/>
      </p:ext>
    </p:extLst>
  </p:cSld>
  <p:clrMap bg1="lt1" tx1="dk1" bg2="lt2" tx2="dk2" accent1="accent1" accent2="accent2" accent3="accent3" accent4="accent4" accent5="accent5" accent6="accent6" hlink="hlink" folHlink="folHlink"/>
  <p:sldLayoutIdLst>
    <p:sldLayoutId id="214748648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25 w 21912"/>
                <a:gd name="T1" fmla="*/ 0 h 43200"/>
                <a:gd name="T2" fmla="*/ 0 w 21912"/>
                <a:gd name="T3" fmla="*/ 1008 h 43200"/>
                <a:gd name="T4" fmla="*/ 26 w 21912"/>
                <a:gd name="T5" fmla="*/ 504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4" name="Arc 4"/>
            <p:cNvSpPr>
              <a:spLocks/>
            </p:cNvSpPr>
            <p:nvPr/>
          </p:nvSpPr>
          <p:spPr bwMode="invGray">
            <a:xfrm>
              <a:off x="3548" y="729"/>
              <a:ext cx="1831" cy="800"/>
            </a:xfrm>
            <a:custGeom>
              <a:avLst/>
              <a:gdLst>
                <a:gd name="T0" fmla="*/ 26 w 21924"/>
                <a:gd name="T1" fmla="*/ 0 h 43200"/>
                <a:gd name="T2" fmla="*/ 0 w 21924"/>
                <a:gd name="T3" fmla="*/ 800 h 43200"/>
                <a:gd name="T4" fmla="*/ 27 w 21924"/>
                <a:gd name="T5" fmla="*/ 40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3495" name="Arc 5"/>
            <p:cNvSpPr>
              <a:spLocks/>
            </p:cNvSpPr>
            <p:nvPr/>
          </p:nvSpPr>
          <p:spPr bwMode="invGray">
            <a:xfrm>
              <a:off x="3521" y="868"/>
              <a:ext cx="1830" cy="522"/>
            </a:xfrm>
            <a:custGeom>
              <a:avLst/>
              <a:gdLst>
                <a:gd name="T0" fmla="*/ 26 w 21925"/>
                <a:gd name="T1" fmla="*/ 0 h 43200"/>
                <a:gd name="T2" fmla="*/ 0 w 21925"/>
                <a:gd name="T3" fmla="*/ 522 h 43200"/>
                <a:gd name="T4" fmla="*/ 27 w 21925"/>
                <a:gd name="T5" fmla="*/ 261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321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1320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1321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1040787650"/>
      </p:ext>
    </p:extLst>
  </p:cSld>
  <p:clrMap bg1="dk2" tx1="lt1" bg2="dk1" tx2="lt2" accent1="accent1" accent2="accent2" accent3="accent3" accent4="accent4" accent5="accent5" accent6="accent6" hlink="hlink" folHlink="folHlink"/>
  <p:sldLayoutIdLst>
    <p:sldLayoutId id="2147486482" r:id="rId1"/>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Arial"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0931589"/>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964406498"/>
      </p:ext>
    </p:extLst>
  </p:cSld>
  <p:clrMap bg1="lt1" tx1="dk1" bg2="lt2" tx2="dk2" accent1="accent1" accent2="accent2" accent3="accent3" accent4="accent4" accent5="accent5" accent6="accent6" hlink="hlink" folHlink="folHlink"/>
  <p:sldLayoutIdLst>
    <p:sldLayoutId id="2147486496" r:id="rId1"/>
    <p:sldLayoutId id="214748649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effectLst>
                  <a:outerShdw blurRad="38100" dist="38100" dir="2700000" algn="tl">
                    <a:srgbClr val="000000"/>
                  </a:outerShdw>
                </a:effectLst>
                <a:latin typeface="Arial" panose="020B0604020202020204" pitchFamily="34" charset="0"/>
              </a:defRPr>
            </a:lvl1pPr>
          </a:lstStyle>
          <a:p>
            <a:pPr>
              <a:defRPr/>
            </a:pPr>
            <a:fld id="{B0C15328-AEC2-914E-8AFC-671F987E736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8C8A5E-0B7F-CA47-8D3A-0034AFBACBE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2EE3FA-B534-DC42-94DB-F9C603549A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04FBC-E8E7-474C-BA58-68BC1ECB1EA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FFD4506-947E-5A42-8CDD-13BCB4572DAD}" type="datetimeFigureOut">
              <a:rPr lang="en-US" smtClean="0"/>
              <a:t>2/23/24</a:t>
            </a:fld>
            <a:endParaRPr lang="en-US"/>
          </a:p>
        </p:txBody>
      </p:sp>
      <p:sp>
        <p:nvSpPr>
          <p:cNvPr id="5" name="Footer Placeholder 4">
            <a:extLst>
              <a:ext uri="{FF2B5EF4-FFF2-40B4-BE49-F238E27FC236}">
                <a16:creationId xmlns:a16="http://schemas.microsoft.com/office/drawing/2014/main" id="{430E214E-FF5B-ED45-BD93-FFAE56B7E54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FFCF6-D0E2-7C44-940A-F82C256397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A7311F-B8E3-154E-ADA6-46E48C58C5A6}" type="slidenum">
              <a:rPr lang="en-US" smtClean="0"/>
              <a:t>‹#›</a:t>
            </a:fld>
            <a:endParaRPr lang="en-US"/>
          </a:p>
        </p:txBody>
      </p:sp>
    </p:spTree>
    <p:extLst>
      <p:ext uri="{BB962C8B-B14F-4D97-AF65-F5344CB8AC3E}">
        <p14:creationId xmlns:p14="http://schemas.microsoft.com/office/powerpoint/2010/main" val="4051881869"/>
      </p:ext>
    </p:extLst>
  </p:cSld>
  <p:clrMap bg1="lt1" tx1="dk1" bg2="lt2" tx2="dk2" accent1="accent1" accent2="accent2" accent3="accent3" accent4="accent4" accent5="accent5" accent6="accent6" hlink="hlink" folHlink="folHlink"/>
  <p:sldLayoutIdLst>
    <p:sldLayoutId id="2147486511"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43945851"/>
      </p:ext>
    </p:extLst>
  </p:cSld>
  <p:clrMap bg1="lt1" tx1="dk1" bg2="lt2" tx2="dk2" accent1="accent1" accent2="accent2" accent3="accent3" accent4="accent4" accent5="accent5" accent6="accent6" hlink="hlink" folHlink="folHlink"/>
  <p:sldLayoutIdLst>
    <p:sldLayoutId id="2147486525" r:id="rId1"/>
    <p:sldLayoutId id="2147486526" r:id="rId2"/>
    <p:sldLayoutId id="2147486527" r:id="rId3"/>
    <p:sldLayoutId id="2147486528" r:id="rId4"/>
    <p:sldLayoutId id="2147486529" r:id="rId5"/>
    <p:sldLayoutId id="2147486530" r:id="rId6"/>
    <p:sldLayoutId id="2147486531" r:id="rId7"/>
    <p:sldLayoutId id="2147486532" r:id="rId8"/>
    <p:sldLayoutId id="2147486533" r:id="rId9"/>
    <p:sldLayoutId id="2147486534" r:id="rId10"/>
    <p:sldLayoutId id="2147486535" r:id="rId11"/>
    <p:sldLayoutId id="2147486536" r:id="rId12"/>
    <p:sldLayoutId id="214748653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8EF1974A-01AC-1D4F-81BD-B8C562CA6EEF}" type="datetimeFigureOut">
              <a:rPr lang="en-US" smtClean="0">
                <a:solidFill>
                  <a:prstClr val="black">
                    <a:tint val="75000"/>
                  </a:prstClr>
                </a:solidFill>
              </a:rPr>
              <a:pPr/>
              <a:t>2/23/24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9975941"/>
      </p:ext>
    </p:extLst>
  </p:cSld>
  <p:clrMap bg1="lt1" tx1="dk1" bg2="lt2" tx2="dk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xStyles>
    <p:titleStyle>
      <a:lvl1pPr algn="ctr" defTabSz="457200" rtl="0" eaLnBrk="1" latinLnBrk="0" hangingPunct="1">
        <a:spcBef>
          <a:spcPct val="0"/>
        </a:spcBef>
        <a:buNone/>
        <a:defRPr sz="44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1" i="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1" i="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1" i="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4284531108"/>
      </p:ext>
    </p:extLst>
  </p:cSld>
  <p:clrMap bg1="lt1" tx1="dk1" bg2="lt2" tx2="dk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 id="2147486562" r:id="rId12"/>
    <p:sldLayoutId id="21474865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eaLnBrk="0" hangingPunct="0">
                <a:defRPr/>
              </a:pPr>
              <a:endParaRPr lang="en-US" sz="1000">
                <a:solidFill>
                  <a:srgbClr val="FFFFFF"/>
                </a:solidFill>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eaLnBrk="0" hangingPunct="0">
                <a:defRPr/>
              </a:pPr>
              <a:endParaRPr lang="en-US" sz="1000" b="1" i="0" dirty="0">
                <a:solidFill>
                  <a:srgbClr val="000080"/>
                </a:solidFill>
                <a:latin typeface="Arial" panose="020B0604020202020204" pitchFamily="34"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7378870"/>
      </p:ext>
    </p:extLst>
  </p:cSld>
  <p:clrMap bg1="dk2" tx1="lt1" bg2="dk1" tx2="lt2" accent1="accent1" accent2="accent2" accent3="accent3" accent4="accent4" accent5="accent5" accent6="accent6" hlink="hlink" folHlink="folHlink"/>
  <p:sldLayoutIdLst>
    <p:sldLayoutId id="214748657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82049143"/>
      </p:ext>
    </p:extLst>
  </p:cSld>
  <p:clrMap bg1="lt1" tx1="dk1" bg2="lt2" tx2="dk2" accent1="accent1" accent2="accent2" accent3="accent3" accent4="accent4" accent5="accent5" accent6="accent6" hlink="hlink" folHlink="folHlink"/>
  <p:sldLayoutIdLst>
    <p:sldLayoutId id="2147486579" r:id="rId1"/>
    <p:sldLayoutId id="2147486580" r:id="rId2"/>
    <p:sldLayoutId id="2147486581" r:id="rId3"/>
    <p:sldLayoutId id="2147486582" r:id="rId4"/>
    <p:sldLayoutId id="2147486583" r:id="rId5"/>
    <p:sldLayoutId id="2147486584" r:id="rId6"/>
    <p:sldLayoutId id="2147486585" r:id="rId7"/>
    <p:sldLayoutId id="2147486586" r:id="rId8"/>
    <p:sldLayoutId id="2147486587" r:id="rId9"/>
    <p:sldLayoutId id="2147486588" r:id="rId10"/>
    <p:sldLayoutId id="2147486589" r:id="rId11"/>
    <p:sldLayoutId id="2147486590" r:id="rId12"/>
    <p:sldLayoutId id="2147486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2846872"/>
      </p:ext>
    </p:extLst>
  </p:cSld>
  <p:clrMap bg1="lt1" tx1="dk1" bg2="lt2" tx2="dk2" accent1="accent1" accent2="accent2" accent3="accent3" accent4="accent4" accent5="accent5" accent6="accent6" hlink="hlink" folHlink="folHlink"/>
  <p:sldLayoutIdLst>
    <p:sldLayoutId id="2147486593" r:id="rId1"/>
    <p:sldLayoutId id="2147486594" r:id="rId2"/>
    <p:sldLayoutId id="2147486595" r:id="rId3"/>
    <p:sldLayoutId id="2147486596" r:id="rId4"/>
    <p:sldLayoutId id="2147486597" r:id="rId5"/>
    <p:sldLayoutId id="2147486598" r:id="rId6"/>
    <p:sldLayoutId id="2147486599" r:id="rId7"/>
    <p:sldLayoutId id="2147486600" r:id="rId8"/>
    <p:sldLayoutId id="2147486601" r:id="rId9"/>
    <p:sldLayoutId id="2147486602" r:id="rId10"/>
    <p:sldLayoutId id="2147486603" r:id="rId11"/>
    <p:sldLayoutId id="2147486604"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768310"/>
      </p:ext>
    </p:extLst>
  </p:cSld>
  <p:clrMap bg1="lt1" tx1="dk1" bg2="lt2" tx2="dk2" accent1="accent1" accent2="accent2" accent3="accent3" accent4="accent4" accent5="accent5" accent6="accent6" hlink="hlink" folHlink="folHlink"/>
  <p:sldLayoutIdLst>
    <p:sldLayoutId id="2147486606" r:id="rId1"/>
    <p:sldLayoutId id="2147486607" r:id="rId2"/>
    <p:sldLayoutId id="2147486608" r:id="rId3"/>
    <p:sldLayoutId id="2147486609" r:id="rId4"/>
    <p:sldLayoutId id="2147486610" r:id="rId5"/>
    <p:sldLayoutId id="2147486611" r:id="rId6"/>
    <p:sldLayoutId id="2147486612" r:id="rId7"/>
    <p:sldLayoutId id="2147486613" r:id="rId8"/>
    <p:sldLayoutId id="2147486614" r:id="rId9"/>
    <p:sldLayoutId id="2147486615" r:id="rId10"/>
    <p:sldLayoutId id="2147486616" r:id="rId11"/>
    <p:sldLayoutId id="214748661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1046086125"/>
      </p:ext>
    </p:extLst>
  </p:cSld>
  <p:clrMap bg1="lt1" tx1="dk1" bg2="lt2" tx2="dk2" accent1="accent1" accent2="accent2" accent3="accent3" accent4="accent4" accent5="accent5" accent6="accent6" hlink="hlink" folHlink="folHlink"/>
  <p:sldLayoutIdLst>
    <p:sldLayoutId id="2147486619" r:id="rId1"/>
    <p:sldLayoutId id="2147486620" r:id="rId2"/>
    <p:sldLayoutId id="2147486621" r:id="rId3"/>
    <p:sldLayoutId id="2147486622" r:id="rId4"/>
    <p:sldLayoutId id="2147486623" r:id="rId5"/>
    <p:sldLayoutId id="2147486624" r:id="rId6"/>
    <p:sldLayoutId id="2147486625" r:id="rId7"/>
    <p:sldLayoutId id="2147486626" r:id="rId8"/>
    <p:sldLayoutId id="2147486627" r:id="rId9"/>
    <p:sldLayoutId id="2147486628" r:id="rId10"/>
    <p:sldLayoutId id="2147486629" r:id="rId11"/>
    <p:sldLayoutId id="2147486630" r:id="rId12"/>
    <p:sldLayoutId id="214748663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smtClean="0"/>
              <a:pPr/>
              <a:t>‹#›</a:t>
            </a:fld>
            <a:endParaRPr lang="en-US" dirty="0"/>
          </a:p>
        </p:txBody>
      </p:sp>
    </p:spTree>
    <p:extLst>
      <p:ext uri="{BB962C8B-B14F-4D97-AF65-F5344CB8AC3E}">
        <p14:creationId xmlns:p14="http://schemas.microsoft.com/office/powerpoint/2010/main" val="3451206482"/>
      </p:ext>
    </p:extLst>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 id="2147486644" r:id="rId12"/>
    <p:sldLayoutId id="2147486645"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2" r:id="rId1"/>
    <p:sldLayoutId id="21474863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13390113"/>
      </p:ext>
    </p:extLst>
  </p:cSld>
  <p:clrMap bg1="lt1" tx1="dk1" bg2="lt2" tx2="dk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 id="2147486658" r:id="rId12"/>
    <p:sldLayoutId id="2147486659"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1085388154"/>
      </p:ext>
    </p:extLst>
  </p:cSld>
  <p:clrMap bg1="lt1" tx1="dk1" bg2="lt2" tx2="dk2" accent1="accent1" accent2="accent2" accent3="accent3" accent4="accent4" accent5="accent5" accent6="accent6" hlink="hlink" folHlink="folHlink"/>
  <p:sldLayoutIdLst>
    <p:sldLayoutId id="2147486661" r:id="rId1"/>
    <p:sldLayoutId id="2147486662" r:id="rId2"/>
    <p:sldLayoutId id="2147486663" r:id="rId3"/>
    <p:sldLayoutId id="2147486664" r:id="rId4"/>
    <p:sldLayoutId id="2147486665" r:id="rId5"/>
    <p:sldLayoutId id="2147486666" r:id="rId6"/>
    <p:sldLayoutId id="2147486667" r:id="rId7"/>
    <p:sldLayoutId id="2147486668" r:id="rId8"/>
    <p:sldLayoutId id="2147486669" r:id="rId9"/>
    <p:sldLayoutId id="2147486670" r:id="rId10"/>
    <p:sldLayoutId id="2147486671" r:id="rId11"/>
    <p:sldLayoutId id="2147486672" r:id="rId12"/>
    <p:sldLayoutId id="2147486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0"/>
            <a:ext cx="9144000" cy="3581400"/>
            <a:chOff x="0" y="1968"/>
            <a:chExt cx="5760" cy="2256"/>
          </a:xfrm>
        </p:grpSpPr>
        <p:sp>
          <p:nvSpPr>
            <p:cNvPr id="614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4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sp>
          <p:nvSpPr>
            <p:cNvPr id="615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b="1" i="0" dirty="0">
                <a:solidFill>
                  <a:srgbClr val="FFFFFF"/>
                </a:solidFill>
                <a:effectLst/>
                <a:latin typeface="Arial" panose="020B0604020202020204" pitchFamily="34" charset="0"/>
              </a:endParaRPr>
            </a:p>
          </p:txBody>
        </p:sp>
      </p:grpSp>
      <p:sp>
        <p:nvSpPr>
          <p:cNvPr id="614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0"/>
                <a:cs typeface="Osaka" charset="0"/>
              </a:defRPr>
            </a:lvl1pPr>
          </a:lstStyle>
          <a:p>
            <a:pPr>
              <a:defRPr/>
            </a:pPr>
            <a:fld id="{37D39FB0-EC48-DA4C-896C-68406BA97231}" type="slidenum">
              <a:rPr lang="en-US" altLang="ja-JP"/>
              <a:pPr>
                <a:defRPr/>
              </a:pPr>
              <a:t>‹#›</a:t>
            </a:fld>
            <a:endParaRPr lang="en-US" altLang="ja-JP"/>
          </a:p>
        </p:txBody>
      </p:sp>
      <p:pic>
        <p:nvPicPr>
          <p:cNvPr id="6144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15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latin typeface="Arial" panose="020B0604020202020204" pitchFamily="34" charset="0"/>
              </a:defRPr>
            </a:lvl1pPr>
          </a:lstStyle>
          <a:p>
            <a:pPr>
              <a:defRPr/>
            </a:pPr>
            <a:fld id="{5ACC310A-8B59-4D4D-AD21-B70E691295C1}" type="slidenum">
              <a:rPr lang="en-US" smtClean="0"/>
              <a:pPr>
                <a:defRPr/>
              </a:pPr>
              <a:t>‹#›</a:t>
            </a:fld>
            <a:endParaRPr lang="en-US" dirty="0"/>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b="1" i="0" dirty="0">
                  <a:solidFill>
                    <a:srgbClr val="FFFFFF"/>
                  </a:solidFill>
                  <a:effectLst/>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b="1" i="0" dirty="0">
                  <a:solidFill>
                    <a:srgbClr val="FFFFFF"/>
                  </a:solidFill>
                  <a:effectLst/>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b="1" i="0" dirty="0">
                  <a:solidFill>
                    <a:srgbClr val="FFFFFF"/>
                  </a:solidFill>
                  <a:effectLst/>
                  <a:latin typeface="Arial" panose="020B0604020202020204" pitchFamily="34"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effectLst/>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effectLst/>
                <a:latin typeface="Arial" panose="020B0604020202020204" pitchFamily="34"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157" r:id="rId1"/>
    <p:sldLayoutId id="2147486158"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1587D844-11A0-A443-A333-773C5E80C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 id="2147486171"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22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83" r:id="rId1"/>
    <p:sldLayoutId id="2147486184" r:id="rId2"/>
    <p:sldLayoutId id="2147486185" r:id="rId3"/>
    <p:sldLayoutId id="2147486186" r:id="rId4"/>
    <p:sldLayoutId id="2147486187" r:id="rId5"/>
    <p:sldLayoutId id="2147486188" r:id="rId6"/>
    <p:sldLayoutId id="2147486189" r:id="rId7"/>
    <p:sldLayoutId id="2147486190" r:id="rId8"/>
    <p:sldLayoutId id="2147486191" r:id="rId9"/>
    <p:sldLayoutId id="2147486192" r:id="rId10"/>
    <p:sldLayoutId id="21474861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36.xml"/><Relationship Id="rId1" Type="http://schemas.openxmlformats.org/officeDocument/2006/relationships/themeOverride" Target="../theme/themeOverride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10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88.xml"/><Relationship Id="rId1" Type="http://schemas.openxmlformats.org/officeDocument/2006/relationships/themeOverride" Target="../theme/themeOverride14.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7.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6.xml"/><Relationship Id="rId1" Type="http://schemas.openxmlformats.org/officeDocument/2006/relationships/themeOverride" Target="../theme/themeOverride15.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36.xml"/><Relationship Id="rId1" Type="http://schemas.openxmlformats.org/officeDocument/2006/relationships/themeOverride" Target="../theme/themeOverride16.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8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28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8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28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87.xml"/></Relationships>
</file>

<file path=ppt/slides/_rels/slide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8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87.xml"/></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0.xml"/><Relationship Id="rId1" Type="http://schemas.openxmlformats.org/officeDocument/2006/relationships/slideLayout" Target="../slideLayouts/slideLayout196.xml"/><Relationship Id="rId4" Type="http://schemas.openxmlformats.org/officeDocument/2006/relationships/image" Target="../media/image42.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8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8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3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236.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2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7.xml"/></Relationships>
</file>

<file path=ppt/slides/_rels/slide1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0.xml"/></Relationships>
</file>

<file path=ppt/slides/_rels/slide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8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8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8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18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18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12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12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122.xml"/><Relationship Id="rId4" Type="http://schemas.openxmlformats.org/officeDocument/2006/relationships/image" Target="../media/image1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12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12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2.xml"/><Relationship Id="rId1" Type="http://schemas.openxmlformats.org/officeDocument/2006/relationships/slideLayout" Target="../slideLayouts/slideLayout1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40.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34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6.xml"/></Relationships>
</file>

<file path=ppt/slides/_rels/slide16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4.xml"/><Relationship Id="rId1" Type="http://schemas.openxmlformats.org/officeDocument/2006/relationships/slideLayout" Target="../slideLayouts/slideLayout12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1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2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0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8.xml"/><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2.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3.xml"/><Relationship Id="rId1" Type="http://schemas.openxmlformats.org/officeDocument/2006/relationships/slideLayout" Target="../slideLayouts/slideLayout8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53.xml"/></Relationships>
</file>

<file path=ppt/slides/_rels/slide18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07.xml"/></Relationships>
</file>

<file path=ppt/slides/_rels/slide1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35.xml"/><Relationship Id="rId1" Type="http://schemas.openxmlformats.org/officeDocument/2006/relationships/themeOverride" Target="../theme/themeOverride18.xml"/></Relationships>
</file>

<file path=ppt/slides/_rels/slide18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106.xml"/><Relationship Id="rId1" Type="http://schemas.openxmlformats.org/officeDocument/2006/relationships/slideLayout" Target="../slideLayouts/slideLayout35.xml"/><Relationship Id="rId6" Type="http://schemas.openxmlformats.org/officeDocument/2006/relationships/image" Target="../media/image142.jpeg"/><Relationship Id="rId11" Type="http://schemas.openxmlformats.org/officeDocument/2006/relationships/image" Target="../media/image147.emf"/><Relationship Id="rId5" Type="http://schemas.openxmlformats.org/officeDocument/2006/relationships/image" Target="../media/image141.emf"/><Relationship Id="rId10" Type="http://schemas.openxmlformats.org/officeDocument/2006/relationships/image" Target="../media/image146.emf"/><Relationship Id="rId4" Type="http://schemas.openxmlformats.org/officeDocument/2006/relationships/image" Target="../media/image140.jpeg"/><Relationship Id="rId9" Type="http://schemas.openxmlformats.org/officeDocument/2006/relationships/image" Target="../media/image145.gif"/></Relationships>
</file>

<file path=ppt/slides/_rels/slide1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35.xml"/><Relationship Id="rId1" Type="http://schemas.openxmlformats.org/officeDocument/2006/relationships/themeOverride" Target="../theme/themeOverr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35.xml"/><Relationship Id="rId1" Type="http://schemas.openxmlformats.org/officeDocument/2006/relationships/themeOverride" Target="../theme/themeOverride20.xml"/></Relationships>
</file>

<file path=ppt/slides/_rels/slide1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35.xml"/><Relationship Id="rId1" Type="http://schemas.openxmlformats.org/officeDocument/2006/relationships/themeOverride" Target="../theme/themeOverride2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35.xml"/><Relationship Id="rId1" Type="http://schemas.openxmlformats.org/officeDocument/2006/relationships/themeOverride" Target="../theme/themeOverride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35.xml"/><Relationship Id="rId1" Type="http://schemas.openxmlformats.org/officeDocument/2006/relationships/themeOverride" Target="../theme/themeOverride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7.xml"/><Relationship Id="rId1" Type="http://schemas.openxmlformats.org/officeDocument/2006/relationships/slideLayout" Target="../slideLayouts/slideLayout28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8.xml"/><Relationship Id="rId1" Type="http://schemas.openxmlformats.org/officeDocument/2006/relationships/slideLayout" Target="../slideLayouts/slideLayout298.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9.xml"/><Relationship Id="rId1" Type="http://schemas.openxmlformats.org/officeDocument/2006/relationships/slideLayout" Target="../slideLayouts/slideLayout31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0.xml"/><Relationship Id="rId1" Type="http://schemas.openxmlformats.org/officeDocument/2006/relationships/slideLayout" Target="../slideLayouts/slideLayout32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1.xml"/><Relationship Id="rId1" Type="http://schemas.openxmlformats.org/officeDocument/2006/relationships/slideLayout" Target="../slideLayouts/slideLayout32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3.xml"/><Relationship Id="rId1" Type="http://schemas.openxmlformats.org/officeDocument/2006/relationships/slideLayout" Target="../slideLayouts/slideLayout31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284.xml"/></Relationships>
</file>

<file path=ppt/slides/_rels/slide2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5.xml"/><Relationship Id="rId1" Type="http://schemas.openxmlformats.org/officeDocument/2006/relationships/slideLayout" Target="../slideLayouts/slideLayout284.xml"/></Relationships>
</file>

<file path=ppt/slides/_rels/slide20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284.xml"/></Relationships>
</file>

<file path=ppt/slides/_rels/slide2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7.xml"/><Relationship Id="rId1" Type="http://schemas.openxmlformats.org/officeDocument/2006/relationships/slideLayout" Target="../slideLayouts/slideLayout284.xml"/></Relationships>
</file>

<file path=ppt/slides/_rels/slide2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8.xml"/><Relationship Id="rId1" Type="http://schemas.openxmlformats.org/officeDocument/2006/relationships/slideLayout" Target="../slideLayouts/slideLayout326.xml"/></Relationships>
</file>

<file path=ppt/slides/_rels/slide20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9.xml"/><Relationship Id="rId1" Type="http://schemas.openxmlformats.org/officeDocument/2006/relationships/slideLayout" Target="../slideLayouts/slideLayout326.xml"/></Relationships>
</file>

<file path=ppt/slides/_rels/slide20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0.xml"/><Relationship Id="rId1" Type="http://schemas.openxmlformats.org/officeDocument/2006/relationships/slideLayout" Target="../slideLayouts/slideLayout326.xml"/></Relationships>
</file>

<file path=ppt/slides/_rels/slide2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35.xml"/><Relationship Id="rId1" Type="http://schemas.openxmlformats.org/officeDocument/2006/relationships/themeOverride" Target="../theme/themeOverride24.xml"/></Relationships>
</file>

<file path=ppt/slides/_rels/slide2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1.xml"/><Relationship Id="rId1" Type="http://schemas.openxmlformats.org/officeDocument/2006/relationships/slideLayout" Target="../slideLayouts/slideLayout34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7.xml"/><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2.xml"/><Relationship Id="rId1" Type="http://schemas.openxmlformats.org/officeDocument/2006/relationships/slideLayout" Target="../slideLayouts/slideLayout37.xml"/></Relationships>
</file>

<file path=ppt/slides/_rels/slide2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3.xml"/><Relationship Id="rId1" Type="http://schemas.openxmlformats.org/officeDocument/2006/relationships/slideLayout" Target="../slideLayouts/slideLayout173.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4.xml"/><Relationship Id="rId1" Type="http://schemas.openxmlformats.org/officeDocument/2006/relationships/slideLayout" Target="../slideLayouts/slideLayout173.xml"/></Relationships>
</file>

<file path=ppt/slides/_rels/slide21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35.xml"/><Relationship Id="rId1" Type="http://schemas.openxmlformats.org/officeDocument/2006/relationships/themeOverride" Target="../theme/themeOverride25.xml"/></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35.xml"/><Relationship Id="rId1" Type="http://schemas.openxmlformats.org/officeDocument/2006/relationships/themeOverride" Target="../theme/themeOverride26.xml"/></Relationships>
</file>

<file path=ppt/slides/_rels/slide2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35.xml"/><Relationship Id="rId1" Type="http://schemas.openxmlformats.org/officeDocument/2006/relationships/themeOverride" Target="../theme/themeOverride2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7.xml"/></Relationships>
</file>

<file path=ppt/slides/_rels/slide21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5.xml"/></Relationships>
</file>

<file path=ppt/slides/_rels/slide21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6.xml"/><Relationship Id="rId1" Type="http://schemas.openxmlformats.org/officeDocument/2006/relationships/slideLayout" Target="../slideLayouts/slideLayout221.xml"/><Relationship Id="rId5" Type="http://schemas.openxmlformats.org/officeDocument/2006/relationships/image" Target="../media/image177.jpeg"/><Relationship Id="rId4" Type="http://schemas.openxmlformats.org/officeDocument/2006/relationships/image" Target="../media/image176.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6.xml"/></Relationships>
</file>

<file path=ppt/slides/_rels/slide22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7.xml"/><Relationship Id="rId1" Type="http://schemas.openxmlformats.org/officeDocument/2006/relationships/slideLayout" Target="../slideLayouts/slideLayout221.xml"/><Relationship Id="rId4" Type="http://schemas.openxmlformats.org/officeDocument/2006/relationships/image" Target="../media/image177.jpeg"/></Relationships>
</file>

<file path=ppt/slides/_rels/slide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9.xml"/></Relationships>
</file>

<file path=ppt/slides/_rels/slide22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8.xml"/><Relationship Id="rId1" Type="http://schemas.openxmlformats.org/officeDocument/2006/relationships/slideLayout" Target="../slideLayouts/slideLayout214.xml"/></Relationships>
</file>

<file path=ppt/slides/_rels/slide2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9.xml"/><Relationship Id="rId1" Type="http://schemas.openxmlformats.org/officeDocument/2006/relationships/slideLayout" Target="../slideLayouts/slideLayout87.xml"/></Relationships>
</file>

<file path=ppt/slides/_rels/slide2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0.xml"/><Relationship Id="rId1" Type="http://schemas.openxmlformats.org/officeDocument/2006/relationships/slideLayout" Target="../slideLayouts/slideLayout24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65.xml"/><Relationship Id="rId1" Type="http://schemas.openxmlformats.org/officeDocument/2006/relationships/themeOverride" Target="../theme/themeOverride28.xml"/><Relationship Id="rId4" Type="http://schemas.openxmlformats.org/officeDocument/2006/relationships/image" Target="../media/image182.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65.xml"/><Relationship Id="rId1" Type="http://schemas.openxmlformats.org/officeDocument/2006/relationships/themeOverride" Target="../theme/themeOverride29.xml"/><Relationship Id="rId4" Type="http://schemas.openxmlformats.org/officeDocument/2006/relationships/image" Target="../media/image182.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6.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65.xml"/><Relationship Id="rId1" Type="http://schemas.openxmlformats.org/officeDocument/2006/relationships/themeOverride" Target="../theme/themeOverride30.xml"/><Relationship Id="rId4" Type="http://schemas.openxmlformats.org/officeDocument/2006/relationships/image" Target="../media/image182.png"/></Relationships>
</file>

<file path=ppt/slides/_rels/slide23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4.xml"/><Relationship Id="rId1" Type="http://schemas.openxmlformats.org/officeDocument/2006/relationships/slideLayout" Target="../slideLayouts/slideLayout8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5.xml"/><Relationship Id="rId1" Type="http://schemas.openxmlformats.org/officeDocument/2006/relationships/slideLayout" Target="../slideLayouts/slideLayout87.xml"/></Relationships>
</file>

<file path=ppt/slides/_rels/slide2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2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7.xml"/><Relationship Id="rId1" Type="http://schemas.openxmlformats.org/officeDocument/2006/relationships/slideLayout" Target="../slideLayouts/slideLayout8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8.xml"/><Relationship Id="rId1" Type="http://schemas.openxmlformats.org/officeDocument/2006/relationships/slideLayout" Target="../slideLayouts/slideLayout87.xml"/></Relationships>
</file>

<file path=ppt/slides/_rels/slide2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9.xml"/><Relationship Id="rId1" Type="http://schemas.openxmlformats.org/officeDocument/2006/relationships/slideLayout" Target="../slideLayouts/slideLayout8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3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0.xml"/><Relationship Id="rId1" Type="http://schemas.openxmlformats.org/officeDocument/2006/relationships/slideLayout" Target="../slideLayouts/slideLayout87.xml"/><Relationship Id="rId4" Type="http://schemas.openxmlformats.org/officeDocument/2006/relationships/image" Target="../media/image185.png"/></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1.xml"/><Relationship Id="rId1" Type="http://schemas.openxmlformats.org/officeDocument/2006/relationships/slideLayout" Target="../slideLayouts/slideLayout283.xml"/><Relationship Id="rId4" Type="http://schemas.openxmlformats.org/officeDocument/2006/relationships/image" Target="../media/image186.emf"/></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2.xml"/><Relationship Id="rId1" Type="http://schemas.openxmlformats.org/officeDocument/2006/relationships/slideLayout" Target="../slideLayouts/slideLayout161.xml"/></Relationships>
</file>

<file path=ppt/slides/_rels/slide2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1.xml"/></Relationships>
</file>

<file path=ppt/slides/_rels/slide24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41.xml"/><Relationship Id="rId1" Type="http://schemas.openxmlformats.org/officeDocument/2006/relationships/themeOverride" Target="../theme/themeOverride3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3.xml"/><Relationship Id="rId1" Type="http://schemas.openxmlformats.org/officeDocument/2006/relationships/slideLayout" Target="../slideLayouts/slideLayout87.xml"/><Relationship Id="rId4" Type="http://schemas.openxmlformats.org/officeDocument/2006/relationships/image" Target="../media/image18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7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96.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hemeOverride" Target="../theme/themeOverride3.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hemeOverride" Target="../theme/themeOverride4.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6.xml"/><Relationship Id="rId1" Type="http://schemas.openxmlformats.org/officeDocument/2006/relationships/themeOverride" Target="../theme/themeOverride5.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00.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hemeOverride" Target="../theme/themeOverride6.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6.xml"/><Relationship Id="rId1" Type="http://schemas.openxmlformats.org/officeDocument/2006/relationships/themeOverride" Target="../theme/themeOverride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38.xml"/><Relationship Id="rId5" Type="http://schemas.openxmlformats.org/officeDocument/2006/relationships/image" Target="../media/image68.jpe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10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6.xml"/><Relationship Id="rId1" Type="http://schemas.openxmlformats.org/officeDocument/2006/relationships/themeOverride" Target="../theme/themeOverride8.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34.xml"/><Relationship Id="rId1" Type="http://schemas.openxmlformats.org/officeDocument/2006/relationships/themeOverride" Target="../theme/themeOverride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36.xml"/><Relationship Id="rId1" Type="http://schemas.openxmlformats.org/officeDocument/2006/relationships/themeOverride" Target="../theme/themeOverride1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0.xml"/><Relationship Id="rId1" Type="http://schemas.openxmlformats.org/officeDocument/2006/relationships/themeOverride" Target="../theme/themeOverride11.xml"/><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6.xml"/><Relationship Id="rId1" Type="http://schemas.openxmlformats.org/officeDocument/2006/relationships/themeOverride" Target="../theme/themeOverride12.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rotWithShape="1">
          <a:blip r:embed="rId2" cstate="screen">
            <a:lum bright="-24000"/>
            <a:extLst>
              <a:ext uri="{28A0092B-C50C-407E-A947-70E740481C1C}">
                <a14:useLocalDpi xmlns:a14="http://schemas.microsoft.com/office/drawing/2010/main"/>
              </a:ext>
            </a:extLst>
          </a:blip>
          <a:srcRect b="1700"/>
          <a:stretch/>
        </p:blipFill>
        <p:spPr bwMode="auto">
          <a:xfrm>
            <a:off x="0" y="-26987"/>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ar-JO" sz="11700" dirty="0">
                <a:effectLst>
                  <a:outerShdw blurRad="38100" dist="38100" dir="2700000" algn="tl">
                    <a:srgbClr val="000000"/>
                  </a:outerShdw>
                </a:effectLst>
                <a:ea typeface="ＭＳ Ｐゴシック" charset="0"/>
              </a:rPr>
              <a:t>زكريا</a:t>
            </a:r>
            <a:endParaRPr lang="en-US" sz="11700" dirty="0">
              <a:effectLst>
                <a:outerShdw blurRad="38100" dist="38100" dir="2700000" algn="tl">
                  <a:srgbClr val="000000"/>
                </a:outerShdw>
              </a:effectLst>
              <a:ea typeface="ＭＳ Ｐゴシック" charset="0"/>
            </a:endParaRPr>
          </a:p>
        </p:txBody>
      </p:sp>
      <p:sp>
        <p:nvSpPr>
          <p:cNvPr id="6" name="Rectangle 5">
            <a:extLst>
              <a:ext uri="{FF2B5EF4-FFF2-40B4-BE49-F238E27FC236}">
                <a16:creationId xmlns:a16="http://schemas.microsoft.com/office/drawing/2014/main" id="{5F401A84-BA4F-0043-B1E3-802662C38DAD}"/>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1781313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heckerboard(across)">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564289721"/>
              </p:ext>
            </p:extLst>
          </p:nvPr>
        </p:nvGraphicFramePr>
        <p:xfrm>
          <a:off x="1" y="76200"/>
          <a:ext cx="9396536" cy="6067108"/>
        </p:xfrm>
        <a:graphic>
          <a:graphicData uri="http://schemas.openxmlformats.org/drawingml/2006/table">
            <a:tbl>
              <a:tblPr/>
              <a:tblGrid>
                <a:gridCol w="1500247">
                  <a:extLst>
                    <a:ext uri="{9D8B030D-6E8A-4147-A177-3AD203B41FA5}">
                      <a16:colId xmlns:a16="http://schemas.microsoft.com/office/drawing/2014/main" val="20000"/>
                    </a:ext>
                  </a:extLst>
                </a:gridCol>
                <a:gridCol w="1493849">
                  <a:extLst>
                    <a:ext uri="{9D8B030D-6E8A-4147-A177-3AD203B41FA5}">
                      <a16:colId xmlns:a16="http://schemas.microsoft.com/office/drawing/2014/main" val="20001"/>
                    </a:ext>
                  </a:extLst>
                </a:gridCol>
                <a:gridCol w="1612206">
                  <a:extLst>
                    <a:ext uri="{9D8B030D-6E8A-4147-A177-3AD203B41FA5}">
                      <a16:colId xmlns:a16="http://schemas.microsoft.com/office/drawing/2014/main" val="20002"/>
                    </a:ext>
                  </a:extLst>
                </a:gridCol>
                <a:gridCol w="1605808">
                  <a:extLst>
                    <a:ext uri="{9D8B030D-6E8A-4147-A177-3AD203B41FA5}">
                      <a16:colId xmlns:a16="http://schemas.microsoft.com/office/drawing/2014/main" val="20003"/>
                    </a:ext>
                  </a:extLst>
                </a:gridCol>
                <a:gridCol w="1465060">
                  <a:extLst>
                    <a:ext uri="{9D8B030D-6E8A-4147-A177-3AD203B41FA5}">
                      <a16:colId xmlns:a16="http://schemas.microsoft.com/office/drawing/2014/main" val="20004"/>
                    </a:ext>
                  </a:extLst>
                </a:gridCol>
                <a:gridCol w="1509844">
                  <a:extLst>
                    <a:ext uri="{9D8B030D-6E8A-4147-A177-3AD203B41FA5}">
                      <a16:colId xmlns:a16="http://schemas.microsoft.com/office/drawing/2014/main" val="20005"/>
                    </a:ext>
                  </a:extLst>
                </a:gridCol>
                <a:gridCol w="20952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b="1" dirty="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3" name="WordArt 371">
            <a:extLst>
              <a:ext uri="{FF2B5EF4-FFF2-40B4-BE49-F238E27FC236}">
                <a16:creationId xmlns:a16="http://schemas.microsoft.com/office/drawing/2014/main" id="{9F15EA5B-9915-01B1-752D-AFB891426F9B}"/>
              </a:ext>
            </a:extLst>
          </p:cNvPr>
          <p:cNvSpPr>
            <a:spLocks noChangeArrowheads="1" noChangeShapeType="1" noTextEdit="1"/>
          </p:cNvSpPr>
          <p:nvPr/>
        </p:nvSpPr>
        <p:spPr bwMode="auto">
          <a:xfrm rot="330032">
            <a:off x="424382" y="2462403"/>
            <a:ext cx="5414916" cy="861983"/>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إعادة بناء الهيكل للمسيا</a:t>
            </a:r>
            <a:endPar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endParaRPr>
          </a:p>
        </p:txBody>
      </p:sp>
      <p:sp>
        <p:nvSpPr>
          <p:cNvPr id="4" name="Rectangle 2">
            <a:extLst>
              <a:ext uri="{FF2B5EF4-FFF2-40B4-BE49-F238E27FC236}">
                <a16:creationId xmlns:a16="http://schemas.microsoft.com/office/drawing/2014/main" id="{B166D71B-7841-FDC4-3213-3E61DA3A26F0}"/>
              </a:ext>
            </a:extLst>
          </p:cNvPr>
          <p:cNvSpPr txBox="1">
            <a:spLocks noChangeArrowheads="1"/>
          </p:cNvSpPr>
          <p:nvPr/>
        </p:nvSpPr>
        <p:spPr bwMode="auto">
          <a:xfrm>
            <a:off x="-945976" y="-27384"/>
            <a:ext cx="2133600" cy="6861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96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dirty="0">
                <a:effectLst>
                  <a:glow rad="127000">
                    <a:schemeClr val="tx1"/>
                  </a:glow>
                </a:effectLst>
                <a:ea typeface="ＭＳ Ｐゴシック" charset="0"/>
              </a:rPr>
              <a:t>إني أخرجها يقول رب الجنود فتدخل بيت السارق وبيت الحالف باسمي زوراً وتبيت في وسط بيته وتفنيه مع خشبه وحجارته</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٥: ٤</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24306196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dirty="0">
                <a:effectLst>
                  <a:glow rad="127000">
                    <a:schemeClr val="tx1"/>
                  </a:glow>
                </a:effectLst>
                <a:ea typeface="ＭＳ Ｐゴシック" charset="0"/>
              </a:rPr>
              <a:t>السلال كانت مألوفة جداً بالنسبة لزكريا</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4866627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180528" y="41176"/>
            <a:ext cx="8855968" cy="1371600"/>
          </a:xfrm>
        </p:spPr>
        <p:txBody>
          <a:bodyPr/>
          <a:lstStyle/>
          <a:p>
            <a:r>
              <a:rPr lang="ar-JO" sz="3600" dirty="0">
                <a:solidFill>
                  <a:srgbClr val="FFFFFF"/>
                </a:solidFill>
                <a:effectLst>
                  <a:glow rad="177800">
                    <a:schemeClr val="tx1"/>
                  </a:glow>
                </a:effectLst>
              </a:rPr>
              <a:t>الرؤية السابعة : المرأة التي في المكيال</a:t>
            </a:r>
            <a:br>
              <a:rPr lang="en-US" sz="3600" dirty="0">
                <a:solidFill>
                  <a:srgbClr val="FFFFFF"/>
                </a:solidFill>
                <a:effectLst>
                  <a:glow rad="177800">
                    <a:schemeClr val="tx1"/>
                  </a:glow>
                </a:effectLst>
              </a:rPr>
            </a:br>
            <a:r>
              <a:rPr lang="en-US" sz="3600" dirty="0">
                <a:solidFill>
                  <a:srgbClr val="FFFFFF"/>
                </a:solidFill>
                <a:effectLst>
                  <a:glow rad="177800">
                    <a:schemeClr val="tx1"/>
                  </a:glow>
                </a:effectLst>
              </a:rPr>
              <a:t>(</a:t>
            </a:r>
            <a:r>
              <a:rPr lang="ar-JO" sz="3600" dirty="0">
                <a:solidFill>
                  <a:srgbClr val="FFFFFF"/>
                </a:solidFill>
                <a:effectLst>
                  <a:glow rad="177800">
                    <a:schemeClr val="tx1"/>
                  </a:glow>
                </a:effectLst>
              </a:rPr>
              <a:t>زك ٥: ٥-١١</a:t>
            </a:r>
            <a:r>
              <a:rPr lang="en-US" sz="3600" dirty="0">
                <a:solidFill>
                  <a:srgbClr val="FFFFFF"/>
                </a:solidFill>
                <a:effectLst>
                  <a:glow rad="177800">
                    <a:schemeClr val="tx1"/>
                  </a:glow>
                </a:effectLst>
              </a:rPr>
              <a:t>)</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إزالة خطية أمة إسرائيل في التمرد ضد الله</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30305513"/>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dirty="0">
                <a:effectLst>
                  <a:outerShdw blurRad="38100" dist="38100" dir="2700000" algn="tl">
                    <a:srgbClr val="000000"/>
                  </a:outerShdw>
                </a:effectLst>
                <a:ea typeface="ＭＳ Ｐゴシック" charset="0"/>
                <a:cs typeface="Times New Roman" charset="0"/>
              </a:rPr>
              <a:t>5:5-8 Woman in Basket</a:t>
            </a:r>
          </a:p>
        </p:txBody>
      </p:sp>
      <p:sp>
        <p:nvSpPr>
          <p:cNvPr id="5" name="Rectangle 2"/>
          <p:cNvSpPr txBox="1">
            <a:spLocks noChangeArrowheads="1"/>
          </p:cNvSpPr>
          <p:nvPr/>
        </p:nvSpPr>
        <p:spPr bwMode="auto">
          <a:xfrm>
            <a:off x="0" y="2564904"/>
            <a:ext cx="4499992" cy="417646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خرج الملاك الذي كلمني وقال لي ارفع عينيك وانظر ما هذا الخارج فقلت ما هو فقال هذه هي الإيفة الخارجة وقال هذه عينهم في كل الأرض وإذا بوزنة رصاص رفعت وكانت امرأة جالسة في وسط الإيفة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٥: ٥-٧</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1743347"/>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r>
              <a:rPr lang="ar-JO" sz="3200" dirty="0">
                <a:solidFill>
                  <a:srgbClr val="FFFFFF"/>
                </a:solidFill>
                <a:effectLst>
                  <a:glow rad="127000">
                    <a:srgbClr val="000000"/>
                  </a:glow>
                </a:effectLst>
                <a:ea typeface="ＭＳ Ｐゴシック" charset="0"/>
              </a:rPr>
              <a:t>فقال هذه هي الشر فطرحها إلى وسط الإيفة وطرح ثقل الرصاص على فمها</a:t>
            </a:r>
            <a:br>
              <a:rPr lang="en-US" sz="3200" dirty="0">
                <a:solidFill>
                  <a:srgbClr val="FFFFFF"/>
                </a:solidFill>
                <a:effectLst>
                  <a:glow rad="127000">
                    <a:srgbClr val="000000"/>
                  </a:glow>
                </a:effectLst>
                <a:ea typeface="ＭＳ Ｐゴシック" charset="0"/>
              </a:rPr>
            </a:br>
            <a:r>
              <a:rPr lang="en-US" sz="3200" dirty="0">
                <a:solidFill>
                  <a:srgbClr val="FFFFFF"/>
                </a:solidFill>
                <a:effectLst>
                  <a:glow rad="127000">
                    <a:srgbClr val="000000"/>
                  </a:glow>
                </a:effectLst>
                <a:ea typeface="ＭＳ Ｐゴシック" charset="0"/>
              </a:rPr>
              <a:t>(</a:t>
            </a:r>
            <a:r>
              <a:rPr lang="ar-JO" sz="3200" dirty="0">
                <a:solidFill>
                  <a:srgbClr val="FFFFFF"/>
                </a:solidFill>
                <a:effectLst>
                  <a:glow rad="127000">
                    <a:srgbClr val="000000"/>
                  </a:glow>
                </a:effectLst>
                <a:ea typeface="ＭＳ Ｐゴシック" charset="0"/>
              </a:rPr>
              <a:t>زك ٥: ٨</a:t>
            </a:r>
            <a:r>
              <a:rPr lang="en-US" sz="3200" dirty="0">
                <a:solidFill>
                  <a:srgbClr val="FFFFFF"/>
                </a:solidFill>
                <a:effectLst>
                  <a:glow rad="127000">
                    <a:srgbClr val="000000"/>
                  </a:glow>
                </a:effectLst>
                <a:ea typeface="ＭＳ Ｐゴシック" charset="0"/>
              </a:rPr>
              <a:t>)</a:t>
            </a:r>
          </a:p>
        </p:txBody>
      </p:sp>
    </p:spTree>
    <p:extLst>
      <p:ext uri="{BB962C8B-B14F-4D97-AF65-F5344CB8AC3E}">
        <p14:creationId xmlns:p14="http://schemas.microsoft.com/office/powerpoint/2010/main" val="354864163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239291"/>
          </a:xfrm>
          <a:solidFill>
            <a:schemeClr val="tx1"/>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rtl="1"/>
            <a:r>
              <a:rPr lang="ar-JO" sz="3200" dirty="0">
                <a:solidFill>
                  <a:srgbClr val="FFFFFF"/>
                </a:solidFill>
                <a:effectLst>
                  <a:glow rad="127000">
                    <a:srgbClr val="000000"/>
                  </a:glow>
                </a:effectLst>
                <a:ea typeface="ＭＳ Ｐゴシック" charset="0"/>
              </a:rPr>
              <a:t>فقال هذه هي الشر فطرحها إلى وسط الإيفة وطرح ثقل الرصاص على فمها</a:t>
            </a:r>
            <a:r>
              <a:rPr lang="en-US" sz="3200" dirty="0">
                <a:solidFill>
                  <a:srgbClr val="FFFFFF"/>
                </a:solidFill>
                <a:effectLst>
                  <a:glow rad="127000">
                    <a:srgbClr val="000000"/>
                  </a:glow>
                </a:effectLst>
                <a:ea typeface="ＭＳ Ｐゴシック" charset="0"/>
              </a:rPr>
              <a:t>) </a:t>
            </a:r>
            <a:r>
              <a:rPr lang="ar-JO" sz="3200" dirty="0">
                <a:solidFill>
                  <a:srgbClr val="FFFFFF"/>
                </a:solidFill>
                <a:effectLst>
                  <a:glow rad="127000">
                    <a:srgbClr val="000000"/>
                  </a:glow>
                </a:effectLst>
                <a:ea typeface="ＭＳ Ｐゴシック" charset="0"/>
              </a:rPr>
              <a:t>زك ٥: ٨</a:t>
            </a:r>
            <a:r>
              <a:rPr lang="en-US" sz="3200" dirty="0">
                <a:solidFill>
                  <a:srgbClr val="FFFFFF"/>
                </a:solidFill>
                <a:effectLst>
                  <a:glow rad="127000">
                    <a:srgbClr val="000000"/>
                  </a:glow>
                </a:effectLst>
                <a:ea typeface="ＭＳ Ｐゴシック" charset="0"/>
              </a:rPr>
              <a:t>(</a:t>
            </a:r>
          </a:p>
        </p:txBody>
      </p:sp>
    </p:spTree>
    <p:extLst>
      <p:ext uri="{BB962C8B-B14F-4D97-AF65-F5344CB8AC3E}">
        <p14:creationId xmlns:p14="http://schemas.microsoft.com/office/powerpoint/2010/main" val="41695042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Zech 5 vision 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8746" y="5867400"/>
            <a:ext cx="9144000" cy="990600"/>
          </a:xfrm>
          <a:effectLst>
            <a:outerShdw blurRad="63500" dist="38099" dir="2700000" algn="ctr" rotWithShape="0">
              <a:schemeClr val="bg2">
                <a:alpha val="74998"/>
              </a:schemeClr>
            </a:outerShdw>
          </a:effectLst>
        </p:spPr>
        <p:txBody>
          <a:bodyPr/>
          <a:lstStyle/>
          <a:p>
            <a:pPr eaLnBrk="1" hangingPunct="1">
              <a:defRPr/>
            </a:pPr>
            <a:r>
              <a:rPr lang="ar-JO" sz="4800" dirty="0">
                <a:effectLst>
                  <a:glow rad="228600">
                    <a:schemeClr val="bg2"/>
                  </a:glow>
                  <a:outerShdw blurRad="38100" dist="38100" dir="2700000" algn="tl">
                    <a:srgbClr val="000000"/>
                  </a:outerShdw>
                </a:effectLst>
                <a:ea typeface="ＭＳ Ｐゴシック" charset="0"/>
              </a:rPr>
              <a:t>٥: ٩-١١ الإمرأة في السلة</a:t>
            </a:r>
            <a:endParaRPr lang="en-US" sz="4800" dirty="0">
              <a:effectLst>
                <a:glow rad="228600">
                  <a:schemeClr val="bg2"/>
                </a:glow>
                <a:outerShdw blurRad="38100" dist="38100" dir="2700000" algn="tl">
                  <a:srgbClr val="000000"/>
                </a:outerShdw>
              </a:effectLst>
              <a:ea typeface="ＭＳ Ｐゴシック" charset="0"/>
            </a:endParaRPr>
          </a:p>
        </p:txBody>
      </p:sp>
      <p:sp>
        <p:nvSpPr>
          <p:cNvPr id="5" name="TextBox 4"/>
          <p:cNvSpPr txBox="1"/>
          <p:nvPr/>
        </p:nvSpPr>
        <p:spPr>
          <a:xfrm>
            <a:off x="611560" y="1"/>
            <a:ext cx="8388424" cy="2246769"/>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ورفعت عيني ونظرت وإذا بامرأتين خرجتا والريح في أجنحتهما ولهما أجنحة كأجنحة اللقلق فرفعتا الإيفة بين الأرض والسماء فقلت للملاك الذي كلمني إلى أين هما ذاهبتان بالإيفة فقال لي لتبنيا لها بيتاً في أرض شنعار وإذا تهيأ تقر هناك على قاعدتها</a:t>
            </a:r>
            <a:endParaRPr kumimoji="0" lang="en-US" altLang="ja-JP"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زك ٥: ٩-١١</a:t>
            </a:r>
            <a:r>
              <a:rPr kumimoji="0" lang="en-US" altLang="ja-JP"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transition>
    <p:dissolv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68231" y="188640"/>
            <a:ext cx="9144000" cy="1055712"/>
          </a:xfrm>
          <a:effectLst>
            <a:outerShdw blurRad="63500" dist="38099" dir="2700000" algn="ctr" rotWithShape="0">
              <a:schemeClr val="bg2">
                <a:alpha val="74998"/>
              </a:schemeClr>
            </a:outerShdw>
          </a:effectLst>
        </p:spPr>
        <p:txBody>
          <a:bodyPr/>
          <a:lstStyle/>
          <a:p>
            <a:pPr eaLnBrk="1" hangingPunct="1">
              <a:defRPr/>
            </a:pPr>
            <a:r>
              <a:rPr lang="ar-JO" sz="4800" dirty="0">
                <a:effectLst>
                  <a:outerShdw blurRad="38100" dist="38100" dir="2700000" algn="tl">
                    <a:srgbClr val="000000"/>
                  </a:outerShdw>
                </a:effectLst>
                <a:ea typeface="ＭＳ Ｐゴシック" charset="0"/>
              </a:rPr>
              <a:t>٥: ٥-٨ الإمرأة في السلة</a:t>
            </a:r>
            <a:endParaRPr lang="en-US" sz="4800" dirty="0">
              <a:effectLst>
                <a:outerShdw blurRad="38100" dist="38100" dir="2700000" algn="tl">
                  <a:srgbClr val="000000"/>
                </a:outerShdw>
              </a:effectLst>
              <a:ea typeface="ＭＳ Ｐゴシック" charset="0"/>
            </a:endParaRPr>
          </a:p>
        </p:txBody>
      </p:sp>
      <p:sp>
        <p:nvSpPr>
          <p:cNvPr id="6" name="TextBox 5"/>
          <p:cNvSpPr txBox="1"/>
          <p:nvPr/>
        </p:nvSpPr>
        <p:spPr>
          <a:xfrm>
            <a:off x="-12414" y="4797152"/>
            <a:ext cx="9144000" cy="2018363"/>
          </a:xfrm>
          <a:prstGeom prst="rect">
            <a:avLst/>
          </a:prstGeom>
          <a:solidFill>
            <a:srgbClr val="000000"/>
          </a:solidFill>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ja-JP"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ورفعت عيني ونظرت وإذا بامرأتين خرجتا والريح في أجنحتهما ولهما أجنحة كأجنحة اللقلق فرفعتا الإيفة بين الأرض والسماء</a:t>
            </a:r>
            <a:br>
              <a:rPr kumimoji="0" lang="en-US" altLang="ja-JP"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altLang="ja-JP"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altLang="ja-JP"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زك ٥: ٩</a:t>
            </a:r>
            <a:r>
              <a:rPr kumimoji="0" lang="en-US" altLang="ja-JP"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472934"/>
      </p:ext>
    </p:extLst>
  </p:cSld>
  <p:clrMapOvr>
    <a:overrideClrMapping bg1="lt1" tx1="dk1" bg2="lt2" tx2="dk2" accent1="accent1" accent2="accent2" accent3="accent3" accent4="accent4" accent5="accent5" accent6="accent6" hlink="hlink" folHlink="folHlink"/>
  </p:clrMapOvr>
  <p:transition>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في بعض الأحيان يظهر الشر في شكل امرأة</a:t>
            </a:r>
            <a:endParaRPr lang="en-US" sz="32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٥: ٩ هي إحدى نصين يذكران كائنات أنثوية خارقة للطبيعة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99665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٧</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55180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 الكتاب المقدس الدراسي (جراند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زكريا</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54841" y="840021"/>
            <a:ext cx="4526551" cy="526297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b="1" dirty="0">
                <a:solidFill>
                  <a:prstClr val="black"/>
                </a:solidFill>
                <a:latin typeface="Arial" panose="020B0604020202020204" pitchFamily="34" charset="0"/>
                <a:cs typeface="Arial" panose="020B0604020202020204" pitchFamily="34" charset="0"/>
              </a:rPr>
              <a:t>١</a:t>
            </a: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معنى رؤيا زكريا</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٢ الفحص بحبل القياس</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٣ الشيطان والغصن</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٤ سبع مناير ذهبية</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٥ تفسير الدرج الطائر</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٦ تتويج يهوشع</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٧ قلوب كالصوان</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٨ الأمان يأتي إلى أورشليم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٩ عودة المسيا</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١٠ استرداد أفرايم ويهوذا</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١١ تعليم عن الرعاة الأشرار</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١٢ فهم الذي طعنوه</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١٣ تنقية بقية الله</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١٤ بشارة الملكوت الجديد</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ar-JO" sz="3600" dirty="0">
                <a:solidFill>
                  <a:srgbClr val="FFFFFF"/>
                </a:solidFill>
                <a:effectLst>
                  <a:glow rad="177800">
                    <a:schemeClr val="tx1"/>
                  </a:glow>
                </a:effectLst>
              </a:rPr>
              <a:t>الرؤيا الثامنة : المركبات الأربع (زك ٦: ١-٨)</a:t>
            </a:r>
            <a:endParaRPr lang="en-US" sz="3600" dirty="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 name="Rectangle 2"/>
          <p:cNvSpPr txBox="1">
            <a:spLocks noChangeArrowheads="1"/>
          </p:cNvSpPr>
          <p:nvPr/>
        </p:nvSpPr>
        <p:spPr bwMode="auto">
          <a:xfrm>
            <a:off x="0" y="29469"/>
            <a:ext cx="9144000" cy="31114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فعدت ورفعت عيني ونظرت وإذا بأربع مركبات خارجات من بين جبلين والجبلان جبلا نحاس ٢ في المركبة الأولى خيل حمر وفي المركبة الثانية خيل دهم ٣ وفي المركبة الثالثة خيل شهب وفي المركبة الرابعة خيل منمرة شقر</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 فأجبت وقلت للملاك الذي كلمني ما هذه يا سيدي</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٦:</a:t>
            </a:r>
            <a:r>
              <a:rPr kumimoji="0" lang="ar-JO" sz="2800" b="1"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١-٤</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0476936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5292080" y="1193180"/>
            <a:ext cx="3772669" cy="1155700"/>
          </a:xfrm>
          <a:effectLst>
            <a:outerShdw blurRad="63500" dist="38099" dir="2700000" algn="ctr" rotWithShape="0">
              <a:schemeClr val="bg2">
                <a:alpha val="74998"/>
              </a:schemeClr>
            </a:outerShdw>
          </a:effectLst>
        </p:spPr>
        <p:txBody>
          <a:bodyPr/>
          <a:lstStyle/>
          <a:p>
            <a:pPr algn="r" eaLnBrk="1" hangingPunct="1">
              <a:defRPr/>
            </a:pPr>
            <a:r>
              <a:rPr lang="ar-JO" sz="3600" dirty="0">
                <a:effectLst>
                  <a:outerShdw blurRad="38100" dist="38100" dir="2700000" algn="tl">
                    <a:srgbClr val="000000"/>
                  </a:outerShdw>
                </a:effectLst>
                <a:ea typeface="ＭＳ Ｐゴシック" charset="0"/>
              </a:rPr>
              <a:t>٦: ١-٨ المركبات</a:t>
            </a:r>
            <a:endParaRPr lang="en-US" sz="4800" dirty="0">
              <a:effectLst>
                <a:outerShdw blurRad="38100" dist="38100" dir="2700000" algn="tl">
                  <a:srgbClr val="000000"/>
                </a:outerShdw>
              </a:effectLst>
              <a:ea typeface="ＭＳ Ｐゴシック" charset="0"/>
            </a:endParaRPr>
          </a:p>
        </p:txBody>
      </p:sp>
      <p:sp>
        <p:nvSpPr>
          <p:cNvPr id="140292" name="Text Box 4"/>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649</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2590800" y="4419600"/>
            <a:ext cx="1828800" cy="1143000"/>
            <a:chOff x="3581400" y="4495800"/>
            <a:chExt cx="1828800" cy="1143000"/>
          </a:xfrm>
        </p:grpSpPr>
        <p:sp>
          <p:nvSpPr>
            <p:cNvPr id="5"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rPr>
                <a:t>شمال</a:t>
              </a:r>
              <a:endParaRPr kumimoji="0" lang="en-US" sz="48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endParaRPr>
            </a:p>
          </p:txBody>
        </p:sp>
        <p:sp>
          <p:nvSpPr>
            <p:cNvPr id="155660"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rPr>
                <a:t>غرب</a:t>
              </a:r>
              <a:endParaRPr kumimoji="0" lang="en-US" sz="48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endParaRPr>
            </a:p>
          </p:txBody>
        </p:sp>
        <p:sp>
          <p:nvSpPr>
            <p:cNvPr id="155658"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11"/>
          <p:cNvGrpSpPr>
            <a:grpSpLocks/>
          </p:cNvGrpSpPr>
          <p:nvPr/>
        </p:nvGrpSpPr>
        <p:grpSpPr bwMode="auto">
          <a:xfrm rot="10800000">
            <a:off x="4495800" y="1981200"/>
            <a:ext cx="1828800" cy="1143000"/>
            <a:chOff x="3581400" y="4495800"/>
            <a:chExt cx="1828800" cy="1143000"/>
          </a:xfrm>
        </p:grpSpPr>
        <p:sp>
          <p:nvSpPr>
            <p:cNvPr id="13"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rPr>
                <a:t>جنوب</a:t>
              </a:r>
              <a:endParaRPr kumimoji="0" lang="en-US" sz="4800" b="1" u="none" strike="noStrike" kern="1200" cap="none" spc="0" normalizeH="0" baseline="0" noProof="0" dirty="0">
                <a:ln>
                  <a:noFill/>
                </a:ln>
                <a:solidFill>
                  <a:srgbClr val="FFFFCC"/>
                </a:solidFill>
                <a:effectLst/>
                <a:uLnTx/>
                <a:uFillTx/>
                <a:latin typeface="Arial" panose="020B0604020202020204" pitchFamily="34" charset="0"/>
                <a:ea typeface="Times New Roman" charset="0"/>
                <a:cs typeface="Arial" panose="020B0604020202020204" pitchFamily="34" charset="0"/>
              </a:endParaRPr>
            </a:p>
          </p:txBody>
        </p:sp>
        <p:sp>
          <p:nvSpPr>
            <p:cNvPr id="155656"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2"/>
          <p:cNvSpPr txBox="1">
            <a:spLocks noChangeArrowheads="1"/>
          </p:cNvSpPr>
          <p:nvPr/>
        </p:nvSpPr>
        <p:spPr bwMode="auto">
          <a:xfrm>
            <a:off x="0" y="29469"/>
            <a:ext cx="8604448" cy="138330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فأجاب الملاك وقال لي هذه هي أرواح السماء الأربع خارجة من الوقوف لدى سيد الأرض كلها</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211960" y="3717032"/>
            <a:ext cx="493204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التي في ها الخيل الدهم تخرج إلى أرض الشمال والشهب خارجة وراءها والمنمرة تخرج نحو أرض الجنوب</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٦: ٥-٦</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الرؤيا الثامنة : المركبات الأربع (زك ٦: ١-٨)</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الدينونة الإلهية على الأمم الوثنية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0187141"/>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 descr="Light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42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4" name="Text Box 2"/>
          <p:cNvSpPr txBox="1">
            <a:spLocks noChangeArrowheads="1"/>
          </p:cNvSpPr>
          <p:nvPr/>
        </p:nvSpPr>
        <p:spPr bwMode="auto">
          <a:xfrm>
            <a:off x="-20637" y="395288"/>
            <a:ext cx="8769102" cy="47212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١. راكب الفرس الأحمر بين أشجار الآس (١: ٧-١٧)</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٢. أربعة قرون واربعة صناع (١: ١٨-٢١)</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٣. رجل بيده حبل قياس (٢: ١-١٣)</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٤. تطهير وتتويج يهوشع (٣: ١-١٠)</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٥. المنارة الذهبية وشجرتا الزيتون (٤: ١-١٤)</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٦. الدرج الطائر (٥: ١-٤)</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٧. المرأة في المكيال (٥: ٥-١١)</a:t>
            </a:r>
          </a:p>
          <a:p>
            <a:pPr marL="514350" marR="0" lvl="1" indent="-51435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٨. المركبات الأربع (٦: ١-٨)</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2367" y="6042195"/>
            <a:ext cx="9142784" cy="707886"/>
          </a:xfrm>
          <a:noFill/>
          <a:ln>
            <a:noFill/>
          </a:ln>
          <a:effectLst>
            <a:outerShdw blurRad="63500" dist="38099" dir="2700000" algn="ctr" rotWithShape="0">
              <a:schemeClr val="tx1">
                <a:alpha val="74998"/>
              </a:schemeClr>
            </a:outerShdw>
          </a:effectLst>
        </p:spPr>
        <p:txBody>
          <a:bodyPr>
            <a:spAutoFit/>
          </a:bodyPr>
          <a:lstStyle/>
          <a:p>
            <a:pPr marL="457200" indent="-457200"/>
            <a:r>
              <a:rPr lang="ar-JO" sz="4000" b="1" dirty="0">
                <a:solidFill>
                  <a:srgbClr val="FFFFFF"/>
                </a:solidFill>
                <a:effectLst>
                  <a:glow rad="101600">
                    <a:schemeClr val="tx1"/>
                  </a:glow>
                </a:effectLst>
                <a:latin typeface="Arial" panose="020B0604020202020204" pitchFamily="34" charset="0"/>
                <a:cs typeface="Arial" panose="020B0604020202020204" pitchFamily="34" charset="0"/>
              </a:rPr>
              <a:t>استعراض الرؤى الليلية</a:t>
            </a:r>
            <a:endParaRPr lang="en-US" sz="4000" b="1" dirty="0">
              <a:solidFill>
                <a:srgbClr val="FFFFFF"/>
              </a:solidFill>
              <a:effectLst>
                <a:glow rad="101600">
                  <a:schemeClr val="tx1"/>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يشجعنا الله أيضاً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لنخدمه من خلال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إعلان هويتنا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5342916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إنجازاً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A33BE1-9DCA-0EEA-8F99-5F3DBE8788F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647C721-7DA7-BA3E-830F-60704042E288}"/>
              </a:ext>
            </a:extLst>
          </p:cNvPr>
          <p:cNvGrpSpPr/>
          <p:nvPr/>
        </p:nvGrpSpPr>
        <p:grpSpPr>
          <a:xfrm>
            <a:off x="-35891" y="0"/>
            <a:ext cx="9179891" cy="5098976"/>
            <a:chOff x="-35891" y="0"/>
            <a:chExt cx="9179891" cy="5098976"/>
          </a:xfrm>
        </p:grpSpPr>
        <p:pic>
          <p:nvPicPr>
            <p:cNvPr id="2" name="Picture 1">
              <a:extLst>
                <a:ext uri="{FF2B5EF4-FFF2-40B4-BE49-F238E27FC236}">
                  <a16:creationId xmlns:a16="http://schemas.microsoft.com/office/drawing/2014/main" id="{774B5CD3-B7A9-851C-D1CB-F414652786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a:extLst>
                <a:ext uri="{FF2B5EF4-FFF2-40B4-BE49-F238E27FC236}">
                  <a16:creationId xmlns:a16="http://schemas.microsoft.com/office/drawing/2014/main" id="{9614FF93-E4E5-E155-63D8-969561D3D0A5}"/>
                </a:ext>
              </a:extLst>
            </p:cNvPr>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cs typeface="+mn-cs"/>
              </a:endParaRPr>
            </a:p>
          </p:txBody>
        </p:sp>
      </p:grpSp>
      <p:sp>
        <p:nvSpPr>
          <p:cNvPr id="8" name="Rectangle 2">
            <a:extLst>
              <a:ext uri="{FF2B5EF4-FFF2-40B4-BE49-F238E27FC236}">
                <a16:creationId xmlns:a16="http://schemas.microsoft.com/office/drawing/2014/main" id="{0B9DEE52-ADEB-64A9-C72C-753F53DD1C19}"/>
              </a:ext>
            </a:extLst>
          </p:cNvPr>
          <p:cNvSpPr txBox="1">
            <a:spLocks noChangeArrowheads="1"/>
          </p:cNvSpPr>
          <p:nvPr/>
        </p:nvSpPr>
        <p:spPr bwMode="auto">
          <a:xfrm>
            <a:off x="-19073" y="4725144"/>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59F57E37-DA31-C6FC-9BCF-3D9D43021EB2}"/>
              </a:ext>
            </a:extLst>
          </p:cNvPr>
          <p:cNvSpPr>
            <a:spLocks noGrp="1" noChangeArrowheads="1"/>
          </p:cNvSpPr>
          <p:nvPr>
            <p:ph type="ctrTitle"/>
          </p:nvPr>
        </p:nvSpPr>
        <p:spPr>
          <a:xfrm>
            <a:off x="2195736" y="0"/>
            <a:ext cx="6917461" cy="4581128"/>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a:t>
            </a:r>
            <a:br>
              <a:rPr lang="ar-JO" sz="8800" dirty="0">
                <a:effectLst>
                  <a:glow rad="127000">
                    <a:schemeClr val="tx1"/>
                  </a:glow>
                </a:effectLst>
                <a:ea typeface="ＭＳ Ｐゴシック" charset="0"/>
              </a:rPr>
            </a:br>
            <a:r>
              <a:rPr lang="ar-JO" sz="8800" dirty="0">
                <a:effectLst>
                  <a:glow rad="127000">
                    <a:schemeClr val="tx1"/>
                  </a:glow>
                </a:effectLst>
                <a:ea typeface="ＭＳ Ｐゴシック" charset="0"/>
              </a:rPr>
              <a:t>متشجعاً</a:t>
            </a:r>
            <a:endParaRPr lang="en-US" sz="88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33B82D75-E095-CA8B-E0F3-6675EF20304D}"/>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682444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00098" name="Rectangle 2"/>
          <p:cNvSpPr>
            <a:spLocks noGrp="1" noChangeArrowheads="1"/>
          </p:cNvSpPr>
          <p:nvPr>
            <p:ph type="ctrTitle"/>
          </p:nvPr>
        </p:nvSpPr>
        <p:spPr>
          <a:xfrm>
            <a:off x="0" y="0"/>
            <a:ext cx="9144000" cy="1005408"/>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هويتنا في المسيح</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0104471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تكون</a:t>
            </a:r>
            <a:br>
              <a:rPr lang="ar-JO" dirty="0">
                <a:effectLst>
                  <a:glow rad="127000">
                    <a:schemeClr val="tx1"/>
                  </a:glow>
                </a:effectLst>
                <a:ea typeface="ＭＳ Ｐゴシック" charset="0"/>
              </a:rPr>
            </a:br>
            <a:r>
              <a:rPr lang="ar-JO" sz="8800" dirty="0">
                <a:solidFill>
                  <a:srgbClr val="FFFF00"/>
                </a:solidFill>
                <a:effectLst>
                  <a:glow rad="127000">
                    <a:schemeClr val="tx1"/>
                  </a:glow>
                </a:effectLst>
                <a:ea typeface="ＭＳ Ｐゴシック" charset="0"/>
              </a:rPr>
              <a:t>متشجعاً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خدمتك للمسيح؟</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2627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١. أنظر إلى </a:t>
            </a:r>
            <a:r>
              <a:rPr lang="ar-JO" dirty="0">
                <a:solidFill>
                  <a:srgbClr val="FFFF00"/>
                </a:solidFill>
                <a:effectLst>
                  <a:glow rad="127000">
                    <a:schemeClr val="tx1"/>
                  </a:glow>
                </a:effectLst>
                <a:ea typeface="ＭＳ Ｐゴシック" charset="0"/>
              </a:rPr>
              <a:t>مكانتك</a:t>
            </a:r>
            <a:r>
              <a:rPr lang="ar-JO" dirty="0">
                <a:effectLst>
                  <a:glow rad="127000">
                    <a:schemeClr val="tx1"/>
                  </a:glow>
                </a:effectLst>
                <a:ea typeface="ＭＳ Ｐゴシック" charset="0"/>
              </a:rPr>
              <a:t> المتميزة</a:t>
            </a:r>
            <a:endParaRPr lang="en-US"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١-٦</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4707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8222"/>
            <a:ext cx="9144000" cy="95250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٢. أنظر إلى </a:t>
            </a:r>
            <a:r>
              <a:rPr lang="ar-JO" sz="4800" dirty="0">
                <a:solidFill>
                  <a:srgbClr val="FFFF00"/>
                </a:solidFill>
                <a:effectLst>
                  <a:glow rad="127000">
                    <a:schemeClr val="tx1"/>
                  </a:glow>
                </a:effectLst>
                <a:ea typeface="ＭＳ Ｐゴシック" charset="0"/>
              </a:rPr>
              <a:t>مستقبلك</a:t>
            </a:r>
            <a:r>
              <a:rPr lang="ar-JO" sz="4800" dirty="0">
                <a:effectLst>
                  <a:glow rad="127000">
                    <a:schemeClr val="tx1"/>
                  </a:glow>
                </a:effectLst>
                <a:ea typeface="ＭＳ Ｐゴシック" charset="0"/>
              </a:rPr>
              <a:t> المجيد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٧-١٤</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1642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زكريا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٧</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0669281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2">
            <a:extLst>
              <a:ext uri="{FF2B5EF4-FFF2-40B4-BE49-F238E27FC236}">
                <a16:creationId xmlns:a16="http://schemas.microsoft.com/office/drawing/2014/main" id="{44CA1EEB-5768-0C47-B306-C8A5A2F03A10}"/>
              </a:ext>
            </a:extLst>
          </p:cNvPr>
          <p:cNvSpPr txBox="1">
            <a:spLocks noChangeArrowheads="1"/>
          </p:cNvSpPr>
          <p:nvPr/>
        </p:nvSpPr>
        <p:spPr bwMode="auto">
          <a:xfrm>
            <a:off x="5867400" y="1752600"/>
            <a:ext cx="3204592" cy="4268688"/>
          </a:xfrm>
          <a:prstGeom prst="rect">
            <a:avLst/>
          </a:prstGeom>
          <a:solidFill>
            <a:srgbClr val="8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وكان في السنة  الرابعة لداريوس الملك أن كلام الرب صار إلى زكريا في الرابع من الشهر التاسع في كسلو</a:t>
            </a:r>
            <a:b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(زكريا 7: 1)</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6" name="Up Arrow 35">
            <a:extLst>
              <a:ext uri="{FF2B5EF4-FFF2-40B4-BE49-F238E27FC236}">
                <a16:creationId xmlns:a16="http://schemas.microsoft.com/office/drawing/2014/main" id="{C4228464-F344-3041-91AC-FC5B4708E12B}"/>
              </a:ext>
            </a:extLst>
          </p:cNvPr>
          <p:cNvSpPr/>
          <p:nvPr/>
        </p:nvSpPr>
        <p:spPr bwMode="auto">
          <a:xfrm>
            <a:off x="5004048"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1" dirty="0">
              <a:solidFill>
                <a:srgbClr val="FFFF66"/>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linds(horizontal)">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P spid="35" grpId="0" animBg="1"/>
      <p:bldP spid="3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0" y="29469"/>
            <a:ext cx="5436096" cy="663989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٢ لما أرسل أهل بيت إيل شراصر ورجم ملك ورجالهم ليصلوا قدام الرب ٣ وليكلموا الكهنة الذين في بيت رب الجنود والأنبياء قائلين أأبكي في الشهر الخامس منفصلاً كما فعلت كم من السنين هذه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٧: ٢-٣</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88226979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419872" y="29469"/>
            <a:ext cx="5724128"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dirty="0">
                <a:effectLst>
                  <a:glow rad="127000">
                    <a:schemeClr val="tx1"/>
                  </a:glow>
                </a:effectLst>
                <a:ea typeface="ＭＳ Ｐゴシック" charset="0"/>
              </a:rPr>
              <a:t>٤ ثم صار إليَّ كلام رب الجنود قائلاً ٥ قل لجميع شعب الأرض وللكهنة قائلاً لما صمتم ونحتم في الشهر الخامس والشهر السابع وذلك هذه السبعين سنة فهل صمتم صوماً لي أنا ٦ ولما أكلتم ولما شربتم أفما كنتم أنتم الآكلين وأنتم الشاربين؟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٧: ٤-٦</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50998341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1259777309"/>
              </p:ext>
            </p:extLst>
          </p:nvPr>
        </p:nvGraphicFramePr>
        <p:xfrm>
          <a:off x="1" y="76200"/>
          <a:ext cx="9396536" cy="6067108"/>
        </p:xfrm>
        <a:graphic>
          <a:graphicData uri="http://schemas.openxmlformats.org/drawingml/2006/table">
            <a:tbl>
              <a:tblPr/>
              <a:tblGrid>
                <a:gridCol w="1500247">
                  <a:extLst>
                    <a:ext uri="{9D8B030D-6E8A-4147-A177-3AD203B41FA5}">
                      <a16:colId xmlns:a16="http://schemas.microsoft.com/office/drawing/2014/main" val="20000"/>
                    </a:ext>
                  </a:extLst>
                </a:gridCol>
                <a:gridCol w="1493849">
                  <a:extLst>
                    <a:ext uri="{9D8B030D-6E8A-4147-A177-3AD203B41FA5}">
                      <a16:colId xmlns:a16="http://schemas.microsoft.com/office/drawing/2014/main" val="20001"/>
                    </a:ext>
                  </a:extLst>
                </a:gridCol>
                <a:gridCol w="1612206">
                  <a:extLst>
                    <a:ext uri="{9D8B030D-6E8A-4147-A177-3AD203B41FA5}">
                      <a16:colId xmlns:a16="http://schemas.microsoft.com/office/drawing/2014/main" val="20002"/>
                    </a:ext>
                  </a:extLst>
                </a:gridCol>
                <a:gridCol w="1605808">
                  <a:extLst>
                    <a:ext uri="{9D8B030D-6E8A-4147-A177-3AD203B41FA5}">
                      <a16:colId xmlns:a16="http://schemas.microsoft.com/office/drawing/2014/main" val="20003"/>
                    </a:ext>
                  </a:extLst>
                </a:gridCol>
                <a:gridCol w="1465060">
                  <a:extLst>
                    <a:ext uri="{9D8B030D-6E8A-4147-A177-3AD203B41FA5}">
                      <a16:colId xmlns:a16="http://schemas.microsoft.com/office/drawing/2014/main" val="20004"/>
                    </a:ext>
                  </a:extLst>
                </a:gridCol>
                <a:gridCol w="1509844">
                  <a:extLst>
                    <a:ext uri="{9D8B030D-6E8A-4147-A177-3AD203B41FA5}">
                      <a16:colId xmlns:a16="http://schemas.microsoft.com/office/drawing/2014/main" val="20005"/>
                    </a:ext>
                  </a:extLst>
                </a:gridCol>
                <a:gridCol w="20952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b="1" dirty="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3" name="WordArt 371">
            <a:extLst>
              <a:ext uri="{FF2B5EF4-FFF2-40B4-BE49-F238E27FC236}">
                <a16:creationId xmlns:a16="http://schemas.microsoft.com/office/drawing/2014/main" id="{9F15EA5B-9915-01B1-752D-AFB891426F9B}"/>
              </a:ext>
            </a:extLst>
          </p:cNvPr>
          <p:cNvSpPr>
            <a:spLocks noChangeArrowheads="1" noChangeShapeType="1" noTextEdit="1"/>
          </p:cNvSpPr>
          <p:nvPr/>
        </p:nvSpPr>
        <p:spPr bwMode="auto">
          <a:xfrm rot="330032">
            <a:off x="424382" y="2462403"/>
            <a:ext cx="5414916" cy="861983"/>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إعادة بناء الهيكل للمسيا</a:t>
            </a:r>
            <a:endPar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endParaRPr>
          </a:p>
        </p:txBody>
      </p:sp>
      <p:sp>
        <p:nvSpPr>
          <p:cNvPr id="4" name="Rectangle 2">
            <a:extLst>
              <a:ext uri="{FF2B5EF4-FFF2-40B4-BE49-F238E27FC236}">
                <a16:creationId xmlns:a16="http://schemas.microsoft.com/office/drawing/2014/main" id="{B166D71B-7841-FDC4-3213-3E61DA3A26F0}"/>
              </a:ext>
            </a:extLst>
          </p:cNvPr>
          <p:cNvSpPr txBox="1">
            <a:spLocks noChangeArrowheads="1"/>
          </p:cNvSpPr>
          <p:nvPr/>
        </p:nvSpPr>
        <p:spPr bwMode="auto">
          <a:xfrm>
            <a:off x="-945976" y="-27384"/>
            <a:ext cx="2133600" cy="6861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420B935B-B12F-F1BF-EC0E-0B4B5DC049E4}"/>
              </a:ext>
            </a:extLst>
          </p:cNvPr>
          <p:cNvSpPr/>
          <p:nvPr/>
        </p:nvSpPr>
        <p:spPr bwMode="auto">
          <a:xfrm>
            <a:off x="4499992"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76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34938" y="476672"/>
            <a:ext cx="8885237" cy="914400"/>
          </a:xfrm>
        </p:spPr>
        <p:txBody>
          <a:bodyPr/>
          <a:lstStyle/>
          <a:p>
            <a:pPr eaLnBrk="1" hangingPunct="1">
              <a:defRPr/>
            </a:pPr>
            <a:r>
              <a:rPr lang="ar-JO" dirty="0">
                <a:effectLst>
                  <a:outerShdw blurRad="38100" dist="38100" dir="2700000" algn="tl">
                    <a:srgbClr val="000000"/>
                  </a:outerShdw>
                </a:effectLst>
                <a:ea typeface="ＭＳ Ｐゴシック" charset="0"/>
              </a:rPr>
              <a:t>أصوام في زكريا 7: 1-8: 23</a:t>
            </a:r>
            <a:endParaRPr lang="en-US" dirty="0">
              <a:effectLst>
                <a:outerShdw blurRad="38100" dist="38100" dir="2700000" algn="tl">
                  <a:srgbClr val="000000"/>
                </a:outerShdw>
              </a:effectLst>
              <a:ea typeface="ＭＳ Ｐゴシック" charset="0"/>
            </a:endParaRPr>
          </a:p>
        </p:txBody>
      </p:sp>
      <p:sp>
        <p:nvSpPr>
          <p:cNvPr id="156674" name="Rectangle 4"/>
          <p:cNvSpPr>
            <a:spLocks noChangeArrowheads="1"/>
          </p:cNvSpPr>
          <p:nvPr/>
        </p:nvSpPr>
        <p:spPr bwMode="auto">
          <a:xfrm>
            <a:off x="4267200" y="6573207"/>
            <a:ext cx="48006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مقتبس من نشرة صف مدرسة دالاس اللاهوتية</a:t>
            </a:r>
            <a:endParaRPr kumimoji="0" lang="en-US" altLang="zh-CN" sz="1100" b="1" u="none" strike="noStrike" kern="1200" cap="none" spc="0" normalizeH="0" baseline="0" noProof="0" dirty="0">
              <a:ln>
                <a:noFill/>
              </a:ln>
              <a:solidFill>
                <a:srgbClr val="FFFFCC"/>
              </a:solidFill>
              <a:effectLst/>
              <a:uLnTx/>
              <a:uFillTx/>
              <a:latin typeface="Arial" panose="020B0604020202020204" pitchFamily="34" charset="0"/>
              <a:ea typeface="SimSun" charset="0"/>
              <a:cs typeface="Arial" panose="020B0604020202020204" pitchFamily="34" charset="0"/>
            </a:endParaRPr>
          </a:p>
        </p:txBody>
      </p:sp>
      <p:graphicFrame>
        <p:nvGraphicFramePr>
          <p:cNvPr id="51299" name="Group 99"/>
          <p:cNvGraphicFramePr>
            <a:graphicFrameLocks noGrp="1"/>
          </p:cNvGraphicFramePr>
          <p:nvPr/>
        </p:nvGraphicFramePr>
        <p:xfrm>
          <a:off x="0" y="1314872"/>
          <a:ext cx="9144000" cy="4937300"/>
        </p:xfrm>
        <a:graphic>
          <a:graphicData uri="http://schemas.openxmlformats.org/drawingml/2006/table">
            <a:tbl>
              <a:tblPr/>
              <a:tblGrid>
                <a:gridCol w="1295400">
                  <a:extLst>
                    <a:ext uri="{9D8B030D-6E8A-4147-A177-3AD203B41FA5}">
                      <a16:colId xmlns:a16="http://schemas.microsoft.com/office/drawing/2014/main" val="20000"/>
                    </a:ext>
                  </a:extLst>
                </a:gridCol>
                <a:gridCol w="1476400">
                  <a:extLst>
                    <a:ext uri="{9D8B030D-6E8A-4147-A177-3AD203B41FA5}">
                      <a16:colId xmlns:a16="http://schemas.microsoft.com/office/drawing/2014/main" val="20001"/>
                    </a:ext>
                  </a:extLst>
                </a:gridCol>
                <a:gridCol w="36290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النص</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الشهر / اليوم</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ذكريات الصوم</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النص الكتابي</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234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 19ث</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 / 10</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بدأ نبوخدنصر حصار أورشليم</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15 كانو ثاني 588</a:t>
                      </a: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إر 39: 1، 52: 4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 25: 1</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08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 19أ</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 9</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دمار أورشليم</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18 تموز 586</a:t>
                      </a: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إر 39: 2، 52: 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 25: 3</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488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 3، 5</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 19ب</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 10</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حريق أورشليم والهيكل</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(15-18 آب 586)</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إر 52: 12-13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 25: 8</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 5</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 19ت</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 / 3</a:t>
                      </a:r>
                      <a:endParaRPr kumimoji="0" lang="en-US" altLang="zh-CN" sz="4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قتل جدليا</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 تشرين أول 586</a:t>
                      </a:r>
                      <a:r>
                        <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إر 41: 1-3</a:t>
                      </a:r>
                      <a:endParaRPr kumimoji="0" lang="en-US"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 25: 25-26</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6704" name="Rectangle 95"/>
          <p:cNvSpPr>
            <a:spLocks noChangeArrowheads="1"/>
          </p:cNvSpPr>
          <p:nvPr/>
        </p:nvSpPr>
        <p:spPr bwMode="auto">
          <a:xfrm>
            <a:off x="0" y="49387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56705" name="Text Box 96"/>
          <p:cNvSpPr txBox="1">
            <a:spLocks noChangeArrowheads="1"/>
          </p:cNvSpPr>
          <p:nvPr/>
        </p:nvSpPr>
        <p:spPr bwMode="auto">
          <a:xfrm>
            <a:off x="8458200" y="7620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657</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56706" name="Rectangle 100"/>
          <p:cNvSpPr>
            <a:spLocks noChangeArrowheads="1"/>
          </p:cNvSpPr>
          <p:nvPr/>
        </p:nvSpPr>
        <p:spPr bwMode="auto">
          <a:xfrm>
            <a:off x="5416550" y="62817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الإحباط خلال</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خدمة يسوع حقيقة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571604" y="1500174"/>
            <a:ext cx="6048672" cy="2304256"/>
          </a:xfrm>
          <a:prstGeom prst="rect">
            <a:avLst/>
          </a:prstGeom>
          <a:solidFill>
            <a:srgbClr val="E9E9E9"/>
          </a:solidFill>
          <a:ln w="38100" cmpd="sng">
            <a:solidFill>
              <a:schemeClr val="tx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المعاناة حقيقة</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الإحباط</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620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٨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109429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وكان كلام رب الجنود قائلاً هكذا قال رب الجنود غرت على صهيون غيرة عظيمة وبسخط عظيم غرت عليها</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زك ٨: ١-٢</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59682681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هكذا قال الرب قد رجعت إلى صهيون وأسكن في وسط أورشليم فتدعى أورشليم مدينة الحق وجبل رب الجنود الجبل المقدس (زك ٨: ٣)</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69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rotWithShape="1">
          <a:blip r:embed="rId2"/>
          <a:srcRect r="24041" b="21965"/>
          <a:stretch/>
        </p:blipFill>
        <p:spPr bwMode="auto">
          <a:xfrm>
            <a:off x="1" y="0"/>
            <a:ext cx="9144000" cy="6858000"/>
          </a:xfrm>
          <a:prstGeom prst="rect">
            <a:avLst/>
          </a:prstGeom>
          <a:noFill/>
          <a:ln w="25400">
            <a:noFill/>
            <a:miter lim="800000"/>
            <a:headEnd/>
            <a:tailEnd/>
          </a:ln>
        </p:spPr>
      </p:pic>
      <p:sp>
        <p:nvSpPr>
          <p:cNvPr id="160771" name="Text Box 3"/>
          <p:cNvSpPr txBox="1">
            <a:spLocks noChangeArrowheads="1"/>
          </p:cNvSpPr>
          <p:nvPr/>
        </p:nvSpPr>
        <p:spPr bwMode="auto">
          <a:xfrm>
            <a:off x="152400" y="4235450"/>
            <a:ext cx="8839200" cy="1231106"/>
          </a:xfrm>
          <a:prstGeom prst="rect">
            <a:avLst/>
          </a:prstGeom>
          <a:noFill/>
          <a:ln w="9525">
            <a:noFill/>
            <a:miter lim="800000"/>
            <a:headEnd/>
            <a:tailEnd/>
          </a:ln>
          <a:effectLst>
            <a:outerShdw blurRad="63500" dist="76199" dir="2700000" algn="ctr" rotWithShape="0">
              <a:schemeClr val="bg2"/>
            </a:outerShdw>
          </a:effec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Lst>
              <a:defRPr/>
            </a:pPr>
            <a:r>
              <a:rPr kumimoji="0" lang="ar-JO" sz="2800" b="1" u="none" strike="noStrike" kern="1200" cap="none" spc="0" normalizeH="0" baseline="0" noProof="0" dirty="0">
                <a:ln>
                  <a:noFill/>
                </a:ln>
                <a:solidFill>
                  <a:srgbClr val="FFFF91"/>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هكذا قال الرب: قد رجعت إلى صهيون وأسكن في وسط أورشليم فتدعى أورشليم مدينة الحق وجبل رب الجنود </a:t>
            </a:r>
            <a:r>
              <a:rPr kumimoji="0" lang="ar-JO" sz="2800" b="1"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الجبل المقدس</a:t>
            </a:r>
            <a:r>
              <a:rPr kumimoji="0" lang="en-US" sz="2800" b="1" u="none" strike="noStrike" kern="1200" cap="none" spc="0" normalizeH="0" baseline="0" noProof="0" dirty="0">
                <a:ln>
                  <a:noFill/>
                </a:ln>
                <a:solidFill>
                  <a:srgbClr val="FFFA13"/>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 </a:t>
            </a:r>
            <a:endParaRPr kumimoji="0" lang="en-US" sz="2400" b="1" u="none" strike="noStrike" kern="1200" cap="none" spc="0" normalizeH="0" baseline="0" noProof="0" dirty="0">
              <a:ln>
                <a:noFill/>
              </a:ln>
              <a:solidFill>
                <a:srgbClr val="FFBA19"/>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Lst>
              <a:defRPr/>
            </a:pPr>
            <a:r>
              <a:rPr kumimoji="0" lang="ar-JO" sz="2400" b="1" u="none" strike="noStrike" kern="1200" cap="none" spc="0" normalizeH="0" baseline="0" noProof="0" dirty="0">
                <a:ln>
                  <a:noFill/>
                </a:ln>
                <a:solidFill>
                  <a:srgbClr val="FFBA19"/>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زكريا 8: 3</a:t>
            </a:r>
            <a:endParaRPr kumimoji="0" lang="en-US" sz="2400" b="1" u="none" strike="noStrike" kern="1200" cap="none" spc="0" normalizeH="0" baseline="0" noProof="0" dirty="0">
              <a:ln>
                <a:noFill/>
              </a:ln>
              <a:solidFill>
                <a:srgbClr val="FFBA19"/>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extLst>
      <p:ext uri="{BB962C8B-B14F-4D97-AF65-F5344CB8AC3E}">
        <p14:creationId xmlns:p14="http://schemas.microsoft.com/office/powerpoint/2010/main" val="1125693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B4A6ECD-21AF-0F42-A34B-D57FFBC4B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B893B32-291E-6940-8BD0-C0D2A2EC7812}"/>
              </a:ext>
            </a:extLst>
          </p:cNvPr>
          <p:cNvSpPr/>
          <p:nvPr/>
        </p:nvSpPr>
        <p:spPr>
          <a:xfrm>
            <a:off x="-1" y="3802102"/>
            <a:ext cx="9041733" cy="2246769"/>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زكريا ٨ : ٧-٨</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a:p>
            <a:pPr lvl="0" algn="r" defTabSz="685800" fontAlgn="auto">
              <a:spcBef>
                <a:spcPts val="0"/>
              </a:spcBef>
              <a:spcAft>
                <a:spcPts val="0"/>
              </a:spcAft>
              <a:defRPr/>
            </a:pPr>
            <a:r>
              <a:rPr lang="ar-SA" sz="2800" b="1" dirty="0">
                <a:solidFill>
                  <a:prstClr val="white"/>
                </a:solidFill>
                <a:effectLst>
                  <a:glow rad="101600">
                    <a:prstClr val="black"/>
                  </a:glow>
                </a:effectLst>
                <a:latin typeface="Arial" panose="020B0604020202020204" pitchFamily="34" charset="0"/>
                <a:cs typeface="Arial" panose="020B0604020202020204" pitchFamily="34" charset="0"/>
              </a:rPr>
              <a:t>هكذا قال رب الجنود: هأنذا أخلص شعبي من أرض المشرق ومن أرض مغرب الشمس.</a:t>
            </a:r>
            <a:r>
              <a:rPr lang="ar-JO" sz="2800" b="1" dirty="0">
                <a:solidFill>
                  <a:prstClr val="white"/>
                </a:solidFill>
                <a:effectLst>
                  <a:glow rad="101600">
                    <a:prstClr val="black"/>
                  </a:glow>
                </a:effectLst>
                <a:latin typeface="Arial" panose="020B0604020202020204" pitchFamily="34" charset="0"/>
                <a:cs typeface="Arial" panose="020B0604020202020204" pitchFamily="34" charset="0"/>
              </a:rPr>
              <a:t> 8 </a:t>
            </a:r>
            <a:r>
              <a:rPr lang="ar-SA" sz="2800" b="1" dirty="0">
                <a:solidFill>
                  <a:prstClr val="white"/>
                </a:solidFill>
                <a:effectLst>
                  <a:glow rad="101600">
                    <a:prstClr val="black"/>
                  </a:glow>
                </a:effectLst>
                <a:latin typeface="Arial" panose="020B0604020202020204" pitchFamily="34" charset="0"/>
                <a:cs typeface="Arial" panose="020B0604020202020204" pitchFamily="34" charset="0"/>
              </a:rPr>
              <a:t>وآتي بهم فيسكنون في وسط أورشليم ويكونون لي شعبا</a:t>
            </a:r>
            <a:r>
              <a:rPr lang="ar-JO" sz="2800" b="1" dirty="0">
                <a:solidFill>
                  <a:prstClr val="white"/>
                </a:solidFill>
                <a:effectLst>
                  <a:glow rad="101600">
                    <a:prstClr val="black"/>
                  </a:glow>
                </a:effectLst>
                <a:latin typeface="Arial" panose="020B0604020202020204" pitchFamily="34" charset="0"/>
                <a:cs typeface="Arial" panose="020B0604020202020204" pitchFamily="34" charset="0"/>
              </a:rPr>
              <a:t>ً</a:t>
            </a:r>
            <a:r>
              <a:rPr lang="ar-SA" sz="2800" b="1" dirty="0">
                <a:solidFill>
                  <a:prstClr val="white"/>
                </a:solidFill>
                <a:effectLst>
                  <a:glow rad="101600">
                    <a:prstClr val="black"/>
                  </a:glow>
                </a:effectLst>
                <a:latin typeface="Arial" panose="020B0604020202020204" pitchFamily="34" charset="0"/>
                <a:cs typeface="Arial" panose="020B0604020202020204" pitchFamily="34" charset="0"/>
              </a:rPr>
              <a:t> وأنا أكون لهم إلها</a:t>
            </a:r>
            <a:r>
              <a:rPr lang="ar-JO" sz="2800" b="1" dirty="0">
                <a:solidFill>
                  <a:prstClr val="white"/>
                </a:solidFill>
                <a:effectLst>
                  <a:glow rad="101600">
                    <a:prstClr val="black"/>
                  </a:glow>
                </a:effectLst>
                <a:latin typeface="Arial" panose="020B0604020202020204" pitchFamily="34" charset="0"/>
                <a:cs typeface="Arial" panose="020B0604020202020204" pitchFamily="34" charset="0"/>
              </a:rPr>
              <a:t>ً</a:t>
            </a:r>
            <a:r>
              <a:rPr lang="ar-SA" sz="2800" b="1" dirty="0">
                <a:solidFill>
                  <a:prstClr val="white"/>
                </a:solidFill>
                <a:effectLst>
                  <a:glow rad="101600">
                    <a:prstClr val="black"/>
                  </a:glow>
                </a:effectLst>
                <a:latin typeface="Arial" panose="020B0604020202020204" pitchFamily="34" charset="0"/>
                <a:cs typeface="Arial" panose="020B0604020202020204" pitchFamily="34" charset="0"/>
              </a:rPr>
              <a:t> بالحق والبر.</a:t>
            </a:r>
            <a:endPar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219C4FB-7B9E-664A-BA30-908014F78223}"/>
              </a:ext>
            </a:extLst>
          </p:cNvPr>
          <p:cNvSpPr/>
          <p:nvPr/>
        </p:nvSpPr>
        <p:spPr>
          <a:xfrm>
            <a:off x="0" y="116632"/>
            <a:ext cx="9041733" cy="181588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شعياء ١١ : ١٢</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و</a:t>
            </a:r>
            <a:r>
              <a:rPr lang="ar-JO" sz="2800" b="1" dirty="0">
                <a:solidFill>
                  <a:prstClr val="white"/>
                </a:solidFill>
                <a:effectLst>
                  <a:glow rad="101600">
                    <a:prstClr val="black"/>
                  </a:glow>
                </a:effectLst>
                <a:latin typeface="Arial" panose="020B0604020202020204" pitchFamily="34" charset="0"/>
                <a:cs typeface="Arial" panose="020B0604020202020204" pitchFamily="34" charset="0"/>
              </a:rPr>
              <a:t>ويرفع راية للأمم ويجمع منفيي إسرائيل ويضم مشتتي يهوذا من أربعة أطراف الأرض.</a:t>
            </a:r>
            <a:endPar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264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ar-JO" dirty="0">
                <a:solidFill>
                  <a:schemeClr val="tx1"/>
                </a:solidFill>
                <a:effectLst/>
                <a:ea typeface="ＭＳ Ｐゴシック" charset="0"/>
              </a:rPr>
              <a:t>سيتم البحث عن اليهود</a:t>
            </a:r>
            <a:endParaRPr lang="en-US" sz="6000" dirty="0">
              <a:solidFill>
                <a:schemeClr val="tx1"/>
              </a:solidFill>
              <a:effectLst/>
              <a:ea typeface="ＭＳ Ｐゴシック" charset="0"/>
            </a:endParaRPr>
          </a:p>
        </p:txBody>
      </p:sp>
      <p:sp>
        <p:nvSpPr>
          <p:cNvPr id="157699" name="Text Box 3"/>
          <p:cNvSpPr txBox="1">
            <a:spLocks noChangeArrowheads="1"/>
          </p:cNvSpPr>
          <p:nvPr/>
        </p:nvSpPr>
        <p:spPr bwMode="auto">
          <a:xfrm>
            <a:off x="84582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649</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rPr>
              <a:t>هكذا قال رب الجنود في تلك الأيام يمسك عشرة رجال من جميع ألسنة الأمم يتمسكون بذيل رجل يهودي قائلين نذهب معكم لأننا سمعنا أن الله معكم</a:t>
            </a:r>
            <a:endParaRPr kumimoji="0" lang="en-US" altLang="ja-JP"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rPr>
              <a:t>زك ٨: ٢٣</a:t>
            </a:r>
            <a:r>
              <a:rPr kumimoji="0" lang="en-US" altLang="ja-JP"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glow rad="304800">
                  <a:srgbClr val="FFFFFF">
                    <a:alpha val="96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5BE5-918B-3C6B-70B0-9841F31110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CE5D3F-8A89-1B7C-5C04-331F12ADC2E9}"/>
              </a:ext>
            </a:extLst>
          </p:cNvPr>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a:extLst>
              <a:ext uri="{FF2B5EF4-FFF2-40B4-BE49-F238E27FC236}">
                <a16:creationId xmlns:a16="http://schemas.microsoft.com/office/drawing/2014/main" id="{A57986F9-9DFC-F778-3164-499E9ED1E20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a:extLst>
              <a:ext uri="{FF2B5EF4-FFF2-40B4-BE49-F238E27FC236}">
                <a16:creationId xmlns:a16="http://schemas.microsoft.com/office/drawing/2014/main" id="{BC0FE9CC-2E94-C2D8-9F6C-220941C02F62}"/>
              </a:ext>
            </a:extLst>
          </p:cNvPr>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 لإسرائيل إلى أن يدخل ملؤ الأمم</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26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a:t>
            </a:r>
            <a:r>
              <a:rPr kumimoji="0" lang="ar-SA" sz="3200" b="1" i="0"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سيخلص جميع إسرائيل</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كما هو مكتوب: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a:extLst>
              <a:ext uri="{FF2B5EF4-FFF2-40B4-BE49-F238E27FC236}">
                <a16:creationId xmlns:a16="http://schemas.microsoft.com/office/drawing/2014/main" id="{C0413066-D838-2426-9197-1A8271925270}"/>
              </a:ext>
            </a:extLst>
          </p:cNvPr>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p>
        </p:txBody>
      </p:sp>
      <p:sp>
        <p:nvSpPr>
          <p:cNvPr id="5" name="Title 4">
            <a:extLst>
              <a:ext uri="{FF2B5EF4-FFF2-40B4-BE49-F238E27FC236}">
                <a16:creationId xmlns:a16="http://schemas.microsoft.com/office/drawing/2014/main" id="{903089C0-D341-0080-8EF5-B22E9B5DC908}"/>
              </a:ext>
            </a:extLst>
          </p:cNvPr>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dirty="0">
                <a:solidFill>
                  <a:schemeClr val="bg1"/>
                </a:solidFill>
              </a:rPr>
              <a:t>وهكذا سيخلص جميع إسرائيل </a:t>
            </a:r>
            <a:r>
              <a:rPr lang="ar-SA" altLang="ja-JP" sz="3200" dirty="0">
                <a:solidFill>
                  <a:schemeClr val="bg1"/>
                </a:solidFill>
              </a:rPr>
              <a:t>(رومية ١١ : ٢٥-٢٧) </a:t>
            </a:r>
          </a:p>
        </p:txBody>
      </p:sp>
      <p:sp>
        <p:nvSpPr>
          <p:cNvPr id="8" name="Text Box 8">
            <a:extLst>
              <a:ext uri="{FF2B5EF4-FFF2-40B4-BE49-F238E27FC236}">
                <a16:creationId xmlns:a16="http://schemas.microsoft.com/office/drawing/2014/main" id="{B6E5DA37-7C84-F957-1BFD-1D748B85878D}"/>
              </a:ext>
            </a:extLst>
          </p:cNvPr>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1111301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ar-JO" dirty="0">
                <a:solidFill>
                  <a:schemeClr val="bg2"/>
                </a:solidFill>
                <a:effectLst>
                  <a:outerShdw blurRad="38100" dist="38100" dir="2700000" algn="tl">
                    <a:srgbClr val="FFFFFF"/>
                  </a:outerShdw>
                </a:effectLst>
                <a:ea typeface="ＭＳ Ｐゴシック" charset="0"/>
              </a:rPr>
              <a:t>زكريا</a:t>
            </a:r>
            <a:endParaRPr lang="en-US" dirty="0">
              <a:solidFill>
                <a:schemeClr val="bg2"/>
              </a:solidFill>
              <a:effectLst>
                <a:outerShdw blurRad="38100" dist="38100" dir="2700000" algn="tl">
                  <a:srgbClr val="FFFFFF"/>
                </a:outerShdw>
              </a:effectLst>
              <a:ea typeface="ＭＳ Ｐゴシック" charset="0"/>
            </a:endParaRP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الكلمة المفتاحية</a:t>
            </a:r>
            <a:endParaRPr kumimoji="0" lang="en-US" sz="32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0" y="7461448"/>
            <a:ext cx="9144000" cy="452264"/>
          </a:xfrm>
          <a:effectLst>
            <a:outerShdw blurRad="63500" dist="38099" dir="2700000" algn="ctr" rotWithShape="0">
              <a:schemeClr val="bg2">
                <a:alpha val="74998"/>
              </a:schemeClr>
            </a:outerShdw>
          </a:effectLst>
        </p:spPr>
        <p:txBody>
          <a:bodyPr/>
          <a:lstStyle/>
          <a:p>
            <a:pPr eaLnBrk="1" hangingPunct="1">
              <a:defRPr/>
            </a:pPr>
            <a:r>
              <a:rPr lang="en-US" sz="4800" dirty="0">
                <a:effectLst>
                  <a:outerShdw blurRad="38100" dist="38100" dir="2700000" algn="tl">
                    <a:srgbClr val="000000"/>
                  </a:outerShdw>
                </a:effectLst>
                <a:ea typeface="ＭＳ Ｐゴシック" charset="0"/>
                <a:cs typeface="Times New Roman" charset="0"/>
              </a:rPr>
              <a:t>8:14-17</a:t>
            </a:r>
          </a:p>
        </p:txBody>
      </p:sp>
      <p:sp>
        <p:nvSpPr>
          <p:cNvPr id="6" name="TextBox 5"/>
          <p:cNvSpPr txBox="1"/>
          <p:nvPr/>
        </p:nvSpPr>
        <p:spPr>
          <a:xfrm>
            <a:off x="-4614" y="908720"/>
            <a:ext cx="8969102" cy="5078313"/>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زكريا ٨ : ١٤-١٧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لأنه هكذا قال رب الجنود: كما أني فكرت في أن أسيء إليكم حين أغضبني آباؤكم، قال رب الجنود ولم أندم.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هكذا عدت وفكرت في هذه الأيام في أن أحسن إلى أورشليم وبيت يهوذا لا تخافوا.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هذه هي الأمور التي تفعلونها</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ليكلم كل إنسان قريبه بالحق</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اقضوا بالحق وقضاء السلام في أبوابكم.</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ولا يفكرن أحد في السوء على قريبه في قلوبكم</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ولا تحبوا يمين الزور لأن هذه جميعها أكرهها يقول الرب.</a:t>
            </a:r>
          </a:p>
        </p:txBody>
      </p:sp>
    </p:spTree>
    <p:extLst>
      <p:ext uri="{BB962C8B-B14F-4D97-AF65-F5344CB8AC3E}">
        <p14:creationId xmlns:p14="http://schemas.microsoft.com/office/powerpoint/2010/main" val="1014282833"/>
      </p:ext>
    </p:extLst>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٩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661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و</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419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8"/>
            <a:ext cx="8336595" cy="4223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يجب على يهوذا إعادة بناء الهيكل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(٦: ٩-١٥) للبركة في ملكوت المسيا</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35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C40F1-BFC1-A4BB-C775-5272EFFC015B}"/>
            </a:ext>
          </a:extLst>
        </p:cNvPr>
        <p:cNvGrpSpPr/>
        <p:nvPr/>
      </p:nvGrpSpPr>
      <p:grpSpPr>
        <a:xfrm>
          <a:off x="0" y="0"/>
          <a:ext cx="0" cy="0"/>
          <a:chOff x="0" y="0"/>
          <a:chExt cx="0" cy="0"/>
        </a:xfrm>
      </p:grpSpPr>
      <p:pic>
        <p:nvPicPr>
          <p:cNvPr id="14" name="Picture 13" descr="00-Acrostic Bible Scanned (dragged).pdf">
            <a:extLst>
              <a:ext uri="{FF2B5EF4-FFF2-40B4-BE49-F238E27FC236}">
                <a16:creationId xmlns:a16="http://schemas.microsoft.com/office/drawing/2014/main" id="{C4E5EF03-180A-9720-B259-87EAC97032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a:extLst>
              <a:ext uri="{FF2B5EF4-FFF2-40B4-BE49-F238E27FC236}">
                <a16:creationId xmlns:a16="http://schemas.microsoft.com/office/drawing/2014/main" id="{8411DA6F-8137-8316-421F-68313D235FC6}"/>
              </a:ext>
            </a:extLst>
          </p:cNvPr>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 الكتاب المقدس الدراسي (جراند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B250A5E-B9F6-78F1-E93F-4037B12A7E63}"/>
              </a:ext>
            </a:extLst>
          </p:cNvPr>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7547F488-71E7-2EBE-942D-F5CAF951D684}"/>
              </a:ext>
            </a:extLst>
          </p:cNvPr>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F5408F3F-6E52-0584-6935-6475F72F11A6}"/>
              </a:ext>
            </a:extLst>
          </p:cNvPr>
          <p:cNvSpPr txBox="1">
            <a:spLocks/>
          </p:cNvSpPr>
          <p:nvPr/>
        </p:nvSpPr>
        <p:spPr bwMode="auto">
          <a:xfrm>
            <a:off x="-25400" y="0"/>
            <a:ext cx="6946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زكريا</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3">
            <a:extLst>
              <a:ext uri="{FF2B5EF4-FFF2-40B4-BE49-F238E27FC236}">
                <a16:creationId xmlns:a16="http://schemas.microsoft.com/office/drawing/2014/main" id="{60F2F819-D677-F50B-3ED6-C030493B194B}"/>
              </a:ext>
            </a:extLst>
          </p:cNvPr>
          <p:cNvSpPr txBox="1">
            <a:spLocks noChangeArrowheads="1"/>
          </p:cNvSpPr>
          <p:nvPr/>
        </p:nvSpPr>
        <p:spPr bwMode="auto">
          <a:xfrm>
            <a:off x="54841" y="840021"/>
            <a:ext cx="4526551" cy="526297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١</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معنى رؤيا زكريا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٢ الفحص بحبل القياس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٣ الشيطان والغصن</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٤ سبع مناير ذهبية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٥ تفسير الدرج الطائر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٦ تتويج يهوشع</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٧ قلوب كالصوان</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٨ الأمان يأتي إلى أورشليم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٩ عودة المسيا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١٠ استرداد أفرايم ويهوذا</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١١ تعليم عن الرعاة الأشرار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١٢ فهم الذي طعنوه</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١٣ تنقية بقية الله</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١٤ بشارة الملكوت الجديد</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02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cs typeface="ＭＳ Ｐゴシック" charset="0"/>
              </a:rPr>
              <a:t>الدينونات</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٩: ١-٤</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آرام</a:t>
            </a:r>
            <a:endParaRPr kumimoji="0" lang="en-US"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3779913" y="70780"/>
            <a:ext cx="5366370"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3923929" y="605001"/>
            <a:ext cx="5220072" cy="5632311"/>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وحي كلمة الرب في أرض حدراخ ودمشق محله لأن للرب عين الإنسان وكل أسباط إسرائيل</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 وحماة أيضاً تتاخمها وصور وصيدون وإن تكن حكيمة جداً    3 وقد بنت صور حصناً لنفسها وكومت الفضة كالتراب والذهب كطين الأسواق 4 هوذا السيد يمتلكها ويضرب في البحر قوتها وهي تؤكل بالنار </a:t>
            </a:r>
            <a:endParaRPr kumimoji="0" lang="en-US"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صور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دمشق</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حماة</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2472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453322625"/>
              </p:ext>
            </p:extLst>
          </p:nvPr>
        </p:nvGraphicFramePr>
        <p:xfrm>
          <a:off x="1" y="76200"/>
          <a:ext cx="9144000" cy="606710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b="1" dirty="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10" name="Oval 9"/>
          <p:cNvSpPr/>
          <p:nvPr/>
        </p:nvSpPr>
        <p:spPr bwMode="auto">
          <a:xfrm>
            <a:off x="6000760" y="2492896"/>
            <a:ext cx="1571636" cy="2293426"/>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64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8"/>
              </a:srgbClr>
            </a:outerShdw>
          </a:effectLst>
        </p:spPr>
        <p:txBody>
          <a:bodyPr/>
          <a:lstStyle/>
          <a:p>
            <a:pPr>
              <a:defRPr/>
            </a:pPr>
            <a:r>
              <a:rPr lang="ar-JO" dirty="0">
                <a:effectLst>
                  <a:outerShdw blurRad="38100" dist="38100" dir="2700000" algn="tl">
                    <a:srgbClr val="000000"/>
                  </a:outerShdw>
                </a:effectLst>
                <a:ea typeface="ＭＳ Ｐゴシック" charset="0"/>
              </a:rPr>
              <a:t>الدخول الإنتصاري</a:t>
            </a:r>
            <a:endParaRPr lang="en-US" dirty="0">
              <a:effectLst>
                <a:outerShdw blurRad="38100" dist="38100" dir="2700000" algn="tl">
                  <a:srgbClr val="000000"/>
                </a:outerShdw>
              </a:effectLst>
              <a:ea typeface="ＭＳ Ｐゴシック" charset="0"/>
            </a:endParaRPr>
          </a:p>
        </p:txBody>
      </p:sp>
      <p:sp>
        <p:nvSpPr>
          <p:cNvPr id="98311" name="Rectangle 1031"/>
          <p:cNvSpPr>
            <a:spLocks noChangeArrowheads="1"/>
          </p:cNvSpPr>
          <p:nvPr/>
        </p:nvSpPr>
        <p:spPr bwMode="auto">
          <a:xfrm>
            <a:off x="215900" y="0"/>
            <a:ext cx="4572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زك ٩: ٩</a:t>
            </a:r>
            <a:endParaRPr kumimoji="0" lang="en-US" sz="44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rtl="1"/>
            <a:r>
              <a:rPr lang="ar-SA" sz="4000" dirty="0"/>
              <a:t>زكريا ٣ : ٩</a:t>
            </a:r>
            <a:br>
              <a:rPr lang="ar-SA" sz="4000" dirty="0"/>
            </a:br>
            <a:br>
              <a:rPr lang="en-US" sz="4000" dirty="0"/>
            </a:br>
            <a:r>
              <a:rPr lang="ar-JO" sz="4000" dirty="0"/>
              <a:t>فهوذا الحجر الذي وضعته قدام يهوشع على حجر واحد سبع أعين. هأنذا ناقش نقشه، يقول رب الجنود، </a:t>
            </a:r>
            <a:r>
              <a:rPr lang="ar-JO" sz="4000" dirty="0">
                <a:solidFill>
                  <a:srgbClr val="FFFF00"/>
                </a:solidFill>
              </a:rPr>
              <a:t>وأزيل إثم تلك الأرض في يوم واحد.</a:t>
            </a:r>
            <a:r>
              <a:rPr lang="ar-SA" sz="4000" dirty="0">
                <a:solidFill>
                  <a:srgbClr val="FFFF00"/>
                </a:solidFill>
              </a:rPr>
              <a:t> </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48244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5 Fascinating Facts About the Crown Jewels - Montcalm Blog">
            <a:extLst>
              <a:ext uri="{FF2B5EF4-FFF2-40B4-BE49-F238E27FC236}">
                <a16:creationId xmlns:a16="http://schemas.microsoft.com/office/drawing/2014/main" id="{096DD8C6-2E90-9A67-BB83-27F4559F0F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2"/>
          <a:stretch/>
        </p:blipFill>
        <p:spPr bwMode="auto">
          <a:xfrm>
            <a:off x="0" y="-29469"/>
            <a:ext cx="59573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414242" y="29469"/>
            <a:ext cx="4729758" cy="6828531"/>
          </a:xfrm>
          <a:effectLst/>
        </p:spPr>
        <p:txBody>
          <a:bodyPr anchor="ctr"/>
          <a:lstStyle/>
          <a:p>
            <a:pPr>
              <a:defRPr/>
            </a:pPr>
            <a:r>
              <a:rPr lang="ar-SA" dirty="0">
                <a:solidFill>
                  <a:srgbClr val="7030A0"/>
                </a:solidFill>
                <a:ea typeface="ＭＳ Ｐゴシック" charset="0"/>
              </a:rPr>
              <a:t>زكريا ٩ : ١٦</a:t>
            </a:r>
            <a:br>
              <a:rPr lang="ar-SA" dirty="0">
                <a:solidFill>
                  <a:srgbClr val="7030A0"/>
                </a:solidFill>
                <a:ea typeface="ＭＳ Ｐゴシック" charset="0"/>
              </a:rPr>
            </a:br>
            <a:br>
              <a:rPr lang="en-US" dirty="0">
                <a:solidFill>
                  <a:srgbClr val="7030A0"/>
                </a:solidFill>
                <a:ea typeface="ＭＳ Ｐゴシック" charset="0"/>
              </a:rPr>
            </a:br>
            <a:r>
              <a:rPr lang="ar-SA" dirty="0">
                <a:solidFill>
                  <a:srgbClr val="7030A0"/>
                </a:solidFill>
                <a:ea typeface="ＭＳ Ｐゴシック" charset="0"/>
              </a:rPr>
              <a:t> ويخلصهم الرب إلههم في ذلك اليوم كقطيع شعبه، بل كحجارة التاج مرفوعة على أرضه.</a:t>
            </a:r>
          </a:p>
        </p:txBody>
      </p:sp>
    </p:spTree>
    <p:extLst>
      <p:ext uri="{BB962C8B-B14F-4D97-AF65-F5344CB8AC3E}">
        <p14:creationId xmlns:p14="http://schemas.microsoft.com/office/powerpoint/2010/main" val="120933037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١٠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063784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أطلبوا من الرب المطر في أوان المطر المتأخر فيصنع الرب بروقاً ويعطيهم مطر الوبل لكل إنسان عشباً في الحقل لأن الترافيم قد تكلموا في الباطل والعرافون رأوا الكذب وأخبروا بأحلام كذب يعزون بالباطل لذلك رحلوا كغنم ذلوا إذ ليس راع</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 (</a:t>
            </a:r>
            <a:r>
              <a:rPr lang="ar-JO" sz="2800" dirty="0">
                <a:effectLst>
                  <a:glow rad="127000">
                    <a:schemeClr val="tx1"/>
                  </a:glow>
                </a:effectLst>
                <a:ea typeface="ＭＳ Ｐゴシック" charset="0"/>
              </a:rPr>
              <a:t>زك ١٠: ١-٢</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76296453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تكون</a:t>
            </a:r>
            <a:br>
              <a:rPr lang="ar-JO"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متشجعاً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خدمتك للمسيح؟</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686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8460432" cy="6999931"/>
          </a:xfrm>
          <a:effectLst>
            <a:outerShdw blurRad="63500" dist="35921" dir="2700000" algn="ctr" rotWithShape="0">
              <a:schemeClr val="tx2">
                <a:alpha val="74998"/>
              </a:schemeClr>
            </a:outerShdw>
          </a:effectLst>
        </p:spPr>
        <p:txBody>
          <a:bodyPr anchor="t"/>
          <a:lstStyle/>
          <a:p>
            <a:pPr algn="r" rtl="1">
              <a:defRPr/>
            </a:pPr>
            <a:r>
              <a:rPr lang="ar-SA" sz="3600" dirty="0">
                <a:effectLst>
                  <a:glow rad="127000">
                    <a:schemeClr val="tx1"/>
                  </a:glow>
                </a:effectLst>
                <a:ea typeface="ＭＳ Ｐゴシック" charset="0"/>
              </a:rPr>
              <a:t>زكريا ١٠ : ٣-٥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3 على الرعاة اشتعل غضبي فعاقبت الأعتدة، لأن رب الجنود قد تعهد قطيعه بيت يهوذا، وجعلهم كفرس جلاله في القتال.</a:t>
            </a: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4</a:t>
            </a:r>
            <a:r>
              <a:rPr lang="ar-SA" sz="3600" dirty="0">
                <a:effectLst>
                  <a:glow rad="127000">
                    <a:schemeClr val="tx1"/>
                  </a:glow>
                </a:effectLst>
                <a:ea typeface="ＭＳ Ｐゴシック" charset="0"/>
              </a:rPr>
              <a:t>منه الزاوية منه الوتد منه قوس القتال منه يخرج كل ظالم جميعا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r>
              <a:rPr lang="ar-JO" sz="3600" dirty="0">
                <a:effectLst>
                  <a:glow rad="127000">
                    <a:schemeClr val="tx1"/>
                  </a:glow>
                </a:effectLst>
                <a:ea typeface="ＭＳ Ｐゴシック" charset="0"/>
              </a:rPr>
              <a:t> 5 </a:t>
            </a:r>
            <a:r>
              <a:rPr lang="ar-SA" sz="3600" dirty="0">
                <a:effectLst>
                  <a:glow rad="127000">
                    <a:schemeClr val="tx1"/>
                  </a:glow>
                </a:effectLst>
                <a:ea typeface="ＭＳ Ｐゴシック" charset="0"/>
              </a:rPr>
              <a:t>ويكونون كالجبابرة الدائسين طين الأسواق في القتال، ويحاربون لأن الرب معهم، والراكبون الخيل يخزون.</a:t>
            </a:r>
          </a:p>
        </p:txBody>
      </p:sp>
    </p:spTree>
    <p:extLst>
      <p:ext uri="{BB962C8B-B14F-4D97-AF65-F5344CB8AC3E}">
        <p14:creationId xmlns:p14="http://schemas.microsoft.com/office/powerpoint/2010/main" val="427391967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8604448" cy="6567883"/>
          </a:xfrm>
          <a:effectLst>
            <a:outerShdw blurRad="63500" dist="35921" dir="2700000" algn="ctr" rotWithShape="0">
              <a:schemeClr val="tx2">
                <a:alpha val="74998"/>
              </a:schemeClr>
            </a:outerShdw>
          </a:effectLst>
        </p:spPr>
        <p:txBody>
          <a:bodyPr anchor="t"/>
          <a:lstStyle/>
          <a:p>
            <a:pPr algn="r" rtl="1"/>
            <a:r>
              <a:rPr lang="ar-SA" sz="4000" dirty="0"/>
              <a:t>زكريا ١٠ : ٦-٨</a:t>
            </a:r>
            <a:br>
              <a:rPr lang="ar-SA" sz="4000" dirty="0"/>
            </a:br>
            <a:br>
              <a:rPr lang="en-US" sz="4000" dirty="0"/>
            </a:br>
            <a:r>
              <a:rPr lang="ar-SA" sz="4000" dirty="0"/>
              <a:t>6 وأقوي بيت يهوذا وأخلص بيت يوسف وأرجعهم لأني قد رحمتهم. ويكونون كأني لم أرفضهم لأني أنا الرب إلههم فأجيبهم.</a:t>
            </a:r>
            <a:r>
              <a:rPr lang="ar-JO" sz="4000" dirty="0"/>
              <a:t>7 </a:t>
            </a:r>
            <a:r>
              <a:rPr lang="ar-SA" sz="4000" dirty="0"/>
              <a:t>ويكون أفرايم كجبار ويفرح قلبهم كأنه بالخمر، وينظر بنوهم فيفرحون ويبتهج قلبهم بالرب.</a:t>
            </a:r>
            <a:r>
              <a:rPr lang="ar-JO" sz="4000" dirty="0"/>
              <a:t> 8 </a:t>
            </a:r>
            <a:r>
              <a:rPr lang="ar-SA" sz="4000" dirty="0"/>
              <a:t>أصفر لهم وأجمعهم لأني قد فديتهم ويكثرون كما كثروا.</a:t>
            </a:r>
          </a:p>
        </p:txBody>
      </p:sp>
    </p:spTree>
    <p:extLst>
      <p:ext uri="{BB962C8B-B14F-4D97-AF65-F5344CB8AC3E}">
        <p14:creationId xmlns:p14="http://schemas.microsoft.com/office/powerpoint/2010/main" val="45273798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SA" altLang="zh-CN" sz="3600" dirty="0">
                <a:solidFill>
                  <a:schemeClr val="bg1"/>
                </a:solidFill>
                <a:cs typeface="Arial" panose="020B0604020202020204" pitchFamily="34" charset="0"/>
              </a:rPr>
              <a:t>إعادة التوطين</a:t>
            </a:r>
            <a:endParaRPr kumimoji="1" lang="en-US" altLang="zh-CN" sz="24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333356" y="1575163"/>
            <a:ext cx="98456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آشور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068206" y="2246500"/>
            <a:ext cx="1783714"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334715" y="4526180"/>
            <a:ext cx="93326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3179735" y="2963811"/>
            <a:ext cx="966931"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8238680">
            <a:off x="4606518" y="213258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AD47C8D-8948-4D42-843D-107F987D5C97}"/>
              </a:ext>
            </a:extLst>
          </p:cNvPr>
          <p:cNvSpPr txBox="1">
            <a:spLocks noChangeArrowheads="1"/>
          </p:cNvSpPr>
          <p:nvPr/>
        </p:nvSpPr>
        <p:spPr bwMode="auto">
          <a:xfrm>
            <a:off x="2548632" y="759481"/>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١٠: ٩-١٠</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ular Callout 12">
            <a:extLst>
              <a:ext uri="{FF2B5EF4-FFF2-40B4-BE49-F238E27FC236}">
                <a16:creationId xmlns:a16="http://schemas.microsoft.com/office/drawing/2014/main" id="{DE033B8D-BAAD-EC47-A47A-B11CBAD13F95}"/>
              </a:ext>
            </a:extLst>
          </p:cNvPr>
          <p:cNvSpPr/>
          <p:nvPr/>
        </p:nvSpPr>
        <p:spPr>
          <a:xfrm>
            <a:off x="3179735" y="3528678"/>
            <a:ext cx="5966547" cy="3212690"/>
          </a:xfrm>
          <a:prstGeom prst="wedgeRoundRectCallout">
            <a:avLst>
              <a:gd name="adj1" fmla="val -21217"/>
              <a:gd name="adj2" fmla="val -49405"/>
              <a:gd name="adj3" fmla="val 16667"/>
            </a:avLst>
          </a:prstGeom>
          <a:solidFill>
            <a:schemeClr val="accent1">
              <a:lumMod val="50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3282688" y="3847049"/>
            <a:ext cx="5760640" cy="2554545"/>
          </a:xfrm>
          <a:prstGeom prst="rect">
            <a:avLst/>
          </a:prstGeom>
          <a:noFill/>
          <a:ln>
            <a:noFill/>
          </a:ln>
        </p:spPr>
        <p:txBody>
          <a:bodyPr wrap="square" anchor="ctr">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 وأزرعهم بين الشعوب فيذكرونني في الأراضي البعيدة ويحيون مع بنيهم ويرجعون.</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 </a:t>
            </a:r>
            <a:r>
              <a:rPr kumimoji="0" lang="ar-SA"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وأرجعهم من أرض مصر وأجمعهم من أشور وآتي بهم إلى أرض جلعاد ولبنان ولا يوجد لهم مكان.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0" grpId="0" animBg="1"/>
      <p:bldP spid="1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SA" altLang="zh-CN" sz="3600" dirty="0">
                <a:solidFill>
                  <a:schemeClr val="bg1"/>
                </a:solidFill>
                <a:cs typeface="Arial" panose="020B0604020202020204" pitchFamily="34" charset="0"/>
              </a:rPr>
              <a:t>إعادة التوطين</a:t>
            </a:r>
            <a:endParaRPr kumimoji="1" lang="en-US" altLang="zh-CN" sz="24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333356" y="1575163"/>
            <a:ext cx="984565"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آشور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334715" y="4526180"/>
            <a:ext cx="933269"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6D24EAD0-9796-1143-A234-739395E8543A}"/>
              </a:ext>
            </a:extLst>
          </p:cNvPr>
          <p:cNvSpPr txBox="1">
            <a:spLocks noChangeArrowheads="1"/>
          </p:cNvSpPr>
          <p:nvPr/>
        </p:nvSpPr>
        <p:spPr bwMode="auto">
          <a:xfrm>
            <a:off x="3179735" y="2963811"/>
            <a:ext cx="966931"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1A0C5E7D-4EA0-A747-A8A4-AE5971C9156B}"/>
              </a:ext>
            </a:extLst>
          </p:cNvPr>
          <p:cNvSpPr/>
          <p:nvPr/>
        </p:nvSpPr>
        <p:spPr bwMode="auto">
          <a:xfrm rot="19975684">
            <a:off x="1669380" y="415542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ight Arrow 10">
            <a:extLst>
              <a:ext uri="{FF2B5EF4-FFF2-40B4-BE49-F238E27FC236}">
                <a16:creationId xmlns:a16="http://schemas.microsoft.com/office/drawing/2014/main" id="{026478CE-2798-B94A-86AB-AC5E1029F0B5}"/>
              </a:ext>
            </a:extLst>
          </p:cNvPr>
          <p:cNvSpPr/>
          <p:nvPr/>
        </p:nvSpPr>
        <p:spPr bwMode="auto">
          <a:xfrm rot="8238680">
            <a:off x="4606518" y="213258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AD47C8D-8948-4D42-843D-107F987D5C97}"/>
              </a:ext>
            </a:extLst>
          </p:cNvPr>
          <p:cNvSpPr txBox="1">
            <a:spLocks noChangeArrowheads="1"/>
          </p:cNvSpPr>
          <p:nvPr/>
        </p:nvSpPr>
        <p:spPr bwMode="auto">
          <a:xfrm>
            <a:off x="2548632" y="759481"/>
            <a:ext cx="3582158" cy="5066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600" b="1" i="1" u="none" strike="noStrike" cap="none" spc="0" normalizeH="0" baseline="0">
                <a:ln>
                  <a:noFill/>
                </a:ln>
                <a:solidFill>
                  <a:srgbClr val="FFFFFF"/>
                </a:solidFill>
                <a:effectLst>
                  <a:glow rad="127000">
                    <a:srgbClr val="000000"/>
                  </a:glow>
                </a:effectLst>
                <a:uLnTx/>
                <a:uFillTx/>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زكريا ١٠ : ١١-١٢</a:t>
            </a:r>
          </a:p>
        </p:txBody>
      </p:sp>
      <p:sp>
        <p:nvSpPr>
          <p:cNvPr id="13" name="Rounded Rectangular Callout 12">
            <a:extLst>
              <a:ext uri="{FF2B5EF4-FFF2-40B4-BE49-F238E27FC236}">
                <a16:creationId xmlns:a16="http://schemas.microsoft.com/office/drawing/2014/main" id="{DE033B8D-BAAD-EC47-A47A-B11CBAD13F95}"/>
              </a:ext>
            </a:extLst>
          </p:cNvPr>
          <p:cNvSpPr/>
          <p:nvPr/>
        </p:nvSpPr>
        <p:spPr>
          <a:xfrm>
            <a:off x="3179735" y="3528678"/>
            <a:ext cx="5966547" cy="3212690"/>
          </a:xfrm>
          <a:prstGeom prst="wedgeRoundRectCallout">
            <a:avLst>
              <a:gd name="adj1" fmla="val -21217"/>
              <a:gd name="adj2" fmla="val -49405"/>
              <a:gd name="adj3" fmla="val 16667"/>
            </a:avLst>
          </a:prstGeom>
          <a:solidFill>
            <a:schemeClr val="accent6">
              <a:lumMod val="75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2">
            <a:extLst>
              <a:ext uri="{FF2B5EF4-FFF2-40B4-BE49-F238E27FC236}">
                <a16:creationId xmlns:a16="http://schemas.microsoft.com/office/drawing/2014/main" id="{AD0F91AF-036C-844D-BF3C-CB24E628EC71}"/>
              </a:ext>
            </a:extLst>
          </p:cNvPr>
          <p:cNvSpPr txBox="1">
            <a:spLocks noChangeArrowheads="1"/>
          </p:cNvSpPr>
          <p:nvPr/>
        </p:nvSpPr>
        <p:spPr bwMode="auto">
          <a:xfrm>
            <a:off x="3177452" y="3880793"/>
            <a:ext cx="5966547" cy="2554545"/>
          </a:xfrm>
          <a:prstGeom prst="rect">
            <a:avLst/>
          </a:prstGeom>
          <a:noFill/>
          <a:ln>
            <a:noFill/>
          </a:ln>
        </p:spPr>
        <p:txBody>
          <a:bodyPr wrap="square" anchor="ctr">
            <a:spAutoFit/>
          </a:bodyPr>
          <a:lstStyle>
            <a:defPPr>
              <a:defRPr lang="en-GB"/>
            </a:defPPr>
            <a:lvl1pPr marL="0" marR="0" lvl="0" indent="0" algn="ctr" defTabSz="457200" eaLnBrk="0" fontAlgn="auto" latinLnBrk="0" hangingPunct="0">
              <a:lnSpc>
                <a:spcPct val="100000"/>
              </a:lnSpc>
              <a:spcBef>
                <a:spcPts val="0"/>
              </a:spcBef>
              <a:spcAft>
                <a:spcPts val="0"/>
              </a:spcAft>
              <a:buClrTx/>
              <a:buSzTx/>
              <a:buFontTx/>
              <a:buNone/>
              <a:tabLst/>
              <a:defRPr sz="3200" b="1">
                <a:latin typeface="Arial"/>
                <a:cs typeface="Arial"/>
              </a:defRPr>
            </a:lvl1pPr>
            <a:lvl2pPr marL="742950" indent="-285750">
              <a:defRPr>
                <a:latin typeface="Times New Roman" charset="0"/>
              </a:defRPr>
            </a:lvl2pPr>
            <a:lvl3pPr marL="1143000" indent="-228600">
              <a:defRPr>
                <a:latin typeface="Times New Roman" charset="0"/>
              </a:defRPr>
            </a:lvl3pPr>
            <a:lvl4pPr marL="1600200" indent="-228600">
              <a:defRPr>
                <a:latin typeface="Times New Roman" charset="0"/>
              </a:defRPr>
            </a:lvl4pPr>
            <a:lvl5pPr marL="2057400" indent="-228600">
              <a:defRPr>
                <a:latin typeface="Times New Roman" charset="0"/>
              </a:defRPr>
            </a:lvl5pPr>
            <a:lvl6pPr marL="2514600" indent="-228600" algn="ctr" eaLnBrk="0" fontAlgn="base" hangingPunct="0">
              <a:spcBef>
                <a:spcPct val="0"/>
              </a:spcBef>
              <a:spcAft>
                <a:spcPct val="0"/>
              </a:spcAft>
              <a:defRPr>
                <a:latin typeface="Times New Roman" charset="0"/>
              </a:defRPr>
            </a:lvl6pPr>
            <a:lvl7pPr marL="2971800" indent="-228600" algn="ctr" eaLnBrk="0" fontAlgn="base" hangingPunct="0">
              <a:spcBef>
                <a:spcPct val="0"/>
              </a:spcBef>
              <a:spcAft>
                <a:spcPct val="0"/>
              </a:spcAft>
              <a:defRPr>
                <a:latin typeface="Times New Roman" charset="0"/>
              </a:defRPr>
            </a:lvl7pPr>
            <a:lvl8pPr marL="3429000" indent="-228600" algn="ctr" eaLnBrk="0" fontAlgn="base" hangingPunct="0">
              <a:spcBef>
                <a:spcPct val="0"/>
              </a:spcBef>
              <a:spcAft>
                <a:spcPct val="0"/>
              </a:spcAft>
              <a:defRPr>
                <a:latin typeface="Times New Roman" charset="0"/>
              </a:defRPr>
            </a:lvl8pPr>
            <a:lvl9pPr marL="3886200" indent="-228600" algn="ctr" eaLnBrk="0" fontAlgn="base" hangingPunct="0">
              <a:spcBef>
                <a:spcPct val="0"/>
              </a:spcBef>
              <a:spcAft>
                <a:spcPct val="0"/>
              </a:spcAft>
              <a:defRPr>
                <a:latin typeface="Times New Roman"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 ويعبر في بحر الضيق ويضرب اللجج في البحر، وتجف كل أعماق النهر وتخفض كبرياء أشور ويزول قضيب مصر.</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وأقويهم بالرب فيسلكون باسمه يقول الرب.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9">
            <a:extLst>
              <a:ext uri="{FF2B5EF4-FFF2-40B4-BE49-F238E27FC236}">
                <a16:creationId xmlns:a16="http://schemas.microsoft.com/office/drawing/2014/main" id="{5C80C675-7600-EF8D-2793-AB1A26A7B36B}"/>
              </a:ext>
            </a:extLst>
          </p:cNvPr>
          <p:cNvSpPr txBox="1">
            <a:spLocks noChangeArrowheads="1"/>
          </p:cNvSpPr>
          <p:nvPr/>
        </p:nvSpPr>
        <p:spPr bwMode="auto">
          <a:xfrm>
            <a:off x="1996198" y="2206605"/>
            <a:ext cx="1783714"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823188"/>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١١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48345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cs typeface="ＭＳ Ｐゴシック" charset="0"/>
              </a:rPr>
              <a:t>الدينونات</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١١ : ١-٣</a:t>
            </a: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باشان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3923928"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011453" y="404664"/>
            <a:ext cx="4981021" cy="5934099"/>
          </a:xfrm>
          <a:prstGeom prst="rect">
            <a:avLst/>
          </a:prstGeom>
          <a:noFill/>
          <a:ln>
            <a:noFill/>
          </a:ln>
        </p:spPr>
        <p:txBody>
          <a:bodyPr wrap="square" anchor="ctr">
            <a:no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افتح أبوابك يا لبنان فتأكل النار أرزك 2 ولول يا سرو لأن الأرز سقط لأن الأعزاء قد خربوا ولول يا بلوط باشان لأن الوعر المنيع قد هبط    3 صوت ولولة الرعاة لأن فخرهم خرب صوت زمجرة الأشبال لأن كبرياء الأردن خربت</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8"/>
          <p:cNvSpPr txBox="1">
            <a:spLocks noChangeArrowheads="1"/>
          </p:cNvSpPr>
          <p:nvPr/>
        </p:nvSpPr>
        <p:spPr bwMode="auto">
          <a:xfrm>
            <a:off x="2080075" y="180819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صور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لبنان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4880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١٢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108128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echariah 12:1-14 - The Day of the Lord, Calvary Chapel Arroyo Grande -  Pastor Steve Carr | Space art wallpaper, Wallpaper space, Space art">
            <a:extLst>
              <a:ext uri="{FF2B5EF4-FFF2-40B4-BE49-F238E27FC236}">
                <a16:creationId xmlns:a16="http://schemas.microsoft.com/office/drawing/2014/main" id="{76B47553-057C-A610-1075-308BB59E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Arial" panose="020B0604020202020204" pitchFamily="34" charset="0"/>
              </a:rPr>
              <a:t>١ وحي كلام الرب على إسرائيل يقول الرب باسط السماوات ومؤسس الأرض وجابل روح الإنسان في داخله ٢ هأنذا أجعل أورشليم كأس ترنح لجميع الشعوب حولها وأيضاً على يهوذا تكون في حصار أورشليم</a:t>
            </a:r>
            <a:br>
              <a:rPr lang="en-US" sz="3600" dirty="0">
                <a:effectLst>
                  <a:glow rad="127000">
                    <a:schemeClr val="tx1"/>
                  </a:glow>
                </a:effectLst>
                <a:ea typeface="ＭＳ Ｐゴシック" charset="0"/>
                <a:cs typeface="Arial" panose="020B0604020202020204" pitchFamily="34" charset="0"/>
              </a:rPr>
            </a:br>
            <a:r>
              <a:rPr lang="en-US" sz="3600" dirty="0">
                <a:effectLst>
                  <a:glow rad="127000">
                    <a:schemeClr val="tx1"/>
                  </a:glow>
                </a:effectLst>
                <a:ea typeface="ＭＳ Ｐゴシック" charset="0"/>
                <a:cs typeface="Arial" panose="020B0604020202020204" pitchFamily="34" charset="0"/>
              </a:rPr>
              <a:t>(</a:t>
            </a:r>
            <a:r>
              <a:rPr lang="ar-JO" sz="3600" dirty="0">
                <a:effectLst>
                  <a:glow rad="127000">
                    <a:schemeClr val="tx1"/>
                  </a:glow>
                </a:effectLst>
                <a:ea typeface="ＭＳ Ｐゴシック" charset="0"/>
                <a:cs typeface="Arial" panose="020B0604020202020204" pitchFamily="34" charset="0"/>
              </a:rPr>
              <a:t>زك ١٢: ١-٢</a:t>
            </a:r>
            <a:r>
              <a:rPr lang="en-US" sz="3600" dirty="0">
                <a:effectLst>
                  <a:glow rad="127000">
                    <a:schemeClr val="tx1"/>
                  </a:glow>
                </a:effectLst>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10F46B46-DA0F-BD94-753F-DB95FB062945}"/>
              </a:ext>
            </a:extLst>
          </p:cNvPr>
          <p:cNvSpPr txBox="1">
            <a:spLocks noChangeArrowheads="1"/>
          </p:cNvSpPr>
          <p:nvPr/>
        </p:nvSpPr>
        <p:spPr bwMode="auto">
          <a:xfrm>
            <a:off x="0" y="5733256"/>
            <a:ext cx="9144000" cy="951259"/>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defRPr/>
            </a:pPr>
            <a:r>
              <a:rPr kumimoji="0" lang="ar-JO" sz="5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rPr>
              <a:t>يوم الرب</a:t>
            </a:r>
            <a:endParaRPr kumimoji="0" lang="en-GB" sz="5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91561017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Cup of Trembling">
            <a:extLst>
              <a:ext uri="{FF2B5EF4-FFF2-40B4-BE49-F238E27FC236}">
                <a16:creationId xmlns:a16="http://schemas.microsoft.com/office/drawing/2014/main" id="{74BDD272-C93A-5D48-898B-42BF0C587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848"/>
            <a:ext cx="9112984" cy="47971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1753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SA" sz="3600" dirty="0">
                <a:effectLst>
                  <a:glow rad="127000">
                    <a:schemeClr val="tx1"/>
                  </a:glow>
                </a:effectLst>
                <a:ea typeface="ＭＳ Ｐゴシック" charset="0"/>
                <a:cs typeface="Arial" panose="020B0604020202020204" pitchFamily="34" charset="0"/>
              </a:rPr>
              <a:t>زكريا ١٢ : ٢</a:t>
            </a:r>
            <a:br>
              <a:rPr lang="ar-SA" sz="3600" dirty="0">
                <a:effectLst>
                  <a:glow rad="127000">
                    <a:schemeClr val="tx1"/>
                  </a:glow>
                </a:effectLst>
                <a:ea typeface="ＭＳ Ｐゴシック" charset="0"/>
                <a:cs typeface="Arial" panose="020B0604020202020204" pitchFamily="34" charset="0"/>
              </a:rPr>
            </a:br>
            <a:br>
              <a:rPr lang="en-US"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هئنذا أجعل أورشليم كأس ترنح لجميع الشعوب حولها وأيضاً على يهوذا تكون في حصار أورشليم</a:t>
            </a:r>
            <a:r>
              <a:rPr lang="ar-SA" sz="36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36637329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rtl="1"/>
            <a:r>
              <a:rPr lang="ar-SA" sz="3200" dirty="0">
                <a:cs typeface="Arial" panose="020B0604020202020204" pitchFamily="34" charset="0"/>
              </a:rPr>
              <a:t>زكريا ١٢ : ٣</a:t>
            </a:r>
            <a:br>
              <a:rPr lang="ar-SA" sz="3200" dirty="0">
                <a:cs typeface="Arial" panose="020B0604020202020204" pitchFamily="34" charset="0"/>
              </a:rPr>
            </a:br>
            <a:r>
              <a:rPr lang="ar-SA" sz="3200" dirty="0">
                <a:cs typeface="Arial" panose="020B0604020202020204" pitchFamily="34" charset="0"/>
              </a:rPr>
              <a:t>ويكون في ذلك اليوم أني أجعل أورشليم حجرا</a:t>
            </a:r>
            <a:r>
              <a:rPr lang="ar-JO" sz="3200" dirty="0">
                <a:cs typeface="Arial" panose="020B0604020202020204" pitchFamily="34" charset="0"/>
              </a:rPr>
              <a:t>ً</a:t>
            </a:r>
            <a:r>
              <a:rPr lang="ar-SA" sz="3200" dirty="0">
                <a:cs typeface="Arial" panose="020B0604020202020204" pitchFamily="34" charset="0"/>
              </a:rPr>
              <a:t> مشوالا</a:t>
            </a:r>
            <a:r>
              <a:rPr lang="ar-JO" sz="3200" dirty="0">
                <a:cs typeface="Arial" panose="020B0604020202020204" pitchFamily="34" charset="0"/>
              </a:rPr>
              <a:t>ً</a:t>
            </a:r>
            <a:r>
              <a:rPr lang="ar-SA" sz="3200" dirty="0">
                <a:cs typeface="Arial" panose="020B0604020202020204" pitchFamily="34" charset="0"/>
              </a:rPr>
              <a:t> لجميع الشعوب، وكل الذين يشيلونه ينشقون شقا</a:t>
            </a:r>
            <a:r>
              <a:rPr lang="ar-JO" sz="3200" dirty="0">
                <a:cs typeface="Arial" panose="020B0604020202020204" pitchFamily="34" charset="0"/>
              </a:rPr>
              <a:t>ً،</a:t>
            </a:r>
            <a:r>
              <a:rPr lang="ar-SA" sz="3200" dirty="0">
                <a:cs typeface="Arial" panose="020B0604020202020204" pitchFamily="34" charset="0"/>
              </a:rPr>
              <a:t> ويجتمع عليها كل أمم الأرض.</a:t>
            </a:r>
          </a:p>
        </p:txBody>
      </p:sp>
      <p:pic>
        <p:nvPicPr>
          <p:cNvPr id="7170" name="Picture 2" descr="I Will Make Jerusalem an Immovable Rock”">
            <a:extLst>
              <a:ext uri="{FF2B5EF4-FFF2-40B4-BE49-F238E27FC236}">
                <a16:creationId xmlns:a16="http://schemas.microsoft.com/office/drawing/2014/main" id="{016B9558-AA5A-714B-9420-8B4646A8C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295"/>
          <a:stretch/>
        </p:blipFill>
        <p:spPr bwMode="auto">
          <a:xfrm>
            <a:off x="-684584" y="2272754"/>
            <a:ext cx="10862951" cy="23013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10044AC-2A09-8A4D-86A9-55C525C7C3DD}"/>
              </a:ext>
            </a:extLst>
          </p:cNvPr>
          <p:cNvSpPr txBox="1">
            <a:spLocks noChangeArrowheads="1"/>
          </p:cNvSpPr>
          <p:nvPr/>
        </p:nvSpPr>
        <p:spPr bwMode="auto">
          <a:xfrm>
            <a:off x="0" y="4862092"/>
            <a:ext cx="9144000" cy="1822424"/>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5400" dirty="0">
                <a:solidFill>
                  <a:srgbClr val="FFFFFF"/>
                </a:solidFill>
                <a:latin typeface="Arial" panose="020B0604020202020204" pitchFamily="34" charset="0"/>
                <a:ea typeface="ＭＳ Ｐゴシック" charset="0"/>
                <a:cs typeface="Arial" panose="020B0604020202020204" pitchFamily="34" charset="0"/>
              </a:rPr>
              <a:t>في ذلك اليوم أني أجعل أورشليم حجراً مشوالاً</a:t>
            </a:r>
            <a:endParaRPr kumimoji="0" lang="en-US" sz="54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172" name="Picture 4" descr="Thy Strong Word - Zechariah 12: Immovable Rock, God Pierced in Christ,  Lonely Mourning - KFUO Radio">
            <a:extLst>
              <a:ext uri="{FF2B5EF4-FFF2-40B4-BE49-F238E27FC236}">
                <a16:creationId xmlns:a16="http://schemas.microsoft.com/office/drawing/2014/main" id="{CC34DBBB-8619-C743-8AA3-62D4D75A7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2754"/>
            <a:ext cx="3327493" cy="231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1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الطريق لمحاربة الإحباط هو من خلال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رؤية من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وإلى أين أنت ذاهب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706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nic Vs. Fear: Spot The Difference | Horse behavior, Horses, Horse care">
            <a:extLst>
              <a:ext uri="{FF2B5EF4-FFF2-40B4-BE49-F238E27FC236}">
                <a16:creationId xmlns:a16="http://schemas.microsoft.com/office/drawing/2014/main" id="{0E1C5055-41A8-D044-A88C-AFFA16FE0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922136"/>
            <a:ext cx="7137400" cy="3937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92667"/>
          </a:xfrm>
          <a:effectLst>
            <a:outerShdw blurRad="63500" dist="35921" dir="2700000" algn="ctr" rotWithShape="0">
              <a:schemeClr val="tx2">
                <a:alpha val="74998"/>
              </a:schemeClr>
            </a:outerShdw>
          </a:effectLst>
        </p:spPr>
        <p:txBody>
          <a:bodyPr anchor="t"/>
          <a:lstStyle/>
          <a:p>
            <a:pPr rtl="1"/>
            <a:r>
              <a:rPr lang="ar-SA" sz="3200" dirty="0">
                <a:cs typeface="Arial" panose="020B0604020202020204" pitchFamily="34" charset="0"/>
              </a:rPr>
              <a:t>زكريا ١٢ : ٤-٥</a:t>
            </a:r>
            <a:br>
              <a:rPr lang="ar-SA" sz="3200" dirty="0">
                <a:cs typeface="Arial" panose="020B0604020202020204" pitchFamily="34" charset="0"/>
              </a:rPr>
            </a:br>
            <a:r>
              <a:rPr lang="ar-SA" sz="3200" dirty="0">
                <a:cs typeface="Arial" panose="020B0604020202020204" pitchFamily="34" charset="0"/>
              </a:rPr>
              <a:t>4 في ذلك اليوم يقول الرب أضرب كل فرس بالحيرة وراكبه بالجنون</a:t>
            </a:r>
            <a:r>
              <a:rPr lang="ar-JO" sz="3200" dirty="0">
                <a:cs typeface="Arial" panose="020B0604020202020204" pitchFamily="34" charset="0"/>
              </a:rPr>
              <a:t>،</a:t>
            </a:r>
            <a:r>
              <a:rPr lang="ar-SA" sz="3200" dirty="0">
                <a:cs typeface="Arial" panose="020B0604020202020204" pitchFamily="34" charset="0"/>
              </a:rPr>
              <a:t> وأفتح عيني على بيت يهوذا، وأضرب كل خيل الشعوب بالعمى.</a:t>
            </a:r>
            <a:br>
              <a:rPr lang="ar-SA" sz="3200" dirty="0">
                <a:cs typeface="Arial" panose="020B0604020202020204" pitchFamily="34" charset="0"/>
              </a:rPr>
            </a:br>
            <a:r>
              <a:rPr lang="ar-SA" sz="3200" dirty="0">
                <a:cs typeface="Arial" panose="020B0604020202020204" pitchFamily="34" charset="0"/>
              </a:rPr>
              <a:t>5 فتقول أمراء يهوذا في قلبهم: إن سكان أورشليم قوة لي برب الجنود إلههم.</a:t>
            </a:r>
          </a:p>
        </p:txBody>
      </p:sp>
    </p:spTree>
    <p:extLst>
      <p:ext uri="{BB962C8B-B14F-4D97-AF65-F5344CB8AC3E}">
        <p14:creationId xmlns:p14="http://schemas.microsoft.com/office/powerpoint/2010/main" val="222762222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ginning of the End | eyeofprophecy ... watch and wait">
            <a:extLst>
              <a:ext uri="{FF2B5EF4-FFF2-40B4-BE49-F238E27FC236}">
                <a16:creationId xmlns:a16="http://schemas.microsoft.com/office/drawing/2014/main" id="{CAA1FE76-B34F-6249-AE0B-A0D1E9851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905"/>
          <a:stretch/>
        </p:blipFill>
        <p:spPr bwMode="auto">
          <a:xfrm>
            <a:off x="0" y="29468"/>
            <a:ext cx="9176192" cy="61358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608"/>
            <a:ext cx="9144000" cy="2679451"/>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cs typeface="Arial" panose="020B0604020202020204" pitchFamily="34" charset="0"/>
              </a:rPr>
              <a:t>زكريا ١٢ : ٦</a:t>
            </a:r>
            <a:br>
              <a:rPr lang="ar-SA" sz="3600" dirty="0">
                <a:effectLst>
                  <a:glow rad="127000">
                    <a:schemeClr val="tx1"/>
                  </a:glow>
                </a:effectLst>
                <a:ea typeface="ＭＳ Ｐゴシック" charset="0"/>
                <a:cs typeface="Arial" panose="020B0604020202020204" pitchFamily="34" charset="0"/>
              </a:rPr>
            </a:br>
            <a:r>
              <a:rPr lang="ar-SA" sz="3600" dirty="0">
                <a:effectLst>
                  <a:glow rad="127000">
                    <a:schemeClr val="tx1"/>
                  </a:glow>
                </a:effectLst>
                <a:ea typeface="ＭＳ Ｐゴシック" charset="0"/>
                <a:cs typeface="Arial" panose="020B0604020202020204" pitchFamily="34" charset="0"/>
              </a:rPr>
              <a:t>في ذلك اليوم أجعل أمراء يهوذا كمصباح نار بين الحطب، وكمشعل نار بين الحزم. فيأكلون كل الشعوب حولهم عن اليمين وعن اليسار، فتثبت أورشليم أيضا</a:t>
            </a:r>
            <a:r>
              <a:rPr lang="ar-JO" sz="3600" dirty="0">
                <a:effectLst>
                  <a:glow rad="127000">
                    <a:schemeClr val="tx1"/>
                  </a:glow>
                </a:effectLst>
                <a:ea typeface="ＭＳ Ｐゴシック" charset="0"/>
                <a:cs typeface="Arial" panose="020B0604020202020204" pitchFamily="34" charset="0"/>
              </a:rPr>
              <a:t>ً</a:t>
            </a:r>
            <a:r>
              <a:rPr lang="ar-SA" sz="3600" dirty="0">
                <a:effectLst>
                  <a:glow rad="127000">
                    <a:schemeClr val="tx1"/>
                  </a:glow>
                </a:effectLst>
                <a:ea typeface="ＭＳ Ｐゴシック" charset="0"/>
                <a:cs typeface="Arial" panose="020B0604020202020204" pitchFamily="34" charset="0"/>
              </a:rPr>
              <a:t> في مكانها بأورشليم.</a:t>
            </a:r>
          </a:p>
        </p:txBody>
      </p:sp>
    </p:spTree>
    <p:extLst>
      <p:ext uri="{BB962C8B-B14F-4D97-AF65-F5344CB8AC3E}">
        <p14:creationId xmlns:p14="http://schemas.microsoft.com/office/powerpoint/2010/main" val="417655671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Painting: Jerusalem Light to the nations - Alex Levin">
            <a:extLst>
              <a:ext uri="{FF2B5EF4-FFF2-40B4-BE49-F238E27FC236}">
                <a16:creationId xmlns:a16="http://schemas.microsoft.com/office/drawing/2014/main" id="{70256DAF-88A2-D944-AD0C-96D782603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3359"/>
            <a:ext cx="9144000" cy="3787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3033890"/>
          </a:xfrm>
          <a:effectLst>
            <a:outerShdw blurRad="63500" dist="35921" dir="2700000" algn="ctr" rotWithShape="0">
              <a:schemeClr val="tx2">
                <a:alpha val="74998"/>
              </a:schemeClr>
            </a:outerShdw>
          </a:effectLst>
        </p:spPr>
        <p:txBody>
          <a:bodyPr anchor="t"/>
          <a:lstStyle/>
          <a:p>
            <a:pPr rtl="1"/>
            <a:r>
              <a:rPr lang="ar-SA" sz="3200" dirty="0">
                <a:cs typeface="Arial" panose="020B0604020202020204" pitchFamily="34" charset="0"/>
              </a:rPr>
              <a:t>زكريا ١٢ : ٧-٩</a:t>
            </a:r>
            <a:br>
              <a:rPr lang="ar-SA" sz="3200" dirty="0">
                <a:cs typeface="Arial" panose="020B0604020202020204" pitchFamily="34" charset="0"/>
              </a:rPr>
            </a:br>
            <a:r>
              <a:rPr lang="ar-SA" sz="3200" dirty="0">
                <a:cs typeface="Arial" panose="020B0604020202020204" pitchFamily="34" charset="0"/>
              </a:rPr>
              <a:t>7 ويخلص الرب خيام يهوذا أولا</a:t>
            </a:r>
            <a:r>
              <a:rPr lang="ar-JO" sz="3200" dirty="0">
                <a:cs typeface="Arial" panose="020B0604020202020204" pitchFamily="34" charset="0"/>
              </a:rPr>
              <a:t>ً</a:t>
            </a:r>
            <a:r>
              <a:rPr lang="ar-SA" sz="3200" dirty="0">
                <a:cs typeface="Arial" panose="020B0604020202020204" pitchFamily="34" charset="0"/>
              </a:rPr>
              <a:t> لكيلا يتعاظم افتخار بيت داود وافتخار سكان أورشليم على يهوذا.</a:t>
            </a:r>
            <a:r>
              <a:rPr lang="ar-JO" sz="3200" dirty="0">
                <a:cs typeface="Arial" panose="020B0604020202020204" pitchFamily="34" charset="0"/>
              </a:rPr>
              <a:t> 8 </a:t>
            </a:r>
            <a:r>
              <a:rPr lang="ar-SA" sz="3200" dirty="0">
                <a:cs typeface="Arial" panose="020B0604020202020204" pitchFamily="34" charset="0"/>
              </a:rPr>
              <a:t>في ذلك اليوم يستر الرب سكان أورشليم فيكون العاثر منهم في ذلك اليوم مثل داود، وبيت داود مثل الله، مثل ملاك الرب أمامهم.</a:t>
            </a:r>
            <a:r>
              <a:rPr lang="ar-JO" sz="3200" dirty="0">
                <a:cs typeface="Arial" panose="020B0604020202020204" pitchFamily="34" charset="0"/>
              </a:rPr>
              <a:t> 9 </a:t>
            </a:r>
            <a:r>
              <a:rPr lang="ar-SA" sz="3200" dirty="0">
                <a:cs typeface="Arial" panose="020B0604020202020204" pitchFamily="34" charset="0"/>
              </a:rPr>
              <a:t>ويكون في ذلك اليوم أني ألتمس هلاك كل الأمم الآتين على أورشليم.</a:t>
            </a:r>
          </a:p>
        </p:txBody>
      </p:sp>
    </p:spTree>
    <p:extLst>
      <p:ext uri="{BB962C8B-B14F-4D97-AF65-F5344CB8AC3E}">
        <p14:creationId xmlns:p14="http://schemas.microsoft.com/office/powerpoint/2010/main" val="114117978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lum contrast="6000"/>
          </a:blip>
          <a:srcRect/>
          <a:stretch>
            <a:fillRect/>
          </a:stretch>
        </p:blipFill>
        <p:spPr bwMode="auto">
          <a:xfrm>
            <a:off x="0" y="0"/>
            <a:ext cx="9144000" cy="6858000"/>
          </a:xfrm>
          <a:prstGeom prst="rect">
            <a:avLst/>
          </a:prstGeom>
          <a:noFill/>
          <a:ln w="9525">
            <a:noFill/>
            <a:miter lim="800000"/>
            <a:headEnd/>
            <a:tailEnd/>
          </a:ln>
        </p:spPr>
      </p:pic>
      <p:sp>
        <p:nvSpPr>
          <p:cNvPr id="259075" name="Text Box 3"/>
          <p:cNvSpPr txBox="1">
            <a:spLocks noChangeArrowheads="1"/>
          </p:cNvSpPr>
          <p:nvPr/>
        </p:nvSpPr>
        <p:spPr bwMode="auto">
          <a:xfrm>
            <a:off x="304800" y="152400"/>
            <a:ext cx="8686800" cy="211134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C00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وأحامي عن هذه المدينة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C00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لأخلصها من أجل نفسي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C00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ومن أجل داود عبدي</a:t>
            </a:r>
            <a:endParaRPr kumimoji="0" lang="en-US" sz="3600" b="1" u="none" strike="noStrike" kern="1200" cap="none" spc="0" normalizeH="0" baseline="0" noProof="0" dirty="0">
              <a:ln>
                <a:noFill/>
              </a:ln>
              <a:solidFill>
                <a:srgbClr val="FFC000"/>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CCEC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EC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2 ملوك 19: 34</a:t>
            </a:r>
            <a:endParaRPr kumimoji="0" lang="en-US" sz="2800" b="1" u="none" strike="noStrike" kern="1200" cap="none" spc="0" normalizeH="0" baseline="0" noProof="0" dirty="0">
              <a:ln>
                <a:noFill/>
              </a:ln>
              <a:solidFill>
                <a:srgbClr val="CCEC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wipe(up)">
                                      <p:cBhvr>
                                        <p:cTn id="7" dur="500"/>
                                        <p:tgtEl>
                                          <p:spTgt spid="25907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9075">
                                            <p:txEl>
                                              <p:pRg st="1" end="1"/>
                                            </p:txEl>
                                          </p:spTgt>
                                        </p:tgtEl>
                                        <p:attrNameLst>
                                          <p:attrName>style.visibility</p:attrName>
                                        </p:attrNameLst>
                                      </p:cBhvr>
                                      <p:to>
                                        <p:strVal val="visible"/>
                                      </p:to>
                                    </p:set>
                                    <p:animEffect transition="in" filter="wipe(up)">
                                      <p:cBhvr>
                                        <p:cTn id="10" dur="500"/>
                                        <p:tgtEl>
                                          <p:spTgt spid="25907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9075">
                                            <p:txEl>
                                              <p:pRg st="2" end="2"/>
                                            </p:txEl>
                                          </p:spTgt>
                                        </p:tgtEl>
                                        <p:attrNameLst>
                                          <p:attrName>style.visibility</p:attrName>
                                        </p:attrNameLst>
                                      </p:cBhvr>
                                      <p:to>
                                        <p:strVal val="visible"/>
                                      </p:to>
                                    </p:set>
                                    <p:animEffect transition="in" filter="wipe(up)">
                                      <p:cBhvr>
                                        <p:cTn id="13" dur="500"/>
                                        <p:tgtEl>
                                          <p:spTgt spid="25907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9075">
                                            <p:txEl>
                                              <p:pRg st="4" end="4"/>
                                            </p:txEl>
                                          </p:spTgt>
                                        </p:tgtEl>
                                        <p:attrNameLst>
                                          <p:attrName>style.visibility</p:attrName>
                                        </p:attrNameLst>
                                      </p:cBhvr>
                                      <p:to>
                                        <p:strVal val="visible"/>
                                      </p:to>
                                    </p:set>
                                    <p:animEffect transition="in" filter="wipe(up)">
                                      <p:cBhvr>
                                        <p:cTn id="16" dur="500"/>
                                        <p:tgtEl>
                                          <p:spTgt spid="259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uiExpand="1"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169892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lvl="0" algn="ctr" eaLnBrk="0" hangingPunct="0">
              <a:lnSpc>
                <a:spcPct val="90000"/>
              </a:lnSpc>
              <a:defRPr/>
            </a:pPr>
            <a:r>
              <a:rPr lang="ar-JO" b="1" dirty="0">
                <a:solidFill>
                  <a:srgbClr val="FFFFFF"/>
                </a:solidFill>
                <a:effectLst>
                  <a:glow rad="101600">
                    <a:srgbClr val="010000">
                      <a:alpha val="75000"/>
                    </a:srgbClr>
                  </a:glow>
                </a:effectLst>
                <a:latin typeface="Arial" panose="020B0604020202020204" pitchFamily="34" charset="0"/>
                <a:ea typeface="ＭＳ Ｐゴシック" pitchFamily="-84" charset="-128"/>
                <a:cs typeface="Arial" panose="020B0604020202020204" pitchFamily="34" charset="0"/>
              </a:rPr>
              <a:t>9 ويكون في ذلك اليوم أني ألتمس هلاك كل الأمم الآتين على أورشليم.</a:t>
            </a:r>
          </a:p>
          <a:p>
            <a:pPr lvl="0" algn="ctr" eaLnBrk="0" hangingPunct="0">
              <a:lnSpc>
                <a:spcPct val="90000"/>
              </a:lnSpc>
              <a:defRPr/>
            </a:pPr>
            <a:r>
              <a:rPr lang="ar-JO" b="1" dirty="0">
                <a:solidFill>
                  <a:srgbClr val="FFFFFF"/>
                </a:solidFill>
                <a:effectLst>
                  <a:glow rad="101600">
                    <a:srgbClr val="010000">
                      <a:alpha val="75000"/>
                    </a:srgbClr>
                  </a:glow>
                </a:effectLst>
                <a:latin typeface="Arial" panose="020B0604020202020204" pitchFamily="34" charset="0"/>
                <a:ea typeface="ＭＳ Ｐゴシック" pitchFamily="-84" charset="-128"/>
                <a:cs typeface="Arial" panose="020B0604020202020204" pitchFamily="34" charset="0"/>
              </a:rPr>
              <a:t>10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a:t>
            </a:r>
            <a:endParaRPr kumimoji="0" lang="en-US" sz="2400" b="1"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زكريا 12: 9-10</a:t>
            </a:r>
            <a:endParaRPr kumimoji="0" lang="en-US" sz="2000" b="1"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3050585533"/>
              </p:ext>
            </p:extLst>
          </p:nvPr>
        </p:nvGraphicFramePr>
        <p:xfrm>
          <a:off x="1" y="76200"/>
          <a:ext cx="9144000" cy="6067108"/>
        </p:xfrm>
        <a:graphic>
          <a:graphicData uri="http://schemas.openxmlformats.org/drawingml/2006/table">
            <a:tbl>
              <a:tblPr/>
              <a:tblGrid>
                <a:gridCol w="1459927">
                  <a:extLst>
                    <a:ext uri="{9D8B030D-6E8A-4147-A177-3AD203B41FA5}">
                      <a16:colId xmlns:a16="http://schemas.microsoft.com/office/drawing/2014/main" val="20000"/>
                    </a:ext>
                  </a:extLst>
                </a:gridCol>
                <a:gridCol w="1453701">
                  <a:extLst>
                    <a:ext uri="{9D8B030D-6E8A-4147-A177-3AD203B41FA5}">
                      <a16:colId xmlns:a16="http://schemas.microsoft.com/office/drawing/2014/main" val="20001"/>
                    </a:ext>
                  </a:extLst>
                </a:gridCol>
                <a:gridCol w="1568877">
                  <a:extLst>
                    <a:ext uri="{9D8B030D-6E8A-4147-A177-3AD203B41FA5}">
                      <a16:colId xmlns:a16="http://schemas.microsoft.com/office/drawing/2014/main" val="20002"/>
                    </a:ext>
                  </a:extLst>
                </a:gridCol>
                <a:gridCol w="1562651">
                  <a:extLst>
                    <a:ext uri="{9D8B030D-6E8A-4147-A177-3AD203B41FA5}">
                      <a16:colId xmlns:a16="http://schemas.microsoft.com/office/drawing/2014/main" val="20003"/>
                    </a:ext>
                  </a:extLst>
                </a:gridCol>
                <a:gridCol w="1425686">
                  <a:extLst>
                    <a:ext uri="{9D8B030D-6E8A-4147-A177-3AD203B41FA5}">
                      <a16:colId xmlns:a16="http://schemas.microsoft.com/office/drawing/2014/main" val="20004"/>
                    </a:ext>
                  </a:extLst>
                </a:gridCol>
                <a:gridCol w="1469266">
                  <a:extLst>
                    <a:ext uri="{9D8B030D-6E8A-4147-A177-3AD203B41FA5}">
                      <a16:colId xmlns:a16="http://schemas.microsoft.com/office/drawing/2014/main" val="20005"/>
                    </a:ext>
                  </a:extLst>
                </a:gridCol>
                <a:gridCol w="20389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2" name="Oval 1">
            <a:extLst>
              <a:ext uri="{FF2B5EF4-FFF2-40B4-BE49-F238E27FC236}">
                <a16:creationId xmlns:a16="http://schemas.microsoft.com/office/drawing/2014/main" id="{BBB1918C-8C82-CF29-A69D-F9FDE9005CD0}"/>
              </a:ext>
            </a:extLst>
          </p:cNvPr>
          <p:cNvSpPr/>
          <p:nvPr/>
        </p:nvSpPr>
        <p:spPr bwMode="auto">
          <a:xfrm>
            <a:off x="7493237"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وأفيض على بيت يهوذا وعلى سكان أورشليم روح النعمة والتضرعات </a:t>
            </a: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و</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ينوحون عليه كنائح على وحيد له ويكونون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نتائج الضيقة</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ينظرون إليَّ الذي طعنوه</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(زك ١٢: ١-١٠، خصوصاً عدد ١٠)</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ويأتي الفادي إلى صهيون وإلى التائبين عن المعصية في يعقوب</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 ٥٩: ٢٠</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وهكذا سيخلص جميع إسرائيل (رو ١١: ٢٦أ)</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سيخرج من صهيون المنقذ ويرد الفجور عن يعقوب</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 ١١: ٢٦ب</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124798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rPr>
            </a:br>
            <a:r>
              <a:rPr lang="ar-JO" dirty="0">
                <a:effectLst>
                  <a:glow rad="165100">
                    <a:schemeClr val="tx1"/>
                  </a:glow>
                </a:effectLst>
              </a:rPr>
              <a:t>هوذا يأتي مع السحاب</a:t>
            </a:r>
            <a:br>
              <a:rPr lang="ar-JO" dirty="0">
                <a:effectLst>
                  <a:glow rad="165100">
                    <a:schemeClr val="tx1"/>
                  </a:glow>
                </a:effectLst>
              </a:rPr>
            </a:br>
            <a:r>
              <a:rPr lang="ar-JO" dirty="0">
                <a:effectLst>
                  <a:glow rad="165100">
                    <a:schemeClr val="tx1"/>
                  </a:glow>
                </a:effectLst>
              </a:rPr>
              <a:t> وستنظره كل عين</a:t>
            </a:r>
            <a:br>
              <a:rPr lang="ar-JO" dirty="0">
                <a:effectLst>
                  <a:glow rad="165100">
                    <a:schemeClr val="tx1"/>
                  </a:glow>
                </a:effectLst>
              </a:rPr>
            </a:br>
            <a:r>
              <a:rPr lang="ar-JO" dirty="0">
                <a:effectLst>
                  <a:glow rad="165100">
                    <a:schemeClr val="tx1"/>
                  </a:glow>
                </a:effectLst>
              </a:rPr>
              <a:t> والذين طعنوه </a:t>
            </a:r>
            <a:br>
              <a:rPr lang="ar-JO" dirty="0">
                <a:effectLst>
                  <a:glow rad="165100">
                    <a:schemeClr val="tx1"/>
                  </a:glow>
                </a:effectLst>
              </a:rPr>
            </a:br>
            <a:r>
              <a:rPr lang="ar-JO" dirty="0">
                <a:effectLst>
                  <a:glow rad="165100">
                    <a:schemeClr val="tx1"/>
                  </a:glow>
                </a:effectLst>
              </a:rPr>
              <a:t> وينوح عليه </a:t>
            </a:r>
            <a:r>
              <a:rPr lang="ar-JO" dirty="0">
                <a:solidFill>
                  <a:srgbClr val="FFFF00"/>
                </a:solidFill>
                <a:effectLst>
                  <a:glow rad="165100">
                    <a:schemeClr val="tx1"/>
                  </a:glow>
                </a:effectLst>
              </a:rPr>
              <a:t>جميع قبائل الأرض</a:t>
            </a:r>
            <a:br>
              <a:rPr lang="ar-JO" dirty="0">
                <a:effectLst>
                  <a:glow rad="165100">
                    <a:schemeClr val="tx1"/>
                  </a:glow>
                </a:effectLst>
              </a:rPr>
            </a:br>
            <a:r>
              <a:rPr lang="ar-JO" dirty="0">
                <a:effectLst>
                  <a:glow rad="165100">
                    <a:schemeClr val="tx1"/>
                  </a:glow>
                </a:effectLst>
              </a:rPr>
              <a:t>نعم .... آمين</a:t>
            </a:r>
            <a:endParaRPr lang="en-US" dirty="0">
              <a:effectLst>
                <a:glow rad="165100">
                  <a:schemeClr val="tx1"/>
                </a:glow>
              </a:effectLst>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رؤ ١: ٧</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زك ١٢: ١٠</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25143"/>
            <a:ext cx="9144000" cy="2016225"/>
          </a:xfrm>
          <a:noFill/>
          <a:extLst>
            <a:ext uri="{909E8E84-426E-40DD-AFC4-6F175D3DCCD1}">
              <a14:hiddenFill xmlns:a14="http://schemas.microsoft.com/office/drawing/2010/main">
                <a:solidFill>
                  <a:srgbClr val="FFFFFF"/>
                </a:solidFill>
              </a14:hiddenFill>
            </a:ext>
          </a:extLst>
        </p:spPr>
        <p:txBody>
          <a:bodyPr lIns="90000" tIns="46800" rIns="90000" bIns="46800" anchor="ctr"/>
          <a:lstStyle/>
          <a:p>
            <a:pPr eaLnBrk="1" hangingPunct="1"/>
            <a:r>
              <a:rPr lang="ar-SA" sz="3200" kern="1200" dirty="0">
                <a:solidFill>
                  <a:srgbClr val="FFFFFF"/>
                </a:solidFill>
                <a:effectLst>
                  <a:glow rad="228600">
                    <a:srgbClr val="000000"/>
                  </a:glow>
                </a:effectLst>
                <a:ea typeface="ＭＳ Ｐゴシック" charset="0"/>
                <a:cs typeface="Arial" panose="020B0604020202020204" pitchFamily="34" charset="0"/>
              </a:rPr>
              <a:t>زكريا ١٢ : ١١</a:t>
            </a:r>
            <a:br>
              <a:rPr lang="ar-SA" sz="3200" kern="1200" dirty="0">
                <a:solidFill>
                  <a:srgbClr val="FFFFFF"/>
                </a:solidFill>
                <a:effectLst>
                  <a:glow rad="228600">
                    <a:srgbClr val="000000"/>
                  </a:glow>
                </a:effectLst>
                <a:ea typeface="ＭＳ Ｐゴシック" charset="0"/>
                <a:cs typeface="Arial" panose="020B0604020202020204" pitchFamily="34" charset="0"/>
              </a:rPr>
            </a:br>
            <a:r>
              <a:rPr lang="ar-SA" sz="3200" kern="1200" dirty="0">
                <a:solidFill>
                  <a:srgbClr val="FFFFFF"/>
                </a:solidFill>
                <a:effectLst>
                  <a:glow rad="228600">
                    <a:srgbClr val="000000"/>
                  </a:glow>
                </a:effectLst>
                <a:ea typeface="ＭＳ Ｐゴシック" charset="0"/>
                <a:cs typeface="Arial" panose="020B0604020202020204" pitchFamily="34" charset="0"/>
              </a:rPr>
              <a:t>في ذلك اليوم يعظم النوح في أورشليم كنوح هددرمون في بقعة مجدون.</a:t>
            </a:r>
          </a:p>
        </p:txBody>
      </p:sp>
    </p:spTree>
    <p:extLst>
      <p:ext uri="{BB962C8B-B14F-4D97-AF65-F5344CB8AC3E}">
        <p14:creationId xmlns:p14="http://schemas.microsoft.com/office/powerpoint/2010/main" val="18831599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2627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١. أنظر إلى </a:t>
            </a:r>
            <a:r>
              <a:rPr lang="ar-JO" dirty="0">
                <a:solidFill>
                  <a:srgbClr val="FFFF00"/>
                </a:solidFill>
                <a:effectLst>
                  <a:glow rad="127000">
                    <a:schemeClr val="tx1"/>
                  </a:glow>
                </a:effectLst>
                <a:ea typeface="ＭＳ Ｐゴシック" charset="0"/>
              </a:rPr>
              <a:t>مكانتك</a:t>
            </a:r>
            <a:r>
              <a:rPr lang="ar-JO" dirty="0">
                <a:effectLst>
                  <a:glow rad="127000">
                    <a:schemeClr val="tx1"/>
                  </a:glow>
                </a:effectLst>
                <a:ea typeface="ＭＳ Ｐゴシック" charset="0"/>
              </a:rPr>
              <a:t> المتميزة</a:t>
            </a:r>
            <a:endParaRPr lang="en-US"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١-٦</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1534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573016"/>
            <a:ext cx="9144000" cy="3312368"/>
          </a:xfrm>
          <a:noFill/>
          <a:ln>
            <a:noFill/>
          </a:ln>
          <a:extLst>
            <a:ext uri="{909E8E84-426E-40DD-AFC4-6F175D3DCCD1}">
              <a14:hiddenFill xmlns:a14="http://schemas.microsoft.com/office/drawing/2010/main">
                <a:solidFill>
                  <a:srgbClr val="FFFFFF"/>
                </a:solidFill>
              </a14:hiddenFill>
            </a:ext>
          </a:extLst>
        </p:spPr>
        <p:txBody>
          <a:bodyPr vert="horz" wrap="square" lIns="90000" tIns="46800" rIns="90000" bIns="46800" numCol="1" anchor="ctr" anchorCtr="0" compatLnSpc="1">
            <a:prstTxWarp prst="textNoShape">
              <a:avLst/>
            </a:prstTxWarp>
          </a:bodyPr>
          <a:lstStyle/>
          <a:p>
            <a:pPr eaLnBrk="1" hangingPunct="1"/>
            <a:r>
              <a:rPr lang="ar-SA" sz="3200" kern="1200" dirty="0">
                <a:solidFill>
                  <a:srgbClr val="FFFFFF"/>
                </a:solidFill>
                <a:effectLst>
                  <a:glow rad="228600">
                    <a:srgbClr val="000000"/>
                  </a:glow>
                </a:effectLst>
                <a:ea typeface="ＭＳ Ｐゴシック" charset="0"/>
                <a:cs typeface="Arial" panose="020B0604020202020204" pitchFamily="34" charset="0"/>
              </a:rPr>
              <a:t>زكريا ١٢ : ١٢-١٤</a:t>
            </a:r>
            <a:br>
              <a:rPr lang="ar-SA" sz="3200" kern="1200" dirty="0">
                <a:solidFill>
                  <a:srgbClr val="FFFFFF"/>
                </a:solidFill>
                <a:effectLst>
                  <a:glow rad="228600">
                    <a:srgbClr val="000000"/>
                  </a:glow>
                </a:effectLst>
                <a:ea typeface="ＭＳ Ｐゴシック" charset="0"/>
                <a:cs typeface="Arial" panose="020B0604020202020204" pitchFamily="34" charset="0"/>
              </a:rPr>
            </a:br>
            <a:r>
              <a:rPr lang="ar-SA" sz="3200" kern="1200" dirty="0">
                <a:solidFill>
                  <a:srgbClr val="FFFFFF"/>
                </a:solidFill>
                <a:effectLst>
                  <a:glow rad="228600">
                    <a:srgbClr val="000000"/>
                  </a:glow>
                </a:effectLst>
                <a:ea typeface="ＭＳ Ｐゴシック" charset="0"/>
                <a:cs typeface="Arial" panose="020B0604020202020204" pitchFamily="34" charset="0"/>
              </a:rPr>
              <a:t>وتنوح الأرض عشائر عشائر على حدتها: عشيرة بيت داود على حدتها، ونساؤهم على حدتهن. عشيرة بيت ناثان على حدتها، ونساؤهم على حدتهن.عشيرة بيت لاوي على حدتها، ونساؤهم على حدتهن. عشيرة شمعي على حدتها، ونساؤهم على حدتهن.</a:t>
            </a:r>
            <a:br>
              <a:rPr lang="ar-SA" sz="3200" kern="1200" dirty="0">
                <a:solidFill>
                  <a:srgbClr val="FFFFFF"/>
                </a:solidFill>
                <a:effectLst>
                  <a:glow rad="228600">
                    <a:srgbClr val="000000"/>
                  </a:glow>
                </a:effectLst>
                <a:ea typeface="ＭＳ Ｐゴシック" charset="0"/>
                <a:cs typeface="Arial" panose="020B0604020202020204" pitchFamily="34" charset="0"/>
              </a:rPr>
            </a:br>
            <a:r>
              <a:rPr lang="ar-SA" sz="3200" kern="1200" dirty="0">
                <a:solidFill>
                  <a:srgbClr val="FFFFFF"/>
                </a:solidFill>
                <a:effectLst>
                  <a:glow rad="228600">
                    <a:srgbClr val="000000"/>
                  </a:glow>
                </a:effectLst>
                <a:ea typeface="ＭＳ Ｐゴシック" charset="0"/>
                <a:cs typeface="Arial" panose="020B0604020202020204" pitchFamily="34" charset="0"/>
              </a:rPr>
              <a:t>كل العشائر الباقية عشيرة عشيرة على حدتها، ونساؤهم على حدتهن.</a:t>
            </a:r>
            <a:br>
              <a:rPr lang="ar-SA" sz="3200" kern="1200" dirty="0">
                <a:solidFill>
                  <a:srgbClr val="FFFFFF"/>
                </a:solidFill>
                <a:effectLst>
                  <a:glow rad="228600">
                    <a:srgbClr val="000000"/>
                  </a:glow>
                </a:effectLst>
                <a:ea typeface="ＭＳ Ｐゴシック" charset="0"/>
                <a:cs typeface="Arial" panose="020B0604020202020204" pitchFamily="34" charset="0"/>
              </a:rPr>
            </a:br>
            <a:endParaRPr lang="ar-SA" sz="3200" kern="1200" dirty="0">
              <a:solidFill>
                <a:srgbClr val="FFFFFF"/>
              </a:solidFill>
              <a:effectLst>
                <a:glow rad="228600">
                  <a:srgbClr val="0000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76557565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EF80F1-A407-4F4F-8E1F-F3ACA7B7DA29}"/>
              </a:ext>
            </a:extLst>
          </p:cNvPr>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ea typeface="MS PGothic" pitchFamily="34" charset="-128"/>
                <a:cs typeface="Arial" panose="020B0604020202020204" pitchFamily="34" charset="0"/>
              </a:rPr>
              <a:t>الملكوت الأبدي</a:t>
            </a:r>
            <a:endParaRPr kumimoji="0" lang="en-GB" sz="3600" b="1" u="none" strike="noStrike" kern="1200" cap="none" spc="0" normalizeH="0" baseline="0" noProof="0" dirty="0">
              <a:ln>
                <a:noFill/>
              </a:ln>
              <a:solidFill>
                <a:srgbClr val="FFCC00"/>
              </a:solidFill>
              <a:effectLst/>
              <a:uLnTx/>
              <a:uFillTx/>
              <a:latin typeface="Arial" panose="020B0604020202020204" pitchFamily="34" charset="0"/>
              <a:ea typeface="MS PGothic" pitchFamily="34" charset="-128"/>
              <a:cs typeface="Arial" panose="020B0604020202020204" pitchFamily="34" charset="0"/>
            </a:endParaRP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3600" b="1" u="none" strike="noStrike" kern="1200" cap="none" spc="0" normalizeH="0" baseline="0" noProof="0" dirty="0">
              <a:ln>
                <a:noFill/>
              </a:ln>
              <a:solidFill>
                <a:srgbClr val="00CCFF"/>
              </a:solidFill>
              <a:effectLst/>
              <a:uLnTx/>
              <a:uFillTx/>
              <a:latin typeface="Arial" panose="020B0604020202020204" pitchFamily="34" charset="0"/>
              <a:ea typeface="MS PGothic" pitchFamily="34" charset="-128"/>
              <a:cs typeface="Arial" panose="020B0604020202020204"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الضيقات</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الدينونة</a:t>
            </a:r>
            <a:endParaRPr kumimoji="0" lang="en-GB"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473</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Title 12"/>
          <p:cNvSpPr>
            <a:spLocks noGrp="1"/>
          </p:cNvSpPr>
          <p:nvPr>
            <p:ph type="title" idx="4294967295"/>
          </p:nvPr>
        </p:nvSpPr>
        <p:spPr>
          <a:xfrm>
            <a:off x="838200" y="304800"/>
            <a:ext cx="7770813" cy="990600"/>
          </a:xfrm>
        </p:spPr>
        <p:txBody>
          <a:bodyPr/>
          <a:lstStyle/>
          <a:p>
            <a:pPr>
              <a:buFont typeface="Times New Roman" charset="0"/>
              <a:buNone/>
              <a:defRPr/>
            </a:pPr>
            <a:r>
              <a:rPr lang="ar-JO" sz="4000" dirty="0">
                <a:solidFill>
                  <a:srgbClr val="FFFFFF"/>
                </a:solidFill>
                <a:effectLst>
                  <a:outerShdw blurRad="38100" dist="38100" dir="2700000" algn="tl">
                    <a:srgbClr val="000000"/>
                  </a:outerShdw>
                </a:effectLst>
                <a:ea typeface="ＭＳ Ｐゴシック" charset="0"/>
              </a:rPr>
              <a:t>اللاألفية</a:t>
            </a:r>
            <a:endParaRPr lang="en-US" sz="4000" dirty="0">
              <a:ea typeface="ＭＳ Ｐゴシック" charset="0"/>
            </a:endParaRPr>
          </a:p>
        </p:txBody>
      </p:sp>
    </p:spTree>
    <p:extLst>
      <p:ext uri="{BB962C8B-B14F-4D97-AF65-F5344CB8AC3E}">
        <p14:creationId xmlns:p14="http://schemas.microsoft.com/office/powerpoint/2010/main" val="40285577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a:t>
            </a:r>
            <a:r>
              <a:rPr kumimoji="0" lang="ar-JO" sz="3600" b="1" u="none" strike="noStrike" kern="1200" cap="none" spc="0" normalizeH="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 </a:t>
            </a: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478521" y="186826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05" y="3276600"/>
            <a:ext cx="344714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الابدي</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altLang="ja-JP" sz="4000" dirty="0">
                <a:solidFill>
                  <a:srgbClr val="FFFF99"/>
                </a:solidFill>
                <a:ea typeface="ＭＳ Ｐゴシック" charset="0"/>
              </a:rPr>
              <a:t>ال</a:t>
            </a:r>
            <a:r>
              <a:rPr lang="ar-JO" altLang="ja-JP" sz="4000" dirty="0">
                <a:solidFill>
                  <a:srgbClr val="FFFF99"/>
                </a:solidFill>
                <a:ea typeface="ＭＳ Ｐゴシック" charset="0"/>
              </a:rPr>
              <a:t>إ</a:t>
            </a:r>
            <a:r>
              <a:rPr lang="ar-SA" altLang="ja-JP" sz="4000" dirty="0">
                <a:solidFill>
                  <a:srgbClr val="FFFF99"/>
                </a:solidFill>
                <a:ea typeface="ＭＳ Ｐゴシック" charset="0"/>
              </a:rPr>
              <a:t>ختطاف قبل الضيقة</a:t>
            </a:r>
            <a:endParaRPr lang="en-US" sz="4000" dirty="0">
              <a:solidFill>
                <a:srgbClr val="FFFF99"/>
              </a:solidFill>
              <a:ea typeface="ＭＳ Ｐゴシック" charset="0"/>
            </a:endParaRPr>
          </a:p>
        </p:txBody>
      </p:sp>
      <p:sp>
        <p:nvSpPr>
          <p:cNvPr id="17" name="Text Box 1041"/>
          <p:cNvSpPr txBox="1">
            <a:spLocks noChangeArrowheads="1"/>
          </p:cNvSpPr>
          <p:nvPr/>
        </p:nvSpPr>
        <p:spPr bwMode="auto">
          <a:xfrm>
            <a:off x="8259763" y="7620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51619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١-٢)</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45224"/>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b="1" dirty="0">
                <a:solidFill>
                  <a:srgbClr val="FFFFFF"/>
                </a:solidFill>
                <a:effectLst/>
                <a:latin typeface="Arial" panose="020B0604020202020204" pitchFamily="34" charset="0"/>
                <a:cs typeface="Arial" panose="020B0604020202020204" pitchFamily="34" charset="0"/>
              </a:rPr>
              <a:t>إ</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3200" b="1" dirty="0">
                <a:solidFill>
                  <a:srgbClr val="FFFFFF"/>
                </a:solidFill>
                <a:effectLst/>
                <a:latin typeface="Arial" panose="020B0604020202020204" pitchFamily="34" charset="0"/>
                <a:cs typeface="Arial" panose="020B0604020202020204" pitchFamily="34" charset="0"/>
              </a:rPr>
              <a:t>آه لأن ذلك اليوم عظيم وايس مثله، وهو وقت ضيق على يعقوب ولكنه سيخلص منه</a:t>
            </a:r>
            <a:r>
              <a:rPr kumimoji="0" lang="ar-SA" altLang="ja-JP"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٦-٢١)</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(١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 ٤: ١٣-١٨)</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٣-٥)</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٣٨-٣٩)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٧-١٠</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١١-١٤</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86034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زكريا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١٣</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8650797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في ذلك اليوم يكون ينبوع مفتوحاً لبيت داود ولسكان أورشليم للخطية وللنجاسة</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زك ١٣: ١</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167495487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000" dirty="0">
                <a:effectLst>
                  <a:glow rad="127000">
                    <a:schemeClr val="tx1"/>
                  </a:glow>
                </a:effectLst>
                <a:ea typeface="ＭＳ Ｐゴシック" charset="0"/>
              </a:rPr>
              <a:t> ويكون في ذلك اليوم يقول رب الجنود أني أقطع أسماء الأصنام من الأرض فلا تذكر بعد وأزيل الأنبياء أيضاً والروح النجس من الأرض</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زك ١٣: ٢</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91829326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Unbelievable Stories of Surviving Amazing Stabbing Wounds - stab wounds,  stabbing wounds - Oddee">
            <a:extLst>
              <a:ext uri="{FF2B5EF4-FFF2-40B4-BE49-F238E27FC236}">
                <a16:creationId xmlns:a16="http://schemas.microsoft.com/office/drawing/2014/main" id="{47AF2B4D-1598-E44F-9440-2D704A0B8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08"/>
            <a:ext cx="9172262" cy="68419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8013"/>
            <a:ext cx="6660232" cy="342098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600" dirty="0">
                <a:effectLst>
                  <a:glow rad="127000">
                    <a:schemeClr val="tx1"/>
                  </a:glow>
                </a:effectLst>
                <a:ea typeface="ＭＳ Ｐゴシック" charset="0"/>
                <a:cs typeface="Arial" panose="020B0604020202020204" pitchFamily="34" charset="0"/>
              </a:rPr>
              <a:t>زكريا ١٣ : ٣</a:t>
            </a:r>
            <a:br>
              <a:rPr lang="ar-SA" sz="3600" dirty="0">
                <a:effectLst>
                  <a:glow rad="127000">
                    <a:schemeClr val="tx1"/>
                  </a:glow>
                </a:effectLst>
                <a:ea typeface="ＭＳ Ｐゴシック" charset="0"/>
                <a:cs typeface="Arial" panose="020B0604020202020204" pitchFamily="34" charset="0"/>
              </a:rPr>
            </a:br>
            <a:br>
              <a:rPr lang="en-US" sz="3600" dirty="0">
                <a:effectLst>
                  <a:glow rad="127000">
                    <a:schemeClr val="tx1"/>
                  </a:glow>
                </a:effectLst>
                <a:ea typeface="ＭＳ Ｐゴシック" charset="0"/>
                <a:cs typeface="Arial" panose="020B0604020202020204" pitchFamily="34" charset="0"/>
              </a:rPr>
            </a:br>
            <a:r>
              <a:rPr lang="ar-SA" sz="3600" dirty="0">
                <a:effectLst>
                  <a:glow rad="127000">
                    <a:schemeClr val="tx1"/>
                  </a:glow>
                </a:effectLst>
                <a:ea typeface="ＭＳ Ｐゴシック" charset="0"/>
                <a:cs typeface="Arial" panose="020B0604020202020204" pitchFamily="34" charset="0"/>
              </a:rPr>
              <a:t>ويكون إذا تنبأ أحد بعد أن أباه وأمه والديه، يقولان له: لا تعيش لأنك تكلمت بالكذب باسم الرب فيطعنه أبوه وأمه والداه، عندما يتنبأ.</a:t>
            </a:r>
          </a:p>
        </p:txBody>
      </p:sp>
    </p:spTree>
    <p:extLst>
      <p:ext uri="{BB962C8B-B14F-4D97-AF65-F5344CB8AC3E}">
        <p14:creationId xmlns:p14="http://schemas.microsoft.com/office/powerpoint/2010/main" val="310870882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the Baptizer's Clothing and Appearance — Watchtower ONLINE LIBRARY">
            <a:extLst>
              <a:ext uri="{FF2B5EF4-FFF2-40B4-BE49-F238E27FC236}">
                <a16:creationId xmlns:a16="http://schemas.microsoft.com/office/drawing/2014/main" id="{0252790E-C430-F24B-A65A-1E203D3C1C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71" r="14557"/>
          <a:stretch/>
        </p:blipFill>
        <p:spPr bwMode="auto">
          <a:xfrm>
            <a:off x="4788024" y="27384"/>
            <a:ext cx="432048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988" y="73050"/>
            <a:ext cx="4608512" cy="6711899"/>
          </a:xfrm>
          <a:effectLst>
            <a:outerShdw blurRad="63500" dist="35921" dir="2700000" algn="ctr" rotWithShape="0">
              <a:schemeClr val="tx2">
                <a:alpha val="74998"/>
              </a:schemeClr>
            </a:outerShdw>
          </a:effectLst>
        </p:spPr>
        <p:txBody>
          <a:bodyPr anchor="t"/>
          <a:lstStyle/>
          <a:p>
            <a:pPr rtl="1"/>
            <a:r>
              <a:rPr lang="ar-SA" sz="4000" dirty="0">
                <a:cs typeface="Arial" panose="020B0604020202020204" pitchFamily="34" charset="0"/>
              </a:rPr>
              <a:t>زكريا ١٣ : ٤</a:t>
            </a:r>
            <a:br>
              <a:rPr lang="en-US" sz="4000" dirty="0">
                <a:cs typeface="Arial" panose="020B0604020202020204" pitchFamily="34" charset="0"/>
              </a:rPr>
            </a:br>
            <a:br>
              <a:rPr lang="ar-SA" sz="4000" dirty="0">
                <a:cs typeface="Arial" panose="020B0604020202020204" pitchFamily="34" charset="0"/>
              </a:rPr>
            </a:br>
            <a:r>
              <a:rPr lang="ar-JO" sz="4000" dirty="0">
                <a:cs typeface="Arial" panose="020B0604020202020204" pitchFamily="34" charset="0"/>
              </a:rPr>
              <a:t>ويكون في ذلك اليوم أن الأنبياء يخزون كل واحد من رؤياه إذا تنبأ ولا يلبسون ثوب شعر لأجل الغش</a:t>
            </a:r>
            <a:r>
              <a:rPr lang="ar-SA" sz="4000" dirty="0">
                <a:cs typeface="Arial" panose="020B0604020202020204" pitchFamily="34" charset="0"/>
              </a:rPr>
              <a:t> </a:t>
            </a:r>
          </a:p>
        </p:txBody>
      </p:sp>
    </p:spTree>
    <p:extLst>
      <p:ext uri="{BB962C8B-B14F-4D97-AF65-F5344CB8AC3E}">
        <p14:creationId xmlns:p14="http://schemas.microsoft.com/office/powerpoint/2010/main" val="317807079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29469"/>
            <a:ext cx="4499992"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dirty="0">
                <a:effectLst>
                  <a:glow rad="127000">
                    <a:schemeClr val="tx1"/>
                  </a:glow>
                </a:effectLst>
                <a:ea typeface="ＭＳ Ｐゴシック" charset="0"/>
              </a:rPr>
              <a:t>استيقظ يا سيف على راعي وعلى رجل رفقتي يقول رب الجنود اضرب الراعي فتتشتت الغنم وأرد يدي على الصغار ويكون في كل الأرض يقول الرب أن ثلثين منها يقطعان ويموتان والثلث يبقى فيها</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١٣: ٧-٨</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5837360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8222"/>
            <a:ext cx="9144000" cy="95250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٢. أنظر إلى </a:t>
            </a:r>
            <a:r>
              <a:rPr lang="ar-JO" sz="4800" dirty="0">
                <a:solidFill>
                  <a:srgbClr val="FFFF00"/>
                </a:solidFill>
                <a:effectLst>
                  <a:glow rad="127000">
                    <a:schemeClr val="tx1"/>
                  </a:glow>
                </a:effectLst>
                <a:ea typeface="ＭＳ Ｐゴシック" charset="0"/>
              </a:rPr>
              <a:t>مستقبلك</a:t>
            </a:r>
            <a:r>
              <a:rPr lang="ar-JO" sz="4800" dirty="0">
                <a:effectLst>
                  <a:glow rad="127000">
                    <a:schemeClr val="tx1"/>
                  </a:glow>
                </a:effectLst>
                <a:ea typeface="ＭＳ Ｐゴシック" charset="0"/>
              </a:rPr>
              <a:t> المجيد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٧-١٤</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8636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3600" dirty="0">
                <a:effectLst>
                  <a:glow rad="127000">
                    <a:schemeClr val="tx1"/>
                  </a:glow>
                </a:effectLst>
                <a:ea typeface="ＭＳ Ｐゴシック" charset="0"/>
              </a:rPr>
              <a:t> وأدخل الثلث في النار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وأمحصهم كمحص الفضة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وأمتحنهم امتحان الذهب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هو يدعو باسمي وأنا أجيبه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أقول هو شعبي وهو يقول الرب إلهي</a:t>
            </a:r>
            <a:br>
              <a:rPr lang="ar-JO"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١٣: ٩</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44919300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زكريا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١٤</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397125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غرباً = اليهود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ar-JO" sz="2800" dirty="0">
                <a:solidFill>
                  <a:schemeClr val="tx1"/>
                </a:solidFill>
                <a:effectLst/>
                <a:cs typeface="Arial" panose="020B0604020202020204" pitchFamily="34" charset="0"/>
              </a:rPr>
              <a:t>سكان أورشليم</a:t>
            </a:r>
            <a:br>
              <a:rPr lang="ar-JO" sz="2800" dirty="0">
                <a:solidFill>
                  <a:schemeClr val="tx1"/>
                </a:solidFill>
                <a:effectLst/>
                <a:cs typeface="Arial" panose="020B0604020202020204" pitchFamily="34" charset="0"/>
              </a:rPr>
            </a:br>
            <a:r>
              <a:rPr lang="ar-JO" sz="2800" dirty="0">
                <a:solidFill>
                  <a:schemeClr val="tx1"/>
                </a:solidFill>
                <a:cs typeface="Arial" panose="020B0604020202020204" pitchFamily="34" charset="0"/>
              </a:rPr>
              <a:t>(٢٠٠٢)</a:t>
            </a:r>
            <a:endParaRPr lang="en-US" sz="2800" dirty="0">
              <a:solidFill>
                <a:schemeClr val="tx1"/>
              </a:solidFill>
              <a:effectLst/>
              <a:cs typeface="Arial" panose="020B0604020202020204" pitchFamily="34" charset="0"/>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شرقاً = العرب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7526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السلب</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5875"/>
            <a:ext cx="9175750" cy="247702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هوذا يوم للرب يأتي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فيقسم سلبك في وسطك</a:t>
            </a:r>
            <a:b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b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١٤: ١</a:t>
            </a: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Tree>
    <p:extLst>
      <p:ext uri="{BB962C8B-B14F-4D97-AF65-F5344CB8AC3E}">
        <p14:creationId xmlns:p14="http://schemas.microsoft.com/office/powerpoint/2010/main" val="6695821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dirty="0">
                <a:solidFill>
                  <a:srgbClr val="FFFFFF"/>
                </a:solidFill>
                <a:effectLst>
                  <a:outerShdw blurRad="38100" dist="38100" dir="2700000" algn="tl">
                    <a:srgbClr val="000000">
                      <a:alpha val="43137"/>
                    </a:srgbClr>
                  </a:outerShdw>
                </a:effectLst>
                <a:ea typeface="ＭＳ Ｐゴシック" charset="0"/>
              </a:rPr>
              <a:t>The Attack</a:t>
            </a:r>
          </a:p>
        </p:txBody>
      </p:sp>
      <p:sp>
        <p:nvSpPr>
          <p:cNvPr id="173059" name="Title 2"/>
          <p:cNvSpPr txBox="1">
            <a:spLocks/>
          </p:cNvSpPr>
          <p:nvPr/>
        </p:nvSpPr>
        <p:spPr bwMode="auto">
          <a:xfrm>
            <a:off x="0" y="3501008"/>
            <a:ext cx="9144000" cy="335699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وأجمع كل الأمم على أورشليم للمحاربة فتؤخذ المدينة وتنهب البيوت وتفضح النساء ويخرج نصف المدينة إلى السبي وبقية الشعب لا تقطع من المدينة</a:t>
            </a:r>
            <a:endPar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 (</a:t>
            </a: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١٤: ٢</a:t>
            </a:r>
            <a:r>
              <a:rPr kumimoji="0" lang="en-US"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306196735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١-٢)</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45224"/>
            <a:ext cx="810101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eaLnBrk="0" hangingPunct="0">
              <a:defRPr/>
            </a:pPr>
            <a:r>
              <a:rPr lang="ar-SA" altLang="ja-JP" sz="2800" b="1" dirty="0">
                <a:solidFill>
                  <a:srgbClr val="FFFFFF"/>
                </a:solidFill>
                <a:effectLst/>
                <a:latin typeface="Arial" panose="020B0604020202020204" pitchFamily="34" charset="0"/>
                <a:cs typeface="Arial" panose="020B0604020202020204" pitchFamily="34" charset="0"/>
              </a:rPr>
              <a:t>إرميا ٣٠ : ٧</a:t>
            </a:r>
          </a:p>
          <a:p>
            <a:pPr lvl="0" algn="ctr" eaLnBrk="0" hangingPunct="0">
              <a:defRPr/>
            </a:pPr>
            <a:r>
              <a:rPr lang="ar-SA" altLang="ja-JP" sz="2800" b="1" dirty="0">
                <a:solidFill>
                  <a:srgbClr val="FFFFFF"/>
                </a:solidFill>
                <a:effectLst/>
                <a:latin typeface="Arial" panose="020B0604020202020204" pitchFamily="34" charset="0"/>
                <a:cs typeface="Arial" panose="020B0604020202020204" pitchFamily="34" charset="0"/>
              </a:rPr>
              <a:t>آه لأن ذلك اليوم عظيم وايس مثله، وهو وقت ضيق على يعقوب ولكنه سيخلص منه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٦-٢١)</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(١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 ٤: ١٣-١٨)</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٣-٥)</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٣٨-٣٩)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٧-١٠</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١١-١٤</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27864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dirty="0">
                <a:solidFill>
                  <a:srgbClr val="FFFFFF"/>
                </a:solidFill>
                <a:ea typeface="ＭＳ Ｐゴシック" charset="0"/>
              </a:rPr>
              <a:t>رجوع المسيح</a:t>
            </a:r>
            <a:endParaRPr lang="en-US" sz="3600" dirty="0">
              <a:solidFill>
                <a:srgbClr val="FFFFFF"/>
              </a:solidFill>
              <a:ea typeface="ＭＳ Ｐゴシック" charset="0"/>
            </a:endParaRPr>
          </a:p>
        </p:txBody>
      </p:sp>
      <p:sp>
        <p:nvSpPr>
          <p:cNvPr id="4" name="Title 2"/>
          <p:cNvSpPr txBox="1">
            <a:spLocks/>
          </p:cNvSpPr>
          <p:nvPr/>
        </p:nvSpPr>
        <p:spPr bwMode="auto">
          <a:xfrm>
            <a:off x="1115616" y="4221088"/>
            <a:ext cx="6912768" cy="24125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FFFFFF"/>
                </a:solidFill>
                <a:effectLst>
                  <a:glow rad="127000">
                    <a:srgbClr val="000000"/>
                  </a:glow>
                </a:effectLst>
                <a:uLnTx/>
                <a:uFillTx/>
                <a:ea typeface="ＭＳ Ｐゴシック" charset="0"/>
              </a:rPr>
              <a:t>فيخرج الرب ويحارب تلك الأمم كما في يوم حربه يوم القتال</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زك ١٤: ٣</a:t>
            </a:r>
            <a:r>
              <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rPr>
              <a:t>)</a:t>
            </a:r>
          </a:p>
        </p:txBody>
      </p:sp>
    </p:spTree>
    <p:extLst>
      <p:ext uri="{BB962C8B-B14F-4D97-AF65-F5344CB8AC3E}">
        <p14:creationId xmlns:p14="http://schemas.microsoft.com/office/powerpoint/2010/main" val="5897547"/>
      </p:ext>
    </p:extLst>
  </p:cSld>
  <p:clrMapOvr>
    <a:overrideClrMapping bg1="lt1" tx1="dk1" bg2="lt2" tx2="dk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dirty="0">
                <a:solidFill>
                  <a:srgbClr val="FFFFFF"/>
                </a:solidFill>
                <a:effectLst>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 ١٤: ٤</a:t>
            </a:r>
            <a: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745045" cy="838200"/>
            <a:chOff x="48" y="2544"/>
            <a:chExt cx="2989"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46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٨: ٤, ٩: ٣,١٠: ٤, ١٠: ١٨-١٩, ١١: ٢٣</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2813052" cy="838200"/>
            <a:chOff x="48" y="3120"/>
            <a:chExt cx="177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24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لو١٩: ٣٧، أع ١:  ١٠</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913190" cy="838200"/>
            <a:chOff x="48" y="3696"/>
            <a:chExt cx="2465"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3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١: ١١، زك ١٤: ٤، حز ٤٣: ١-٥</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1"/>
          </a:solidFill>
        </p:spPr>
        <p:txBody>
          <a:bodyPr/>
          <a:lstStyle/>
          <a:p>
            <a:pPr eaLnBrk="1" hangingPunct="1">
              <a:defRPr/>
            </a:pPr>
            <a:r>
              <a:rPr lang="ar-JO" sz="3200" dirty="0">
                <a:ea typeface="ＭＳ Ｐゴシック" charset="0"/>
              </a:rPr>
              <a:t>الروح يغادر ويرجع</a:t>
            </a:r>
            <a:endParaRPr lang="en-US" sz="3200" dirty="0">
              <a:ea typeface="ＭＳ Ｐゴシック" charset="0"/>
            </a:endParaRPr>
          </a:p>
        </p:txBody>
      </p:sp>
    </p:spTree>
    <p:extLst>
      <p:ext uri="{BB962C8B-B14F-4D97-AF65-F5344CB8AC3E}">
        <p14:creationId xmlns:p14="http://schemas.microsoft.com/office/powerpoint/2010/main" val="1055478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وتقف قدماه في ذلك اليوم على جبل الزيتون الذي قدام أورشليم من الشرق</a:t>
            </a:r>
            <a:b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14: 4أ</a:t>
            </a: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469505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ar-JO" dirty="0">
                <a:effectLst/>
                <a:ea typeface="ＭＳ Ｐゴシック" charset="0"/>
              </a:rPr>
              <a:t>أسئلة للتفكير</a:t>
            </a:r>
            <a:endParaRPr lang="en-US" dirty="0">
              <a:effectLst/>
              <a:ea typeface="ＭＳ Ｐゴシック" charset="0"/>
            </a:endParaRPr>
          </a:p>
        </p:txBody>
      </p:sp>
      <p:sp>
        <p:nvSpPr>
          <p:cNvPr id="4" name="Rectangle 2"/>
          <p:cNvSpPr txBox="1">
            <a:spLocks noChangeArrowheads="1"/>
          </p:cNvSpPr>
          <p:nvPr/>
        </p:nvSpPr>
        <p:spPr bwMode="auto">
          <a:xfrm>
            <a:off x="0" y="1340768"/>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تفهم بشكل أفضل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مكانتك المجيدة في المسيح؟</a:t>
            </a: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تخدم</a:t>
            </a: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المسيح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بشكل أفضل </a:t>
            </a: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الآن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 ضوء ملكك معه عند رجوعه؟</a:t>
            </a: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p:txBody>
      </p:sp>
      <p:sp>
        <p:nvSpPr>
          <p:cNvPr id="6" name="Rectangle 2">
            <a:extLst>
              <a:ext uri="{FF2B5EF4-FFF2-40B4-BE49-F238E27FC236}">
                <a16:creationId xmlns:a16="http://schemas.microsoft.com/office/drawing/2014/main" id="{94076616-83BF-7347-AF12-8FB7B5E1446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055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فينشق جبل الزيتون من وسطه نحو الشرق ونحو الغرب وادياً عظيماً جداً وينتقل نصف الجبل نحو الشمال ونصفه نحو الجنوب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٤ب</a:t>
            </a:r>
            <a:r>
              <a:rPr kumimoji="0" lang="en-US"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1340768"/>
            <a:ext cx="4067944" cy="5517232"/>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وتهربون في جواء جبالي لأن جواء الجبال يصل إلى آصل وتهربون كما هربتم من الزلزلة في ايام عزيا ملك يهوذا ويأتي الرب إلهي وجميع القديسين معك</a:t>
            </a:r>
            <a:b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٥</a:t>
            </a: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3067246649"/>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ar-JO"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3779912" y="2564904"/>
            <a:ext cx="5395838" cy="4392488"/>
          </a:xfrm>
          <a:prstGeom prst="rect">
            <a:avLst/>
          </a:prstGeom>
          <a:noFill/>
          <a:ln>
            <a:noFill/>
          </a:ln>
        </p:spPr>
        <p:txBody>
          <a:bodyPr lIns="90000" tIns="46800" rIns="90000" bIns="46800" anchor="t"/>
          <a:lstStyle>
            <a:defPPr>
              <a:defRPr lang="en-US"/>
            </a:defPPr>
            <a:lvl1pPr algn="ctr" eaLnBrk="1" hangingPunct="1">
              <a:defRPr sz="3200" b="1">
                <a:solidFill>
                  <a:schemeClr val="bg1"/>
                </a:solidFill>
                <a:effectLst>
                  <a:glow rad="1524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أنه لا يكون نور الدراري تنقبض ويكون يوم واحد معروف للرب لا نهار ولا ليل بل يحدث أنه في وقت المساء يكون نور</a:t>
            </a:r>
            <a:endPar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٦-٧</a:t>
            </a:r>
            <a:r>
              <a:rPr kumimoji="0" lang="en-US" altLang="ja-JP"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6036859"/>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ar-JO" sz="3600" dirty="0">
                <a:solidFill>
                  <a:srgbClr val="FFFFFF"/>
                </a:solidFill>
                <a:effectLst>
                  <a:glow rad="228600">
                    <a:schemeClr val="tx1"/>
                  </a:glow>
                </a:effectLst>
                <a:ea typeface="ＭＳ Ｐゴシック" charset="0"/>
              </a:rPr>
              <a:t>مياه حية</a:t>
            </a:r>
            <a:endParaRPr lang="en-US" sz="3600"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72008" y="4941168"/>
            <a:ext cx="9036496"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ويكون في ذلك اليوم أن مياهاً حية تخرج من أورشليم نصفها إلى البحر الشرقي ونصفها إلى البحر الغربي في الصيف وفي الخريف تكون</a:t>
            </a:r>
            <a:endPar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١٤: ٨</a:t>
            </a:r>
            <a:r>
              <a:rPr kumimoji="0" lang="en-US" sz="28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93999313"/>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633787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rtl="1" eaLnBrk="1" hangingPunct="1"/>
            <a:r>
              <a:rPr lang="ar-JO" sz="3200" dirty="0">
                <a:solidFill>
                  <a:srgbClr val="FFFFFF"/>
                </a:solidFill>
                <a:effectLst>
                  <a:glow rad="228600">
                    <a:schemeClr val="tx1"/>
                  </a:glow>
                </a:effectLst>
                <a:ea typeface="新細明體" charset="0"/>
              </a:rPr>
              <a:t>النهر والأرض (حزقيال</a:t>
            </a:r>
            <a:r>
              <a:rPr lang="en-US" sz="3200" dirty="0">
                <a:solidFill>
                  <a:srgbClr val="FFFFFF"/>
                </a:solidFill>
                <a:effectLst>
                  <a:glow rad="228600">
                    <a:schemeClr val="tx1"/>
                  </a:glow>
                </a:effectLst>
                <a:ea typeface="新細明體" charset="0"/>
              </a:rPr>
              <a:t> </a:t>
            </a:r>
            <a:r>
              <a:rPr lang="ar-JO" sz="3200" dirty="0">
                <a:solidFill>
                  <a:srgbClr val="FFFFFF"/>
                </a:solidFill>
                <a:effectLst>
                  <a:glow rad="228600">
                    <a:schemeClr val="tx1"/>
                  </a:glow>
                </a:effectLst>
                <a:ea typeface="新細明體" charset="0"/>
              </a:rPr>
              <a:t>47: 1)</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أودونيل • "حزقيال 40-48: جولة في هيكل حزقيال"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النهر الذي ينبع من الجهة الجنوبية لمدخل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273897"/>
      </p:ext>
    </p:extLst>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بداية النهر (حزقيال 47: 2)</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244408" y="-669180"/>
            <a:ext cx="699230"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4409728" y="3284984"/>
            <a:ext cx="4734272" cy="30243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يتدفق النهر خارج الجهة الجنوبية من البوابة الشرقية الخارجية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2618251"/>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264" y="1451610"/>
            <a:ext cx="4481728" cy="54069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2443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8382878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النهر من هيكل حزقيال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47: 1-12</a:t>
            </a:r>
            <a:r>
              <a:rPr lang="en-US" sz="3600" dirty="0">
                <a:effectLst>
                  <a:glow rad="127000">
                    <a:schemeClr val="tx1"/>
                  </a:glow>
                </a:effectLst>
                <a:ea typeface="ＭＳ Ｐゴシック" charset="0"/>
              </a:rPr>
              <a:t>)</a:t>
            </a:r>
          </a:p>
        </p:txBody>
      </p:sp>
      <p:sp>
        <p:nvSpPr>
          <p:cNvPr id="4" name="Rectangle 2"/>
          <p:cNvSpPr txBox="1">
            <a:spLocks noChangeArrowheads="1"/>
          </p:cNvSpPr>
          <p:nvPr/>
        </p:nvSpPr>
        <p:spPr bwMode="auto">
          <a:xfrm>
            <a:off x="5292082" y="0"/>
            <a:ext cx="3744414"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 ٤٧ : ١ </a:t>
            </a:r>
          </a:p>
        </p:txBody>
      </p:sp>
    </p:spTree>
    <p:extLst>
      <p:ext uri="{BB962C8B-B14F-4D97-AF65-F5344CB8AC3E}">
        <p14:creationId xmlns:p14="http://schemas.microsoft.com/office/powerpoint/2010/main" val="6451373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654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dirty="0">
                <a:solidFill>
                  <a:srgbClr val="FFFFFF"/>
                </a:solidFill>
                <a:effectLst>
                  <a:glow rad="228600">
                    <a:schemeClr val="tx1"/>
                  </a:glow>
                </a:effectLst>
                <a:ea typeface="新細明體" charset="0"/>
              </a:rPr>
              <a:t>يصير النهر أعمق (47: 3-5)</a:t>
            </a:r>
            <a:endParaRPr lang="en-US" sz="3200" dirty="0">
              <a:effectLst>
                <a:glow rad="228600">
                  <a:schemeClr val="tx1"/>
                </a:glow>
              </a:effectLst>
              <a:ea typeface="新細明體"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واين أدونيل • حجز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النهر المتدفق شرق مجمع الهيكل يصبح أعمق وأوسع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6436291"/>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وعند خروج الرجل نحو المشرق والخيط بيده قاس ألف ذراع وعبرني في المياه والمياه إلى الكعبين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3</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50799853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في المياه والمياه إلى الركبتين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4أ</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692283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وعبرني والمياه إلى الحقوين</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4ب</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5336235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rPr>
              <a:t>The River from Ezekiel</a:t>
            </a:r>
            <a:r>
              <a:rPr lang="uk-UA" sz="3600" dirty="0">
                <a:effectLst>
                  <a:glow rad="127000">
                    <a:schemeClr val="tx1"/>
                  </a:glow>
                </a:effectLst>
                <a:ea typeface="ＭＳ Ｐゴシック" charset="0"/>
              </a:rPr>
              <a:t>'</a:t>
            </a:r>
            <a:r>
              <a:rPr lang="en-US" sz="3600" dirty="0">
                <a:effectLst>
                  <a:glow rad="127000">
                    <a:schemeClr val="tx1"/>
                  </a:glow>
                </a:effectLst>
                <a:ea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 قاس ألفاً وإذا بنهر لم أستطع عبوره لأن المياه طمت مياه سباحة نهر لا يعبر</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 47: 5</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2770437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حزقيال ٤٧ : ١-١٢</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هيكل الألفية</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أورشليم المعاد بنائها</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رمون</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جبع</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البحر الميت</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الأغوار</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4710760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ويكون في ذلك اليوم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 مياهاً حية تخرج من أورشليم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نصفها إلى البحر الشرقي       ونصفها إلى البحر الغربي في الصيف وفي الخريف تكون.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زكريا 14: 8</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هيكل الألفية</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المعاد بنائها</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رمون</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البحر الميت</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الأغوار</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281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ar-SA" dirty="0"/>
              <a:t>نهر الألفية</a:t>
            </a:r>
            <a:endParaRPr lang="en-US" dirty="0"/>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35496" y="4872769"/>
            <a:ext cx="8985201"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الجبال تقطر عصيراً والتلال تفيض لبناً وجميع ينابيع يهوذا تفيض ماء ومن بيت الرب يخرج ينبوع ويسقي وادي السنط</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يوئيل 3: 18</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هيكل الألفية</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أورشليم المعاد بنائها</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رمون</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جبع</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52255"/>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البحر الميت</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الأغوار</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4804153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ويكون الرب ملكاً على كل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 ذلك اليوم يكون الرب وحده واسمه وحده</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٩</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3643814"/>
      </p:ext>
    </p:extLst>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63F7A67-C057-F8C7-E62D-98FF74B6190A}"/>
              </a:ext>
            </a:extLst>
          </p:cNvPr>
          <p:cNvPicPr>
            <a:picLocks noChangeAspect="1" noChangeArrowheads="1"/>
          </p:cNvPicPr>
          <p:nvPr/>
        </p:nvPicPr>
        <p:blipFill rotWithShape="1">
          <a:blip r:embed="rId3"/>
          <a:srcRect l="4550" r="25909"/>
          <a:stretch/>
        </p:blipFill>
        <p:spPr bwMode="auto">
          <a:xfrm>
            <a:off x="-1" y="0"/>
            <a:ext cx="9144001" cy="6845300"/>
          </a:xfrm>
          <a:prstGeom prst="rect">
            <a:avLst/>
          </a:prstGeom>
          <a:noFill/>
          <a:ln w="25400">
            <a:noFill/>
            <a:miter lim="800000"/>
            <a:headEnd/>
            <a:tailEnd/>
          </a:ln>
        </p:spPr>
      </p:pic>
      <p:sp>
        <p:nvSpPr>
          <p:cNvPr id="287747" name="Text Box 3"/>
          <p:cNvSpPr txBox="1">
            <a:spLocks noChangeArrowheads="1"/>
          </p:cNvSpPr>
          <p:nvPr/>
        </p:nvSpPr>
        <p:spPr bwMode="auto">
          <a:xfrm>
            <a:off x="1" y="3461657"/>
            <a:ext cx="9144000" cy="1969770"/>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lvl="0" algn="ctr" defTabSz="822325">
              <a:tabLst>
                <a:tab pos="0" algn="l"/>
                <a:tab pos="822325" algn="l"/>
                <a:tab pos="1646238" algn="l"/>
                <a:tab pos="2468563" algn="l"/>
                <a:tab pos="3292475" algn="l"/>
                <a:tab pos="4114800" algn="l"/>
                <a:tab pos="4937125" algn="l"/>
                <a:tab pos="5761038" algn="l"/>
                <a:tab pos="6583363" algn="l"/>
                <a:tab pos="7407275" algn="l"/>
              </a:tabLst>
              <a:defRPr/>
            </a:pPr>
            <a:r>
              <a:rPr lang="ar-SA" sz="3200" b="1" dirty="0">
                <a:solidFill>
                  <a:srgbClr val="FFFFFF"/>
                </a:solidFill>
                <a:effectLst>
                  <a:glow rad="101600">
                    <a:srgbClr val="010000">
                      <a:alpha val="75000"/>
                    </a:srgbClr>
                  </a:glow>
                </a:effectLst>
                <a:latin typeface="Arial" panose="020B0604020202020204" pitchFamily="34" charset="0"/>
                <a:ea typeface="ＭＳ Ｐゴシック" pitchFamily="-84" charset="-128"/>
                <a:cs typeface="Arial" panose="020B0604020202020204" pitchFamily="34" charset="0"/>
              </a:rPr>
              <a:t>10 وتتحول الأرض كلها كالعربة من جبع إلى رمون جنوب أورشليم. وترتفع وتعمر في مكانها، من باب بنيامين إلى مكان الباب الأول، إلى باب الزوايا ومن برج حننئيل إلى معاصر الملك.</a:t>
            </a:r>
            <a:r>
              <a:rPr lang="ar-JO" sz="3200" b="1" dirty="0">
                <a:solidFill>
                  <a:srgbClr val="FFFFFF"/>
                </a:solidFill>
                <a:effectLst>
                  <a:glow rad="101600">
                    <a:srgbClr val="010000">
                      <a:alpha val="75000"/>
                    </a:srgbClr>
                  </a:glow>
                </a:effectLst>
                <a:latin typeface="Arial" panose="020B0604020202020204" pitchFamily="34" charset="0"/>
                <a:ea typeface="ＭＳ Ｐゴシック" pitchFamily="-84" charset="-128"/>
                <a:cs typeface="Arial" panose="020B0604020202020204" pitchFamily="34" charset="0"/>
              </a:rPr>
              <a:t> 11 </a:t>
            </a:r>
            <a:r>
              <a:rPr lang="ar-SA" sz="3200" b="1" dirty="0">
                <a:solidFill>
                  <a:srgbClr val="FFFFFF"/>
                </a:solidFill>
                <a:effectLst>
                  <a:glow rad="101600">
                    <a:srgbClr val="010000">
                      <a:alpha val="75000"/>
                    </a:srgbClr>
                  </a:glow>
                </a:effectLst>
                <a:latin typeface="Arial" panose="020B0604020202020204" pitchFamily="34" charset="0"/>
                <a:ea typeface="ＭＳ Ｐゴシック" pitchFamily="-84" charset="-128"/>
                <a:cs typeface="Arial" panose="020B0604020202020204" pitchFamily="34" charset="0"/>
              </a:rPr>
              <a:t>فيسكنون فيها ولا يكون بعد لعن. فتعمر أورشليم بالأمن.</a:t>
            </a:r>
            <a:endParaRPr kumimoji="0" lang="en-US" sz="3200" b="1" i="0" u="none" strike="noStrike" kern="1200" cap="none" spc="0" normalizeH="0" baseline="0" noProof="0" dirty="0">
              <a:ln>
                <a:noFill/>
              </a:ln>
              <a:solidFill>
                <a:srgbClr val="FFF648"/>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
        <p:nvSpPr>
          <p:cNvPr id="3" name="Text Box 3">
            <a:extLst>
              <a:ext uri="{FF2B5EF4-FFF2-40B4-BE49-F238E27FC236}">
                <a16:creationId xmlns:a16="http://schemas.microsoft.com/office/drawing/2014/main" id="{464B7EF8-972E-7A4F-396B-5EFA99BB09A0}"/>
              </a:ext>
            </a:extLst>
          </p:cNvPr>
          <p:cNvSpPr txBox="1">
            <a:spLocks noChangeArrowheads="1"/>
          </p:cNvSpPr>
          <p:nvPr/>
        </p:nvSpPr>
        <p:spPr bwMode="auto">
          <a:xfrm>
            <a:off x="683567" y="5987039"/>
            <a:ext cx="8231831" cy="343492"/>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lvl="0" defTabSz="822325">
              <a:lnSpc>
                <a:spcPts val="2613"/>
              </a:lnSpc>
              <a:tabLst>
                <a:tab pos="0" algn="l"/>
                <a:tab pos="822325" algn="l"/>
                <a:tab pos="1646238" algn="l"/>
                <a:tab pos="2468563" algn="l"/>
                <a:tab pos="3292475" algn="l"/>
                <a:tab pos="4114800" algn="l"/>
                <a:tab pos="4937125" algn="l"/>
                <a:tab pos="5761038" algn="l"/>
                <a:tab pos="6583363" algn="l"/>
                <a:tab pos="7407275" algn="l"/>
              </a:tabLst>
              <a:defRPr/>
            </a:pPr>
            <a:r>
              <a:rPr lang="ar-JO" altLang="ja-JP" sz="3200" b="1" dirty="0">
                <a:solidFill>
                  <a:srgbClr val="FFFFFF"/>
                </a:solidFill>
                <a:effectLst>
                  <a:glow rad="152400">
                    <a:srgbClr val="000000"/>
                  </a:glow>
                </a:effectLst>
                <a:latin typeface="Arial" panose="020B0604020202020204" pitchFamily="34" charset="0"/>
                <a:cs typeface="Arial" panose="020B0604020202020204" pitchFamily="34" charset="0"/>
              </a:rPr>
              <a:t>زك ١٤: ١٠-١١</a:t>
            </a:r>
            <a:endParaRPr kumimoji="0" lang="en-US" sz="2800" b="1" i="0" u="none" strike="noStrike" kern="1200" cap="none" spc="0" normalizeH="0" baseline="0" noProof="0" dirty="0">
              <a:ln>
                <a:noFill/>
              </a:ln>
              <a:solidFill>
                <a:srgbClr val="FFF648"/>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360">
            <a:no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251907" name="Text Box 2"/>
          <p:cNvSpPr txBox="1">
            <a:spLocks noChangeArrowheads="1"/>
          </p:cNvSpPr>
          <p:nvPr/>
        </p:nvSpPr>
        <p:spPr bwMode="auto">
          <a:xfrm>
            <a:off x="61722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650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08" name="Text Box 3"/>
          <p:cNvSpPr txBox="1">
            <a:spLocks noChangeArrowheads="1"/>
          </p:cNvSpPr>
          <p:nvPr/>
        </p:nvSpPr>
        <p:spPr bwMode="auto">
          <a:xfrm>
            <a:off x="5343525" y="4067175"/>
            <a:ext cx="600075"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7</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0</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0</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p>
        </p:txBody>
      </p:sp>
      <p:sp>
        <p:nvSpPr>
          <p:cNvPr id="251909" name="Text Box 4"/>
          <p:cNvSpPr txBox="1">
            <a:spLocks noChangeArrowheads="1"/>
          </p:cNvSpPr>
          <p:nvPr/>
        </p:nvSpPr>
        <p:spPr bwMode="auto">
          <a:xfrm>
            <a:off x="41148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800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0" name="Text Box 5"/>
          <p:cNvSpPr txBox="1">
            <a:spLocks noChangeArrowheads="1"/>
          </p:cNvSpPr>
          <p:nvPr/>
        </p:nvSpPr>
        <p:spPr bwMode="auto">
          <a:xfrm>
            <a:off x="27432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1" name="Text Box 6"/>
          <p:cNvSpPr txBox="1">
            <a:spLocks noChangeArrowheads="1"/>
          </p:cNvSpPr>
          <p:nvPr/>
        </p:nvSpPr>
        <p:spPr bwMode="auto">
          <a:xfrm>
            <a:off x="2057400" y="4500563"/>
            <a:ext cx="381000" cy="1387475"/>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2" name="Text Box 7"/>
          <p:cNvSpPr txBox="1">
            <a:spLocks noChangeArrowheads="1"/>
          </p:cNvSpPr>
          <p:nvPr/>
        </p:nvSpPr>
        <p:spPr bwMode="auto">
          <a:xfrm>
            <a:off x="13716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1000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3" name="Text Box 8"/>
          <p:cNvSpPr txBox="1">
            <a:spLocks noChangeArrowheads="1"/>
          </p:cNvSpPr>
          <p:nvPr/>
        </p:nvSpPr>
        <p:spPr bwMode="auto">
          <a:xfrm>
            <a:off x="68580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600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4" name="Text Box 9"/>
          <p:cNvSpPr txBox="1">
            <a:spLocks noChangeArrowheads="1"/>
          </p:cNvSpPr>
          <p:nvPr/>
        </p:nvSpPr>
        <p:spPr bwMode="auto">
          <a:xfrm>
            <a:off x="81534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500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251915" name="Picture 10"/>
          <p:cNvPicPr>
            <a:picLocks noChangeAspect="1" noChangeArrowheads="1"/>
          </p:cNvPicPr>
          <p:nvPr/>
        </p:nvPicPr>
        <p:blipFill>
          <a:blip r:embed="rId4" cstate="print"/>
          <a:srcRect/>
          <a:stretch>
            <a:fillRect/>
          </a:stretch>
        </p:blipFill>
        <p:spPr bwMode="auto">
          <a:xfrm>
            <a:off x="19050" y="2998788"/>
            <a:ext cx="9678988" cy="1023937"/>
          </a:xfrm>
          <a:prstGeom prst="rect">
            <a:avLst/>
          </a:prstGeom>
          <a:noFill/>
          <a:ln w="9525">
            <a:noFill/>
            <a:miter lim="800000"/>
            <a:headEnd/>
            <a:tailEnd/>
          </a:ln>
        </p:spPr>
      </p:pic>
      <p:sp>
        <p:nvSpPr>
          <p:cNvPr id="251916" name="Text Box 11"/>
          <p:cNvSpPr txBox="1">
            <a:spLocks noChangeArrowheads="1"/>
          </p:cNvSpPr>
          <p:nvPr/>
        </p:nvSpPr>
        <p:spPr bwMode="auto">
          <a:xfrm>
            <a:off x="75438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550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7" name="Text Box 12"/>
          <p:cNvSpPr txBox="1">
            <a:spLocks noChangeArrowheads="1"/>
          </p:cNvSpPr>
          <p:nvPr/>
        </p:nvSpPr>
        <p:spPr bwMode="auto">
          <a:xfrm>
            <a:off x="4724400" y="4067175"/>
            <a:ext cx="600075"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7</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5</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0</a:t>
            </a: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p>
        </p:txBody>
      </p:sp>
      <p:sp>
        <p:nvSpPr>
          <p:cNvPr id="251918" name="Text Box 13"/>
          <p:cNvSpPr txBox="1">
            <a:spLocks noChangeArrowheads="1"/>
          </p:cNvSpPr>
          <p:nvPr/>
        </p:nvSpPr>
        <p:spPr bwMode="auto">
          <a:xfrm>
            <a:off x="34290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850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19" name="Text Box 14"/>
          <p:cNvSpPr txBox="1">
            <a:spLocks noChangeArrowheads="1"/>
          </p:cNvSpPr>
          <p:nvPr/>
        </p:nvSpPr>
        <p:spPr bwMode="auto">
          <a:xfrm>
            <a:off x="6858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1050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20" name="Text Box 15"/>
          <p:cNvSpPr txBox="1">
            <a:spLocks noChangeArrowheads="1"/>
          </p:cNvSpPr>
          <p:nvPr/>
        </p:nvSpPr>
        <p:spPr bwMode="auto">
          <a:xfrm>
            <a:off x="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1100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21" name="Text Box 16"/>
          <p:cNvSpPr txBox="1">
            <a:spLocks noChangeArrowheads="1"/>
          </p:cNvSpPr>
          <p:nvPr/>
        </p:nvSpPr>
        <p:spPr bwMode="auto">
          <a:xfrm>
            <a:off x="8763000" y="4067175"/>
            <a:ext cx="381000" cy="18176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450</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22" name="Text Box 17"/>
          <p:cNvSpPr txBox="1">
            <a:spLocks noChangeArrowheads="1"/>
          </p:cNvSpPr>
          <p:nvPr/>
        </p:nvSpPr>
        <p:spPr bwMode="auto">
          <a:xfrm>
            <a:off x="304800" y="838200"/>
            <a:ext cx="2514600" cy="19510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25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المملكة   المتحدة</a:t>
            </a:r>
            <a:endParaRPr kumimoji="0" lang="en-GB" sz="36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ts val="200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1050 - 930</a:t>
            </a:r>
            <a:endParaRPr kumimoji="0" lang="en-GB" sz="3200" b="1"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23" name="Text Box 18"/>
          <p:cNvSpPr txBox="1">
            <a:spLocks noChangeArrowheads="1"/>
          </p:cNvSpPr>
          <p:nvPr/>
        </p:nvSpPr>
        <p:spPr bwMode="auto">
          <a:xfrm>
            <a:off x="2590800" y="838200"/>
            <a:ext cx="2514600" cy="19510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250"/>
              </a:spcBef>
              <a:spcAft>
                <a:spcPct val="0"/>
              </a:spcAft>
              <a:buClr>
                <a:srgbClr val="FFFF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المملكة المنقسمة</a:t>
            </a:r>
            <a:endParaRPr kumimoji="0" lang="en-GB" sz="36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ts val="2000"/>
              </a:spcBef>
              <a:spcAft>
                <a:spcPct val="0"/>
              </a:spcAft>
              <a:buClr>
                <a:srgbClr val="FFFF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930 - 722</a:t>
            </a:r>
            <a:endParaRPr kumimoji="0" lang="en-GB" sz="3200" b="1"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endParaRPr>
          </a:p>
        </p:txBody>
      </p:sp>
      <p:sp>
        <p:nvSpPr>
          <p:cNvPr id="251924" name="Text Box 19"/>
          <p:cNvSpPr txBox="1">
            <a:spLocks noChangeArrowheads="1"/>
          </p:cNvSpPr>
          <p:nvPr/>
        </p:nvSpPr>
        <p:spPr bwMode="auto">
          <a:xfrm>
            <a:off x="5153025" y="838200"/>
            <a:ext cx="2514600" cy="19510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250"/>
              </a:spcBef>
              <a:spcAft>
                <a:spcPct val="0"/>
              </a:spcAft>
              <a:buClr>
                <a:srgbClr val="FF99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99FF"/>
                </a:solidFill>
                <a:effectLst/>
                <a:uLnTx/>
                <a:uFillTx/>
                <a:latin typeface="Arial" panose="020B0604020202020204" pitchFamily="34" charset="0"/>
                <a:ea typeface="MS PGothic" pitchFamily="34" charset="-128"/>
                <a:cs typeface="Arial" panose="020B0604020202020204" pitchFamily="34" charset="0"/>
              </a:rPr>
              <a:t>المملكة المنعزلة</a:t>
            </a:r>
            <a:endParaRPr kumimoji="0" lang="en-GB" sz="3600" b="1" u="none" strike="noStrike" kern="1200" cap="none" spc="0" normalizeH="0" baseline="0" noProof="0" dirty="0">
              <a:ln>
                <a:noFill/>
              </a:ln>
              <a:solidFill>
                <a:srgbClr val="FF99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ts val="2000"/>
              </a:spcBef>
              <a:spcAft>
                <a:spcPct val="0"/>
              </a:spcAft>
              <a:buClr>
                <a:srgbClr val="FF99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99FF"/>
                </a:solidFill>
                <a:effectLst/>
                <a:uLnTx/>
                <a:uFillTx/>
                <a:latin typeface="Arial" panose="020B0604020202020204" pitchFamily="34" charset="0"/>
                <a:ea typeface="MS PGothic" pitchFamily="34" charset="-128"/>
                <a:cs typeface="Arial" panose="020B0604020202020204" pitchFamily="34" charset="0"/>
              </a:rPr>
              <a:t>722 - 586</a:t>
            </a:r>
            <a:endParaRPr kumimoji="0" lang="en-GB" sz="3200" b="1" u="none" strike="noStrike" kern="1200" cap="none" spc="0" normalizeH="0" baseline="0" noProof="0" dirty="0">
              <a:ln>
                <a:noFill/>
              </a:ln>
              <a:solidFill>
                <a:srgbClr val="FF99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25" name="Text Box 20"/>
          <p:cNvSpPr txBox="1">
            <a:spLocks noChangeArrowheads="1"/>
          </p:cNvSpPr>
          <p:nvPr/>
        </p:nvSpPr>
        <p:spPr bwMode="auto">
          <a:xfrm>
            <a:off x="5286375" y="6172200"/>
            <a:ext cx="3629025"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66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66FF66"/>
                </a:solidFill>
                <a:effectLst/>
                <a:uLnTx/>
                <a:uFillTx/>
                <a:latin typeface="Arial" panose="020B0604020202020204" pitchFamily="34" charset="0"/>
                <a:ea typeface="MS PGothic" pitchFamily="34" charset="-128"/>
                <a:cs typeface="Arial" panose="020B0604020202020204" pitchFamily="34" charset="0"/>
              </a:rPr>
              <a:t>السبي 586 - 536</a:t>
            </a:r>
            <a:endParaRPr kumimoji="0" lang="en-GB" sz="3200" b="1" u="none" strike="noStrike" kern="1200" cap="none" spc="0" normalizeH="0" baseline="0" noProof="0" dirty="0">
              <a:ln>
                <a:noFill/>
              </a:ln>
              <a:solidFill>
                <a:srgbClr val="66FF66"/>
              </a:solidFill>
              <a:effectLst/>
              <a:uLnTx/>
              <a:uFillTx/>
              <a:latin typeface="Arial" panose="020B0604020202020204" pitchFamily="34" charset="0"/>
              <a:ea typeface="MS PGothic" pitchFamily="34" charset="-128"/>
              <a:cs typeface="Arial" panose="020B0604020202020204" pitchFamily="34" charset="0"/>
            </a:endParaRPr>
          </a:p>
        </p:txBody>
      </p:sp>
      <p:sp>
        <p:nvSpPr>
          <p:cNvPr id="40981" name="AutoShape 21"/>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w="9525">
            <a:noFill/>
            <a:round/>
            <a:headEnd/>
            <a:tailEnd/>
          </a:ln>
          <a:effectLst>
            <a:outerShdw dist="38184" dir="2700000" algn="ctr" rotWithShape="0">
              <a:srgbClr val="000000">
                <a:alpha val="43031"/>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0983" name="AutoShape 23"/>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0984" name="AutoShape 24"/>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0985" name="AutoShape 2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0986" name="AutoShape 26"/>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251935" name="Text Box 30"/>
          <p:cNvSpPr txBox="1">
            <a:spLocks noChangeArrowheads="1"/>
          </p:cNvSpPr>
          <p:nvPr/>
        </p:nvSpPr>
        <p:spPr bwMode="auto">
          <a:xfrm>
            <a:off x="76200" y="92075"/>
            <a:ext cx="2743200" cy="641350"/>
          </a:xfrm>
          <a:prstGeom prst="rect">
            <a:avLst/>
          </a:prstGeom>
          <a:noFill/>
          <a:ln w="9525">
            <a:noFill/>
            <a:round/>
            <a:headEnd/>
            <a:tailEnd/>
          </a:ln>
        </p:spPr>
        <p:txBody>
          <a:bodyPr/>
          <a:lstStyle/>
          <a:p>
            <a:pPr marL="0" marR="0" lvl="0" indent="0" algn="ctr" defTabSz="449263" rtl="0" eaLnBrk="1" fontAlgn="base" latinLnBrk="0" hangingPunct="1">
              <a:lnSpc>
                <a:spcPct val="100000"/>
              </a:lnSpc>
              <a:spcBef>
                <a:spcPts val="225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الجدول الزمني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51936" name="Text Box 31"/>
          <p:cNvSpPr txBox="1">
            <a:spLocks noChangeArrowheads="1"/>
          </p:cNvSpPr>
          <p:nvPr/>
        </p:nvSpPr>
        <p:spPr bwMode="auto">
          <a:xfrm>
            <a:off x="8592344" y="-669893"/>
            <a:ext cx="722312" cy="463846"/>
          </a:xfrm>
          <a:prstGeom prst="rect">
            <a:avLst/>
          </a:prstGeom>
          <a:solidFill>
            <a:srgbClr val="C00000"/>
          </a:solidFill>
          <a:ln w="9525">
            <a:noFill/>
            <a:round/>
            <a:headEnd/>
            <a:tailEnd/>
          </a:ln>
        </p:spPr>
        <p:txBody>
          <a:bodyPr wrap="square"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342</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ext Box 43">
            <a:extLst>
              <a:ext uri="{FF2B5EF4-FFF2-40B4-BE49-F238E27FC236}">
                <a16:creationId xmlns:a16="http://schemas.microsoft.com/office/drawing/2014/main" id="{AB3D125F-67AF-8EC2-5EBD-E78F1D0BB7E0}"/>
              </a:ext>
            </a:extLst>
          </p:cNvPr>
          <p:cNvSpPr txBox="1">
            <a:spLocks noChangeArrowheads="1"/>
          </p:cNvSpPr>
          <p:nvPr/>
        </p:nvSpPr>
        <p:spPr bwMode="auto">
          <a:xfrm>
            <a:off x="7467600" y="609600"/>
            <a:ext cx="1219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CC"/>
                </a:solidFill>
                <a:effectLst/>
                <a:latin typeface="Arial" panose="020B0604020202020204" pitchFamily="34" charset="0"/>
                <a:cs typeface="Arial" panose="020B0604020202020204" pitchFamily="34" charset="0"/>
              </a:rPr>
              <a:t>520</a:t>
            </a:r>
            <a:endParaRPr lang="en-US" sz="3200" b="1" dirty="0">
              <a:solidFill>
                <a:srgbClr val="FFFFCC"/>
              </a:solidFill>
              <a:effectLst/>
              <a:latin typeface="Arial" panose="020B0604020202020204" pitchFamily="34" charset="0"/>
              <a:cs typeface="Arial" panose="020B0604020202020204" pitchFamily="34" charset="0"/>
            </a:endParaRPr>
          </a:p>
        </p:txBody>
      </p:sp>
      <p:sp>
        <p:nvSpPr>
          <p:cNvPr id="3" name="AutoShape 46">
            <a:extLst>
              <a:ext uri="{FF2B5EF4-FFF2-40B4-BE49-F238E27FC236}">
                <a16:creationId xmlns:a16="http://schemas.microsoft.com/office/drawing/2014/main" id="{9F14A9EF-2348-C95C-C2C6-00A9B18C93E8}"/>
              </a:ext>
            </a:extLst>
          </p:cNvPr>
          <p:cNvSpPr>
            <a:spLocks noChangeArrowheads="1"/>
          </p:cNvSpPr>
          <p:nvPr/>
        </p:nvSpPr>
        <p:spPr bwMode="auto">
          <a:xfrm flipV="1">
            <a:off x="7812360" y="1219200"/>
            <a:ext cx="609600" cy="2590800"/>
          </a:xfrm>
          <a:prstGeom prst="upArrow">
            <a:avLst>
              <a:gd name="adj1" fmla="val 50000"/>
              <a:gd name="adj2" fmla="val 106250"/>
            </a:avLst>
          </a:prstGeom>
          <a:solidFill>
            <a:srgbClr val="FF3300"/>
          </a:solidFill>
          <a:ln w="9360">
            <a:solidFill>
              <a:srgbClr val="FFFFFF"/>
            </a:solidFill>
            <a:miter lim="800000"/>
            <a:headEnd/>
            <a:tailEnd/>
          </a:ln>
          <a:effectLst>
            <a:outerShdw dist="38184" dir="2700000" algn="ctr" rotWithShape="0">
              <a:srgbClr val="000000">
                <a:alpha val="43031"/>
              </a:srgbClr>
            </a:outerShdw>
          </a:effectLst>
        </p:spPr>
        <p:txBody>
          <a:bodyPr wrap="none" anchor="ctr"/>
          <a:lstStyle/>
          <a:p>
            <a:pPr defTabSz="449263">
              <a:lnSpc>
                <a:spcPct val="93000"/>
              </a:lnSpc>
              <a:buClr>
                <a:srgbClr val="FFFFFF"/>
              </a:buClr>
              <a:buSzPct val="100000"/>
            </a:pPr>
            <a:endParaRPr lang="en-US"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4" name="Text Box 30">
            <a:extLst>
              <a:ext uri="{FF2B5EF4-FFF2-40B4-BE49-F238E27FC236}">
                <a16:creationId xmlns:a16="http://schemas.microsoft.com/office/drawing/2014/main" id="{F1939009-3A06-B76E-93D7-58C744551B22}"/>
              </a:ext>
            </a:extLst>
          </p:cNvPr>
          <p:cNvSpPr txBox="1">
            <a:spLocks noChangeArrowheads="1"/>
          </p:cNvSpPr>
          <p:nvPr/>
        </p:nvSpPr>
        <p:spPr bwMode="auto">
          <a:xfrm>
            <a:off x="6821214" y="12426"/>
            <a:ext cx="2257096" cy="641350"/>
          </a:xfrm>
          <a:prstGeom prst="rect">
            <a:avLst/>
          </a:prstGeom>
          <a:noFill/>
          <a:ln w="9525">
            <a:noFill/>
            <a:round/>
            <a:headEnd/>
            <a:tailEnd/>
          </a:ln>
        </p:spPr>
        <p:txBody>
          <a:bodyPr/>
          <a:lstStyle/>
          <a:p>
            <a:pPr algn="ctr">
              <a:spcBef>
                <a:spcPct val="50000"/>
              </a:spcBef>
              <a:defRPr/>
            </a:pPr>
            <a:r>
              <a:rPr lang="ar-SA" sz="4400" b="1" dirty="0">
                <a:solidFill>
                  <a:srgbClr val="FFFFCC"/>
                </a:solidFill>
                <a:effectLst/>
                <a:latin typeface="Arial" panose="020B0604020202020204" pitchFamily="34" charset="0"/>
                <a:cs typeface="Arial" panose="020B0604020202020204" pitchFamily="34" charset="0"/>
              </a:rPr>
              <a:t>زكريا</a:t>
            </a:r>
            <a:endParaRPr lang="en-US" sz="4400" b="1" dirty="0">
              <a:solidFill>
                <a:srgbClr val="FFFFCC"/>
              </a:solidFill>
              <a:effectLst/>
              <a:latin typeface="Arial" panose="020B0604020202020204" pitchFamily="34" charset="0"/>
              <a:cs typeface="Arial" panose="020B0604020202020204" pitchFamily="34" charset="0"/>
            </a:endParaRPr>
          </a:p>
        </p:txBody>
      </p:sp>
      <p:sp>
        <p:nvSpPr>
          <p:cNvPr id="40982" name="Text Box 22"/>
          <p:cNvSpPr txBox="1">
            <a:spLocks noChangeArrowheads="1"/>
          </p:cNvSpPr>
          <p:nvPr/>
        </p:nvSpPr>
        <p:spPr bwMode="auto">
          <a:xfrm>
            <a:off x="7010400" y="838200"/>
            <a:ext cx="2514600" cy="2700338"/>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250"/>
              </a:spcBef>
              <a:spcAft>
                <a:spcPct val="0"/>
              </a:spcAft>
              <a:buClr>
                <a:srgbClr val="FFCC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ما بعد     السبي</a:t>
            </a:r>
            <a:endParaRPr kumimoji="0" lang="en-GB" sz="36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2000"/>
              </a:spcBef>
              <a:spcAft>
                <a:spcPct val="0"/>
              </a:spcAft>
              <a:buClr>
                <a:srgbClr val="FFCC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536 - 425</a:t>
            </a:r>
            <a:endParaRPr kumimoji="0" lang="en-GB"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ts val="2000"/>
              </a:spcBef>
              <a:spcAft>
                <a:spcPct val="0"/>
              </a:spcAft>
              <a:buClr>
                <a:srgbClr val="FFCC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2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4081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92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680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جبل الزيتون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ar-JO" sz="3200" b="1" dirty="0">
                <a:latin typeface="Arial" panose="020B0604020202020204" pitchFamily="34" charset="0"/>
                <a:ea typeface="Osaka" charset="0"/>
                <a:cs typeface="Arial" panose="020B0604020202020204" pitchFamily="34" charset="0"/>
              </a:rPr>
              <a:t>إعادة سكن أورشليم</a:t>
            </a:r>
            <a:endParaRPr lang="en-US" sz="3200" dirty="0">
              <a:latin typeface="Arial" panose="020B0604020202020204" pitchFamily="34" charset="0"/>
              <a:ea typeface="Osaka" charset="0"/>
              <a:cs typeface="Arial" panose="020B0604020202020204" pitchFamily="34"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الغنم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0" name="Text Box 10"/>
          <p:cNvSpPr txBox="1">
            <a:spLocks noChangeArrowheads="1"/>
          </p:cNvSpPr>
          <p:nvPr/>
        </p:nvSpPr>
        <p:spPr bwMode="auto">
          <a:xfrm>
            <a:off x="5105400" y="1600200"/>
            <a:ext cx="7620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برج المئة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برج حننئيل</a:t>
            </a:r>
            <a:endParaRPr kumimoji="0" lang="en-US" sz="1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السمك</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3" name="Text Box 13"/>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الباب القديم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السور العريض</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5" name="Text Box 15"/>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برج التنانير</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الوادي</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الدمن</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8" name="Text Box 18"/>
          <p:cNvSpPr txBox="1">
            <a:spLocks noChangeArrowheads="1"/>
          </p:cNvSpPr>
          <p:nvPr/>
        </p:nvSpPr>
        <p:spPr bwMode="auto">
          <a:xfrm>
            <a:off x="3276600" y="5715000"/>
            <a:ext cx="16002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سلوام</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العين</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الزاوية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الماء</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برج المراقبة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سور أوفيل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الخيل</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الشرق</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باب العد</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7" name="Text Box 27"/>
          <p:cNvSpPr txBox="1">
            <a:spLocks noChangeArrowheads="1"/>
          </p:cNvSpPr>
          <p:nvPr/>
        </p:nvSpPr>
        <p:spPr bwMode="auto">
          <a:xfrm>
            <a:off x="8305800" y="0"/>
            <a:ext cx="838200"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655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28" name="Text Box 28"/>
          <p:cNvSpPr txBox="1">
            <a:spLocks noChangeArrowheads="1"/>
          </p:cNvSpPr>
          <p:nvPr/>
        </p:nvSpPr>
        <p:spPr bwMode="auto">
          <a:xfrm>
            <a:off x="0" y="609600"/>
            <a:ext cx="3208338" cy="2759730"/>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sz="2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وتتحول الأرض كلها كالعربة من جبع إلى رمون جنوب أورشليم وترتفع وتعمر في مكانها من باب ينيامين إلى مكان الباب الأول إلى باب الزوايا و</a:t>
            </a:r>
            <a:r>
              <a:rPr kumimoji="0" lang="ar-JO"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من برج حننئيل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إلى معاصر الملك فيسكنون فيها ولا يكون بعد لعن فتعمر أورشليم بالأمن</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زك ١٤: ١٠-١١</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rPr>
              <a:t>)</a:t>
            </a: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Osaka"/>
              <a:cs typeface="Arial" panose="020B0604020202020204" pitchFamily="34" charset="0"/>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567055"/>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ar-JO" sz="3200" dirty="0">
                <a:solidFill>
                  <a:srgbClr val="FFFFFF"/>
                </a:solidFill>
                <a:effectLst>
                  <a:glow rad="228600">
                    <a:schemeClr val="tx1"/>
                  </a:glow>
                </a:effectLst>
                <a:ea typeface="新細明體" charset="0"/>
              </a:rPr>
              <a:t>الجزء العادي والمقدس </a:t>
            </a:r>
            <a:r>
              <a:rPr lang="ar-JO" sz="3200" dirty="0">
                <a:solidFill>
                  <a:srgbClr val="FFFF00"/>
                </a:solidFill>
                <a:effectLst>
                  <a:glow rad="228600">
                    <a:schemeClr val="tx1"/>
                  </a:glow>
                </a:effectLst>
                <a:ea typeface="新細明體" charset="0"/>
              </a:rPr>
              <a:t>بالأذرع</a:t>
            </a:r>
            <a:br>
              <a:rPr lang="en-US" sz="3200" dirty="0">
                <a:solidFill>
                  <a:srgbClr val="FFFFFF"/>
                </a:solidFill>
                <a:effectLst>
                  <a:glow rad="228600">
                    <a:schemeClr val="tx1"/>
                  </a:glow>
                </a:effectLst>
                <a:ea typeface="新細明體" charset="0"/>
              </a:rPr>
            </a:br>
            <a:r>
              <a:rPr lang="en-US" sz="3200" dirty="0">
                <a:solidFill>
                  <a:srgbClr val="FFFFFF"/>
                </a:solidFill>
                <a:effectLst>
                  <a:glow rad="228600">
                    <a:schemeClr val="tx1"/>
                  </a:glow>
                </a:effectLst>
                <a:ea typeface="新細明體" charset="0"/>
              </a:rPr>
              <a:t>(</a:t>
            </a:r>
            <a:r>
              <a:rPr lang="ar-SA" sz="3200" dirty="0">
                <a:solidFill>
                  <a:srgbClr val="FFFFFF"/>
                </a:solidFill>
                <a:effectLst>
                  <a:glow rad="228600">
                    <a:schemeClr val="tx1"/>
                  </a:glow>
                </a:effectLst>
                <a:ea typeface="新細明體" charset="0"/>
              </a:rPr>
              <a:t>زك ١٤: ١٠</a:t>
            </a:r>
            <a:r>
              <a:rPr lang="en-US" sz="3200" dirty="0">
                <a:solidFill>
                  <a:srgbClr val="FFFFFF"/>
                </a:solidFill>
                <a:effectLst>
                  <a:glow rad="228600">
                    <a:schemeClr val="tx1"/>
                  </a:glow>
                </a:effectLst>
                <a:ea typeface="新細明體" charset="0"/>
              </a:rPr>
              <a:t>)</a:t>
            </a:r>
            <a:endParaRPr lang="en-US" sz="3200" dirty="0">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أودونيل • "حزقيال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http://bible.ag/en/enezekieltranscript.htm</a:t>
            </a:r>
          </a:p>
        </p:txBody>
      </p:sp>
      <p:sp>
        <p:nvSpPr>
          <p:cNvPr id="7" name="Text Box 6"/>
          <p:cNvSpPr txBox="1">
            <a:spLocks noChangeArrowheads="1"/>
          </p:cNvSpPr>
          <p:nvPr/>
        </p:nvSpPr>
        <p:spPr bwMode="auto">
          <a:xfrm>
            <a:off x="8172400" y="76200"/>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531ج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631302064"/>
      </p:ext>
    </p:extLst>
  </p:cSld>
  <p:clrMapOvr>
    <a:masterClrMapping/>
  </p:clrMapOvr>
  <p:transition spd="med">
    <p:randomBar dir="ver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ar-JO" sz="3200" dirty="0">
                <a:solidFill>
                  <a:srgbClr val="FFFFFF"/>
                </a:solidFill>
                <a:effectLst>
                  <a:glow rad="228600">
                    <a:schemeClr val="tx1"/>
                  </a:glow>
                </a:effectLst>
                <a:ea typeface="新細明體" charset="0"/>
              </a:rPr>
              <a:t>الجزء العادي والمقدس </a:t>
            </a:r>
            <a:r>
              <a:rPr lang="ar-JO" sz="3200" dirty="0">
                <a:solidFill>
                  <a:srgbClr val="FFFF00"/>
                </a:solidFill>
                <a:effectLst>
                  <a:glow rad="228600">
                    <a:schemeClr val="tx1"/>
                  </a:glow>
                </a:effectLst>
                <a:ea typeface="新細明體" charset="0"/>
              </a:rPr>
              <a:t>بالأذرع</a:t>
            </a:r>
            <a:endParaRPr lang="en-US" sz="3200" dirty="0">
              <a:solidFill>
                <a:srgbClr val="FFFF00"/>
              </a:solidFill>
              <a:effectLst>
                <a:glow rad="228600">
                  <a:schemeClr val="tx1"/>
                </a:glow>
              </a:effectLst>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أودونيل • "حزقيال 40-48: جولة في هيكل حزقيال" • </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http://bible.ag/en/enezekieltranscript.htm</a:t>
            </a:r>
          </a:p>
        </p:txBody>
      </p:sp>
      <p:sp>
        <p:nvSpPr>
          <p:cNvPr id="7" name="Text Box 6"/>
          <p:cNvSpPr txBox="1">
            <a:spLocks noChangeArrowheads="1"/>
          </p:cNvSpPr>
          <p:nvPr/>
        </p:nvSpPr>
        <p:spPr bwMode="auto">
          <a:xfrm>
            <a:off x="8172400" y="663079"/>
            <a:ext cx="881973"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531ج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730549691"/>
      </p:ext>
    </p:extLst>
  </p:cSld>
  <p:clrMapOvr>
    <a:masterClrMapping/>
  </p:clrMapOvr>
  <p:transition spd="med">
    <p:randomBar dir="vert"/>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وهذه تكون الضربة التي يضرب بها الرب كل الشعوب الذين تجندوا على أورشليم لحمهم يذوب وهم واقفون على أقدامهم وعيونهم تذوب في أوقابها ولسانهم يذوب في فمهم</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١٢</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8087761"/>
      </p:ext>
    </p:extLst>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ويكون في ذلك اليوم أن اضطراباً عظيماً من الرب يحدث فيهم فيمسك الرجل بيد قريبه وتعلو يده على يد قريبه ويهوذا أيضاً تحارب أورشليم وتجمع ثروة كل الأمم من حولها ذهب وفضة وملابس كثيرة جداً</a:t>
            </a:r>
            <a:b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١٣-١٤</a:t>
            </a:r>
            <a:r>
              <a:rPr kumimoji="0" lang="en-US" altLang="ja-JP"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557129222"/>
      </p:ext>
    </p:extLst>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251520" y="228228"/>
            <a:ext cx="5105400" cy="838200"/>
          </a:xfrm>
        </p:spPr>
        <p:txBody>
          <a:bodyPr/>
          <a:lstStyle/>
          <a:p>
            <a:pPr algn="l">
              <a:defRPr/>
            </a:pPr>
            <a:r>
              <a:rPr lang="ar-JO" sz="3600" dirty="0">
                <a:solidFill>
                  <a:srgbClr val="FFFFFF"/>
                </a:solidFill>
                <a:effectLst>
                  <a:glow rad="152400">
                    <a:schemeClr val="tx1"/>
                  </a:glow>
                  <a:outerShdw blurRad="38100" dist="38100" dir="2700000" algn="tl">
                    <a:srgbClr val="000000">
                      <a:alpha val="43137"/>
                    </a:srgbClr>
                  </a:outerShdw>
                </a:effectLst>
                <a:ea typeface="ＭＳ Ｐゴシック" charset="0"/>
              </a:rPr>
              <a:t>المجيء الثاني</a:t>
            </a:r>
            <a:endPar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endParaRP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وكذا تكون ضربة الخيل والبغال والجمال والحمير وكل البهائم التي تكون في هذه المحال كهذه الضربة</a:t>
            </a:r>
            <a:b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b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 ١٤: ١٥</a:t>
            </a:r>
            <a:r>
              <a:rPr kumimoji="0" lang="en-US" altLang="ja-JP"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0755557"/>
      </p:ext>
    </p:extLst>
  </p:cSld>
  <p:clrMapOvr>
    <a:overrideClrMapping bg1="lt1" tx1="dk1" bg2="lt2" tx2="dk2" accent1="accent1" accent2="accent2" accent3="accent3" accent4="accent4" accent5="accent5" accent6="accent6" hlink="hlink" folHlink="folHlink"/>
  </p:clrMapOvr>
</p:sld>
</file>

<file path=ppt/slides/slide2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١-٢)</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45224"/>
            <a:ext cx="810101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2800" b="1" noProof="0" dirty="0">
                <a:solidFill>
                  <a:srgbClr val="FFFFFF"/>
                </a:solidFill>
                <a:effectLst/>
                <a:latin typeface="Arial" panose="020B0604020202020204" pitchFamily="34" charset="0"/>
                <a:cs typeface="Arial" panose="020B0604020202020204" pitchFamily="34" charset="0"/>
              </a:rPr>
              <a:t>إ</a:t>
            </a:r>
            <a:r>
              <a:rPr kumimoji="0" lang="ar-SA"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2800" b="1" noProof="0" dirty="0">
                <a:solidFill>
                  <a:srgbClr val="FFFFFF"/>
                </a:solidFill>
                <a:effectLst/>
                <a:latin typeface="Arial" panose="020B0604020202020204" pitchFamily="34" charset="0"/>
                <a:cs typeface="Arial" panose="020B0604020202020204" pitchFamily="34" charset="0"/>
              </a:rPr>
              <a:t>آه لأن ذلك اليوم عظيم وليس مثله، وهو وقت ضيق على يعقوب ولكنه سيخلص منه</a:t>
            </a:r>
            <a:endParaRPr kumimoji="0" lang="ar-SA"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٦-٢١)</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(١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تس ٤: ١٣-١٨)</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١٤: ٣-٥)</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ar-SA"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٣٨-٣٩)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٧-١٠</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٢٠: ١١-١٤</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11148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ar-JO" sz="3600" dirty="0">
                <a:solidFill>
                  <a:srgbClr val="FFFFFF"/>
                </a:solidFill>
                <a:ea typeface="ＭＳ Ｐゴシック" charset="0"/>
              </a:rPr>
              <a:t>العبادة الألفية</a:t>
            </a:r>
            <a:endParaRPr lang="en-US" sz="3600" dirty="0">
              <a:solidFill>
                <a:srgbClr val="FFFFFF"/>
              </a:solidFill>
              <a:ea typeface="ＭＳ Ｐゴシック" charset="0"/>
            </a:endParaRPr>
          </a:p>
        </p:txBody>
      </p:sp>
      <p:sp>
        <p:nvSpPr>
          <p:cNvPr id="4" name="Title 2"/>
          <p:cNvSpPr txBox="1">
            <a:spLocks/>
          </p:cNvSpPr>
          <p:nvPr/>
        </p:nvSpPr>
        <p:spPr bwMode="auto">
          <a:xfrm>
            <a:off x="266700" y="914400"/>
            <a:ext cx="8610600" cy="579809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ويكون أن كل الباقي من جميع الأمم الذين جاؤوا على أورشليم يصعدون من سنة إلى سنة ليسجدوا للملك رب الجنود وليعيدوا عيد المظال ويكون أن كل من لا يصعد من قبائل الأرض إلى أورشليم ليسجد للملك رب الجنود لا يكون عليهم مطر </a:t>
            </a:r>
            <a:r>
              <a:rPr lang="ar-JO" altLang="ja-JP" sz="3600" b="1" dirty="0">
                <a:solidFill>
                  <a:srgbClr val="FFFFFF"/>
                </a:solidFill>
                <a:effectLst>
                  <a:glow rad="254000">
                    <a:srgbClr val="000000">
                      <a:alpha val="89000"/>
                    </a:srgbClr>
                  </a:glow>
                </a:effectLst>
                <a:latin typeface="Arial" panose="020B0604020202020204" pitchFamily="34" charset="0"/>
                <a:cs typeface="Arial" panose="020B0604020202020204" pitchFamily="34" charset="0"/>
              </a:rPr>
              <a:t>و</a:t>
            </a:r>
            <a:r>
              <a:rPr kumimoji="0" lang="ar-JO" altLang="ja-JP"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إن لا تصعد ولا تأت قبيلة مصر ولا مطر عليها تكن عليها الضربة التي يضرب بها الرب الأمم الذين لا يصعدون ليعيدوا عيد المظال هذا يكون قصاص مصر وقصاص كل الأمم الذين لا يصعدون ليعيدوا عيد المظال </a:t>
            </a:r>
            <a:endPar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زك ١٤: ١٦-١٩</a:t>
            </a:r>
            <a:r>
              <a:rPr kumimoji="0" lang="en-US" sz="3600" b="1" u="none" strike="noStrike" kern="1200" cap="none" spc="0" normalizeH="0" baseline="0" noProof="0" dirty="0">
                <a:ln>
                  <a:noFill/>
                </a:ln>
                <a:solidFill>
                  <a:srgbClr val="FFFFFF"/>
                </a:solidFill>
                <a:effectLst>
                  <a:glow rad="254000">
                    <a:srgbClr val="000000">
                      <a:alpha val="89000"/>
                    </a:srgbClr>
                  </a:glow>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ar-JO" sz="3600" dirty="0">
                <a:solidFill>
                  <a:srgbClr val="FFFFFF"/>
                </a:solidFill>
                <a:ea typeface="ＭＳ Ｐゴシック" charset="0"/>
              </a:rPr>
              <a:t>القداسة الألفية</a:t>
            </a:r>
            <a:endParaRPr lang="en-US" sz="3600" dirty="0">
              <a:solidFill>
                <a:srgbClr val="FFFFFF"/>
              </a:solidFill>
              <a:ea typeface="ＭＳ Ｐゴシック" charset="0"/>
            </a:endParaRP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altLang="ja-JP"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ذلك اليوم يكون على أجراس الخيل قدس للرب والقدور في بيت الرب تكون كالمناضح أمام المذبح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وكل قدر في أورشليم وفي يهوذا تكون قدساً لرب الجنود وكل الذابحين يأتون ويأخذون منها ويطبخون فيها وفي ذلك اليوم لا يكون بعد كنعاني في بيت رب الجنود</a:t>
            </a:r>
            <a:endParaRPr kumimoji="0" lang="en-US"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 ١٤: ٢٠-٢١</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1028" descr="exterior_temple"/>
          <p:cNvPicPr>
            <a:picLocks noChangeAspect="1" noChangeArrowheads="1"/>
          </p:cNvPicPr>
          <p:nvPr/>
        </p:nvPicPr>
        <p:blipFill>
          <a:blip r:embed="rId3" cstate="screen">
            <a:lum bright="32000"/>
            <a:extLst>
              <a:ext uri="{28A0092B-C50C-407E-A947-70E740481C1C}">
                <a14:useLocalDpi xmlns:a14="http://schemas.microsoft.com/office/drawing/2010/main"/>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1026"/>
          <p:cNvSpPr>
            <a:spLocks noGrp="1" noChangeArrowheads="1"/>
          </p:cNvSpPr>
          <p:nvPr>
            <p:ph type="ctrTitle"/>
          </p:nvPr>
        </p:nvSpPr>
        <p:spPr>
          <a:xfrm>
            <a:off x="508000" y="101529"/>
            <a:ext cx="7772400" cy="609600"/>
          </a:xfrm>
          <a:solidFill>
            <a:schemeClr val="bg1"/>
          </a:solidFill>
        </p:spPr>
        <p:txBody>
          <a:bodyPr/>
          <a:lstStyle/>
          <a:p>
            <a:pPr algn="ctr"/>
            <a:r>
              <a:rPr lang="ar-JO" dirty="0">
                <a:ea typeface="新細明體" charset="0"/>
              </a:rPr>
              <a:t>مشاكل في كلتا الحالتين</a:t>
            </a:r>
            <a:endParaRPr lang="en-US" dirty="0">
              <a:ea typeface="新細明體" charset="0"/>
            </a:endParaRPr>
          </a:p>
        </p:txBody>
      </p:sp>
      <p:pic>
        <p:nvPicPr>
          <p:cNvPr id="779267" name="Picture 1029" descr="Cross-4"/>
          <p:cNvPicPr>
            <a:picLocks noChangeAspect="1" noChangeArrowheads="1"/>
          </p:cNvPicPr>
          <p:nvPr/>
        </p:nvPicPr>
        <p:blipFill>
          <a:blip r:embed="rId4" cstate="screen">
            <a:lum bright="-30000"/>
            <a:extLst>
              <a:ext uri="{28A0092B-C50C-407E-A947-70E740481C1C}">
                <a14:useLocalDpi xmlns:a14="http://schemas.microsoft.com/office/drawing/2010/main"/>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9268" name="Picture 1030" descr="templesacrifices"/>
          <p:cNvPicPr>
            <a:picLocks noChangeAspect="1" noChangeArrowheads="1"/>
          </p:cNvPicPr>
          <p:nvPr/>
        </p:nvPicPr>
        <p:blipFill>
          <a:blip r:embed="rId5" cstate="screen">
            <a:lum bright="-30000"/>
            <a:extLst>
              <a:ext uri="{28A0092B-C50C-407E-A947-70E740481C1C}">
                <a14:useLocalDpi xmlns:a14="http://schemas.microsoft.com/office/drawing/2010/main"/>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038600" cy="255454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الألفية :</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ذبائح عن الخطية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٤٠: ٣٩) في ضوء موت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40648" name="Text Box 1032"/>
          <p:cNvSpPr txBox="1">
            <a:spLocks noChangeArrowheads="1"/>
          </p:cNvSpPr>
          <p:nvPr/>
        </p:nvSpPr>
        <p:spPr bwMode="auto">
          <a:xfrm>
            <a:off x="4527550" y="3047640"/>
            <a:ext cx="3886200" cy="3170099"/>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اللاألفية :</a:t>
            </a:r>
            <a: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 </a:t>
            </a:r>
            <a:br>
              <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br>
            <a:r>
              <a:rPr kumimoji="0" lang="ar-JO"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rPr>
              <a:t>التخلي عن التأويل الطبيعي للبوابات والأبواب والجدران والأضاحي</a:t>
            </a:r>
            <a:endParaRPr kumimoji="0" lang="en-US" sz="4000" b="1" u="none" strike="noStrike" kern="1200" cap="none" spc="0" normalizeH="0" baseline="0" noProof="0" dirty="0">
              <a:ln>
                <a:noFill/>
              </a:ln>
              <a:solidFill>
                <a:srgbClr val="000000"/>
              </a:solidFill>
              <a:effectLst>
                <a:glow rad="228600">
                  <a:srgbClr val="FCFEFD">
                    <a:alpha val="67321"/>
                  </a:srgbClr>
                </a:glow>
              </a:effectLst>
              <a:uLnTx/>
              <a:uFillTx/>
              <a:latin typeface="Arial" panose="020B0604020202020204" pitchFamily="34" charset="0"/>
              <a:ea typeface="新細明體"/>
              <a:cs typeface="Arial" panose="020B0604020202020204" pitchFamily="34" charset="0"/>
            </a:endParaRPr>
          </a:p>
        </p:txBody>
      </p:sp>
      <p:sp>
        <p:nvSpPr>
          <p:cNvPr id="118792"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9273" name="Text Box 103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525</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5700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title"/>
          </p:nvPr>
        </p:nvSpPr>
        <p:spPr>
          <a:xfrm>
            <a:off x="128588" y="914400"/>
            <a:ext cx="8885237" cy="1155700"/>
          </a:xfrm>
          <a:effectLst>
            <a:outerShdw blurRad="63500" dist="38099" dir="2700000" algn="ctr" rotWithShape="0">
              <a:schemeClr val="bg2">
                <a:alpha val="74998"/>
              </a:schemeClr>
            </a:outerShdw>
          </a:effectLst>
        </p:spPr>
        <p:txBody>
          <a:bodyPr/>
          <a:lstStyle/>
          <a:p>
            <a:pPr eaLnBrk="1" hangingPunct="1">
              <a:defRPr/>
            </a:pPr>
            <a:r>
              <a:rPr lang="ar-JO" sz="6600" dirty="0">
                <a:effectLst>
                  <a:outerShdw blurRad="38100" dist="38100" dir="2700000" algn="tl">
                    <a:srgbClr val="000000"/>
                  </a:outerShdw>
                </a:effectLst>
                <a:ea typeface="ＭＳ Ｐゴシック" charset="0"/>
              </a:rPr>
              <a:t>الهيكل</a:t>
            </a:r>
            <a:endParaRPr lang="en-US" sz="6600" dirty="0">
              <a:effectLst>
                <a:outerShdw blurRad="38100" dist="38100" dir="2700000" algn="tl">
                  <a:srgbClr val="000000"/>
                </a:outerShdw>
              </a:effectLst>
              <a:ea typeface="ＭＳ Ｐゴシック" charset="0"/>
            </a:endParaRPr>
          </a:p>
        </p:txBody>
      </p:sp>
      <p:sp>
        <p:nvSpPr>
          <p:cNvPr id="29700" name="Text Box 4"/>
          <p:cNvSpPr txBox="1">
            <a:spLocks noChangeArrowheads="1"/>
          </p:cNvSpPr>
          <p:nvPr/>
        </p:nvSpPr>
        <p:spPr bwMode="auto">
          <a:xfrm>
            <a:off x="8458200" y="76200"/>
            <a:ext cx="617477" cy="40011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ar-JO" sz="2000" b="1" dirty="0">
                <a:solidFill>
                  <a:srgbClr val="FFFFCC"/>
                </a:solidFill>
                <a:effectLst/>
                <a:latin typeface="Arial" panose="020B0604020202020204" pitchFamily="34" charset="0"/>
                <a:cs typeface="Arial" panose="020B0604020202020204" pitchFamily="34" charset="0"/>
              </a:rPr>
              <a:t>649</a:t>
            </a:r>
            <a:endParaRPr lang="en-US" sz="2000" b="1" dirty="0">
              <a:solidFill>
                <a:srgbClr val="FFFFCC"/>
              </a:solidFill>
              <a:effectLst/>
              <a:latin typeface="Arial" panose="020B0604020202020204" pitchFamily="34" charset="0"/>
              <a:cs typeface="Arial" panose="020B0604020202020204" pitchFamily="34" charset="0"/>
            </a:endParaRPr>
          </a:p>
        </p:txBody>
      </p:sp>
      <p:sp>
        <p:nvSpPr>
          <p:cNvPr id="29702" name="Rectangle 6"/>
          <p:cNvSpPr>
            <a:spLocks noChangeArrowheads="1"/>
          </p:cNvSpPr>
          <p:nvPr/>
        </p:nvSpPr>
        <p:spPr bwMode="auto">
          <a:xfrm>
            <a:off x="304800" y="2590800"/>
            <a:ext cx="8896350" cy="2611438"/>
          </a:xfrm>
          <a:prstGeom prst="rect">
            <a:avLst/>
          </a:prstGeom>
          <a:noFill/>
          <a:ln w="9525">
            <a:noFill/>
            <a:miter lim="800000"/>
            <a:headEnd/>
            <a:tailEnd/>
          </a:ln>
          <a:effectLst/>
        </p:spPr>
        <p:txBody>
          <a:bodyPr lIns="92075" tIns="46038" rIns="92075" bIns="46038" anchor="ctr"/>
          <a:lstStyle/>
          <a:p>
            <a:pPr marL="342900" indent="-342900" algn="r" rtl="1">
              <a:lnSpc>
                <a:spcPct val="90000"/>
              </a:lnSpc>
              <a:spcBef>
                <a:spcPct val="20000"/>
              </a:spcBef>
              <a:buSzPct val="75000"/>
              <a:buFont typeface="Wingdings" charset="0"/>
              <a:buChar char="v"/>
              <a:defRPr/>
            </a:pPr>
            <a:r>
              <a:rPr lang="ar-JO"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rPr>
              <a:t>المقدمة: دعوة الرجوع إلى الرب (1: 1-6)</a:t>
            </a:r>
            <a:endParaRPr lang="en-US"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endParaRPr>
          </a:p>
          <a:p>
            <a:pPr marL="342900" indent="-342900" algn="r" rtl="1">
              <a:lnSpc>
                <a:spcPct val="90000"/>
              </a:lnSpc>
              <a:spcBef>
                <a:spcPct val="20000"/>
              </a:spcBef>
              <a:buSzPct val="75000"/>
              <a:buFont typeface="Wingdings" charset="0"/>
              <a:buChar char="v"/>
              <a:defRPr/>
            </a:pPr>
            <a:r>
              <a:rPr lang="ar-JO"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rPr>
              <a:t>الرؤى (1: 7-6: 15)</a:t>
            </a:r>
            <a:endParaRPr lang="en-US"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endParaRPr>
          </a:p>
          <a:p>
            <a:pPr marL="342900" indent="-342900" algn="r" rtl="1">
              <a:lnSpc>
                <a:spcPct val="90000"/>
              </a:lnSpc>
              <a:spcBef>
                <a:spcPct val="20000"/>
              </a:spcBef>
              <a:buSzPct val="75000"/>
              <a:buFont typeface="Wingdings" charset="0"/>
              <a:buChar char="v"/>
              <a:defRPr/>
            </a:pPr>
            <a:r>
              <a:rPr lang="ar-JO"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rPr>
              <a:t>أقوال مرتبطة بالصوم (7: 1-8: 25)</a:t>
            </a:r>
            <a:endParaRPr lang="en-US" sz="3200" b="1" dirty="0">
              <a:solidFill>
                <a:srgbClr val="FFFFCC"/>
              </a:solidFill>
              <a:effectLst>
                <a:outerShdw blurRad="50800" dist="38100" dir="2700000" algn="tl" rotWithShape="0">
                  <a:srgbClr val="000000"/>
                </a:outerShdw>
              </a:effectLst>
              <a:latin typeface="Arial" panose="020B0604020202020204" pitchFamily="34" charset="0"/>
              <a:ea typeface="Times New Roman" charset="0"/>
              <a:cs typeface="Arial" panose="020B0604020202020204" pitchFamily="34" charset="0"/>
            </a:endParaRPr>
          </a:p>
          <a:p>
            <a:pPr marL="342900" indent="-342900" algn="r" rtl="1">
              <a:lnSpc>
                <a:spcPct val="90000"/>
              </a:lnSpc>
              <a:spcBef>
                <a:spcPct val="20000"/>
              </a:spcBef>
              <a:buSzPct val="75000"/>
              <a:buFont typeface="Wingdings" charset="0"/>
              <a:buChar char="v"/>
              <a:defRPr/>
            </a:pPr>
            <a:r>
              <a:rPr lang="ar-JO" sz="3200" b="1" dirty="0">
                <a:solidFill>
                  <a:srgbClr val="FFFFCC"/>
                </a:solidFill>
                <a:effectLst>
                  <a:outerShdw blurRad="50800" dist="38100" dir="2700000" algn="tl" rotWithShape="0">
                    <a:srgbClr val="000000"/>
                  </a:outerShdw>
                </a:effectLst>
                <a:latin typeface="Arial" panose="020B0604020202020204" pitchFamily="34" charset="0"/>
                <a:cs typeface="Arial" panose="020B0604020202020204" pitchFamily="34" charset="0"/>
              </a:rPr>
              <a:t>أخرويات (9-11، 12-14)</a:t>
            </a:r>
            <a:endParaRPr lang="en-US" sz="3200" b="1" dirty="0">
              <a:solidFill>
                <a:srgbClr val="FFFFCC"/>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6703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ox(out)">
                                      <p:cBhvr>
                                        <p:cTn id="7" dur="500"/>
                                        <p:tgtEl>
                                          <p:spTgt spid="297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box(out)">
                                      <p:cBhvr>
                                        <p:cTn id="12" dur="500"/>
                                        <p:tgtEl>
                                          <p:spTgt spid="297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box(out)">
                                      <p:cBhvr>
                                        <p:cTn id="17" dur="500"/>
                                        <p:tgtEl>
                                          <p:spTgt spid="297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box(out)">
                                      <p:cBhvr>
                                        <p:cTn id="22"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780290" name="Rectangle 3"/>
          <p:cNvSpPr>
            <a:spLocks noGrp="1" noChangeArrowheads="1"/>
          </p:cNvSpPr>
          <p:nvPr>
            <p:ph type="ctrTitle"/>
          </p:nvPr>
        </p:nvSpPr>
        <p:spPr>
          <a:xfrm>
            <a:off x="0" y="0"/>
            <a:ext cx="9144000" cy="762000"/>
          </a:xfrm>
          <a:solidFill>
            <a:schemeClr val="bg1"/>
          </a:solidFill>
        </p:spPr>
        <p:txBody>
          <a:bodyPr/>
          <a:lstStyle/>
          <a:p>
            <a:pPr algn="ctr"/>
            <a:r>
              <a:rPr lang="ar-JO" dirty="0">
                <a:ea typeface="新細明體" charset="0"/>
              </a:rPr>
              <a:t>لماذا الذبائح في الألفية؟</a:t>
            </a:r>
            <a:endParaRPr lang="en-US" dirty="0">
              <a:ea typeface="新細明體" charset="0"/>
            </a:endParaRPr>
          </a:p>
        </p:txBody>
      </p:sp>
      <p:pic>
        <p:nvPicPr>
          <p:cNvPr id="119811" name="Picture 4" descr="Cross-4"/>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0292" name="Picture 5"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قبل الصليب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للأمام</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pic>
        <p:nvPicPr>
          <p:cNvPr id="261127" name="Picture 7" descr="templesacrific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326"/>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بعد الصليب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النظر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新細明體"/>
                <a:cs typeface="Arial" panose="020B0604020202020204" pitchFamily="34" charset="0"/>
              </a:rPr>
              <a:t>للخلف</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نحو موت المسيح</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61131" name="Text Box 11"/>
          <p:cNvSpPr txBox="1">
            <a:spLocks noChangeArrowheads="1"/>
          </p:cNvSpPr>
          <p:nvPr/>
        </p:nvSpPr>
        <p:spPr bwMode="auto">
          <a:xfrm>
            <a:off x="228600" y="4800600"/>
            <a:ext cx="8686800" cy="1815882"/>
          </a:xfrm>
          <a:prstGeom prst="rect">
            <a:avLst/>
          </a:prstGeom>
          <a:solidFill>
            <a:srgbClr val="000000"/>
          </a:solidFill>
          <a:ln w="9525">
            <a:noFill/>
            <a:miter lim="800000"/>
            <a:headEnd/>
            <a:tailEnd/>
          </a:ln>
          <a:effectLst>
            <a:outerShdw blurRad="63500" dist="35921" dir="2700000" algn="ctr" rotWithShape="0">
              <a:schemeClr val="bg1">
                <a:alpha val="74998"/>
              </a:schemeClr>
            </a:outerShdw>
          </a:effec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ثيوقراطي</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مثل الإعتراف بالخطية (١ يوحنا ١: ٩)</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الذكرى</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مثل العشاء الرباني الذي ينظر إلى الوراء</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endParaRPr>
          </a:p>
          <a:p>
            <a:pPr marL="381000" marR="0" lvl="0" indent="-3810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قدم </a:t>
            </a:r>
            <a:r>
              <a:rPr kumimoji="0" lang="ar-JO" sz="2800" b="1" u="sng"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بولس</a:t>
            </a:r>
            <a:r>
              <a:rPr kumimoji="0" lang="ar-JO" sz="2800" b="1" u="none" strike="noStrike" kern="1200" cap="none" spc="0" normalizeH="0" baseline="0" noProof="0" dirty="0">
                <a:ln>
                  <a:noFill/>
                </a:ln>
                <a:solidFill>
                  <a:srgbClr val="FCFEFD"/>
                </a:solidFill>
                <a:effectLst/>
                <a:uLnTx/>
                <a:uFillTx/>
                <a:latin typeface="Arial" panose="020B0604020202020204" pitchFamily="34" charset="0"/>
                <a:cs typeface="Arial" panose="020B0604020202020204" pitchFamily="34" charset="0"/>
              </a:rPr>
              <a:t> ذبيحة هيكل في عام 57 م (أع ٢٦: ٢١) دون أن يرى مشكلة الإنحراف</a:t>
            </a:r>
            <a:endParaRPr kumimoji="0" lang="en-US" sz="2800" b="1" u="none" strike="noStrike" kern="1200" cap="none" spc="0" normalizeH="0" baseline="0" noProof="0" dirty="0">
              <a:ln>
                <a:noFill/>
              </a:ln>
              <a:solidFill>
                <a:srgbClr val="FCFEFD"/>
              </a:solidFill>
              <a:effectLst/>
              <a:uLnTx/>
              <a:uFillTx/>
              <a:latin typeface="Arial" panose="020B0604020202020204" pitchFamily="34" charset="0"/>
              <a:ea typeface="新細明體" charset="0"/>
              <a:cs typeface="Arial" panose="020B0604020202020204" pitchFamily="34" charset="0"/>
            </a:endParaRPr>
          </a:p>
        </p:txBody>
      </p:sp>
      <p:sp>
        <p:nvSpPr>
          <p:cNvPr id="780299" name="Text Box 12"/>
          <p:cNvSpPr txBox="1">
            <a:spLocks noChangeArrowheads="1"/>
          </p:cNvSpPr>
          <p:nvPr/>
        </p:nvSpPr>
        <p:spPr bwMode="auto">
          <a:xfrm>
            <a:off x="8388424" y="87015"/>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527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26443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98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11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112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261130"/>
                                        </p:tgtEl>
                                        <p:attrNameLst>
                                          <p:attrName>style.visibility</p:attrName>
                                        </p:attrNameLst>
                                      </p:cBhvr>
                                      <p:to>
                                        <p:strVal val="visible"/>
                                      </p:to>
                                    </p:set>
                                    <p:animEffect transition="in" filter="wipe(right)">
                                      <p:cBhvr>
                                        <p:cTn id="22" dur="500"/>
                                        <p:tgtEl>
                                          <p:spTgt spid="2611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bg/>
                                          </p:spTgt>
                                        </p:tgtEl>
                                        <p:attrNameLst>
                                          <p:attrName>style.visibility</p:attrName>
                                        </p:attrNameLst>
                                      </p:cBhvr>
                                      <p:to>
                                        <p:strVal val="visible"/>
                                      </p:to>
                                    </p:set>
                                    <p:animEffect transition="in" filter="dissolve">
                                      <p:cBhvr>
                                        <p:cTn id="27" dur="500"/>
                                        <p:tgtEl>
                                          <p:spTgt spid="261131">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61131">
                                            <p:txEl>
                                              <p:pRg st="0" end="0"/>
                                            </p:txEl>
                                          </p:spTgt>
                                        </p:tgtEl>
                                        <p:attrNameLst>
                                          <p:attrName>style.visibility</p:attrName>
                                        </p:attrNameLst>
                                      </p:cBhvr>
                                      <p:to>
                                        <p:strVal val="visible"/>
                                      </p:to>
                                    </p:set>
                                    <p:animEffect transition="in" filter="dissolve">
                                      <p:cBhvr>
                                        <p:cTn id="30" dur="500"/>
                                        <p:tgtEl>
                                          <p:spTgt spid="26113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1131">
                                            <p:txEl>
                                              <p:pRg st="1" end="1"/>
                                            </p:txEl>
                                          </p:spTgt>
                                        </p:tgtEl>
                                        <p:attrNameLst>
                                          <p:attrName>style.visibility</p:attrName>
                                        </p:attrNameLst>
                                      </p:cBhvr>
                                      <p:to>
                                        <p:strVal val="visible"/>
                                      </p:to>
                                    </p:set>
                                    <p:animEffect transition="in" filter="dissolve">
                                      <p:cBhvr>
                                        <p:cTn id="35" dur="500"/>
                                        <p:tgtEl>
                                          <p:spTgt spid="26113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1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31" grpId="0" uiExpand="1" build="p"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يجب على يهوذا أن تحضر لمجيء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ضوء مكانة العهد المتميزة بين الأمم من خلال إعادة بناء الهيكل للبركات المستقبلية عندما يحكم المسيا على الملكوت</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البيان الموجز في زكريا</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8657" y="-3380"/>
            <a:ext cx="699230"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649</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842" name="Rectangle 2"/>
          <p:cNvSpPr>
            <a:spLocks noGrp="1" noChangeArrowheads="1"/>
          </p:cNvSpPr>
          <p:nvPr>
            <p:ph type="title"/>
          </p:nvPr>
        </p:nvSpPr>
        <p:spPr>
          <a:xfrm>
            <a:off x="107504" y="188640"/>
            <a:ext cx="8885237" cy="1155700"/>
          </a:xfrm>
          <a:effectLst>
            <a:outerShdw blurRad="63500" dist="38099" dir="2700000" algn="ctr" rotWithShape="0">
              <a:schemeClr val="bg2">
                <a:alpha val="74998"/>
              </a:schemeClr>
            </a:outerShdw>
          </a:effectLst>
        </p:spPr>
        <p:txBody>
          <a:bodyPr/>
          <a:lstStyle/>
          <a:p>
            <a:pPr eaLnBrk="1" hangingPunct="1">
              <a:defRPr/>
            </a:pPr>
            <a:r>
              <a:rPr lang="ar-JO" dirty="0">
                <a:effectLst>
                  <a:outerShdw blurRad="38100" dist="38100" dir="2700000" algn="tl">
                    <a:srgbClr val="000000"/>
                  </a:outerShdw>
                </a:effectLst>
                <a:ea typeface="Times New Roman" charset="0"/>
              </a:rPr>
              <a:t>لاهوت زكريا</a:t>
            </a:r>
            <a:endParaRPr lang="en-US" dirty="0">
              <a:effectLst>
                <a:outerShdw blurRad="38100" dist="38100" dir="2700000" algn="tl">
                  <a:srgbClr val="000000"/>
                </a:outerShdw>
              </a:effectLst>
              <a:ea typeface="Times New Roman" charset="0"/>
            </a:endParaRPr>
          </a:p>
        </p:txBody>
      </p:sp>
      <p:sp>
        <p:nvSpPr>
          <p:cNvPr id="35845" name="Rectangle 5"/>
          <p:cNvSpPr>
            <a:spLocks noChangeArrowheads="1"/>
          </p:cNvSpPr>
          <p:nvPr/>
        </p:nvSpPr>
        <p:spPr bwMode="auto">
          <a:xfrm>
            <a:off x="381000" y="1981200"/>
            <a:ext cx="8574088" cy="4135438"/>
          </a:xfrm>
          <a:prstGeom prst="rect">
            <a:avLst/>
          </a:prstGeom>
          <a:noFill/>
          <a:ln w="9525">
            <a:noFill/>
            <a:miter lim="800000"/>
            <a:headEnd/>
            <a:tailEnd/>
          </a:ln>
          <a:effectLst/>
        </p:spPr>
        <p:txBody>
          <a:bodyPr lIns="92075" tIns="46038" rIns="92075" bIns="46038" anchor="ctr"/>
          <a:lstStyle/>
          <a:p>
            <a:pPr marL="342900" indent="-342900" algn="r" rtl="1">
              <a:lnSpc>
                <a:spcPct val="90000"/>
              </a:lnSpc>
              <a:spcBef>
                <a:spcPct val="20000"/>
              </a:spcBef>
              <a:buSzPct val="75000"/>
              <a:buFont typeface="Wingdings" charset="0"/>
              <a:buChar char="v"/>
              <a:defRPr/>
            </a:pPr>
            <a:r>
              <a:rPr lang="ar-JO" sz="44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أمانة</a:t>
            </a: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الله</a:t>
            </a:r>
          </a:p>
          <a:p>
            <a:pPr algn="r" rtl="1">
              <a:lnSpc>
                <a:spcPct val="90000"/>
              </a:lnSpc>
              <a:spcBef>
                <a:spcPct val="20000"/>
              </a:spcBef>
              <a:buSzPct val="75000"/>
              <a:defRPr/>
            </a:pP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 يحفظ الله عهده مع إسرائيل)</a:t>
            </a:r>
            <a:endPar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endParaRPr>
          </a:p>
          <a:p>
            <a:pPr marL="342900" indent="-342900" algn="r" rtl="1">
              <a:lnSpc>
                <a:spcPct val="90000"/>
              </a:lnSpc>
              <a:spcBef>
                <a:spcPct val="20000"/>
              </a:spcBef>
              <a:buSzPct val="75000"/>
              <a:buFont typeface="Wingdings" charset="0"/>
              <a:buChar char="v"/>
              <a:defRPr/>
            </a:pPr>
            <a:r>
              <a:rPr lang="ar-JO" sz="44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غضب</a:t>
            </a: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الله</a:t>
            </a:r>
            <a:br>
              <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b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(سوف يعاقب الله أعداء إسرائيل</a:t>
            </a:r>
            <a:r>
              <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a:t>
            </a:r>
          </a:p>
          <a:p>
            <a:pPr marL="342900" indent="-342900" algn="r" rtl="1">
              <a:lnSpc>
                <a:spcPct val="90000"/>
              </a:lnSpc>
              <a:spcBef>
                <a:spcPct val="20000"/>
              </a:spcBef>
              <a:buSzPct val="75000"/>
              <a:buFont typeface="Wingdings" charset="0"/>
              <a:buChar char="v"/>
              <a:defRPr/>
            </a:pPr>
            <a:r>
              <a:rPr lang="ar-JO" sz="44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قداسة</a:t>
            </a: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الله</a:t>
            </a:r>
            <a:br>
              <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b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(لا يساوم الله مع الخطية)</a:t>
            </a:r>
            <a:r>
              <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a:t>
            </a:r>
          </a:p>
          <a:p>
            <a:pPr marL="342900" indent="-342900" algn="r" rtl="1">
              <a:lnSpc>
                <a:spcPct val="90000"/>
              </a:lnSpc>
              <a:spcBef>
                <a:spcPct val="20000"/>
              </a:spcBef>
              <a:buSzPct val="75000"/>
              <a:buFont typeface="Wingdings" charset="0"/>
              <a:buChar char="v"/>
              <a:defRPr/>
            </a:pPr>
            <a:r>
              <a:rPr lang="ar-JO" sz="44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رحمة</a:t>
            </a: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الله</a:t>
            </a:r>
            <a:r>
              <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a:t>
            </a:r>
          </a:p>
          <a:p>
            <a:pPr algn="r" rtl="1">
              <a:lnSpc>
                <a:spcPct val="90000"/>
              </a:lnSpc>
              <a:spcBef>
                <a:spcPct val="20000"/>
              </a:spcBef>
              <a:buSzPct val="75000"/>
              <a:defRPr/>
            </a:pPr>
            <a:r>
              <a:rPr lang="ar-JO"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rPr>
              <a:t>   (يدعو الله شعبه للتوبة)</a:t>
            </a:r>
            <a:endParaRPr lang="en-US" sz="3200" b="1" dirty="0">
              <a:effectLst>
                <a:glow rad="228600">
                  <a:schemeClr val="bg2">
                    <a:alpha val="99000"/>
                  </a:schemeClr>
                </a:glow>
              </a:effectLst>
              <a:latin typeface="Arial" panose="020B0604020202020204" pitchFamily="34" charset="0"/>
              <a:ea typeface="Times New Roman" charset="0"/>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box(out)">
                                      <p:cBhvr>
                                        <p:cTn id="7" dur="500"/>
                                        <p:tgtEl>
                                          <p:spTgt spid="35845">
                                            <p:txEl>
                                              <p:pRg st="0" end="0"/>
                                            </p:txEl>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5845">
                                            <p:txEl>
                                              <p:pRg st="1" end="1"/>
                                            </p:txEl>
                                          </p:spTgt>
                                        </p:tgtEl>
                                        <p:attrNameLst>
                                          <p:attrName>style.visibility</p:attrName>
                                        </p:attrNameLst>
                                      </p:cBhvr>
                                      <p:to>
                                        <p:strVal val="visible"/>
                                      </p:to>
                                    </p:set>
                                    <p:animEffect transition="in" filter="box(out)">
                                      <p:cBhvr>
                                        <p:cTn id="10" dur="500"/>
                                        <p:tgtEl>
                                          <p:spTgt spid="3584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35845">
                                            <p:txEl>
                                              <p:pRg st="2" end="2"/>
                                            </p:txEl>
                                          </p:spTgt>
                                        </p:tgtEl>
                                        <p:attrNameLst>
                                          <p:attrName>style.visibility</p:attrName>
                                        </p:attrNameLst>
                                      </p:cBhvr>
                                      <p:to>
                                        <p:strVal val="visible"/>
                                      </p:to>
                                    </p:set>
                                    <p:animEffect transition="in" filter="box(out)">
                                      <p:cBhvr>
                                        <p:cTn id="15" dur="500"/>
                                        <p:tgtEl>
                                          <p:spTgt spid="3584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35845">
                                            <p:txEl>
                                              <p:pRg st="3" end="3"/>
                                            </p:txEl>
                                          </p:spTgt>
                                        </p:tgtEl>
                                        <p:attrNameLst>
                                          <p:attrName>style.visibility</p:attrName>
                                        </p:attrNameLst>
                                      </p:cBhvr>
                                      <p:to>
                                        <p:strVal val="visible"/>
                                      </p:to>
                                    </p:set>
                                    <p:animEffect transition="in" filter="box(out)">
                                      <p:cBhvr>
                                        <p:cTn id="20" dur="500"/>
                                        <p:tgtEl>
                                          <p:spTgt spid="3584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35845">
                                            <p:txEl>
                                              <p:pRg st="4" end="4"/>
                                            </p:txEl>
                                          </p:spTgt>
                                        </p:tgtEl>
                                        <p:attrNameLst>
                                          <p:attrName>style.visibility</p:attrName>
                                        </p:attrNameLst>
                                      </p:cBhvr>
                                      <p:to>
                                        <p:strVal val="visible"/>
                                      </p:to>
                                    </p:set>
                                    <p:animEffect transition="in" filter="box(out)">
                                      <p:cBhvr>
                                        <p:cTn id="25" dur="500"/>
                                        <p:tgtEl>
                                          <p:spTgt spid="35845">
                                            <p:txEl>
                                              <p:pRg st="4" end="4"/>
                                            </p:txEl>
                                          </p:spTgt>
                                        </p:tgtEl>
                                      </p:cBhvr>
                                    </p:animEffect>
                                  </p:childTnLst>
                                </p:cTn>
                              </p:par>
                              <p:par>
                                <p:cTn id="26" presetID="4" presetClass="entr" presetSubtype="32" fill="hold" grpId="0" nodeType="withEffect">
                                  <p:stCondLst>
                                    <p:cond delay="0"/>
                                  </p:stCondLst>
                                  <p:childTnLst>
                                    <p:set>
                                      <p:cBhvr>
                                        <p:cTn id="27" dur="1" fill="hold">
                                          <p:stCondLst>
                                            <p:cond delay="0"/>
                                          </p:stCondLst>
                                        </p:cTn>
                                        <p:tgtEl>
                                          <p:spTgt spid="35845">
                                            <p:txEl>
                                              <p:pRg st="5" end="5"/>
                                            </p:txEl>
                                          </p:spTgt>
                                        </p:tgtEl>
                                        <p:attrNameLst>
                                          <p:attrName>style.visibility</p:attrName>
                                        </p:attrNameLst>
                                      </p:cBhvr>
                                      <p:to>
                                        <p:strVal val="visible"/>
                                      </p:to>
                                    </p:set>
                                    <p:animEffect transition="in" filter="box(out)">
                                      <p:cBhvr>
                                        <p:cTn id="28" dur="500"/>
                                        <p:tgtEl>
                                          <p:spTgt spid="358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uiExpand="1"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8418" name="Picture 5" descr="jerusalem-vie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Rectangle 7"/>
          <p:cNvSpPr>
            <a:spLocks noGrp="1" noChangeArrowheads="1"/>
          </p:cNvSpPr>
          <p:nvPr>
            <p:ph type="title" idx="4294967295"/>
          </p:nvPr>
        </p:nvSpPr>
        <p:spPr>
          <a:xfrm>
            <a:off x="0" y="0"/>
            <a:ext cx="9144000" cy="990600"/>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rtl="1" eaLnBrk="1" hangingPunct="1"/>
            <a:r>
              <a:rPr lang="ar-SA" altLang="zh-CN" sz="4000" u="sng" dirty="0">
                <a:solidFill>
                  <a:schemeClr val="tx1"/>
                </a:solidFill>
                <a:effectLst/>
                <a:ea typeface="SimSun" charset="0"/>
              </a:rPr>
              <a:t>الكلمة المفتاحية</a:t>
            </a:r>
            <a:r>
              <a:rPr lang="en-US" altLang="zh-CN" sz="4000" dirty="0">
                <a:solidFill>
                  <a:schemeClr val="tx1"/>
                </a:solidFill>
                <a:effectLst/>
                <a:ea typeface="SimSun" charset="0"/>
              </a:rPr>
              <a:t>:</a:t>
            </a:r>
            <a:r>
              <a:rPr lang="ar-SA" altLang="zh-CN" sz="4000" dirty="0">
                <a:solidFill>
                  <a:schemeClr val="tx1"/>
                </a:solidFill>
                <a:effectLst/>
                <a:ea typeface="SimSun" charset="0"/>
              </a:rPr>
              <a:t> </a:t>
            </a:r>
            <a:r>
              <a:rPr lang="ar-SA" altLang="zh-CN" sz="4000" dirty="0" err="1">
                <a:solidFill>
                  <a:schemeClr val="tx1"/>
                </a:solidFill>
                <a:effectLst/>
                <a:ea typeface="SimSun" charset="0"/>
              </a:rPr>
              <a:t>المسيا</a:t>
            </a:r>
            <a:endParaRPr lang="en-US" sz="6600" dirty="0">
              <a:solidFill>
                <a:schemeClr val="tx1"/>
              </a:solidFill>
              <a:effectLst/>
              <a:ea typeface="ＭＳ Ｐゴシック" charset="0"/>
            </a:endParaRPr>
          </a:p>
        </p:txBody>
      </p:sp>
      <p:sp>
        <p:nvSpPr>
          <p:cNvPr id="18842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effectLst/>
                <a:latin typeface="Arial" panose="020B0604020202020204" pitchFamily="34" charset="0"/>
                <a:cs typeface="Arial" panose="020B0604020202020204" pitchFamily="34" charset="0"/>
              </a:rPr>
              <a:t>649</a:t>
            </a:r>
            <a:endParaRPr lang="en-US" b="1" dirty="0">
              <a:effectLst/>
              <a:latin typeface="Arial" panose="020B0604020202020204" pitchFamily="34" charset="0"/>
              <a:cs typeface="Arial" panose="020B0604020202020204" pitchFamily="34" charset="0"/>
            </a:endParaRPr>
          </a:p>
        </p:txBody>
      </p:sp>
      <p:sp>
        <p:nvSpPr>
          <p:cNvPr id="50180" name="Rectangle 4"/>
          <p:cNvSpPr>
            <a:spLocks noChangeArrowheads="1"/>
          </p:cNvSpPr>
          <p:nvPr/>
        </p:nvSpPr>
        <p:spPr bwMode="auto">
          <a:xfrm>
            <a:off x="304800" y="1359604"/>
            <a:ext cx="8534400" cy="1200329"/>
          </a:xfrm>
          <a:prstGeom prst="rect">
            <a:avLst/>
          </a:prstGeom>
          <a:gradFill rotWithShape="0">
            <a:gsLst>
              <a:gs pos="0">
                <a:schemeClr val="accent2"/>
              </a:gs>
              <a:gs pos="100000">
                <a:schemeClr val="bg1"/>
              </a:gs>
            </a:gsLst>
            <a:lin ang="5400000" scaled="1"/>
          </a:gradFill>
          <a:ln w="12700" cap="sq">
            <a:noFill/>
            <a:miter lim="800000"/>
            <a:headEnd type="none" w="sm" len="sm"/>
            <a:tailEnd type="none" w="sm" len="sm"/>
          </a:ln>
          <a:effectLst>
            <a:outerShdw blurRad="63500" dist="38099" dir="2700000" algn="ctr" rotWithShape="0">
              <a:schemeClr val="bg2">
                <a:alpha val="74998"/>
              </a:schemeClr>
            </a:outerShdw>
          </a:effectLst>
        </p:spPr>
        <p:txBody>
          <a:bodyPr anchor="ctr">
            <a:spAutoFit/>
          </a:bodyPr>
          <a:lstStyle/>
          <a:p>
            <a:pPr algn="ctr" rtl="1">
              <a:defRPr/>
            </a:pPr>
            <a:r>
              <a:rPr lang="ar-SA" altLang="zh-CN" b="1" u="sng" dirty="0">
                <a:solidFill>
                  <a:srgbClr val="FFFFFF"/>
                </a:solidFill>
                <a:effectLst>
                  <a:glow rad="127000">
                    <a:srgbClr val="000000"/>
                  </a:glow>
                </a:effectLst>
                <a:latin typeface="Arial" panose="020B0604020202020204" pitchFamily="34" charset="0"/>
                <a:cs typeface="Arial" panose="020B0604020202020204" pitchFamily="34" charset="0"/>
              </a:rPr>
              <a:t>الآية المفتاحية</a:t>
            </a:r>
            <a:r>
              <a:rPr lang="en-US" altLang="zh-CN" b="1" dirty="0">
                <a:solidFill>
                  <a:srgbClr val="FFFFFF"/>
                </a:solidFill>
                <a:effectLst>
                  <a:glow rad="127000">
                    <a:srgbClr val="000000"/>
                  </a:glow>
                </a:effectLst>
                <a:latin typeface="Arial" panose="020B0604020202020204" pitchFamily="34" charset="0"/>
                <a:cs typeface="Arial" panose="020B0604020202020204" pitchFamily="34" charset="0"/>
              </a:rPr>
              <a:t>:</a:t>
            </a:r>
          </a:p>
          <a:p>
            <a:pPr lvl="0" algn="ctr" defTabSz="457200" eaLnBrk="0" hangingPunct="0">
              <a:defRPr/>
            </a:pPr>
            <a:r>
              <a:rPr lang="ar-JO" b="1" dirty="0">
                <a:solidFill>
                  <a:srgbClr val="FFFFFF"/>
                </a:solidFill>
                <a:effectLst>
                  <a:glow rad="127000">
                    <a:srgbClr val="000000"/>
                  </a:glow>
                </a:effectLst>
                <a:latin typeface="Arial" panose="020B0604020202020204" pitchFamily="34" charset="0"/>
                <a:cs typeface="Arial" panose="020B0604020202020204" pitchFamily="34" charset="0"/>
              </a:rPr>
              <a:t>هكذا قال الرب قد رجعت إلى صهيون وأسكن في وسط أورشليم فتدعى أورشليم مدينة الحق وجبل رب الجنود الجبل المقدس (زك 8: 3)</a:t>
            </a:r>
            <a:endParaRPr lang="en-US" sz="32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9442" name="Picture 5"/>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62466" name="Rectangle 2"/>
          <p:cNvSpPr>
            <a:spLocks noChangeArrowheads="1"/>
          </p:cNvSpPr>
          <p:nvPr/>
        </p:nvSpPr>
        <p:spPr bwMode="auto">
          <a:xfrm>
            <a:off x="228600" y="551665"/>
            <a:ext cx="8001000" cy="39703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nchor="ctr">
            <a:spAutoFit/>
          </a:bodyPr>
          <a:lstStyle/>
          <a:p>
            <a:pPr algn="ctr" rtl="1">
              <a:defRPr/>
            </a:pPr>
            <a:r>
              <a:rPr lang="ar-JO"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ال</a:t>
            </a:r>
            <a:r>
              <a:rPr lang="ar-SA"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بيان </a:t>
            </a:r>
            <a:r>
              <a:rPr lang="ar-JO"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ال</a:t>
            </a:r>
            <a:r>
              <a:rPr lang="ar-SA"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موجز </a:t>
            </a:r>
            <a:r>
              <a:rPr lang="en-US"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a:t>
            </a:r>
          </a:p>
          <a:p>
            <a:pPr algn="ctr">
              <a:defRPr/>
            </a:pPr>
            <a:r>
              <a:rPr lang="ar-JO" sz="2800" b="1" kern="0" dirty="0">
                <a:solidFill>
                  <a:srgbClr val="FFFFFF"/>
                </a:solidFill>
                <a:effectLst>
                  <a:glow rad="127000">
                    <a:srgbClr val="000000"/>
                  </a:glow>
                </a:effectLst>
                <a:latin typeface="Arial" panose="020B0604020202020204" pitchFamily="34" charset="0"/>
                <a:cs typeface="Arial" panose="020B0604020202020204" pitchFamily="34" charset="0"/>
              </a:rPr>
              <a:t>يجب على يهوذا أن تحضر لمجيء </a:t>
            </a:r>
            <a:r>
              <a:rPr lang="ar-JO" sz="2800" b="1" kern="0" dirty="0">
                <a:solidFill>
                  <a:srgbClr val="FFFF00"/>
                </a:solidFill>
                <a:effectLst>
                  <a:glow rad="127000">
                    <a:srgbClr val="000000"/>
                  </a:glow>
                </a:effectLst>
                <a:latin typeface="Arial" panose="020B0604020202020204" pitchFamily="34" charset="0"/>
                <a:cs typeface="Arial" panose="020B0604020202020204" pitchFamily="34" charset="0"/>
              </a:rPr>
              <a:t>المسيا</a:t>
            </a:r>
            <a:r>
              <a:rPr lang="ar-JO" sz="2800" b="1" kern="0" dirty="0">
                <a:solidFill>
                  <a:srgbClr val="FFFFFF"/>
                </a:solidFill>
                <a:effectLst>
                  <a:glow rad="127000">
                    <a:srgbClr val="000000"/>
                  </a:glow>
                </a:effectLst>
                <a:latin typeface="Arial" panose="020B0604020202020204" pitchFamily="34" charset="0"/>
                <a:cs typeface="Arial" panose="020B0604020202020204" pitchFamily="34" charset="0"/>
              </a:rPr>
              <a:t> في ضوء مكانة العهد المتميزة بين الأمم من خلال إعادة بناء الهيكل للبركات المستقبلية عندما يحكم المسيا على الملكوت</a:t>
            </a:r>
            <a:endParaRPr lang="en-US" sz="28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a:defRPr/>
            </a:pPr>
            <a:endParaRPr lang="en-US"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endParaRPr>
          </a:p>
          <a:p>
            <a:pPr algn="ctr">
              <a:defRPr/>
            </a:pPr>
            <a:endParaRPr lang="en-US"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endParaRPr>
          </a:p>
          <a:p>
            <a:pPr algn="ctr" rtl="1">
              <a:defRPr/>
            </a:pPr>
            <a:r>
              <a:rPr lang="ar-SA"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التطبيقات</a:t>
            </a:r>
            <a:r>
              <a:rPr lang="en-US"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 </a:t>
            </a:r>
          </a:p>
          <a:p>
            <a:pPr lvl="0" algn="ctr">
              <a:defRPr/>
            </a:pPr>
            <a:r>
              <a:rPr lang="ar-SA"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كيف يمكنك أن تخدم المسيح بشكل أفضل الآن </a:t>
            </a:r>
          </a:p>
          <a:p>
            <a:pPr lvl="0" algn="ctr">
              <a:defRPr/>
            </a:pPr>
            <a:r>
              <a:rPr lang="ar-SA" altLang="zh-CN" sz="2800" b="1" dirty="0">
                <a:solidFill>
                  <a:srgbClr val="FFFFFF"/>
                </a:solidFill>
                <a:effectLst>
                  <a:glow rad="101600">
                    <a:schemeClr val="bg2"/>
                  </a:glow>
                </a:effectLst>
                <a:latin typeface="Arial" panose="020B0604020202020204" pitchFamily="34" charset="0"/>
                <a:ea typeface="SimSun" pitchFamily="2" charset="-122"/>
                <a:cs typeface="Arial" panose="020B0604020202020204" pitchFamily="34" charset="0"/>
              </a:rPr>
              <a:t>في ضوء ملكك معه عند رجوعه؟</a:t>
            </a:r>
          </a:p>
        </p:txBody>
      </p:sp>
      <p:sp>
        <p:nvSpPr>
          <p:cNvPr id="189444" name="Text Box 3"/>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glow rad="101600">
                    <a:schemeClr val="bg2"/>
                  </a:glow>
                </a:effectLst>
                <a:latin typeface="Arial" panose="020B0604020202020204" pitchFamily="34" charset="0"/>
                <a:cs typeface="Arial" panose="020B0604020202020204" pitchFamily="34" charset="0"/>
              </a:rPr>
              <a:t>649</a:t>
            </a:r>
            <a:endParaRPr lang="en-US" b="1" dirty="0">
              <a:effectLst>
                <a:glow rad="101600">
                  <a:schemeClr val="bg2"/>
                </a:glow>
              </a:effectLst>
              <a:latin typeface="Arial" panose="020B0604020202020204" pitchFamily="34" charset="0"/>
              <a:cs typeface="Arial" panose="020B0604020202020204" pitchFamily="34" charset="0"/>
            </a:endParaRPr>
          </a:p>
        </p:txBody>
      </p:sp>
      <p:sp>
        <p:nvSpPr>
          <p:cNvPr id="78853" name="Rectangle 6"/>
          <p:cNvSpPr>
            <a:spLocks noGrp="1" noChangeArrowheads="1"/>
          </p:cNvSpPr>
          <p:nvPr>
            <p:ph type="title" idx="4294967295"/>
          </p:nvPr>
        </p:nvSpPr>
        <p:spPr>
          <a:xfrm>
            <a:off x="4233858" y="6939765"/>
            <a:ext cx="4800600" cy="469900"/>
          </a:xfrm>
          <a:effectLst>
            <a:outerShdw blurRad="50800" dist="38100" dir="2700000">
              <a:srgbClr val="000000">
                <a:alpha val="43000"/>
              </a:srgbClr>
            </a:outerShdw>
          </a:effectLst>
        </p:spPr>
        <p:txBody>
          <a:bodyPr/>
          <a:lstStyle/>
          <a:p>
            <a:pPr algn="r" eaLnBrk="1" hangingPunct="1">
              <a:defRPr/>
            </a:pPr>
            <a:r>
              <a:rPr lang="en-US" sz="2400" dirty="0">
                <a:effectLst>
                  <a:glow rad="101600">
                    <a:schemeClr val="bg2"/>
                  </a:glow>
                </a:effectLst>
                <a:ea typeface="ＭＳ Ｐゴシック" charset="0"/>
              </a:rPr>
              <a:t>Summary &amp; Application</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سوف نملك نحن أيضاً مع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بعد رجوع المسيح</a:t>
            </a:r>
            <a:endParaRPr lang="en-US" sz="4800" dirty="0">
              <a:effectLst>
                <a:glow rad="127000">
                  <a:schemeClr val="tx1"/>
                </a:glow>
              </a:effectLst>
              <a:ea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1971712118"/>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كان القراء العبرانيون في خطر فقدان حكمهم في الملكوت (عبرانيين 3: 7-4: 13)</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29627758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7-9</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7 لذلك كما يقول الروح القدس اليوم إن سمعتم صوته 8 فلا تقسوا قلوبكم كما في الإسخاط يوم التجربة في القفر 9 حيث جربني آباؤكم اختبروني وأبصروا أعمالي أربعين سنة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1187954104"/>
      </p:ext>
    </p:extLst>
  </p:cSld>
  <p:clrMapOvr>
    <a:overrideClrMapping bg1="lt1" tx1="dk1" bg2="lt2" tx2="dk2" accent1="accent1" accent2="accent2" accent3="accent3" accent4="accent4" accent5="accent5" accent6="accent6" hlink="hlink" folHlink="folHlink"/>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4998" y="-1"/>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10-11</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لذلك مقت ذلك الجيل وقلت إنهم دائماً يضلون في قلوبهم ولكنهم لم يعرفوا سبلي 11 حتى أقسمت في غضبي لن يدخلوا راحتي</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1054396245"/>
      </p:ext>
    </p:extLst>
  </p:cSld>
  <p:clrMapOvr>
    <a:overrideClrMapping bg1="lt1" tx1="dk1" bg2="lt2" tx2="dk2" accent1="accent1" accent2="accent2" accent3="accent3" accent4="accent4" accent5="accent5" accent6="accent6" hlink="hlink" folHlink="folHlink"/>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b="1" dirty="0">
              <a:solidFill>
                <a:srgbClr val="FFFFCC"/>
              </a:solidFill>
              <a:effectLst/>
              <a:latin typeface="Arial" panose="020B0604020202020204" pitchFamily="34" charset="0"/>
              <a:cs typeface="Arial" panose="020B0604020202020204" pitchFamily="34" charset="0"/>
            </a:endParaRPr>
          </a:p>
        </p:txBody>
      </p:sp>
      <p:pic>
        <p:nvPicPr>
          <p:cNvPr id="133122" name="Picture 8"/>
          <p:cNvPicPr>
            <a:picLocks noChangeAspect="1" noChangeArrowheads="1"/>
          </p:cNvPicPr>
          <p:nvPr/>
        </p:nvPicPr>
        <p:blipFill>
          <a:blip r:embed="rId2">
            <a:lum bright="-48000"/>
            <a:extLst>
              <a:ext uri="{28A0092B-C50C-407E-A947-70E740481C1C}">
                <a14:useLocalDpi xmlns:a14="http://schemas.microsoft.com/office/drawing/2010/main"/>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134938" y="444500"/>
            <a:ext cx="8885237" cy="1155700"/>
          </a:xfrm>
          <a:effectLst>
            <a:outerShdw blurRad="63500" dist="38099" dir="2700000" algn="ctr" rotWithShape="0">
              <a:schemeClr val="bg2">
                <a:alpha val="74998"/>
              </a:schemeClr>
            </a:outerShdw>
          </a:effectLst>
        </p:spPr>
        <p:txBody>
          <a:bodyPr/>
          <a:lstStyle/>
          <a:p>
            <a:pPr eaLnBrk="1" hangingPunct="1">
              <a:defRPr/>
            </a:pPr>
            <a:r>
              <a:rPr lang="ar-JO" sz="6600" dirty="0">
                <a:effectLst>
                  <a:outerShdw blurRad="38100" dist="38100" dir="2700000" algn="tl">
                    <a:srgbClr val="000000"/>
                  </a:outerShdw>
                </a:effectLst>
                <a:ea typeface="ＭＳ Ｐゴシック" charset="0"/>
              </a:rPr>
              <a:t>النوع الأدبي</a:t>
            </a:r>
            <a:endParaRPr lang="en-US" sz="6600" dirty="0">
              <a:effectLst>
                <a:outerShdw blurRad="38100" dist="38100" dir="2700000" algn="tl">
                  <a:srgbClr val="000000"/>
                </a:outerShdw>
              </a:effectLst>
              <a:ea typeface="ＭＳ Ｐゴシック" charset="0"/>
            </a:endParaRPr>
          </a:p>
        </p:txBody>
      </p:sp>
      <p:sp>
        <p:nvSpPr>
          <p:cNvPr id="30724" name="Text Box 4"/>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ar-JO" b="1" dirty="0">
                <a:solidFill>
                  <a:srgbClr val="FFFFCC"/>
                </a:solidFill>
                <a:effectLst/>
                <a:latin typeface="Arial" panose="020B0604020202020204" pitchFamily="34" charset="0"/>
                <a:cs typeface="Arial" panose="020B0604020202020204" pitchFamily="34" charset="0"/>
              </a:rPr>
              <a:t>649</a:t>
            </a:r>
            <a:endParaRPr lang="en-US" b="1" dirty="0">
              <a:solidFill>
                <a:srgbClr val="FFFFCC"/>
              </a:solidFill>
              <a:effectLst/>
              <a:latin typeface="Arial" panose="020B0604020202020204" pitchFamily="34" charset="0"/>
              <a:cs typeface="Arial" panose="020B0604020202020204" pitchFamily="34" charset="0"/>
            </a:endParaRPr>
          </a:p>
        </p:txBody>
      </p:sp>
      <p:sp>
        <p:nvSpPr>
          <p:cNvPr id="30726" name="Rectangle 6"/>
          <p:cNvSpPr>
            <a:spLocks noChangeArrowheads="1"/>
          </p:cNvSpPr>
          <p:nvPr/>
        </p:nvSpPr>
        <p:spPr bwMode="auto">
          <a:xfrm>
            <a:off x="19050" y="2722563"/>
            <a:ext cx="9144000" cy="4135437"/>
          </a:xfrm>
          <a:prstGeom prst="rect">
            <a:avLst/>
          </a:prstGeom>
          <a:noFill/>
          <a:ln w="9525">
            <a:noFill/>
            <a:miter lim="800000"/>
            <a:headEnd/>
            <a:tailEnd/>
          </a:ln>
          <a:effectLst/>
        </p:spPr>
        <p:txBody>
          <a:bodyPr lIns="92075" tIns="46038" rIns="92075" bIns="46038" anchor="ctr"/>
          <a:lstStyle/>
          <a:p>
            <a:pPr marL="342900" indent="-342900" algn="r">
              <a:spcBef>
                <a:spcPct val="20000"/>
              </a:spcBef>
              <a:buSzPct val="75000"/>
              <a:buFont typeface="Wingdings" charset="0"/>
              <a:buNone/>
              <a:defRPr/>
            </a:pPr>
            <a:r>
              <a:rPr lang="ar-JO"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الأقسام</a:t>
            </a:r>
            <a:endParaRPr lang="en-US"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marL="342900" indent="-342900" algn="r" rtl="1">
              <a:spcBef>
                <a:spcPct val="20000"/>
              </a:spcBef>
              <a:buSzPct val="75000"/>
              <a:buFont typeface="Wingdings" charset="0"/>
              <a:buChar char="v"/>
              <a:defRPr/>
            </a:pPr>
            <a:r>
              <a:rPr lang="ar-JO"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الإصحاحات 1-8 </a:t>
            </a:r>
            <a:r>
              <a:rPr lang="en-US"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	</a:t>
            </a:r>
            <a:r>
              <a:rPr lang="ar-JO"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نثر ما عدا 2: 6-13 و8: 1-8 شعر</a:t>
            </a:r>
            <a:r>
              <a:rPr lang="en-US"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		     </a:t>
            </a:r>
          </a:p>
          <a:p>
            <a:pPr marL="342900" indent="-342900" algn="r" rtl="1">
              <a:spcBef>
                <a:spcPct val="20000"/>
              </a:spcBef>
              <a:buSzPct val="75000"/>
              <a:buFont typeface="Wingdings" charset="0"/>
              <a:buChar char="v"/>
              <a:defRPr/>
            </a:pPr>
            <a:r>
              <a:rPr lang="ar-JO"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الإصحاحات 9-11      شعر ما عدا 11: 4-16</a:t>
            </a:r>
            <a:endParaRPr lang="en-US"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a:p>
            <a:pPr marL="342900" indent="-342900" algn="r" rtl="1">
              <a:spcBef>
                <a:spcPct val="20000"/>
              </a:spcBef>
              <a:buSzPct val="75000"/>
              <a:buFont typeface="Wingdings" charset="0"/>
              <a:buChar char="v"/>
              <a:defRPr/>
            </a:pPr>
            <a:r>
              <a:rPr lang="ar-JO"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الإصحاحات 12-14       نثر ما عدا 13: 7-9</a:t>
            </a:r>
            <a:endParaRPr lang="en-US" sz="3600" b="1" dirty="0">
              <a:solidFill>
                <a:srgbClr val="FFFFCC"/>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endParaRPr>
          </a:p>
        </p:txBody>
      </p:sp>
      <p:sp>
        <p:nvSpPr>
          <p:cNvPr id="2" name="Arrow: Left 1">
            <a:extLst>
              <a:ext uri="{FF2B5EF4-FFF2-40B4-BE49-F238E27FC236}">
                <a16:creationId xmlns:a16="http://schemas.microsoft.com/office/drawing/2014/main" id="{BA59DFDF-B4DF-ED87-65BF-C75706450E92}"/>
              </a:ext>
            </a:extLst>
          </p:cNvPr>
          <p:cNvSpPr/>
          <p:nvPr/>
        </p:nvSpPr>
        <p:spPr bwMode="auto">
          <a:xfrm>
            <a:off x="5652120" y="4005064"/>
            <a:ext cx="432048" cy="317699"/>
          </a:xfrm>
          <a:prstGeom prst="leftArrow">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Arrow: Left 2">
            <a:extLst>
              <a:ext uri="{FF2B5EF4-FFF2-40B4-BE49-F238E27FC236}">
                <a16:creationId xmlns:a16="http://schemas.microsoft.com/office/drawing/2014/main" id="{84011784-0CE8-3C2E-DAB3-4644B27E292F}"/>
              </a:ext>
            </a:extLst>
          </p:cNvPr>
          <p:cNvSpPr/>
          <p:nvPr/>
        </p:nvSpPr>
        <p:spPr bwMode="auto">
          <a:xfrm>
            <a:off x="5364088" y="5287565"/>
            <a:ext cx="576064" cy="260746"/>
          </a:xfrm>
          <a:prstGeom prst="leftArrow">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Arrow: Left 3">
            <a:extLst>
              <a:ext uri="{FF2B5EF4-FFF2-40B4-BE49-F238E27FC236}">
                <a16:creationId xmlns:a16="http://schemas.microsoft.com/office/drawing/2014/main" id="{F4B4343F-9F5A-661B-D1DE-2D309BD98DD8}"/>
              </a:ext>
            </a:extLst>
          </p:cNvPr>
          <p:cNvSpPr/>
          <p:nvPr/>
        </p:nvSpPr>
        <p:spPr bwMode="auto">
          <a:xfrm>
            <a:off x="5004048" y="5976566"/>
            <a:ext cx="576064" cy="260746"/>
          </a:xfrm>
          <a:prstGeom prst="leftArrow">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615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animEffect transition="in" filter="box(out)">
                                      <p:cBhvr>
                                        <p:cTn id="7" dur="500"/>
                                        <p:tgtEl>
                                          <p:spTgt spid="307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26">
                                            <p:txEl>
                                              <p:pRg st="1" end="1"/>
                                            </p:txEl>
                                          </p:spTgt>
                                        </p:tgtEl>
                                        <p:attrNameLst>
                                          <p:attrName>style.visibility</p:attrName>
                                        </p:attrNameLst>
                                      </p:cBhvr>
                                      <p:to>
                                        <p:strVal val="visible"/>
                                      </p:to>
                                    </p:set>
                                    <p:animEffect transition="in" filter="box(out)">
                                      <p:cBhvr>
                                        <p:cTn id="12" dur="500"/>
                                        <p:tgtEl>
                                          <p:spTgt spid="30726">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30726">
                                            <p:txEl>
                                              <p:pRg st="2" end="2"/>
                                            </p:txEl>
                                          </p:spTgt>
                                        </p:tgtEl>
                                        <p:attrNameLst>
                                          <p:attrName>style.visibility</p:attrName>
                                        </p:attrNameLst>
                                      </p:cBhvr>
                                      <p:to>
                                        <p:strVal val="visible"/>
                                      </p:to>
                                    </p:set>
                                    <p:animEffect transition="in" filter="box(out)">
                                      <p:cBhvr>
                                        <p:cTn id="20" dur="500"/>
                                        <p:tgtEl>
                                          <p:spTgt spid="30726">
                                            <p:txEl>
                                              <p:pRg st="2" end="2"/>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30726">
                                            <p:txEl>
                                              <p:pRg st="3" end="3"/>
                                            </p:txEl>
                                          </p:spTgt>
                                        </p:tgtEl>
                                        <p:attrNameLst>
                                          <p:attrName>style.visibility</p:attrName>
                                        </p:attrNameLst>
                                      </p:cBhvr>
                                      <p:to>
                                        <p:strVal val="visible"/>
                                      </p:to>
                                    </p:set>
                                    <p:animEffect transition="in" filter="box(out)">
                                      <p:cBhvr>
                                        <p:cTn id="28" dur="500"/>
                                        <p:tgtEl>
                                          <p:spTgt spid="30726">
                                            <p:txEl>
                                              <p:pRg st="3" end="3"/>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uiExpand="1" build="p" autoUpdateAnimBg="0"/>
      <p:bldP spid="2" grpId="0" animBg="1"/>
      <p:bldP spid="3" grpId="0" animBg="1"/>
      <p:bldP spid="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12-14</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12 أنظروا أيها الإخوة أن لا يكون في أحدكم قلب شرير بعدم ايمان في الإرتداد عن الله الحي 13 بل عظوا أنفسكم كل يوم ما دام الوقت يدعى اليوم لكي لا يقسى أحد منكم بغرور الخطية 14 لأننا قد صرنا </a:t>
            </a:r>
            <a:r>
              <a:rPr kumimoji="0" lang="ar-JO"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شركاء</a:t>
            </a: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 المسيح إن تمسكنا ببداءة الثقة ثابتة إلى النهاية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43462665"/>
      </p:ext>
    </p:extLst>
  </p:cSld>
  <p:clrMapOvr>
    <a:overrideClrMapping bg1="lt1" tx1="dk1" bg2="lt2" tx2="dk2" accent1="accent1" accent2="accent2" accent3="accent3" accent4="accent4" accent5="accent5" accent6="accent6" hlink="hlink" folHlink="folHlink"/>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7667" y="1556792"/>
            <a:ext cx="9144000" cy="294716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هل تحتاج إلى التشجيع</a:t>
            </a:r>
            <a:br>
              <a:rPr lang="ar-JO" sz="4800" dirty="0">
                <a:effectLst>
                  <a:glow rad="127000">
                    <a:schemeClr val="tx1"/>
                  </a:glow>
                </a:effectLst>
                <a:ea typeface="ＭＳ Ｐゴシック" charset="0"/>
              </a:rPr>
            </a:br>
            <a:r>
              <a:rPr lang="ar-JO" sz="11500" dirty="0">
                <a:effectLst>
                  <a:glow rad="127000">
                    <a:schemeClr val="tx1"/>
                  </a:glow>
                </a:effectLst>
                <a:ea typeface="ＭＳ Ｐゴシック" charset="0"/>
              </a:rPr>
              <a:t>اليوم؟</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45595957"/>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تكون</a:t>
            </a:r>
            <a:br>
              <a:rPr lang="ar-JO"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متشجعاً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خدمتك للمسيح؟</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31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8964" y="4017122"/>
            <a:ext cx="9144000" cy="2840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طريقة محاربة الإحباط هي أن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ترى من أنت</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وإلى أين أنت ذاهب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66830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2627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١. أنظر إلى </a:t>
            </a:r>
            <a:r>
              <a:rPr lang="ar-JO" dirty="0">
                <a:solidFill>
                  <a:srgbClr val="FFFF00"/>
                </a:solidFill>
                <a:effectLst>
                  <a:glow rad="127000">
                    <a:schemeClr val="tx1"/>
                  </a:glow>
                </a:effectLst>
                <a:ea typeface="ＭＳ Ｐゴシック" charset="0"/>
              </a:rPr>
              <a:t>مكانتك</a:t>
            </a:r>
            <a:r>
              <a:rPr lang="ar-JO" dirty="0">
                <a:effectLst>
                  <a:glow rad="127000">
                    <a:schemeClr val="tx1"/>
                  </a:glow>
                </a:effectLst>
                <a:ea typeface="ＭＳ Ｐゴシック" charset="0"/>
              </a:rPr>
              <a:t> المتميزة</a:t>
            </a:r>
            <a:endParaRPr lang="en-US"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١-٦</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8002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8222"/>
            <a:ext cx="9144000" cy="95250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٢. أنظر إلى </a:t>
            </a:r>
            <a:r>
              <a:rPr lang="ar-JO" sz="4800" dirty="0">
                <a:solidFill>
                  <a:srgbClr val="FFFF00"/>
                </a:solidFill>
                <a:effectLst>
                  <a:glow rad="127000">
                    <a:schemeClr val="tx1"/>
                  </a:glow>
                </a:effectLst>
                <a:ea typeface="ＭＳ Ｐゴシック" charset="0"/>
              </a:rPr>
              <a:t>مستقبلك</a:t>
            </a:r>
            <a:r>
              <a:rPr lang="ar-JO" sz="4800" dirty="0">
                <a:effectLst>
                  <a:glow rad="127000">
                    <a:schemeClr val="tx1"/>
                  </a:glow>
                </a:effectLst>
                <a:ea typeface="ＭＳ Ｐゴシック" charset="0"/>
              </a:rPr>
              <a:t> المجيد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٧-١٤</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102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ar-JO" dirty="0">
                <a:effectLst/>
                <a:ea typeface="ＭＳ Ｐゴシック" charset="0"/>
              </a:rPr>
              <a:t>أسئلة للتفكير</a:t>
            </a:r>
            <a:endParaRPr lang="en-US" dirty="0">
              <a:effectLst/>
              <a:ea typeface="ＭＳ Ｐゴシック" charset="0"/>
            </a:endParaRPr>
          </a:p>
        </p:txBody>
      </p:sp>
      <p:sp>
        <p:nvSpPr>
          <p:cNvPr id="4" name="Rectangle 2"/>
          <p:cNvSpPr txBox="1">
            <a:spLocks noChangeArrowheads="1"/>
          </p:cNvSpPr>
          <p:nvPr/>
        </p:nvSpPr>
        <p:spPr bwMode="auto">
          <a:xfrm>
            <a:off x="0" y="1340768"/>
            <a:ext cx="9143999" cy="26642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تفهم بشكل أفضل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مكانتك المجيدة في المسيح؟</a:t>
            </a: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كيف يمكنك أن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تخدم</a:t>
            </a: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المسيح </a:t>
            </a:r>
            <a:r>
              <a:rPr kumimoji="0" lang="ar-JO" sz="4000" b="1" u="none" strike="noStrike" kern="1200" cap="none" spc="0" normalizeH="0" baseline="0" noProof="0" dirty="0">
                <a:ln>
                  <a:noFill/>
                </a:ln>
                <a:solidFill>
                  <a:srgbClr val="C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بشكل أفضل </a:t>
            </a: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الآن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 ضوء ملكك معه عند رجوعه؟</a:t>
            </a:r>
            <a:r>
              <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p>
        </p:txBody>
      </p:sp>
      <p:sp>
        <p:nvSpPr>
          <p:cNvPr id="6" name="Rectangle 2">
            <a:extLst>
              <a:ext uri="{FF2B5EF4-FFF2-40B4-BE49-F238E27FC236}">
                <a16:creationId xmlns:a16="http://schemas.microsoft.com/office/drawing/2014/main" id="{94076616-83BF-7347-AF12-8FB7B5E1446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6721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0147808"/>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effectLst/>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616224" y="4740275"/>
            <a:ext cx="1037144"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وفكر وطبيعة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ومشروط ( تث 28 ) ليعلن الخطية ( رو 7 : 7 ) وينظم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وتتميم واستبدال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375716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0" y="-26988"/>
            <a:ext cx="9144000" cy="700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ar-SA" sz="11700" dirty="0">
                <a:effectLst>
                  <a:outerShdw blurRad="38100" dist="38100" dir="2700000" algn="tl">
                    <a:srgbClr val="000000"/>
                  </a:outerShdw>
                </a:effectLst>
                <a:ea typeface="ＭＳ Ｐゴシック" charset="0"/>
              </a:rPr>
              <a:t>زكريا</a:t>
            </a:r>
            <a:endParaRPr lang="en-US" sz="11700" dirty="0">
              <a:effectLst>
                <a:outerShdw blurRad="38100" dist="38100" dir="2700000" algn="tl">
                  <a:srgbClr val="000000"/>
                </a:outerShdw>
              </a:effectLst>
              <a:ea typeface="ＭＳ Ｐゴシック" charset="0"/>
            </a:endParaRPr>
          </a:p>
        </p:txBody>
      </p:sp>
      <p:sp>
        <p:nvSpPr>
          <p:cNvPr id="5" name="Text Box 5"/>
          <p:cNvSpPr txBox="1">
            <a:spLocks noChangeArrowheads="1"/>
          </p:cNvSpPr>
          <p:nvPr/>
        </p:nvSpPr>
        <p:spPr bwMode="auto">
          <a:xfrm>
            <a:off x="1619672" y="4437112"/>
            <a:ext cx="5400600" cy="1080120"/>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EG" sz="6600" b="1" dirty="0">
                <a:solidFill>
                  <a:srgbClr val="FFFFFF"/>
                </a:solidFill>
                <a:latin typeface="Arial" panose="020B0604020202020204" pitchFamily="34" charset="0"/>
                <a:cs typeface="Arial" panose="020B0604020202020204" pitchFamily="34" charset="0"/>
              </a:rPr>
              <a:t>كثير من الرموز</a:t>
            </a:r>
            <a:endParaRPr lang="en-US" sz="6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748793"/>
      </p:ext>
    </p:extLst>
  </p:cSld>
  <p:clrMapOvr>
    <a:masterClrMapping/>
  </p:clrMapOvr>
  <p:transition>
    <p:dissolv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0"/>
            <a:ext cx="9070975" cy="5589240"/>
          </a:xfrm>
        </p:spPr>
        <p:txBody>
          <a:bodyPr/>
          <a:lstStyle/>
          <a:p>
            <a:r>
              <a:rPr lang="ar-JO" sz="6000" dirty="0">
                <a:solidFill>
                  <a:srgbClr val="FFFFFF"/>
                </a:solidFill>
              </a:rPr>
              <a:t>التجاوب مع </a:t>
            </a:r>
            <a:br>
              <a:rPr lang="ar-JO" sz="6000" dirty="0">
                <a:solidFill>
                  <a:srgbClr val="FFFFFF"/>
                </a:solidFill>
              </a:rPr>
            </a:br>
            <a:r>
              <a:rPr lang="ar-JO" sz="6000" dirty="0">
                <a:solidFill>
                  <a:srgbClr val="FFFFFF"/>
                </a:solidFill>
              </a:rPr>
              <a:t>نقص الوحدة المفترض</a:t>
            </a:r>
            <a:br>
              <a:rPr lang="ar-JO" sz="6000" dirty="0">
                <a:solidFill>
                  <a:srgbClr val="FFFFFF"/>
                </a:solidFill>
              </a:rPr>
            </a:br>
            <a:r>
              <a:rPr lang="ar-JO" sz="6000" dirty="0">
                <a:solidFill>
                  <a:srgbClr val="FFFFFF"/>
                </a:solidFill>
              </a:rPr>
              <a:t>في زكريا</a:t>
            </a:r>
            <a:endParaRPr lang="en-US" sz="6000" dirty="0">
              <a:solidFill>
                <a:srgbClr val="FFFFFF"/>
              </a:solidFill>
            </a:endParaRPr>
          </a:p>
        </p:txBody>
      </p:sp>
    </p:spTree>
    <p:extLst>
      <p:ext uri="{BB962C8B-B14F-4D97-AF65-F5344CB8AC3E}">
        <p14:creationId xmlns:p14="http://schemas.microsoft.com/office/powerpoint/2010/main" val="1057412408"/>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9875" name="Rectangle 2"/>
          <p:cNvSpPr>
            <a:spLocks noGrp="1" noChangeArrowheads="1"/>
          </p:cNvSpPr>
          <p:nvPr>
            <p:ph type="title"/>
          </p:nvPr>
        </p:nvSpPr>
        <p:spPr>
          <a:xfrm>
            <a:off x="134938" y="152400"/>
            <a:ext cx="8885237" cy="685800"/>
          </a:xfrm>
        </p:spPr>
        <p:txBody>
          <a:bodyPr/>
          <a:lstStyle/>
          <a:p>
            <a:pPr eaLnBrk="1" hangingPunct="1">
              <a:defRPr/>
            </a:pPr>
            <a:r>
              <a:rPr lang="ar-JO" sz="4800" dirty="0">
                <a:effectLst>
                  <a:outerShdw blurRad="38100" dist="38100" dir="2700000" algn="tl">
                    <a:srgbClr val="000000"/>
                  </a:outerShdw>
                </a:effectLst>
                <a:ea typeface="ＭＳ Ｐゴシック" charset="0"/>
              </a:rPr>
              <a:t>جدل الوحدة</a:t>
            </a:r>
            <a:endParaRPr lang="en-US" sz="4800" dirty="0">
              <a:effectLst>
                <a:outerShdw blurRad="38100" dist="38100" dir="2700000" algn="tl">
                  <a:srgbClr val="000000"/>
                </a:outerShdw>
              </a:effectLst>
              <a:ea typeface="ＭＳ Ｐゴシック" charset="0"/>
            </a:endParaRPr>
          </a:p>
        </p:txBody>
      </p:sp>
      <p:sp>
        <p:nvSpPr>
          <p:cNvPr id="32773" name="Rectangle 5"/>
          <p:cNvSpPr>
            <a:spLocks noChangeArrowheads="1"/>
          </p:cNvSpPr>
          <p:nvPr/>
        </p:nvSpPr>
        <p:spPr bwMode="auto">
          <a:xfrm>
            <a:off x="228600" y="1447800"/>
            <a:ext cx="8885237" cy="5181600"/>
          </a:xfrm>
          <a:prstGeom prst="rect">
            <a:avLst/>
          </a:prstGeom>
          <a:noFill/>
          <a:ln w="9525">
            <a:noFill/>
            <a:miter lim="800000"/>
            <a:headEnd/>
            <a:tailEnd/>
          </a:ln>
          <a:effectLst/>
        </p:spPr>
        <p:txBody>
          <a:bodyPr lIns="92075" tIns="46038" rIns="92075" bIns="46038" anchor="ctr"/>
          <a:lstStyle/>
          <a:p>
            <a:pPr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ضد:</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جوزيف ميدي (عالم من كامبريدج)</a:t>
            </a: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وجهة النظر: الإصحاحات 9-11 مكتوبة من قبل إرميا</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الحجة: مت 27: 9 يربط زك 11: 3 مع إرميا</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هـ. كورودي (عالم ألماني)</a:t>
            </a: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وجهة النظر: الإصحاحات 9-14 كتبت بعد زمن زكريا بوقت طويل</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algn="r" rtl="1">
              <a:lnSpc>
                <a:spcPct val="90000"/>
              </a:lnSpc>
              <a:spcBef>
                <a:spcPct val="20000"/>
              </a:spcBef>
              <a:buSzPct val="75000"/>
              <a:buFont typeface="Wingdings" pitchFamily="24" charset="2"/>
              <a:buNone/>
              <a:defRPr/>
            </a:pPr>
            <a:r>
              <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 </a:t>
            </a:r>
          </a:p>
          <a:p>
            <a:pPr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مع:</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ل. بيرتهولد: أشعياء 8: 2 يتنبأ عن زكريا</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lvl="1" algn="r" rtl="1">
              <a:lnSpc>
                <a:spcPct val="90000"/>
              </a:lnSpc>
              <a:spcBef>
                <a:spcPct val="20000"/>
              </a:spcBef>
              <a:buSzPct val="75000"/>
              <a:buFont typeface="Wingdings" pitchFamily="24" charset="2"/>
              <a:buNone/>
              <a:defRPr/>
            </a:pPr>
            <a:r>
              <a:rPr lang="ar-JO"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يلاحظ دبليو. ي. بارنز أهمية داود وأورشليم، والتعاطف مع أفرايم في كلا القسمين</a:t>
            </a:r>
            <a:endParaRPr lang="en-US"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p:txBody>
      </p:sp>
    </p:spTree>
    <p:extLst>
      <p:ext uri="{BB962C8B-B14F-4D97-AF65-F5344CB8AC3E}">
        <p14:creationId xmlns:p14="http://schemas.microsoft.com/office/powerpoint/2010/main" val="337845268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773">
                                            <p:txEl>
                                              <p:pRg st="1" end="1"/>
                                            </p:txEl>
                                          </p:spTgt>
                                        </p:tgtEl>
                                        <p:attrNameLst>
                                          <p:attrName>style.visibility</p:attrName>
                                        </p:attrNameLst>
                                      </p:cBhvr>
                                      <p:to>
                                        <p:strVal val="visible"/>
                                      </p:to>
                                    </p:set>
                                    <p:anim calcmode="lin" valueType="num">
                                      <p:cBhvr additive="base">
                                        <p:cTn id="11"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277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773">
                                            <p:txEl>
                                              <p:pRg st="2" end="2"/>
                                            </p:txEl>
                                          </p:spTgt>
                                        </p:tgtEl>
                                        <p:attrNameLst>
                                          <p:attrName>style.visibility</p:attrName>
                                        </p:attrNameLst>
                                      </p:cBhvr>
                                      <p:to>
                                        <p:strVal val="visible"/>
                                      </p:to>
                                    </p:set>
                                    <p:anim calcmode="lin" valueType="num">
                                      <p:cBhvr additive="base">
                                        <p:cTn id="15" dur="500" fill="hold"/>
                                        <p:tgtEl>
                                          <p:spTgt spid="3277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277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2773">
                                            <p:txEl>
                                              <p:pRg st="3" end="3"/>
                                            </p:txEl>
                                          </p:spTgt>
                                        </p:tgtEl>
                                        <p:attrNameLst>
                                          <p:attrName>style.visibility</p:attrName>
                                        </p:attrNameLst>
                                      </p:cBhvr>
                                      <p:to>
                                        <p:strVal val="visible"/>
                                      </p:to>
                                    </p:set>
                                    <p:anim calcmode="lin" valueType="num">
                                      <p:cBhvr additive="base">
                                        <p:cTn id="19" dur="500" fill="hold"/>
                                        <p:tgtEl>
                                          <p:spTgt spid="3277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7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2773">
                                            <p:txEl>
                                              <p:pRg st="5" end="5"/>
                                            </p:txEl>
                                          </p:spTgt>
                                        </p:tgtEl>
                                        <p:attrNameLst>
                                          <p:attrName>style.visibility</p:attrName>
                                        </p:attrNameLst>
                                      </p:cBhvr>
                                      <p:to>
                                        <p:strVal val="visible"/>
                                      </p:to>
                                    </p:set>
                                    <p:anim calcmode="lin" valueType="num">
                                      <p:cBhvr additive="base">
                                        <p:cTn id="23" dur="500" fill="hold"/>
                                        <p:tgtEl>
                                          <p:spTgt spid="32773">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277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773">
                                            <p:txEl>
                                              <p:pRg st="6" end="6"/>
                                            </p:txEl>
                                          </p:spTgt>
                                        </p:tgtEl>
                                        <p:attrNameLst>
                                          <p:attrName>style.visibility</p:attrName>
                                        </p:attrNameLst>
                                      </p:cBhvr>
                                      <p:to>
                                        <p:strVal val="visible"/>
                                      </p:to>
                                    </p:set>
                                    <p:anim calcmode="lin" valueType="num">
                                      <p:cBhvr additive="base">
                                        <p:cTn id="27" dur="500" fill="hold"/>
                                        <p:tgtEl>
                                          <p:spTgt spid="32773">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27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2773">
                                            <p:txEl>
                                              <p:pRg st="8" end="8"/>
                                            </p:txEl>
                                          </p:spTgt>
                                        </p:tgtEl>
                                        <p:attrNameLst>
                                          <p:attrName>style.visibility</p:attrName>
                                        </p:attrNameLst>
                                      </p:cBhvr>
                                      <p:to>
                                        <p:strVal val="visible"/>
                                      </p:to>
                                    </p:set>
                                    <p:anim calcmode="lin" valueType="num">
                                      <p:cBhvr additive="base">
                                        <p:cTn id="33" dur="500" fill="hold"/>
                                        <p:tgtEl>
                                          <p:spTgt spid="32773">
                                            <p:txEl>
                                              <p:pRg st="8" end="8"/>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277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32773">
                                            <p:txEl>
                                              <p:pRg st="9" end="9"/>
                                            </p:txEl>
                                          </p:spTgt>
                                        </p:tgtEl>
                                        <p:attrNameLst>
                                          <p:attrName>style.visibility</p:attrName>
                                        </p:attrNameLst>
                                      </p:cBhvr>
                                      <p:to>
                                        <p:strVal val="visible"/>
                                      </p:to>
                                    </p:set>
                                    <p:anim calcmode="lin" valueType="num">
                                      <p:cBhvr additive="base">
                                        <p:cTn id="37" dur="500" fill="hold"/>
                                        <p:tgtEl>
                                          <p:spTgt spid="32773">
                                            <p:txEl>
                                              <p:pRg st="9" end="9"/>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77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32773">
                                            <p:txEl>
                                              <p:pRg st="10" end="10"/>
                                            </p:txEl>
                                          </p:spTgt>
                                        </p:tgtEl>
                                        <p:attrNameLst>
                                          <p:attrName>style.visibility</p:attrName>
                                        </p:attrNameLst>
                                      </p:cBhvr>
                                      <p:to>
                                        <p:strVal val="visible"/>
                                      </p:to>
                                    </p:set>
                                    <p:anim calcmode="lin" valueType="num">
                                      <p:cBhvr additive="base">
                                        <p:cTn id="41" dur="500" fill="hold"/>
                                        <p:tgtEl>
                                          <p:spTgt spid="32773">
                                            <p:txEl>
                                              <p:pRg st="10" end="1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277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uiExpand="1" build="p"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6866" name="Rectangle 2"/>
          <p:cNvSpPr>
            <a:spLocks noGrp="1" noChangeArrowheads="1"/>
          </p:cNvSpPr>
          <p:nvPr>
            <p:ph type="title"/>
          </p:nvPr>
        </p:nvSpPr>
        <p:spPr>
          <a:xfrm>
            <a:off x="134938" y="609600"/>
            <a:ext cx="8885237" cy="1155700"/>
          </a:xfrm>
        </p:spPr>
        <p:txBody>
          <a:bodyPr/>
          <a:lstStyle/>
          <a:p>
            <a:pPr>
              <a:lnSpc>
                <a:spcPct val="90000"/>
              </a:lnSpc>
              <a:spcBef>
                <a:spcPct val="20000"/>
              </a:spcBef>
              <a:buSzPct val="75000"/>
              <a:buFont typeface="Wingdings" pitchFamily="24" charset="2"/>
              <a:buNone/>
              <a:defRPr/>
            </a:pPr>
            <a:r>
              <a:rPr lang="ar-JO" sz="4800" kern="1200" dirty="0">
                <a:solidFill>
                  <a:schemeClr val="tx1"/>
                </a:solidFill>
                <a:effectLst>
                  <a:glow rad="241300">
                    <a:schemeClr val="bg2">
                      <a:alpha val="87000"/>
                    </a:schemeClr>
                  </a:glow>
                </a:effectLst>
                <a:ea typeface="Times New Roman" pitchFamily="24" charset="0"/>
              </a:rPr>
              <a:t>دعم الوحدة</a:t>
            </a:r>
            <a:endParaRPr lang="en-US" sz="4800" kern="1200" dirty="0">
              <a:solidFill>
                <a:schemeClr val="tx1"/>
              </a:solidFill>
              <a:effectLst>
                <a:glow rad="241300">
                  <a:schemeClr val="bg2">
                    <a:alpha val="87000"/>
                  </a:schemeClr>
                </a:glow>
              </a:effectLst>
              <a:ea typeface="Times New Roman" pitchFamily="24" charset="0"/>
            </a:endParaRPr>
          </a:p>
        </p:txBody>
      </p:sp>
      <p:sp>
        <p:nvSpPr>
          <p:cNvPr id="36869" name="Rectangle 5"/>
          <p:cNvSpPr>
            <a:spLocks noChangeArrowheads="1"/>
          </p:cNvSpPr>
          <p:nvPr/>
        </p:nvSpPr>
        <p:spPr bwMode="auto">
          <a:xfrm>
            <a:off x="685800" y="2133600"/>
            <a:ext cx="8077200" cy="4135438"/>
          </a:xfrm>
          <a:prstGeom prst="rect">
            <a:avLst/>
          </a:prstGeom>
          <a:noFill/>
          <a:ln w="9525">
            <a:noFill/>
            <a:miter lim="800000"/>
            <a:headEnd/>
            <a:tailEnd/>
          </a:ln>
          <a:effectLst/>
        </p:spPr>
        <p:txBody>
          <a:bodyPr lIns="92075" tIns="46038" rIns="92075" bIns="46038" anchor="ctr"/>
          <a:lstStyle/>
          <a:p>
            <a:pPr algn="r">
              <a:lnSpc>
                <a:spcPct val="90000"/>
              </a:lnSpc>
              <a:spcBef>
                <a:spcPct val="20000"/>
              </a:spcBef>
              <a:buSzPct val="75000"/>
              <a:buFont typeface="Wingdings" pitchFamily="24" charset="2"/>
              <a:buNone/>
              <a:defRPr/>
            </a:pPr>
            <a:r>
              <a:rPr lang="ar-JO"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المخطوطة اليونانية الموجودة في قمران تتضمن الإصحاحات 8-9 بدون وجود فجوة بين قسمي السفر</a:t>
            </a:r>
            <a:endParaRPr lang="en-US" sz="3200"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a:lnSpc>
                <a:spcPct val="90000"/>
              </a:lnSpc>
              <a:spcBef>
                <a:spcPct val="20000"/>
              </a:spcBef>
              <a:buSzPct val="75000"/>
              <a:buFont typeface="Wingdings" pitchFamily="24" charset="2"/>
              <a:buNone/>
              <a:defRPr/>
            </a:pPr>
            <a:endParaRPr lang="en-US"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algn="r">
              <a:lnSpc>
                <a:spcPct val="90000"/>
              </a:lnSpc>
              <a:spcBef>
                <a:spcPct val="20000"/>
              </a:spcBef>
              <a:buSzPct val="75000"/>
              <a:buFont typeface="Wingdings" pitchFamily="24" charset="2"/>
              <a:buNone/>
              <a:defRPr/>
            </a:pPr>
            <a:r>
              <a:rPr lang="ar-JO"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الوحدة مدعومة من قبل:</a:t>
            </a:r>
            <a:endParaRPr lang="en-US"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a:p>
            <a:pPr algn="r">
              <a:lnSpc>
                <a:spcPct val="90000"/>
              </a:lnSpc>
              <a:spcBef>
                <a:spcPct val="20000"/>
              </a:spcBef>
              <a:buSzPct val="75000"/>
              <a:buFont typeface="Wingdings" pitchFamily="24" charset="2"/>
              <a:buNone/>
              <a:defRPr/>
            </a:pPr>
            <a:r>
              <a:rPr lang="ar-JO"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س. س. هـ. رايت، إي.بي. بوسي، دبليو.إتش. كو، أ. فان هوناشر، دبليو إف. أولبرايت، إي.جي. يونج، ج. ريدربوس، ر.ك. هاريسون</a:t>
            </a:r>
            <a:endParaRPr lang="en-US" sz="3200" b="1" dirty="0">
              <a:solidFill>
                <a:srgbClr val="FFFFCC"/>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p:txBody>
      </p:sp>
    </p:spTree>
    <p:extLst>
      <p:ext uri="{BB962C8B-B14F-4D97-AF65-F5344CB8AC3E}">
        <p14:creationId xmlns:p14="http://schemas.microsoft.com/office/powerpoint/2010/main" val="5744005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 calcmode="lin" valueType="num">
                                      <p:cBhvr additive="base">
                                        <p:cTn id="13" dur="500" fill="hold"/>
                                        <p:tgtEl>
                                          <p:spTgt spid="3686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 calcmode="lin" valueType="num">
                                      <p:cBhvr additive="base">
                                        <p:cTn id="19" dur="500" fill="hold"/>
                                        <p:tgtEl>
                                          <p:spTgt spid="3686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5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7"/>
          <p:cNvSpPr>
            <a:spLocks noChangeArrowheads="1"/>
          </p:cNvSpPr>
          <p:nvPr/>
        </p:nvSpPr>
        <p:spPr bwMode="auto">
          <a:xfrm>
            <a:off x="7467600" y="0"/>
            <a:ext cx="1676400" cy="990600"/>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ffectLst/>
              <a:latin typeface="Arail" charset="0"/>
              <a:cs typeface="Arail" charset="0"/>
            </a:endParaRPr>
          </a:p>
        </p:txBody>
      </p:sp>
      <p:sp>
        <p:nvSpPr>
          <p:cNvPr id="33794" name="Rectangle 2"/>
          <p:cNvSpPr>
            <a:spLocks noGrp="1" noChangeArrowheads="1"/>
          </p:cNvSpPr>
          <p:nvPr>
            <p:ph type="title"/>
          </p:nvPr>
        </p:nvSpPr>
        <p:spPr>
          <a:xfrm>
            <a:off x="0" y="0"/>
            <a:ext cx="8077200" cy="990600"/>
          </a:xfrm>
          <a:solidFill>
            <a:srgbClr val="000000"/>
          </a:solidFill>
          <a:effectLst>
            <a:outerShdw blurRad="63500" dist="38099" dir="2700000" algn="ctr" rotWithShape="0">
              <a:schemeClr val="bg2">
                <a:alpha val="74998"/>
              </a:schemeClr>
            </a:outerShdw>
          </a:effectLst>
        </p:spPr>
        <p:txBody>
          <a:bodyPr/>
          <a:lstStyle/>
          <a:p>
            <a:pPr eaLnBrk="1" hangingPunct="1">
              <a:defRPr/>
            </a:pPr>
            <a:r>
              <a:rPr lang="ar-JO" dirty="0">
                <a:solidFill>
                  <a:srgbClr val="FFFFFF"/>
                </a:solidFill>
                <a:latin typeface="Arail" charset="0"/>
                <a:ea typeface="Times New Roman" charset="0"/>
              </a:rPr>
              <a:t>زكريا (كنيسة سيستينا)</a:t>
            </a:r>
            <a:endParaRPr lang="en-US" sz="5400" dirty="0">
              <a:solidFill>
                <a:schemeClr val="bg2"/>
              </a:solidFill>
              <a:latin typeface="Arail" charset="0"/>
              <a:ea typeface="Times New Roman" charset="0"/>
            </a:endParaRPr>
          </a:p>
        </p:txBody>
      </p:sp>
      <p:sp>
        <p:nvSpPr>
          <p:cNvPr id="192517" name="Text Box 4"/>
          <p:cNvSpPr txBox="1">
            <a:spLocks noChangeArrowheads="1"/>
          </p:cNvSpPr>
          <p:nvPr/>
        </p:nvSpPr>
        <p:spPr bwMode="auto">
          <a:xfrm>
            <a:off x="8337996" y="1587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effectLst/>
                <a:latin typeface="Arial" panose="020B0604020202020204" pitchFamily="34" charset="0"/>
                <a:cs typeface="Arial" panose="020B0604020202020204" pitchFamily="34" charset="0"/>
              </a:rPr>
              <a:t>650</a:t>
            </a:r>
            <a:endParaRPr lang="en-US" b="1" dirty="0">
              <a:solidFill>
                <a:srgbClr val="FFFFFF"/>
              </a:solidFill>
              <a:effectLst/>
              <a:latin typeface="Arial" panose="020B0604020202020204" pitchFamily="34" charset="0"/>
              <a:cs typeface="Arial" panose="020B0604020202020204" pitchFamily="34" charset="0"/>
            </a:endParaRPr>
          </a:p>
        </p:txBody>
      </p:sp>
      <p:sp>
        <p:nvSpPr>
          <p:cNvPr id="33800" name="Rectangle 8"/>
          <p:cNvSpPr>
            <a:spLocks noChangeArrowheads="1"/>
          </p:cNvSpPr>
          <p:nvPr/>
        </p:nvSpPr>
        <p:spPr bwMode="auto">
          <a:xfrm>
            <a:off x="-180528" y="4141018"/>
            <a:ext cx="9350761" cy="2716982"/>
          </a:xfrm>
          <a:prstGeom prst="rect">
            <a:avLst/>
          </a:prstGeom>
          <a:solidFill>
            <a:schemeClr val="tx1"/>
          </a:solidFill>
          <a:ln w="9525">
            <a:noFill/>
            <a:miter lim="800000"/>
            <a:headEnd/>
            <a:tailEnd/>
          </a:ln>
          <a:effectLst/>
        </p:spPr>
        <p:txBody>
          <a:bodyPr lIns="92075" tIns="46038" rIns="92075" bIns="46038" anchor="ctr"/>
          <a:lstStyle/>
          <a:p>
            <a:pPr algn="ctr">
              <a:lnSpc>
                <a:spcPct val="90000"/>
              </a:lnSpc>
              <a:spcBef>
                <a:spcPct val="20000"/>
              </a:spcBef>
              <a:buSzPct val="75000"/>
              <a:buFont typeface="Wingdings" pitchFamily="24" charset="2"/>
              <a:buNone/>
              <a:defRPr/>
            </a:pPr>
            <a:r>
              <a:rPr lang="ar-JO" sz="3200" b="1" dirty="0">
                <a:solidFill>
                  <a:srgbClr val="FFFFFF"/>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rPr>
              <a:t>بأخذ حجج الطرفين (المعارضين والمؤيدين لوحدة السفر) فإن الدليل الأفضل يدعم الرأي التقليدي القائل بأن سفر زكريا كتبه زكريا بن بركيا بن عدو.</a:t>
            </a:r>
            <a:endParaRPr lang="en-US" sz="3200" b="1" dirty="0">
              <a:solidFill>
                <a:srgbClr val="FFFFFF"/>
              </a:solidFill>
              <a:effectLst>
                <a:glow rad="241300">
                  <a:srgbClr val="000000">
                    <a:alpha val="87000"/>
                  </a:srgbClr>
                </a:glow>
              </a:effectLst>
              <a:latin typeface="Arial" panose="020B0604020202020204" pitchFamily="34" charset="0"/>
              <a:ea typeface="Times New Roman" pitchFamily="24" charset="0"/>
              <a:cs typeface="Arial" panose="020B0604020202020204" pitchFamily="34" charset="0"/>
            </a:endParaRPr>
          </a:p>
        </p:txBody>
      </p:sp>
    </p:spTree>
    <p:extLst>
      <p:ext uri="{BB962C8B-B14F-4D97-AF65-F5344CB8AC3E}">
        <p14:creationId xmlns:p14="http://schemas.microsoft.com/office/powerpoint/2010/main" val="965453110"/>
      </p:ext>
    </p:extLst>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box(out)">
                                      <p:cBhvr>
                                        <p:cTn id="7" dur="500"/>
                                        <p:tgtEl>
                                          <p:spTgt spid="33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7094168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1804688662"/>
              </p:ext>
            </p:extLst>
          </p:nvPr>
        </p:nvGraphicFramePr>
        <p:xfrm>
          <a:off x="0" y="1052735"/>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خصائص الأدب الرؤيوي</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لهذا فسر مع هذه الإرشادات</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6964">
                <a:tc>
                  <a:txBody>
                    <a:bodyPr/>
                    <a:lstStyle/>
                    <a:p>
                      <a:pPr algn="ctr">
                        <a:spcAft>
                          <a:spcPts val="0"/>
                        </a:spcAft>
                        <a:tabLst>
                          <a:tab pos="4114800" algn="l"/>
                          <a:tab pos="5143500" algn="l"/>
                        </a:tabLst>
                      </a:pPr>
                      <a:r>
                        <a:rPr lang="ar-JO" sz="2000" b="1" i="0" kern="1200" dirty="0">
                          <a:solidFill>
                            <a:schemeClr val="tx1"/>
                          </a:solidFill>
                          <a:effectLst/>
                          <a:latin typeface="Arial" panose="020B0604020202020204" pitchFamily="34" charset="0"/>
                          <a:ea typeface="Times New Roman"/>
                          <a:cs typeface="Arial" panose="020B0604020202020204" pitchFamily="34" charset="0"/>
                        </a:rPr>
                        <a:t>1. الهيكل</a:t>
                      </a:r>
                      <a:endParaRPr lang="en-US" sz="2000" b="1" i="0" kern="1200" dirty="0">
                        <a:solidFill>
                          <a:schemeClr val="tx1"/>
                        </a:solidFill>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1910" algn="ctr">
                        <a:spcAft>
                          <a:spcPts val="0"/>
                        </a:spcAft>
                      </a:pPr>
                      <a:r>
                        <a:rPr lang="ar-JO" sz="2000" b="1" i="0" dirty="0">
                          <a:effectLst/>
                          <a:latin typeface="Arial" panose="020B0604020202020204" pitchFamily="34" charset="0"/>
                          <a:ea typeface="Times"/>
                          <a:cs typeface="Arial" panose="020B0604020202020204" pitchFamily="34" charset="0"/>
                        </a:rPr>
                        <a:t>تساهم العديد من المقاطع المنفصلة والمتساوية في الكل (يصور بنية مشهدية لوحدات قائمة بذاتها)</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قم بتفسير كل وحدة قائمة بذاتها من المواد الرؤيوية فيما يتعلق بكل من الوحدة الخاصة بها وكذلك في سياق القسم أو السفر الذي توجد فيه</a:t>
                      </a: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ctr">
                        <a:spcAft>
                          <a:spcPts val="0"/>
                        </a:spcAft>
                        <a:tabLst>
                          <a:tab pos="736600" algn="l"/>
                          <a:tab pos="1536700" algn="l"/>
                          <a:tab pos="4114800" algn="l"/>
                          <a:tab pos="5143500" algn="l"/>
                        </a:tabLst>
                      </a:pPr>
                      <a:r>
                        <a:rPr lang="ar-JO" sz="2000" b="1" i="0" dirty="0">
                          <a:effectLst/>
                          <a:latin typeface="Arial" panose="020B0604020202020204" pitchFamily="34" charset="0"/>
                          <a:ea typeface="Times New Roman"/>
                          <a:cs typeface="Arial" panose="020B0604020202020204" pitchFamily="34" charset="0"/>
                        </a:rPr>
                        <a:t>2. الرمزية</a:t>
                      </a:r>
                      <a:endParaRPr lang="en-US" sz="20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ينقل التاريخ من خلال علامات أيديولوجية، وليس من خلال الأشياء الحرفية</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فسر الرموز بشكل متناسق مع الرموز في نصوص أخرى</a:t>
                      </a:r>
                      <a:endParaRPr lang="en-SG" sz="2000" b="1" i="0" dirty="0">
                        <a:effectLst/>
                        <a:latin typeface="Arial" panose="020B0604020202020204" pitchFamily="34" charset="0"/>
                        <a:ea typeface="Times"/>
                        <a:cs typeface="Arial" panose="020B0604020202020204" pitchFamily="34" charset="0"/>
                      </a:endParaRPr>
                    </a:p>
                    <a:p>
                      <a:pPr algn="ctr">
                        <a:spcAft>
                          <a:spcPts val="0"/>
                        </a:spcAft>
                      </a:pP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b="1" dirty="0">
              <a:solidFill>
                <a:srgbClr val="000000"/>
              </a:solidFill>
              <a:effectLst/>
              <a:latin typeface="Arial" panose="020B0604020202020204" pitchFamily="34" charset="0"/>
              <a:cs typeface="Arial" panose="020B0604020202020204" pitchFamily="34"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effectLst/>
                <a:latin typeface="Arial" panose="020B0604020202020204" pitchFamily="34" charset="0"/>
                <a:cs typeface="Arial" panose="020B0604020202020204" pitchFamily="34" charset="0"/>
              </a:rPr>
              <a:t>658</a:t>
            </a:r>
            <a:endParaRPr lang="en-US" b="1" dirty="0">
              <a:solidFill>
                <a:srgbClr val="000000"/>
              </a:solidFill>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600" dirty="0">
                <a:solidFill>
                  <a:srgbClr val="EAEAEA"/>
                </a:solidFill>
                <a:effectLst/>
                <a:latin typeface="Arial" panose="020B0604020202020204" pitchFamily="34" charset="0"/>
                <a:ea typeface="ＭＳ Ｐゴシック" charset="0"/>
                <a:cs typeface="Arial" panose="020B0604020202020204" pitchFamily="34" charset="0"/>
              </a:rPr>
              <a:t>مقتبس من ليلاند رايكن، كيف تقرأ الكتاب المقدس كأدب، ومارك ل. بيلي، كلية دالاس اللاهوتية، 1986</a:t>
            </a:r>
            <a:endParaRPr lang="en-US" sz="1600" dirty="0">
              <a:solidFill>
                <a:srgbClr val="EAEAEA"/>
              </a:solidFill>
              <a:effectLst/>
              <a:latin typeface="Arial" panose="020B0604020202020204" pitchFamily="34" charset="0"/>
              <a:ea typeface="ＭＳ Ｐゴシック" charset="0"/>
              <a:cs typeface="Arial" panose="020B0604020202020204" pitchFamily="34" charset="0"/>
            </a:endParaRP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ea typeface="ＭＳ Ｐゴシック" charset="0"/>
              </a:rPr>
              <a:t>الأدب الرؤيوي</a:t>
            </a:r>
            <a:endParaRPr lang="en-US" dirty="0">
              <a:solidFill>
                <a:srgbClr val="EAEAEA"/>
              </a:solidFill>
              <a:effectLst/>
              <a:ea typeface="ＭＳ Ｐゴシック" charset="0"/>
            </a:endParaRPr>
          </a:p>
        </p:txBody>
      </p:sp>
    </p:spTree>
    <p:extLst>
      <p:ext uri="{BB962C8B-B14F-4D97-AF65-F5344CB8AC3E}">
        <p14:creationId xmlns:p14="http://schemas.microsoft.com/office/powerpoint/2010/main" val="219031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871440483"/>
              </p:ext>
            </p:extLst>
          </p:nvPr>
        </p:nvGraphicFramePr>
        <p:xfrm>
          <a:off x="0" y="1052737"/>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411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خصائص الأدب الرؤيوي</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لهذا فسر مع هذه الإرشادات</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772969">
                <a:tc>
                  <a:txBody>
                    <a:bodyPr/>
                    <a:lstStyle/>
                    <a:p>
                      <a:pPr algn="ctr">
                        <a:spcAft>
                          <a:spcPts val="0"/>
                        </a:spcAft>
                        <a:tabLst>
                          <a:tab pos="4114800" algn="l"/>
                          <a:tab pos="5143500" algn="l"/>
                        </a:tabLst>
                      </a:pPr>
                      <a:r>
                        <a:rPr lang="ar-JO" sz="2000" b="1" i="0" kern="1200" dirty="0">
                          <a:solidFill>
                            <a:schemeClr val="tx1"/>
                          </a:solidFill>
                          <a:effectLst/>
                          <a:latin typeface="Arial" panose="020B0604020202020204" pitchFamily="34" charset="0"/>
                          <a:ea typeface="Times New Roman"/>
                          <a:cs typeface="Arial" panose="020B0604020202020204" pitchFamily="34" charset="0"/>
                        </a:rPr>
                        <a:t>3. خارق للطبيعة</a:t>
                      </a:r>
                      <a:endParaRPr lang="en-US" sz="2000" b="1" i="0" kern="1200" dirty="0">
                        <a:solidFill>
                          <a:schemeClr val="tx1"/>
                        </a:solidFill>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يصور عالماً متسامياً من خلال الله والشياطين والملائكة</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التفسير على أنه توقع التدخل الإلهي لخلاص أو دينونة كل من البشر والأمم</a:t>
                      </a:r>
                      <a:endParaRPr lang="en-SG" sz="2000" b="1" i="0" dirty="0">
                        <a:effectLst/>
                        <a:latin typeface="Arial" panose="020B0604020202020204" pitchFamily="34" charset="0"/>
                        <a:ea typeface="Times"/>
                        <a:cs typeface="Arial" panose="020B0604020202020204" pitchFamily="34" charset="0"/>
                      </a:endParaRPr>
                    </a:p>
                    <a:p>
                      <a:pPr algn="ctr">
                        <a:spcAft>
                          <a:spcPts val="0"/>
                        </a:spcAft>
                      </a:pP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0439">
                <a:tc>
                  <a:txBody>
                    <a:bodyPr/>
                    <a:lstStyle/>
                    <a:p>
                      <a:pPr algn="ctr">
                        <a:spcAft>
                          <a:spcPts val="0"/>
                        </a:spcAft>
                        <a:tabLst>
                          <a:tab pos="736600" algn="l"/>
                          <a:tab pos="1536700" algn="l"/>
                          <a:tab pos="4114800" algn="l"/>
                          <a:tab pos="5143500" algn="l"/>
                        </a:tabLst>
                      </a:pPr>
                      <a:r>
                        <a:rPr lang="ar-JO" sz="2000" b="1" i="0" dirty="0">
                          <a:effectLst/>
                          <a:latin typeface="Arial" panose="020B0604020202020204" pitchFamily="34" charset="0"/>
                          <a:ea typeface="Times New Roman"/>
                          <a:cs typeface="Arial" panose="020B0604020202020204" pitchFamily="34" charset="0"/>
                        </a:rPr>
                        <a:t>4. المدى</a:t>
                      </a:r>
                      <a:endParaRPr lang="en-US" sz="20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يحول حالة الواقع وقت الكتابة إلى ما يمكن تصوره في المستقبل</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تفسير الصور الحالية على أنها تصور المستقبل المجهول، خاصة فيما يتعلق بيوم الرب وأحداث نهاية الزمان</a:t>
                      </a: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b="1" dirty="0">
              <a:solidFill>
                <a:srgbClr val="000000"/>
              </a:solidFill>
              <a:effectLst/>
              <a:latin typeface="Arial" panose="020B0604020202020204" pitchFamily="34" charset="0"/>
              <a:cs typeface="Arial" panose="020B0604020202020204" pitchFamily="34"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effectLst/>
                <a:latin typeface="Arial" panose="020B0604020202020204" pitchFamily="34" charset="0"/>
                <a:cs typeface="Arial" panose="020B0604020202020204" pitchFamily="34" charset="0"/>
              </a:rPr>
              <a:t>658</a:t>
            </a:r>
            <a:endParaRPr lang="en-US" b="1" dirty="0">
              <a:solidFill>
                <a:srgbClr val="000000"/>
              </a:solidFill>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600" dirty="0">
                <a:solidFill>
                  <a:srgbClr val="EAEAEA"/>
                </a:solidFill>
                <a:effectLst/>
                <a:latin typeface="Arial" panose="020B0604020202020204" pitchFamily="34" charset="0"/>
                <a:ea typeface="ＭＳ Ｐゴシック" charset="0"/>
                <a:cs typeface="Arial" panose="020B0604020202020204" pitchFamily="34" charset="0"/>
              </a:rPr>
              <a:t>مقتبس من ليلاند رايكن، كيف تقرأ الكتاب المقدس كأدب، ومارك ل. بيلي، كلية دالاس اللاهوتية، 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ea typeface="ＭＳ Ｐゴシック" charset="0"/>
              </a:rPr>
              <a:t>الأدب الرؤيوي</a:t>
            </a:r>
            <a:endParaRPr lang="en-US" dirty="0">
              <a:solidFill>
                <a:srgbClr val="EAEAEA"/>
              </a:solidFill>
              <a:effectLst/>
              <a:ea typeface="ＭＳ Ｐゴシック" charset="0"/>
            </a:endParaRPr>
          </a:p>
        </p:txBody>
      </p:sp>
    </p:spTree>
    <p:extLst>
      <p:ext uri="{BB962C8B-B14F-4D97-AF65-F5344CB8AC3E}">
        <p14:creationId xmlns:p14="http://schemas.microsoft.com/office/powerpoint/2010/main" val="167964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112771882"/>
              </p:ext>
            </p:extLst>
          </p:nvPr>
        </p:nvGraphicFramePr>
        <p:xfrm>
          <a:off x="0" y="1052735"/>
          <a:ext cx="9143999" cy="4912952"/>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خصائص الأدب الرؤيوي</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لهذا فسر مع هذه الإرشادات</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25340">
                <a:tc>
                  <a:txBody>
                    <a:bodyPr/>
                    <a:lstStyle/>
                    <a:p>
                      <a:pPr algn="ctr">
                        <a:spcAft>
                          <a:spcPts val="0"/>
                        </a:spcAft>
                        <a:tabLst>
                          <a:tab pos="4114800" algn="l"/>
                          <a:tab pos="5143500" algn="l"/>
                        </a:tabLst>
                      </a:pPr>
                      <a:r>
                        <a:rPr lang="ar-JO" sz="2000" b="1" i="0" dirty="0">
                          <a:effectLst/>
                          <a:latin typeface="Arial" panose="020B0604020202020204" pitchFamily="34" charset="0"/>
                          <a:ea typeface="Times New Roman"/>
                          <a:cs typeface="Arial" panose="020B0604020202020204" pitchFamily="34" charset="0"/>
                        </a:rPr>
                        <a:t>5. المواضيع</a:t>
                      </a:r>
                      <a:endParaRPr lang="en-US" sz="2000" b="1" i="0" kern="1200" dirty="0">
                        <a:solidFill>
                          <a:schemeClr val="tx1"/>
                        </a:solidFill>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يضع كل من الأشخاص والأماكن المألوفة مع آخرين غير مألوفين</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تعرف على كل الأدب الرؤيوي في الكتاب المقدس من أجل الفصل بين الإنجازات القريبة والبعيدة والحماية من روحنة النص</a:t>
                      </a: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ctr">
                        <a:spcAft>
                          <a:spcPts val="0"/>
                        </a:spcAft>
                        <a:tabLst>
                          <a:tab pos="736600" algn="l"/>
                          <a:tab pos="1536700" algn="l"/>
                          <a:tab pos="4114800" algn="l"/>
                          <a:tab pos="5143500" algn="l"/>
                        </a:tabLst>
                      </a:pPr>
                      <a:r>
                        <a:rPr lang="ar-JO" sz="2000" b="1" i="0" dirty="0">
                          <a:effectLst/>
                          <a:latin typeface="Arial" panose="020B0604020202020204" pitchFamily="34" charset="0"/>
                          <a:ea typeface="Times New Roman"/>
                          <a:cs typeface="Arial" panose="020B0604020202020204" pitchFamily="34" charset="0"/>
                        </a:rPr>
                        <a:t>6. المناظر الخلابة</a:t>
                      </a:r>
                      <a:endParaRPr lang="en-US" sz="20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يكشف عن مشهد كوني بدلاً من المشاهد المحلية</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التعرف على الكيانات الوطنية والكونية في النص بدلاً من المصائر الفردية</a:t>
                      </a: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b="1" dirty="0">
              <a:solidFill>
                <a:srgbClr val="000000"/>
              </a:solidFill>
              <a:effectLst/>
              <a:latin typeface="Arial" panose="020B0604020202020204" pitchFamily="34" charset="0"/>
              <a:cs typeface="Arial" panose="020B0604020202020204" pitchFamily="34"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effectLst/>
                <a:latin typeface="Arial" panose="020B0604020202020204" pitchFamily="34" charset="0"/>
                <a:cs typeface="Arial" panose="020B0604020202020204" pitchFamily="34" charset="0"/>
              </a:rPr>
              <a:t>658</a:t>
            </a:r>
            <a:endParaRPr lang="en-US" b="1" dirty="0">
              <a:solidFill>
                <a:srgbClr val="000000"/>
              </a:solidFill>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600" dirty="0">
                <a:solidFill>
                  <a:srgbClr val="EAEAEA"/>
                </a:solidFill>
                <a:effectLst/>
                <a:latin typeface="Arial" panose="020B0604020202020204" pitchFamily="34" charset="0"/>
                <a:ea typeface="ＭＳ Ｐゴシック" charset="0"/>
                <a:cs typeface="Arial" panose="020B0604020202020204" pitchFamily="34" charset="0"/>
              </a:rPr>
              <a:t>مقتبس من ليلاند رايكن، كيف تقرأ الكتاب المقدس كأدب، ومارك ل. بيلي، كلية دالاس اللاهوتية، 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ea typeface="ＭＳ Ｐゴシック" charset="0"/>
              </a:rPr>
              <a:t>الأدب الرؤيوي</a:t>
            </a:r>
            <a:endParaRPr lang="en-US" dirty="0">
              <a:solidFill>
                <a:srgbClr val="EAEAEA"/>
              </a:solidFill>
              <a:effectLst/>
              <a:ea typeface="ＭＳ Ｐゴシック" charset="0"/>
            </a:endParaRPr>
          </a:p>
        </p:txBody>
      </p:sp>
    </p:spTree>
    <p:extLst>
      <p:ext uri="{BB962C8B-B14F-4D97-AF65-F5344CB8AC3E}">
        <p14:creationId xmlns:p14="http://schemas.microsoft.com/office/powerpoint/2010/main" val="318334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4251018743"/>
              </p:ext>
            </p:extLst>
          </p:nvPr>
        </p:nvGraphicFramePr>
        <p:xfrm>
          <a:off x="0" y="1052736"/>
          <a:ext cx="9143999" cy="5131759"/>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47415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خصائص الأدب الرؤيوي</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ar-JO" sz="2400" b="1" i="0" dirty="0">
                          <a:solidFill>
                            <a:schemeClr val="bg1"/>
                          </a:solidFill>
                          <a:effectLst/>
                          <a:latin typeface="Arial" panose="020B0604020202020204" pitchFamily="34" charset="0"/>
                          <a:ea typeface="Times"/>
                          <a:cs typeface="Arial" panose="020B0604020202020204" pitchFamily="34" charset="0"/>
                        </a:rPr>
                        <a:t>لهذا فسر مع هذه الإرشادات</a:t>
                      </a:r>
                      <a:endParaRPr lang="en-SG" sz="2400" b="1" i="0" dirty="0">
                        <a:solidFill>
                          <a:schemeClr val="bg1"/>
                        </a:solidFill>
                        <a:effectLst/>
                        <a:latin typeface="Arial" panose="020B0604020202020204" pitchFamily="34" charset="0"/>
                        <a:ea typeface="Times"/>
                        <a:cs typeface="Arial" panose="020B0604020202020204" pitchFamily="34" charset="0"/>
                      </a:endParaRPr>
                    </a:p>
                    <a:p>
                      <a:pPr algn="ctr">
                        <a:spcAft>
                          <a:spcPts val="0"/>
                        </a:spcAft>
                      </a:pPr>
                      <a:r>
                        <a:rPr lang="en-US" sz="2400" b="1" i="0" dirty="0">
                          <a:solidFill>
                            <a:schemeClr val="bg1"/>
                          </a:solidFill>
                          <a:effectLst/>
                          <a:latin typeface="Arial" panose="020B0604020202020204" pitchFamily="34" charset="0"/>
                          <a:ea typeface="Times"/>
                          <a:cs typeface="Arial" panose="020B0604020202020204" pitchFamily="34" charset="0"/>
                        </a:rPr>
                        <a:t> </a:t>
                      </a:r>
                      <a:endParaRPr lang="en-SG" sz="2400" b="1" i="0" dirty="0">
                        <a:solidFill>
                          <a:schemeClr val="bg1"/>
                        </a:solidFill>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3614485">
                <a:tc>
                  <a:txBody>
                    <a:bodyPr/>
                    <a:lstStyle/>
                    <a:p>
                      <a:pPr algn="ctr">
                        <a:spcAft>
                          <a:spcPts val="0"/>
                        </a:spcAft>
                        <a:tabLst>
                          <a:tab pos="4114800" algn="l"/>
                          <a:tab pos="5143500" algn="l"/>
                        </a:tabLst>
                      </a:pPr>
                      <a:r>
                        <a:rPr lang="ar-JO" sz="2000" b="1" i="0" dirty="0">
                          <a:effectLst/>
                          <a:latin typeface="Arial" panose="020B0604020202020204" pitchFamily="34" charset="0"/>
                          <a:ea typeface="Times New Roman"/>
                          <a:cs typeface="Arial" panose="020B0604020202020204" pitchFamily="34" charset="0"/>
                        </a:rPr>
                        <a:t>7. الغرابة</a:t>
                      </a:r>
                      <a:endParaRPr lang="en-US" sz="2000" b="1" i="0" kern="1200" dirty="0">
                        <a:solidFill>
                          <a:schemeClr val="tx1"/>
                        </a:solidFill>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lgn="ctr">
                        <a:spcAft>
                          <a:spcPts val="0"/>
                        </a:spcAft>
                        <a:buFont typeface="+mj-lt"/>
                        <a:buNone/>
                      </a:pPr>
                      <a:r>
                        <a:rPr lang="ar-JO" sz="2000" b="1" i="0" dirty="0">
                          <a:effectLst/>
                          <a:latin typeface="Arial" panose="020B0604020202020204" pitchFamily="34" charset="0"/>
                          <a:ea typeface="Times"/>
                          <a:cs typeface="Arial" panose="020B0604020202020204" pitchFamily="34" charset="0"/>
                        </a:rPr>
                        <a:t>الأشخاص والأماكن والأحداث الموصوفة في حقائق غير عادية</a:t>
                      </a: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ar-JO" sz="2000" b="1" i="0" dirty="0">
                          <a:effectLst/>
                          <a:latin typeface="Arial" panose="020B0604020202020204" pitchFamily="34" charset="0"/>
                          <a:ea typeface="Times"/>
                          <a:cs typeface="Arial" panose="020B0604020202020204" pitchFamily="34" charset="0"/>
                        </a:rPr>
                        <a:t>لا تفسر كل تفصيلة في الأوصاف غير العادية</a:t>
                      </a:r>
                      <a:r>
                        <a:rPr lang="en-US" sz="2000" b="1" i="0" dirty="0">
                          <a:effectLst/>
                          <a:latin typeface="Arial" panose="020B0604020202020204" pitchFamily="34" charset="0"/>
                          <a:ea typeface="Times"/>
                          <a:cs typeface="Arial" panose="020B0604020202020204" pitchFamily="34" charset="0"/>
                        </a:rPr>
                        <a:t> </a:t>
                      </a:r>
                      <a:endParaRPr lang="en-SG" sz="2000" b="1" i="0" dirty="0">
                        <a:effectLst/>
                        <a:latin typeface="Arial" panose="020B0604020202020204" pitchFamily="34" charset="0"/>
                        <a:ea typeface="Times"/>
                        <a:cs typeface="Arial" panose="020B0604020202020204" pitchFamily="34" charset="0"/>
                      </a:endParaRPr>
                    </a:p>
                    <a:p>
                      <a:pPr algn="ctr">
                        <a:spcAft>
                          <a:spcPts val="0"/>
                        </a:spcAft>
                      </a:pPr>
                      <a:r>
                        <a:rPr lang="en-US" sz="2000" b="1" i="0" dirty="0">
                          <a:effectLst/>
                          <a:latin typeface="Arial" panose="020B0604020202020204" pitchFamily="34" charset="0"/>
                          <a:ea typeface="Times"/>
                          <a:cs typeface="Arial" panose="020B0604020202020204" pitchFamily="34" charset="0"/>
                        </a:rPr>
                        <a:t> </a:t>
                      </a: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US" sz="2000" b="1" i="0" dirty="0">
                        <a:effectLst/>
                        <a:latin typeface="Arial" panose="020B0604020202020204" pitchFamily="34" charset="0"/>
                        <a:ea typeface="Times"/>
                        <a:cs typeface="Arial" panose="020B0604020202020204" pitchFamily="34" charset="0"/>
                      </a:endParaRPr>
                    </a:p>
                    <a:p>
                      <a:pPr algn="ctr">
                        <a:spcAft>
                          <a:spcPts val="0"/>
                        </a:spcAft>
                      </a:pPr>
                      <a:endParaRPr lang="en-SG" sz="2000" b="1" i="0" dirty="0">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b="1" dirty="0">
              <a:solidFill>
                <a:srgbClr val="000000"/>
              </a:solidFill>
              <a:effectLst/>
              <a:latin typeface="Arial" panose="020B0604020202020204" pitchFamily="34" charset="0"/>
              <a:cs typeface="Arial" panose="020B0604020202020204" pitchFamily="34"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effectLst/>
                <a:latin typeface="Arial" panose="020B0604020202020204" pitchFamily="34" charset="0"/>
                <a:cs typeface="Arial" panose="020B0604020202020204" pitchFamily="34" charset="0"/>
              </a:rPr>
              <a:t>658</a:t>
            </a:r>
            <a:endParaRPr lang="en-US" b="1" dirty="0">
              <a:solidFill>
                <a:srgbClr val="000000"/>
              </a:solidFill>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600" dirty="0">
                <a:solidFill>
                  <a:srgbClr val="EAEAEA"/>
                </a:solidFill>
                <a:effectLst/>
                <a:latin typeface="Arial" panose="020B0604020202020204" pitchFamily="34" charset="0"/>
                <a:ea typeface="ＭＳ Ｐゴシック" charset="0"/>
                <a:cs typeface="Arial" panose="020B0604020202020204" pitchFamily="34" charset="0"/>
              </a:rPr>
              <a:t>مقتبس من ليلاند رايكن، كيف تقرأ الكتاب المقدس كأدب، ومارك ل. بيلي، كلية دالاس اللاهوتية، 1986</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ea typeface="ＭＳ Ｐゴシック" charset="0"/>
              </a:rPr>
              <a:t>الأدب الرؤيوي</a:t>
            </a:r>
            <a:endParaRPr lang="en-US" dirty="0">
              <a:solidFill>
                <a:srgbClr val="EAEAEA"/>
              </a:solidFill>
              <a:effectLst/>
              <a:ea typeface="ＭＳ Ｐゴシック" charset="0"/>
            </a:endParaRPr>
          </a:p>
        </p:txBody>
      </p:sp>
    </p:spTree>
    <p:extLst>
      <p:ext uri="{BB962C8B-B14F-4D97-AF65-F5344CB8AC3E}">
        <p14:creationId xmlns:p14="http://schemas.microsoft.com/office/powerpoint/2010/main" val="225261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cs typeface="+mn-cs"/>
              </a:endParaRPr>
            </a:p>
          </p:txBody>
        </p:sp>
      </p:grpSp>
      <p:sp>
        <p:nvSpPr>
          <p:cNvPr id="8" name="Rectangle 2"/>
          <p:cNvSpPr txBox="1">
            <a:spLocks noChangeArrowheads="1"/>
          </p:cNvSpPr>
          <p:nvPr/>
        </p:nvSpPr>
        <p:spPr bwMode="auto">
          <a:xfrm>
            <a:off x="-19073" y="4725144"/>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95736" y="0"/>
            <a:ext cx="6917461" cy="4581128"/>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a:t>
            </a:r>
            <a:br>
              <a:rPr lang="ar-JO" sz="8800" dirty="0">
                <a:effectLst>
                  <a:glow rad="127000">
                    <a:schemeClr val="tx1"/>
                  </a:glow>
                </a:effectLst>
                <a:ea typeface="ＭＳ Ｐゴシック" charset="0"/>
              </a:rPr>
            </a:br>
            <a:r>
              <a:rPr lang="ar-JO" sz="8800" dirty="0">
                <a:effectLst>
                  <a:glow rad="127000">
                    <a:schemeClr val="tx1"/>
                  </a:glow>
                </a:effectLst>
                <a:ea typeface="ＭＳ Ｐゴシック" charset="0"/>
              </a:rPr>
              <a:t>متشجعاً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4139016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4" name="Rectangle 2"/>
          <p:cNvSpPr txBox="1">
            <a:spLocks noChangeArrowheads="1"/>
          </p:cNvSpPr>
          <p:nvPr/>
        </p:nvSpPr>
        <p:spPr bwMode="auto">
          <a:xfrm>
            <a:off x="0" y="2060848"/>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إعادة بناء الهيكل للمسيا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2737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الإحباط</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9442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كلنا نحتاج التشجيع</a:t>
            </a:r>
            <a:endParaRPr lang="en-US"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805866"/>
            <a:ext cx="1368152" cy="107721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686565"/>
            <a:ext cx="1896201"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أستمع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634150"/>
            <a:ext cx="136815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أهتم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512541"/>
            <a:ext cx="187756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أصلي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لأجلك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2294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الإحباط</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7477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الإحباط</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903193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يحدث الإحباط في العمل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بشكل خاص</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الإحباط خلال</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خدمة يسوع حقيقة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زكريا</a:t>
            </a: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الصراع أمر حقيقي</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الإحباط</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988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http://www.lawrencewilson.com/stop-saying-1700-pastors-leave-the-ministry-every-month/</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1700 راعي يتركون الخدمة شهرياً</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حقاً؟</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توقف عن الكلام</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49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http://</a:t>
            </a:r>
            <a:r>
              <a:rPr lang="en-US" sz="1800" b="1" dirty="0" err="1">
                <a:solidFill>
                  <a:schemeClr val="bg1"/>
                </a:solidFill>
                <a:latin typeface="Arial" panose="020B0604020202020204" pitchFamily="34" charset="0"/>
                <a:cs typeface="Arial" panose="020B0604020202020204" pitchFamily="34" charset="0"/>
              </a:rPr>
              <a:t>www.christianitytoday.com</a:t>
            </a:r>
            <a:r>
              <a:rPr lang="en-US" sz="1800" b="1" dirty="0">
                <a:solidFill>
                  <a:schemeClr val="bg1"/>
                </a:solidFill>
                <a:latin typeface="Arial" panose="020B0604020202020204" pitchFamily="34" charset="0"/>
                <a:cs typeface="Arial" panose="020B0604020202020204" pitchFamily="34" charset="0"/>
              </a:rPr>
              <a:t>/</a:t>
            </a:r>
            <a:r>
              <a:rPr lang="en-US" sz="1800" b="1" dirty="0" err="1">
                <a:solidFill>
                  <a:schemeClr val="bg1"/>
                </a:solidFill>
                <a:latin typeface="Arial" panose="020B0604020202020204" pitchFamily="34" charset="0"/>
                <a:cs typeface="Arial" panose="020B0604020202020204" pitchFamily="34" charset="0"/>
              </a:rPr>
              <a:t>edstetzer</a:t>
            </a:r>
            <a:r>
              <a:rPr lang="en-US" sz="1800" b="1" dirty="0">
                <a:solidFill>
                  <a:schemeClr val="bg1"/>
                </a:solidFill>
                <a:latin typeface="Arial" panose="020B0604020202020204" pitchFamily="34" charset="0"/>
                <a:cs typeface="Arial" panose="020B0604020202020204" pitchFamily="34" charset="0"/>
              </a:rPr>
              <a:t>/2015/</a:t>
            </a:r>
            <a:r>
              <a:rPr lang="en-US" sz="1800" b="1" dirty="0" err="1">
                <a:solidFill>
                  <a:schemeClr val="bg1"/>
                </a:solidFill>
                <a:latin typeface="Arial" panose="020B0604020202020204" pitchFamily="34" charset="0"/>
                <a:cs typeface="Arial" panose="020B0604020202020204" pitchFamily="34" charset="0"/>
              </a:rPr>
              <a:t>october</a:t>
            </a:r>
            <a:r>
              <a:rPr lang="en-US" sz="1800" b="1" dirty="0">
                <a:solidFill>
                  <a:schemeClr val="bg1"/>
                </a:solidFill>
                <a:latin typeface="Arial" panose="020B0604020202020204" pitchFamily="34" charset="0"/>
                <a:cs typeface="Arial" panose="020B0604020202020204" pitchFamily="34" charset="0"/>
              </a:rPr>
              <a:t>/that-stat-that-says-pastors-are-all-miserable-and-want-to-q.html</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3200" b="1" dirty="0">
                <a:solidFill>
                  <a:prstClr val="white"/>
                </a:solidFill>
                <a:effectLst/>
                <a:latin typeface="Arial" panose="020B0604020202020204" pitchFamily="34" charset="0"/>
                <a:cs typeface="Arial" panose="020B0604020202020204" pitchFamily="34" charset="0"/>
              </a:rPr>
              <a:t>هل كل الرعاة تعساء ويريدون ترك الخدمة؟</a:t>
            </a:r>
            <a:endParaRPr lang="en-US" sz="3200" b="1" dirty="0">
              <a:solidFill>
                <a:prstClr val="white"/>
              </a:solidFill>
              <a:effectLst/>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2000" b="1" dirty="0">
                <a:solidFill>
                  <a:srgbClr val="264C72"/>
                </a:solidFill>
                <a:effectLst/>
                <a:latin typeface="Arial" panose="020B0604020202020204" pitchFamily="34" charset="0"/>
                <a:ea typeface="ＭＳ Ｐゴシック" charset="0"/>
                <a:cs typeface="Arial" panose="020B0604020202020204" pitchFamily="34" charset="0"/>
              </a:rPr>
              <a:t>العبارة التي تقول أن جميع الرعاة في حالة مزرية ويريدون ال</a:t>
            </a:r>
            <a:r>
              <a:rPr lang="ar-JO" sz="2000" b="1" dirty="0">
                <a:solidFill>
                  <a:srgbClr val="264C72"/>
                </a:solidFill>
                <a:effectLst/>
                <a:latin typeface="Arial" panose="020B0604020202020204" pitchFamily="34" charset="0"/>
                <a:ea typeface="ＭＳ Ｐゴシック" charset="0"/>
                <a:cs typeface="Arial" panose="020B0604020202020204" pitchFamily="34" charset="0"/>
              </a:rPr>
              <a:t>إ</a:t>
            </a:r>
            <a:r>
              <a:rPr lang="ar-SA" sz="2000" b="1" dirty="0">
                <a:solidFill>
                  <a:srgbClr val="264C72"/>
                </a:solidFill>
                <a:effectLst/>
                <a:latin typeface="Arial" panose="020B0604020202020204" pitchFamily="34" charset="0"/>
                <a:ea typeface="ＭＳ Ｐゴシック" charset="0"/>
                <a:cs typeface="Arial" panose="020B0604020202020204" pitchFamily="34" charset="0"/>
              </a:rPr>
              <a:t>نسحاب ( الجزء ١ )</a:t>
            </a:r>
            <a:endParaRPr kumimoji="0" lang="en-US" sz="2000" b="1"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76927"/>
            <a:ext cx="451776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Are pastors really leaving ministry in droves? Not so fast…</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87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F4626D-949B-4F40-AC09-18BF76D35DED}"/>
              </a:ext>
            </a:extLst>
          </p:cNvPr>
          <p:cNvGrpSpPr/>
          <p:nvPr/>
        </p:nvGrpSpPr>
        <p:grpSpPr>
          <a:xfrm>
            <a:off x="467544" y="34182"/>
            <a:ext cx="8143875" cy="6858000"/>
            <a:chOff x="467544" y="34182"/>
            <a:chExt cx="8143875" cy="6858000"/>
          </a:xfrm>
        </p:grpSpPr>
        <p:pic>
          <p:nvPicPr>
            <p:cNvPr id="4" name="Picture 3" descr="Screen Shot 2017-07-09 at 10.03.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44" y="34182"/>
              <a:ext cx="8143875" cy="6858000"/>
            </a:xfrm>
            <a:prstGeom prst="rect">
              <a:avLst/>
            </a:prstGeom>
          </p:spPr>
        </p:pic>
        <p:sp>
          <p:nvSpPr>
            <p:cNvPr id="13" name="Rectangle 12">
              <a:extLst>
                <a:ext uri="{FF2B5EF4-FFF2-40B4-BE49-F238E27FC236}">
                  <a16:creationId xmlns:a16="http://schemas.microsoft.com/office/drawing/2014/main" id="{12D09D65-27D5-E94A-B295-637F825DC017}"/>
                </a:ext>
              </a:extLst>
            </p:cNvPr>
            <p:cNvSpPr/>
            <p:nvPr/>
          </p:nvSpPr>
          <p:spPr>
            <a:xfrm>
              <a:off x="1383828" y="978903"/>
              <a:ext cx="6840760" cy="288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dirty="0">
                <a:solidFill>
                  <a:schemeClr val="bg1"/>
                </a:solidFill>
                <a:latin typeface="Arial" panose="020B0604020202020204" pitchFamily="34" charset="0"/>
                <a:cs typeface="Arial" panose="020B0604020202020204" pitchFamily="34" charset="0"/>
              </a:rPr>
              <a:t>http://</a:t>
            </a:r>
            <a:r>
              <a:rPr lang="en-US" sz="1600" b="1" dirty="0" err="1">
                <a:solidFill>
                  <a:schemeClr val="bg1"/>
                </a:solidFill>
                <a:latin typeface="Arial" panose="020B0604020202020204" pitchFamily="34" charset="0"/>
                <a:cs typeface="Arial" panose="020B0604020202020204" pitchFamily="34" charset="0"/>
              </a:rPr>
              <a:t>lifewayresearch.com</a:t>
            </a:r>
            <a:r>
              <a:rPr lang="en-US" sz="1600" b="1" dirty="0">
                <a:solidFill>
                  <a:schemeClr val="bg1"/>
                </a:solidFill>
                <a:latin typeface="Arial" panose="020B0604020202020204" pitchFamily="34" charset="0"/>
                <a:cs typeface="Arial" panose="020B0604020202020204" pitchFamily="34" charset="0"/>
              </a:rPr>
              <a:t>/2015/09/01/despite-stresses-few-pastors-give-up-on-ministry/</a:t>
            </a:r>
          </a:p>
        </p:txBody>
      </p:sp>
      <p:sp>
        <p:nvSpPr>
          <p:cNvPr id="6" name="Rectangle 2">
            <a:extLst>
              <a:ext uri="{FF2B5EF4-FFF2-40B4-BE49-F238E27FC236}">
                <a16:creationId xmlns:a16="http://schemas.microsoft.com/office/drawing/2014/main" id="{D54FD04E-F87A-824A-BACA-2F062AC59E8C}"/>
              </a:ext>
            </a:extLst>
          </p:cNvPr>
          <p:cNvSpPr txBox="1">
            <a:spLocks noChangeArrowheads="1"/>
          </p:cNvSpPr>
          <p:nvPr/>
        </p:nvSpPr>
        <p:spPr bwMode="auto">
          <a:xfrm>
            <a:off x="2483768" y="908720"/>
            <a:ext cx="4248472" cy="2012968"/>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على الرغم من الضغوط فهناك عدد قليل من القساوسة يتخلون عن الخدمة</a:t>
            </a:r>
            <a:endParaRPr kumimoji="0" lang="en-US" sz="3600" b="1"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9E1D753-AAC3-6C45-907E-D6AD037BF15E}"/>
              </a:ext>
            </a:extLst>
          </p:cNvPr>
          <p:cNvSpPr txBox="1">
            <a:spLocks noChangeArrowheads="1"/>
          </p:cNvSpPr>
          <p:nvPr/>
        </p:nvSpPr>
        <p:spPr bwMode="auto">
          <a:xfrm>
            <a:off x="2699792" y="2844879"/>
            <a:ext cx="4517762"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ما بين القسس الإنجيليين</a:t>
            </a:r>
            <a:endParaRPr kumimoji="0" lang="en-US" sz="1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E90B90CE-F78C-3042-980A-5D64D19F1087}"/>
              </a:ext>
            </a:extLst>
          </p:cNvPr>
          <p:cNvSpPr txBox="1">
            <a:spLocks noChangeArrowheads="1"/>
          </p:cNvSpPr>
          <p:nvPr/>
        </p:nvSpPr>
        <p:spPr bwMode="auto">
          <a:xfrm>
            <a:off x="2699792" y="3143723"/>
            <a:ext cx="5040560" cy="717326"/>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في كنيستك الحالية، أين هو القس الرئيسي منذ 10 سنوات؟</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Down Arrow 13">
            <a:extLst>
              <a:ext uri="{FF2B5EF4-FFF2-40B4-BE49-F238E27FC236}">
                <a16:creationId xmlns:a16="http://schemas.microsoft.com/office/drawing/2014/main" id="{3D51D1C7-F744-BE43-975C-C0CE0A0DBE25}"/>
              </a:ext>
            </a:extLst>
          </p:cNvPr>
          <p:cNvSpPr/>
          <p:nvPr/>
        </p:nvSpPr>
        <p:spPr>
          <a:xfrm rot="2610189">
            <a:off x="6574803" y="514401"/>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478699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0455DBB-EDDF-2B43-A81A-8FC07A404662}"/>
              </a:ext>
            </a:extLst>
          </p:cNvPr>
          <p:cNvGrpSpPr/>
          <p:nvPr/>
        </p:nvGrpSpPr>
        <p:grpSpPr>
          <a:xfrm>
            <a:off x="0" y="165209"/>
            <a:ext cx="9144000" cy="6720175"/>
            <a:chOff x="0" y="165209"/>
            <a:chExt cx="9144000" cy="6720175"/>
          </a:xfrm>
        </p:grpSpPr>
        <p:grpSp>
          <p:nvGrpSpPr>
            <p:cNvPr id="9" name="Group 8">
              <a:extLst>
                <a:ext uri="{FF2B5EF4-FFF2-40B4-BE49-F238E27FC236}">
                  <a16:creationId xmlns:a16="http://schemas.microsoft.com/office/drawing/2014/main" id="{D74B7527-E8D4-9A45-92B0-267C63DDA82A}"/>
                </a:ext>
              </a:extLst>
            </p:cNvPr>
            <p:cNvGrpSpPr/>
            <p:nvPr/>
          </p:nvGrpSpPr>
          <p:grpSpPr>
            <a:xfrm>
              <a:off x="0" y="165209"/>
              <a:ext cx="9144000" cy="6720175"/>
              <a:chOff x="0" y="165209"/>
              <a:chExt cx="9144000" cy="6720175"/>
            </a:xfrm>
          </p:grpSpPr>
          <p:pic>
            <p:nvPicPr>
              <p:cNvPr id="3" name="Picture 2" descr="Screen Shot 2017-07-09 at 10.02.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209"/>
                <a:ext cx="9144000" cy="6720175"/>
              </a:xfrm>
              <a:prstGeom prst="rect">
                <a:avLst/>
              </a:prstGeom>
            </p:spPr>
          </p:pic>
          <p:sp>
            <p:nvSpPr>
              <p:cNvPr id="4" name="Rectangle 3">
                <a:extLst>
                  <a:ext uri="{FF2B5EF4-FFF2-40B4-BE49-F238E27FC236}">
                    <a16:creationId xmlns:a16="http://schemas.microsoft.com/office/drawing/2014/main" id="{90BDD226-E9C2-AC4F-907F-F3E984BB6BE1}"/>
                  </a:ext>
                </a:extLst>
              </p:cNvPr>
              <p:cNvSpPr/>
              <p:nvPr/>
            </p:nvSpPr>
            <p:spPr>
              <a:xfrm>
                <a:off x="683568" y="1196752"/>
                <a:ext cx="6840760" cy="1066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96D42A0E-CAC8-7B41-A243-338AB9C18822}"/>
                </a:ext>
              </a:extLst>
            </p:cNvPr>
            <p:cNvSpPr/>
            <p:nvPr/>
          </p:nvSpPr>
          <p:spPr>
            <a:xfrm>
              <a:off x="4515074" y="2567632"/>
              <a:ext cx="355630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37574EDF-7CC2-6C44-8702-3D694F0FF5E0}"/>
                </a:ext>
              </a:extLst>
            </p:cNvPr>
            <p:cNvGrpSpPr/>
            <p:nvPr/>
          </p:nvGrpSpPr>
          <p:grpSpPr>
            <a:xfrm>
              <a:off x="2484878" y="3790020"/>
              <a:ext cx="1670098" cy="1224686"/>
              <a:chOff x="2484878" y="3790020"/>
              <a:chExt cx="1670098" cy="1224686"/>
            </a:xfrm>
            <a:solidFill>
              <a:srgbClr val="59449C"/>
            </a:solidFill>
          </p:grpSpPr>
          <p:sp>
            <p:nvSpPr>
              <p:cNvPr id="27" name="Oval 26">
                <a:extLst>
                  <a:ext uri="{FF2B5EF4-FFF2-40B4-BE49-F238E27FC236}">
                    <a16:creationId xmlns:a16="http://schemas.microsoft.com/office/drawing/2014/main" id="{6BE4E868-9B16-3D47-AF3A-B98101FECE1D}"/>
                  </a:ext>
                </a:extLst>
              </p:cNvPr>
              <p:cNvSpPr/>
              <p:nvPr/>
            </p:nvSpPr>
            <p:spPr>
              <a:xfrm rot="2238452">
                <a:off x="3362274" y="3790020"/>
                <a:ext cx="792702" cy="9308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099E1E6E-6B70-1748-9380-4E3A00768B1C}"/>
                  </a:ext>
                </a:extLst>
              </p:cNvPr>
              <p:cNvSpPr/>
              <p:nvPr/>
            </p:nvSpPr>
            <p:spPr>
              <a:xfrm rot="2238452">
                <a:off x="2484878" y="3794086"/>
                <a:ext cx="1319366" cy="12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8E02A741-B69E-0D4E-8630-02C91C99B661}"/>
                </a:ext>
              </a:extLst>
            </p:cNvPr>
            <p:cNvGrpSpPr/>
            <p:nvPr/>
          </p:nvGrpSpPr>
          <p:grpSpPr>
            <a:xfrm>
              <a:off x="1038473" y="3448428"/>
              <a:ext cx="1517303" cy="1115047"/>
              <a:chOff x="1038473" y="3448428"/>
              <a:chExt cx="1517303" cy="1115047"/>
            </a:xfrm>
          </p:grpSpPr>
          <p:sp>
            <p:nvSpPr>
              <p:cNvPr id="29" name="Oval 28">
                <a:extLst>
                  <a:ext uri="{FF2B5EF4-FFF2-40B4-BE49-F238E27FC236}">
                    <a16:creationId xmlns:a16="http://schemas.microsoft.com/office/drawing/2014/main" id="{4AC39AB5-5B4D-4A4D-B3A7-070F5927B6B9}"/>
                  </a:ext>
                </a:extLst>
              </p:cNvPr>
              <p:cNvSpPr/>
              <p:nvPr/>
            </p:nvSpPr>
            <p:spPr>
              <a:xfrm rot="2238452">
                <a:off x="1804276" y="3469518"/>
                <a:ext cx="751500" cy="930865"/>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B6BEE65B-58DA-AF48-AF7C-1A00FFE267BB}"/>
                  </a:ext>
                </a:extLst>
              </p:cNvPr>
              <p:cNvSpPr/>
              <p:nvPr/>
            </p:nvSpPr>
            <p:spPr>
              <a:xfrm rot="2238452">
                <a:off x="1038473" y="3448428"/>
                <a:ext cx="1153369" cy="1115047"/>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CF9E783-508A-5B42-B227-D78332FFC4E7}"/>
                  </a:ext>
                </a:extLst>
              </p:cNvPr>
              <p:cNvSpPr/>
              <p:nvPr/>
            </p:nvSpPr>
            <p:spPr>
              <a:xfrm>
                <a:off x="1214048" y="3472773"/>
                <a:ext cx="1092850" cy="360040"/>
              </a:xfrm>
              <a:prstGeom prst="rect">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5" name="Rectangle 34">
              <a:extLst>
                <a:ext uri="{FF2B5EF4-FFF2-40B4-BE49-F238E27FC236}">
                  <a16:creationId xmlns:a16="http://schemas.microsoft.com/office/drawing/2014/main" id="{D6653C71-CB3C-554D-B5EC-D0A2DDE06739}"/>
                </a:ext>
              </a:extLst>
            </p:cNvPr>
            <p:cNvSpPr/>
            <p:nvPr/>
          </p:nvSpPr>
          <p:spPr>
            <a:xfrm>
              <a:off x="4258757" y="3113131"/>
              <a:ext cx="2250573" cy="216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98C4506C-AC9D-694C-ADB5-6FA99C49AB1C}"/>
              </a:ext>
            </a:extLst>
          </p:cNvPr>
          <p:cNvGrpSpPr/>
          <p:nvPr/>
        </p:nvGrpSpPr>
        <p:grpSpPr>
          <a:xfrm>
            <a:off x="3869305" y="3073604"/>
            <a:ext cx="2737244" cy="2193076"/>
            <a:chOff x="3869305" y="3073604"/>
            <a:chExt cx="2737244" cy="2193076"/>
          </a:xfrm>
        </p:grpSpPr>
        <p:sp>
          <p:nvSpPr>
            <p:cNvPr id="17" name="Rectangle 2">
              <a:extLst>
                <a:ext uri="{FF2B5EF4-FFF2-40B4-BE49-F238E27FC236}">
                  <a16:creationId xmlns:a16="http://schemas.microsoft.com/office/drawing/2014/main" id="{6B5E906B-9F6E-7F49-ADAD-7943CBBE4AA7}"/>
                </a:ext>
              </a:extLst>
            </p:cNvPr>
            <p:cNvSpPr txBox="1">
              <a:spLocks noChangeArrowheads="1"/>
            </p:cNvSpPr>
            <p:nvPr/>
          </p:nvSpPr>
          <p:spPr bwMode="auto">
            <a:xfrm>
              <a:off x="4355976" y="4000682"/>
              <a:ext cx="2250573"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يعمل في خدكة أخرى في دور غير رعوي</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87DEFC84-D770-2740-A6A4-4E69CF3B841B}"/>
                </a:ext>
              </a:extLst>
            </p:cNvPr>
            <p:cNvSpPr txBox="1">
              <a:spLocks noChangeArrowheads="1"/>
            </p:cNvSpPr>
            <p:nvPr/>
          </p:nvSpPr>
          <p:spPr bwMode="auto">
            <a:xfrm>
              <a:off x="4355976" y="3073604"/>
              <a:ext cx="2250573"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لست متأكداً من كان الراعي حينها</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C5362530-09FE-6A49-92E6-E72B965392DE}"/>
                </a:ext>
              </a:extLst>
            </p:cNvPr>
            <p:cNvSpPr txBox="1">
              <a:spLocks noChangeArrowheads="1"/>
            </p:cNvSpPr>
            <p:nvPr/>
          </p:nvSpPr>
          <p:spPr bwMode="auto">
            <a:xfrm>
              <a:off x="4355976" y="3382886"/>
              <a:ext cx="2250573"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يرعى كنيسة أخرى</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04E14D82-874C-FA4C-8B76-86FEE7D35A1C}"/>
                </a:ext>
              </a:extLst>
            </p:cNvPr>
            <p:cNvSpPr txBox="1">
              <a:spLocks noChangeArrowheads="1"/>
            </p:cNvSpPr>
            <p:nvPr/>
          </p:nvSpPr>
          <p:spPr bwMode="auto">
            <a:xfrm>
              <a:off x="4355976" y="3665274"/>
              <a:ext cx="2250573"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متقاعد</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822033DC-2239-0749-B9AF-CA8536513A9E}"/>
                </a:ext>
              </a:extLst>
            </p:cNvPr>
            <p:cNvSpPr txBox="1">
              <a:spLocks noChangeArrowheads="1"/>
            </p:cNvSpPr>
            <p:nvPr/>
          </p:nvSpPr>
          <p:spPr bwMode="auto">
            <a:xfrm>
              <a:off x="4715957" y="4387264"/>
              <a:ext cx="1890592"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غير متأكد ماذا حصل للراعي</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C99495CD-2B26-7446-8055-4CBD0024FA70}"/>
                </a:ext>
              </a:extLst>
            </p:cNvPr>
            <p:cNvSpPr txBox="1">
              <a:spLocks noChangeArrowheads="1"/>
            </p:cNvSpPr>
            <p:nvPr/>
          </p:nvSpPr>
          <p:spPr bwMode="auto">
            <a:xfrm>
              <a:off x="4715957" y="4662735"/>
              <a:ext cx="1890592"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متوفي</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0F0CB12C-A218-BE4E-97F4-2A0A4D642ED6}"/>
                </a:ext>
              </a:extLst>
            </p:cNvPr>
            <p:cNvSpPr txBox="1">
              <a:spLocks noChangeArrowheads="1"/>
            </p:cNvSpPr>
            <p:nvPr/>
          </p:nvSpPr>
          <p:spPr bwMode="auto">
            <a:xfrm>
              <a:off x="3869305" y="4970591"/>
              <a:ext cx="2737244"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يعمل في مركز غير خدمي</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dirty="0">
                <a:solidFill>
                  <a:schemeClr val="bg1"/>
                </a:solidFill>
                <a:latin typeface="Arial" panose="020B0604020202020204" pitchFamily="34" charset="0"/>
                <a:cs typeface="Arial" panose="020B0604020202020204" pitchFamily="34" charset="0"/>
              </a:rPr>
              <a:t>http://</a:t>
            </a:r>
            <a:r>
              <a:rPr lang="en-US" sz="1600" b="1" dirty="0" err="1">
                <a:solidFill>
                  <a:schemeClr val="bg1"/>
                </a:solidFill>
                <a:latin typeface="Arial" panose="020B0604020202020204" pitchFamily="34" charset="0"/>
                <a:cs typeface="Arial" panose="020B0604020202020204" pitchFamily="34" charset="0"/>
              </a:rPr>
              <a:t>lifewayresearch.com</a:t>
            </a:r>
            <a:r>
              <a:rPr lang="en-US" sz="1600" b="1" dirty="0">
                <a:solidFill>
                  <a:schemeClr val="bg1"/>
                </a:solidFill>
                <a:latin typeface="Arial" panose="020B0604020202020204" pitchFamily="34" charset="0"/>
                <a:cs typeface="Arial" panose="020B0604020202020204" pitchFamily="34" charset="0"/>
              </a:rPr>
              <a:t>/2015/09/01/despite-stresses-few-pastors-give-up-on-ministry/</a:t>
            </a:r>
          </a:p>
        </p:txBody>
      </p:sp>
      <p:sp>
        <p:nvSpPr>
          <p:cNvPr id="6" name="Rectangle 2">
            <a:extLst>
              <a:ext uri="{FF2B5EF4-FFF2-40B4-BE49-F238E27FC236}">
                <a16:creationId xmlns:a16="http://schemas.microsoft.com/office/drawing/2014/main" id="{5BD3C256-09D8-904D-9351-EBA296631493}"/>
              </a:ext>
            </a:extLst>
          </p:cNvPr>
          <p:cNvSpPr txBox="1">
            <a:spLocks noChangeArrowheads="1"/>
          </p:cNvSpPr>
          <p:nvPr/>
        </p:nvSpPr>
        <p:spPr bwMode="auto">
          <a:xfrm>
            <a:off x="827584" y="1052736"/>
            <a:ext cx="6324867" cy="29608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ما بين القسس الإنجيليين: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9AF39EF-45B9-BA47-87EF-3AE404BA48C0}"/>
              </a:ext>
            </a:extLst>
          </p:cNvPr>
          <p:cNvSpPr txBox="1">
            <a:spLocks noChangeArrowheads="1"/>
          </p:cNvSpPr>
          <p:nvPr/>
        </p:nvSpPr>
        <p:spPr bwMode="auto">
          <a:xfrm>
            <a:off x="827584" y="1412776"/>
            <a:ext cx="6883955" cy="717326"/>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في كنيستك الحالية، أين هو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القس الرئيسي منذ 10 سنوات؟</a:t>
            </a:r>
          </a:p>
        </p:txBody>
      </p:sp>
      <p:sp>
        <p:nvSpPr>
          <p:cNvPr id="13" name="Down Arrow 12">
            <a:extLst>
              <a:ext uri="{FF2B5EF4-FFF2-40B4-BE49-F238E27FC236}">
                <a16:creationId xmlns:a16="http://schemas.microsoft.com/office/drawing/2014/main" id="{63E1688D-D1D7-1044-8629-DE60715E2DB8}"/>
              </a:ext>
            </a:extLst>
          </p:cNvPr>
          <p:cNvSpPr/>
          <p:nvPr/>
        </p:nvSpPr>
        <p:spPr>
          <a:xfrm rot="2610189">
            <a:off x="7787449" y="736757"/>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560E4FAE-4CCD-DD40-8F2B-01B068D6D73A}"/>
              </a:ext>
            </a:extLst>
          </p:cNvPr>
          <p:cNvSpPr txBox="1">
            <a:spLocks noChangeArrowheads="1"/>
          </p:cNvSpPr>
          <p:nvPr/>
        </p:nvSpPr>
        <p:spPr bwMode="auto">
          <a:xfrm>
            <a:off x="4415667" y="2717572"/>
            <a:ext cx="3655709" cy="29416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أين القس السابق اليوم؟</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B09A58A7-EA6D-2C40-A73F-33548DDDD239}"/>
              </a:ext>
            </a:extLst>
          </p:cNvPr>
          <p:cNvSpPr txBox="1">
            <a:spLocks noChangeArrowheads="1"/>
          </p:cNvSpPr>
          <p:nvPr/>
        </p:nvSpPr>
        <p:spPr bwMode="auto">
          <a:xfrm>
            <a:off x="1105809" y="3550570"/>
            <a:ext cx="1520842" cy="996015"/>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لقد كنت القس الرئيسي في ذلك الوقت، وما زلت أشغل هذا المنصب</a:t>
            </a:r>
            <a:r>
              <a:rPr kumimoji="0" lang="en-US" sz="1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p>
        </p:txBody>
      </p:sp>
      <p:sp>
        <p:nvSpPr>
          <p:cNvPr id="26" name="Rectangle 2">
            <a:extLst>
              <a:ext uri="{FF2B5EF4-FFF2-40B4-BE49-F238E27FC236}">
                <a16:creationId xmlns:a16="http://schemas.microsoft.com/office/drawing/2014/main" id="{760419ED-B554-984F-8E3A-8BC7909B06CF}"/>
              </a:ext>
            </a:extLst>
          </p:cNvPr>
          <p:cNvSpPr txBox="1">
            <a:spLocks noChangeArrowheads="1"/>
          </p:cNvSpPr>
          <p:nvPr/>
        </p:nvSpPr>
        <p:spPr bwMode="auto">
          <a:xfrm>
            <a:off x="2681592" y="3787327"/>
            <a:ext cx="1520842" cy="996015"/>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ar-JO" sz="1400" b="1" dirty="0">
                <a:solidFill>
                  <a:prstClr val="white"/>
                </a:solidFill>
                <a:effectLst/>
                <a:latin typeface="Arial" panose="020B0604020202020204" pitchFamily="34" charset="0"/>
                <a:ea typeface="ＭＳ Ｐゴシック" charset="0"/>
                <a:cs typeface="Arial" panose="020B0604020202020204" pitchFamily="34" charset="0"/>
              </a:rPr>
              <a:t>القس الرئيسي لم يعد يخدم في الكنيسة</a:t>
            </a:r>
            <a:endParaRPr kumimoji="0" lang="en-US" sz="1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907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هكذا قال الرب قد رجعت إلى صهيون وأسكن في وسط أورشليم فتدعى أورشليم مدينة الحق وجبل رب الجنود الجبل المقدس (زك ٨: ٣)</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649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578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dirty="0">
                <a:solidFill>
                  <a:schemeClr val="bg1"/>
                </a:solidFill>
                <a:latin typeface="Arial" panose="020B0604020202020204" pitchFamily="34" charset="0"/>
                <a:cs typeface="Arial" panose="020B0604020202020204" pitchFamily="34" charset="0"/>
              </a:rPr>
              <a:t>http://lifewayresearch.com/2015/09/01/despite-stresses-few-pastors-give-up-on-ministry/</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Are All Pastors Miserable and Want to Quit?</a:t>
            </a:r>
          </a:p>
        </p:txBody>
      </p:sp>
      <p:grpSp>
        <p:nvGrpSpPr>
          <p:cNvPr id="5" name="Group 4">
            <a:extLst>
              <a:ext uri="{FF2B5EF4-FFF2-40B4-BE49-F238E27FC236}">
                <a16:creationId xmlns:a16="http://schemas.microsoft.com/office/drawing/2014/main" id="{4901DD6A-DE05-1FD2-C0ED-46299F6A2E50}"/>
              </a:ext>
            </a:extLst>
          </p:cNvPr>
          <p:cNvGrpSpPr/>
          <p:nvPr/>
        </p:nvGrpSpPr>
        <p:grpSpPr>
          <a:xfrm>
            <a:off x="-7816" y="-99392"/>
            <a:ext cx="9169400" cy="5640058"/>
            <a:chOff x="-7816" y="-99392"/>
            <a:chExt cx="9169400" cy="5640058"/>
          </a:xfrm>
        </p:grpSpPr>
        <p:sp>
          <p:nvSpPr>
            <p:cNvPr id="6" name="Title 1">
              <a:extLst>
                <a:ext uri="{FF2B5EF4-FFF2-40B4-BE49-F238E27FC236}">
                  <a16:creationId xmlns:a16="http://schemas.microsoft.com/office/drawing/2014/main" id="{297D791E-3034-0ADC-22BB-775670D8BC42}"/>
                </a:ext>
              </a:extLst>
            </p:cNvPr>
            <p:cNvSpPr txBox="1">
              <a:spLocks/>
            </p:cNvSpPr>
            <p:nvPr/>
          </p:nvSpPr>
          <p:spPr bwMode="auto">
            <a:xfrm>
              <a:off x="1907704" y="460866"/>
              <a:ext cx="5193670" cy="13119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234950" marR="0" lvl="0" indent="-23495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1F60AE"/>
                  </a:solidFill>
                  <a:effectLst/>
                  <a:uLnTx/>
                  <a:uFillTx/>
                  <a:latin typeface="Arial" panose="020B0604020202020204" pitchFamily="34" charset="0"/>
                  <a:cs typeface="Arial" panose="020B0604020202020204" pitchFamily="34" charset="0"/>
                </a:rPr>
                <a:t>أشعر بالإمتياز</a:t>
              </a:r>
            </a:p>
            <a:p>
              <a:pPr marL="234950" marR="0" lvl="0" indent="-234950" algn="ctr" defTabSz="4572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1F60AE"/>
                  </a:solidFill>
                  <a:effectLst/>
                  <a:uLnTx/>
                  <a:uFillTx/>
                  <a:latin typeface="Arial" panose="020B0604020202020204" pitchFamily="34" charset="0"/>
                  <a:cs typeface="Arial" panose="020B0604020202020204" pitchFamily="34" charset="0"/>
                </a:rPr>
                <a:t>كوني راعياً</a:t>
              </a:r>
              <a:endParaRPr kumimoji="0" lang="en-US" sz="4000" b="1" u="none" strike="noStrike" kern="1200" cap="none" spc="0" normalizeH="0" baseline="0" noProof="0" dirty="0">
                <a:ln>
                  <a:noFill/>
                </a:ln>
                <a:solidFill>
                  <a:srgbClr val="1F60AE"/>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5337A41-FC00-83D5-8D56-A1AC8271B6FE}"/>
                </a:ext>
              </a:extLst>
            </p:cNvPr>
            <p:cNvSpPr txBox="1">
              <a:spLocks/>
            </p:cNvSpPr>
            <p:nvPr/>
          </p:nvSpPr>
          <p:spPr bwMode="auto">
            <a:xfrm>
              <a:off x="-7816" y="-99392"/>
              <a:ext cx="9169400" cy="63487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ضمن الرعاة البروتستانت</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449E73B-BF1F-7C4A-9426-12AEDA548213}"/>
                </a:ext>
              </a:extLst>
            </p:cNvPr>
            <p:cNvSpPr/>
            <p:nvPr/>
          </p:nvSpPr>
          <p:spPr>
            <a:xfrm>
              <a:off x="1487161" y="4892594"/>
              <a:ext cx="555371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B56CEE85-B820-33F5-5270-D91660ED7FD1}"/>
              </a:ext>
            </a:extLst>
          </p:cNvPr>
          <p:cNvSpPr txBox="1">
            <a:spLocks/>
          </p:cNvSpPr>
          <p:nvPr/>
        </p:nvSpPr>
        <p:spPr bwMode="auto">
          <a:xfrm>
            <a:off x="2141748"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أوافق بشدة</a:t>
            </a:r>
            <a:endParaRPr kumimoji="0" lang="en-US"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3A6A860-798A-FE3E-EFCF-7CEBBA7142F3}"/>
              </a:ext>
            </a:extLst>
          </p:cNvPr>
          <p:cNvSpPr txBox="1">
            <a:spLocks/>
          </p:cNvSpPr>
          <p:nvPr/>
        </p:nvSpPr>
        <p:spPr bwMode="auto">
          <a:xfrm>
            <a:off x="3308696"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أوافق جزئياً</a:t>
            </a:r>
            <a:endParaRPr kumimoji="0" lang="en-US"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5F4BBDFC-608A-F7F3-B8F9-BB56544150D8}"/>
              </a:ext>
            </a:extLst>
          </p:cNvPr>
          <p:cNvSpPr txBox="1">
            <a:spLocks/>
          </p:cNvSpPr>
          <p:nvPr/>
        </p:nvSpPr>
        <p:spPr bwMode="auto">
          <a:xfrm>
            <a:off x="4475644"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لا أوافق جزئياً</a:t>
            </a:r>
            <a:endParaRPr kumimoji="0" lang="en-US"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E4D9430F-B44C-61FB-ECD9-1DBA00939B66}"/>
              </a:ext>
            </a:extLst>
          </p:cNvPr>
          <p:cNvSpPr txBox="1">
            <a:spLocks/>
          </p:cNvSpPr>
          <p:nvPr/>
        </p:nvSpPr>
        <p:spPr bwMode="auto">
          <a:xfrm>
            <a:off x="5642593" y="4867023"/>
            <a:ext cx="1175001" cy="6992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لا أوافق بشدة</a:t>
            </a:r>
            <a:endParaRPr kumimoji="0" lang="en-US" sz="1600" b="1"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Down Arrow 14">
            <a:extLst>
              <a:ext uri="{FF2B5EF4-FFF2-40B4-BE49-F238E27FC236}">
                <a16:creationId xmlns:a16="http://schemas.microsoft.com/office/drawing/2014/main" id="{E7B9A1E1-2AF5-4BC4-9751-8B1A9716DDAD}"/>
              </a:ext>
            </a:extLst>
          </p:cNvPr>
          <p:cNvSpPr/>
          <p:nvPr/>
        </p:nvSpPr>
        <p:spPr>
          <a:xfrm rot="2610189">
            <a:off x="3094017" y="2162272"/>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7991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تكون</a:t>
            </a:r>
            <a:br>
              <a:rPr lang="ar-JO" dirty="0">
                <a:effectLst>
                  <a:glow rad="127000">
                    <a:schemeClr val="tx1"/>
                  </a:glow>
                </a:effectLst>
                <a:ea typeface="ＭＳ Ｐゴシック" charset="0"/>
              </a:rPr>
            </a:br>
            <a:r>
              <a:rPr lang="ar-JO" sz="6600" dirty="0">
                <a:solidFill>
                  <a:srgbClr val="FFFF00"/>
                </a:solidFill>
                <a:effectLst>
                  <a:glow rad="127000">
                    <a:schemeClr val="tx1"/>
                  </a:glow>
                </a:effectLst>
                <a:ea typeface="ＭＳ Ｐゴシック" charset="0"/>
              </a:rPr>
              <a:t>متشجعاً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خدمتك للمسيح؟</a:t>
            </a: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98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الخلفية</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يهوذا معلق بغصن</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700952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96171"/>
            <a:ext cx="9144000" cy="829727"/>
          </a:xfrm>
          <a:solidFill>
            <a:srgbClr val="36332D"/>
          </a:solidFill>
          <a:ln>
            <a:noFill/>
          </a:ln>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latin typeface="Arial" charset="0"/>
                <a:ea typeface="ＭＳ Ｐゴシック" charset="0"/>
              </a:rPr>
              <a:t>رسالة عظيمة</a:t>
            </a:r>
            <a:r>
              <a:rPr lang="en-US" sz="4800" dirty="0">
                <a:effectLst>
                  <a:glow rad="127000">
                    <a:schemeClr val="tx1"/>
                  </a:glow>
                </a:effectLst>
                <a:latin typeface="Arial" charset="0"/>
                <a:ea typeface="ＭＳ Ｐゴシック" charset="0"/>
              </a:rPr>
              <a:t> | </a:t>
            </a:r>
            <a:r>
              <a:rPr lang="ar-JO" sz="4800" dirty="0">
                <a:effectLst>
                  <a:glow rad="127000">
                    <a:schemeClr val="tx1"/>
                  </a:glow>
                </a:effectLst>
                <a:latin typeface="Arial" charset="0"/>
                <a:ea typeface="ＭＳ Ｐゴシック" charset="0"/>
              </a:rPr>
              <a:t>أنبياء صغار</a:t>
            </a:r>
            <a:endParaRPr lang="en-US" sz="4800"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7454582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111"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مخلصاً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مهتماً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راجياً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dirty="0">
                <a:effectLst>
                  <a:glow rad="254000">
                    <a:schemeClr val="tx1"/>
                  </a:glow>
                </a:effectLst>
                <a:ea typeface="ＭＳ Ｐゴシック" charset="0"/>
              </a:rPr>
              <a:t>كن ...</a:t>
            </a:r>
            <a:endParaRPr lang="en-US" sz="8800" dirty="0">
              <a:effectLst>
                <a:glow rad="254000">
                  <a:schemeClr val="tx1"/>
                </a:glow>
              </a:effectLst>
              <a:ea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منضبطاً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سخياً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مسترداً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عادلاً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صبوراً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متشجعاً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متواضعاَ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منبهراً</a:t>
            </a:r>
            <a:endParaRPr kumimoji="0" lang="en-US" sz="36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211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JO" sz="6000" dirty="0">
                <a:effectLst>
                  <a:glow rad="127000">
                    <a:schemeClr val="tx1"/>
                  </a:glow>
                </a:effectLst>
                <a:ea typeface="ＭＳ Ｐゴシック" charset="0"/>
              </a:rPr>
              <a:t>كن</a:t>
            </a:r>
            <a:r>
              <a:rPr lang="en-US" sz="6000" dirty="0">
                <a:effectLst>
                  <a:glow rad="127000">
                    <a:schemeClr val="tx1"/>
                  </a:glow>
                </a:effectLst>
                <a:ea typeface="ＭＳ Ｐゴシック" charset="0"/>
              </a:rPr>
              <a:t> </a:t>
            </a:r>
            <a:r>
              <a:rPr lang="ar-JO" sz="6000" dirty="0">
                <a:effectLst>
                  <a:glow rad="127000">
                    <a:schemeClr val="tx1"/>
                  </a:glow>
                </a:effectLst>
                <a:ea typeface="ＭＳ Ｐゴシック" charset="0"/>
              </a:rPr>
              <a:t>متشجعاً</a:t>
            </a:r>
            <a:endParaRPr lang="en-US" sz="60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143" y="1268760"/>
            <a:ext cx="8709713" cy="3989891"/>
          </a:xfrm>
          <a:prstGeom prst="rect">
            <a:avLst/>
          </a:prstGeom>
        </p:spPr>
      </p:pic>
    </p:spTree>
    <p:extLst>
      <p:ext uri="{BB962C8B-B14F-4D97-AF65-F5344CB8AC3E}">
        <p14:creationId xmlns:p14="http://schemas.microsoft.com/office/powerpoint/2010/main" val="792676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panose="020B0604020202020204" pitchFamily="34" charset="0"/>
                <a:cs typeface="Arial" panose="020B0604020202020204" pitchFamily="34"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2202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25954" name="Group 4"/>
          <p:cNvGrpSpPr>
            <a:grpSpLocks/>
          </p:cNvGrpSpPr>
          <p:nvPr/>
        </p:nvGrpSpPr>
        <p:grpSpPr bwMode="auto">
          <a:xfrm>
            <a:off x="-76200" y="4235450"/>
            <a:ext cx="9059863" cy="1484313"/>
            <a:chOff x="432" y="1948"/>
            <a:chExt cx="5136" cy="935"/>
          </a:xfrm>
        </p:grpSpPr>
        <p:sp>
          <p:nvSpPr>
            <p:cNvPr id="71685"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6" name="Text Box 6"/>
            <p:cNvSpPr txBox="1">
              <a:spLocks noChangeArrowheads="1"/>
            </p:cNvSpPr>
            <p:nvPr/>
          </p:nvSpPr>
          <p:spPr bwMode="auto">
            <a:xfrm>
              <a:off x="4464" y="2476"/>
              <a:ext cx="60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7" name="Line 7"/>
            <p:cNvSpPr>
              <a:spLocks noChangeShapeType="1"/>
            </p:cNvSpPr>
            <p:nvPr/>
          </p:nvSpPr>
          <p:spPr bwMode="auto">
            <a:xfrm>
              <a:off x="5270"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8" name="Text Box 8"/>
            <p:cNvSpPr txBox="1">
              <a:spLocks noChangeArrowheads="1"/>
            </p:cNvSpPr>
            <p:nvPr/>
          </p:nvSpPr>
          <p:spPr bwMode="auto">
            <a:xfrm>
              <a:off x="1815" y="2476"/>
              <a:ext cx="796"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9"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0"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1"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2" name="Text Box 12"/>
            <p:cNvSpPr txBox="1">
              <a:spLocks noChangeArrowheads="1"/>
            </p:cNvSpPr>
            <p:nvPr/>
          </p:nvSpPr>
          <p:spPr bwMode="auto">
            <a:xfrm>
              <a:off x="3591" y="2476"/>
              <a:ext cx="769"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3"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4"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5"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6"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71697" name="AutoShape 17"/>
          <p:cNvSpPr>
            <a:spLocks noChangeArrowheads="1"/>
          </p:cNvSpPr>
          <p:nvPr/>
        </p:nvSpPr>
        <p:spPr bwMode="auto">
          <a:xfrm flipV="1">
            <a:off x="16383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8" name="Text Box 18"/>
          <p:cNvSpPr txBox="1">
            <a:spLocks noChangeArrowheads="1"/>
          </p:cNvSpPr>
          <p:nvPr/>
        </p:nvSpPr>
        <p:spPr bwMode="auto">
          <a:xfrm>
            <a:off x="1143000" y="2743200"/>
            <a:ext cx="1608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99" name="AutoShape 19"/>
          <p:cNvSpPr>
            <a:spLocks noChangeArrowheads="1"/>
          </p:cNvSpPr>
          <p:nvPr/>
        </p:nvSpPr>
        <p:spPr bwMode="auto">
          <a:xfrm flipV="1">
            <a:off x="40767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0" name="Text Box 20"/>
          <p:cNvSpPr txBox="1">
            <a:spLocks noChangeArrowheads="1"/>
          </p:cNvSpPr>
          <p:nvPr/>
        </p:nvSpPr>
        <p:spPr bwMode="auto">
          <a:xfrm>
            <a:off x="34290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1" name="Text Box 21"/>
          <p:cNvSpPr txBox="1">
            <a:spLocks noChangeArrowheads="1"/>
          </p:cNvSpPr>
          <p:nvPr/>
        </p:nvSpPr>
        <p:spPr bwMode="auto">
          <a:xfrm>
            <a:off x="22098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2" name="AutoShape 22"/>
          <p:cNvSpPr>
            <a:spLocks noChangeArrowheads="1"/>
          </p:cNvSpPr>
          <p:nvPr/>
        </p:nvSpPr>
        <p:spPr bwMode="auto">
          <a:xfrm flipV="1">
            <a:off x="28575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3" name="AutoShape 23"/>
          <p:cNvSpPr>
            <a:spLocks noChangeArrowheads="1"/>
          </p:cNvSpPr>
          <p:nvPr/>
        </p:nvSpPr>
        <p:spPr bwMode="auto">
          <a:xfrm flipV="1">
            <a:off x="63246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4" name="Text Box 24"/>
          <p:cNvSpPr txBox="1">
            <a:spLocks noChangeArrowheads="1"/>
          </p:cNvSpPr>
          <p:nvPr/>
        </p:nvSpPr>
        <p:spPr bwMode="auto">
          <a:xfrm>
            <a:off x="5257800" y="2743200"/>
            <a:ext cx="3640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5" name="Text Box 25"/>
          <p:cNvSpPr txBox="1">
            <a:spLocks noChangeArrowheads="1"/>
          </p:cNvSpPr>
          <p:nvPr/>
        </p:nvSpPr>
        <p:spPr bwMode="auto">
          <a:xfrm>
            <a:off x="2438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706" name="Text Box 26"/>
          <p:cNvSpPr txBox="1">
            <a:spLocks noChangeArrowheads="1"/>
          </p:cNvSpPr>
          <p:nvPr/>
        </p:nvSpPr>
        <p:spPr bwMode="auto">
          <a:xfrm>
            <a:off x="2362200" y="2133600"/>
            <a:ext cx="16684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استكمال أعمال إعادة البناء</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7" name="Text Box 27"/>
          <p:cNvSpPr txBox="1">
            <a:spLocks noChangeArrowheads="1"/>
          </p:cNvSpPr>
          <p:nvPr/>
        </p:nvSpPr>
        <p:spPr bwMode="auto">
          <a:xfrm>
            <a:off x="12954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النبوة 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8" name="Text Box 28"/>
          <p:cNvSpPr txBox="1">
            <a:spLocks noChangeArrowheads="1"/>
          </p:cNvSpPr>
          <p:nvPr/>
        </p:nvSpPr>
        <p:spPr bwMode="auto">
          <a:xfrm>
            <a:off x="35814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النبوة 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09" name="Text Box 29"/>
          <p:cNvSpPr txBox="1">
            <a:spLocks noChangeArrowheads="1"/>
          </p:cNvSpPr>
          <p:nvPr/>
        </p:nvSpPr>
        <p:spPr bwMode="auto">
          <a:xfrm>
            <a:off x="6096000" y="2133600"/>
            <a:ext cx="152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النبوة 3 و4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0" name="Text Box 30"/>
          <p:cNvSpPr txBox="1">
            <a:spLocks noChangeArrowheads="1"/>
          </p:cNvSpPr>
          <p:nvPr/>
        </p:nvSpPr>
        <p:spPr bwMode="auto">
          <a:xfrm>
            <a:off x="76200" y="2425700"/>
            <a:ext cx="1447800" cy="138499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التواريخ    في         حجي</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1711" name="Text Box 31"/>
          <p:cNvSpPr txBox="1">
            <a:spLocks noChangeArrowheads="1"/>
          </p:cNvSpPr>
          <p:nvPr/>
        </p:nvSpPr>
        <p:spPr bwMode="auto">
          <a:xfrm>
            <a:off x="4605338" y="1371600"/>
            <a:ext cx="1947862"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 1/تش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2" name="AutoShape 32"/>
          <p:cNvSpPr>
            <a:spLocks noChangeArrowheads="1"/>
          </p:cNvSpPr>
          <p:nvPr/>
        </p:nvSpPr>
        <p:spPr bwMode="auto">
          <a:xfrm flipV="1">
            <a:off x="5283200" y="24384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3" name="Text Box 33"/>
          <p:cNvSpPr txBox="1">
            <a:spLocks noChangeArrowheads="1"/>
          </p:cNvSpPr>
          <p:nvPr/>
        </p:nvSpPr>
        <p:spPr bwMode="auto">
          <a:xfrm>
            <a:off x="4757738" y="762000"/>
            <a:ext cx="166846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بداية         الخدمة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4" name="Text Box 34"/>
          <p:cNvSpPr txBox="1">
            <a:spLocks noChangeArrowheads="1"/>
          </p:cNvSpPr>
          <p:nvPr/>
        </p:nvSpPr>
        <p:spPr bwMode="auto">
          <a:xfrm>
            <a:off x="7072330" y="1295400"/>
            <a:ext cx="2114533"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 / 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7-6: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5" name="AutoShape 35"/>
          <p:cNvSpPr>
            <a:spLocks noChangeArrowheads="1"/>
          </p:cNvSpPr>
          <p:nvPr/>
        </p:nvSpPr>
        <p:spPr bwMode="auto">
          <a:xfrm flipV="1">
            <a:off x="8039100" y="23622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6" name="Text Box 36"/>
          <p:cNvSpPr txBox="1">
            <a:spLocks noChangeArrowheads="1"/>
          </p:cNvSpPr>
          <p:nvPr/>
        </p:nvSpPr>
        <p:spPr bwMode="auto">
          <a:xfrm>
            <a:off x="6916738" y="669925"/>
            <a:ext cx="245586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رؤى الليل               تتويج يهوشع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717" name="Text Box 37"/>
          <p:cNvSpPr txBox="1">
            <a:spLocks noChangeArrowheads="1"/>
          </p:cNvSpPr>
          <p:nvPr/>
        </p:nvSpPr>
        <p:spPr bwMode="auto">
          <a:xfrm>
            <a:off x="6629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519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718" name="Rectangle 38"/>
          <p:cNvSpPr>
            <a:spLocks noGrp="1" noChangeArrowheads="1"/>
          </p:cNvSpPr>
          <p:nvPr>
            <p:ph type="title" idx="4294967295"/>
          </p:nvPr>
        </p:nvSpPr>
        <p:spPr>
          <a:xfrm>
            <a:off x="457200" y="0"/>
            <a:ext cx="8636000" cy="914400"/>
          </a:xfrm>
        </p:spPr>
        <p:txBody>
          <a:bodyPr/>
          <a:lstStyle/>
          <a:p>
            <a:pPr eaLnBrk="1" hangingPunct="1">
              <a:defRPr/>
            </a:pPr>
            <a:r>
              <a:rPr lang="ar-JO" dirty="0">
                <a:solidFill>
                  <a:schemeClr val="folHlink"/>
                </a:solidFill>
                <a:ea typeface="ＭＳ Ｐゴシック" charset="0"/>
                <a:cs typeface="Arial" panose="020B0604020202020204" pitchFamily="34" charset="0"/>
              </a:rPr>
              <a:t>التواريخ في زكريا</a:t>
            </a:r>
            <a:endParaRPr lang="en-US" dirty="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wipe(up)">
                                      <p:cBhvr>
                                        <p:cTn id="12" dur="500"/>
                                        <p:tgtEl>
                                          <p:spTgt spid="7169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707"/>
                                        </p:tgtEl>
                                        <p:attrNameLst>
                                          <p:attrName>style.visibility</p:attrName>
                                        </p:attrNameLst>
                                      </p:cBhvr>
                                      <p:to>
                                        <p:strVal val="visible"/>
                                      </p:to>
                                    </p:set>
                                    <p:animEffect transition="in" filter="fade">
                                      <p:cBhvr>
                                        <p:cTn id="16" dur="500"/>
                                        <p:tgtEl>
                                          <p:spTgt spid="71707"/>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1698"/>
                                        </p:tgtEl>
                                        <p:attrNameLst>
                                          <p:attrName>style.visibility</p:attrName>
                                        </p:attrNameLst>
                                      </p:cBhvr>
                                      <p:to>
                                        <p:strVal val="visible"/>
                                      </p:to>
                                    </p:set>
                                    <p:anim calcmode="lin" valueType="num">
                                      <p:cBhvr additive="base">
                                        <p:cTn id="20" dur="500" fill="hold"/>
                                        <p:tgtEl>
                                          <p:spTgt spid="71698"/>
                                        </p:tgtEl>
                                        <p:attrNameLst>
                                          <p:attrName>ppt_x</p:attrName>
                                        </p:attrNameLst>
                                      </p:cBhvr>
                                      <p:tavLst>
                                        <p:tav tm="0">
                                          <p:val>
                                            <p:strVal val="#ppt_x"/>
                                          </p:val>
                                        </p:tav>
                                        <p:tav tm="100000">
                                          <p:val>
                                            <p:strVal val="#ppt_x"/>
                                          </p:val>
                                        </p:tav>
                                      </p:tavLst>
                                    </p:anim>
                                    <p:anim calcmode="lin" valueType="num">
                                      <p:cBhvr additive="base">
                                        <p:cTn id="21"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up)">
                                      <p:cBhvr>
                                        <p:cTn id="26" dur="500"/>
                                        <p:tgtEl>
                                          <p:spTgt spid="71702"/>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1706"/>
                                        </p:tgtEl>
                                        <p:attrNameLst>
                                          <p:attrName>style.visibility</p:attrName>
                                        </p:attrNameLst>
                                      </p:cBhvr>
                                      <p:to>
                                        <p:strVal val="visible"/>
                                      </p:to>
                                    </p:set>
                                    <p:animEffect transition="in" filter="fade">
                                      <p:cBhvr>
                                        <p:cTn id="30" dur="500"/>
                                        <p:tgtEl>
                                          <p:spTgt spid="71706"/>
                                        </p:tgtEl>
                                      </p:cBhvr>
                                    </p:animEffect>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71701"/>
                                        </p:tgtEl>
                                        <p:attrNameLst>
                                          <p:attrName>style.visibility</p:attrName>
                                        </p:attrNameLst>
                                      </p:cBhvr>
                                      <p:to>
                                        <p:strVal val="visible"/>
                                      </p:to>
                                    </p:set>
                                    <p:anim calcmode="lin" valueType="num">
                                      <p:cBhvr additive="base">
                                        <p:cTn id="34" dur="500" fill="hold"/>
                                        <p:tgtEl>
                                          <p:spTgt spid="71701"/>
                                        </p:tgtEl>
                                        <p:attrNameLst>
                                          <p:attrName>ppt_x</p:attrName>
                                        </p:attrNameLst>
                                      </p:cBhvr>
                                      <p:tavLst>
                                        <p:tav tm="0">
                                          <p:val>
                                            <p:strVal val="#ppt_x"/>
                                          </p:val>
                                        </p:tav>
                                        <p:tav tm="100000">
                                          <p:val>
                                            <p:strVal val="#ppt_x"/>
                                          </p:val>
                                        </p:tav>
                                      </p:tavLst>
                                    </p:anim>
                                    <p:anim calcmode="lin" valueType="num">
                                      <p:cBhvr additive="base">
                                        <p:cTn id="35"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1699"/>
                                        </p:tgtEl>
                                        <p:attrNameLst>
                                          <p:attrName>style.visibility</p:attrName>
                                        </p:attrNameLst>
                                      </p:cBhvr>
                                      <p:to>
                                        <p:strVal val="visible"/>
                                      </p:to>
                                    </p:set>
                                    <p:animEffect transition="in" filter="wipe(up)">
                                      <p:cBhvr>
                                        <p:cTn id="40" dur="500"/>
                                        <p:tgtEl>
                                          <p:spTgt spid="7169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1708"/>
                                        </p:tgtEl>
                                        <p:attrNameLst>
                                          <p:attrName>style.visibility</p:attrName>
                                        </p:attrNameLst>
                                      </p:cBhvr>
                                      <p:to>
                                        <p:strVal val="visible"/>
                                      </p:to>
                                    </p:set>
                                    <p:animEffect transition="in" filter="fade">
                                      <p:cBhvr>
                                        <p:cTn id="44" dur="500"/>
                                        <p:tgtEl>
                                          <p:spTgt spid="71708"/>
                                        </p:tgtEl>
                                      </p:cBhvr>
                                    </p:animEffect>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71700"/>
                                        </p:tgtEl>
                                        <p:attrNameLst>
                                          <p:attrName>style.visibility</p:attrName>
                                        </p:attrNameLst>
                                      </p:cBhvr>
                                      <p:to>
                                        <p:strVal val="visible"/>
                                      </p:to>
                                    </p:set>
                                    <p:anim calcmode="lin" valueType="num">
                                      <p:cBhvr additive="base">
                                        <p:cTn id="48" dur="500" fill="hold"/>
                                        <p:tgtEl>
                                          <p:spTgt spid="71700"/>
                                        </p:tgtEl>
                                        <p:attrNameLst>
                                          <p:attrName>ppt_x</p:attrName>
                                        </p:attrNameLst>
                                      </p:cBhvr>
                                      <p:tavLst>
                                        <p:tav tm="0">
                                          <p:val>
                                            <p:strVal val="#ppt_x"/>
                                          </p:val>
                                        </p:tav>
                                        <p:tav tm="100000">
                                          <p:val>
                                            <p:strVal val="#ppt_x"/>
                                          </p:val>
                                        </p:tav>
                                      </p:tavLst>
                                    </p:anim>
                                    <p:anim calcmode="lin" valueType="num">
                                      <p:cBhvr additive="base">
                                        <p:cTn id="49"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703"/>
                                        </p:tgtEl>
                                        <p:attrNameLst>
                                          <p:attrName>style.visibility</p:attrName>
                                        </p:attrNameLst>
                                      </p:cBhvr>
                                      <p:to>
                                        <p:strVal val="visible"/>
                                      </p:to>
                                    </p:set>
                                    <p:animEffect transition="in" filter="wipe(up)">
                                      <p:cBhvr>
                                        <p:cTn id="54" dur="500"/>
                                        <p:tgtEl>
                                          <p:spTgt spid="71703"/>
                                        </p:tgtEl>
                                      </p:cBhvr>
                                    </p:animEffect>
                                  </p:childTnLst>
                                </p:cTn>
                              </p:par>
                            </p:childTnLst>
                          </p:cTn>
                        </p:par>
                        <p:par>
                          <p:cTn id="55" fill="hold" nodeType="afterGroup">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1709"/>
                                        </p:tgtEl>
                                        <p:attrNameLst>
                                          <p:attrName>style.visibility</p:attrName>
                                        </p:attrNameLst>
                                      </p:cBhvr>
                                      <p:to>
                                        <p:strVal val="visible"/>
                                      </p:to>
                                    </p:set>
                                    <p:animEffect transition="in" filter="fade">
                                      <p:cBhvr>
                                        <p:cTn id="58" dur="500"/>
                                        <p:tgtEl>
                                          <p:spTgt spid="71709"/>
                                        </p:tgtEl>
                                      </p:cBhvr>
                                    </p:animEffect>
                                  </p:childTnLst>
                                </p:cTn>
                              </p:par>
                            </p:childTnLst>
                          </p:cTn>
                        </p:par>
                        <p:par>
                          <p:cTn id="59" fill="hold" nodeType="afterGroup">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71704"/>
                                        </p:tgtEl>
                                        <p:attrNameLst>
                                          <p:attrName>style.visibility</p:attrName>
                                        </p:attrNameLst>
                                      </p:cBhvr>
                                      <p:to>
                                        <p:strVal val="visible"/>
                                      </p:to>
                                    </p:set>
                                    <p:anim calcmode="lin" valueType="num">
                                      <p:cBhvr additive="base">
                                        <p:cTn id="62" dur="500" fill="hold"/>
                                        <p:tgtEl>
                                          <p:spTgt spid="71704"/>
                                        </p:tgtEl>
                                        <p:attrNameLst>
                                          <p:attrName>ppt_x</p:attrName>
                                        </p:attrNameLst>
                                      </p:cBhvr>
                                      <p:tavLst>
                                        <p:tav tm="0">
                                          <p:val>
                                            <p:strVal val="#ppt_x"/>
                                          </p:val>
                                        </p:tav>
                                        <p:tav tm="100000">
                                          <p:val>
                                            <p:strVal val="#ppt_x"/>
                                          </p:val>
                                        </p:tav>
                                      </p:tavLst>
                                    </p:anim>
                                    <p:anim calcmode="lin" valueType="num">
                                      <p:cBhvr additive="base">
                                        <p:cTn id="63"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1712"/>
                                        </p:tgtEl>
                                        <p:attrNameLst>
                                          <p:attrName>style.visibility</p:attrName>
                                        </p:attrNameLst>
                                      </p:cBhvr>
                                      <p:to>
                                        <p:strVal val="visible"/>
                                      </p:to>
                                    </p:set>
                                    <p:animEffect transition="in" filter="wipe(up)">
                                      <p:cBhvr>
                                        <p:cTn id="68" dur="500"/>
                                        <p:tgtEl>
                                          <p:spTgt spid="71712"/>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1713"/>
                                        </p:tgtEl>
                                        <p:attrNameLst>
                                          <p:attrName>style.visibility</p:attrName>
                                        </p:attrNameLst>
                                      </p:cBhvr>
                                      <p:to>
                                        <p:strVal val="visible"/>
                                      </p:to>
                                    </p:set>
                                    <p:animEffect transition="in" filter="fade">
                                      <p:cBhvr>
                                        <p:cTn id="72" dur="500"/>
                                        <p:tgtEl>
                                          <p:spTgt spid="71713"/>
                                        </p:tgtEl>
                                      </p:cBhvr>
                                    </p:animEffect>
                                  </p:childTnLst>
                                </p:cTn>
                              </p:par>
                            </p:childTnLst>
                          </p:cTn>
                        </p:par>
                        <p:par>
                          <p:cTn id="73" fill="hold" nodeType="afterGroup">
                            <p:stCondLst>
                              <p:cond delay="1000"/>
                            </p:stCondLst>
                            <p:childTnLst>
                              <p:par>
                                <p:cTn id="74" presetID="2" presetClass="entr" presetSubtype="4" fill="hold" grpId="0" nodeType="afterEffect">
                                  <p:stCondLst>
                                    <p:cond delay="0"/>
                                  </p:stCondLst>
                                  <p:childTnLst>
                                    <p:set>
                                      <p:cBhvr>
                                        <p:cTn id="75" dur="1" fill="hold">
                                          <p:stCondLst>
                                            <p:cond delay="0"/>
                                          </p:stCondLst>
                                        </p:cTn>
                                        <p:tgtEl>
                                          <p:spTgt spid="71711"/>
                                        </p:tgtEl>
                                        <p:attrNameLst>
                                          <p:attrName>style.visibility</p:attrName>
                                        </p:attrNameLst>
                                      </p:cBhvr>
                                      <p:to>
                                        <p:strVal val="visible"/>
                                      </p:to>
                                    </p:set>
                                    <p:anim calcmode="lin" valueType="num">
                                      <p:cBhvr additive="base">
                                        <p:cTn id="76" dur="500" fill="hold"/>
                                        <p:tgtEl>
                                          <p:spTgt spid="71711"/>
                                        </p:tgtEl>
                                        <p:attrNameLst>
                                          <p:attrName>ppt_x</p:attrName>
                                        </p:attrNameLst>
                                      </p:cBhvr>
                                      <p:tavLst>
                                        <p:tav tm="0">
                                          <p:val>
                                            <p:strVal val="#ppt_x"/>
                                          </p:val>
                                        </p:tav>
                                        <p:tav tm="100000">
                                          <p:val>
                                            <p:strVal val="#ppt_x"/>
                                          </p:val>
                                        </p:tav>
                                      </p:tavLst>
                                    </p:anim>
                                    <p:anim calcmode="lin" valueType="num">
                                      <p:cBhvr additive="base">
                                        <p:cTn id="77"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716"/>
                                        </p:tgtEl>
                                        <p:attrNameLst>
                                          <p:attrName>style.visibility</p:attrName>
                                        </p:attrNameLst>
                                      </p:cBhvr>
                                      <p:to>
                                        <p:strVal val="visible"/>
                                      </p:to>
                                    </p:set>
                                    <p:animEffect transition="in" filter="fade">
                                      <p:cBhvr>
                                        <p:cTn id="82" dur="500"/>
                                        <p:tgtEl>
                                          <p:spTgt spid="71716"/>
                                        </p:tgtEl>
                                      </p:cBhvr>
                                    </p:animEffect>
                                  </p:childTnLst>
                                </p:cTn>
                              </p:par>
                            </p:childTnLst>
                          </p:cTn>
                        </p:par>
                        <p:par>
                          <p:cTn id="83" fill="hold" nodeType="afterGroup">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71715"/>
                                        </p:tgtEl>
                                        <p:attrNameLst>
                                          <p:attrName>style.visibility</p:attrName>
                                        </p:attrNameLst>
                                      </p:cBhvr>
                                      <p:to>
                                        <p:strVal val="visible"/>
                                      </p:to>
                                    </p:set>
                                    <p:anim calcmode="lin" valueType="num">
                                      <p:cBhvr additive="base">
                                        <p:cTn id="86" dur="500" fill="hold"/>
                                        <p:tgtEl>
                                          <p:spTgt spid="71715"/>
                                        </p:tgtEl>
                                        <p:attrNameLst>
                                          <p:attrName>ppt_x</p:attrName>
                                        </p:attrNameLst>
                                      </p:cBhvr>
                                      <p:tavLst>
                                        <p:tav tm="0">
                                          <p:val>
                                            <p:strVal val="#ppt_x"/>
                                          </p:val>
                                        </p:tav>
                                        <p:tav tm="100000">
                                          <p:val>
                                            <p:strVal val="#ppt_x"/>
                                          </p:val>
                                        </p:tav>
                                      </p:tavLst>
                                    </p:anim>
                                    <p:anim calcmode="lin" valueType="num">
                                      <p:cBhvr additive="base">
                                        <p:cTn id="87" dur="500" fill="hold"/>
                                        <p:tgtEl>
                                          <p:spTgt spid="71715"/>
                                        </p:tgtEl>
                                        <p:attrNameLst>
                                          <p:attrName>ppt_y</p:attrName>
                                        </p:attrNameLst>
                                      </p:cBhvr>
                                      <p:tavLst>
                                        <p:tav tm="0">
                                          <p:val>
                                            <p:strVal val="1+#ppt_h/2"/>
                                          </p:val>
                                        </p:tav>
                                        <p:tav tm="100000">
                                          <p:val>
                                            <p:strVal val="#ppt_y"/>
                                          </p:val>
                                        </p:tav>
                                      </p:tavLst>
                                    </p:anim>
                                  </p:childTnLst>
                                </p:cTn>
                              </p:par>
                            </p:childTnLst>
                          </p:cTn>
                        </p:par>
                        <p:par>
                          <p:cTn id="88" fill="hold" nodeType="afterGroup">
                            <p:stCondLst>
                              <p:cond delay="1000"/>
                            </p:stCondLst>
                            <p:childTnLst>
                              <p:par>
                                <p:cTn id="89" presetID="2" presetClass="entr" presetSubtype="4" fill="hold" grpId="0" nodeType="afterEffect">
                                  <p:stCondLst>
                                    <p:cond delay="0"/>
                                  </p:stCondLst>
                                  <p:childTnLst>
                                    <p:set>
                                      <p:cBhvr>
                                        <p:cTn id="90" dur="1" fill="hold">
                                          <p:stCondLst>
                                            <p:cond delay="0"/>
                                          </p:stCondLst>
                                        </p:cTn>
                                        <p:tgtEl>
                                          <p:spTgt spid="71714"/>
                                        </p:tgtEl>
                                        <p:attrNameLst>
                                          <p:attrName>style.visibility</p:attrName>
                                        </p:attrNameLst>
                                      </p:cBhvr>
                                      <p:to>
                                        <p:strVal val="visible"/>
                                      </p:to>
                                    </p:set>
                                    <p:anim calcmode="lin" valueType="num">
                                      <p:cBhvr additive="base">
                                        <p:cTn id="91" dur="500" fill="hold"/>
                                        <p:tgtEl>
                                          <p:spTgt spid="71714"/>
                                        </p:tgtEl>
                                        <p:attrNameLst>
                                          <p:attrName>ppt_x</p:attrName>
                                        </p:attrNameLst>
                                      </p:cBhvr>
                                      <p:tavLst>
                                        <p:tav tm="0">
                                          <p:val>
                                            <p:strVal val="#ppt_x"/>
                                          </p:val>
                                        </p:tav>
                                        <p:tav tm="100000">
                                          <p:val>
                                            <p:strVal val="#ppt_x"/>
                                          </p:val>
                                        </p:tav>
                                      </p:tavLst>
                                    </p:anim>
                                    <p:anim calcmode="lin" valueType="num">
                                      <p:cBhvr additive="base">
                                        <p:cTn id="92"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65497579"/>
              </p:ext>
            </p:extLst>
          </p:nvPr>
        </p:nvGraphicFramePr>
        <p:xfrm>
          <a:off x="1" y="76200"/>
          <a:ext cx="9396536" cy="6067108"/>
        </p:xfrm>
        <a:graphic>
          <a:graphicData uri="http://schemas.openxmlformats.org/drawingml/2006/table">
            <a:tbl>
              <a:tblPr/>
              <a:tblGrid>
                <a:gridCol w="1500247">
                  <a:extLst>
                    <a:ext uri="{9D8B030D-6E8A-4147-A177-3AD203B41FA5}">
                      <a16:colId xmlns:a16="http://schemas.microsoft.com/office/drawing/2014/main" val="20000"/>
                    </a:ext>
                  </a:extLst>
                </a:gridCol>
                <a:gridCol w="1493849">
                  <a:extLst>
                    <a:ext uri="{9D8B030D-6E8A-4147-A177-3AD203B41FA5}">
                      <a16:colId xmlns:a16="http://schemas.microsoft.com/office/drawing/2014/main" val="20001"/>
                    </a:ext>
                  </a:extLst>
                </a:gridCol>
                <a:gridCol w="1612206">
                  <a:extLst>
                    <a:ext uri="{9D8B030D-6E8A-4147-A177-3AD203B41FA5}">
                      <a16:colId xmlns:a16="http://schemas.microsoft.com/office/drawing/2014/main" val="20002"/>
                    </a:ext>
                  </a:extLst>
                </a:gridCol>
                <a:gridCol w="1605808">
                  <a:extLst>
                    <a:ext uri="{9D8B030D-6E8A-4147-A177-3AD203B41FA5}">
                      <a16:colId xmlns:a16="http://schemas.microsoft.com/office/drawing/2014/main" val="20003"/>
                    </a:ext>
                  </a:extLst>
                </a:gridCol>
                <a:gridCol w="1465060">
                  <a:extLst>
                    <a:ext uri="{9D8B030D-6E8A-4147-A177-3AD203B41FA5}">
                      <a16:colId xmlns:a16="http://schemas.microsoft.com/office/drawing/2014/main" val="20004"/>
                    </a:ext>
                  </a:extLst>
                </a:gridCol>
                <a:gridCol w="1509844">
                  <a:extLst>
                    <a:ext uri="{9D8B030D-6E8A-4147-A177-3AD203B41FA5}">
                      <a16:colId xmlns:a16="http://schemas.microsoft.com/office/drawing/2014/main" val="20005"/>
                    </a:ext>
                  </a:extLst>
                </a:gridCol>
                <a:gridCol w="20952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b="1" dirty="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3" name="WordArt 371">
            <a:extLst>
              <a:ext uri="{FF2B5EF4-FFF2-40B4-BE49-F238E27FC236}">
                <a16:creationId xmlns:a16="http://schemas.microsoft.com/office/drawing/2014/main" id="{9F15EA5B-9915-01B1-752D-AFB891426F9B}"/>
              </a:ext>
            </a:extLst>
          </p:cNvPr>
          <p:cNvSpPr>
            <a:spLocks noChangeArrowheads="1" noChangeShapeType="1" noTextEdit="1"/>
          </p:cNvSpPr>
          <p:nvPr/>
        </p:nvSpPr>
        <p:spPr bwMode="auto">
          <a:xfrm rot="330032">
            <a:off x="424382" y="2462403"/>
            <a:ext cx="5414916" cy="861983"/>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إعادة بناء الهيكل للمسيا</a:t>
            </a:r>
            <a:endPar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endParaRPr>
          </a:p>
        </p:txBody>
      </p:sp>
      <p:sp>
        <p:nvSpPr>
          <p:cNvPr id="4" name="Rectangle 2">
            <a:extLst>
              <a:ext uri="{FF2B5EF4-FFF2-40B4-BE49-F238E27FC236}">
                <a16:creationId xmlns:a16="http://schemas.microsoft.com/office/drawing/2014/main" id="{B166D71B-7841-FDC4-3213-3E61DA3A26F0}"/>
              </a:ext>
            </a:extLst>
          </p:cNvPr>
          <p:cNvSpPr txBox="1">
            <a:spLocks noChangeArrowheads="1"/>
          </p:cNvSpPr>
          <p:nvPr/>
        </p:nvSpPr>
        <p:spPr bwMode="auto">
          <a:xfrm>
            <a:off x="-945976" y="-27384"/>
            <a:ext cx="2133600" cy="6861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53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effectLst/>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زكريا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١</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76926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8"/>
            <a:ext cx="8336595" cy="4223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يجب على يهوذا إعادة بناء الهيكل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(٦: ٩-١٥) للبركة في ملكوت المسيا</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57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في الشهر الثامن في السنة الثانية لداريوس كانت كلمة الرب إلى زكريا بن برخيا بن عدو النبي قائلاً</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(زك ١: ١)</a:t>
            </a:r>
            <a:endParaRPr lang="en-US" sz="32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178347801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Text Box 6"/>
          <p:cNvSpPr txBox="1">
            <a:spLocks noChangeArrowheads="1"/>
          </p:cNvSpPr>
          <p:nvPr/>
        </p:nvSpPr>
        <p:spPr bwMode="auto">
          <a:xfrm>
            <a:off x="1295400" y="5851525"/>
            <a:ext cx="371447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hy</a:t>
            </a:r>
            <a:r>
              <a:rPr kumimoji="0" lang="ru-RU" sz="6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t>
            </a:r>
            <a:r>
              <a:rPr kumimoji="0" lang="en-US" sz="6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r</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&gt;</a:t>
            </a:r>
            <a:r>
              <a:rPr kumimoji="0" lang="en-US" sz="6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k;z</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&gt;</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2902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58372" name="Rectangle 2"/>
          <p:cNvSpPr>
            <a:spLocks noGrp="1" noChangeArrowheads="1"/>
          </p:cNvSpPr>
          <p:nvPr>
            <p:ph type="title"/>
          </p:nvPr>
        </p:nvSpPr>
        <p:spPr>
          <a:xfrm>
            <a:off x="139700" y="228600"/>
            <a:ext cx="8680772" cy="1155700"/>
          </a:xfrm>
        </p:spPr>
        <p:txBody>
          <a:bodyPr/>
          <a:lstStyle/>
          <a:p>
            <a:pPr eaLnBrk="1" hangingPunct="1">
              <a:defRPr/>
            </a:pPr>
            <a:r>
              <a:rPr lang="ar-JO" sz="6600" dirty="0">
                <a:solidFill>
                  <a:schemeClr val="bg2"/>
                </a:solidFill>
                <a:effectLst>
                  <a:glow rad="228600">
                    <a:srgbClr val="FFFFFF">
                      <a:alpha val="89000"/>
                    </a:srgbClr>
                  </a:glow>
                  <a:outerShdw blurRad="38100" dist="38100" dir="2700000" algn="tl">
                    <a:srgbClr val="FFFFFF"/>
                  </a:outerShdw>
                </a:effectLst>
                <a:ea typeface="ＭＳ Ｐゴシック" charset="0"/>
              </a:rPr>
              <a:t>المعنى</a:t>
            </a:r>
            <a:endParaRPr lang="en-US" sz="6600" dirty="0">
              <a:solidFill>
                <a:schemeClr val="bg2"/>
              </a:solidFill>
              <a:effectLst>
                <a:glow rad="228600">
                  <a:srgbClr val="FFFFFF">
                    <a:alpha val="89000"/>
                  </a:srgbClr>
                </a:glow>
                <a:outerShdw blurRad="38100" dist="38100" dir="2700000" algn="tl">
                  <a:srgbClr val="FFFFFF"/>
                </a:outerShdw>
              </a:effectLst>
              <a:ea typeface="ＭＳ Ｐゴシック" charset="0"/>
            </a:endParaRPr>
          </a:p>
        </p:txBody>
      </p:sp>
      <p:sp>
        <p:nvSpPr>
          <p:cNvPr id="7578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650</a:t>
            </a:r>
            <a:endParaRPr kumimoji="0" lang="en-US" sz="24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endParaRPr>
          </a:p>
        </p:txBody>
      </p:sp>
      <p:sp>
        <p:nvSpPr>
          <p:cNvPr id="26632" name="Rectangle 8"/>
          <p:cNvSpPr>
            <a:spLocks noChangeArrowheads="1"/>
          </p:cNvSpPr>
          <p:nvPr/>
        </p:nvSpPr>
        <p:spPr bwMode="auto">
          <a:xfrm>
            <a:off x="247650" y="1752600"/>
            <a:ext cx="8896350" cy="207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100000"/>
              </a:lnSpc>
              <a:spcBef>
                <a:spcPct val="20000"/>
              </a:spcBef>
              <a:spcAft>
                <a:spcPct val="0"/>
              </a:spcAft>
              <a:buClrTx/>
              <a:buSzPct val="75000"/>
              <a:buFontTx/>
              <a:buNone/>
              <a:tabLst/>
              <a:defRPr/>
            </a:pPr>
            <a:r>
              <a:rPr kumimoji="0" lang="en-US"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a:t>
            </a:r>
            <a:r>
              <a:rPr kumimoji="0" lang="ar-JO"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الرب قد ذكر</a:t>
            </a:r>
            <a:r>
              <a:rPr kumimoji="0" lang="ru-RU"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a:t>
            </a:r>
            <a:r>
              <a:rPr kumimoji="0" lang="en-US"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 (</a:t>
            </a:r>
            <a:r>
              <a:rPr kumimoji="0" lang="ar-JO"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عبري</a:t>
            </a:r>
            <a:r>
              <a:rPr kumimoji="0" lang="en-US" altLang="ja-JP"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000000"/>
              </a:solidFill>
              <a:effectLst>
                <a:glow rad="228600">
                  <a:srgbClr val="FFFFFF">
                    <a:alpha val="89000"/>
                  </a:srgbClr>
                </a:glow>
              </a:effectLst>
              <a:uLnTx/>
              <a:uFillTx/>
              <a:latin typeface="Arial" panose="020B0604020202020204" pitchFamily="34" charset="0"/>
              <a:cs typeface="Arial" panose="020B0604020202020204" pitchFamily="34" charset="0"/>
            </a:endParaRPr>
          </a:p>
        </p:txBody>
      </p:sp>
      <p:pic>
        <p:nvPicPr>
          <p:cNvPr id="129031" name="Picture 7"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264" y="1523636"/>
            <a:ext cx="1943472" cy="800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٢ قد غضب الرب غضباً على آبائكم ٣ فقل لهم هكذا قال رب الجنود </a:t>
            </a:r>
            <a:r>
              <a:rPr lang="ar-JO" sz="3600" dirty="0">
                <a:solidFill>
                  <a:srgbClr val="FFFF00"/>
                </a:solidFill>
                <a:effectLst>
                  <a:glow rad="127000">
                    <a:schemeClr val="tx1"/>
                  </a:glow>
                </a:effectLst>
                <a:ea typeface="ＭＳ Ｐゴシック" charset="0"/>
              </a:rPr>
              <a:t>ارجعوا إلي </a:t>
            </a:r>
            <a:r>
              <a:rPr lang="ar-JO" sz="3600" dirty="0">
                <a:effectLst>
                  <a:glow rad="127000">
                    <a:schemeClr val="tx1"/>
                  </a:glow>
                </a:effectLst>
                <a:ea typeface="ＭＳ Ｐゴシック" charset="0"/>
              </a:rPr>
              <a:t>يقول رب الجنود </a:t>
            </a:r>
            <a:br>
              <a:rPr lang="ar-JO" sz="3600" dirty="0">
                <a:effectLst>
                  <a:glow rad="127000">
                    <a:schemeClr val="tx1"/>
                  </a:glow>
                </a:effectLst>
                <a:ea typeface="ＭＳ Ｐゴシック" charset="0"/>
              </a:rPr>
            </a:br>
            <a:r>
              <a:rPr lang="ar-JO" sz="3600" dirty="0">
                <a:solidFill>
                  <a:srgbClr val="FFFF00"/>
                </a:solidFill>
                <a:effectLst>
                  <a:glow rad="127000">
                    <a:schemeClr val="tx1"/>
                  </a:glow>
                </a:effectLst>
                <a:ea typeface="ＭＳ Ｐゴシック" charset="0"/>
              </a:rPr>
              <a:t>فأرجع إليكم</a:t>
            </a:r>
            <a:r>
              <a:rPr lang="ar-JO" sz="3600" dirty="0">
                <a:effectLst>
                  <a:glow rad="127000">
                    <a:schemeClr val="tx1"/>
                  </a:glow>
                </a:effectLst>
                <a:ea typeface="ＭＳ Ｐゴシック" charset="0"/>
              </a:rPr>
              <a:t> يقول رب الجنود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(زك ١: ٢-٣)</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481269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لا تكونوا كآبائكم الذين ناداهم الأنبياء الأولون قائلين هكذا قال رب الجنود ارجعوا عن طرقكم الشريرة وعن أعمالكم الشريرة فلم يسمعوا ولم يصغوا إلي يقول رب الجنود</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 ٤</a:t>
            </a:r>
            <a:r>
              <a:rPr lang="en-US" sz="3600" dirty="0">
                <a:effectLst>
                  <a:glow rad="127000">
                    <a:schemeClr val="tx1"/>
                  </a:glow>
                </a:effectLst>
                <a:ea typeface="ＭＳ Ｐゴシック" charset="0"/>
              </a:rPr>
              <a:t>)</a:t>
            </a:r>
          </a:p>
        </p:txBody>
      </p:sp>
      <p:pic>
        <p:nvPicPr>
          <p:cNvPr id="3" name="Picture 2" descr="Repent - Contributed by Bob Hammond - Coronado Community United Methodist  Church">
            <a:extLst>
              <a:ext uri="{FF2B5EF4-FFF2-40B4-BE49-F238E27FC236}">
                <a16:creationId xmlns:a16="http://schemas.microsoft.com/office/drawing/2014/main" id="{3D147D28-105D-91B5-25DC-F56A8EE9F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83"/>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731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٥ آباؤكم أين هم والأنبياء هل أبداً يحيون ٦ ولكن كلامي وفرائضي التي أوصيت بها عبيدي الأنبياء أفلم تدرك أباؤكم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 ٥-٦أ</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8778193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3566D-8482-1FF1-8C83-DC188A385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4" y="29469"/>
            <a:ext cx="9144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فرجعوا وقالوا كما قصد رب الجنود أن يصنع بنا كطرقنا وكأعمالنا كذلك فعل بنا</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 ٦ب</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98976370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كيف يمكنك أن تكون</a:t>
            </a:r>
            <a:br>
              <a:rPr lang="ar-JO" dirty="0">
                <a:effectLst>
                  <a:glow rad="127000">
                    <a:schemeClr val="tx1"/>
                  </a:glow>
                </a:effectLst>
                <a:ea typeface="ＭＳ Ｐゴシック" charset="0"/>
              </a:rPr>
            </a:br>
            <a:r>
              <a:rPr lang="ar-JO" sz="8800" dirty="0">
                <a:solidFill>
                  <a:srgbClr val="FFFF00"/>
                </a:solidFill>
                <a:effectLst>
                  <a:glow rad="127000">
                    <a:schemeClr val="tx1"/>
                  </a:glow>
                </a:effectLst>
                <a:ea typeface="ＭＳ Ｐゴシック" charset="0"/>
              </a:rPr>
              <a:t>متشجعاً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خدمتك للمسيح؟</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597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مرحباً بوب، من هو صديقك؟</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إنه طبيعتي الخاطئة القديمة... إنه موجود دائماً - مثير للمشاكل بالفعل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مرحباً، كيف حالك؟</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ولا يتعب أبداً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26276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١. أنظر إلى </a:t>
            </a:r>
            <a:r>
              <a:rPr lang="ar-JO" dirty="0">
                <a:solidFill>
                  <a:srgbClr val="FFFF00"/>
                </a:solidFill>
                <a:effectLst>
                  <a:glow rad="127000">
                    <a:schemeClr val="tx1"/>
                  </a:glow>
                </a:effectLst>
                <a:ea typeface="ＭＳ Ｐゴシック" charset="0"/>
              </a:rPr>
              <a:t>مكانتك</a:t>
            </a:r>
            <a:r>
              <a:rPr lang="ar-JO" dirty="0">
                <a:effectLst>
                  <a:glow rad="127000">
                    <a:schemeClr val="tx1"/>
                  </a:glow>
                </a:effectLst>
                <a:ea typeface="ＭＳ Ｐゴシック" charset="0"/>
              </a:rPr>
              <a:t> المتميزة</a:t>
            </a:r>
            <a:endParaRPr lang="en-US"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 ١-٦</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332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يستمر اليهود بالصلاة كل يوم من أجل إعادة بناء الهيكل</a:t>
            </a:r>
            <a:endParaRPr lang="en-US" sz="40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مكانة اليهود المتميزة يجب أن تنتج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إعادة بناء الهيكل (الإصحاح ١-٦)</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2249009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يجب على يهوذا أن تحضر لمجيء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ضوء مكانة العهد المتميزة بين الأمم من خلال إعادة بناء الهيكل للبركات المستقبلية عندما يحكم المسيا على الملكوت</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649</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3888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60506" name="Group 90"/>
          <p:cNvGraphicFramePr>
            <a:graphicFrameLocks noGrp="1"/>
          </p:cNvGraphicFramePr>
          <p:nvPr>
            <p:extLst>
              <p:ext uri="{D42A27DB-BD31-4B8C-83A1-F6EECF244321}">
                <p14:modId xmlns:p14="http://schemas.microsoft.com/office/powerpoint/2010/main" val="89921536"/>
              </p:ext>
            </p:extLst>
          </p:nvPr>
        </p:nvGraphicFramePr>
        <p:xfrm>
          <a:off x="1" y="76200"/>
          <a:ext cx="9396536" cy="6067108"/>
        </p:xfrm>
        <a:graphic>
          <a:graphicData uri="http://schemas.openxmlformats.org/drawingml/2006/table">
            <a:tbl>
              <a:tblPr/>
              <a:tblGrid>
                <a:gridCol w="1500247">
                  <a:extLst>
                    <a:ext uri="{9D8B030D-6E8A-4147-A177-3AD203B41FA5}">
                      <a16:colId xmlns:a16="http://schemas.microsoft.com/office/drawing/2014/main" val="20000"/>
                    </a:ext>
                  </a:extLst>
                </a:gridCol>
                <a:gridCol w="1493849">
                  <a:extLst>
                    <a:ext uri="{9D8B030D-6E8A-4147-A177-3AD203B41FA5}">
                      <a16:colId xmlns:a16="http://schemas.microsoft.com/office/drawing/2014/main" val="20001"/>
                    </a:ext>
                  </a:extLst>
                </a:gridCol>
                <a:gridCol w="1612206">
                  <a:extLst>
                    <a:ext uri="{9D8B030D-6E8A-4147-A177-3AD203B41FA5}">
                      <a16:colId xmlns:a16="http://schemas.microsoft.com/office/drawing/2014/main" val="20002"/>
                    </a:ext>
                  </a:extLst>
                </a:gridCol>
                <a:gridCol w="1605808">
                  <a:extLst>
                    <a:ext uri="{9D8B030D-6E8A-4147-A177-3AD203B41FA5}">
                      <a16:colId xmlns:a16="http://schemas.microsoft.com/office/drawing/2014/main" val="20003"/>
                    </a:ext>
                  </a:extLst>
                </a:gridCol>
                <a:gridCol w="1465060">
                  <a:extLst>
                    <a:ext uri="{9D8B030D-6E8A-4147-A177-3AD203B41FA5}">
                      <a16:colId xmlns:a16="http://schemas.microsoft.com/office/drawing/2014/main" val="20004"/>
                    </a:ext>
                  </a:extLst>
                </a:gridCol>
                <a:gridCol w="1509844">
                  <a:extLst>
                    <a:ext uri="{9D8B030D-6E8A-4147-A177-3AD203B41FA5}">
                      <a16:colId xmlns:a16="http://schemas.microsoft.com/office/drawing/2014/main" val="20005"/>
                    </a:ext>
                  </a:extLst>
                </a:gridCol>
                <a:gridCol w="209522">
                  <a:extLst>
                    <a:ext uri="{9D8B030D-6E8A-4147-A177-3AD203B41FA5}">
                      <a16:colId xmlns:a16="http://schemas.microsoft.com/office/drawing/2014/main" val="20006"/>
                    </a:ext>
                  </a:extLst>
                </a:gridCol>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25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إعادة بناء الهيكل للمسيا</a:t>
                      </a:r>
                      <a:endParaRPr kumimoji="0" lang="en-US" altLang="zh-CN"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أمانة عهد الله</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الحكم المسياني المستقبلي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الإصحاحات ٧-١٤</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 (١: 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كلام الرب صار إلى زكريا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العهد</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رؤى المسيا</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306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عبئين</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أمر        بالتوبة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SA"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 ١-٦</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ثماني        رؤى       عهدية</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١:٧-٦: 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تتويج       يهوشع      الرمزي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٦: ٩-١٥</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أربع        رسائل      استرداد</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٧-٨</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مرفوض في  مجيئه الأول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٩-١١</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مقبول في         مجيئه الثاني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١٢-١٤</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إلى زكريا</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ثم نظرت إلى أعلى وكان هناك أمامي</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إلي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كانت كلمة الرب لي</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عبء كلمة الرب</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صور</a:t>
                      </a:r>
                      <a:r>
                        <a:rPr kumimoji="0" lang="en-US"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مشاكل</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توقعات</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نصيب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صوم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مستقبل 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خلال بناء الهيكل</a:t>
                      </a:r>
                      <a:endPar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520-518 ق.م (١: ١، ٧: ١)</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بناء الهيكل</a:t>
                      </a:r>
                      <a:endParaRPr kumimoji="0" lang="en-US"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ar-JO" altLang="zh-CN" sz="1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480-470 ق.م (٩: ١٣)</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endParaRPr kumimoji="0" lang="en-US" altLang="zh-CN" sz="3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ar-JO" altLang="zh-CN" sz="17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أورشليم</a:t>
                      </a:r>
                      <a:endParaRPr kumimoji="0" lang="en-US"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13" name="Text Box 366"/>
          <p:cNvSpPr txBox="1">
            <a:spLocks noChangeArrowheads="1"/>
          </p:cNvSpPr>
          <p:nvPr/>
        </p:nvSpPr>
        <p:spPr bwMode="auto">
          <a:xfrm>
            <a:off x="8458200" y="133350"/>
            <a:ext cx="61747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649</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b="1" dirty="0">
                <a:latin typeface="Arial" panose="020B0604020202020204" pitchFamily="34" charset="0"/>
                <a:ea typeface="ＭＳ Ｐゴシック" charset="0"/>
                <a:cs typeface="Arial" panose="020B0604020202020204" pitchFamily="34"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pic>
      <p:sp>
        <p:nvSpPr>
          <p:cNvPr id="3" name="WordArt 371">
            <a:extLst>
              <a:ext uri="{FF2B5EF4-FFF2-40B4-BE49-F238E27FC236}">
                <a16:creationId xmlns:a16="http://schemas.microsoft.com/office/drawing/2014/main" id="{9F15EA5B-9915-01B1-752D-AFB891426F9B}"/>
              </a:ext>
            </a:extLst>
          </p:cNvPr>
          <p:cNvSpPr>
            <a:spLocks noChangeArrowheads="1" noChangeShapeType="1" noTextEdit="1"/>
          </p:cNvSpPr>
          <p:nvPr/>
        </p:nvSpPr>
        <p:spPr bwMode="auto">
          <a:xfrm rot="330032">
            <a:off x="424382" y="2462403"/>
            <a:ext cx="5414916" cy="861983"/>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rPr>
              <a:t>إعادة بناء الهيكل للمسيا</a:t>
            </a:r>
            <a:endParaRPr kumimoji="0" lang="en-US" sz="3600" b="0" i="0" u="none" strike="noStrike" kern="10" cap="none" spc="0" normalizeH="0" baseline="0" noProof="0" dirty="0">
              <a:ln w="9525">
                <a:round/>
                <a:headEnd/>
                <a:tailEnd/>
              </a:ln>
              <a:solidFill>
                <a:srgbClr val="FFFFFF"/>
              </a:solidFill>
              <a:effectLst>
                <a:outerShdw blurRad="38100" dist="38100" dir="2700000" algn="tl" rotWithShape="0">
                  <a:srgbClr val="000000">
                    <a:alpha val="43137"/>
                  </a:srgbClr>
                </a:outerShdw>
              </a:effectLst>
              <a:uLnTx/>
              <a:uFillTx/>
              <a:latin typeface="Impact"/>
              <a:ea typeface="Impact"/>
              <a:cs typeface="Impact"/>
            </a:endParaRPr>
          </a:p>
        </p:txBody>
      </p:sp>
      <p:sp>
        <p:nvSpPr>
          <p:cNvPr id="4" name="Rectangle 2">
            <a:extLst>
              <a:ext uri="{FF2B5EF4-FFF2-40B4-BE49-F238E27FC236}">
                <a16:creationId xmlns:a16="http://schemas.microsoft.com/office/drawing/2014/main" id="{B166D71B-7841-FDC4-3213-3E61DA3A26F0}"/>
              </a:ext>
            </a:extLst>
          </p:cNvPr>
          <p:cNvSpPr txBox="1">
            <a:spLocks noChangeArrowheads="1"/>
          </p:cNvSpPr>
          <p:nvPr/>
        </p:nvSpPr>
        <p:spPr bwMode="auto">
          <a:xfrm>
            <a:off x="-945976" y="-27384"/>
            <a:ext cx="2133600" cy="6861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210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الرؤية الأولى : راكب الفرس الأحمر بين الآس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١: ٧-١٧)</a:t>
            </a:r>
            <a:endParaRPr lang="en-US" sz="3600" dirty="0">
              <a:effectLst>
                <a:glow rad="177800">
                  <a:schemeClr val="tx1"/>
                </a:glow>
              </a:effectLst>
            </a:endParaRPr>
          </a:p>
        </p:txBody>
      </p:sp>
      <p:sp>
        <p:nvSpPr>
          <p:cNvPr id="8" name="Rectangle 2"/>
          <p:cNvSpPr txBox="1">
            <a:spLocks noChangeArrowheads="1"/>
          </p:cNvSpPr>
          <p:nvPr/>
        </p:nvSpPr>
        <p:spPr bwMode="auto">
          <a:xfrm>
            <a:off x="0" y="2780928"/>
            <a:ext cx="9144000" cy="41916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اليوم الرابع والعشرين من الشهر الحادي عشر هو شهر شباط في السنة الثانية لداريوس كانت كلمة الرب إلى زكريا بن برخيا بن عدو النبي قائلاً رأيت في الليل وإذا برجل راكب على فرس أحمر وهو واقف بين الآس الذي في الظل وخلفه خيل حمر وشقر وشهب فقلت يا سيدي ما هؤلاء فقال لي الملاك الذي كلمني أنا أريك ما هؤلاء</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٧-٩</a:t>
            </a: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811715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فأجاب الرجل الواقف بين الآس وقال هؤلاء هم الذين أرسلهم الرب للجولان في الأرض</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١: ١٠</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12189007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فقال لي الملاك الذي كلمني ناد قائلاً هكذا قال رب الجنود غرت على أورشليم وعلى صهيون غيرة عظيمة وأنا مغضب بغضب عظيم على الأمم المطمئنين لأني غضبت قليلاً وهم أعانوا الشر</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١: ١٤-١٥</a:t>
            </a:r>
            <a:r>
              <a:rPr lang="en-US" sz="40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1763688" y="3732914"/>
            <a:ext cx="5625295" cy="3096344"/>
          </a:xfrm>
          <a:prstGeom prst="rect">
            <a:avLst/>
          </a:prstGeom>
        </p:spPr>
      </p:pic>
    </p:spTree>
    <p:extLst>
      <p:ext uri="{BB962C8B-B14F-4D97-AF65-F5344CB8AC3E}">
        <p14:creationId xmlns:p14="http://schemas.microsoft.com/office/powerpoint/2010/main" val="183992389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الرؤية الأولى : راكب الفرس الأحمر بين الآس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١: ٧-١٧)</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غضب الله ضد الأمم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وبركته على إسرائيل المستردة</a:t>
            </a:r>
            <a:endParaRPr kumimoji="0" lang="en-US"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058921556"/>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ar-JO" sz="3200" dirty="0">
                <a:effectLst/>
                <a:ea typeface="ＭＳ Ｐゴシック" charset="0"/>
              </a:rPr>
              <a:t>زكريا ١: ٨ تتوسع في رؤيا ٧: ١-٤</a:t>
            </a:r>
            <a:endParaRPr lang="en-US" sz="3200" dirty="0">
              <a:effectLst/>
              <a:ea typeface="ＭＳ Ｐゴシック" charset="0"/>
            </a:endParaRPr>
          </a:p>
        </p:txBody>
      </p:sp>
    </p:spTree>
    <p:extLst>
      <p:ext uri="{BB962C8B-B14F-4D97-AF65-F5344CB8AC3E}">
        <p14:creationId xmlns:p14="http://schemas.microsoft.com/office/powerpoint/2010/main" val="2538427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64516" name="Rectangle 4"/>
          <p:cNvSpPr>
            <a:spLocks noGrp="1" noChangeArrowheads="1"/>
          </p:cNvSpPr>
          <p:nvPr>
            <p:ph type="title"/>
          </p:nvPr>
        </p:nvSpPr>
        <p:spPr>
          <a:xfrm>
            <a:off x="0" y="304800"/>
            <a:ext cx="9144000" cy="1295400"/>
          </a:xfrm>
        </p:spPr>
        <p:txBody>
          <a:bodyPr/>
          <a:lstStyle/>
          <a:p>
            <a:pPr eaLnBrk="1" hangingPunct="1">
              <a:defRPr/>
            </a:pPr>
            <a:r>
              <a:rPr lang="ar-JO" dirty="0">
                <a:solidFill>
                  <a:schemeClr val="bg2"/>
                </a:solidFill>
                <a:effectLst>
                  <a:outerShdw blurRad="38100" dist="38100" dir="2700000" algn="tl">
                    <a:srgbClr val="FFFFFF"/>
                  </a:outerShdw>
                </a:effectLst>
                <a:ea typeface="ＭＳ Ｐゴシック" charset="0"/>
              </a:rPr>
              <a:t>١: ١٦ هيكلي سوف يبنى</a:t>
            </a:r>
            <a:endParaRPr lang="en-US" sz="5400" dirty="0">
              <a:solidFill>
                <a:schemeClr val="bg2"/>
              </a:solidFill>
              <a:effectLst>
                <a:outerShdw blurRad="38100" dist="38100" dir="2700000" algn="tl">
                  <a:srgbClr val="FFFFFF"/>
                </a:outerShdw>
              </a:effectLst>
              <a:ea typeface="ＭＳ Ｐゴシック" charset="0"/>
            </a:endParaRPr>
          </a:p>
        </p:txBody>
      </p:sp>
      <p:sp>
        <p:nvSpPr>
          <p:cNvPr id="136195"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650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6" name="Picture 5"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1880" y="1498104"/>
            <a:ext cx="2375520" cy="978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0"/>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9144000" cy="622300"/>
          </a:xfrm>
          <a:effectLst>
            <a:outerShdw blurRad="63500" dist="38099" dir="2700000" algn="ctr" rotWithShape="0">
              <a:schemeClr val="bg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ＭＳ Ｐゴシック" charset="0"/>
              </a:rPr>
              <a:t>ثماني رؤى عهدية</a:t>
            </a:r>
            <a:endParaRPr lang="en-US" sz="3600" dirty="0">
              <a:solidFill>
                <a:schemeClr val="bg2"/>
              </a:solidFill>
              <a:effectLst>
                <a:outerShdw blurRad="38100" dist="38100" dir="2700000" algn="tl">
                  <a:srgbClr val="FFFFFF"/>
                </a:outerShdw>
              </a:effectLst>
              <a:ea typeface="ＭＳ Ｐゴシック" charset="0"/>
            </a:endParaRPr>
          </a:p>
        </p:txBody>
      </p:sp>
      <p:sp>
        <p:nvSpPr>
          <p:cNvPr id="34825" name="Text Box 9"/>
          <p:cNvSpPr txBox="1">
            <a:spLocks noChangeArrowheads="1"/>
          </p:cNvSpPr>
          <p:nvPr/>
        </p:nvSpPr>
        <p:spPr bwMode="auto">
          <a:xfrm>
            <a:off x="8382000" y="76200"/>
            <a:ext cx="704039"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653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00653269"/>
              </p:ext>
            </p:extLst>
          </p:nvPr>
        </p:nvGraphicFramePr>
        <p:xfrm>
          <a:off x="0" y="667174"/>
          <a:ext cx="9144000" cy="5147735"/>
        </p:xfrm>
        <a:graphic>
          <a:graphicData uri="http://schemas.openxmlformats.org/drawingml/2006/table">
            <a:tbl>
              <a:tblPr firstRow="1" bandRow="1">
                <a:effectLst/>
                <a:tableStyleId>{E8B1032C-EA38-4F05-BA0D-38AFFFC7BED3}</a:tableStyleId>
              </a:tblPr>
              <a:tblGrid>
                <a:gridCol w="3276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475826">
                <a:tc>
                  <a:txBody>
                    <a:bodyPr/>
                    <a:lstStyle/>
                    <a:p>
                      <a:pPr algn="ctr"/>
                      <a:r>
                        <a:rPr lang="ar-JO" sz="2000" b="1" i="0" dirty="0">
                          <a:solidFill>
                            <a:srgbClr val="FFFFFF"/>
                          </a:solidFill>
                          <a:effectLst>
                            <a:glow rad="177800">
                              <a:schemeClr val="bg2"/>
                            </a:glow>
                          </a:effectLst>
                          <a:latin typeface="Arial" panose="020B0604020202020204" pitchFamily="34" charset="0"/>
                          <a:cs typeface="Arial" panose="020B0604020202020204" pitchFamily="34" charset="0"/>
                        </a:rPr>
                        <a:t>الرؤيا</a:t>
                      </a:r>
                      <a:endParaRPr lang="en-US" sz="2000" b="1" i="0" dirty="0">
                        <a:solidFill>
                          <a:srgbClr val="FFFFFF"/>
                        </a:solidFill>
                        <a:effectLst>
                          <a:glow rad="177800">
                            <a:schemeClr val="bg2"/>
                          </a:glow>
                        </a:effectLst>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ar-JO" sz="2000" b="1" i="0" dirty="0">
                          <a:solidFill>
                            <a:srgbClr val="FFFFFF"/>
                          </a:solidFill>
                          <a:effectLst>
                            <a:glow rad="177800">
                              <a:schemeClr val="bg2"/>
                            </a:glow>
                          </a:effectLst>
                          <a:latin typeface="Arial" panose="020B0604020202020204" pitchFamily="34" charset="0"/>
                          <a:cs typeface="Arial" panose="020B0604020202020204" pitchFamily="34" charset="0"/>
                        </a:rPr>
                        <a:t>النص</a:t>
                      </a:r>
                      <a:endParaRPr lang="en-US" sz="2000" b="1" i="0" dirty="0">
                        <a:solidFill>
                          <a:srgbClr val="FFFFFF"/>
                        </a:solidFill>
                        <a:effectLst>
                          <a:glow rad="177800">
                            <a:schemeClr val="bg2"/>
                          </a:glow>
                        </a:effectLst>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ar-JO" sz="2000" b="1" i="0" dirty="0">
                          <a:solidFill>
                            <a:srgbClr val="FFFFFF"/>
                          </a:solidFill>
                          <a:effectLst>
                            <a:glow rad="177800">
                              <a:schemeClr val="bg2"/>
                            </a:glow>
                          </a:effectLst>
                          <a:latin typeface="Arial" panose="020B0604020202020204" pitchFamily="34" charset="0"/>
                          <a:cs typeface="Arial" panose="020B0604020202020204" pitchFamily="34" charset="0"/>
                        </a:rPr>
                        <a:t>المعنى</a:t>
                      </a:r>
                      <a:endParaRPr lang="en-US" sz="2000" b="1" i="0" dirty="0">
                        <a:solidFill>
                          <a:srgbClr val="FFFFFF"/>
                        </a:solidFill>
                        <a:effectLst>
                          <a:glow rad="177800">
                            <a:schemeClr val="bg2"/>
                          </a:glow>
                        </a:effectLst>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0000"/>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راكب الفرس الأحمر بين أشجار الآس</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١: ٧-١٧</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baseline="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غضب الله ضد الأمم وبركته لإسرائيل المستردة</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أربعة قرون وأربعة صناع</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١: ١٨-٢١</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baseline="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دينونة الله على الأمم التي كانت ضد إسرائيل</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رجل بيده حبل قياس</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زك ٢</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بركة الله المستقبلية على إسرائيل المستردة</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تطهير وتتويج يهوشع رئيس الكهنة</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زك ٣</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تطهير إسرائيل المستقبلي من الخطية وإعادتها كأمة كهنوتية</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منارة الذهب وشجرتا الزيتون</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زك ٤</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baseline="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إسرائيل كنور للأمم تحت حكم المسيا الملك الكاهن</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الدرج الطائر</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٥: ١-٤</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شدة وشمولية الدينونة الإلهية على الأفراد الإسرائيليين</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المرأة التي</a:t>
                      </a:r>
                      <a:r>
                        <a:rPr lang="ar-JO" sz="2000" b="1" i="0" baseline="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 في المكيال</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٥: ٥-١١</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إزالة خطية أمة إسرائيل في التمرد ضد الله</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567267">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المركبات الأربع</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٦: ١-١٨</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ar-JO"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الدينونة الإلهية على الأمم الوثنية</a:t>
                      </a:r>
                      <a:endParaRPr lang="en-US" sz="2000" b="1" i="0" dirty="0">
                        <a:solidFill>
                          <a:srgbClr val="FFFFFF"/>
                        </a:solidFill>
                        <a:effectLst>
                          <a:glow rad="1778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
        <p:nvSpPr>
          <p:cNvPr id="63494" name="TextBox 8"/>
          <p:cNvSpPr txBox="1">
            <a:spLocks noChangeArrowheads="1"/>
          </p:cNvSpPr>
          <p:nvPr/>
        </p:nvSpPr>
        <p:spPr bwMode="auto">
          <a:xfrm>
            <a:off x="5105400" y="6553200"/>
            <a:ext cx="4038600" cy="307777"/>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CC"/>
              </a:solidFill>
              <a:effectLst/>
              <a:uLnTx/>
              <a:uFillTx/>
              <a:latin typeface="Arial" panose="020B0604020202020204" pitchFamily="34" charset="0"/>
              <a:ea typeface="Arial" charset="0"/>
              <a:cs typeface="Arial" panose="020B0604020202020204" pitchFamily="34" charset="0"/>
            </a:endParaRPr>
          </a:p>
        </p:txBody>
      </p:sp>
      <p:pic>
        <p:nvPicPr>
          <p:cNvPr id="134150" name="Picture 9" descr="j0299195.pict"/>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50888"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الرؤية الثانية : أربعة قرون وأربعة صناع</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١: ١٨-٢١)</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24" charset="-128"/>
                <a:cs typeface="Arial" panose="020B0604020202020204" pitchFamily="34" charset="0"/>
              </a:rPr>
              <a:t>دينونة الله على الأمم التي كانت ضد إسرائيل</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24" charset="-128"/>
              <a:cs typeface="Arial" panose="020B0604020202020204" pitchFamily="34" charset="0"/>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2996699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ar-JO" sz="2400" dirty="0">
                <a:solidFill>
                  <a:srgbClr val="FFFFFF"/>
                </a:solidFill>
                <a:effectLst/>
              </a:rPr>
              <a:t>رؤيا زكريا الثانية :</a:t>
            </a:r>
            <a:br>
              <a:rPr lang="en-US" sz="2400" dirty="0">
                <a:solidFill>
                  <a:srgbClr val="FFFFFF"/>
                </a:solidFill>
                <a:effectLst/>
              </a:rPr>
            </a:br>
            <a:r>
              <a:rPr lang="ar-JO" sz="2400" dirty="0">
                <a:solidFill>
                  <a:srgbClr val="FFFFFF"/>
                </a:solidFill>
                <a:effectLst/>
              </a:rPr>
              <a:t>القرون والصناع في زكريا ١: ١٨-٢١</a:t>
            </a:r>
            <a:endParaRPr lang="en-US" sz="2400" dirty="0">
              <a:solidFill>
                <a:srgbClr val="FFFFFF"/>
              </a:solidFill>
              <a:effectLst/>
              <a:ea typeface="ＭＳ Ｐゴシック"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فرفعت عيني ونظرت وإذا بأربعة قرون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فقلت للملاك الذي كلمني ما هذه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لي هذه هي القرون التي بددت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يهوذا وإسرائيل وأورشليم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١: ١٨-١٩)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ثماني رؤى عهدية (١: ٧-٦: ٨) تصف مكانة إسرائيل المتميزة ودينونة الأمم معتمدة على وعد الله لإبراهيم ليبارك مباركيهم ويلعن لاعنيهم (تك ١٢: ١-٣)</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22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فأراني الرب أربعة صناع فقلت جاء هؤلاء ماذا يفعلون فتكلم قائلاً هذه هي القرون التي بددت يهوذا حتى لم يرفع إنسان رأسه وقد جاء هؤلاء ليرعبوهم وليطردوا قرون الأمم الرافعين قرناً على أرض يهوذا لتبديدها</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١: ٢٠-٢١</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0011977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37715201"/>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ar-JO" sz="3600" dirty="0">
                <a:solidFill>
                  <a:srgbClr val="FFFFFF"/>
                </a:solidFill>
                <a:effectLst>
                  <a:glow rad="177800">
                    <a:schemeClr val="tx1"/>
                  </a:glow>
                </a:effectLst>
              </a:rPr>
              <a:t>الرؤية الثالثة :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رجل معه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حبل قياس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٢)</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بركة الله المستقبلية على إسرائيل المستردة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00800948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175" y="4149725"/>
            <a:ext cx="5076825" cy="2098675"/>
          </a:xfrm>
          <a:effectLst>
            <a:outerShdw blurRad="63500" dist="35921" dir="2700000" algn="ctr" rotWithShape="0">
              <a:schemeClr val="bg2">
                <a:alpha val="74998"/>
              </a:schemeClr>
            </a:outerShdw>
          </a:effectLst>
        </p:spPr>
        <p:txBody>
          <a:bodyPr/>
          <a:lstStyle/>
          <a:p>
            <a:pPr eaLnBrk="1" hangingPunct="1">
              <a:defRPr/>
            </a:pPr>
            <a:r>
              <a:rPr lang="ar-JO" sz="4000" dirty="0">
                <a:effectLst>
                  <a:outerShdw blurRad="38100" dist="38100" dir="2700000" algn="tl">
                    <a:srgbClr val="000000"/>
                  </a:outerShdw>
                </a:effectLst>
                <a:ea typeface="ＭＳ Ｐゴシック" charset="0"/>
              </a:rPr>
              <a:t>عصا قياس  </a:t>
            </a:r>
            <a:br>
              <a:rPr lang="ar-JO" sz="4000" dirty="0">
                <a:effectLst>
                  <a:outerShdw blurRad="38100" dist="38100" dir="2700000" algn="tl">
                    <a:srgbClr val="000000"/>
                  </a:outerShdw>
                </a:effectLst>
                <a:ea typeface="ＭＳ Ｐゴシック" charset="0"/>
              </a:rPr>
            </a:br>
            <a:r>
              <a:rPr lang="ar-JO" sz="4000" dirty="0">
                <a:effectLst>
                  <a:outerShdw blurRad="38100" dist="38100" dir="2700000" algn="tl">
                    <a:srgbClr val="000000"/>
                  </a:outerShdw>
                </a:effectLst>
                <a:ea typeface="ＭＳ Ｐゴシック" charset="0"/>
              </a:rPr>
              <a:t>لأورشليم</a:t>
            </a:r>
            <a:br>
              <a:rPr lang="ar-JO" sz="4000" dirty="0">
                <a:effectLst>
                  <a:outerShdw blurRad="38100" dist="38100" dir="2700000" algn="tl">
                    <a:srgbClr val="000000"/>
                  </a:outerShdw>
                </a:effectLst>
                <a:ea typeface="ＭＳ Ｐゴシック" charset="0"/>
              </a:rPr>
            </a:br>
            <a:r>
              <a:rPr lang="en-US" sz="4000" dirty="0">
                <a:effectLst>
                  <a:outerShdw blurRad="38100" dist="38100" dir="2700000" algn="tl">
                    <a:srgbClr val="000000"/>
                  </a:outerShdw>
                </a:effectLst>
                <a:ea typeface="ＭＳ Ｐゴシック" charset="0"/>
              </a:rPr>
              <a:t>(</a:t>
            </a:r>
            <a:r>
              <a:rPr lang="ar-JO" sz="4000" dirty="0">
                <a:effectLst>
                  <a:outerShdw blurRad="38100" dist="38100" dir="2700000" algn="tl">
                    <a:srgbClr val="000000"/>
                  </a:outerShdw>
                </a:effectLst>
                <a:ea typeface="ＭＳ Ｐゴシック" charset="0"/>
              </a:rPr>
              <a:t>زك ٢: ١-٢</a:t>
            </a:r>
            <a:r>
              <a:rPr lang="en-US" sz="4000" dirty="0">
                <a:effectLst>
                  <a:outerShdw blurRad="38100" dist="38100" dir="2700000" algn="tl">
                    <a:srgbClr val="000000"/>
                  </a:outerShdw>
                </a:effectLst>
                <a:ea typeface="ＭＳ Ｐゴシック" charset="0"/>
              </a:rPr>
              <a:t>)</a:t>
            </a: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فرفعت عيني ونظرت وإذا رجل وبيده حبل قياس فقلت إلى أين أنت ذاهب فقال لي لأقيس أورشليم لأرى كم عرضها وكم طولها</a:t>
            </a:r>
            <a:endParaRPr kumimoji="0" lang="en-US" sz="360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غرباً = اليهود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4306" name="Rectangle 2"/>
          <p:cNvSpPr>
            <a:spLocks noGrp="1" noRot="1" noChangeArrowheads="1"/>
          </p:cNvSpPr>
          <p:nvPr>
            <p:ph type="title"/>
          </p:nvPr>
        </p:nvSpPr>
        <p:spPr>
          <a:xfrm>
            <a:off x="0" y="0"/>
            <a:ext cx="3563888" cy="908720"/>
          </a:xfrm>
          <a:solidFill>
            <a:schemeClr val="bg2"/>
          </a:solidFill>
        </p:spPr>
        <p:txBody>
          <a:bodyPr/>
          <a:lstStyle/>
          <a:p>
            <a:pPr eaLnBrk="1" hangingPunct="1">
              <a:defRPr/>
            </a:pPr>
            <a:r>
              <a:rPr lang="ar-JO" sz="2800" dirty="0">
                <a:solidFill>
                  <a:schemeClr val="tx1"/>
                </a:solidFill>
                <a:effectLst/>
              </a:rPr>
              <a:t>عدد سكان أورشليم</a:t>
            </a:r>
            <a:br>
              <a:rPr lang="ar-JO" sz="2800" dirty="0">
                <a:solidFill>
                  <a:schemeClr val="tx1"/>
                </a:solidFill>
                <a:effectLst/>
              </a:rPr>
            </a:br>
            <a:r>
              <a:rPr lang="ar-JO" sz="2800" dirty="0">
                <a:solidFill>
                  <a:schemeClr val="tx1"/>
                </a:solidFill>
                <a:effectLst/>
              </a:rPr>
              <a:t>٢٠٠٢</a:t>
            </a:r>
            <a:endParaRPr lang="en-US" sz="2800" dirty="0">
              <a:solidFill>
                <a:schemeClr val="tx1"/>
              </a:solidFill>
              <a:effectLst/>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شرقاً = العرب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ar-JO" dirty="0"/>
              <a:t>أورشليم</a:t>
            </a:r>
            <a:br>
              <a:rPr lang="ar-JO" dirty="0"/>
            </a:br>
            <a:r>
              <a:rPr lang="ar-JO" dirty="0"/>
              <a:t>(٢٠٠٢)</a:t>
            </a:r>
            <a:endParaRPr lang="en-US" dirty="0"/>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502033" y="6137275"/>
            <a:ext cx="2467342"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أساس معاهدة السلام في الشرق الأوسط</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آذار 2002</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ar-JO" sz="3200" dirty="0"/>
              <a:t>المدينة القديمة اليوم</a:t>
            </a: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ar-JO" altLang="ja-JP" sz="3200" dirty="0">
                <a:solidFill>
                  <a:schemeClr val="bg2"/>
                </a:solidFill>
                <a:effectLst/>
              </a:rPr>
              <a:t>أورشليم الحالية : كثيرون سيعيشون خارج أسوار المدينة (زك ٢: ٤)</a:t>
            </a:r>
            <a:endParaRPr lang="en-US" sz="36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649</a:t>
            </a: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rtl="1" eaLnBrk="1" hangingPunct="1">
              <a:defRPr/>
            </a:pPr>
            <a:r>
              <a:rPr lang="ar-JO" sz="4000" dirty="0">
                <a:effectLst/>
                <a:ea typeface="ＭＳ Ｐゴシック" charset="0"/>
              </a:rPr>
              <a:t>سور النار (زك </a:t>
            </a:r>
            <a:r>
              <a:rPr lang="ar-SA" sz="4000" dirty="0">
                <a:effectLst/>
                <a:ea typeface="ＭＳ Ｐゴシック" charset="0"/>
              </a:rPr>
              <a:t>٢: ٤-٥</a:t>
            </a:r>
            <a:r>
              <a:rPr lang="ar-JO" sz="4000" dirty="0">
                <a:effectLst/>
                <a:ea typeface="ＭＳ Ｐゴシック" charset="0"/>
              </a:rPr>
              <a:t>)</a:t>
            </a:r>
            <a:endParaRPr lang="en-US" sz="4000" dirty="0">
              <a:effectLst/>
              <a:ea typeface="ＭＳ Ｐゴシック" charset="0"/>
            </a:endParaRPr>
          </a:p>
        </p:txBody>
      </p:sp>
      <p:sp>
        <p:nvSpPr>
          <p:cNvPr id="5" name="Rectangle 5"/>
          <p:cNvSpPr txBox="1">
            <a:spLocks noChangeArrowheads="1"/>
          </p:cNvSpPr>
          <p:nvPr/>
        </p:nvSpPr>
        <p:spPr bwMode="auto">
          <a:xfrm>
            <a:off x="0" y="4509120"/>
            <a:ext cx="9144000" cy="234888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CC"/>
                </a:solidFill>
                <a:effectLst>
                  <a:glow rad="165100">
                    <a:srgbClr val="000000"/>
                  </a:glow>
                </a:effectLst>
                <a:uLnTx/>
                <a:uFillTx/>
                <a:latin typeface="Arial" panose="020B0604020202020204" pitchFamily="34" charset="0"/>
                <a:cs typeface="Arial" panose="020B0604020202020204" pitchFamily="34" charset="0"/>
              </a:rPr>
              <a:t>وكلم هذا الغلام قائلاً كالأعراء تسكن أورشليم من كثرة الناس والبهائم فيها وأنا يقول الرب أكون لها سور نار من حولها وأكون مجداً في وسطها</a:t>
            </a:r>
            <a:endParaRPr kumimoji="0" lang="en-US" sz="3600" u="none" strike="noStrike" kern="1200" cap="none" spc="0" normalizeH="0" baseline="0" noProof="0" dirty="0">
              <a:ln>
                <a:noFill/>
              </a:ln>
              <a:solidFill>
                <a:srgbClr val="FFFFCC"/>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48" name="Group 32"/>
          <p:cNvGrpSpPr>
            <a:grpSpLocks/>
          </p:cNvGrpSpPr>
          <p:nvPr/>
        </p:nvGrpSpPr>
        <p:grpSpPr bwMode="auto">
          <a:xfrm>
            <a:off x="0" y="-569007"/>
            <a:ext cx="9144000" cy="6026150"/>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endParaRPr>
            </a:p>
          </p:txBody>
        </p:sp>
      </p:grpSp>
      <p:sp>
        <p:nvSpPr>
          <p:cNvPr id="47119" name="Rectangle 15"/>
          <p:cNvSpPr>
            <a:spLocks noChangeArrowheads="1"/>
          </p:cNvSpPr>
          <p:nvPr/>
        </p:nvSpPr>
        <p:spPr bwMode="auto">
          <a:xfrm>
            <a:off x="7393274" y="1032940"/>
            <a:ext cx="168910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rPr>
              <a:t>©  </a:t>
            </a:r>
            <a:r>
              <a:rPr kumimoji="0" lang="en-US" sz="1400" b="0" i="0" u="none" strike="noStrike" kern="1200" cap="none" spc="0" normalizeH="0" baseline="0" noProof="0" dirty="0" err="1">
                <a:ln>
                  <a:noFill/>
                </a:ln>
                <a:solidFill>
                  <a:srgbClr val="000000"/>
                </a:solidFill>
                <a:effectLst/>
                <a:uLnTx/>
                <a:uFillTx/>
                <a:latin typeface="Arial Narrow" charset="0"/>
                <a:ea typeface="ＭＳ Ｐゴシック" charset="0"/>
              </a:rPr>
              <a:t>EBibleTeacher.com</a:t>
            </a: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rPr>
              <a:t>  </a:t>
            </a:r>
          </a:p>
        </p:txBody>
      </p:sp>
      <p:sp>
        <p:nvSpPr>
          <p:cNvPr id="20" name="AutoShape 11"/>
          <p:cNvSpPr>
            <a:spLocks noChangeArrowheads="1"/>
          </p:cNvSpPr>
          <p:nvPr/>
        </p:nvSpPr>
        <p:spPr bwMode="auto">
          <a:xfrm rot="10105368" flipV="1">
            <a:off x="4173538" y="3497404"/>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1" name="AutoShape 11"/>
          <p:cNvSpPr>
            <a:spLocks noChangeArrowheads="1"/>
          </p:cNvSpPr>
          <p:nvPr/>
        </p:nvSpPr>
        <p:spPr bwMode="auto">
          <a:xfrm rot="12168103" flipV="1">
            <a:off x="938213" y="2001156"/>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2" name="AutoShape 11"/>
          <p:cNvSpPr>
            <a:spLocks noChangeArrowheads="1"/>
          </p:cNvSpPr>
          <p:nvPr/>
        </p:nvSpPr>
        <p:spPr bwMode="auto">
          <a:xfrm rot="19868007" flipV="1">
            <a:off x="6351588" y="2345643"/>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 name="AutoShape 11"/>
          <p:cNvSpPr>
            <a:spLocks noChangeArrowheads="1"/>
          </p:cNvSpPr>
          <p:nvPr/>
        </p:nvSpPr>
        <p:spPr bwMode="auto">
          <a:xfrm rot="15383686" flipV="1">
            <a:off x="5418931" y="2278175"/>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AutoShape 11">
            <a:extLst>
              <a:ext uri="{FF2B5EF4-FFF2-40B4-BE49-F238E27FC236}">
                <a16:creationId xmlns:a16="http://schemas.microsoft.com/office/drawing/2014/main" id="{222E10E0-EEC2-78A4-AC46-1FF68DABCA7C}"/>
              </a:ext>
            </a:extLst>
          </p:cNvPr>
          <p:cNvSpPr>
            <a:spLocks noChangeArrowheads="1"/>
          </p:cNvSpPr>
          <p:nvPr/>
        </p:nvSpPr>
        <p:spPr bwMode="auto">
          <a:xfrm rot="12987168" flipV="1">
            <a:off x="1074223" y="935599"/>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AutoShape 11">
            <a:extLst>
              <a:ext uri="{FF2B5EF4-FFF2-40B4-BE49-F238E27FC236}">
                <a16:creationId xmlns:a16="http://schemas.microsoft.com/office/drawing/2014/main" id="{15DA8DBA-1786-CE9E-C7A7-1A157D874667}"/>
              </a:ext>
            </a:extLst>
          </p:cNvPr>
          <p:cNvSpPr>
            <a:spLocks noChangeArrowheads="1"/>
          </p:cNvSpPr>
          <p:nvPr/>
        </p:nvSpPr>
        <p:spPr bwMode="auto">
          <a:xfrm rot="4327538" flipV="1">
            <a:off x="5649300" y="3565663"/>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 name="AutoShape 11">
            <a:extLst>
              <a:ext uri="{FF2B5EF4-FFF2-40B4-BE49-F238E27FC236}">
                <a16:creationId xmlns:a16="http://schemas.microsoft.com/office/drawing/2014/main" id="{8AD95B35-4DB2-2FA4-6151-3756FE4AB023}"/>
              </a:ext>
            </a:extLst>
          </p:cNvPr>
          <p:cNvSpPr>
            <a:spLocks noChangeArrowheads="1"/>
          </p:cNvSpPr>
          <p:nvPr/>
        </p:nvSpPr>
        <p:spPr bwMode="auto">
          <a:xfrm rot="953211" flipV="1">
            <a:off x="6233127" y="3435709"/>
            <a:ext cx="3017822"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6437" name="Rectangle 2"/>
          <p:cNvSpPr txBox="1">
            <a:spLocks noChangeArrowheads="1"/>
          </p:cNvSpPr>
          <p:nvPr/>
        </p:nvSpPr>
        <p:spPr bwMode="auto">
          <a:xfrm>
            <a:off x="-19050" y="4261395"/>
            <a:ext cx="9163050" cy="2551981"/>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0488" tIns="44450" rIns="90488" bIns="44450" anchor="ctr">
            <a:spAutoFit/>
          </a:bodyPr>
          <a:lstStyle>
            <a:defPPr>
              <a:defRPr lang="en-US"/>
            </a:defPPr>
            <a:lvl1pPr algn="ctr" rtl="1">
              <a:defRPr sz="3200" b="1">
                <a:solidFill>
                  <a:schemeClr val="bg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r>
              <a:rPr lang="ar-SA" dirty="0"/>
              <a:t>١٠ [تَرَنَّمِي وَافْرَحِي يَا بِنْتَ صِهْيَوْنَ لأَنِّي </a:t>
            </a:r>
            <a:r>
              <a:rPr lang="ar-SA" dirty="0" err="1"/>
              <a:t>هَئَنَذَا</a:t>
            </a:r>
            <a:r>
              <a:rPr lang="ar-SA" dirty="0"/>
              <a:t> آتِي وَأَسْكُنُ فِي وَسَطِكِ يَقُولُ الرَّبُّ. ١١ فَيَتَّصِلُ أُمَمٌ كَثِيرَةٌ بِالرَّبِّ فِي ذَلِكَ الْيَوْمِ وَيَكُونُونَ لِي شَعْباً فَأَسْكُنُ فِي وَسَطِكِ فَتَعْلَمِينَ أَنَّ رَبَّ الْجُنُودِ قَدْ أَرْسَلَنِي إِلَيْكِ. ١٢ وَالرَّبُّ يَرِثُ يَهُوذَا نَصِيبَهُ فِي الأَرْضِ الْمُقَدَّسَةِ وَيَخْتَارُ أُورُشَلِيمَ بَعْدُ. </a:t>
            </a:r>
            <a:endParaRPr lang="en-US" dirty="0"/>
          </a:p>
        </p:txBody>
      </p:sp>
      <p:sp>
        <p:nvSpPr>
          <p:cNvPr id="7" name="AutoShape 11">
            <a:extLst>
              <a:ext uri="{FF2B5EF4-FFF2-40B4-BE49-F238E27FC236}">
                <a16:creationId xmlns:a16="http://schemas.microsoft.com/office/drawing/2014/main" id="{0E85D8B9-0623-E54E-13E9-7B81413A95B7}"/>
              </a:ext>
            </a:extLst>
          </p:cNvPr>
          <p:cNvSpPr>
            <a:spLocks noChangeArrowheads="1"/>
          </p:cNvSpPr>
          <p:nvPr/>
        </p:nvSpPr>
        <p:spPr bwMode="auto">
          <a:xfrm rot="18139559" flipV="1">
            <a:off x="5468711" y="669494"/>
            <a:ext cx="394626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7106" name="Rectangle 2"/>
          <p:cNvSpPr>
            <a:spLocks noChangeArrowheads="1"/>
          </p:cNvSpPr>
          <p:nvPr/>
        </p:nvSpPr>
        <p:spPr bwMode="auto">
          <a:xfrm>
            <a:off x="0" y="-27183"/>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algn="ctr" rtl="1"/>
            <a:r>
              <a:rPr lang="ar-SA" sz="3200" b="1" dirty="0">
                <a:solidFill>
                  <a:schemeClr val="bg1"/>
                </a:solidFill>
                <a:latin typeface="Arial" panose="020B0604020202020204" pitchFamily="34" charset="0"/>
                <a:cs typeface="Arial" panose="020B0604020202020204" pitchFamily="34" charset="0"/>
              </a:rPr>
              <a:t>زكريا ٢ : ١٠-١٢</a:t>
            </a:r>
          </a:p>
        </p:txBody>
      </p:sp>
      <p:sp>
        <p:nvSpPr>
          <p:cNvPr id="8" name="AutoShape 11">
            <a:extLst>
              <a:ext uri="{FF2B5EF4-FFF2-40B4-BE49-F238E27FC236}">
                <a16:creationId xmlns:a16="http://schemas.microsoft.com/office/drawing/2014/main" id="{274C2280-ABE6-467F-32A3-A59DBDDD69F2}"/>
              </a:ext>
            </a:extLst>
          </p:cNvPr>
          <p:cNvSpPr>
            <a:spLocks noChangeArrowheads="1"/>
          </p:cNvSpPr>
          <p:nvPr/>
        </p:nvSpPr>
        <p:spPr bwMode="auto">
          <a:xfrm rot="11195649" flipV="1">
            <a:off x="105913" y="2737073"/>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6396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 grpId="0" animBg="1"/>
      <p:bldP spid="3" grpId="0" animBg="1"/>
      <p:bldP spid="4"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خلاص الله لليهود من بلدان السبي العديدة (٨: ٧, ١٣) ستأتي من خلال ملك متواضع (٩: ٩) الذي سيأتي بالخلاص كراعي  (٩: ١٦) مطعون (١٢: ١٠-١٣)</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31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effectLst/>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زكريا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٣</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47126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97CC2F-EB61-D48F-3139-512581CF2C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2" b="10947"/>
          <a:stretch/>
        </p:blipFill>
        <p:spPr>
          <a:xfrm>
            <a:off x="48643" y="0"/>
            <a:ext cx="9095358"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الرؤية الرابعة : تطهير وتتويج يهوشع رئيس الكهنة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٣)</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تطهير إسرائيل المستقبلي من الخطية وإعادتها كأمة كهنوتية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08117634"/>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وأراني يهوشع الكاهن العظيم قائماً قدام ملاك الرب والشيطان قائم عن يمينه ليقاومه فقال الرب للشيطان لينتهرك الرب يا شيطان لينتهرك الرب الذي اختار أورشليم أفليس هذا شعلة منتشلة من النار</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 (</a:t>
            </a:r>
            <a:r>
              <a:rPr lang="ar-SA" sz="2800" dirty="0">
                <a:effectLst>
                  <a:glow rad="127000">
                    <a:schemeClr val="tx1"/>
                  </a:glow>
                </a:effectLst>
                <a:ea typeface="ＭＳ Ｐゴシック" charset="0"/>
              </a:rPr>
              <a:t>(</a:t>
            </a:r>
            <a:r>
              <a:rPr lang="ar-JO" sz="2800" dirty="0">
                <a:effectLst>
                  <a:glow rad="127000">
                    <a:schemeClr val="tx1"/>
                  </a:glow>
                </a:effectLst>
                <a:ea typeface="ＭＳ Ｐゴシック" charset="0"/>
              </a:rPr>
              <a:t>زك </a:t>
            </a:r>
            <a:r>
              <a:rPr lang="ar-SA" sz="2800" dirty="0">
                <a:effectLst>
                  <a:glow rad="127000">
                    <a:schemeClr val="tx1"/>
                  </a:glow>
                </a:effectLst>
                <a:ea typeface="ＭＳ Ｐゴシック" charset="0"/>
              </a:rPr>
              <a:t>٣: ١-٢</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4296085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وكان يهوشع لابساً ثياباً قذرة وواقفاً قدام الملاك فأجاب وكلم الواقفين قدامه قائلاً انزعوا عنه الثياب القذرة وقال له أنظر قد أذهبت عنك اثمك وألبسك ثياباً مزخرفة</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 (</a:t>
            </a:r>
            <a:r>
              <a:rPr lang="ar-JO" sz="2800" dirty="0">
                <a:effectLst>
                  <a:glow rad="127000">
                    <a:schemeClr val="tx1"/>
                  </a:glow>
                </a:effectLst>
                <a:ea typeface="ＭＳ Ｐゴシック" charset="0"/>
              </a:rPr>
              <a:t>زك ٣: ٣-٤</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8728803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فقلت ليضعوا على رأسه عمامة طاهرة فوضعوا على رأسه العمامة الطاهرة وألبسوه ثياباً وملاك الرب واقف</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٣: ٥</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36088270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ek 4 – 1947 – 1948 Creation of the State of Israel - ppt download">
            <a:extLst>
              <a:ext uri="{FF2B5EF4-FFF2-40B4-BE49-F238E27FC236}">
                <a16:creationId xmlns:a16="http://schemas.microsoft.com/office/drawing/2014/main" id="{E23EDF6C-4539-A39B-7AB0-515529CF8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3" r="28822"/>
          <a:stretch/>
        </p:blipFill>
        <p:spPr bwMode="auto">
          <a:xfrm>
            <a:off x="22239" y="2636912"/>
            <a:ext cx="5413857" cy="4206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36096" y="5818188"/>
            <a:ext cx="3734892" cy="1039812"/>
          </a:xfrm>
        </p:spPr>
        <p:txBody>
          <a:bodyPr/>
          <a:lstStyle/>
          <a:p>
            <a:pPr eaLnBrk="1" hangingPunct="1">
              <a:defRPr/>
            </a:pPr>
            <a:r>
              <a:rPr lang="ar-SA" sz="3200" kern="1200" dirty="0">
                <a:effectLst>
                  <a:glow rad="228600">
                    <a:schemeClr val="tx1"/>
                  </a:glow>
                </a:effectLst>
                <a:ea typeface="ＭＳ Ｐゴシック"/>
              </a:rPr>
              <a:t>14 مايو 1948</a:t>
            </a:r>
            <a:endParaRPr lang="en-US" sz="2800"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70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lvl="0"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SA" sz="4000" b="1" dirty="0">
                <a:solidFill>
                  <a:srgbClr val="FFFFFF"/>
                </a:solidFill>
                <a:effectLst>
                  <a:glow rad="228600">
                    <a:srgbClr val="000000"/>
                  </a:glow>
                </a:effectLst>
                <a:cs typeface="Arial" panose="020B0604020202020204" pitchFamily="34" charset="0"/>
              </a:rPr>
              <a:t>من سمع مثل هذا؟ من رأى مثل هذه؟ هل تمخض بلاد في يوم واحد، أو تولد أمة دفعة واحدة؟ فقد مخضت صهيون بل ولدت بنيها</a:t>
            </a:r>
            <a:r>
              <a:rPr lang="ar-JO" sz="4000" b="1" dirty="0">
                <a:solidFill>
                  <a:srgbClr val="FFFFFF"/>
                </a:solidFill>
                <a:effectLst>
                  <a:glow rad="228600">
                    <a:srgbClr val="000000"/>
                  </a:glow>
                </a:effectLst>
                <a:cs typeface="Arial" panose="020B0604020202020204" pitchFamily="34" charset="0"/>
              </a:rPr>
              <a:t>.</a:t>
            </a:r>
            <a:endParaRPr kumimoji="0" lang="en-GB"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7779278A-A1FA-6FC9-71ED-B16BC4CC8F91}"/>
              </a:ext>
            </a:extLst>
          </p:cNvPr>
          <p:cNvSpPr txBox="1">
            <a:spLocks/>
          </p:cNvSpPr>
          <p:nvPr/>
        </p:nvSpPr>
        <p:spPr bwMode="auto">
          <a:xfrm>
            <a:off x="5375407" y="2734542"/>
            <a:ext cx="3734892" cy="103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شعياء ٦٦ : ٨</a:t>
            </a:r>
          </a:p>
        </p:txBody>
      </p:sp>
    </p:spTree>
    <p:extLst>
      <p:ext uri="{BB962C8B-B14F-4D97-AF65-F5344CB8AC3E}">
        <p14:creationId xmlns:p14="http://schemas.microsoft.com/office/powerpoint/2010/main" val="3411764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rtl="1"/>
            <a:r>
              <a:rPr lang="ar-SA" sz="4000" dirty="0"/>
              <a:t>زكريا ٣ : ٩</a:t>
            </a:r>
            <a:br>
              <a:rPr lang="ar-SA" sz="4000" dirty="0"/>
            </a:br>
            <a:br>
              <a:rPr lang="en-US" sz="4000" dirty="0"/>
            </a:br>
            <a:r>
              <a:rPr lang="ar-SA" sz="4000" dirty="0"/>
              <a:t> </a:t>
            </a:r>
            <a:r>
              <a:rPr lang="ar-JO" sz="4000" dirty="0"/>
              <a:t>فهوذا الحجر الذي وضعته قدام يهوشع على حجر واحد سبع أعين. هأنذا ناقش نقشه يقول رب الجنود </a:t>
            </a:r>
            <a:r>
              <a:rPr lang="ar-JO" sz="4000" dirty="0">
                <a:solidFill>
                  <a:srgbClr val="FFFF00"/>
                </a:solidFill>
              </a:rPr>
              <a:t>وأزيل إثم تلك الأرض في يوم واحد.</a:t>
            </a:r>
            <a:r>
              <a:rPr lang="ar-SA" sz="4000" dirty="0">
                <a:solidFill>
                  <a:srgbClr val="FFFF00"/>
                </a:solidFill>
              </a:rPr>
              <a:t> </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9208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 لإسرائيل إلى أن يدخل ملؤ الأمم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26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سيخلص جميع إسرائيل.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5" y="4429643"/>
            <a:ext cx="4299606" cy="2062103"/>
          </a:xfrm>
          <a:prstGeom prst="rect">
            <a:avLst/>
          </a:prstGeom>
          <a:noFill/>
          <a:ln w="9525">
            <a:noFill/>
            <a:miter lim="800000"/>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27 وهذا هو العهد من قبلي لهم متى نزعت خطاياهم.</a:t>
            </a: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JO" altLang="ja-JP" sz="3200" dirty="0">
                <a:solidFill>
                  <a:schemeClr val="bg1"/>
                </a:solidFill>
              </a:rPr>
              <a:t>وهكذا سيخلص جميع إسرائيل </a:t>
            </a:r>
            <a:r>
              <a:rPr lang="ar-SA" altLang="ja-JP" sz="3200" dirty="0">
                <a:solidFill>
                  <a:schemeClr val="bg1"/>
                </a:solidFill>
              </a:rPr>
              <a:t>(رومية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F041EA-7A4D-637D-A797-DD2991BB9F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72" b="10947"/>
          <a:stretch/>
        </p:blipFill>
        <p:spPr>
          <a:xfrm>
            <a:off x="48643" y="0"/>
            <a:ext cx="9095358"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الرؤية الرابعة : تطهير وتتويج يهوشع رئيس الكهنة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(زك ٣)</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24" charset="-128"/>
                <a:cs typeface="Arial" panose="020B0604020202020204" pitchFamily="34" charset="0"/>
              </a:rPr>
              <a:t>تطهير إسرائيل المستقبلي من الخطية وإعادتها كأمة كهنوتية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24" charset="-128"/>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41814699"/>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٤</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10087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996" y="1602007"/>
            <a:ext cx="8942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 هو الملك المتواضع (٩: ٩) الذي سيموت عن الأمة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(١٢: ١٠-١٣، ١٣: ٧) ليأتي بالغفران (١٠: ١) والخلاص في مجيئه الثاني (الإصحاح ١٤)</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274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ea typeface="ＭＳ Ｐゴシック" charset="0"/>
                <a:cs typeface="Times New Roman" charset="0"/>
              </a:rPr>
              <a:t>The Lamp &amp; Olive Trees (Zech.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فرجع الملاك الذي كلمني وأيقظني كرجل أوقظ من نومه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لي ماذا ترى</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زك ٤:١-٢أ</a:t>
            </a: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فقلت قد نظرت وإذا بمنارة كلها ذهب وكوزها على رأسها وسبعة سرج عليها وسبع أنابيب للسرج التي على رأسها</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 (</a:t>
            </a:r>
            <a:r>
              <a:rPr lang="ar-JO" sz="2800" dirty="0">
                <a:effectLst>
                  <a:glow rad="127000">
                    <a:schemeClr val="tx1"/>
                  </a:glow>
                </a:effectLst>
                <a:ea typeface="ＭＳ Ｐゴシック" charset="0"/>
              </a:rPr>
              <a:t>زك ٤: ١-٢ب</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60444913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الرؤيا الخامسة : المنارة الذهبية </a:t>
            </a:r>
            <a:br>
              <a:rPr lang="ar-JO" sz="3600" dirty="0">
                <a:solidFill>
                  <a:srgbClr val="FFFFFF"/>
                </a:solidFill>
                <a:effectLst>
                  <a:glow rad="177800">
                    <a:schemeClr val="tx1"/>
                  </a:glow>
                </a:effectLst>
              </a:rPr>
            </a:br>
            <a:r>
              <a:rPr lang="ar-JO" sz="3600" dirty="0">
                <a:solidFill>
                  <a:srgbClr val="FFFFFF"/>
                </a:solidFill>
                <a:effectLst>
                  <a:glow rad="177800">
                    <a:schemeClr val="tx1"/>
                  </a:glow>
                </a:effectLst>
              </a:rPr>
              <a:t>وشجرتا الزيتون (زك ٤)</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إسرائيل كنور للأمم تحت حكم المسيا الملك الكاهن</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11040540"/>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شجرتا الزيتون (رؤ ١١: ٤)</a:t>
            </a:r>
            <a:endParaRPr lang="en-US" dirty="0">
              <a:ea typeface="ＭＳ Ｐゴシック" charset="0"/>
            </a:endParaRPr>
          </a:p>
        </p:txBody>
      </p:sp>
      <p:sp>
        <p:nvSpPr>
          <p:cNvPr id="4" name="Text Box 33"/>
          <p:cNvSpPr txBox="1">
            <a:spLocks noChangeArrowheads="1"/>
          </p:cNvSpPr>
          <p:nvPr/>
        </p:nvSpPr>
        <p:spPr bwMode="auto">
          <a:xfrm>
            <a:off x="8376716" y="4763"/>
            <a:ext cx="701131"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p:spPr>
        <p:txBody>
          <a:bodyPr/>
          <a:lstStyle/>
          <a:p>
            <a:pPr eaLnBrk="1" hangingPunct="1">
              <a:defRPr/>
            </a:pPr>
            <a:r>
              <a:rPr lang="ar-JO" sz="3600" dirty="0">
                <a:effectLst>
                  <a:glow rad="228600">
                    <a:schemeClr val="bg2">
                      <a:alpha val="78000"/>
                    </a:schemeClr>
                  </a:glow>
                  <a:outerShdw blurRad="38100" dist="38100" dir="2700000" algn="tl">
                    <a:srgbClr val="000000"/>
                  </a:outerShdw>
                </a:effectLst>
                <a:ea typeface="ＭＳ Ｐゴシック" charset="0"/>
              </a:rPr>
              <a:t>المنارة وشجر الزيتون (زك ٤: ١-١٤)</a:t>
            </a:r>
            <a:endParaRPr lang="en-US" sz="3600" dirty="0">
              <a:effectLst>
                <a:glow rad="228600">
                  <a:schemeClr val="bg2">
                    <a:alpha val="78000"/>
                  </a:schemeClr>
                </a:glow>
                <a:outerShdw blurRad="38100" dist="38100" dir="2700000" algn="tl">
                  <a:srgbClr val="000000"/>
                </a:outerShdw>
              </a:effectLst>
              <a:ea typeface="ＭＳ Ｐゴシック" charset="0"/>
            </a:endParaRP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إن يدي زربابل قد أسستا هذا البيت فيداه تتممانه فتعلم أن رب الجنود أرسلني إليكم لأنه من ازدرى بيوم الأمور الصغيرة فتفرح أولئك السبع ويرون الزيج بيد زربابل إنما هي أعين الرب الجائلة في الأرض كلها</a:t>
            </a:r>
            <a:endPar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زك ٤: ٩-١٠</a:t>
            </a:r>
            <a:r>
              <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280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زكريا ٥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7906581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ar-JO" sz="3600" dirty="0">
                <a:solidFill>
                  <a:srgbClr val="FFFFFF"/>
                </a:solidFill>
                <a:effectLst>
                  <a:glow rad="177800">
                    <a:schemeClr val="tx1"/>
                  </a:glow>
                </a:effectLst>
              </a:rPr>
              <a:t>الرؤيا السادسة : الدرج الطائر (زك ٥: ١-٤)</a:t>
            </a:r>
            <a:endParaRPr lang="en-US" sz="3600" dirty="0">
              <a:effectLst>
                <a:glow rad="177800">
                  <a:schemeClr val="tx1"/>
                </a:glow>
              </a:effectLst>
            </a:endParaRPr>
          </a:p>
        </p:txBody>
      </p:sp>
      <p:sp>
        <p:nvSpPr>
          <p:cNvPr id="3" name="Title 1"/>
          <p:cNvSpPr txBox="1">
            <a:spLocks/>
          </p:cNvSpPr>
          <p:nvPr/>
        </p:nvSpPr>
        <p:spPr bwMode="auto">
          <a:xfrm>
            <a:off x="-36512" y="4581128"/>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شدة وشمولية الدينونة الإلهية على الأفراد الإسرائيليين</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التفسير المعرفي للكتاب المقدس ، 1: 1549</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38686194"/>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Zech 5 Flying Scroll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8"/>
              </a:schemeClr>
            </a:outerShdw>
          </a:effectLst>
        </p:spPr>
        <p:txBody>
          <a:bodyPr/>
          <a:lstStyle/>
          <a:p>
            <a:pPr eaLnBrk="1" hangingPunct="1">
              <a:defRPr/>
            </a:pPr>
            <a:r>
              <a:rPr lang="ar-JO" sz="4800" dirty="0">
                <a:effectLst>
                  <a:outerShdw blurRad="38100" dist="38100" dir="2700000" algn="tl">
                    <a:srgbClr val="000000"/>
                  </a:outerShdw>
                </a:effectLst>
                <a:ea typeface="ＭＳ Ｐゴシック" charset="0"/>
              </a:rPr>
              <a:t>٥: ١-٤ الدرج الطائر</a:t>
            </a:r>
            <a:endParaRPr lang="en-US" sz="4800" dirty="0">
              <a:effectLst>
                <a:outerShdw blurRad="38100" dist="38100" dir="2700000" algn="tl">
                  <a:srgbClr val="000000"/>
                </a:outerShdw>
              </a:effectLst>
              <a:ea typeface="ＭＳ Ｐゴシック" charset="0"/>
            </a:endParaRPr>
          </a:p>
        </p:txBody>
      </p:sp>
    </p:spTree>
  </p:cSld>
  <p:clrMapOvr>
    <a:masterClrMapping/>
  </p:clrMapOvr>
  <p:transition>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فعدت ورفعت عيني ونظرت وإذا بدرج طائر فقلت إني أرى درجاً طائراً طوله عشرون ذراعاً وعرضه عشر أذرع</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زك ٥: ١-٢</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619806" y="2071678"/>
            <a:ext cx="10908580" cy="5677802"/>
          </a:xfrm>
          <a:prstGeom prst="rect">
            <a:avLst/>
          </a:prstGeom>
        </p:spPr>
      </p:pic>
    </p:spTree>
    <p:extLst>
      <p:ext uri="{BB962C8B-B14F-4D97-AF65-F5344CB8AC3E}">
        <p14:creationId xmlns:p14="http://schemas.microsoft.com/office/powerpoint/2010/main" val="263856703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3039491"/>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dirty="0">
                <a:effectLst>
                  <a:glow rad="127000">
                    <a:schemeClr val="tx1"/>
                  </a:glow>
                </a:effectLst>
                <a:ea typeface="ＭＳ Ｐゴシック" charset="0"/>
              </a:rPr>
              <a:t>فقال لي هذه هي اللعنة الخارجة على وجه كل الأرض لأن كل سارق يباد من هنا بحسبها وكل حالف يباد من هناك بحسبها</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زك ٥: ٣</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146048202"/>
      </p:ext>
    </p:extLst>
  </p:cSld>
  <p:clrMapOvr>
    <a:masterClrMapping/>
  </p:clrMapOvr>
  <p:transition/>
</p:sld>
</file>

<file path=ppt/theme/_rels/them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13740</TotalTime>
  <Words>13231</Words>
  <Application>Microsoft Macintosh PowerPoint</Application>
  <PresentationFormat>On-screen Show (4:3)</PresentationFormat>
  <Paragraphs>1930</Paragraphs>
  <Slides>245</Slides>
  <Notes>143</Notes>
  <HiddenSlides>0</HiddenSlides>
  <MMClips>0</MMClips>
  <ScaleCrop>false</ScaleCrop>
  <HeadingPairs>
    <vt:vector size="8" baseType="variant">
      <vt:variant>
        <vt:lpstr>Fonts Used</vt:lpstr>
      </vt:variant>
      <vt:variant>
        <vt:i4>25</vt:i4>
      </vt:variant>
      <vt:variant>
        <vt:lpstr>Theme</vt:lpstr>
      </vt:variant>
      <vt:variant>
        <vt:i4>41</vt:i4>
      </vt:variant>
      <vt:variant>
        <vt:lpstr>Embedded OLE Servers</vt:lpstr>
      </vt:variant>
      <vt:variant>
        <vt:i4>1</vt:i4>
      </vt:variant>
      <vt:variant>
        <vt:lpstr>Slide Titles</vt:lpstr>
      </vt:variant>
      <vt:variant>
        <vt:i4>245</vt:i4>
      </vt:variant>
    </vt:vector>
  </HeadingPairs>
  <TitlesOfParts>
    <vt:vector size="312" baseType="lpstr">
      <vt:lpstr>Arail</vt:lpstr>
      <vt:lpstr>ＭＳ Ｐゴシック</vt:lpstr>
      <vt:lpstr>Osaka</vt:lpstr>
      <vt:lpstr>新細明體</vt:lpstr>
      <vt:lpstr>SimSun</vt:lpstr>
      <vt:lpstr>Times</vt:lpstr>
      <vt:lpstr>Accordance</vt:lpstr>
      <vt:lpstr>Arial</vt:lpstr>
      <vt:lpstr>Arial Black</vt:lpstr>
      <vt:lpstr>Arial Narrow</vt:lpstr>
      <vt:lpstr>Calibri</vt:lpstr>
      <vt:lpstr>Calibri Light</vt:lpstr>
      <vt:lpstr>Comic Sans MS</vt:lpstr>
      <vt:lpstr>Garamond</vt:lpstr>
      <vt:lpstr>Geneva</vt:lpstr>
      <vt:lpstr>Helvetica</vt:lpstr>
      <vt:lpstr>Impact</vt:lpstr>
      <vt:lpstr>Lucida Grande</vt:lpstr>
      <vt:lpstr>Monotype Sorts</vt:lpstr>
      <vt:lpstr>Tahoma</vt:lpstr>
      <vt:lpstr>Times New Roman</vt:lpstr>
      <vt:lpstr>Trebuchet MS</vt:lpstr>
      <vt:lpstr>Tw Cen MT</vt:lpstr>
      <vt:lpstr>Wingdings</vt:lpstr>
      <vt:lpstr>Wingdings 2</vt:lpstr>
      <vt:lpstr>10_Mountain</vt:lpstr>
      <vt:lpstr>Soaring</vt:lpstr>
      <vt:lpstr>Textured</vt:lpstr>
      <vt:lpstr>10_Office Theme</vt:lpstr>
      <vt:lpstr>Bar Code</vt:lpstr>
      <vt:lpstr>2_Stream</vt:lpstr>
      <vt:lpstr>21_Blank Presentation</vt:lpstr>
      <vt:lpstr>1_blstripc.ppt - Blue Stripes</vt:lpstr>
      <vt:lpstr>3_Office Theme</vt:lpstr>
      <vt:lpstr>Default Design</vt:lpstr>
      <vt:lpstr>1_Default Design</vt:lpstr>
      <vt:lpstr>49_Blank Presentation</vt:lpstr>
      <vt:lpstr>1_Office Theme</vt:lpstr>
      <vt:lpstr>Median</vt:lpstr>
      <vt:lpstr>Blank Presentation</vt:lpstr>
      <vt:lpstr>1_untitled 1</vt:lpstr>
      <vt:lpstr>1_Mountain</vt:lpstr>
      <vt:lpstr>2_Default Design</vt:lpstr>
      <vt:lpstr>3_Mountain</vt:lpstr>
      <vt:lpstr>3_Default Design</vt:lpstr>
      <vt:lpstr>4_Default Design</vt:lpstr>
      <vt:lpstr>2_Crumple</vt:lpstr>
      <vt:lpstr>25_Office Theme</vt:lpstr>
      <vt:lpstr>16_Office Theme</vt:lpstr>
      <vt:lpstr>26_Office Theme</vt:lpstr>
      <vt:lpstr>25_Blank Presentation</vt:lpstr>
      <vt:lpstr>7_Fireball</vt:lpstr>
      <vt:lpstr>2_Bar Code</vt:lpstr>
      <vt:lpstr>11_Office Theme</vt:lpstr>
      <vt:lpstr>7_Office Theme</vt:lpstr>
      <vt:lpstr>61_Blank Presentation</vt:lpstr>
      <vt:lpstr>8_Office Theme</vt:lpstr>
      <vt:lpstr>50_Blank Presentation</vt:lpstr>
      <vt:lpstr>3_blstripc.ppt - Blue Stripes</vt:lpstr>
      <vt:lpstr>51_Blank Presentation</vt:lpstr>
      <vt:lpstr>9_Default Design</vt:lpstr>
      <vt:lpstr>5_Default Design</vt:lpstr>
      <vt:lpstr>52_Blank Presentation</vt:lpstr>
      <vt:lpstr>Generic (Standard)</vt:lpstr>
      <vt:lpstr>1_Generic (Standard)</vt:lpstr>
      <vt:lpstr>57_Blank Presentation</vt:lpstr>
      <vt:lpstr>Microsoft ClipArt Gallery</vt:lpstr>
      <vt:lpstr>زكريا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باري هدلستون، الكتاب المقدس الدراسي (جراند رابيدز: بيكر، 1992)</vt:lpstr>
      <vt:lpstr>كن متشجعاً</vt:lpstr>
      <vt:lpstr>الإحباط خلال خدمة يسوع حقيقة</vt:lpstr>
      <vt:lpstr>سبيين ٧٠ سنة</vt:lpstr>
      <vt:lpstr>كيف يمكنك أن تكون متشجعاً  في خدمتك للمسيح؟</vt:lpstr>
      <vt:lpstr>الفكرة الرئيسية</vt:lpstr>
      <vt:lpstr>١. أنظر إلى مكانتك المتميزة</vt:lpstr>
      <vt:lpstr>٢. أنظر إلى مستقبلك المجيد</vt:lpstr>
      <vt:lpstr>أسئلة للتفكير</vt:lpstr>
      <vt:lpstr>Black</vt:lpstr>
      <vt:lpstr>PowerPoint Presentation</vt:lpstr>
      <vt:lpstr>الهيكل</vt:lpstr>
      <vt:lpstr>النوع الأدبي</vt:lpstr>
      <vt:lpstr>زكريا</vt:lpstr>
      <vt:lpstr>الأدب الرؤيوي</vt:lpstr>
      <vt:lpstr>الأدب الرؤيوي</vt:lpstr>
      <vt:lpstr>الأدب الرؤيوي</vt:lpstr>
      <vt:lpstr>الأدب الرؤيوي</vt:lpstr>
      <vt:lpstr>كن متشجعاً</vt:lpstr>
      <vt:lpstr>الإحباط</vt:lpstr>
      <vt:lpstr>كلنا نحتاج التشجيع</vt:lpstr>
      <vt:lpstr>الإحباط</vt:lpstr>
      <vt:lpstr>الإحباط</vt:lpstr>
      <vt:lpstr>يحدث الإحباط في العمل  بشكل خاص</vt:lpstr>
      <vt:lpstr>الإحباط خلال خدمة يسوع حقيقة</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http://lifewayresearch.com/2015/09/01/despite-stresses-few-pastors-give-up-on-ministry/</vt:lpstr>
      <vt:lpstr>http://lifewayresearch.com/2015/09/01/despite-stresses-few-pastors-give-up-on-ministry/</vt:lpstr>
      <vt:lpstr>كيف يمكنك أن تكون متشجعاً  في خدمتك للمسيح؟</vt:lpstr>
      <vt:lpstr>الخلفية يهوذا معلق بغصن</vt:lpstr>
      <vt:lpstr>رسالة عظيمة | أنبياء صغار</vt:lpstr>
      <vt:lpstr>كن ...</vt:lpstr>
      <vt:lpstr>كن متشجعاً</vt:lpstr>
      <vt:lpstr>The Postexilic Era</vt:lpstr>
      <vt:lpstr>التواريخ في زكريا</vt:lpstr>
      <vt:lpstr>Book Chart</vt:lpstr>
      <vt:lpstr>Slides on  زكريا   ١ </vt:lpstr>
      <vt:lpstr>في الشهر الثامن في السنة الثانية لداريوس كانت كلمة الرب إلى زكريا بن برخيا بن عدو النبي قائلاً (زك ١: ١)</vt:lpstr>
      <vt:lpstr>المعنى</vt:lpstr>
      <vt:lpstr>٢ قد غضب الرب غضباً على آبائكم ٣ فقل لهم هكذا قال رب الجنود ارجعوا إلي يقول رب الجنود  فأرجع إليكم يقول رب الجنود (زك ١: ٢-٣)</vt:lpstr>
      <vt:lpstr>لا تكونوا كآبائكم الذين ناداهم الأنبياء الأولون قائلين هكذا قال رب الجنود ارجعوا عن طرقكم الشريرة وعن أعمالكم الشريرة فلم يسمعوا ولم يصغوا إلي يقول رب الجنود (زك ١: ٤)</vt:lpstr>
      <vt:lpstr>٥ آباؤكم أين هم والأنبياء هل أبداً يحيون ٦ ولكن كلامي وفرائضي التي أوصيت بها عبيدي الأنبياء أفلم تدرك أباؤكم  (زك ١: ٥-٦أ)</vt:lpstr>
      <vt:lpstr>فرجعوا وقالوا كما قصد رب الجنود أن يصنع بنا كطرقنا وكأعمالنا كذلك فعل بنا (زك ١: ٦ب)</vt:lpstr>
      <vt:lpstr>كيف يمكنك أن تكون متشجعاً في خدمتك للمسيح؟</vt:lpstr>
      <vt:lpstr>هناك دائماً</vt:lpstr>
      <vt:lpstr>١. أنظر إلى مكانتك المتميزة</vt:lpstr>
      <vt:lpstr>يستمر اليهود بالصلاة كل يوم من أجل إعادة بناء الهيكل</vt:lpstr>
      <vt:lpstr>Book Chart</vt:lpstr>
      <vt:lpstr>الرؤية الأولى : راكب الفرس الأحمر بين الآس  (زك ١: ٧-١٧)</vt:lpstr>
      <vt:lpstr>فأجاب الرجل الواقف بين الآس وقال هؤلاء هم الذين أرسلهم الرب للجولان في الأرض  (١: ١٠)</vt:lpstr>
      <vt:lpstr>فقال لي الملاك الذي كلمني ناد قائلاً هكذا قال رب الجنود غرت على أورشليم وعلى صهيون غيرة عظيمة وأنا مغضب بغضب عظيم على الأمم المطمئنين لأني غضبت قليلاً وهم أعانوا الشر  (١: ١٤-١٥)</vt:lpstr>
      <vt:lpstr>الرؤية الأولى : راكب الفرس الأحمر بين الآس  (زك ١: ٧-١٧)</vt:lpstr>
      <vt:lpstr>زكريا ١: ٨ تتوسع في رؤيا ٧: ١-٤</vt:lpstr>
      <vt:lpstr>١: ١٦ هيكلي سوف يبنى</vt:lpstr>
      <vt:lpstr>ثماني رؤى عهدية</vt:lpstr>
      <vt:lpstr>الرؤية الثانية : أربعة قرون وأربعة صناع (زك ١: ١٨-٢١)</vt:lpstr>
      <vt:lpstr>رؤيا زكريا الثانية : القرون والصناع في زكريا ١: ١٨-٢١</vt:lpstr>
      <vt:lpstr>فأراني الرب أربعة صناع فقلت جاء هؤلاء ماذا يفعلون فتكلم قائلاً هذه هي القرون التي بددت يهوذا حتى لم يرفع إنسان رأسه وقد جاء هؤلاء ليرعبوهم وليطردوا قرون الأمم الرافعين قرناً على أرض يهوذا لتبديدها (زك ١: ٢٠-٢١)</vt:lpstr>
      <vt:lpstr>زكريا ٢ </vt:lpstr>
      <vt:lpstr>الرؤية الثالثة :  رجل معه  حبل قياس  (زك ٢)</vt:lpstr>
      <vt:lpstr>عصا قياس   لأورشليم (زك ٢: ١-٢)</vt:lpstr>
      <vt:lpstr>عدد سكان أورشليم ٢٠٠٢</vt:lpstr>
      <vt:lpstr>أورشليم (٢٠٠٢)</vt:lpstr>
      <vt:lpstr>المدينة القديمة اليوم</vt:lpstr>
      <vt:lpstr>أورشليم الحالية : كثيرون سيعيشون خارج أسوار المدينة (زك ٢: ٤)</vt:lpstr>
      <vt:lpstr>سور النار (زك ٢: ٤-٥)</vt:lpstr>
      <vt:lpstr>PowerPoint Presentation</vt:lpstr>
      <vt:lpstr>Slides on  زكريا  ٣ </vt:lpstr>
      <vt:lpstr>الرؤية الرابعة : تطهير وتتويج يهوشع رئيس الكهنة  (زك ٣)</vt:lpstr>
      <vt:lpstr>وأراني يهوشع الكاهن العظيم قائماً قدام ملاك الرب والشيطان قائم عن يمينه ليقاومه فقال الرب للشيطان لينتهرك الرب يا شيطان لينتهرك الرب الذي اختار أورشليم أفليس هذا شعلة منتشلة من النار  ((زك ٣: ١-٢</vt:lpstr>
      <vt:lpstr>وكان يهوشع لابساً ثياباً قذرة وواقفاً قدام الملاك فأجاب وكلم الواقفين قدامه قائلاً انزعوا عنه الثياب القذرة وقال له أنظر قد أذهبت عنك اثمك وألبسك ثياباً مزخرفة  (زك ٣: ٣-٤)</vt:lpstr>
      <vt:lpstr>فقلت ليضعوا على رأسه عمامة طاهرة فوضعوا على رأسه العمامة الطاهرة وألبسوه ثياباً وملاك الرب واقف (زك ٣: ٥)</vt:lpstr>
      <vt:lpstr>14 مايو 1948</vt:lpstr>
      <vt:lpstr>زكريا ٣ : ٩   فهوذا الحجر الذي وضعته قدام يهوشع على حجر واحد سبع أعين. هأنذا ناقش نقشه يقول رب الجنود وأزيل إثم تلك الأرض في يوم واحد. </vt:lpstr>
      <vt:lpstr>وهكذا سيخلص جميع إسرائيل (رومية ١١ : ٢٥-٢٧) </vt:lpstr>
      <vt:lpstr>الرؤية الرابعة : تطهير وتتويج يهوشع رئيس الكهنة  (زك ٣)</vt:lpstr>
      <vt:lpstr>زكريا ٤</vt:lpstr>
      <vt:lpstr>The Lamp &amp; Olive Trees (Zech. 4:1-14)</vt:lpstr>
      <vt:lpstr>فقلت قد نظرت وإذا بمنارة كلها ذهب وكوزها على رأسها وسبعة سرج عليها وسبع أنابيب للسرج التي على رأسها  (زك ٤: ١-٢ب)</vt:lpstr>
      <vt:lpstr>الرؤيا الخامسة : المنارة الذهبية  وشجرتا الزيتون (زك ٤)</vt:lpstr>
      <vt:lpstr>شجرتا الزيتون (رؤ ١١: ٤)</vt:lpstr>
      <vt:lpstr>المنارة وشجر الزيتون (زك ٤: ١-١٤)</vt:lpstr>
      <vt:lpstr>زكريا ٥ </vt:lpstr>
      <vt:lpstr>الرؤيا السادسة : الدرج الطائر (زك ٥: ١-٤)</vt:lpstr>
      <vt:lpstr>٥: ١-٤ الدرج الطائر</vt:lpstr>
      <vt:lpstr>فعدت ورفعت عيني ونظرت وإذا بدرج طائر فقلت إني أرى درجاً طائراً طوله عشرون ذراعاً وعرضه عشر أذرع  (زك ٥: ١-٢)</vt:lpstr>
      <vt:lpstr>فقال لي هذه هي اللعنة الخارجة على وجه كل الأرض لأن كل سارق يباد من هنا بحسبها وكل حالف يباد من هناك بحسبها (زك ٥: ٣)</vt:lpstr>
      <vt:lpstr>إني أخرجها يقول رب الجنود فتدخل بيت السارق وبيت الحالف باسمي زوراً وتبيت في وسط بيته وتفنيه مع خشبه وحجارته (زك ٥: ٤)</vt:lpstr>
      <vt:lpstr>السلال كانت مألوفة جداً بالنسبة لزكريا</vt:lpstr>
      <vt:lpstr>الرؤية السابعة : المرأة التي في المكيال (زك ٥: ٥-١١)</vt:lpstr>
      <vt:lpstr>5:5-8 Woman in Basket</vt:lpstr>
      <vt:lpstr>فقال هذه هي الشر فطرحها إلى وسط الإيفة وطرح ثقل الرصاص على فمها (زك ٥: ٨)</vt:lpstr>
      <vt:lpstr>فقال هذه هي الشر فطرحها إلى وسط الإيفة وطرح ثقل الرصاص على فمها) زك ٥: ٨(</vt:lpstr>
      <vt:lpstr>٥: ٩-١١ الإمرأة في السلة</vt:lpstr>
      <vt:lpstr>٥: ٥-٨ الإمرأة في السلة</vt:lpstr>
      <vt:lpstr>في بعض الأحيان يظهر الشر في شكل امرأة</vt:lpstr>
      <vt:lpstr>زكريا ٧</vt:lpstr>
      <vt:lpstr>الرؤيا الثامنة : المركبات الأربع (زك ٦: ١-٨)</vt:lpstr>
      <vt:lpstr>٦: ١-٨ المركبات</vt:lpstr>
      <vt:lpstr>الرؤيا الثامنة : المركبات الأربع (زك ٦: ١-٨)</vt:lpstr>
      <vt:lpstr>استعراض الرؤى الليلية</vt:lpstr>
      <vt:lpstr> يشجعنا الله أيضاً  لنخدمه من خلال  إعلان هويتنا في المسيح</vt:lpstr>
      <vt:lpstr>هويتك في المسيح</vt:lpstr>
      <vt:lpstr>هويتنا في المسيح</vt:lpstr>
      <vt:lpstr>هويتنا في المسيح</vt:lpstr>
      <vt:lpstr>هويتنا في المسيح</vt:lpstr>
      <vt:lpstr>هويتنا في المسيح</vt:lpstr>
      <vt:lpstr>هويتنا في المسيح</vt:lpstr>
      <vt:lpstr>كيف يمكنك أن تكون متشجعاً في خدمتك للمسيح؟</vt:lpstr>
      <vt:lpstr>١. أنظر إلى مكانتك المتميزة</vt:lpstr>
      <vt:lpstr>٢. أنظر إلى مستقبلك المجيد</vt:lpstr>
      <vt:lpstr>Slides on  زكريا  ٧ </vt:lpstr>
      <vt:lpstr>The Postexilic Era</vt:lpstr>
      <vt:lpstr>٢ لما أرسل أهل بيت إيل شراصر ورجم ملك ورجالهم ليصلوا قدام الرب ٣ وليكلموا الكهنة الذين في بيت رب الجنود والأنبياء قائلين أأبكي في الشهر الخامس منفصلاً كما فعلت كم من السنين هذه (زك ٧: ٢-٣)</vt:lpstr>
      <vt:lpstr>٤ ثم صار إليَّ كلام رب الجنود قائلاً ٥ قل لجميع شعب الأرض وللكهنة قائلاً لما صمتم ونحتم في الشهر الخامس والشهر السابع وذلك هذه السبعين سنة فهل صمتم صوماً لي أنا ٦ ولما أكلتم ولما شربتم أفما كنتم أنتم الآكلين وأنتم الشاربين؟  (٧: ٤-٦)</vt:lpstr>
      <vt:lpstr>Book Chart</vt:lpstr>
      <vt:lpstr>أصوام في زكريا 7: 1-8: 23</vt:lpstr>
      <vt:lpstr>زكريا ٨ </vt:lpstr>
      <vt:lpstr>وكان كلام رب الجنود قائلاً هكذا قال رب الجنود غرت على صهيون غيرة عظيمة وبسخط عظيم غرت عليها (زك ٨: ١-٢)</vt:lpstr>
      <vt:lpstr>الآية المفتاحية</vt:lpstr>
      <vt:lpstr>PowerPoint Presentation</vt:lpstr>
      <vt:lpstr>PowerPoint Presentation</vt:lpstr>
      <vt:lpstr>سيتم البحث عن اليهود</vt:lpstr>
      <vt:lpstr>وهكذا سيخلص جميع إسرائيل (رومية ١١ : ٢٥-٢٧) </vt:lpstr>
      <vt:lpstr>زكريا</vt:lpstr>
      <vt:lpstr>8:14-17</vt:lpstr>
      <vt:lpstr>زكريا ٩ </vt:lpstr>
      <vt:lpstr>الكلمة المفتاحية</vt:lpstr>
      <vt:lpstr>بيان الملكوت</vt:lpstr>
      <vt:lpstr>باري هدلستون، الكتاب المقدس الدراسي (جراند رابيدز: بيكر، 1992)</vt:lpstr>
      <vt:lpstr>الدينونات</vt:lpstr>
      <vt:lpstr>Book Chart</vt:lpstr>
      <vt:lpstr>الدخول الإنتصاري</vt:lpstr>
      <vt:lpstr>زكريا ٣ : ٩  فهوذا الحجر الذي وضعته قدام يهوشع على حجر واحد سبع أعين. هأنذا ناقش نقشه، يقول رب الجنود، وأزيل إثم تلك الأرض في يوم واحد. </vt:lpstr>
      <vt:lpstr>زكريا ٩ : ١٦   ويخلصهم الرب إلههم في ذلك اليوم كقطيع شعبه، بل كحجارة التاج مرفوعة على أرضه.</vt:lpstr>
      <vt:lpstr>زكريا ١٠ </vt:lpstr>
      <vt:lpstr>أطلبوا من الرب المطر في أوان المطر المتأخر فيصنع الرب بروقاً ويعطيهم مطر الوبل لكل إنسان عشباً في الحقل لأن الترافيم قد تكلموا في الباطل والعرافون رأوا الكذب وأخبروا بأحلام كذب يعزون بالباطل لذلك رحلوا كغنم ذلوا إذ ليس راع  (زك ١٠: ١-٢)</vt:lpstr>
      <vt:lpstr>زكريا ١٠ : ٣-٥  3 على الرعاة اشتعل غضبي فعاقبت الأعتدة، لأن رب الجنود قد تعهد قطيعه بيت يهوذا، وجعلهم كفرس جلاله في القتال. 4منه الزاوية منه الوتد منه قوس القتال منه يخرج كل ظالم جميعاً. 5 ويكونون كالجبابرة الدائسين طين الأسواق في القتال، ويحاربون لأن الرب معهم، والراكبون الخيل يخزون.</vt:lpstr>
      <vt:lpstr>زكريا ١٠ : ٦-٨  6 وأقوي بيت يهوذا وأخلص بيت يوسف وأرجعهم لأني قد رحمتهم. ويكونون كأني لم أرفضهم لأني أنا الرب إلههم فأجيبهم.7 ويكون أفرايم كجبار ويفرح قلبهم كأنه بالخمر، وينظر بنوهم فيفرحون ويبتهج قلبهم بالرب. 8 أصفر لهم وأجمعهم لأني قد فديتهم ويكثرون كما كثروا.</vt:lpstr>
      <vt:lpstr>إعادة التوطين</vt:lpstr>
      <vt:lpstr>إعادة التوطين</vt:lpstr>
      <vt:lpstr>زكريا ١١ </vt:lpstr>
      <vt:lpstr>الدينونات</vt:lpstr>
      <vt:lpstr>زكريا ١٢ </vt:lpstr>
      <vt:lpstr>١ وحي كلام الرب على إسرائيل يقول الرب باسط السماوات ومؤسس الأرض وجابل روح الإنسان في داخله ٢ هأنذا أجعل أورشليم كأس ترنح لجميع الشعوب حولها وأيضاً على يهوذا تكون في حصار أورشليم (زك ١٢: ١-٢)</vt:lpstr>
      <vt:lpstr>زكريا ١٢ : ٢  هئنذا أجعل أورشليم كأس ترنح لجميع الشعوب حولها وأيضاً على يهوذا تكون في حصار أورشليم </vt:lpstr>
      <vt:lpstr>زكريا ١٢ : ٣ ويكون في ذلك اليوم أني أجعل أورشليم حجراً مشوالاً لجميع الشعوب، وكل الذين يشيلونه ينشقون شقاً، ويجتمع عليها كل أمم الأرض.</vt:lpstr>
      <vt:lpstr>زكريا ١٢ : ٤-٥ 4 في ذلك اليوم يقول الرب أضرب كل فرس بالحيرة وراكبه بالجنون، وأفتح عيني على بيت يهوذا، وأضرب كل خيل الشعوب بالعمى. 5 فتقول أمراء يهوذا في قلبهم: إن سكان أورشليم قوة لي برب الجنود إلههم.</vt:lpstr>
      <vt:lpstr>زكريا ١٢ : ٦ في ذلك اليوم أجعل أمراء يهوذا كمصباح نار بين الحطب، وكمشعل نار بين الحزم. فيأكلون كل الشعوب حولهم عن اليمين وعن اليسار، فتثبت أورشليم أيضاً في مكانها بأورشليم.</vt:lpstr>
      <vt:lpstr>زكريا ١٢ : ٧-٩ 7 ويخلص الرب خيام يهوذا أولاً لكيلا يتعاظم افتخار بيت داود وافتخار سكان أورشليم على يهوذا. 8 في ذلك اليوم يستر الرب سكان أورشليم فيكون العاثر منهم في ذلك اليوم مثل داود، وبيت داود مثل الله، مثل ملاك الرب أمامهم. 9 ويكون في ذلك اليوم أني ألتمس هلاك كل الأمم الآتين على أورشليم.</vt:lpstr>
      <vt:lpstr>PowerPoint Presentation</vt:lpstr>
      <vt:lpstr>PowerPoint Presentation</vt:lpstr>
      <vt:lpstr>Book Chart</vt:lpstr>
      <vt:lpstr>توبة إسرائيل</vt:lpstr>
      <vt:lpstr>نتائج الضيقة</vt:lpstr>
      <vt:lpstr> هوذا يأتي مع السحاب  وستنظره كل عين  والذين طعنوه   وينوح عليه جميع قبائل الأرض نعم .... آمين</vt:lpstr>
      <vt:lpstr>زكريا ١٢ : ١١ في ذلك اليوم يعظم النوح في أورشليم كنوح هددرمون في بقعة مجدون.</vt:lpstr>
      <vt:lpstr>زكريا ١٢ : ١٢-١٤ وتنوح الأرض عشائر عشائر على حدتها: عشيرة بيت داود على حدتها، ونساؤهم على حدتهن. عشيرة بيت ناثان على حدتها، ونساؤهم على حدتهن.عشيرة بيت لاوي على حدتها، ونساؤهم على حدتهن. عشيرة شمعي على حدتها، ونساؤهم على حدتهن. كل العشائر الباقية عشيرة عشيرة على حدتها، ونساؤهم على حدتهن. </vt:lpstr>
      <vt:lpstr>اللاألفية</vt:lpstr>
      <vt:lpstr>الإختطاف قبل الضيقة</vt:lpstr>
      <vt:lpstr>نظرة عامة على المستقبل</vt:lpstr>
      <vt:lpstr>Slides on  زكريا ١٣ </vt:lpstr>
      <vt:lpstr>في ذلك اليوم يكون ينبوع مفتوحاً لبيت داود ولسكان أورشليم للخطية وللنجاسة  (زك ١٣: ١)</vt:lpstr>
      <vt:lpstr> ويكون في ذلك اليوم يقول رب الجنود أني أقطع أسماء الأصنام من الأرض فلا تذكر بعد وأزيل الأنبياء أيضاً والروح النجس من الأرض  (زك ١٣: ٢)</vt:lpstr>
      <vt:lpstr>زكريا ١٣ : ٣  ويكون إذا تنبأ أحد بعد أن أباه وأمه والديه، يقولان له: لا تعيش لأنك تكلمت بالكذب باسم الرب فيطعنه أبوه وأمه والداه، عندما يتنبأ.</vt:lpstr>
      <vt:lpstr>زكريا ١٣ : ٤  ويكون في ذلك اليوم أن الأنبياء يخزون كل واحد من رؤياه إذا تنبأ ولا يلبسون ثوب شعر لأجل الغش </vt:lpstr>
      <vt:lpstr>استيقظ يا سيف على راعي وعلى رجل رفقتي يقول رب الجنود اضرب الراعي فتتشتت الغنم وأرد يدي على الصغار ويكون في كل الأرض يقول الرب أن ثلثين منها يقطعان ويموتان والثلث يبقى فيها (زك ١٣: ٧-٨)</vt:lpstr>
      <vt:lpstr> وأدخل الثلث في النار  وأمحصهم كمحص الفضة  وأمتحنهم امتحان الذهب هو يدعو باسمي وأنا أجيبه أقول هو شعبي وهو يقول الرب إلهي (زك ١٣: ٩)</vt:lpstr>
      <vt:lpstr>Slides on  زكريا ١٤ </vt:lpstr>
      <vt:lpstr>سكان أورشليم (٢٠٠٢)</vt:lpstr>
      <vt:lpstr>السلب</vt:lpstr>
      <vt:lpstr>The Attack</vt:lpstr>
      <vt:lpstr>نظرة عامة على المستقبل</vt:lpstr>
      <vt:lpstr>رجوع المسيح</vt:lpstr>
      <vt:lpstr>المجيء الثاني</vt:lpstr>
      <vt:lpstr>الروح يغادر ويرجع</vt:lpstr>
      <vt:lpstr>المجيء الثاني</vt:lpstr>
      <vt:lpstr>المجيء الثاني</vt:lpstr>
      <vt:lpstr>المجيء الثاني</vt:lpstr>
      <vt:lpstr>المجيء الثاني</vt:lpstr>
      <vt:lpstr>مياه حية</vt:lpstr>
      <vt:lpstr>النهر من هيكل حزقيال (47: 1-12)</vt:lpstr>
      <vt:lpstr>النهر والأرض (حزقيال 47: 1)</vt:lpstr>
      <vt:lpstr>بداية النهر (حزقيال 47: 2)</vt:lpstr>
      <vt:lpstr>النهر من هيكل حزقيال (47: 1-12)</vt:lpstr>
      <vt:lpstr>النهر من هيكل حزقيال (47: 1-12)</vt:lpstr>
      <vt:lpstr>النهر من هيكل حزقيال (47: 1-12)</vt:lpstr>
      <vt:lpstr>يصير النهر أعمق (47: 3-5)</vt:lpstr>
      <vt:lpstr>The River from Ezekiel's Temple (47:1-12)</vt:lpstr>
      <vt:lpstr>The River from Ezekiel's Temple (47:1-12)</vt:lpstr>
      <vt:lpstr>The River from Ezekiel's Temple (47:1-12)</vt:lpstr>
      <vt:lpstr>The River from Ezekiel's Temple (47:1-12)</vt:lpstr>
      <vt:lpstr>نهر الألفية</vt:lpstr>
      <vt:lpstr>نهر الألفية</vt:lpstr>
      <vt:lpstr>نهر الألفية</vt:lpstr>
      <vt:lpstr>المجيء الثاني</vt:lpstr>
      <vt:lpstr>PowerPoint Presentation</vt:lpstr>
      <vt:lpstr>إعادة سكن أورشليم</vt:lpstr>
      <vt:lpstr>الجزء العادي والمقدس بالأذرع (زك ١٤: ١٠)</vt:lpstr>
      <vt:lpstr>الجزء العادي والمقدس بالأذرع</vt:lpstr>
      <vt:lpstr>المجيء الثاني</vt:lpstr>
      <vt:lpstr>المجيء الثاني</vt:lpstr>
      <vt:lpstr>المجيء الثاني</vt:lpstr>
      <vt:lpstr>نظرة عامة على المستقبل</vt:lpstr>
      <vt:lpstr>العبادة الألفية</vt:lpstr>
      <vt:lpstr>القداسة الألفية</vt:lpstr>
      <vt:lpstr>مشاكل في كلتا الحالتين</vt:lpstr>
      <vt:lpstr>لماذا الذبائح في الألفية؟</vt:lpstr>
      <vt:lpstr> البيان الموجز في زكريا</vt:lpstr>
      <vt:lpstr>PowerPoint Presentation</vt:lpstr>
      <vt:lpstr>لاهوت زكريا</vt:lpstr>
      <vt:lpstr>الكلمة المفتاحية: المسيا</vt:lpstr>
      <vt:lpstr>Summary &amp; Application</vt:lpstr>
      <vt:lpstr>سوف نملك نحن أيضاً مع إسرائيل بعد رجوع المسيح</vt:lpstr>
      <vt:lpstr>كان القراء العبرانيون في خطر فقدان حكمهم في الملكوت (عبرانيين 3: 7-4: 13)</vt:lpstr>
      <vt:lpstr>PowerPoint Presentation</vt:lpstr>
      <vt:lpstr>PowerPoint Presentation</vt:lpstr>
      <vt:lpstr>PowerPoint Presentation</vt:lpstr>
      <vt:lpstr>هل تحتاج إلى التشجيع اليوم؟</vt:lpstr>
      <vt:lpstr>كيف يمكنك أن تكون متشجعاً  في خدمتك للمسيح؟</vt:lpstr>
      <vt:lpstr>الفكرة الرئيسية</vt:lpstr>
      <vt:lpstr>١. أنظر إلى مكانتك المتميزة</vt:lpstr>
      <vt:lpstr>٢. أنظر إلى مستقبلك المجيد</vt:lpstr>
      <vt:lpstr>أسئلة للتفكير</vt:lpstr>
      <vt:lpstr>Black</vt:lpstr>
      <vt:lpstr>مسح العهد القديم   •  BibleStudyDownloads.org</vt:lpstr>
      <vt:lpstr>خط سير الملكوت والعهود</vt:lpstr>
      <vt:lpstr>التجاوب مع  نقص الوحدة المفترض في زكريا</vt:lpstr>
      <vt:lpstr>جدل الوحدة</vt:lpstr>
      <vt:lpstr>دعم الوحدة</vt:lpstr>
      <vt:lpstr>زكريا (كنيسة سيستينا)</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488</cp:revision>
  <cp:lastPrinted>2009-04-22T19:24:48Z</cp:lastPrinted>
  <dcterms:created xsi:type="dcterms:W3CDTF">2009-04-03T11:27:01Z</dcterms:created>
  <dcterms:modified xsi:type="dcterms:W3CDTF">2024-02-23T17:11:41Z</dcterms:modified>
</cp:coreProperties>
</file>