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3.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5.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theme/theme34.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5.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6.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7.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8.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9.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0.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5.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6.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7.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8" r:id="rId2"/>
    <p:sldMasterId id="2147483657" r:id="rId3"/>
    <p:sldMasterId id="2147483653" r:id="rId4"/>
    <p:sldMasterId id="2147483655" r:id="rId5"/>
    <p:sldMasterId id="2147485400" r:id="rId6"/>
    <p:sldMasterId id="2147485440" r:id="rId7"/>
    <p:sldMasterId id="2147485442" r:id="rId8"/>
    <p:sldMasterId id="2147485444" r:id="rId9"/>
    <p:sldMasterId id="2147485492" r:id="rId10"/>
    <p:sldMasterId id="2147485517" r:id="rId11"/>
    <p:sldMasterId id="2147485529" r:id="rId12"/>
    <p:sldMasterId id="2147485590" r:id="rId13"/>
    <p:sldMasterId id="2147485602" r:id="rId14"/>
    <p:sldMasterId id="2147485627" r:id="rId15"/>
    <p:sldMasterId id="2147485676" r:id="rId16"/>
    <p:sldMasterId id="2147485689" r:id="rId17"/>
    <p:sldMasterId id="2147485702" r:id="rId18"/>
    <p:sldMasterId id="2147485714" r:id="rId19"/>
    <p:sldMasterId id="2147485727" r:id="rId20"/>
    <p:sldMasterId id="2147485741" r:id="rId21"/>
    <p:sldMasterId id="2147485753" r:id="rId22"/>
    <p:sldMasterId id="2147485765" r:id="rId23"/>
    <p:sldMasterId id="2147485777" r:id="rId24"/>
    <p:sldMasterId id="2147485789" r:id="rId25"/>
    <p:sldMasterId id="2147485826" r:id="rId26"/>
    <p:sldMasterId id="2147485840" r:id="rId27"/>
    <p:sldMasterId id="2147485852" r:id="rId28"/>
    <p:sldMasterId id="2147485864" r:id="rId29"/>
    <p:sldMasterId id="2147485877" r:id="rId30"/>
    <p:sldMasterId id="2147485917" r:id="rId31"/>
    <p:sldMasterId id="2147485919" r:id="rId32"/>
    <p:sldMasterId id="2147485931" r:id="rId33"/>
    <p:sldMasterId id="2147485943" r:id="rId34"/>
    <p:sldMasterId id="2147485945" r:id="rId35"/>
    <p:sldMasterId id="2147485959" r:id="rId36"/>
    <p:sldMasterId id="2147485972" r:id="rId37"/>
    <p:sldMasterId id="2147486008" r:id="rId38"/>
    <p:sldMasterId id="2147486020" r:id="rId39"/>
    <p:sldMasterId id="2147486032" r:id="rId40"/>
    <p:sldMasterId id="2147486044" r:id="rId41"/>
  </p:sldMasterIdLst>
  <p:notesMasterIdLst>
    <p:notesMasterId r:id="rId226"/>
  </p:notesMasterIdLst>
  <p:sldIdLst>
    <p:sldId id="2467" r:id="rId42"/>
    <p:sldId id="2468" r:id="rId43"/>
    <p:sldId id="2469" r:id="rId44"/>
    <p:sldId id="2470" r:id="rId45"/>
    <p:sldId id="2471" r:id="rId46"/>
    <p:sldId id="2472" r:id="rId47"/>
    <p:sldId id="2473" r:id="rId48"/>
    <p:sldId id="2474" r:id="rId49"/>
    <p:sldId id="2475" r:id="rId50"/>
    <p:sldId id="2476" r:id="rId51"/>
    <p:sldId id="2477" r:id="rId52"/>
    <p:sldId id="2478" r:id="rId53"/>
    <p:sldId id="5057" r:id="rId54"/>
    <p:sldId id="2480" r:id="rId55"/>
    <p:sldId id="2481" r:id="rId56"/>
    <p:sldId id="2482" r:id="rId57"/>
    <p:sldId id="2483" r:id="rId58"/>
    <p:sldId id="2484" r:id="rId59"/>
    <p:sldId id="2485" r:id="rId60"/>
    <p:sldId id="563" r:id="rId61"/>
    <p:sldId id="513" r:id="rId62"/>
    <p:sldId id="514" r:id="rId63"/>
    <p:sldId id="515" r:id="rId64"/>
    <p:sldId id="2427" r:id="rId65"/>
    <p:sldId id="2425" r:id="rId66"/>
    <p:sldId id="794" r:id="rId67"/>
    <p:sldId id="668" r:id="rId68"/>
    <p:sldId id="670" r:id="rId69"/>
    <p:sldId id="799" r:id="rId70"/>
    <p:sldId id="671" r:id="rId71"/>
    <p:sldId id="272" r:id="rId72"/>
    <p:sldId id="273" r:id="rId73"/>
    <p:sldId id="3994" r:id="rId74"/>
    <p:sldId id="5077" r:id="rId75"/>
    <p:sldId id="5078" r:id="rId76"/>
    <p:sldId id="400" r:id="rId77"/>
    <p:sldId id="5079" r:id="rId78"/>
    <p:sldId id="427" r:id="rId79"/>
    <p:sldId id="5080" r:id="rId80"/>
    <p:sldId id="5081" r:id="rId81"/>
    <p:sldId id="1859" r:id="rId82"/>
    <p:sldId id="5253" r:id="rId83"/>
    <p:sldId id="5254" r:id="rId84"/>
    <p:sldId id="5255" r:id="rId85"/>
    <p:sldId id="5256" r:id="rId86"/>
    <p:sldId id="516" r:id="rId87"/>
    <p:sldId id="5333" r:id="rId88"/>
    <p:sldId id="5257" r:id="rId89"/>
    <p:sldId id="519" r:id="rId90"/>
    <p:sldId id="520" r:id="rId91"/>
    <p:sldId id="5258" r:id="rId92"/>
    <p:sldId id="357" r:id="rId93"/>
    <p:sldId id="5259" r:id="rId94"/>
    <p:sldId id="474" r:id="rId95"/>
    <p:sldId id="5260" r:id="rId96"/>
    <p:sldId id="5261" r:id="rId97"/>
    <p:sldId id="300" r:id="rId98"/>
    <p:sldId id="5262" r:id="rId99"/>
    <p:sldId id="466" r:id="rId100"/>
    <p:sldId id="5328" r:id="rId101"/>
    <p:sldId id="5327" r:id="rId102"/>
    <p:sldId id="5263" r:id="rId103"/>
    <p:sldId id="5264" r:id="rId104"/>
    <p:sldId id="5265" r:id="rId105"/>
    <p:sldId id="5266" r:id="rId106"/>
    <p:sldId id="5267" r:id="rId107"/>
    <p:sldId id="5268" r:id="rId108"/>
    <p:sldId id="3993" r:id="rId109"/>
    <p:sldId id="5269" r:id="rId110"/>
    <p:sldId id="5270" r:id="rId111"/>
    <p:sldId id="5271" r:id="rId112"/>
    <p:sldId id="5272" r:id="rId113"/>
    <p:sldId id="521" r:id="rId114"/>
    <p:sldId id="572" r:id="rId115"/>
    <p:sldId id="524" r:id="rId116"/>
    <p:sldId id="5362" r:id="rId117"/>
    <p:sldId id="525" r:id="rId118"/>
    <p:sldId id="5273" r:id="rId119"/>
    <p:sldId id="5285" r:id="rId120"/>
    <p:sldId id="5326" r:id="rId121"/>
    <p:sldId id="529" r:id="rId122"/>
    <p:sldId id="5274" r:id="rId123"/>
    <p:sldId id="5275" r:id="rId124"/>
    <p:sldId id="5276" r:id="rId125"/>
    <p:sldId id="5277" r:id="rId126"/>
    <p:sldId id="372" r:id="rId127"/>
    <p:sldId id="377" r:id="rId128"/>
    <p:sldId id="5278" r:id="rId129"/>
    <p:sldId id="5279" r:id="rId130"/>
    <p:sldId id="5280" r:id="rId131"/>
    <p:sldId id="5281" r:id="rId132"/>
    <p:sldId id="506" r:id="rId133"/>
    <p:sldId id="5329" r:id="rId134"/>
    <p:sldId id="5282" r:id="rId135"/>
    <p:sldId id="435" r:id="rId136"/>
    <p:sldId id="5283" r:id="rId137"/>
    <p:sldId id="5284" r:id="rId138"/>
    <p:sldId id="5286" r:id="rId139"/>
    <p:sldId id="5331" r:id="rId140"/>
    <p:sldId id="5287" r:id="rId141"/>
    <p:sldId id="5288" r:id="rId142"/>
    <p:sldId id="5289" r:id="rId143"/>
    <p:sldId id="5290" r:id="rId144"/>
    <p:sldId id="5291" r:id="rId145"/>
    <p:sldId id="5292" r:id="rId146"/>
    <p:sldId id="5293" r:id="rId147"/>
    <p:sldId id="5294" r:id="rId148"/>
    <p:sldId id="507" r:id="rId149"/>
    <p:sldId id="532" r:id="rId150"/>
    <p:sldId id="5295" r:id="rId151"/>
    <p:sldId id="5296" r:id="rId152"/>
    <p:sldId id="5297" r:id="rId153"/>
    <p:sldId id="5299" r:id="rId154"/>
    <p:sldId id="5304" r:id="rId155"/>
    <p:sldId id="5361" r:id="rId156"/>
    <p:sldId id="5300" r:id="rId157"/>
    <p:sldId id="5301" r:id="rId158"/>
    <p:sldId id="5302" r:id="rId159"/>
    <p:sldId id="5303" r:id="rId160"/>
    <p:sldId id="4023" r:id="rId161"/>
    <p:sldId id="5305" r:id="rId162"/>
    <p:sldId id="5306" r:id="rId163"/>
    <p:sldId id="5307" r:id="rId164"/>
    <p:sldId id="441" r:id="rId165"/>
    <p:sldId id="442" r:id="rId166"/>
    <p:sldId id="535" r:id="rId167"/>
    <p:sldId id="536" r:id="rId168"/>
    <p:sldId id="537" r:id="rId169"/>
    <p:sldId id="538" r:id="rId170"/>
    <p:sldId id="5308" r:id="rId171"/>
    <p:sldId id="5309" r:id="rId172"/>
    <p:sldId id="5310" r:id="rId173"/>
    <p:sldId id="5311" r:id="rId174"/>
    <p:sldId id="494" r:id="rId175"/>
    <p:sldId id="5065" r:id="rId176"/>
    <p:sldId id="5066" r:id="rId177"/>
    <p:sldId id="5067" r:id="rId178"/>
    <p:sldId id="5312" r:id="rId179"/>
    <p:sldId id="508" r:id="rId180"/>
    <p:sldId id="5313" r:id="rId181"/>
    <p:sldId id="5314" r:id="rId182"/>
    <p:sldId id="509" r:id="rId183"/>
    <p:sldId id="5315" r:id="rId184"/>
    <p:sldId id="5316" r:id="rId185"/>
    <p:sldId id="5317" r:id="rId186"/>
    <p:sldId id="499" r:id="rId187"/>
    <p:sldId id="443" r:id="rId188"/>
    <p:sldId id="5318" r:id="rId189"/>
    <p:sldId id="510" r:id="rId190"/>
    <p:sldId id="5319" r:id="rId191"/>
    <p:sldId id="5320" r:id="rId192"/>
    <p:sldId id="511" r:id="rId193"/>
    <p:sldId id="533" r:id="rId194"/>
    <p:sldId id="5321" r:id="rId195"/>
    <p:sldId id="5322" r:id="rId196"/>
    <p:sldId id="5323" r:id="rId197"/>
    <p:sldId id="534" r:id="rId198"/>
    <p:sldId id="5324" r:id="rId199"/>
    <p:sldId id="5332" r:id="rId200"/>
    <p:sldId id="4155" r:id="rId201"/>
    <p:sldId id="500" r:id="rId202"/>
    <p:sldId id="445" r:id="rId203"/>
    <p:sldId id="5330" r:id="rId204"/>
    <p:sldId id="502" r:id="rId205"/>
    <p:sldId id="503" r:id="rId206"/>
    <p:sldId id="5325" r:id="rId207"/>
    <p:sldId id="446" r:id="rId208"/>
    <p:sldId id="447" r:id="rId209"/>
    <p:sldId id="476" r:id="rId210"/>
    <p:sldId id="584" r:id="rId211"/>
    <p:sldId id="4030" r:id="rId212"/>
    <p:sldId id="539" r:id="rId213"/>
    <p:sldId id="540" r:id="rId214"/>
    <p:sldId id="541" r:id="rId215"/>
    <p:sldId id="542" r:id="rId216"/>
    <p:sldId id="543" r:id="rId217"/>
    <p:sldId id="544" r:id="rId218"/>
    <p:sldId id="545" r:id="rId219"/>
    <p:sldId id="5363" r:id="rId220"/>
    <p:sldId id="5364" r:id="rId221"/>
    <p:sldId id="5365" r:id="rId222"/>
    <p:sldId id="5366" r:id="rId223"/>
    <p:sldId id="550" r:id="rId224"/>
    <p:sldId id="4031" r:id="rId225"/>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F9479BC7-C690-3949-9E91-6BA528C97947}">
          <p14:sldIdLst>
            <p14:sldId id="2467"/>
            <p14:sldId id="2468"/>
            <p14:sldId id="2469"/>
            <p14:sldId id="2470"/>
            <p14:sldId id="2471"/>
            <p14:sldId id="2472"/>
            <p14:sldId id="2473"/>
            <p14:sldId id="2474"/>
            <p14:sldId id="2475"/>
            <p14:sldId id="2476"/>
            <p14:sldId id="2477"/>
            <p14:sldId id="2478"/>
            <p14:sldId id="5057"/>
            <p14:sldId id="2480"/>
            <p14:sldId id="2481"/>
            <p14:sldId id="2482"/>
            <p14:sldId id="2483"/>
            <p14:sldId id="2484"/>
            <p14:sldId id="2485"/>
            <p14:sldId id="563"/>
          </p14:sldIdLst>
        </p14:section>
        <p14:section name="Introduction" id="{CE5EAADE-66F8-A543-ABE7-93EDE3F93783}">
          <p14:sldIdLst>
            <p14:sldId id="513"/>
            <p14:sldId id="514"/>
            <p14:sldId id="515"/>
            <p14:sldId id="2427"/>
            <p14:sldId id="2425"/>
            <p14:sldId id="794"/>
            <p14:sldId id="668"/>
            <p14:sldId id="670"/>
            <p14:sldId id="799"/>
            <p14:sldId id="671"/>
            <p14:sldId id="272"/>
            <p14:sldId id="273"/>
          </p14:sldIdLst>
        </p14:section>
        <p14:section name="Sermon" id="{96A1F34E-05BF-A744-9959-D97AC257B6BE}">
          <p14:sldIdLst>
            <p14:sldId id="3994"/>
            <p14:sldId id="5077"/>
            <p14:sldId id="5078"/>
            <p14:sldId id="400"/>
            <p14:sldId id="5079"/>
            <p14:sldId id="427"/>
            <p14:sldId id="5080"/>
            <p14:sldId id="5081"/>
            <p14:sldId id="1859"/>
            <p14:sldId id="5253"/>
            <p14:sldId id="5254"/>
            <p14:sldId id="5255"/>
            <p14:sldId id="5256"/>
            <p14:sldId id="516"/>
            <p14:sldId id="5333"/>
            <p14:sldId id="5257"/>
            <p14:sldId id="519"/>
            <p14:sldId id="520"/>
            <p14:sldId id="5258"/>
            <p14:sldId id="357"/>
            <p14:sldId id="5259"/>
            <p14:sldId id="474"/>
            <p14:sldId id="5260"/>
            <p14:sldId id="5261"/>
            <p14:sldId id="300"/>
          </p14:sldIdLst>
        </p14:section>
        <p14:section name="Chapters" id="{AD6D5B3F-D1D1-CF46-9892-ECF9260639E9}">
          <p14:sldIdLst>
            <p14:sldId id="5262"/>
            <p14:sldId id="466"/>
            <p14:sldId id="5328"/>
            <p14:sldId id="5327"/>
            <p14:sldId id="5263"/>
            <p14:sldId id="5264"/>
            <p14:sldId id="5265"/>
            <p14:sldId id="5266"/>
            <p14:sldId id="5267"/>
            <p14:sldId id="5268"/>
            <p14:sldId id="3993"/>
            <p14:sldId id="5269"/>
            <p14:sldId id="5270"/>
            <p14:sldId id="5271"/>
            <p14:sldId id="5272"/>
            <p14:sldId id="521"/>
            <p14:sldId id="572"/>
            <p14:sldId id="524"/>
            <p14:sldId id="5362"/>
            <p14:sldId id="525"/>
            <p14:sldId id="5273"/>
            <p14:sldId id="5285"/>
            <p14:sldId id="5326"/>
            <p14:sldId id="529"/>
            <p14:sldId id="5274"/>
            <p14:sldId id="5275"/>
            <p14:sldId id="5276"/>
            <p14:sldId id="5277"/>
            <p14:sldId id="372"/>
            <p14:sldId id="377"/>
            <p14:sldId id="5278"/>
            <p14:sldId id="5279"/>
            <p14:sldId id="5280"/>
            <p14:sldId id="5281"/>
            <p14:sldId id="506"/>
            <p14:sldId id="5329"/>
            <p14:sldId id="5282"/>
            <p14:sldId id="435"/>
            <p14:sldId id="5283"/>
            <p14:sldId id="5284"/>
            <p14:sldId id="5286"/>
            <p14:sldId id="5331"/>
            <p14:sldId id="5287"/>
            <p14:sldId id="5288"/>
            <p14:sldId id="5289"/>
            <p14:sldId id="5290"/>
            <p14:sldId id="5291"/>
            <p14:sldId id="5292"/>
            <p14:sldId id="5293"/>
            <p14:sldId id="5294"/>
            <p14:sldId id="507"/>
            <p14:sldId id="532"/>
            <p14:sldId id="5295"/>
            <p14:sldId id="5296"/>
            <p14:sldId id="5297"/>
            <p14:sldId id="5299"/>
            <p14:sldId id="5304"/>
            <p14:sldId id="5361"/>
            <p14:sldId id="5300"/>
            <p14:sldId id="5301"/>
            <p14:sldId id="5302"/>
            <p14:sldId id="5303"/>
            <p14:sldId id="4023"/>
            <p14:sldId id="5305"/>
            <p14:sldId id="5306"/>
            <p14:sldId id="5307"/>
            <p14:sldId id="441"/>
            <p14:sldId id="442"/>
            <p14:sldId id="535"/>
            <p14:sldId id="536"/>
            <p14:sldId id="537"/>
            <p14:sldId id="538"/>
            <p14:sldId id="5308"/>
            <p14:sldId id="5309"/>
            <p14:sldId id="5310"/>
            <p14:sldId id="5311"/>
            <p14:sldId id="494"/>
            <p14:sldId id="5065"/>
            <p14:sldId id="5066"/>
            <p14:sldId id="5067"/>
            <p14:sldId id="5312"/>
            <p14:sldId id="508"/>
            <p14:sldId id="5313"/>
            <p14:sldId id="5314"/>
            <p14:sldId id="509"/>
            <p14:sldId id="5315"/>
            <p14:sldId id="5316"/>
            <p14:sldId id="5317"/>
            <p14:sldId id="499"/>
            <p14:sldId id="443"/>
            <p14:sldId id="5318"/>
            <p14:sldId id="510"/>
            <p14:sldId id="5319"/>
            <p14:sldId id="5320"/>
            <p14:sldId id="511"/>
            <p14:sldId id="533"/>
            <p14:sldId id="5321"/>
            <p14:sldId id="5322"/>
            <p14:sldId id="5323"/>
            <p14:sldId id="534"/>
          </p14:sldIdLst>
        </p14:section>
        <p14:section name="Conclusion" id="{D13E6757-2B1A-784E-9DE0-B49624772C8D}">
          <p14:sldIdLst>
            <p14:sldId id="5324"/>
            <p14:sldId id="5332"/>
            <p14:sldId id="4155"/>
            <p14:sldId id="500"/>
            <p14:sldId id="445"/>
            <p14:sldId id="5330"/>
            <p14:sldId id="502"/>
            <p14:sldId id="503"/>
            <p14:sldId id="5325"/>
            <p14:sldId id="446"/>
            <p14:sldId id="447"/>
            <p14:sldId id="476"/>
            <p14:sldId id="584"/>
            <p14:sldId id="4030"/>
          </p14:sldIdLst>
        </p14:section>
        <p14:section name="Supplements" id="{AA909407-52B0-8642-9019-02C690600CBA}">
          <p14:sldIdLst>
            <p14:sldId id="539"/>
            <p14:sldId id="540"/>
            <p14:sldId id="541"/>
            <p14:sldId id="542"/>
            <p14:sldId id="543"/>
            <p14:sldId id="544"/>
            <p14:sldId id="545"/>
            <p14:sldId id="5363"/>
            <p14:sldId id="5364"/>
            <p14:sldId id="5365"/>
            <p14:sldId id="5366"/>
            <p14:sldId id="550"/>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91F2A"/>
    <a:srgbClr val="25232F"/>
    <a:srgbClr val="050A12"/>
    <a:srgbClr val="E5E6EA"/>
    <a:srgbClr val="FFFFFF"/>
    <a:srgbClr val="FF0000"/>
    <a:srgbClr val="FF7C8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170"/>
    <p:restoredTop sz="75055" autoAdjust="0"/>
  </p:normalViewPr>
  <p:slideViewPr>
    <p:cSldViewPr>
      <p:cViewPr>
        <p:scale>
          <a:sx n="101" d="100"/>
          <a:sy n="101" d="100"/>
        </p:scale>
        <p:origin x="144" y="584"/>
      </p:cViewPr>
      <p:guideLst>
        <p:guide orient="horz" pos="2160"/>
        <p:guide pos="2880"/>
      </p:guideLst>
    </p:cSldViewPr>
  </p:slideViewPr>
  <p:outlineViewPr>
    <p:cViewPr>
      <p:scale>
        <a:sx n="33" d="100"/>
        <a:sy n="33" d="100"/>
      </p:scale>
      <p:origin x="0" y="432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63" Type="http://schemas.openxmlformats.org/officeDocument/2006/relationships/slide" Target="slides/slide22.xml"/><Relationship Id="rId84" Type="http://schemas.openxmlformats.org/officeDocument/2006/relationships/slide" Target="slides/slide43.xml"/><Relationship Id="rId138" Type="http://schemas.openxmlformats.org/officeDocument/2006/relationships/slide" Target="slides/slide97.xml"/><Relationship Id="rId159" Type="http://schemas.openxmlformats.org/officeDocument/2006/relationships/slide" Target="slides/slide118.xml"/><Relationship Id="rId170" Type="http://schemas.openxmlformats.org/officeDocument/2006/relationships/slide" Target="slides/slide129.xml"/><Relationship Id="rId191" Type="http://schemas.openxmlformats.org/officeDocument/2006/relationships/slide" Target="slides/slide150.xml"/><Relationship Id="rId205" Type="http://schemas.openxmlformats.org/officeDocument/2006/relationships/slide" Target="slides/slide164.xml"/><Relationship Id="rId226" Type="http://schemas.openxmlformats.org/officeDocument/2006/relationships/notesMaster" Target="notesMasters/notesMaster1.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slide" Target="slides/slide108.xml"/><Relationship Id="rId5" Type="http://schemas.openxmlformats.org/officeDocument/2006/relationships/slideMaster" Target="slideMasters/slideMaster5.xml"/><Relationship Id="rId95" Type="http://schemas.openxmlformats.org/officeDocument/2006/relationships/slide" Target="slides/slide54.xml"/><Relationship Id="rId160" Type="http://schemas.openxmlformats.org/officeDocument/2006/relationships/slide" Target="slides/slide119.xml"/><Relationship Id="rId181" Type="http://schemas.openxmlformats.org/officeDocument/2006/relationships/slide" Target="slides/slide140.xml"/><Relationship Id="rId216" Type="http://schemas.openxmlformats.org/officeDocument/2006/relationships/slide" Target="slides/slide175.xml"/><Relationship Id="rId22" Type="http://schemas.openxmlformats.org/officeDocument/2006/relationships/slideMaster" Target="slideMasters/slideMaster22.xml"/><Relationship Id="rId43" Type="http://schemas.openxmlformats.org/officeDocument/2006/relationships/slide" Target="slides/slide2.xml"/><Relationship Id="rId64" Type="http://schemas.openxmlformats.org/officeDocument/2006/relationships/slide" Target="slides/slide23.xml"/><Relationship Id="rId118" Type="http://schemas.openxmlformats.org/officeDocument/2006/relationships/slide" Target="slides/slide77.xml"/><Relationship Id="rId139" Type="http://schemas.openxmlformats.org/officeDocument/2006/relationships/slide" Target="slides/slide98.xml"/><Relationship Id="rId85" Type="http://schemas.openxmlformats.org/officeDocument/2006/relationships/slide" Target="slides/slide44.xml"/><Relationship Id="rId150" Type="http://schemas.openxmlformats.org/officeDocument/2006/relationships/slide" Target="slides/slide109.xml"/><Relationship Id="rId171" Type="http://schemas.openxmlformats.org/officeDocument/2006/relationships/slide" Target="slides/slide130.xml"/><Relationship Id="rId192" Type="http://schemas.openxmlformats.org/officeDocument/2006/relationships/slide" Target="slides/slide151.xml"/><Relationship Id="rId206" Type="http://schemas.openxmlformats.org/officeDocument/2006/relationships/slide" Target="slides/slide165.xml"/><Relationship Id="rId227"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7.xml"/><Relationship Id="rId129" Type="http://schemas.openxmlformats.org/officeDocument/2006/relationships/slide" Target="slides/slide88.xml"/><Relationship Id="rId54" Type="http://schemas.openxmlformats.org/officeDocument/2006/relationships/slide" Target="slides/slide13.xml"/><Relationship Id="rId75" Type="http://schemas.openxmlformats.org/officeDocument/2006/relationships/slide" Target="slides/slide34.xml"/><Relationship Id="rId96" Type="http://schemas.openxmlformats.org/officeDocument/2006/relationships/slide" Target="slides/slide55.xml"/><Relationship Id="rId140" Type="http://schemas.openxmlformats.org/officeDocument/2006/relationships/slide" Target="slides/slide99.xml"/><Relationship Id="rId161" Type="http://schemas.openxmlformats.org/officeDocument/2006/relationships/slide" Target="slides/slide120.xml"/><Relationship Id="rId182" Type="http://schemas.openxmlformats.org/officeDocument/2006/relationships/slide" Target="slides/slide141.xml"/><Relationship Id="rId217" Type="http://schemas.openxmlformats.org/officeDocument/2006/relationships/slide" Target="slides/slide176.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8.xml"/><Relationship Id="rId44" Type="http://schemas.openxmlformats.org/officeDocument/2006/relationships/slide" Target="slides/slide3.xml"/><Relationship Id="rId65" Type="http://schemas.openxmlformats.org/officeDocument/2006/relationships/slide" Target="slides/slide24.xml"/><Relationship Id="rId86" Type="http://schemas.openxmlformats.org/officeDocument/2006/relationships/slide" Target="slides/slide45.xml"/><Relationship Id="rId130" Type="http://schemas.openxmlformats.org/officeDocument/2006/relationships/slide" Target="slides/slide89.xml"/><Relationship Id="rId151" Type="http://schemas.openxmlformats.org/officeDocument/2006/relationships/slide" Target="slides/slide110.xml"/><Relationship Id="rId172" Type="http://schemas.openxmlformats.org/officeDocument/2006/relationships/slide" Target="slides/slide131.xml"/><Relationship Id="rId193" Type="http://schemas.openxmlformats.org/officeDocument/2006/relationships/slide" Target="slides/slide152.xml"/><Relationship Id="rId207" Type="http://schemas.openxmlformats.org/officeDocument/2006/relationships/slide" Target="slides/slide166.xml"/><Relationship Id="rId228"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68.xml"/><Relationship Id="rId34" Type="http://schemas.openxmlformats.org/officeDocument/2006/relationships/slideMaster" Target="slideMasters/slideMaster34.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20" Type="http://schemas.openxmlformats.org/officeDocument/2006/relationships/slide" Target="slides/slide79.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79" Type="http://schemas.openxmlformats.org/officeDocument/2006/relationships/slide" Target="slides/slide138.xml"/><Relationship Id="rId195" Type="http://schemas.openxmlformats.org/officeDocument/2006/relationships/slide" Target="slides/slide154.xml"/><Relationship Id="rId209" Type="http://schemas.openxmlformats.org/officeDocument/2006/relationships/slide" Target="slides/slide168.xml"/><Relationship Id="rId190" Type="http://schemas.openxmlformats.org/officeDocument/2006/relationships/slide" Target="slides/slide149.xml"/><Relationship Id="rId204" Type="http://schemas.openxmlformats.org/officeDocument/2006/relationships/slide" Target="slides/slide163.xml"/><Relationship Id="rId220" Type="http://schemas.openxmlformats.org/officeDocument/2006/relationships/slide" Target="slides/slide179.xml"/><Relationship Id="rId225"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48" Type="http://schemas.openxmlformats.org/officeDocument/2006/relationships/slide" Target="slides/slide107.xml"/><Relationship Id="rId164" Type="http://schemas.openxmlformats.org/officeDocument/2006/relationships/slide" Target="slides/slide123.xml"/><Relationship Id="rId169" Type="http://schemas.openxmlformats.org/officeDocument/2006/relationships/slide" Target="slides/slide128.xml"/><Relationship Id="rId185"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9.xml"/><Relationship Id="rId210" Type="http://schemas.openxmlformats.org/officeDocument/2006/relationships/slide" Target="slides/slide169.xml"/><Relationship Id="rId215" Type="http://schemas.openxmlformats.org/officeDocument/2006/relationships/slide" Target="slides/slide174.xml"/><Relationship Id="rId26" Type="http://schemas.openxmlformats.org/officeDocument/2006/relationships/slideMaster" Target="slideMasters/slideMaster26.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202" Type="http://schemas.openxmlformats.org/officeDocument/2006/relationships/slide" Target="slides/slide161.xml"/><Relationship Id="rId223"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98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98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384BC78D-152F-1C44-AF54-07FD3499F1EF}" type="slidenum">
              <a:rPr lang="en-US"/>
              <a:pPr>
                <a:defRPr/>
              </a:pPr>
              <a:t>‹#›</a:t>
            </a:fld>
            <a:endParaRPr lang="en-US"/>
          </a:p>
        </p:txBody>
      </p:sp>
    </p:spTree>
    <p:extLst>
      <p:ext uri="{BB962C8B-B14F-4D97-AF65-F5344CB8AC3E}">
        <p14:creationId xmlns:p14="http://schemas.microsoft.com/office/powerpoint/2010/main" val="3178750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 Meeting Notes (24/10/17 15:46) -----</a:t>
            </a:r>
          </a:p>
          <a:p>
            <a:r>
              <a:rPr lang="en-US"/>
              <a:t>Do people live by their priorities? </a:t>
            </a:r>
          </a:p>
          <a:p>
            <a:r>
              <a:rPr lang="en-US"/>
              <a:t>Yes or no? Why?</a:t>
            </a:r>
          </a:p>
          <a:p>
            <a:r>
              <a:rPr lang="en-US"/>
              <a:t>The answer has to be YES. Everyone lives by their priorities. The real issue is whether they have the right priorities! What they prioritize reveals it to be their priority. </a:t>
            </a:r>
          </a:p>
        </p:txBody>
      </p:sp>
    </p:spTree>
    <p:extLst>
      <p:ext uri="{BB962C8B-B14F-4D97-AF65-F5344CB8AC3E}">
        <p14:creationId xmlns:p14="http://schemas.microsoft.com/office/powerpoint/2010/main" val="2320271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Which matters more? God or Money?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give proportional to God’s supply?</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God’s Word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 chapter a day? Have you committed to read a verse a day? If you don’t have a target, you are sure to miss it.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Souls of People </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dirty="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endParaRPr lang="en-SG" sz="1200" kern="1200" dirty="0">
              <a:solidFill>
                <a:schemeClr val="tx1"/>
              </a:solidFill>
              <a:effectLst/>
              <a:latin typeface="Times New Roman" pitchFamily="-112" charset="0"/>
              <a:ea typeface="ＭＳ Ｐゴシック" pitchFamily="-107" charset="-128"/>
              <a:cs typeface="ＭＳ Ｐゴシック" pitchFamily="-107" charset="-128"/>
            </a:endParaRP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Common-483</a:t>
            </a:r>
          </a:p>
          <a:p>
            <a:pPr eaLnBrk="1" hangingPunct="1"/>
            <a:r>
              <a:rPr lang="en-US" dirty="0">
                <a:latin typeface="Times New Roman" charset="0"/>
                <a:ea typeface="ＭＳ Ｐゴシック" charset="0"/>
                <a:cs typeface="ＭＳ Ｐゴシック" charset="0"/>
              </a:rPr>
              <a:t>OS-00-OT Book Overviews-749</a:t>
            </a:r>
          </a:p>
          <a:p>
            <a:pPr eaLnBrk="1" hangingPunct="1"/>
            <a:r>
              <a:rPr lang="en-US">
                <a:latin typeface="Times New Roman" charset="0"/>
                <a:ea typeface="ＭＳ Ｐゴシック" charset="0"/>
                <a:cs typeface="ＭＳ Ｐゴシック" charset="0"/>
              </a:rPr>
              <a:t>OS-37-Haggai-19</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779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had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pPr algn="r"/>
            <a:r>
              <a:rPr lang="ar-EG" b="1" dirty="0">
                <a:latin typeface="Arial" panose="020B0604020202020204" pitchFamily="34" charset="0"/>
                <a:ea typeface="ＭＳ Ｐゴシック" charset="0"/>
                <a:cs typeface="Arial" panose="020B0604020202020204" pitchFamily="34" charset="0"/>
              </a:rPr>
              <a:t>تلخيصا لهذا الوقت </a:t>
            </a:r>
            <a:r>
              <a:rPr lang="ar-JO" b="1" dirty="0">
                <a:latin typeface="Arial" panose="020B0604020202020204" pitchFamily="34" charset="0"/>
                <a:ea typeface="ＭＳ Ｐゴシック" charset="0"/>
                <a:cs typeface="Arial" panose="020B0604020202020204" pitchFamily="34" charset="0"/>
              </a:rPr>
              <a:t>من</a:t>
            </a:r>
            <a:r>
              <a:rPr lang="ar-JO" b="1" baseline="0" dirty="0">
                <a:latin typeface="Arial" panose="020B0604020202020204" pitchFamily="34" charset="0"/>
                <a:ea typeface="ＭＳ Ｐゴシック" charset="0"/>
                <a:cs typeface="Arial" panose="020B0604020202020204" pitchFamily="34" charset="0"/>
              </a:rPr>
              <a:t> الملكية </a:t>
            </a:r>
            <a:r>
              <a:rPr lang="ar-EG" b="1" dirty="0">
                <a:latin typeface="Arial" panose="020B0604020202020204" pitchFamily="34" charset="0"/>
                <a:ea typeface="ＭＳ Ｐゴシック" charset="0"/>
                <a:cs typeface="Arial" panose="020B0604020202020204" pitchFamily="34" charset="0"/>
              </a:rPr>
              <a:t>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تذكر مرة أخرى هذا الاختلاف الحاسم عندما سقطت الممالك الشمالية والجنوبية. </a:t>
            </a:r>
            <a:r>
              <a:rPr lang="ar-JO" b="1" dirty="0">
                <a:latin typeface="Arial" panose="020B0604020202020204" pitchFamily="34" charset="0"/>
                <a:ea typeface="ＭＳ Ｐゴシック" charset="0"/>
                <a:cs typeface="Arial" panose="020B0604020202020204" pitchFamily="34" charset="0"/>
              </a:rPr>
              <a:t>ت</a:t>
            </a:r>
            <a:r>
              <a:rPr lang="ar-EG" b="1" dirty="0">
                <a:latin typeface="Arial" panose="020B0604020202020204" pitchFamily="34" charset="0"/>
                <a:ea typeface="ＭＳ Ｐゴシック" charset="0"/>
                <a:cs typeface="Arial" panose="020B0604020202020204" pitchFamily="34" charset="0"/>
              </a:rPr>
              <a:t>ذكر ذلك</a:t>
            </a:r>
            <a:r>
              <a:rPr lang="ar-JO" b="1" dirty="0">
                <a:latin typeface="Arial" panose="020B0604020202020204" pitchFamily="34" charset="0"/>
                <a:ea typeface="ＭＳ Ｐゴシック" charset="0"/>
                <a:cs typeface="Arial" panose="020B0604020202020204" pitchFamily="34" charset="0"/>
              </a:rPr>
              <a:t>.</a:t>
            </a:r>
          </a:p>
          <a:p>
            <a:pPr algn="r"/>
            <a:r>
              <a:rPr lang="ar-JO" b="1" dirty="0">
                <a:latin typeface="Arial" panose="020B0604020202020204" pitchFamily="34" charset="0"/>
                <a:ea typeface="ＭＳ Ｐゴシック" charset="0"/>
                <a:cs typeface="Arial" panose="020B0604020202020204" pitchFamily="34" charset="0"/>
              </a:rPr>
              <a:t> ////   </a:t>
            </a:r>
            <a:r>
              <a:rPr lang="ar-EG" b="1" dirty="0">
                <a:latin typeface="Arial" panose="020B0604020202020204" pitchFamily="34" charset="0"/>
                <a:ea typeface="ＭＳ Ｐゴシック" charset="0"/>
                <a:cs typeface="Arial" panose="020B0604020202020204" pitchFamily="34" charset="0"/>
              </a:rPr>
              <a:t>المملكة الشمالية ، إسرائيل ، تتعرض للهجوم من قبل آشور ،</a:t>
            </a:r>
            <a:r>
              <a:rPr lang="ar-JO" b="1" dirty="0">
                <a:latin typeface="Arial" panose="020B0604020202020204" pitchFamily="34" charset="0"/>
                <a:ea typeface="ＭＳ Ｐゴシック" charset="0"/>
                <a:cs typeface="Arial" panose="020B0604020202020204" pitchFamily="34" charset="0"/>
              </a:rPr>
              <a:t> </a:t>
            </a:r>
          </a:p>
          <a:p>
            <a:pPr algn="r"/>
            <a:r>
              <a:rPr lang="ar-JO" b="1" dirty="0">
                <a:latin typeface="Arial" panose="020B0604020202020204" pitchFamily="34" charset="0"/>
                <a:ea typeface="ＭＳ Ｐゴシック" charset="0"/>
                <a:cs typeface="Arial" panose="020B0604020202020204" pitchFamily="34" charset="0"/>
              </a:rPr>
              <a:t>  ////   تؤخذ إلى</a:t>
            </a:r>
            <a:r>
              <a:rPr lang="ar-EG" b="1" dirty="0">
                <a:latin typeface="Arial" panose="020B0604020202020204" pitchFamily="34" charset="0"/>
                <a:ea typeface="ＭＳ Ｐゴシック" charset="0"/>
                <a:cs typeface="Arial" panose="020B0604020202020204" pitchFamily="34" charset="0"/>
              </a:rPr>
              <a:t> الأسر ، ومع مرور الوقت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   تم </a:t>
            </a:r>
            <a:r>
              <a:rPr lang="ar-EG" b="1" dirty="0">
                <a:latin typeface="Arial" panose="020B0604020202020204" pitchFamily="34" charset="0"/>
                <a:ea typeface="ＭＳ Ｐゴシック" charset="0"/>
                <a:cs typeface="Arial" panose="020B0604020202020204" pitchFamily="34" charset="0"/>
              </a:rPr>
              <a:t>استيعابها في مجتمعات أخرى.</a:t>
            </a:r>
            <a:endParaRPr lang="ar-JO" b="1" dirty="0">
              <a:latin typeface="Arial" panose="020B0604020202020204" pitchFamily="34" charset="0"/>
              <a:ea typeface="ＭＳ Ｐゴシック" charset="0"/>
              <a:cs typeface="Arial" panose="020B0604020202020204" pitchFamily="34" charset="0"/>
            </a:endParaRPr>
          </a:p>
          <a:p>
            <a:pPr algn="r"/>
            <a:r>
              <a:rPr lang="ar-EG" b="1" dirty="0">
                <a:latin typeface="Arial" panose="020B0604020202020204" pitchFamily="34" charset="0"/>
                <a:ea typeface="ＭＳ Ｐゴシック" charset="0"/>
                <a:cs typeface="Arial" panose="020B0604020202020204" pitchFamily="34" charset="0"/>
              </a:rPr>
              <a:t>لكن يهوذا والمملكة الجنوبية وشعبها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غز</a:t>
            </a:r>
            <a:r>
              <a:rPr lang="ar-JO" b="1" dirty="0">
                <a:latin typeface="Arial" panose="020B0604020202020204" pitchFamily="34" charset="0"/>
                <a:ea typeface="ＭＳ Ｐゴシック" charset="0"/>
                <a:cs typeface="Arial" panose="020B0604020202020204" pitchFamily="34" charset="0"/>
              </a:rPr>
              <a:t>ت</a:t>
            </a:r>
            <a:r>
              <a:rPr lang="ar-EG" b="1" dirty="0">
                <a:latin typeface="Arial" panose="020B0604020202020204" pitchFamily="34" charset="0"/>
                <a:ea typeface="ＭＳ Ｐゴシック" charset="0"/>
                <a:cs typeface="Arial" panose="020B0604020202020204" pitchFamily="34" charset="0"/>
              </a:rPr>
              <a:t>ها بابل في عهد نبوخذ نصر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تم الاستيلاء عليها </a:t>
            </a:r>
            <a:r>
              <a:rPr lang="ar-JO" b="1" dirty="0">
                <a:latin typeface="Arial" panose="020B0604020202020204" pitchFamily="34" charset="0"/>
                <a:ea typeface="ＭＳ Ｐゴシック" charset="0"/>
                <a:cs typeface="Arial" panose="020B0604020202020204" pitchFamily="34" charset="0"/>
              </a:rPr>
              <a:t>من</a:t>
            </a:r>
            <a:r>
              <a:rPr lang="ar-EG" b="1" dirty="0">
                <a:latin typeface="Arial" panose="020B0604020202020204" pitchFamily="34" charset="0"/>
                <a:ea typeface="ＭＳ Ｐゴシック" charset="0"/>
                <a:cs typeface="Arial" panose="020B0604020202020204" pitchFamily="34" charset="0"/>
              </a:rPr>
              <a:t> بابل من أجل أسر مؤقت. لكن يهوذا مقدر لها أن تستمر في لعب مركز الصدارة في تاريخ الأرض في المستقبل الطويل.</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يهوذا محفوظ</a:t>
            </a:r>
            <a:r>
              <a:rPr lang="ar-JO" b="1" dirty="0">
                <a:latin typeface="Arial" panose="020B0604020202020204" pitchFamily="34" charset="0"/>
                <a:ea typeface="ＭＳ Ｐゴシック" charset="0"/>
                <a:cs typeface="Arial" panose="020B0604020202020204" pitchFamily="34" charset="0"/>
              </a:rPr>
              <a:t>ة</a:t>
            </a:r>
            <a:r>
              <a:rPr lang="ar-EG" b="1" dirty="0">
                <a:latin typeface="Arial" panose="020B0604020202020204" pitchFamily="34" charset="0"/>
                <a:ea typeface="ＭＳ Ｐゴシック" charset="0"/>
                <a:cs typeface="Arial" panose="020B0604020202020204" pitchFamily="34" charset="0"/>
              </a:rPr>
              <a:t> وعاد</a:t>
            </a:r>
            <a:r>
              <a:rPr lang="ar-JO" b="1" dirty="0">
                <a:latin typeface="Arial" panose="020B0604020202020204" pitchFamily="34" charset="0"/>
                <a:ea typeface="ＭＳ Ｐゴシック" charset="0"/>
                <a:cs typeface="Arial" panose="020B0604020202020204" pitchFamily="34" charset="0"/>
              </a:rPr>
              <a:t>ت</a:t>
            </a:r>
            <a:r>
              <a:rPr lang="ar-EG" b="1" dirty="0">
                <a:latin typeface="Arial" panose="020B0604020202020204" pitchFamily="34" charset="0"/>
                <a:ea typeface="ＭＳ Ｐゴシック" charset="0"/>
                <a:cs typeface="Arial" panose="020B0604020202020204" pitchFamily="34" charset="0"/>
              </a:rPr>
              <a:t> في النهاية إلى الأرض.</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لماذا؟</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لأن المسيح المنتظر ... الذي تنبأ به منذ زمن طويل ... كان مقدرًا </a:t>
            </a:r>
            <a:r>
              <a:rPr lang="ar-JO" b="1" dirty="0">
                <a:latin typeface="Arial" panose="020B0604020202020204" pitchFamily="34" charset="0"/>
                <a:ea typeface="ＭＳ Ｐゴシック" charset="0"/>
                <a:cs typeface="Arial" panose="020B0604020202020204" pitchFamily="34" charset="0"/>
              </a:rPr>
              <a:t>من</a:t>
            </a:r>
            <a:r>
              <a:rPr lang="ar-JO" b="1" baseline="0" dirty="0">
                <a:latin typeface="Arial" panose="020B0604020202020204" pitchFamily="34" charset="0"/>
                <a:ea typeface="ＭＳ Ｐゴシック" charset="0"/>
                <a:cs typeface="Arial" panose="020B0604020202020204" pitchFamily="34" charset="0"/>
              </a:rPr>
              <a:t> خلال </a:t>
            </a:r>
            <a:r>
              <a:rPr lang="ar-EG" b="1" dirty="0">
                <a:latin typeface="Arial" panose="020B0604020202020204" pitchFamily="34" charset="0"/>
                <a:ea typeface="ＭＳ Ｐゴシック" charset="0"/>
                <a:cs typeface="Arial" panose="020B0604020202020204" pitchFamily="34" charset="0"/>
              </a:rPr>
              <a:t>أنبياء العهد القديم أن يظهر من خلال سلالة</a:t>
            </a:r>
            <a:r>
              <a:rPr lang="ar-JO" b="1" dirty="0">
                <a:latin typeface="Arial" panose="020B0604020202020204" pitchFamily="34" charset="0"/>
                <a:ea typeface="ＭＳ Ｐゴシック" charset="0"/>
                <a:cs typeface="Arial" panose="020B0604020202020204" pitchFamily="34" charset="0"/>
              </a:rPr>
              <a:t> سبط </a:t>
            </a:r>
            <a:r>
              <a:rPr lang="ar-EG" b="1" dirty="0">
                <a:latin typeface="Arial" panose="020B0604020202020204" pitchFamily="34" charset="0"/>
                <a:ea typeface="ＭＳ Ｐゴシック" charset="0"/>
                <a:cs typeface="Arial" panose="020B0604020202020204" pitchFamily="34" charset="0"/>
              </a:rPr>
              <a:t> يهوذا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وهنا مجلد ملف </a:t>
            </a:r>
            <a:r>
              <a:rPr lang="ar-JO" b="1" dirty="0">
                <a:latin typeface="Arial" panose="020B0604020202020204" pitchFamily="34" charset="0"/>
                <a:ea typeface="ＭＳ Ｐゴシック" charset="0"/>
                <a:cs typeface="Arial" panose="020B0604020202020204" pitchFamily="34" charset="0"/>
              </a:rPr>
              <a:t>الأسر</a:t>
            </a:r>
          </a:p>
          <a:p>
            <a:pPr algn="r"/>
            <a:r>
              <a:rPr lang="en-US"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من تسلسل ملف الكتاب المقدس جاهز للعناصر الأربعة المهمة لهذه الفترة في حياة يهوذا القديمة.</a:t>
            </a:r>
            <a:endParaRPr lang="en-US" b="1" dirty="0">
              <a:latin typeface="Arial" panose="020B0604020202020204" pitchFamily="34" charset="0"/>
              <a:ea typeface="ＭＳ Ｐゴシック" charset="0"/>
              <a:cs typeface="Arial" panose="020B0604020202020204" pitchFamily="34" charset="0"/>
            </a:endParaRP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بابل - تلك المدينة الشرقية الضخمة المجاورة لنهر الفرات - هي موقع سبعين سنة من أسر يهوذا ، كما هو موضح هنا في إعادة إنشاء الفنان للمظهر المحتمل لتلك المدينة الرائعة. كانت حدائق بابل المعلقة الشهيرة - التي تظهر على اليمين - من بين عجائب الدنيا السبع في ذلك العالم القديم.</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تذكر أيضًا أن بابل - التي تقع على خريطتك على بعد أميال عديدة من الخليج الفارسي - كانت قريبة جدًا من قلب منطقة الخليج الفارسي المضطربة</a:t>
            </a:r>
            <a:r>
              <a:rPr lang="ar-JO" b="1" dirty="0">
                <a:latin typeface="Arial" panose="020B0604020202020204" pitchFamily="34" charset="0"/>
                <a:ea typeface="ＭＳ Ｐゴシック" charset="0"/>
                <a:cs typeface="Arial" panose="020B0604020202020204" pitchFamily="34" charset="0"/>
              </a:rPr>
              <a:t> الآن</a:t>
            </a:r>
            <a:r>
              <a:rPr lang="ar-EG" b="1" dirty="0">
                <a:latin typeface="Arial" panose="020B0604020202020204" pitchFamily="34" charset="0"/>
                <a:ea typeface="ＭＳ Ｐゴシック" charset="0"/>
                <a:cs typeface="Arial" panose="020B0604020202020204" pitchFamily="34" charset="0"/>
              </a:rPr>
              <a:t> في الشرق الأوسط.</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بعد سبعين سنة من سبي يهوذا ، سمح الحكام البابليون للأسرى من مملكة يهوذا الجنوبية بالعودة إلى القدس وإعادة بناء مدينتهم وأسوارها وهيكلهم.</a:t>
            </a:r>
            <a:endParaRPr lang="en-US"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a:t>
            </a:r>
            <a:r>
              <a:rPr lang="ar-JO" b="1" baseline="0"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وفي هذا الوقت من السبي البابلي ، دُعي شعب يهوذا باليهود - من اسم قبيلة يهوذا.</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كما وُلد التقليد اليهودي العالمي لل</a:t>
            </a:r>
            <a:r>
              <a:rPr lang="ar-JO" b="1" dirty="0">
                <a:latin typeface="Arial" panose="020B0604020202020204" pitchFamily="34" charset="0"/>
                <a:ea typeface="ＭＳ Ｐゴシック" charset="0"/>
                <a:cs typeface="Arial" panose="020B0604020202020204" pitchFamily="34" charset="0"/>
              </a:rPr>
              <a:t>مجمع</a:t>
            </a:r>
            <a:r>
              <a:rPr lang="ar-EG" b="1" dirty="0">
                <a:latin typeface="Arial" panose="020B0604020202020204" pitchFamily="34" charset="0"/>
                <a:ea typeface="ＭＳ Ｐゴシック" charset="0"/>
                <a:cs typeface="Arial" panose="020B0604020202020204" pitchFamily="34" charset="0"/>
              </a:rPr>
              <a:t> في بابل أثناء سبي يهوذا أو منفاه.</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تمت العودة إلى الأرض في 3 </a:t>
            </a:r>
            <a:r>
              <a:rPr lang="ar-JO" b="1" dirty="0">
                <a:latin typeface="Arial" panose="020B0604020202020204" pitchFamily="34" charset="0"/>
                <a:ea typeface="ＭＳ Ｐゴシック" charset="0"/>
                <a:cs typeface="Arial" panose="020B0604020202020204" pitchFamily="34" charset="0"/>
              </a:rPr>
              <a:t>هجرات</a:t>
            </a:r>
            <a:r>
              <a:rPr lang="ar-EG" b="1" dirty="0">
                <a:latin typeface="Arial" panose="020B0604020202020204" pitchFamily="34" charset="0"/>
                <a:ea typeface="ＭＳ Ｐゴシック" charset="0"/>
                <a:cs typeface="Arial" panose="020B0604020202020204" pitchFamily="34" charset="0"/>
              </a:rPr>
              <a:t> ضخمة. كانت هذه </a:t>
            </a:r>
            <a:r>
              <a:rPr lang="ar-JO" b="1" dirty="0">
                <a:latin typeface="Arial" panose="020B0604020202020204" pitchFamily="34" charset="0"/>
                <a:ea typeface="ＭＳ Ｐゴシック" charset="0"/>
                <a:cs typeface="Arial" panose="020B0604020202020204" pitchFamily="34" charset="0"/>
              </a:rPr>
              <a:t>ال</a:t>
            </a:r>
            <a:r>
              <a:rPr lang="ar-EG" b="1" dirty="0">
                <a:latin typeface="Arial" panose="020B0604020202020204" pitchFamily="34" charset="0"/>
                <a:ea typeface="ＭＳ Ｐゴシック" charset="0"/>
                <a:cs typeface="Arial" panose="020B0604020202020204" pitchFamily="34" charset="0"/>
              </a:rPr>
              <a:t>رحلات صعبة سيرًا على الأقدام من بابل </a:t>
            </a:r>
            <a:r>
              <a:rPr lang="ar-JO" b="1" dirty="0">
                <a:latin typeface="Arial" panose="020B0604020202020204" pitchFamily="34" charset="0"/>
                <a:ea typeface="ＭＳ Ｐゴシック" charset="0"/>
                <a:cs typeface="Arial" panose="020B0604020202020204" pitchFamily="34" charset="0"/>
              </a:rPr>
              <a:t>عودة </a:t>
            </a:r>
            <a:r>
              <a:rPr lang="ar-EG" b="1" dirty="0">
                <a:latin typeface="Arial" panose="020B0604020202020204" pitchFamily="34" charset="0"/>
                <a:ea typeface="ＭＳ Ｐゴシック" charset="0"/>
                <a:cs typeface="Arial" panose="020B0604020202020204" pitchFamily="34" charset="0"/>
              </a:rPr>
              <a:t>إلى الأرض.</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875964-CBB5-B14C-AE67-0F6EF6170EA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8D21DC-26C3-F84B-9FE9-E2A5FBB3BC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4980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43693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You moved here because God clearly called you. </a:t>
            </a:r>
            <a:endPar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He made that abundantly evident that you—not someone else more qualified—got the privilege. So you obeyed and came. </a:t>
            </a:r>
            <a:endPar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then you discovered that this place is far more expensive than anyone ever let on. It’s also hotter—and wetter. And the relationships that started sweet began to sour, and here you are. Things are hard.</a:t>
            </a:r>
            <a:endPar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Is God trying to get your attention?</a:t>
            </a:r>
            <a:endPar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Perhaps you didn’t choose to move here at all. You got a special blessing. You were born here. </a:t>
            </a:r>
            <a:endPar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the LORD gave you an opportunity to serve elsewhere for a while. It changed you for the better.</a:t>
            </a:r>
            <a:endPar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now you’re back and this country doesn’t seem so special. You find yourself more able to relate to foreigners than to your own people. Believe me, I understand. When return to my country of origin, I don’t fit there. I wonder if I fit anywhere. Is God disciplining me?</a:t>
            </a:r>
            <a:endPar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endPar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You have been faithful to him, as far as you know. You have obeyed. </a:t>
            </a:r>
          </a:p>
          <a:p>
            <a:r>
              <a:rPr lang="en-US" b="1" dirty="0">
                <a:latin typeface="Arial" panose="020B0604020202020204" pitchFamily="34" charset="0"/>
                <a:cs typeface="Arial" panose="020B0604020202020204" pitchFamily="34" charset="0"/>
              </a:rPr>
              <a:t>You weren’t so thrilled to come to a church with an afternoon service that stole your Sunday nap, but you still come. </a:t>
            </a:r>
          </a:p>
          <a:p>
            <a:r>
              <a:rPr lang="en-US" b="1" dirty="0">
                <a:latin typeface="Arial" panose="020B0604020202020204" pitchFamily="34" charset="0"/>
                <a:cs typeface="Arial" panose="020B0604020202020204" pitchFamily="34" charset="0"/>
              </a:rPr>
              <a:t>But things aren’t going so well at home, or work, or with friends, or with someone special to you.</a:t>
            </a:r>
          </a:p>
          <a:p>
            <a:r>
              <a:rPr lang="en-US" b="1" dirty="0">
                <a:latin typeface="Arial" panose="020B0604020202020204" pitchFamily="34" charset="0"/>
                <a:cs typeface="Arial" panose="020B0604020202020204" pitchFamily="34" charset="0"/>
              </a:rPr>
              <a:t>“What’s happening to me?” you ask. “Is God speaking to me through difficulty? What’s he trying to say? What do I do?”</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You aren’t the first one that’s needed to be restored. In today’s text, Judah had faithfully returned to their home land but the people were still not seeing his full blessing.</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historical context is a mixed bag</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We’ve been in this series on the Minor Prophets lately.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These prophets stretch nearly the entirety of Israel’s history. Most were ignored, from the United Kingdom Golden Age under David and Solomon, then ignored after the nation divided, then ignored when Judah was the Solitary kingdom.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9683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Their ancestors had not heeded the nine prophets we have already studied. Through varying prophets, God had told them to be…humble, caring, etc. Yet they stubbornly worshipped idols and God, faithful to his warning, sent them away to Babylon in modern-day Iraq</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OS-12-2Kings-287</a:t>
            </a:r>
          </a:p>
          <a:p>
            <a:r>
              <a:rPr lang="en-US" dirty="0">
                <a:cs typeface="ＭＳ Ｐゴシック" charset="0"/>
              </a:rPr>
              <a:t>OS-14-2Chron-287</a:t>
            </a:r>
          </a:p>
          <a:p>
            <a:r>
              <a:rPr lang="en-US" dirty="0">
                <a:cs typeface="ＭＳ Ｐゴシック" charset="0"/>
              </a:rPr>
              <a:t>OS-15-Ezra-14</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OS-Zechariah-14</a:t>
            </a:r>
          </a:p>
          <a:p>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b="1" dirty="0">
                <a:effectLst/>
                <a:latin typeface="Arial" panose="020B0604020202020204" pitchFamily="34" charset="0"/>
                <a:cs typeface="Arial" panose="020B0604020202020204" pitchFamily="34" charset="0"/>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 Arabic-306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OS-35-Haggai-33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opposition struck externally from pagans left in the land as recorded in Ezra 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83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49802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1334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Next week we will see the external threats in the book of Zechariah, but today we address the internal problems within the community itself. Often our most severe problems lie within our own midst!</a:t>
            </a:r>
            <a:r>
              <a:rPr lang="en-SG" b="1" dirty="0">
                <a:effectLst/>
                <a:latin typeface="Arial" panose="020B0604020202020204" pitchFamily="34" charset="0"/>
                <a:cs typeface="Arial" panose="020B0604020202020204" pitchFamily="34" charset="0"/>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God hadn’t forgotten them though. He finally speaks in his land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8463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word came to the governor.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EEEAFF-FD47-8A48-9FDD-36F6775FA1C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This was King Darius’s second year, in 520 BC (1:1)</a:t>
            </a:r>
          </a:p>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Slides-295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It was the first of four messages through Haggai that year.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33877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5BA123-C20A-E24A-ACB2-51730CA2AEF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5"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This book interrupts the 50+ silent years of prophets in Judah while the people were exiled to Babylon. God was ready to tell them how to restore his blessing. Would they listen?</a:t>
            </a:r>
          </a:p>
          <a:p>
            <a:pPr marL="0" marR="0" lvl="5"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They had come back to the land, but they had not fully come back to the LORD of the land. </a:t>
            </a:r>
          </a:p>
          <a:p>
            <a:pPr marL="0" marR="0" lvl="5"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There was still a dark cloud over the people who returned.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The context may sound familiar since our faithfulness often is also a mixed bag.</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Our salvation begins when we believe the simple message of trust in Christ instead of trusting ourselves. The people of Judah had that kind of faith, placing their trust in YHWH instead of the worthless gods of the pagans.</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However, that was but a start for them, as it is for us. God has so much more in store for us, so Haggai shows how to realign with his priorities for blessing.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Haggai alternates from rebuke to promise to rebuke to promise in a four-fold pattern to restore his blessing. That makes four ways to restore God’s blessing</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4089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Today we’ll study the entire prophecy of Haggai</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51672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This short book will show how you can restore God’s blessing when you only see his discipline. The first thing you need to do is to…</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This short book will show how you can restore God’s blessing when you only see his discipline. The first thing you need to do is to…</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937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b="1"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1229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86304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DA189-3303-F242-9807-F93FDAEC376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remnant’s wrong priorities by paneling their own houses instead of rebuilding the temple resulted in a dire economy (1:2-6).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people’s financial poverty was shown to be from postponing the temple rebuilding so that they would resume the task to please God and eliminate the drought (1:7-11).</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614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people’s financial poverty was shown to be from postponing the temple rebuilding so that they would resume the task to please God and eliminate the drought (1:7-11).</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marL="0" marR="0" lvl="0" indent="0" algn="r" defTabSz="456786" rtl="0" eaLnBrk="1" fontAlgn="auto" latinLnBrk="0" hangingPunct="1">
              <a:lnSpc>
                <a:spcPct val="100000"/>
              </a:lnSpc>
              <a:spcBef>
                <a:spcPts val="0"/>
              </a:spcBef>
              <a:spcAft>
                <a:spcPts val="0"/>
              </a:spcAft>
              <a:buClrTx/>
              <a:buSzTx/>
              <a:buFontTx/>
              <a:buNone/>
              <a:tabLst/>
              <a:defRPr/>
            </a:pPr>
            <a:fld id="{19656BC0-75B4-DB40-BA25-6C3B5AF4C5C7}" type="slidenum">
              <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rPr>
              <a:pPr marL="0" marR="0" lvl="0" indent="0" algn="r" defTabSz="456786"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endParaRPr>
          </a:p>
        </p:txBody>
      </p:sp>
      <p:sp>
        <p:nvSpPr>
          <p:cNvPr id="254979" name="Rectangle 2"/>
          <p:cNvSpPr>
            <a:spLocks noGrp="1" noRot="1" noChangeAspect="1" noChangeArrowheads="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GillSans" charset="0"/>
                <a:ea typeface="ＭＳ Ｐゴシック" charset="0"/>
                <a:cs typeface="ＭＳ Ｐゴシック" charset="0"/>
              </a:rPr>
              <a:t>The Temple has FIVE forms through time, the central one being the form of the Church (Ephesians 2:19-22).</a:t>
            </a:r>
          </a:p>
          <a:p>
            <a:pPr eaLnBrk="1" hangingPunct="1"/>
            <a:r>
              <a:rPr lang="en-US" dirty="0">
                <a:latin typeface="GillSans" charset="0"/>
                <a:ea typeface="ＭＳ Ｐゴシック" charset="0"/>
                <a:cs typeface="ＭＳ Ｐゴシック" charset="0"/>
              </a:rPr>
              <a:t>_____________</a:t>
            </a:r>
          </a:p>
          <a:p>
            <a:r>
              <a:rPr lang="en-US" dirty="0"/>
              <a:t>OD-05-Matt_24v15_The_Temple_Desecration_(</a:t>
            </a:r>
            <a:r>
              <a:rPr lang="en-US" dirty="0" err="1"/>
              <a:t>Randall_Price</a:t>
            </a:r>
            <a:r>
              <a:rPr lang="en-US" dirty="0"/>
              <a:t>)-17</a:t>
            </a:r>
          </a:p>
          <a:p>
            <a:pPr eaLnBrk="1" hangingPunct="1"/>
            <a:r>
              <a:rPr lang="en-US" dirty="0">
                <a:latin typeface="GillSans" charset="0"/>
                <a:ea typeface="ＭＳ Ｐゴシック" charset="0"/>
                <a:cs typeface="ＭＳ Ｐゴシック" charset="0"/>
              </a:rPr>
              <a:t>OS-37-Haggai-76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endParaRPr lang="en-US">
              <a:cs typeface="ＭＳ Ｐゴシック" charset="0"/>
            </a:endParaRPr>
          </a:p>
        </p:txBody>
      </p:sp>
    </p:spTree>
    <p:extLst>
      <p:ext uri="{BB962C8B-B14F-4D97-AF65-F5344CB8AC3E}">
        <p14:creationId xmlns:p14="http://schemas.microsoft.com/office/powerpoint/2010/main" val="265929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teacher pulled out a large jar and placed it on the table.  He put several large rocks into the jar—then some smaller ones, then sand, then water to the brim.</a:t>
            </a: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What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the lesson?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he asked the class.</a:t>
            </a:r>
          </a:p>
          <a:p>
            <a:r>
              <a:rPr lang="en-US">
                <a:latin typeface="Times New Roman" charset="0"/>
                <a:ea typeface="ＭＳ Ｐゴシック" charset="0"/>
                <a:cs typeface="ＭＳ Ｐゴシック" charset="0"/>
              </a:rPr>
              <a:t>One enterprising student answered,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 matter what you may think, you can always fit more in!</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the professor responded.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You have to put the large rocks in first!</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Priorities are like that.  If you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them first, they won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a:t>
            </a:r>
          </a:p>
          <a:p>
            <a:r>
              <a:rPr lang="en-US">
                <a:latin typeface="Times New Roman" charset="0"/>
                <a:ea typeface="ＭＳ Ｐゴシック" charset="0"/>
                <a:cs typeface="ＭＳ Ｐゴシック" charset="0"/>
              </a:rPr>
              <a:t>And if they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then they are not the priorities, are they?</a:t>
            </a: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064B6A-3019-F745-A365-930D2860E4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07756B-B6E5-404F-ADF9-25C54D11FA8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Soaking in the tub is obviously her priority! But you have to give someone credit for the great amount of effort to clear the snow.</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This short book will show how you can restore God’s blessing when you only see his discipline. The first thing you need to do is to…</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b="1"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16193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b="1"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8519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23778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b="1" dirty="0">
                <a:latin typeface="Arial" panose="020B0604020202020204" pitchFamily="34" charset="0"/>
                <a:ea typeface="ＭＳ Ｐゴシック" charset="0"/>
                <a:cs typeface="Arial" panose="020B0604020202020204" pitchFamily="34" charset="0"/>
              </a:rPr>
              <a:t>2 Thess 2:4 NLT).</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OS-27-Daniel-330</a:t>
            </a:r>
          </a:p>
          <a:p>
            <a:r>
              <a:rPr lang="en-US" b="1" dirty="0">
                <a:latin typeface="Arial" panose="020B0604020202020204" pitchFamily="34" charset="0"/>
                <a:cs typeface="Arial" panose="020B0604020202020204" pitchFamily="34" charset="0"/>
              </a:rPr>
              <a:t>OS-Ezekiel 40-48-Slide 16</a:t>
            </a:r>
          </a:p>
          <a:p>
            <a:r>
              <a:rPr lang="en-US" b="1" dirty="0">
                <a:latin typeface="Arial" panose="020B0604020202020204" pitchFamily="34" charset="0"/>
                <a:cs typeface="Arial" panose="020B0604020202020204" pitchFamily="34" charset="0"/>
              </a:rPr>
              <a:t>OS-37-Haggai-96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70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OS-23-Isaiah43-48-slide 54</a:t>
            </a:r>
          </a:p>
          <a:p>
            <a:r>
              <a:rPr lang="en-US" b="1"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OS-27-Daniel-410</a:t>
            </a:r>
          </a:p>
          <a:p>
            <a:r>
              <a:rPr lang="en-US" b="1"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 Meeting Notes (26/10/17 19:39) -----</a:t>
            </a:r>
          </a:p>
          <a:p>
            <a:pPr eaLnBrk="1" hangingPunct="1"/>
            <a:r>
              <a:rPr lang="en-US">
                <a:latin typeface="Times New Roman" charset="0"/>
                <a:ea typeface="ＭＳ Ｐゴシック" charset="0"/>
                <a:cs typeface="ＭＳ Ｐゴシック" charset="0"/>
              </a:rPr>
              <a:t>Can you guess what book this portrays?</a:t>
            </a:r>
          </a:p>
        </p:txBody>
      </p:sp>
    </p:spTree>
    <p:extLst>
      <p:ext uri="{BB962C8B-B14F-4D97-AF65-F5344CB8AC3E}">
        <p14:creationId xmlns:p14="http://schemas.microsoft.com/office/powerpoint/2010/main" val="38458177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10B159-FC2D-434B-B67A-B7834A5A32D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017751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mr-IN" dirty="0"/>
              <a:t>"</a:t>
            </a:r>
            <a:r>
              <a:rPr lang="en-US" b="1" dirty="0"/>
              <a:t>Let</a:t>
            </a:r>
            <a:r>
              <a:rPr lang="mr-IN" b="1" dirty="0"/>
              <a:t>'</a:t>
            </a:r>
            <a:r>
              <a:rPr lang="en-US" b="1" dirty="0"/>
              <a:t>s look at just a few facts:</a:t>
            </a:r>
            <a:r>
              <a:rPr lang="en-US" dirty="0"/>
              <a:t> Americans have 3 times more space than they did 50 years ago. Yet there</a:t>
            </a:r>
            <a:r>
              <a:rPr lang="mr-IN"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mr-IN" dirty="0"/>
              <a:t>'</a:t>
            </a:r>
            <a:r>
              <a:rPr lang="en-US" dirty="0"/>
              <a:t>s MO? Have we looked at ourselves, and wondered how much of that stuff might have trickled into the Church?</a:t>
            </a:r>
            <a:r>
              <a:rPr lang="mr-IN" dirty="0"/>
              <a:t>"</a:t>
            </a:r>
            <a:endParaRPr lang="en-US" dirty="0"/>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If you have trusted Christ, the LORD guarantees that he is with you—so don</a:t>
            </a:r>
            <a:r>
              <a:rPr lang="mr-IN" sz="1200" b="1"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 forget that</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0500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b="1"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851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If you have trusted Christ, the LORD guarantees that he is with you—so don</a:t>
            </a:r>
            <a:r>
              <a:rPr lang="mr-IN" sz="1200" b="1"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 forget that</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0500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Recommit yourself to give glory to God alone.</a:t>
            </a:r>
          </a:p>
        </p:txBody>
      </p:sp>
    </p:spTree>
    <p:extLst>
      <p:ext uri="{BB962C8B-B14F-4D97-AF65-F5344CB8AC3E}">
        <p14:creationId xmlns:p14="http://schemas.microsoft.com/office/powerpoint/2010/main" val="25613369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We watch movies that destroy God’s values and then come to worship the next day.</a:t>
            </a:r>
          </a:p>
          <a:p>
            <a:r>
              <a:rPr lang="en-US" b="1" dirty="0">
                <a:latin typeface="Arial" panose="020B0604020202020204" pitchFamily="34" charset="0"/>
                <a:cs typeface="Arial" panose="020B0604020202020204" pitchFamily="34" charset="0"/>
              </a:rPr>
              <a:t>Some believers withhold their tithe so they can have a better vacation. </a:t>
            </a:r>
          </a:p>
          <a:p>
            <a:r>
              <a:rPr lang="en-US" b="1" dirty="0">
                <a:latin typeface="Arial" panose="020B0604020202020204" pitchFamily="34" charset="0"/>
                <a:cs typeface="Arial" panose="020B0604020202020204" pitchFamily="34" charset="0"/>
              </a:rPr>
              <a:t>Defiled worship today includes singing while trying to convince God to let you marry an unbeliever.</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Recommit yourself to give glory to God alone.</a:t>
            </a:r>
          </a:p>
        </p:txBody>
      </p:sp>
    </p:spTree>
    <p:extLst>
      <p:ext uri="{BB962C8B-B14F-4D97-AF65-F5344CB8AC3E}">
        <p14:creationId xmlns:p14="http://schemas.microsoft.com/office/powerpoint/2010/main" val="25613369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47CBA4-A04B-8A42-BCB1-C75C3CBFF28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solidFill>
                  <a:srgbClr val="0000CC"/>
                </a:solidFill>
                <a:latin typeface="Arial" panose="020B0604020202020204" pitchFamily="34" charset="0"/>
                <a:ea typeface="ＭＳ Ｐゴシック" charset="0"/>
                <a:cs typeface="ＭＳ Ｐゴシック" charset="0"/>
              </a:rPr>
              <a:t>Impression at </a:t>
            </a:r>
            <a:r>
              <a:rPr lang="en-US" b="1" dirty="0" err="1">
                <a:solidFill>
                  <a:srgbClr val="0000CC"/>
                </a:solidFill>
                <a:latin typeface="Arial" panose="020B0604020202020204" pitchFamily="34" charset="0"/>
                <a:ea typeface="ＭＳ Ｐゴシック" charset="0"/>
                <a:cs typeface="ＭＳ Ｐゴシック" charset="0"/>
              </a:rPr>
              <a:t>www.gtj.org.uk</a:t>
            </a:r>
            <a:r>
              <a:rPr lang="en-US" b="1" dirty="0">
                <a:solidFill>
                  <a:srgbClr val="0000CC"/>
                </a:solidFill>
                <a:latin typeface="Arial" panose="020B0604020202020204" pitchFamily="34" charset="0"/>
                <a:ea typeface="ＭＳ Ｐゴシック" charset="0"/>
                <a:cs typeface="ＭＳ Ｐゴシック" charset="0"/>
              </a:rPr>
              <a:t>/ en/blowup7/14517 and the ring at </a:t>
            </a:r>
            <a:r>
              <a:rPr lang="en-US" b="1" dirty="0" err="1">
                <a:solidFill>
                  <a:srgbClr val="0000CC"/>
                </a:solidFill>
                <a:latin typeface="Arial" panose="020B0604020202020204" pitchFamily="34" charset="0"/>
                <a:ea typeface="ＭＳ Ｐゴシック" charset="0"/>
                <a:cs typeface="ＭＳ Ｐゴシック" charset="0"/>
              </a:rPr>
              <a:t>www.ancientcoinvault.com</a:t>
            </a:r>
            <a:r>
              <a:rPr lang="en-US" b="1" dirty="0">
                <a:solidFill>
                  <a:srgbClr val="0000CC"/>
                </a:solidFill>
                <a:latin typeface="Arial" panose="020B0604020202020204" pitchFamily="34" charset="0"/>
                <a:ea typeface="ＭＳ Ｐゴシック" charset="0"/>
                <a:cs typeface="ＭＳ Ｐゴシック" charset="0"/>
              </a:rPr>
              <a:t>/ </a:t>
            </a:r>
            <a:r>
              <a:rPr lang="en-US" b="1" dirty="0" err="1">
                <a:solidFill>
                  <a:srgbClr val="0000CC"/>
                </a:solidFill>
                <a:latin typeface="Arial" panose="020B0604020202020204" pitchFamily="34" charset="0"/>
                <a:ea typeface="ＭＳ Ｐゴシック" charset="0"/>
                <a:cs typeface="ＭＳ Ｐゴシック" charset="0"/>
              </a:rPr>
              <a:t>modules.php?set_albu</a:t>
            </a:r>
            <a:r>
              <a:rPr lang="en-US" b="1" dirty="0">
                <a:solidFill>
                  <a:srgbClr val="0000CC"/>
                </a:solidFill>
                <a:latin typeface="Arial" panose="020B0604020202020204" pitchFamily="34" charset="0"/>
                <a:ea typeface="ＭＳ Ｐゴシック" charset="0"/>
                <a:cs typeface="ＭＳ Ｐゴシック" charset="0"/>
              </a:rPr>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OP-04-Num-93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NS-Rom5-8-Slide127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endParaRPr lang="en-US" dirty="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Seeking your own comforts first invites the LORD</a:t>
            </a:r>
            <a:r>
              <a:rPr lang="mr-IN" sz="1200" b="1" kern="1200" dirty="0">
                <a:solidFill>
                  <a:schemeClr val="tx1"/>
                </a:solidFill>
                <a:effectLst/>
                <a:latin typeface="Arial" panose="020B0604020202020204" pitchFamily="34" charset="0"/>
                <a:ea typeface="ＭＳ Ｐゴシック" pitchFamily="-107" charset="-128"/>
                <a:cs typeface="ＭＳ Ｐゴシック" pitchFamily="-107" charset="-128"/>
              </a:rPr>
              <a:t>'</a:t>
            </a: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s reproof</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9690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Focus again on the fantastic future the L</a:t>
            </a:r>
            <a:r>
              <a:rPr lang="en-US" sz="11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ORD</a:t>
            </a: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 has for you</a:t>
            </a:r>
            <a:r>
              <a:rPr lang="en-SG"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91054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endParaRPr lang="en-US" dirty="0"/>
          </a:p>
        </p:txBody>
      </p:sp>
    </p:spTree>
    <p:extLst>
      <p:ext uri="{BB962C8B-B14F-4D97-AF65-F5344CB8AC3E}">
        <p14:creationId xmlns:p14="http://schemas.microsoft.com/office/powerpoint/2010/main" val="9833490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Which matters more? God or Money?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give proportional to God’s supply?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God’s Word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 chapter a day? Have you committed to read a verse a day? If you don’t have a target, you are sure to miss it.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Souls of People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4238752369"/>
      </p:ext>
    </p:extLst>
  </p:cSld>
  <p:clrMapOvr>
    <a:masterClrMapping/>
  </p:clrMapOvr>
  <p:transitio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562309401"/>
      </p:ext>
    </p:extLst>
  </p:cSld>
  <p:clrMapOvr>
    <a:masterClrMapping/>
  </p:clrMapOvr>
  <p:transition>
    <p:blind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696062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5926778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16069096"/>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93409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921786424"/>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36778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6557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6477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2102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456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2213308434"/>
      </p:ext>
    </p:extLst>
  </p:cSld>
  <p:clrMapOvr>
    <a:masterClrMapping/>
  </p:clrMapOvr>
  <p:transition>
    <p:blind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16296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239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3389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927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0295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684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3902927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32702469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28321001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247569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007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AA2FD0CC-9EF4-694C-895C-42285749AC4F}" type="slidenum">
              <a:rPr lang="en-US" smtClean="0"/>
              <a:pPr>
                <a:defRPr/>
              </a:pPr>
              <a:t>‹#›</a:t>
            </a:fld>
            <a:endParaRPr lang="en-US" dirty="0"/>
          </a:p>
        </p:txBody>
      </p:sp>
    </p:spTree>
    <p:extLst>
      <p:ext uri="{BB962C8B-B14F-4D97-AF65-F5344CB8AC3E}">
        <p14:creationId xmlns:p14="http://schemas.microsoft.com/office/powerpoint/2010/main" val="796408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3683065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24940531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6742725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29035232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127519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36520658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13067068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29463365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5980824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3105689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750C957-1793-D341-B2E0-3CDCD42DD1ED}"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225956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19303847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511565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42782927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25724350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7367013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36436600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9734449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9374704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36366397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02486798"/>
      </p:ext>
    </p:extLst>
  </p:cSld>
  <p:clrMapOvr>
    <a:masterClrMapping/>
  </p:clrMapOvr>
  <p:transition>
    <p:blind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AE5B806-6EEF-2845-AC11-D6E5C750AD43}"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721163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95534305"/>
      </p:ext>
    </p:extLst>
  </p:cSld>
  <p:clrMapOvr>
    <a:masterClrMapping/>
  </p:clrMapOvr>
  <p:transition>
    <p:blinds/>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99643774"/>
      </p:ext>
    </p:extLst>
  </p:cSld>
  <p:clrMapOvr>
    <a:masterClrMapping/>
  </p:clrMapOvr>
  <p:transition>
    <p:blinds/>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868187701"/>
      </p:ext>
    </p:extLst>
  </p:cSld>
  <p:clrMapOvr>
    <a:masterClrMapping/>
  </p:clrMapOvr>
  <p:transition>
    <p:blinds/>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79208747"/>
      </p:ext>
    </p:extLst>
  </p:cSld>
  <p:clrMapOvr>
    <a:masterClrMapping/>
  </p:clrMapOvr>
  <p:transition>
    <p:blinds/>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46491602"/>
      </p:ext>
    </p:extLst>
  </p:cSld>
  <p:clrMapOvr>
    <a:masterClrMapping/>
  </p:clrMapOvr>
  <p:transition>
    <p:blinds/>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347688975"/>
      </p:ext>
    </p:extLst>
  </p:cSld>
  <p:clrMapOvr>
    <a:masterClrMapping/>
  </p:clrMapOvr>
  <p:transition>
    <p:blinds/>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71395762"/>
      </p:ext>
    </p:extLst>
  </p:cSld>
  <p:clrMapOvr>
    <a:masterClrMapping/>
  </p:clrMapOvr>
  <p:transition>
    <p:blinds/>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02498836"/>
      </p:ext>
    </p:extLst>
  </p:cSld>
  <p:clrMapOvr>
    <a:masterClrMapping/>
  </p:clrMapOvr>
  <p:transition>
    <p:blinds/>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65158827"/>
      </p:ext>
    </p:extLst>
  </p:cSld>
  <p:clrMapOvr>
    <a:masterClrMapping/>
  </p:clrMapOvr>
  <p:transition>
    <p:blinds/>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2657480"/>
      </p:ext>
    </p:extLst>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BDC715D-C2EE-0C49-84CB-4AB43C1B7E1E}"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091708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9975333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22536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8928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70816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8090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68924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87559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3647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5960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0101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89D1883-474A-8344-B435-DA0E6CED2D1C}" type="slidenum">
              <a:rPr lang="en-US" smtClean="0"/>
              <a:pPr>
                <a:defRPr/>
              </a:pPr>
              <a:t>‹#›</a:t>
            </a:fld>
            <a:endParaRPr lang="en-US" dirty="0"/>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837243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97379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00296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54666DCE-1F4B-A84B-9F8A-4BB303357FE7}" type="slidenum">
              <a:rPr lang="en-US"/>
              <a:pPr>
                <a:defRPr/>
              </a:pPr>
              <a:t>‹#›</a:t>
            </a:fld>
            <a:endParaRPr lang="en-US"/>
          </a:p>
        </p:txBody>
      </p:sp>
    </p:spTree>
    <p:extLst>
      <p:ext uri="{BB962C8B-B14F-4D97-AF65-F5344CB8AC3E}">
        <p14:creationId xmlns:p14="http://schemas.microsoft.com/office/powerpoint/2010/main" val="32792774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3BF0260-4587-8A47-845C-F08CDFB638CF}" type="slidenum">
              <a:rPr lang="en-US"/>
              <a:pPr>
                <a:defRPr/>
              </a:pPr>
              <a:t>‹#›</a:t>
            </a:fld>
            <a:endParaRPr lang="en-US"/>
          </a:p>
        </p:txBody>
      </p:sp>
    </p:spTree>
    <p:extLst>
      <p:ext uri="{BB962C8B-B14F-4D97-AF65-F5344CB8AC3E}">
        <p14:creationId xmlns:p14="http://schemas.microsoft.com/office/powerpoint/2010/main" val="25692702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5DDE47D-3A86-324B-89A2-EF2A298888C4}" type="slidenum">
              <a:rPr lang="en-US"/>
              <a:pPr>
                <a:defRPr/>
              </a:pPr>
              <a:t>‹#›</a:t>
            </a:fld>
            <a:endParaRPr lang="en-US"/>
          </a:p>
        </p:txBody>
      </p:sp>
    </p:spTree>
    <p:extLst>
      <p:ext uri="{BB962C8B-B14F-4D97-AF65-F5344CB8AC3E}">
        <p14:creationId xmlns:p14="http://schemas.microsoft.com/office/powerpoint/2010/main" val="16659810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5DEA8FD-1468-9545-B4FF-9AA4AF06E21A}" type="slidenum">
              <a:rPr lang="en-US"/>
              <a:pPr>
                <a:defRPr/>
              </a:pPr>
              <a:t>‹#›</a:t>
            </a:fld>
            <a:endParaRPr lang="en-US"/>
          </a:p>
        </p:txBody>
      </p:sp>
    </p:spTree>
    <p:extLst>
      <p:ext uri="{BB962C8B-B14F-4D97-AF65-F5344CB8AC3E}">
        <p14:creationId xmlns:p14="http://schemas.microsoft.com/office/powerpoint/2010/main" val="14202645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ACE039F-0C3E-5C44-AF47-66B8AC63D8CD}" type="slidenum">
              <a:rPr lang="en-US"/>
              <a:pPr>
                <a:defRPr/>
              </a:pPr>
              <a:t>‹#›</a:t>
            </a:fld>
            <a:endParaRPr lang="en-US"/>
          </a:p>
        </p:txBody>
      </p:sp>
    </p:spTree>
    <p:extLst>
      <p:ext uri="{BB962C8B-B14F-4D97-AF65-F5344CB8AC3E}">
        <p14:creationId xmlns:p14="http://schemas.microsoft.com/office/powerpoint/2010/main" val="35549445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9FD1DF98-7DBE-724F-BACE-FE2078B83359}" type="slidenum">
              <a:rPr lang="en-US"/>
              <a:pPr>
                <a:defRPr/>
              </a:pPr>
              <a:t>‹#›</a:t>
            </a:fld>
            <a:endParaRPr lang="en-US"/>
          </a:p>
        </p:txBody>
      </p:sp>
    </p:spTree>
    <p:extLst>
      <p:ext uri="{BB962C8B-B14F-4D97-AF65-F5344CB8AC3E}">
        <p14:creationId xmlns:p14="http://schemas.microsoft.com/office/powerpoint/2010/main" val="18693325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5BF3F654-7CAB-4F41-993C-8BD73B0454D6}" type="slidenum">
              <a:rPr lang="en-US"/>
              <a:pPr>
                <a:defRPr/>
              </a:pPr>
              <a:t>‹#›</a:t>
            </a:fld>
            <a:endParaRPr lang="en-US"/>
          </a:p>
        </p:txBody>
      </p:sp>
    </p:spTree>
    <p:extLst>
      <p:ext uri="{BB962C8B-B14F-4D97-AF65-F5344CB8AC3E}">
        <p14:creationId xmlns:p14="http://schemas.microsoft.com/office/powerpoint/2010/main" val="24798235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CA07F36-B783-5048-9F7A-D85E4AED7122}" type="slidenum">
              <a:rPr lang="en-US"/>
              <a:pPr>
                <a:defRPr/>
              </a:pPr>
              <a:t>‹#›</a:t>
            </a:fld>
            <a:endParaRPr lang="en-US"/>
          </a:p>
        </p:txBody>
      </p:sp>
    </p:spTree>
    <p:extLst>
      <p:ext uri="{BB962C8B-B14F-4D97-AF65-F5344CB8AC3E}">
        <p14:creationId xmlns:p14="http://schemas.microsoft.com/office/powerpoint/2010/main" val="3391520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ED4DEDD-8B20-764F-ABA0-7C699F76D01D}" type="slidenum">
              <a:rPr lang="en-US" smtClean="0"/>
              <a:pPr>
                <a:defRPr/>
              </a:pPr>
              <a:t>‹#›</a:t>
            </a:fld>
            <a:endParaRPr lang="en-US" dirty="0"/>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4748669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A23239B-543B-8F4A-9DE1-8A4E05A124F9}" type="slidenum">
              <a:rPr lang="en-US"/>
              <a:pPr>
                <a:defRPr/>
              </a:pPr>
              <a:t>‹#›</a:t>
            </a:fld>
            <a:endParaRPr lang="en-US"/>
          </a:p>
        </p:txBody>
      </p:sp>
    </p:spTree>
    <p:extLst>
      <p:ext uri="{BB962C8B-B14F-4D97-AF65-F5344CB8AC3E}">
        <p14:creationId xmlns:p14="http://schemas.microsoft.com/office/powerpoint/2010/main" val="27462307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A3271DF-E76F-1E42-9620-85F35CC81576}" type="slidenum">
              <a:rPr lang="en-US"/>
              <a:pPr>
                <a:defRPr/>
              </a:pPr>
              <a:t>‹#›</a:t>
            </a:fld>
            <a:endParaRPr lang="en-US"/>
          </a:p>
        </p:txBody>
      </p:sp>
    </p:spTree>
    <p:extLst>
      <p:ext uri="{BB962C8B-B14F-4D97-AF65-F5344CB8AC3E}">
        <p14:creationId xmlns:p14="http://schemas.microsoft.com/office/powerpoint/2010/main" val="4748091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5C07D0CF-6F63-C44A-A840-E0F5CBE8BDF3}" type="slidenum">
              <a:rPr lang="en-US"/>
              <a:pPr>
                <a:defRPr/>
              </a:pPr>
              <a:t>‹#›</a:t>
            </a:fld>
            <a:endParaRPr lang="en-US"/>
          </a:p>
        </p:txBody>
      </p:sp>
    </p:spTree>
    <p:extLst>
      <p:ext uri="{BB962C8B-B14F-4D97-AF65-F5344CB8AC3E}">
        <p14:creationId xmlns:p14="http://schemas.microsoft.com/office/powerpoint/2010/main" val="623471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F3EDAB5-DE76-D04D-A554-F0E9073785C1}" type="slidenum">
              <a:rPr lang="en-US"/>
              <a:pPr>
                <a:defRPr/>
              </a:pPr>
              <a:t>‹#›</a:t>
            </a:fld>
            <a:endParaRPr lang="en-US"/>
          </a:p>
        </p:txBody>
      </p:sp>
    </p:spTree>
    <p:extLst>
      <p:ext uri="{BB962C8B-B14F-4D97-AF65-F5344CB8AC3E}">
        <p14:creationId xmlns:p14="http://schemas.microsoft.com/office/powerpoint/2010/main" val="42168844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89380797"/>
      </p:ext>
    </p:extLst>
  </p:cSld>
  <p:clrMapOvr>
    <a:masterClrMapping/>
  </p:clrMapOvr>
  <p:transition>
    <p:blinds/>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208583882"/>
      </p:ext>
    </p:extLst>
  </p:cSld>
  <p:clrMapOvr>
    <a:masterClrMapping/>
  </p:clrMapOvr>
  <p:transition>
    <p:blinds/>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32146182"/>
      </p:ext>
    </p:extLst>
  </p:cSld>
  <p:clrMapOvr>
    <a:masterClrMapping/>
  </p:clrMapOvr>
  <p:transition>
    <p:blinds/>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63606454"/>
      </p:ext>
    </p:extLst>
  </p:cSld>
  <p:clrMapOvr>
    <a:masterClrMapping/>
  </p:clrMapOvr>
  <p:transition>
    <p:blinds/>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06110978"/>
      </p:ext>
    </p:extLst>
  </p:cSld>
  <p:clrMapOvr>
    <a:masterClrMapping/>
  </p:clrMapOvr>
  <p:transition>
    <p:blinds/>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19181567"/>
      </p:ext>
    </p:extLst>
  </p:cSld>
  <p:clrMapOvr>
    <a:masterClrMapping/>
  </p:clrMapOvr>
  <p:transition>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E1B5A33-EB59-5848-AD08-7B6AB98E0537}" type="slidenum">
              <a:rPr lang="en-US" smtClean="0"/>
              <a:pPr>
                <a:defRPr/>
              </a:pPr>
              <a:t>‹#›</a:t>
            </a:fld>
            <a:endParaRPr lang="en-US" dirty="0"/>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429837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029604901"/>
      </p:ext>
    </p:extLst>
  </p:cSld>
  <p:clrMapOvr>
    <a:masterClrMapping/>
  </p:clrMapOvr>
  <p:transition>
    <p:blinds/>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9955143"/>
      </p:ext>
    </p:extLst>
  </p:cSld>
  <p:clrMapOvr>
    <a:masterClrMapping/>
  </p:clrMapOvr>
  <p:transition>
    <p:blinds/>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70686834"/>
      </p:ext>
    </p:extLst>
  </p:cSld>
  <p:clrMapOvr>
    <a:masterClrMapping/>
  </p:clrMapOvr>
  <p:transition>
    <p:blinds/>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172917279"/>
      </p:ext>
    </p:extLst>
  </p:cSld>
  <p:clrMapOvr>
    <a:masterClrMapping/>
  </p:clrMapOvr>
  <p:transition>
    <p:blinds/>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01286481"/>
      </p:ext>
    </p:extLst>
  </p:cSld>
  <p:clrMapOvr>
    <a:masterClrMapping/>
  </p:clrMapOvr>
  <p:transition>
    <p:blinds/>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4086212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20279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07761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0147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307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06E0762-18CF-E349-9C08-14C22C860126}"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56999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74249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65659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35362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986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0438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16275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97514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36755439"/>
      </p:ext>
    </p:extLst>
  </p:cSld>
  <p:clrMapOvr>
    <a:masterClrMapping/>
  </p:clrMapOvr>
  <p:transition>
    <p:blinds/>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54375490"/>
      </p:ext>
    </p:extLst>
  </p:cSld>
  <p:clrMapOvr>
    <a:masterClrMapping/>
  </p:clrMapOvr>
  <p:transition>
    <p:blinds/>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0948935"/>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1784288753"/>
      </p:ext>
    </p:extLst>
  </p:cSld>
  <p:clrMapOvr>
    <a:masterClrMapping/>
  </p:clrMapOvr>
  <p:transition>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DBDF550-DB71-EC48-A353-DC89FF08AD0B}"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872231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90137465"/>
      </p:ext>
    </p:extLst>
  </p:cSld>
  <p:clrMapOvr>
    <a:masterClrMapping/>
  </p:clrMapOvr>
  <p:transition>
    <p:blinds/>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03371292"/>
      </p:ext>
    </p:extLst>
  </p:cSld>
  <p:clrMapOvr>
    <a:masterClrMapping/>
  </p:clrMapOvr>
  <p:transition>
    <p:blinds/>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099392549"/>
      </p:ext>
    </p:extLst>
  </p:cSld>
  <p:clrMapOvr>
    <a:masterClrMapping/>
  </p:clrMapOvr>
  <p:transition>
    <p:blinds/>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43860709"/>
      </p:ext>
    </p:extLst>
  </p:cSld>
  <p:clrMapOvr>
    <a:masterClrMapping/>
  </p:clrMapOvr>
  <p:transition>
    <p:blinds/>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68165085"/>
      </p:ext>
    </p:extLst>
  </p:cSld>
  <p:clrMapOvr>
    <a:masterClrMapping/>
  </p:clrMapOvr>
  <p:transition>
    <p:blinds/>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00454516"/>
      </p:ext>
    </p:extLst>
  </p:cSld>
  <p:clrMapOvr>
    <a:masterClrMapping/>
  </p:clrMapOvr>
  <p:transition>
    <p:blinds/>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258592538"/>
      </p:ext>
    </p:extLst>
  </p:cSld>
  <p:clrMapOvr>
    <a:masterClrMapping/>
  </p:clrMapOvr>
  <p:transition>
    <p:blinds/>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301081"/>
      </p:ext>
    </p:extLst>
  </p:cSld>
  <p:clrMapOvr>
    <a:masterClrMapping/>
  </p:clrMapOvr>
  <p:transition>
    <p:blinds/>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88513779"/>
      </p:ext>
    </p:extLst>
  </p:cSld>
  <p:clrMapOvr>
    <a:masterClrMapping/>
  </p:clrMapOvr>
  <p:transition>
    <p:blinds/>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38133580"/>
      </p:ext>
    </p:extLst>
  </p:cSld>
  <p:clrMapOvr>
    <a:masterClrMapping/>
  </p:clrMapOvr>
  <p:transition>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A97F6C3-5101-5A45-ADDD-C6483485C2D4}"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655344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07943050"/>
      </p:ext>
    </p:extLst>
  </p:cSld>
  <p:clrMapOvr>
    <a:masterClrMapping/>
  </p:clrMapOvr>
  <p:transition>
    <p:blinds/>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75049493"/>
      </p:ext>
    </p:extLst>
  </p:cSld>
  <p:clrMapOvr>
    <a:masterClrMapping/>
  </p:clrMapOvr>
  <p:transition>
    <p:blinds/>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41000516"/>
      </p:ext>
    </p:extLst>
  </p:cSld>
  <p:clrMapOvr>
    <a:masterClrMapping/>
  </p:clrMapOvr>
  <p:transition>
    <p:blinds/>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13566624"/>
      </p:ext>
    </p:extLst>
  </p:cSld>
  <p:clrMapOvr>
    <a:masterClrMapping/>
  </p:clrMapOvr>
  <p:transition>
    <p:blinds/>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54389584"/>
      </p:ext>
    </p:extLst>
  </p:cSld>
  <p:clrMapOvr>
    <a:masterClrMapping/>
  </p:clrMapOvr>
  <p:transition>
    <p:blinds/>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23871805"/>
      </p:ext>
    </p:extLst>
  </p:cSld>
  <p:clrMapOvr>
    <a:masterClrMapping/>
  </p:clrMapOvr>
  <p:transition>
    <p:blinds/>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63903690"/>
      </p:ext>
    </p:extLst>
  </p:cSld>
  <p:clrMapOvr>
    <a:masterClrMapping/>
  </p:clrMapOvr>
  <p:transition>
    <p:blinds/>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34907893"/>
      </p:ext>
    </p:extLst>
  </p:cSld>
  <p:clrMapOvr>
    <a:masterClrMapping/>
  </p:clrMapOvr>
  <p:transition>
    <p:blinds/>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651701636"/>
      </p:ext>
    </p:extLst>
  </p:cSld>
  <p:clrMapOvr>
    <a:masterClrMapping/>
  </p:clrMapOvr>
  <p:transition>
    <p:blinds/>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15886317"/>
      </p:ext>
    </p:extLst>
  </p:cSld>
  <p:clrMapOvr>
    <a:masterClrMapping/>
  </p:clrMapOvr>
  <p:transition>
    <p:blind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F237C1E-1809-4E48-94D1-E82B05268C0C}"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151162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97713669"/>
      </p:ext>
    </p:extLst>
  </p:cSld>
  <p:clrMapOvr>
    <a:masterClrMapping/>
  </p:clrMapOvr>
  <p:transition>
    <p:blinds/>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11485200"/>
      </p:ext>
    </p:extLst>
  </p:cSld>
  <p:clrMapOvr>
    <a:masterClrMapping/>
  </p:clrMapOvr>
  <p:transition>
    <p:blinds/>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01731107"/>
      </p:ext>
    </p:extLst>
  </p:cSld>
  <p:clrMapOvr>
    <a:masterClrMapping/>
  </p:clrMapOvr>
  <p:transition>
    <p:blinds/>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93281372"/>
      </p:ext>
    </p:extLst>
  </p:cSld>
  <p:clrMapOvr>
    <a:masterClrMapping/>
  </p:clrMapOvr>
  <p:transition>
    <p:blinds/>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223483179"/>
      </p:ext>
    </p:extLst>
  </p:cSld>
  <p:clrMapOvr>
    <a:masterClrMapping/>
  </p:clrMapOvr>
  <p:transition>
    <p:blinds/>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50646497"/>
      </p:ext>
    </p:extLst>
  </p:cSld>
  <p:clrMapOvr>
    <a:masterClrMapping/>
  </p:clrMapOvr>
  <p:transition>
    <p:blinds/>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81287839"/>
      </p:ext>
    </p:extLst>
  </p:cSld>
  <p:clrMapOvr>
    <a:masterClrMapping/>
  </p:clrMapOvr>
  <p:transition>
    <p:blinds/>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04345241"/>
      </p:ext>
    </p:extLst>
  </p:cSld>
  <p:clrMapOvr>
    <a:masterClrMapping/>
  </p:clrMapOvr>
  <p:transition>
    <p:blinds/>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40057776"/>
      </p:ext>
    </p:extLst>
  </p:cSld>
  <p:clrMapOvr>
    <a:masterClrMapping/>
  </p:clrMapOvr>
  <p:transition>
    <p:blinds/>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77092510"/>
      </p:ext>
    </p:extLst>
  </p:cSld>
  <p:clrMapOvr>
    <a:masterClrMapping/>
  </p:clrMapOvr>
  <p:transition>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DFA8030-BAFB-FD45-8378-2C21BECA512B}" type="slidenum">
              <a:rPr lang="en-US"/>
              <a:pPr>
                <a:defRPr/>
              </a:pPr>
              <a:t>‹#›</a:t>
            </a:fld>
            <a:endParaRPr lang="en-US"/>
          </a:p>
        </p:txBody>
      </p:sp>
    </p:spTree>
    <p:extLst>
      <p:ext uri="{BB962C8B-B14F-4D97-AF65-F5344CB8AC3E}">
        <p14:creationId xmlns:p14="http://schemas.microsoft.com/office/powerpoint/2010/main" val="25206233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5676841"/>
      </p:ext>
    </p:extLst>
  </p:cSld>
  <p:clrMapOvr>
    <a:masterClrMapping/>
  </p:clrMapOvr>
  <p:transition>
    <p:blinds/>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0486541"/>
      </p:ext>
    </p:extLst>
  </p:cSld>
  <p:clrMapOvr>
    <a:masterClrMapping/>
  </p:clrMapOvr>
  <p:transition>
    <p:blinds/>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39871052"/>
      </p:ext>
    </p:extLst>
  </p:cSld>
  <p:clrMapOvr>
    <a:masterClrMapping/>
  </p:clrMapOvr>
  <p:transition>
    <p:blinds/>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77764626"/>
      </p:ext>
    </p:extLst>
  </p:cSld>
  <p:clrMapOvr>
    <a:masterClrMapping/>
  </p:clrMapOvr>
  <p:transition>
    <p:blinds/>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723275245"/>
      </p:ext>
    </p:extLst>
  </p:cSld>
  <p:clrMapOvr>
    <a:masterClrMapping/>
  </p:clrMapOvr>
  <p:transition>
    <p:blinds/>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36230802"/>
      </p:ext>
    </p:extLst>
  </p:cSld>
  <p:clrMapOvr>
    <a:masterClrMapping/>
  </p:clrMapOvr>
  <p:transition>
    <p:blinds/>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05145026"/>
      </p:ext>
    </p:extLst>
  </p:cSld>
  <p:clrMapOvr>
    <a:masterClrMapping/>
  </p:clrMapOvr>
  <p:transition>
    <p:blinds/>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60735429"/>
      </p:ext>
    </p:extLst>
  </p:cSld>
  <p:clrMapOvr>
    <a:masterClrMapping/>
  </p:clrMapOvr>
  <p:transition>
    <p:blinds/>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16801910"/>
      </p:ext>
    </p:extLst>
  </p:cSld>
  <p:clrMapOvr>
    <a:masterClrMapping/>
  </p:clrMapOvr>
  <p:transition>
    <p:blinds/>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73125739"/>
      </p:ext>
    </p:extLst>
  </p:cSld>
  <p:clrMapOvr>
    <a:masterClrMapping/>
  </p:clrMapOvr>
  <p:transition>
    <p:blind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760C10-5C16-AC48-97CE-03A28A769CC3}" type="slidenum">
              <a:rPr lang="en-US"/>
              <a:pPr>
                <a:defRPr/>
              </a:pPr>
              <a:t>‹#›</a:t>
            </a:fld>
            <a:endParaRPr lang="en-US"/>
          </a:p>
        </p:txBody>
      </p:sp>
    </p:spTree>
    <p:extLst>
      <p:ext uri="{BB962C8B-B14F-4D97-AF65-F5344CB8AC3E}">
        <p14:creationId xmlns:p14="http://schemas.microsoft.com/office/powerpoint/2010/main" val="32276814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43412939"/>
      </p:ext>
    </p:extLst>
  </p:cSld>
  <p:clrMapOvr>
    <a:masterClrMapping/>
  </p:clrMapOvr>
  <p:transition>
    <p:blinds/>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C051D86-428E-6041-8117-C0486E09C512}" type="slidenum">
              <a:rPr lang="en-US"/>
              <a:pPr>
                <a:defRPr/>
              </a:pPr>
              <a:t>‹#›</a:t>
            </a:fld>
            <a:endParaRPr lang="en-US"/>
          </a:p>
        </p:txBody>
      </p:sp>
    </p:spTree>
    <p:extLst>
      <p:ext uri="{BB962C8B-B14F-4D97-AF65-F5344CB8AC3E}">
        <p14:creationId xmlns:p14="http://schemas.microsoft.com/office/powerpoint/2010/main" val="3898815128"/>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6C335DA-5AC9-3043-B5A9-A0B6A9AEE859}" type="slidenum">
              <a:rPr lang="en-US"/>
              <a:pPr>
                <a:defRPr/>
              </a:pPr>
              <a:t>‹#›</a:t>
            </a:fld>
            <a:endParaRPr lang="en-US"/>
          </a:p>
        </p:txBody>
      </p:sp>
    </p:spTree>
    <p:extLst>
      <p:ext uri="{BB962C8B-B14F-4D97-AF65-F5344CB8AC3E}">
        <p14:creationId xmlns:p14="http://schemas.microsoft.com/office/powerpoint/2010/main" val="3463796622"/>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8BF8C6B-3508-5047-8DBE-886FAE66FE02}" type="slidenum">
              <a:rPr lang="en-US"/>
              <a:pPr>
                <a:defRPr/>
              </a:pPr>
              <a:t>‹#›</a:t>
            </a:fld>
            <a:endParaRPr lang="en-US"/>
          </a:p>
        </p:txBody>
      </p:sp>
    </p:spTree>
    <p:extLst>
      <p:ext uri="{BB962C8B-B14F-4D97-AF65-F5344CB8AC3E}">
        <p14:creationId xmlns:p14="http://schemas.microsoft.com/office/powerpoint/2010/main" val="4035858370"/>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BF511DD-F679-164A-BD0B-A0CCEA85C02E}" type="slidenum">
              <a:rPr lang="en-US"/>
              <a:pPr>
                <a:defRPr/>
              </a:pPr>
              <a:t>‹#›</a:t>
            </a:fld>
            <a:endParaRPr lang="en-US"/>
          </a:p>
        </p:txBody>
      </p:sp>
    </p:spTree>
    <p:extLst>
      <p:ext uri="{BB962C8B-B14F-4D97-AF65-F5344CB8AC3E}">
        <p14:creationId xmlns:p14="http://schemas.microsoft.com/office/powerpoint/2010/main" val="1265401619"/>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B5D9B93-900E-5844-AFA7-1444AEE2CA99}" type="slidenum">
              <a:rPr lang="en-US"/>
              <a:pPr>
                <a:defRPr/>
              </a:pPr>
              <a:t>‹#›</a:t>
            </a:fld>
            <a:endParaRPr lang="en-US"/>
          </a:p>
        </p:txBody>
      </p:sp>
    </p:spTree>
    <p:extLst>
      <p:ext uri="{BB962C8B-B14F-4D97-AF65-F5344CB8AC3E}">
        <p14:creationId xmlns:p14="http://schemas.microsoft.com/office/powerpoint/2010/main" val="2675243128"/>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A6EA364D-883D-1443-85E9-3982D708387C}" type="slidenum">
              <a:rPr lang="en-US"/>
              <a:pPr>
                <a:defRPr/>
              </a:pPr>
              <a:t>‹#›</a:t>
            </a:fld>
            <a:endParaRPr lang="en-US"/>
          </a:p>
        </p:txBody>
      </p:sp>
    </p:spTree>
    <p:extLst>
      <p:ext uri="{BB962C8B-B14F-4D97-AF65-F5344CB8AC3E}">
        <p14:creationId xmlns:p14="http://schemas.microsoft.com/office/powerpoint/2010/main" val="496265581"/>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C2E03359-24F5-DE49-87E1-E1A8291223F5}" type="slidenum">
              <a:rPr lang="en-US"/>
              <a:pPr>
                <a:defRPr/>
              </a:pPr>
              <a:t>‹#›</a:t>
            </a:fld>
            <a:endParaRPr lang="en-US"/>
          </a:p>
        </p:txBody>
      </p:sp>
    </p:spTree>
    <p:extLst>
      <p:ext uri="{BB962C8B-B14F-4D97-AF65-F5344CB8AC3E}">
        <p14:creationId xmlns:p14="http://schemas.microsoft.com/office/powerpoint/2010/main" val="3365624925"/>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42DA7F2C-6FC9-A843-9E69-EDC893522307}" type="slidenum">
              <a:rPr lang="en-US"/>
              <a:pPr>
                <a:defRPr/>
              </a:pPr>
              <a:t>‹#›</a:t>
            </a:fld>
            <a:endParaRPr lang="en-US"/>
          </a:p>
        </p:txBody>
      </p:sp>
    </p:spTree>
    <p:extLst>
      <p:ext uri="{BB962C8B-B14F-4D97-AF65-F5344CB8AC3E}">
        <p14:creationId xmlns:p14="http://schemas.microsoft.com/office/powerpoint/2010/main" val="1103749707"/>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2BFF54F1-20EA-FF41-9054-5DBC6D6DE028}" type="slidenum">
              <a:rPr lang="en-US"/>
              <a:pPr>
                <a:defRPr/>
              </a:pPr>
              <a:t>‹#›</a:t>
            </a:fld>
            <a:endParaRPr lang="en-US"/>
          </a:p>
        </p:txBody>
      </p:sp>
    </p:spTree>
    <p:extLst>
      <p:ext uri="{BB962C8B-B14F-4D97-AF65-F5344CB8AC3E}">
        <p14:creationId xmlns:p14="http://schemas.microsoft.com/office/powerpoint/2010/main" val="272034556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787227-3F90-9B46-96DB-730E2F27B298}" type="slidenum">
              <a:rPr lang="en-US"/>
              <a:pPr>
                <a:defRPr/>
              </a:pPr>
              <a:t>‹#›</a:t>
            </a:fld>
            <a:endParaRPr lang="en-US"/>
          </a:p>
        </p:txBody>
      </p:sp>
    </p:spTree>
    <p:extLst>
      <p:ext uri="{BB962C8B-B14F-4D97-AF65-F5344CB8AC3E}">
        <p14:creationId xmlns:p14="http://schemas.microsoft.com/office/powerpoint/2010/main" val="41700621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31B0A22-892D-1547-85FD-C79B8B7C6AA0}" type="slidenum">
              <a:rPr lang="en-US"/>
              <a:pPr>
                <a:defRPr/>
              </a:pPr>
              <a:t>‹#›</a:t>
            </a:fld>
            <a:endParaRPr lang="en-US"/>
          </a:p>
        </p:txBody>
      </p:sp>
    </p:spTree>
    <p:extLst>
      <p:ext uri="{BB962C8B-B14F-4D97-AF65-F5344CB8AC3E}">
        <p14:creationId xmlns:p14="http://schemas.microsoft.com/office/powerpoint/2010/main" val="1496870876"/>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E4E62210-95C1-2443-9684-5B55AE68441F}" type="slidenum">
              <a:rPr lang="en-US"/>
              <a:pPr>
                <a:defRPr/>
              </a:pPr>
              <a:t>‹#›</a:t>
            </a:fld>
            <a:endParaRPr lang="en-US"/>
          </a:p>
        </p:txBody>
      </p:sp>
    </p:spTree>
    <p:extLst>
      <p:ext uri="{BB962C8B-B14F-4D97-AF65-F5344CB8AC3E}">
        <p14:creationId xmlns:p14="http://schemas.microsoft.com/office/powerpoint/2010/main" val="2462362760"/>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154CFBA-DAAE-3D42-B4B1-59C34F9DFB52}" type="slidenum">
              <a:rPr lang="en-US" smtClean="0"/>
              <a:pPr>
                <a:defRPr/>
              </a:pPr>
              <a:t>‹#›</a:t>
            </a:fld>
            <a:endParaRPr lang="en-US" dirty="0"/>
          </a:p>
        </p:txBody>
      </p:sp>
    </p:spTree>
    <p:extLst>
      <p:ext uri="{BB962C8B-B14F-4D97-AF65-F5344CB8AC3E}">
        <p14:creationId xmlns:p14="http://schemas.microsoft.com/office/powerpoint/2010/main" val="166747636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191A4CC-9405-D147-92E8-85EC8705A8B2}" type="slidenum">
              <a:rPr lang="en-US" smtClean="0"/>
              <a:pPr>
                <a:defRPr/>
              </a:pPr>
              <a:t>‹#›</a:t>
            </a:fld>
            <a:endParaRPr lang="en-US" dirty="0"/>
          </a:p>
        </p:txBody>
      </p:sp>
    </p:spTree>
    <p:extLst>
      <p:ext uri="{BB962C8B-B14F-4D97-AF65-F5344CB8AC3E}">
        <p14:creationId xmlns:p14="http://schemas.microsoft.com/office/powerpoint/2010/main" val="84254124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0174DA-4BD4-D04D-BEEE-3A5A2F3F8F84}" type="slidenum">
              <a:rPr lang="en-US" smtClean="0"/>
              <a:pPr>
                <a:defRPr/>
              </a:pPr>
              <a:t>‹#›</a:t>
            </a:fld>
            <a:endParaRPr lang="en-US" dirty="0"/>
          </a:p>
        </p:txBody>
      </p:sp>
    </p:spTree>
    <p:extLst>
      <p:ext uri="{BB962C8B-B14F-4D97-AF65-F5344CB8AC3E}">
        <p14:creationId xmlns:p14="http://schemas.microsoft.com/office/powerpoint/2010/main" val="151562072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1BF0DF2-403C-3B47-9595-CCA25A91EFA3}" type="slidenum">
              <a:rPr lang="en-US" smtClean="0"/>
              <a:pPr>
                <a:defRPr/>
              </a:pPr>
              <a:t>‹#›</a:t>
            </a:fld>
            <a:endParaRPr lang="en-US" dirty="0"/>
          </a:p>
        </p:txBody>
      </p:sp>
    </p:spTree>
    <p:extLst>
      <p:ext uri="{BB962C8B-B14F-4D97-AF65-F5344CB8AC3E}">
        <p14:creationId xmlns:p14="http://schemas.microsoft.com/office/powerpoint/2010/main" val="122940766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68641CE-66E7-F24B-9F5B-870522FB8B64}" type="slidenum">
              <a:rPr lang="en-US" smtClean="0"/>
              <a:pPr>
                <a:defRPr/>
              </a:pPr>
              <a:t>‹#›</a:t>
            </a:fld>
            <a:endParaRPr lang="en-US" dirty="0"/>
          </a:p>
        </p:txBody>
      </p:sp>
    </p:spTree>
    <p:extLst>
      <p:ext uri="{BB962C8B-B14F-4D97-AF65-F5344CB8AC3E}">
        <p14:creationId xmlns:p14="http://schemas.microsoft.com/office/powerpoint/2010/main" val="119905835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93962B8-A7CE-7F42-B127-37B999A265A2}" type="slidenum">
              <a:rPr lang="en-US" smtClean="0"/>
              <a:pPr>
                <a:defRPr/>
              </a:pPr>
              <a:t>‹#›</a:t>
            </a:fld>
            <a:endParaRPr lang="en-US" dirty="0"/>
          </a:p>
        </p:txBody>
      </p:sp>
    </p:spTree>
    <p:extLst>
      <p:ext uri="{BB962C8B-B14F-4D97-AF65-F5344CB8AC3E}">
        <p14:creationId xmlns:p14="http://schemas.microsoft.com/office/powerpoint/2010/main" val="268594030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4A7FD8B-A34C-7940-8DDA-BE98AAAA2C29}" type="slidenum">
              <a:rPr lang="en-US" smtClean="0"/>
              <a:pPr>
                <a:defRPr/>
              </a:pPr>
              <a:t>‹#›</a:t>
            </a:fld>
            <a:endParaRPr lang="en-US" dirty="0"/>
          </a:p>
        </p:txBody>
      </p:sp>
    </p:spTree>
    <p:extLst>
      <p:ext uri="{BB962C8B-B14F-4D97-AF65-F5344CB8AC3E}">
        <p14:creationId xmlns:p14="http://schemas.microsoft.com/office/powerpoint/2010/main" val="3654374265"/>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C7928C4-998F-4640-B4D4-93D3D1818F5F}" type="slidenum">
              <a:rPr lang="en-US" smtClean="0"/>
              <a:pPr>
                <a:defRPr/>
              </a:pPr>
              <a:t>‹#›</a:t>
            </a:fld>
            <a:endParaRPr lang="en-US" dirty="0"/>
          </a:p>
        </p:txBody>
      </p:sp>
    </p:spTree>
    <p:extLst>
      <p:ext uri="{BB962C8B-B14F-4D97-AF65-F5344CB8AC3E}">
        <p14:creationId xmlns:p14="http://schemas.microsoft.com/office/powerpoint/2010/main" val="17032305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F6FE76-1C70-3343-8CD1-3ADEBBA88402}" type="slidenum">
              <a:rPr lang="en-US"/>
              <a:pPr>
                <a:defRPr/>
              </a:pPr>
              <a:t>‹#›</a:t>
            </a:fld>
            <a:endParaRPr lang="en-US"/>
          </a:p>
        </p:txBody>
      </p:sp>
    </p:spTree>
    <p:extLst>
      <p:ext uri="{BB962C8B-B14F-4D97-AF65-F5344CB8AC3E}">
        <p14:creationId xmlns:p14="http://schemas.microsoft.com/office/powerpoint/2010/main" val="33073107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27C778D-4E7D-FC4C-89F6-3C93A5BFF551}" type="slidenum">
              <a:rPr lang="en-US" smtClean="0"/>
              <a:pPr>
                <a:defRPr/>
              </a:pPr>
              <a:t>‹#›</a:t>
            </a:fld>
            <a:endParaRPr lang="en-US" dirty="0"/>
          </a:p>
        </p:txBody>
      </p:sp>
    </p:spTree>
    <p:extLst>
      <p:ext uri="{BB962C8B-B14F-4D97-AF65-F5344CB8AC3E}">
        <p14:creationId xmlns:p14="http://schemas.microsoft.com/office/powerpoint/2010/main" val="12626311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55538A7-4075-3446-B748-ED04C41C8480}" type="slidenum">
              <a:rPr lang="en-US" smtClean="0"/>
              <a:pPr>
                <a:defRPr/>
              </a:pPr>
              <a:t>‹#›</a:t>
            </a:fld>
            <a:endParaRPr lang="en-US" dirty="0"/>
          </a:p>
        </p:txBody>
      </p:sp>
    </p:spTree>
    <p:extLst>
      <p:ext uri="{BB962C8B-B14F-4D97-AF65-F5344CB8AC3E}">
        <p14:creationId xmlns:p14="http://schemas.microsoft.com/office/powerpoint/2010/main" val="53684418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8784248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8561862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372482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282695012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9598824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29972847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35865819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4983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0BE8347-10D8-2747-B684-91299B8FACDE}" type="slidenum">
              <a:rPr lang="en-US"/>
              <a:pPr>
                <a:defRPr/>
              </a:pPr>
              <a:t>‹#›</a:t>
            </a:fld>
            <a:endParaRPr lang="en-US"/>
          </a:p>
        </p:txBody>
      </p:sp>
    </p:spTree>
    <p:extLst>
      <p:ext uri="{BB962C8B-B14F-4D97-AF65-F5344CB8AC3E}">
        <p14:creationId xmlns:p14="http://schemas.microsoft.com/office/powerpoint/2010/main" val="7945519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3704206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0726763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16928595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944325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21010662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711400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259853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1296215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43288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11026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8D2945C-9C7A-8844-A87E-700A0EEA131B}" type="slidenum">
              <a:rPr lang="en-US"/>
              <a:pPr>
                <a:defRPr/>
              </a:pPr>
              <a:t>‹#›</a:t>
            </a:fld>
            <a:endParaRPr lang="en-US"/>
          </a:p>
        </p:txBody>
      </p:sp>
    </p:spTree>
    <p:extLst>
      <p:ext uri="{BB962C8B-B14F-4D97-AF65-F5344CB8AC3E}">
        <p14:creationId xmlns:p14="http://schemas.microsoft.com/office/powerpoint/2010/main" val="16298476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001420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389894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629547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569001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216927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244555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2/16/24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1089086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1475264641"/>
      </p:ext>
    </p:extLst>
  </p:cSld>
  <p:clrMapOvr>
    <a:masterClrMapping/>
  </p:clrMapOvr>
  <p:transition>
    <p:blinds/>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1422462397"/>
      </p:ext>
    </p:extLst>
  </p:cSld>
  <p:clrMapOvr>
    <a:masterClrMapping/>
  </p:clrMapOvr>
  <p:transition>
    <p:blinds/>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3992002800"/>
      </p:ext>
    </p:extLst>
  </p:cSld>
  <p:clrMapOvr>
    <a:masterClrMapping/>
  </p:clrMapOvr>
  <p:transition>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85D9B2F-B4EF-EC4B-A082-149096D950E3}" type="slidenum">
              <a:rPr lang="en-US"/>
              <a:pPr>
                <a:defRPr/>
              </a:pPr>
              <a:t>‹#›</a:t>
            </a:fld>
            <a:endParaRPr lang="en-US"/>
          </a:p>
        </p:txBody>
      </p:sp>
    </p:spTree>
    <p:extLst>
      <p:ext uri="{BB962C8B-B14F-4D97-AF65-F5344CB8AC3E}">
        <p14:creationId xmlns:p14="http://schemas.microsoft.com/office/powerpoint/2010/main" val="12751188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30016232"/>
      </p:ext>
    </p:extLst>
  </p:cSld>
  <p:clrMapOvr>
    <a:masterClrMapping/>
  </p:clrMapOvr>
  <p:transition>
    <p:blinds/>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903985466"/>
      </p:ext>
    </p:extLst>
  </p:cSld>
  <p:clrMapOvr>
    <a:masterClrMapping/>
  </p:clrMapOvr>
  <p:transition>
    <p:blinds/>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1108408801"/>
      </p:ext>
    </p:extLst>
  </p:cSld>
  <p:clrMapOvr>
    <a:masterClrMapping/>
  </p:clrMapOvr>
  <p:transition>
    <p:blinds/>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3175532876"/>
      </p:ext>
    </p:extLst>
  </p:cSld>
  <p:clrMapOvr>
    <a:masterClrMapping/>
  </p:clrMapOvr>
  <p:transition>
    <p:blinds/>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3203672848"/>
      </p:ext>
    </p:extLst>
  </p:cSld>
  <p:clrMapOvr>
    <a:masterClrMapping/>
  </p:clrMapOvr>
  <p:transition>
    <p:blinds/>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4190452174"/>
      </p:ext>
    </p:extLst>
  </p:cSld>
  <p:clrMapOvr>
    <a:masterClrMapping/>
  </p:clrMapOvr>
  <p:transition>
    <p:blinds/>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2991818293"/>
      </p:ext>
    </p:extLst>
  </p:cSld>
  <p:clrMapOvr>
    <a:masterClrMapping/>
  </p:clrMapOvr>
  <p:transition>
    <p:blinds/>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latin typeface="Times New Roman"/>
              </a:rPr>
              <a:pPr>
                <a:defRPr/>
              </a:pPr>
              <a:t>‹#›</a:t>
            </a:fld>
            <a:endParaRPr lang="en-GB">
              <a:solidFill>
                <a:srgbClr val="FFFFFF"/>
              </a:solidFill>
              <a:latin typeface="Times New Roman"/>
            </a:endParaRPr>
          </a:p>
        </p:txBody>
      </p:sp>
    </p:spTree>
    <p:extLst>
      <p:ext uri="{BB962C8B-B14F-4D97-AF65-F5344CB8AC3E}">
        <p14:creationId xmlns:p14="http://schemas.microsoft.com/office/powerpoint/2010/main" val="2764346339"/>
      </p:ext>
    </p:extLst>
  </p:cSld>
  <p:clrMapOvr>
    <a:masterClrMapping/>
  </p:clrMapOvr>
  <p:transition>
    <p:blinds/>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29499092"/>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86310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855807539"/>
      </p:ext>
    </p:extLst>
  </p:cSld>
  <p:clrMapOvr>
    <a:masterClrMapping/>
  </p:clrMapOvr>
  <p:transition>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DAC792F-25AC-D345-8E1D-BB3C5EBD2226}" type="slidenum">
              <a:rPr lang="en-US"/>
              <a:pPr>
                <a:defRPr/>
              </a:pPr>
              <a:t>‹#›</a:t>
            </a:fld>
            <a:endParaRPr lang="en-US"/>
          </a:p>
        </p:txBody>
      </p:sp>
    </p:spTree>
    <p:extLst>
      <p:ext uri="{BB962C8B-B14F-4D97-AF65-F5344CB8AC3E}">
        <p14:creationId xmlns:p14="http://schemas.microsoft.com/office/powerpoint/2010/main" val="10795123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95731298"/>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89548"/>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997693"/>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91610097"/>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361996"/>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6329200"/>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8383897"/>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100134"/>
      </p:ext>
    </p:extLst>
  </p:cSld>
  <p:clrMapOvr>
    <a:masterClrMapping/>
  </p:clrMapOvr>
  <p:transitio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664956"/>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25433621"/>
      </p:ext>
    </p:extLst>
  </p:cSld>
  <p:clrMapOvr>
    <a:masterClrMapping/>
  </p:clrMapOvr>
  <p:transitio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E3B0289-7564-FE4C-9C93-0B835F0F30A6}" type="slidenum">
              <a:rPr lang="en-US"/>
              <a:pPr>
                <a:defRPr/>
              </a:pPr>
              <a:t>‹#›</a:t>
            </a:fld>
            <a:endParaRPr lang="en-US"/>
          </a:p>
        </p:txBody>
      </p:sp>
    </p:spTree>
    <p:extLst>
      <p:ext uri="{BB962C8B-B14F-4D97-AF65-F5344CB8AC3E}">
        <p14:creationId xmlns:p14="http://schemas.microsoft.com/office/powerpoint/2010/main" val="28224322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7343204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425594401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29207806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2673851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42568995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22861797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63698962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13543481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7349046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940009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AD96B2-5E6C-BD40-9F50-7AABF8EFC8D3}" type="slidenum">
              <a:rPr lang="en-US"/>
              <a:pPr>
                <a:defRPr/>
              </a:pPr>
              <a:t>‹#›</a:t>
            </a:fld>
            <a:endParaRPr lang="en-US"/>
          </a:p>
        </p:txBody>
      </p:sp>
    </p:spTree>
    <p:extLst>
      <p:ext uri="{BB962C8B-B14F-4D97-AF65-F5344CB8AC3E}">
        <p14:creationId xmlns:p14="http://schemas.microsoft.com/office/powerpoint/2010/main" val="16880046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212342426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430A15-45A7-4E4B-829A-3CE0A0B9F1BA}" type="slidenum">
              <a:rPr lang="en-US"/>
              <a:pPr>
                <a:defRPr/>
              </a:pPr>
              <a:t>‹#›</a:t>
            </a:fld>
            <a:endParaRPr lang="en-US"/>
          </a:p>
        </p:txBody>
      </p:sp>
    </p:spTree>
    <p:extLst>
      <p:ext uri="{BB962C8B-B14F-4D97-AF65-F5344CB8AC3E}">
        <p14:creationId xmlns:p14="http://schemas.microsoft.com/office/powerpoint/2010/main" val="23547218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1311428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220348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22094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2450293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166690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229739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1841319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058489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8B08286-9FE8-BE40-904C-214D1D5BA845}" type="slidenum">
              <a:rPr lang="en-US"/>
              <a:pPr>
                <a:defRPr/>
              </a:pPr>
              <a:t>‹#›</a:t>
            </a:fld>
            <a:endParaRPr lang="en-US"/>
          </a:p>
        </p:txBody>
      </p:sp>
    </p:spTree>
    <p:extLst>
      <p:ext uri="{BB962C8B-B14F-4D97-AF65-F5344CB8AC3E}">
        <p14:creationId xmlns:p14="http://schemas.microsoft.com/office/powerpoint/2010/main" val="42761353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68479696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7992481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716228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283296028"/>
      </p:ext>
    </p:extLst>
  </p:cSld>
  <p:clrMapOvr>
    <a:masterClrMapping/>
  </p:clrMapOvr>
  <p:transition>
    <p:blinds/>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49726341"/>
      </p:ext>
    </p:extLst>
  </p:cSld>
  <p:clrMapOvr>
    <a:masterClrMapping/>
  </p:clrMapOvr>
  <p:transition>
    <p:blinds/>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10915609"/>
      </p:ext>
    </p:extLst>
  </p:cSld>
  <p:clrMapOvr>
    <a:masterClrMapping/>
  </p:clrMapOvr>
  <p:transition>
    <p:blinds/>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387660751"/>
      </p:ext>
    </p:extLst>
  </p:cSld>
  <p:clrMapOvr>
    <a:masterClrMapping/>
  </p:clrMapOvr>
  <p:transition>
    <p:blinds/>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13671873"/>
      </p:ext>
    </p:extLst>
  </p:cSld>
  <p:clrMapOvr>
    <a:masterClrMapping/>
  </p:clrMapOvr>
  <p:transition>
    <p:blinds/>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90988272"/>
      </p:ext>
    </p:extLst>
  </p:cSld>
  <p:clrMapOvr>
    <a:masterClrMapping/>
  </p:clrMapOvr>
  <p:transition>
    <p:blinds/>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34224"/>
      </p:ext>
    </p:extLst>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pPr>
                <a:defRPr/>
              </a:pPr>
              <a:t>‹#›</a:t>
            </a:fld>
            <a:endParaRPr lang="en-US"/>
          </a:p>
        </p:txBody>
      </p:sp>
    </p:spTree>
    <p:extLst>
      <p:ext uri="{BB962C8B-B14F-4D97-AF65-F5344CB8AC3E}">
        <p14:creationId xmlns:p14="http://schemas.microsoft.com/office/powerpoint/2010/main" val="173013286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11558700"/>
      </p:ext>
    </p:extLst>
  </p:cSld>
  <p:clrMapOvr>
    <a:masterClrMapping/>
  </p:clrMapOvr>
  <p:transition>
    <p:blinds/>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08878918"/>
      </p:ext>
    </p:extLst>
  </p:cSld>
  <p:clrMapOvr>
    <a:masterClrMapping/>
  </p:clrMapOvr>
  <p:transition>
    <p:blinds/>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27676372"/>
      </p:ext>
    </p:extLst>
  </p:cSld>
  <p:clrMapOvr>
    <a:masterClrMapping/>
  </p:clrMapOvr>
  <p:transition>
    <p:blinds/>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49838191"/>
      </p:ext>
    </p:extLst>
  </p:cSld>
  <p:clrMapOvr>
    <a:masterClrMapping/>
  </p:clrMapOvr>
  <p:transition>
    <p:blinds/>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b="1" i="0">
                <a:solidFill>
                  <a:srgbClr val="FFFFCC"/>
                </a:solidFill>
                <a:effectLst/>
                <a:latin typeface="Arial" panose="020B0604020202020204" pitchFamily="34" charset="0"/>
                <a:ea typeface="新細明體"/>
                <a:cs typeface="新細明體"/>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b="1" i="0">
                <a:solidFill>
                  <a:srgbClr val="FFFFCC"/>
                </a:solidFill>
                <a:effectLst/>
                <a:latin typeface="Arial" panose="020B0604020202020204" pitchFamily="34" charset="0"/>
                <a:ea typeface="新細明體"/>
                <a:cs typeface="新細明體"/>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solidFill>
                  <a:srgbClr val="FFFFCC"/>
                </a:solidFill>
                <a:latin typeface="Arial" panose="020B0604020202020204" pitchFamily="34" charset="0"/>
                <a:ea typeface="新細明體" charset="0"/>
                <a:cs typeface="新細明體" charset="0"/>
              </a:defRPr>
            </a:lvl1pPr>
          </a:lstStyle>
          <a:p>
            <a:pPr eaLnBrk="0" hangingPunct="0">
              <a:defRPr/>
            </a:pPr>
            <a:fld id="{8A6A3034-524C-F147-8D9E-85272E27B154}" type="slidenum">
              <a:rPr lang="en-US" altLang="zh-TW" smtClean="0"/>
              <a:pPr eaLnBrk="0" hangingPunct="0">
                <a:defRPr/>
              </a:pPr>
              <a:t>‹#›</a:t>
            </a:fld>
            <a:endParaRPr lang="en-US" altLang="zh-TW" dirty="0"/>
          </a:p>
        </p:txBody>
      </p:sp>
    </p:spTree>
    <p:extLst>
      <p:ext uri="{BB962C8B-B14F-4D97-AF65-F5344CB8AC3E}">
        <p14:creationId xmlns:p14="http://schemas.microsoft.com/office/powerpoint/2010/main" val="30159414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B8C65-D2C4-F14E-95FD-F91EE8AB9BFB}" type="slidenum">
              <a:rPr lang="en-US"/>
              <a:pPr>
                <a:defRPr/>
              </a:pPr>
              <a:t>‹#›</a:t>
            </a:fld>
            <a:endParaRPr lang="en-US"/>
          </a:p>
        </p:txBody>
      </p:sp>
    </p:spTree>
    <p:extLst>
      <p:ext uri="{BB962C8B-B14F-4D97-AF65-F5344CB8AC3E}">
        <p14:creationId xmlns:p14="http://schemas.microsoft.com/office/powerpoint/2010/main" val="299502816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600BD-0AF3-504D-A79F-40087FADE72D}" type="slidenum">
              <a:rPr lang="en-US"/>
              <a:pPr>
                <a:defRPr/>
              </a:pPr>
              <a:t>‹#›</a:t>
            </a:fld>
            <a:endParaRPr lang="en-US"/>
          </a:p>
        </p:txBody>
      </p:sp>
    </p:spTree>
    <p:extLst>
      <p:ext uri="{BB962C8B-B14F-4D97-AF65-F5344CB8AC3E}">
        <p14:creationId xmlns:p14="http://schemas.microsoft.com/office/powerpoint/2010/main" val="282069269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9080D-E043-C94F-8B81-0A7BE90ED907}" type="slidenum">
              <a:rPr lang="en-US"/>
              <a:pPr>
                <a:defRPr/>
              </a:pPr>
              <a:t>‹#›</a:t>
            </a:fld>
            <a:endParaRPr lang="en-US"/>
          </a:p>
        </p:txBody>
      </p:sp>
    </p:spTree>
    <p:extLst>
      <p:ext uri="{BB962C8B-B14F-4D97-AF65-F5344CB8AC3E}">
        <p14:creationId xmlns:p14="http://schemas.microsoft.com/office/powerpoint/2010/main" val="195016039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4A0C1F-177D-4C4B-86F4-03218B90C664}" type="slidenum">
              <a:rPr lang="en-US"/>
              <a:pPr>
                <a:defRPr/>
              </a:pPr>
              <a:t>‹#›</a:t>
            </a:fld>
            <a:endParaRPr lang="en-US"/>
          </a:p>
        </p:txBody>
      </p:sp>
    </p:spTree>
    <p:extLst>
      <p:ext uri="{BB962C8B-B14F-4D97-AF65-F5344CB8AC3E}">
        <p14:creationId xmlns:p14="http://schemas.microsoft.com/office/powerpoint/2010/main" val="151692427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EE9CEB-CC93-4548-8694-B596AC2908B9}" type="slidenum">
              <a:rPr lang="en-US"/>
              <a:pPr>
                <a:defRPr/>
              </a:pPr>
              <a:t>‹#›</a:t>
            </a:fld>
            <a:endParaRPr lang="en-US"/>
          </a:p>
        </p:txBody>
      </p:sp>
    </p:spTree>
    <p:extLst>
      <p:ext uri="{BB962C8B-B14F-4D97-AF65-F5344CB8AC3E}">
        <p14:creationId xmlns:p14="http://schemas.microsoft.com/office/powerpoint/2010/main" val="317518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pPr>
                <a:defRPr/>
              </a:pPr>
              <a:t>‹#›</a:t>
            </a:fld>
            <a:endParaRPr lang="en-US"/>
          </a:p>
        </p:txBody>
      </p:sp>
    </p:spTree>
    <p:extLst>
      <p:ext uri="{BB962C8B-B14F-4D97-AF65-F5344CB8AC3E}">
        <p14:creationId xmlns:p14="http://schemas.microsoft.com/office/powerpoint/2010/main" val="33344938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7515C2-AA85-EE43-822C-73E8AF2BA50E}" type="slidenum">
              <a:rPr lang="en-US"/>
              <a:pPr>
                <a:defRPr/>
              </a:pPr>
              <a:t>‹#›</a:t>
            </a:fld>
            <a:endParaRPr lang="en-US"/>
          </a:p>
        </p:txBody>
      </p:sp>
    </p:spTree>
    <p:extLst>
      <p:ext uri="{BB962C8B-B14F-4D97-AF65-F5344CB8AC3E}">
        <p14:creationId xmlns:p14="http://schemas.microsoft.com/office/powerpoint/2010/main" val="281186771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85B08-B237-C740-9310-4993592DEEB2}" type="slidenum">
              <a:rPr lang="en-US"/>
              <a:pPr>
                <a:defRPr/>
              </a:pPr>
              <a:t>‹#›</a:t>
            </a:fld>
            <a:endParaRPr lang="en-US"/>
          </a:p>
        </p:txBody>
      </p:sp>
    </p:spTree>
    <p:extLst>
      <p:ext uri="{BB962C8B-B14F-4D97-AF65-F5344CB8AC3E}">
        <p14:creationId xmlns:p14="http://schemas.microsoft.com/office/powerpoint/2010/main" val="40271324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BE075F-BB97-BC4C-AE25-CE665FEE1563}" type="slidenum">
              <a:rPr lang="en-US"/>
              <a:pPr>
                <a:defRPr/>
              </a:pPr>
              <a:t>‹#›</a:t>
            </a:fld>
            <a:endParaRPr lang="en-US"/>
          </a:p>
        </p:txBody>
      </p:sp>
    </p:spTree>
    <p:extLst>
      <p:ext uri="{BB962C8B-B14F-4D97-AF65-F5344CB8AC3E}">
        <p14:creationId xmlns:p14="http://schemas.microsoft.com/office/powerpoint/2010/main" val="9975351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00251-0795-184D-8A8E-059DF7467C75}" type="slidenum">
              <a:rPr lang="en-US"/>
              <a:pPr>
                <a:defRPr/>
              </a:pPr>
              <a:t>‹#›</a:t>
            </a:fld>
            <a:endParaRPr lang="en-US"/>
          </a:p>
        </p:txBody>
      </p:sp>
    </p:spTree>
    <p:extLst>
      <p:ext uri="{BB962C8B-B14F-4D97-AF65-F5344CB8AC3E}">
        <p14:creationId xmlns:p14="http://schemas.microsoft.com/office/powerpoint/2010/main" val="426972781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4CA04-D781-5E4C-A48E-0C2D72802E4D}" type="slidenum">
              <a:rPr lang="en-US"/>
              <a:pPr>
                <a:defRPr/>
              </a:pPr>
              <a:t>‹#›</a:t>
            </a:fld>
            <a:endParaRPr lang="en-US"/>
          </a:p>
        </p:txBody>
      </p:sp>
    </p:spTree>
    <p:extLst>
      <p:ext uri="{BB962C8B-B14F-4D97-AF65-F5344CB8AC3E}">
        <p14:creationId xmlns:p14="http://schemas.microsoft.com/office/powerpoint/2010/main" val="369383539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1B026-8A21-3D4D-9592-1F8BF8AD8592}" type="slidenum">
              <a:rPr lang="en-US"/>
              <a:pPr>
                <a:defRPr/>
              </a:pPr>
              <a:t>‹#›</a:t>
            </a:fld>
            <a:endParaRPr lang="en-US"/>
          </a:p>
        </p:txBody>
      </p:sp>
    </p:spTree>
    <p:extLst>
      <p:ext uri="{BB962C8B-B14F-4D97-AF65-F5344CB8AC3E}">
        <p14:creationId xmlns:p14="http://schemas.microsoft.com/office/powerpoint/2010/main" val="180463265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70C8A8-38F6-0849-B227-20FCBAD9AEB9}" type="slidenum">
              <a:rPr lang="en-US"/>
              <a:pPr>
                <a:defRPr/>
              </a:pPr>
              <a:t>‹#›</a:t>
            </a:fld>
            <a:endParaRPr lang="en-US"/>
          </a:p>
        </p:txBody>
      </p:sp>
    </p:spTree>
    <p:extLst>
      <p:ext uri="{BB962C8B-B14F-4D97-AF65-F5344CB8AC3E}">
        <p14:creationId xmlns:p14="http://schemas.microsoft.com/office/powerpoint/2010/main" val="391757020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3491674-AE9D-1547-B2FE-ADFA71C5CEF6}" type="slidenum">
              <a:rPr lang="en-US"/>
              <a:pPr>
                <a:defRPr/>
              </a:pPr>
              <a:t>‹#›</a:t>
            </a:fld>
            <a:endParaRPr lang="en-US"/>
          </a:p>
        </p:txBody>
      </p:sp>
    </p:spTree>
    <p:extLst>
      <p:ext uri="{BB962C8B-B14F-4D97-AF65-F5344CB8AC3E}">
        <p14:creationId xmlns:p14="http://schemas.microsoft.com/office/powerpoint/2010/main" val="3435483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6B4FFC22-1525-834F-AD78-066892607F64}" type="slidenum">
              <a:rPr lang="en-US" smtClean="0"/>
              <a:pPr>
                <a:defRPr/>
              </a:pPr>
              <a:t>‹#›</a:t>
            </a:fld>
            <a:endParaRPr lang="en-US" dirty="0"/>
          </a:p>
        </p:txBody>
      </p:sp>
    </p:spTree>
    <p:extLst>
      <p:ext uri="{BB962C8B-B14F-4D97-AF65-F5344CB8AC3E}">
        <p14:creationId xmlns:p14="http://schemas.microsoft.com/office/powerpoint/2010/main" val="2913670760"/>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1ED1A27-9226-C44C-8614-40E4865D8079}" type="slidenum">
              <a:rPr lang="en-US" smtClean="0"/>
              <a:pPr>
                <a:defRPr/>
              </a:pPr>
              <a:t>‹#›</a:t>
            </a:fld>
            <a:endParaRPr lang="en-US" dirty="0"/>
          </a:p>
        </p:txBody>
      </p:sp>
    </p:spTree>
    <p:extLst>
      <p:ext uri="{BB962C8B-B14F-4D97-AF65-F5344CB8AC3E}">
        <p14:creationId xmlns:p14="http://schemas.microsoft.com/office/powerpoint/2010/main" val="1048680531"/>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pPr>
                <a:defRPr/>
              </a:pPr>
              <a:t>‹#›</a:t>
            </a:fld>
            <a:endParaRPr lang="en-US"/>
          </a:p>
        </p:txBody>
      </p:sp>
    </p:spTree>
    <p:extLst>
      <p:ext uri="{BB962C8B-B14F-4D97-AF65-F5344CB8AC3E}">
        <p14:creationId xmlns:p14="http://schemas.microsoft.com/office/powerpoint/2010/main" val="2306026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ECD946C-4790-6844-9451-074906634162}" type="slidenum">
              <a:rPr lang="en-US" smtClean="0"/>
              <a:pPr>
                <a:defRPr/>
              </a:pPr>
              <a:t>‹#›</a:t>
            </a:fld>
            <a:endParaRPr lang="en-US" dirty="0"/>
          </a:p>
        </p:txBody>
      </p:sp>
    </p:spTree>
    <p:extLst>
      <p:ext uri="{BB962C8B-B14F-4D97-AF65-F5344CB8AC3E}">
        <p14:creationId xmlns:p14="http://schemas.microsoft.com/office/powerpoint/2010/main" val="2616472852"/>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324019F-9113-5C43-A249-E6071310063F}" type="slidenum">
              <a:rPr lang="en-US" smtClean="0"/>
              <a:pPr>
                <a:defRPr/>
              </a:pPr>
              <a:t>‹#›</a:t>
            </a:fld>
            <a:endParaRPr lang="en-US" dirty="0"/>
          </a:p>
        </p:txBody>
      </p:sp>
    </p:spTree>
    <p:extLst>
      <p:ext uri="{BB962C8B-B14F-4D97-AF65-F5344CB8AC3E}">
        <p14:creationId xmlns:p14="http://schemas.microsoft.com/office/powerpoint/2010/main" val="2093147560"/>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35D7718-F2BD-2B46-B56F-56BC6E0D3AD6}" type="slidenum">
              <a:rPr lang="en-US" smtClean="0"/>
              <a:pPr>
                <a:defRPr/>
              </a:pPr>
              <a:t>‹#›</a:t>
            </a:fld>
            <a:endParaRPr lang="en-US" dirty="0"/>
          </a:p>
        </p:txBody>
      </p:sp>
    </p:spTree>
    <p:extLst>
      <p:ext uri="{BB962C8B-B14F-4D97-AF65-F5344CB8AC3E}">
        <p14:creationId xmlns:p14="http://schemas.microsoft.com/office/powerpoint/2010/main" val="169898582"/>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CA54D366-0B63-9747-AEFB-D7DBF54CCE4C}" type="slidenum">
              <a:rPr lang="en-US" smtClean="0"/>
              <a:pPr>
                <a:defRPr/>
              </a:pPr>
              <a:t>‹#›</a:t>
            </a:fld>
            <a:endParaRPr lang="en-US" dirty="0"/>
          </a:p>
        </p:txBody>
      </p:sp>
    </p:spTree>
    <p:extLst>
      <p:ext uri="{BB962C8B-B14F-4D97-AF65-F5344CB8AC3E}">
        <p14:creationId xmlns:p14="http://schemas.microsoft.com/office/powerpoint/2010/main" val="3550522195"/>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FBAB51C6-CF8B-DE48-9999-068C0B378D5E}" type="slidenum">
              <a:rPr lang="en-US" smtClean="0"/>
              <a:pPr>
                <a:defRPr/>
              </a:pPr>
              <a:t>‹#›</a:t>
            </a:fld>
            <a:endParaRPr lang="en-US" dirty="0"/>
          </a:p>
        </p:txBody>
      </p:sp>
    </p:spTree>
    <p:extLst>
      <p:ext uri="{BB962C8B-B14F-4D97-AF65-F5344CB8AC3E}">
        <p14:creationId xmlns:p14="http://schemas.microsoft.com/office/powerpoint/2010/main" val="2094624139"/>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9D6FC9A0-01C9-E34F-AA39-063C0FAAF753}" type="slidenum">
              <a:rPr lang="en-US" smtClean="0"/>
              <a:pPr>
                <a:defRPr/>
              </a:pPr>
              <a:t>‹#›</a:t>
            </a:fld>
            <a:endParaRPr lang="en-US" dirty="0"/>
          </a:p>
        </p:txBody>
      </p:sp>
    </p:spTree>
    <p:extLst>
      <p:ext uri="{BB962C8B-B14F-4D97-AF65-F5344CB8AC3E}">
        <p14:creationId xmlns:p14="http://schemas.microsoft.com/office/powerpoint/2010/main" val="2432139592"/>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5C6C2CBE-1221-B64F-A503-7A8D83036AD5}" type="slidenum">
              <a:rPr lang="en-US" smtClean="0"/>
              <a:pPr>
                <a:defRPr/>
              </a:pPr>
              <a:t>‹#›</a:t>
            </a:fld>
            <a:endParaRPr lang="en-US" dirty="0"/>
          </a:p>
        </p:txBody>
      </p:sp>
    </p:spTree>
    <p:extLst>
      <p:ext uri="{BB962C8B-B14F-4D97-AF65-F5344CB8AC3E}">
        <p14:creationId xmlns:p14="http://schemas.microsoft.com/office/powerpoint/2010/main" val="2285555254"/>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A7E40AAD-67F5-7B4D-A2E2-5F28103763E5}" type="slidenum">
              <a:rPr lang="en-US" smtClean="0"/>
              <a:pPr>
                <a:defRPr/>
              </a:pPr>
              <a:t>‹#›</a:t>
            </a:fld>
            <a:endParaRPr lang="en-US" dirty="0"/>
          </a:p>
        </p:txBody>
      </p:sp>
    </p:spTree>
    <p:extLst>
      <p:ext uri="{BB962C8B-B14F-4D97-AF65-F5344CB8AC3E}">
        <p14:creationId xmlns:p14="http://schemas.microsoft.com/office/powerpoint/2010/main" val="3925078668"/>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1C485E23-D286-D847-93DF-FC8B876DEAE1}" type="slidenum">
              <a:rPr lang="en-US" smtClean="0"/>
              <a:pPr>
                <a:defRPr/>
              </a:pPr>
              <a:t>‹#›</a:t>
            </a:fld>
            <a:endParaRPr lang="en-US" dirty="0"/>
          </a:p>
        </p:txBody>
      </p:sp>
    </p:spTree>
    <p:extLst>
      <p:ext uri="{BB962C8B-B14F-4D97-AF65-F5344CB8AC3E}">
        <p14:creationId xmlns:p14="http://schemas.microsoft.com/office/powerpoint/2010/main" val="2374576890"/>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B37EF89B-BA61-AF4B-AC16-8311665B8885}" type="slidenum">
              <a:rPr lang="en-US" smtClean="0"/>
              <a:pPr>
                <a:defRPr/>
              </a:pPr>
              <a:t>‹#›</a:t>
            </a:fld>
            <a:endParaRPr lang="en-US" dirty="0"/>
          </a:p>
        </p:txBody>
      </p:sp>
    </p:spTree>
    <p:extLst>
      <p:ext uri="{BB962C8B-B14F-4D97-AF65-F5344CB8AC3E}">
        <p14:creationId xmlns:p14="http://schemas.microsoft.com/office/powerpoint/2010/main" val="3875162666"/>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pPr>
                <a:defRPr/>
              </a:pPr>
              <a:t>‹#›</a:t>
            </a:fld>
            <a:endParaRPr lang="en-US"/>
          </a:p>
        </p:txBody>
      </p:sp>
    </p:spTree>
    <p:extLst>
      <p:ext uri="{BB962C8B-B14F-4D97-AF65-F5344CB8AC3E}">
        <p14:creationId xmlns:p14="http://schemas.microsoft.com/office/powerpoint/2010/main" val="2500596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357338820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89018295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248832214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2/16/24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150961597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2/16/24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3906417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2/16/24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5045701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2/16/24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129636065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2/16/24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380079145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2/16/24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31647242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1118731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pPr>
                <a:defRPr/>
              </a:pPr>
              <a:t>‹#›</a:t>
            </a:fld>
            <a:endParaRPr lang="en-US"/>
          </a:p>
        </p:txBody>
      </p:sp>
    </p:spTree>
    <p:extLst>
      <p:ext uri="{BB962C8B-B14F-4D97-AF65-F5344CB8AC3E}">
        <p14:creationId xmlns:p14="http://schemas.microsoft.com/office/powerpoint/2010/main" val="415466689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2/16/24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140594813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301563361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5558350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37777354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11881352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4030481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309660819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275522902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20709717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3924197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pPr>
                <a:defRPr/>
              </a:pPr>
              <a:t>‹#›</a:t>
            </a:fld>
            <a:endParaRPr lang="en-US"/>
          </a:p>
        </p:txBody>
      </p:sp>
    </p:spTree>
    <p:extLst>
      <p:ext uri="{BB962C8B-B14F-4D97-AF65-F5344CB8AC3E}">
        <p14:creationId xmlns:p14="http://schemas.microsoft.com/office/powerpoint/2010/main" val="220464720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26038376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368981134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70"/>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03"/>
            <a:ext cx="6400800" cy="1753077"/>
          </a:xfrm>
        </p:spPr>
        <p:txBody>
          <a:bodyPr/>
          <a:lstStyle>
            <a:lvl1pPr marL="0" indent="0" algn="ctr">
              <a:buNone/>
              <a:defRPr/>
            </a:lvl1pPr>
            <a:lvl2pPr marL="410710" indent="0" algn="ctr">
              <a:buNone/>
              <a:defRPr/>
            </a:lvl2pPr>
            <a:lvl3pPr marL="821345" indent="0" algn="ctr">
              <a:buNone/>
              <a:defRPr/>
            </a:lvl3pPr>
            <a:lvl4pPr marL="1232129" indent="0" algn="ctr">
              <a:buNone/>
              <a:defRPr/>
            </a:lvl4pPr>
            <a:lvl5pPr marL="1642797" indent="0" algn="ctr">
              <a:buNone/>
              <a:defRPr/>
            </a:lvl5pPr>
            <a:lvl6pPr marL="2053517" indent="0" algn="ctr">
              <a:buNone/>
              <a:defRPr/>
            </a:lvl6pPr>
            <a:lvl7pPr marL="2464200" indent="0" algn="ctr">
              <a:buNone/>
              <a:defRPr/>
            </a:lvl7pPr>
            <a:lvl8pPr marL="2874902" indent="0" algn="ctr">
              <a:buNone/>
              <a:defRPr/>
            </a:lvl8pPr>
            <a:lvl9pPr marL="3285594" indent="0" algn="ctr">
              <a:buNone/>
              <a:defRPr/>
            </a:lvl9pPr>
          </a:lstStyle>
          <a:p>
            <a:r>
              <a:rPr lang="en-US"/>
              <a:t>Click to edit Master subtitle style</a:t>
            </a:r>
          </a:p>
        </p:txBody>
      </p:sp>
    </p:spTree>
    <p:extLst>
      <p:ext uri="{BB962C8B-B14F-4D97-AF65-F5344CB8AC3E}">
        <p14:creationId xmlns:p14="http://schemas.microsoft.com/office/powerpoint/2010/main" val="994909408"/>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454760"/>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710" indent="0">
              <a:buNone/>
              <a:defRPr sz="1600"/>
            </a:lvl2pPr>
            <a:lvl3pPr marL="821345" indent="0">
              <a:buNone/>
              <a:defRPr sz="1400"/>
            </a:lvl3pPr>
            <a:lvl4pPr marL="1232129" indent="0">
              <a:buNone/>
              <a:defRPr sz="1300"/>
            </a:lvl4pPr>
            <a:lvl5pPr marL="1642797" indent="0">
              <a:buNone/>
              <a:defRPr sz="1300"/>
            </a:lvl5pPr>
            <a:lvl6pPr marL="2053517" indent="0">
              <a:buNone/>
              <a:defRPr sz="1300"/>
            </a:lvl6pPr>
            <a:lvl7pPr marL="2464200" indent="0">
              <a:buNone/>
              <a:defRPr sz="1300"/>
            </a:lvl7pPr>
            <a:lvl8pPr marL="2874902" indent="0">
              <a:buNone/>
              <a:defRPr sz="1300"/>
            </a:lvl8pPr>
            <a:lvl9pPr marL="3285594" indent="0">
              <a:buNone/>
              <a:defRPr sz="1300"/>
            </a:lvl9pPr>
          </a:lstStyle>
          <a:p>
            <a:pPr lvl="0"/>
            <a:r>
              <a:rPr lang="en-US"/>
              <a:t>Click to edit Master text styles</a:t>
            </a:r>
          </a:p>
        </p:txBody>
      </p:sp>
    </p:spTree>
    <p:extLst>
      <p:ext uri="{BB962C8B-B14F-4D97-AF65-F5344CB8AC3E}">
        <p14:creationId xmlns:p14="http://schemas.microsoft.com/office/powerpoint/2010/main" val="67911443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503982"/>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577"/>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77"/>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135409"/>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893183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82479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95"/>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38861455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202341766"/>
      </p:ext>
    </p:extLst>
  </p:cSld>
  <p:clrMapOvr>
    <a:masterClrMapping/>
  </p:clrMapOvr>
  <p:transition>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pPr>
                <a:defRPr/>
              </a:pPr>
              <a:t>‹#›</a:t>
            </a:fld>
            <a:endParaRPr lang="en-US"/>
          </a:p>
        </p:txBody>
      </p:sp>
    </p:spTree>
    <p:extLst>
      <p:ext uri="{BB962C8B-B14F-4D97-AF65-F5344CB8AC3E}">
        <p14:creationId xmlns:p14="http://schemas.microsoft.com/office/powerpoint/2010/main" val="35997602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710" indent="0">
              <a:buNone/>
              <a:defRPr sz="2500"/>
            </a:lvl2pPr>
            <a:lvl3pPr marL="821345" indent="0">
              <a:buNone/>
              <a:defRPr sz="2200"/>
            </a:lvl3pPr>
            <a:lvl4pPr marL="1232129" indent="0">
              <a:buNone/>
              <a:defRPr sz="1800"/>
            </a:lvl4pPr>
            <a:lvl5pPr marL="1642797" indent="0">
              <a:buNone/>
              <a:defRPr sz="1800"/>
            </a:lvl5pPr>
            <a:lvl6pPr marL="2053517" indent="0">
              <a:buNone/>
              <a:defRPr sz="1800"/>
            </a:lvl6pPr>
            <a:lvl7pPr marL="2464200" indent="0">
              <a:buNone/>
              <a:defRPr sz="1800"/>
            </a:lvl7pPr>
            <a:lvl8pPr marL="2874902" indent="0">
              <a:buNone/>
              <a:defRPr sz="1800"/>
            </a:lvl8pPr>
            <a:lvl9pPr marL="3285594"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273139674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429972"/>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93262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29950031"/>
      </p:ext>
    </p:extLst>
  </p:cSld>
  <p:clrMapOvr>
    <a:masterClrMapping/>
  </p:clrMapOvr>
  <p:transition>
    <p:cu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290317"/>
      </p:ext>
    </p:extLst>
  </p:cSld>
  <p:clrMapOvr>
    <a:masterClrMapping/>
  </p:clrMapOvr>
  <p:transition>
    <p:cu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96645533"/>
      </p:ext>
    </p:extLst>
  </p:cSld>
  <p:clrMapOvr>
    <a:masterClrMapping/>
  </p:clrMapOvr>
  <p:transition>
    <p:cu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449090"/>
      </p:ext>
    </p:extLst>
  </p:cSld>
  <p:clrMapOvr>
    <a:masterClrMapping/>
  </p:clrMapOvr>
  <p:transition>
    <p:cu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472719"/>
      </p:ext>
    </p:extLst>
  </p:cSld>
  <p:clrMapOvr>
    <a:masterClrMapping/>
  </p:clrMapOvr>
  <p:transition>
    <p:cu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26941235"/>
      </p:ext>
    </p:extLst>
  </p:cSld>
  <p:clrMapOvr>
    <a:masterClrMapping/>
  </p:clrMapOvr>
  <p:transition>
    <p:cu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498845"/>
      </p:ext>
    </p:extLst>
  </p:cSld>
  <p:clrMapOvr>
    <a:masterClrMapping/>
  </p:clrMapOvr>
  <p:transition>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pPr>
                <a:defRPr/>
              </a:pPr>
              <a:t>‹#›</a:t>
            </a:fld>
            <a:endParaRPr lang="en-US"/>
          </a:p>
        </p:txBody>
      </p:sp>
    </p:spTree>
    <p:extLst>
      <p:ext uri="{BB962C8B-B14F-4D97-AF65-F5344CB8AC3E}">
        <p14:creationId xmlns:p14="http://schemas.microsoft.com/office/powerpoint/2010/main" val="259166974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3406970"/>
      </p:ext>
    </p:extLst>
  </p:cSld>
  <p:clrMapOvr>
    <a:masterClrMapping/>
  </p:clrMapOvr>
  <p:transition>
    <p:cu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1780547"/>
      </p:ext>
    </p:extLst>
  </p:cSld>
  <p:clrMapOvr>
    <a:masterClrMapping/>
  </p:clrMapOvr>
  <p:transition>
    <p:cu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708910"/>
      </p:ext>
    </p:extLst>
  </p:cSld>
  <p:clrMapOvr>
    <a:masterClrMapping/>
  </p:clrMapOvr>
  <p:transition>
    <p:cu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046616"/>
      </p:ext>
    </p:extLst>
  </p:cSld>
  <p:clrMapOvr>
    <a:masterClrMapping/>
  </p:clrMapOvr>
  <p:transition>
    <p:cu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361968321"/>
      </p:ext>
    </p:extLst>
  </p:cSld>
  <p:clrMapOvr>
    <a:masterClrMapping/>
  </p:clrMapOvr>
  <p:transition spd="med">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940204163"/>
      </p:ext>
    </p:extLst>
  </p:cSld>
  <p:clrMapOvr>
    <a:masterClrMapping/>
  </p:clrMapOvr>
  <p:transition spd="med">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654263849"/>
      </p:ext>
    </p:extLst>
  </p:cSld>
  <p:clrMapOvr>
    <a:masterClrMapping/>
  </p:clrMapOvr>
  <p:transition spd="med">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24492498"/>
      </p:ext>
    </p:extLst>
  </p:cSld>
  <p:clrMapOvr>
    <a:masterClrMapping/>
  </p:clrMapOvr>
  <p:transition spd="med">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014230879"/>
      </p:ext>
    </p:extLst>
  </p:cSld>
  <p:clrMapOvr>
    <a:masterClrMapping/>
  </p:clrMapOvr>
  <p:transition spd="med">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8912846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pPr>
                <a:defRPr/>
              </a:pPr>
              <a:t>‹#›</a:t>
            </a:fld>
            <a:endParaRPr lang="en-US"/>
          </a:p>
        </p:txBody>
      </p:sp>
    </p:spTree>
    <p:extLst>
      <p:ext uri="{BB962C8B-B14F-4D97-AF65-F5344CB8AC3E}">
        <p14:creationId xmlns:p14="http://schemas.microsoft.com/office/powerpoint/2010/main" val="352238518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603719"/>
      </p:ext>
    </p:extLst>
  </p:cSld>
  <p:clrMapOvr>
    <a:masterClrMapping/>
  </p:clrMapOvr>
  <p:transition spd="med">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957922932"/>
      </p:ext>
    </p:extLst>
  </p:cSld>
  <p:clrMapOvr>
    <a:masterClrMapping/>
  </p:clrMapOvr>
  <p:transition spd="med">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67935784"/>
      </p:ext>
    </p:extLst>
  </p:cSld>
  <p:clrMapOvr>
    <a:masterClrMapping/>
  </p:clrMapOvr>
  <p:transition spd="med">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63491847"/>
      </p:ext>
    </p:extLst>
  </p:cSld>
  <p:clrMapOvr>
    <a:masterClrMapping/>
  </p:clrMapOvr>
  <p:transition spd="med">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3829990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pPr>
                <a:defRPr/>
              </a:pPr>
              <a:t>‹#›</a:t>
            </a:fld>
            <a:endParaRPr lang="en-US"/>
          </a:p>
        </p:txBody>
      </p:sp>
    </p:spTree>
    <p:extLst>
      <p:ext uri="{BB962C8B-B14F-4D97-AF65-F5344CB8AC3E}">
        <p14:creationId xmlns:p14="http://schemas.microsoft.com/office/powerpoint/2010/main" val="466633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pPr>
                <a:defRPr/>
              </a:pPr>
              <a:t>‹#›</a:t>
            </a:fld>
            <a:endParaRPr lang="en-US"/>
          </a:p>
        </p:txBody>
      </p:sp>
    </p:spTree>
    <p:extLst>
      <p:ext uri="{BB962C8B-B14F-4D97-AF65-F5344CB8AC3E}">
        <p14:creationId xmlns:p14="http://schemas.microsoft.com/office/powerpoint/2010/main" val="3517341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2071394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2275773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1490425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222066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208420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927701281"/>
      </p:ext>
    </p:extLst>
  </p:cSld>
  <p:clrMapOvr>
    <a:masterClrMapping/>
  </p:clrMapOvr>
  <p:transition>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4248745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2555434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19238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376529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531563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244597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4138272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89341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8238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04142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1143004533"/>
      </p:ext>
    </p:extLst>
  </p:cSld>
  <p:clrMapOvr>
    <a:masterClrMapping/>
  </p:clrMapOvr>
  <p:transition>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85715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35210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48249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724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6669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70622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84413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52704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30406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5091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549682214"/>
      </p:ext>
    </p:extLst>
  </p:cSld>
  <p:clrMapOvr>
    <a:masterClrMapping/>
  </p:clrMapOvr>
  <p:transition>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b="1" i="0">
                <a:effectLst>
                  <a:outerShdw blurRad="38100" dist="38100" dir="2700000" algn="tl">
                    <a:srgbClr val="DDDDDD"/>
                  </a:outerShdw>
                </a:effectLst>
                <a:latin typeface="Arial" panose="020B0604020202020204" pitchFamily="34" charset="0"/>
              </a:defRPr>
            </a:lvl1pPr>
          </a:lstStyle>
          <a:p>
            <a:pPr>
              <a:defRPr/>
            </a:pPr>
            <a:fld id="{505A1344-2ABF-1E4C-A27D-D325DC679576}" type="slidenum">
              <a:rPr lang="en-GB" smtClean="0"/>
              <a:pPr>
                <a:defRPr/>
              </a:pPr>
              <a:t>‹#›</a:t>
            </a:fld>
            <a:endParaRPr lang="en-GB" dirty="0"/>
          </a:p>
        </p:txBody>
      </p:sp>
    </p:spTree>
    <p:extLst>
      <p:ext uri="{BB962C8B-B14F-4D97-AF65-F5344CB8AC3E}">
        <p14:creationId xmlns:p14="http://schemas.microsoft.com/office/powerpoint/2010/main" val="1478694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0509666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2269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6181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906607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79196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59831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97432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713418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5311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3130215477"/>
      </p:ext>
    </p:extLst>
  </p:cSld>
  <p:clrMapOvr>
    <a:masterClrMapping/>
  </p:clrMapOvr>
  <p:transition>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553840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18230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01670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543505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289079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0145377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54019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2/16/24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841060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2/16/24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2142880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2/16/24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45686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2635546471"/>
      </p:ext>
    </p:extLst>
  </p:cSld>
  <p:clrMapOvr>
    <a:masterClrMapping/>
  </p:clrMapOvr>
  <p:transition>
    <p:blind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563738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2/16/24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97478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62761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2/16/24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597832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830494741"/>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191282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9248266"/>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859100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980782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78292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4.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3.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6.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7.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9.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0.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2.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3.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4.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5.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29.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5.emf"/><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1.xml"/><Relationship Id="rId1" Type="http://schemas.openxmlformats.org/officeDocument/2006/relationships/slideLayout" Target="../slideLayouts/slideLayout32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3.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4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theme" Target="../theme/theme36.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image" Target="../media/image6.jpeg"/><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7.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7.pn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8.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image" Target="../media/image8.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9.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0.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1.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Sld>
  <p:clrMap bg1="dk2" tx1="lt1" bg2="dk1" tx2="lt2" accent1="accent1" accent2="accent2" accent3="accent3" accent4="accent4" accent5="accent5" accent6="accent6" hlink="hlink" folHlink="folHlink"/>
  <p:sldLayoutIdLst>
    <p:sldLayoutId id="2147485370"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2/16/24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963325416"/>
      </p:ext>
    </p:extLst>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16/02/24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25762168"/>
      </p:ext>
    </p:extLst>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7456462"/>
      </p:ext>
    </p:extLst>
  </p:cSld>
  <p:clrMap bg1="dk2" tx1="lt1" bg2="dk1" tx2="lt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extLst>
      <p:ext uri="{BB962C8B-B14F-4D97-AF65-F5344CB8AC3E}">
        <p14:creationId xmlns:p14="http://schemas.microsoft.com/office/powerpoint/2010/main" val="771981835"/>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A69F0DBA-DA02-9747-9CE3-D506231488FC}" type="slidenum">
              <a:rPr lang="en-US" smtClean="0"/>
              <a:pPr>
                <a:defRPr/>
              </a:pPr>
              <a:t>‹#›</a:t>
            </a:fld>
            <a:endParaRPr lang="en-US" dirty="0"/>
          </a:p>
        </p:txBody>
      </p:sp>
    </p:spTree>
    <p:extLst>
      <p:ext uri="{BB962C8B-B14F-4D97-AF65-F5344CB8AC3E}">
        <p14:creationId xmlns:p14="http://schemas.microsoft.com/office/powerpoint/2010/main" val="3131665361"/>
      </p:ext>
    </p:extLst>
  </p:cSld>
  <p:clrMap bg1="dk2" tx1="lt1" bg2="dk1" tx2="lt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 id="2147485614"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7650062"/>
      </p:ext>
    </p:extLst>
  </p:cSld>
  <p:clrMap bg1="dk2" tx1="lt1" bg2="dk1" tx2="lt2" accent1="accent1" accent2="accent2" accent3="accent3" accent4="accent4" accent5="accent5" accent6="accent6" hlink="hlink" folHlink="folHlink"/>
  <p:sldLayoutIdLst>
    <p:sldLayoutId id="2147485628" r:id="rId1"/>
    <p:sldLayoutId id="2147485629" r:id="rId2"/>
    <p:sldLayoutId id="2147485630" r:id="rId3"/>
    <p:sldLayoutId id="2147485631" r:id="rId4"/>
    <p:sldLayoutId id="2147485632" r:id="rId5"/>
    <p:sldLayoutId id="2147485633" r:id="rId6"/>
    <p:sldLayoutId id="2147485634" r:id="rId7"/>
    <p:sldLayoutId id="2147485635" r:id="rId8"/>
    <p:sldLayoutId id="2147485636" r:id="rId9"/>
    <p:sldLayoutId id="2147485637" r:id="rId10"/>
    <p:sldLayoutId id="2147485638"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849726"/>
      </p:ext>
    </p:extLst>
  </p:cSld>
  <p:clrMap bg1="dk2" tx1="lt1" bg2="dk1" tx2="lt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 id="2147485688"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9641" name="Group 4"/>
            <p:cNvGrpSpPr>
              <a:grpSpLocks/>
            </p:cNvGrpSpPr>
            <p:nvPr/>
          </p:nvGrpSpPr>
          <p:grpSpPr bwMode="auto">
            <a:xfrm>
              <a:off x="48" y="102"/>
              <a:ext cx="96" cy="4128"/>
              <a:chOff x="48" y="102"/>
              <a:chExt cx="96" cy="4128"/>
            </a:xfrm>
          </p:grpSpPr>
          <p:sp>
            <p:nvSpPr>
              <p:cNvPr id="6964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4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4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4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4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4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4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4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5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6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67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6963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DE2253E0-CFB6-F548-99E2-45B994663513}"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75883"/>
      </p:ext>
    </p:extLst>
  </p:cSld>
  <p:clrMap bg1="dk2" tx1="lt1" bg2="dk1" tx2="lt2" accent1="accent1" accent2="accent2" accent3="accent3" accent4="accent4" accent5="accent5" accent6="accent6" hlink="hlink" folHlink="folHlink"/>
  <p:sldLayoutIdLst>
    <p:sldLayoutId id="2147485690" r:id="rId1"/>
    <p:sldLayoutId id="2147485691" r:id="rId2"/>
    <p:sldLayoutId id="2147485692" r:id="rId3"/>
    <p:sldLayoutId id="2147485693" r:id="rId4"/>
    <p:sldLayoutId id="2147485694" r:id="rId5"/>
    <p:sldLayoutId id="2147485695" r:id="rId6"/>
    <p:sldLayoutId id="2147485696" r:id="rId7"/>
    <p:sldLayoutId id="2147485697" r:id="rId8"/>
    <p:sldLayoutId id="2147485698" r:id="rId9"/>
    <p:sldLayoutId id="2147485699" r:id="rId10"/>
    <p:sldLayoutId id="2147485700" r:id="rId11"/>
    <p:sldLayoutId id="2147485701"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08952018"/>
      </p:ext>
    </p:extLst>
  </p:cSld>
  <p:clrMap bg1="dk2" tx1="lt1" bg2="dk1" tx2="lt2" accent1="accent1" accent2="accent2" accent3="accent3" accent4="accent4" accent5="accent5" accent6="accent6" hlink="hlink" folHlink="folHlink"/>
  <p:sldLayoutIdLst>
    <p:sldLayoutId id="2147485703" r:id="rId1"/>
    <p:sldLayoutId id="2147485704" r:id="rId2"/>
    <p:sldLayoutId id="2147485705" r:id="rId3"/>
    <p:sldLayoutId id="2147485706" r:id="rId4"/>
    <p:sldLayoutId id="2147485707" r:id="rId5"/>
    <p:sldLayoutId id="2147485708" r:id="rId6"/>
    <p:sldLayoutId id="2147485709" r:id="rId7"/>
    <p:sldLayoutId id="2147485710" r:id="rId8"/>
    <p:sldLayoutId id="2147485711" r:id="rId9"/>
    <p:sldLayoutId id="2147485712" r:id="rId10"/>
    <p:sldLayoutId id="2147485713"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529360"/>
      </p:ext>
    </p:extLst>
  </p:cSld>
  <p:clrMap bg1="dk2" tx1="lt1" bg2="dk1" tx2="lt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5A004A2-099A-1447-A418-85984E00B323}" type="slidenum">
              <a:rPr lang="en-US" smtClean="0"/>
              <a:pPr>
                <a:defRPr/>
              </a:pPr>
              <a:t>‹#›</a:t>
            </a:fld>
            <a:endParaRPr lang="en-US" dirty="0"/>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latin typeface="Arial" panose="020B0604020202020204" pitchFamily="34" charset="0"/>
                <a:ea typeface="+mn-ea"/>
                <a:cs typeface="+mn-cs"/>
              </a:defRPr>
            </a:lvl1pPr>
          </a:lstStyle>
          <a:p>
            <a:pPr>
              <a:defRPr/>
            </a:pPr>
            <a:endParaRPr lang="en-US" dirty="0"/>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1"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42674800"/>
      </p:ext>
    </p:extLst>
  </p:cSld>
  <p:clrMap bg1="dk2" tx1="lt1" bg2="dk1" tx2="lt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864453317"/>
      </p:ext>
    </p:extLst>
  </p:cSld>
  <p:clrMap bg1="dk2" tx1="lt1" bg2="dk1" tx2="lt2" accent1="accent1" accent2="accent2" accent3="accent3" accent4="accent4" accent5="accent5" accent6="accent6" hlink="hlink" folHlink="folHlink"/>
  <p:sldLayoutIdLst>
    <p:sldLayoutId id="2147485742" r:id="rId1"/>
    <p:sldLayoutId id="2147485743" r:id="rId2"/>
    <p:sldLayoutId id="2147485744" r:id="rId3"/>
    <p:sldLayoutId id="2147485745" r:id="rId4"/>
    <p:sldLayoutId id="2147485746" r:id="rId5"/>
    <p:sldLayoutId id="2147485747" r:id="rId6"/>
    <p:sldLayoutId id="2147485748" r:id="rId7"/>
    <p:sldLayoutId id="2147485749" r:id="rId8"/>
    <p:sldLayoutId id="2147485750" r:id="rId9"/>
    <p:sldLayoutId id="2147485751" r:id="rId10"/>
    <p:sldLayoutId id="2147485752"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203077393"/>
      </p:ext>
    </p:extLst>
  </p:cSld>
  <p:clrMap bg1="dk2" tx1="lt1" bg2="dk1" tx2="lt2" accent1="accent1" accent2="accent2" accent3="accent3" accent4="accent4" accent5="accent5" accent6="accent6" hlink="hlink" folHlink="folHlink"/>
  <p:sldLayoutIdLst>
    <p:sldLayoutId id="2147485754" r:id="rId1"/>
    <p:sldLayoutId id="2147485755" r:id="rId2"/>
    <p:sldLayoutId id="2147485756" r:id="rId3"/>
    <p:sldLayoutId id="2147485757" r:id="rId4"/>
    <p:sldLayoutId id="2147485758" r:id="rId5"/>
    <p:sldLayoutId id="2147485759" r:id="rId6"/>
    <p:sldLayoutId id="2147485760" r:id="rId7"/>
    <p:sldLayoutId id="2147485761" r:id="rId8"/>
    <p:sldLayoutId id="2147485762" r:id="rId9"/>
    <p:sldLayoutId id="2147485763" r:id="rId10"/>
    <p:sldLayoutId id="2147485764"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489933439"/>
      </p:ext>
    </p:extLst>
  </p:cSld>
  <p:clrMap bg1="dk2" tx1="lt1" bg2="dk1" tx2="lt2" accent1="accent1" accent2="accent2" accent3="accent3" accent4="accent4" accent5="accent5" accent6="accent6" hlink="hlink" folHlink="folHlink"/>
  <p:sldLayoutIdLst>
    <p:sldLayoutId id="2147485766" r:id="rId1"/>
    <p:sldLayoutId id="2147485767" r:id="rId2"/>
    <p:sldLayoutId id="2147485768" r:id="rId3"/>
    <p:sldLayoutId id="2147485769" r:id="rId4"/>
    <p:sldLayoutId id="2147485770" r:id="rId5"/>
    <p:sldLayoutId id="2147485771" r:id="rId6"/>
    <p:sldLayoutId id="2147485772" r:id="rId7"/>
    <p:sldLayoutId id="2147485773" r:id="rId8"/>
    <p:sldLayoutId id="2147485774" r:id="rId9"/>
    <p:sldLayoutId id="2147485775" r:id="rId10"/>
    <p:sldLayoutId id="2147485776"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cs typeface="+mn-cs"/>
              </a:defRPr>
            </a:lvl1pPr>
          </a:lstStyle>
          <a:p>
            <a:pPr>
              <a:defRPr/>
            </a:pPr>
            <a:fld id="{72095489-6B26-FF45-85C0-FE3503014FA7}" type="slidenum">
              <a:rPr lang="en-US"/>
              <a:pPr>
                <a:defRPr/>
              </a:pPr>
              <a:t>‹#›</a:t>
            </a:fld>
            <a:endParaRPr lang="en-US"/>
          </a:p>
        </p:txBody>
      </p:sp>
    </p:spTree>
    <p:extLst>
      <p:ext uri="{BB962C8B-B14F-4D97-AF65-F5344CB8AC3E}">
        <p14:creationId xmlns:p14="http://schemas.microsoft.com/office/powerpoint/2010/main" val="3550441176"/>
      </p:ext>
    </p:extLst>
  </p:cSld>
  <p:clrMap bg1="lt1" tx1="dk1" bg2="lt2" tx2="dk2" accent1="accent1" accent2="accent2" accent3="accent3" accent4="accent4" accent5="accent5" accent6="accent6" hlink="hlink" folHlink="folHlink"/>
  <p:sldLayoutIdLst>
    <p:sldLayoutId id="2147485778" r:id="rId1"/>
    <p:sldLayoutId id="2147485779" r:id="rId2"/>
    <p:sldLayoutId id="2147485780" r:id="rId3"/>
    <p:sldLayoutId id="2147485781" r:id="rId4"/>
    <p:sldLayoutId id="2147485782" r:id="rId5"/>
    <p:sldLayoutId id="2147485783" r:id="rId6"/>
    <p:sldLayoutId id="2147485784" r:id="rId7"/>
    <p:sldLayoutId id="2147485785" r:id="rId8"/>
    <p:sldLayoutId id="2147485786" r:id="rId9"/>
    <p:sldLayoutId id="2147485787" r:id="rId10"/>
    <p:sldLayoutId id="214748578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829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29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29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99AE55-477D-B84F-AF11-AE7ABFAE8ED7}" type="slidenum">
              <a:rPr lang="en-US" smtClean="0"/>
              <a:pPr>
                <a:defRPr/>
              </a:pPr>
              <a:t>‹#›</a:t>
            </a:fld>
            <a:endParaRPr lang="en-US" dirty="0"/>
          </a:p>
        </p:txBody>
      </p:sp>
    </p:spTree>
    <p:extLst>
      <p:ext uri="{BB962C8B-B14F-4D97-AF65-F5344CB8AC3E}">
        <p14:creationId xmlns:p14="http://schemas.microsoft.com/office/powerpoint/2010/main" val="2362950116"/>
      </p:ext>
    </p:extLst>
  </p:cSld>
  <p:clrMap bg1="dk2" tx1="lt1" bg2="dk1" tx2="lt2" accent1="accent1" accent2="accent2" accent3="accent3" accent4="accent4" accent5="accent5" accent6="accent6" hlink="hlink" folHlink="folHlink"/>
  <p:sldLayoutIdLst>
    <p:sldLayoutId id="2147485790" r:id="rId1"/>
    <p:sldLayoutId id="2147485791" r:id="rId2"/>
    <p:sldLayoutId id="2147485792" r:id="rId3"/>
    <p:sldLayoutId id="2147485793" r:id="rId4"/>
    <p:sldLayoutId id="2147485794" r:id="rId5"/>
    <p:sldLayoutId id="2147485795" r:id="rId6"/>
    <p:sldLayoutId id="2147485796" r:id="rId7"/>
    <p:sldLayoutId id="2147485797" r:id="rId8"/>
    <p:sldLayoutId id="2147485798" r:id="rId9"/>
    <p:sldLayoutId id="2147485799" r:id="rId10"/>
    <p:sldLayoutId id="214748580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78566732"/>
      </p:ext>
    </p:extLst>
  </p:cSld>
  <p:clrMap bg1="lt1" tx1="dk1" bg2="lt2" tx2="dk2" accent1="accent1" accent2="accent2" accent3="accent3" accent4="accent4" accent5="accent5" accent6="accent6" hlink="hlink" folHlink="folHlink"/>
  <p:sldLayoutIdLst>
    <p:sldLayoutId id="2147485827" r:id="rId1"/>
    <p:sldLayoutId id="2147485828" r:id="rId2"/>
    <p:sldLayoutId id="2147485829" r:id="rId3"/>
    <p:sldLayoutId id="2147485830" r:id="rId4"/>
    <p:sldLayoutId id="2147485831" r:id="rId5"/>
    <p:sldLayoutId id="2147485832" r:id="rId6"/>
    <p:sldLayoutId id="2147485833" r:id="rId7"/>
    <p:sldLayoutId id="2147485834" r:id="rId8"/>
    <p:sldLayoutId id="2147485835" r:id="rId9"/>
    <p:sldLayoutId id="2147485836" r:id="rId10"/>
    <p:sldLayoutId id="2147485837" r:id="rId11"/>
    <p:sldLayoutId id="2147485838" r:id="rId12"/>
    <p:sldLayoutId id="2147485839" r:id="rId13"/>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67107468"/>
      </p:ext>
    </p:extLst>
  </p:cSld>
  <p:clrMap bg1="lt1" tx1="dk1" bg2="lt2" tx2="dk2" accent1="accent1" accent2="accent2" accent3="accent3" accent4="accent4" accent5="accent5" accent6="accent6" hlink="hlink" folHlink="folHlink"/>
  <p:sldLayoutIdLst>
    <p:sldLayoutId id="2147485841" r:id="rId1"/>
    <p:sldLayoutId id="2147485842" r:id="rId2"/>
    <p:sldLayoutId id="2147485843" r:id="rId3"/>
    <p:sldLayoutId id="2147485844" r:id="rId4"/>
    <p:sldLayoutId id="2147485845" r:id="rId5"/>
    <p:sldLayoutId id="2147485846" r:id="rId6"/>
    <p:sldLayoutId id="2147485847" r:id="rId7"/>
    <p:sldLayoutId id="2147485848" r:id="rId8"/>
    <p:sldLayoutId id="2147485849" r:id="rId9"/>
    <p:sldLayoutId id="2147485850" r:id="rId10"/>
    <p:sldLayoutId id="2147485851"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067124253"/>
      </p:ext>
    </p:extLst>
  </p:cSld>
  <p:clrMap bg1="dk2" tx1="lt1" bg2="dk1" tx2="lt2" accent1="accent1" accent2="accent2" accent3="accent3" accent4="accent4" accent5="accent5" accent6="accent6" hlink="hlink" folHlink="folHlink"/>
  <p:sldLayoutIdLst>
    <p:sldLayoutId id="21474858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2326807119"/>
      </p:ext>
    </p:extLst>
  </p:cSld>
  <p:clrMap bg1="dk2" tx1="lt1" bg2="dk1" tx2="lt2" accent1="accent1" accent2="accent2" accent3="accent3" accent4="accent4" accent5="accent5" accent6="accent6" hlink="hlink" folHlink="folHlink"/>
  <p:sldLayoutIdLst>
    <p:sldLayoutId id="2147485865" r:id="rId1"/>
    <p:sldLayoutId id="2147485866" r:id="rId2"/>
    <p:sldLayoutId id="2147485867" r:id="rId3"/>
    <p:sldLayoutId id="2147485868" r:id="rId4"/>
    <p:sldLayoutId id="2147485869" r:id="rId5"/>
    <p:sldLayoutId id="2147485870" r:id="rId6"/>
    <p:sldLayoutId id="2147485871" r:id="rId7"/>
    <p:sldLayoutId id="2147485872" r:id="rId8"/>
    <p:sldLayoutId id="2147485873" r:id="rId9"/>
    <p:sldLayoutId id="2147485874" r:id="rId10"/>
    <p:sldLayoutId id="2147485875" r:id="rId11"/>
    <p:sldLayoutId id="214748587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07" charset="0"/>
                <a:ea typeface="+mn-ea"/>
                <a:cs typeface="+mn-cs"/>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07" charset="0"/>
                <a:ea typeface="+mn-ea"/>
                <a:cs typeface="+mn-cs"/>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FE9814-CD9B-664E-8BB5-B8A671FFA0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7" r:id="rId1"/>
    <p:sldLayoutId id="2147485328" r:id="rId2"/>
    <p:sldLayoutId id="2147485329" r:id="rId3"/>
    <p:sldLayoutId id="2147485330" r:id="rId4"/>
    <p:sldLayoutId id="2147485331" r:id="rId5"/>
    <p:sldLayoutId id="2147485332" r:id="rId6"/>
    <p:sldLayoutId id="2147485333" r:id="rId7"/>
    <p:sldLayoutId id="2147485334" r:id="rId8"/>
    <p:sldLayoutId id="2147485335" r:id="rId9"/>
    <p:sldLayoutId id="2147485336" r:id="rId10"/>
    <p:sldLayoutId id="21474853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440561"/>
      </p:ext>
    </p:extLst>
  </p:cSld>
  <p:clrMap bg1="dk2" tx1="lt1" bg2="dk1" tx2="lt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mn-ea"/>
                <a:cs typeface="+mn-cs"/>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mn-ea"/>
                <a:cs typeface="+mn-cs"/>
              </a:defRPr>
            </a:lvl1pPr>
          </a:lstStyle>
          <a:p>
            <a:pPr>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C2BD60A1-98BA-7F48-AE68-6194232AA7F3}" type="slidenum">
              <a:rPr lang="en-US"/>
              <a:pPr>
                <a:defRPr/>
              </a:pPr>
              <a:t>‹#›</a:t>
            </a:fld>
            <a:endParaRPr lang="en-US"/>
          </a:p>
        </p:txBody>
      </p:sp>
    </p:spTree>
    <p:extLst>
      <p:ext uri="{BB962C8B-B14F-4D97-AF65-F5344CB8AC3E}">
        <p14:creationId xmlns:p14="http://schemas.microsoft.com/office/powerpoint/2010/main" val="1397420723"/>
      </p:ext>
    </p:extLst>
  </p:cSld>
  <p:clrMap bg1="dk2" tx1="lt1" bg2="dk1" tx2="lt2" accent1="accent1" accent2="accent2" accent3="accent3" accent4="accent4" accent5="accent5" accent6="accent6" hlink="hlink" folHlink="folHlink"/>
  <p:sldLayoutIdLst>
    <p:sldLayoutId id="2147485918"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B9526FBC-064B-4A4D-9EF9-C64523071A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15419551"/>
      </p:ext>
    </p:extLst>
  </p:cSld>
  <p:clrMap bg1="dk2" tx1="lt1" bg2="dk1" tx2="lt2" accent1="accent1" accent2="accent2" accent3="accent3" accent4="accent4" accent5="accent5" accent6="accent6" hlink="hlink" folHlink="folHlink"/>
  <p:sldLayoutIdLst>
    <p:sldLayoutId id="2147485920" r:id="rId1"/>
    <p:sldLayoutId id="2147485921" r:id="rId2"/>
    <p:sldLayoutId id="2147485922" r:id="rId3"/>
    <p:sldLayoutId id="2147485923" r:id="rId4"/>
    <p:sldLayoutId id="2147485924" r:id="rId5"/>
    <p:sldLayoutId id="2147485925" r:id="rId6"/>
    <p:sldLayoutId id="2147485926" r:id="rId7"/>
    <p:sldLayoutId id="2147485927" r:id="rId8"/>
    <p:sldLayoutId id="2147485928" r:id="rId9"/>
    <p:sldLayoutId id="2147485929" r:id="rId10"/>
    <p:sldLayoutId id="21474859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837008882"/>
      </p:ext>
    </p:extLst>
  </p:cSld>
  <p:clrMap bg1="dk2" tx1="lt1" bg2="dk1" tx2="lt2" accent1="accent1" accent2="accent2" accent3="accent3" accent4="accent4" accent5="accent5" accent6="accent6" hlink="hlink" folHlink="folHlink"/>
  <p:sldLayoutIdLst>
    <p:sldLayoutId id="2147485932" r:id="rId1"/>
    <p:sldLayoutId id="2147485933" r:id="rId2"/>
    <p:sldLayoutId id="2147485934" r:id="rId3"/>
    <p:sldLayoutId id="2147485935" r:id="rId4"/>
    <p:sldLayoutId id="2147485936" r:id="rId5"/>
    <p:sldLayoutId id="2147485937" r:id="rId6"/>
    <p:sldLayoutId id="2147485938" r:id="rId7"/>
    <p:sldLayoutId id="2147485939" r:id="rId8"/>
    <p:sldLayoutId id="2147485940" r:id="rId9"/>
    <p:sldLayoutId id="2147485941" r:id="rId10"/>
    <p:sldLayoutId id="2147485942"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589981736"/>
      </p:ext>
    </p:extLst>
  </p:cSld>
  <p:clrMap bg1="dk2" tx1="lt1" bg2="dk1" tx2="lt2" accent1="accent1" accent2="accent2" accent3="accent3" accent4="accent4" accent5="accent5" accent6="accent6" hlink="hlink" folHlink="folHlink"/>
  <p:sldLayoutIdLst>
    <p:sldLayoutId id="2147485944" r:id="rId1"/>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0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C60FCCD-D45C-9548-9AB0-442B4FC364A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07259556"/>
      </p:ext>
    </p:extLst>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 id="2147485957" r:id="rId12"/>
    <p:sldLayoutId id="21474859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8030782"/>
      </p:ext>
    </p:extLst>
  </p:cSld>
  <p:clrMap bg1="lt1" tx1="dk1" bg2="lt2" tx2="dk2" accent1="accent1" accent2="accent2" accent3="accent3" accent4="accent4" accent5="accent5" accent6="accent6" hlink="hlink" folHlink="folHlink"/>
  <p:sldLayoutIdLst>
    <p:sldLayoutId id="214748596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 id="2147485971"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2/16/24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570876002"/>
      </p:ext>
    </p:extLst>
  </p:cSld>
  <p:clrMap bg1="dk2" tx1="lt1" bg2="dk1" tx2="lt2" accent1="accent1" accent2="accent2" accent3="accent3" accent4="accent4" accent5="accent5" accent6="accent6" hlink="hlink" folHlink="folHlink"/>
  <p:sldLayoutIdLst>
    <p:sldLayoutId id="2147485973" r:id="rId1"/>
    <p:sldLayoutId id="2147485974" r:id="rId2"/>
    <p:sldLayoutId id="2147485975" r:id="rId3"/>
    <p:sldLayoutId id="2147485976" r:id="rId4"/>
    <p:sldLayoutId id="2147485977" r:id="rId5"/>
    <p:sldLayoutId id="2147485978" r:id="rId6"/>
    <p:sldLayoutId id="2147485979" r:id="rId7"/>
    <p:sldLayoutId id="2147485980" r:id="rId8"/>
    <p:sldLayoutId id="2147485981" r:id="rId9"/>
    <p:sldLayoutId id="2147485982" r:id="rId10"/>
    <p:sldLayoutId id="2147485983"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extLst>
      <p:ext uri="{BB962C8B-B14F-4D97-AF65-F5344CB8AC3E}">
        <p14:creationId xmlns:p14="http://schemas.microsoft.com/office/powerpoint/2010/main" val="3640724967"/>
      </p:ext>
    </p:extLst>
  </p:cSld>
  <p:clrMap bg1="dk2" tx1="lt1" bg2="dk1" tx2="lt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3215" tIns="0" rIns="147869"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1105" tIns="0" rIns="41105"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3487688350"/>
      </p:ext>
    </p:extLst>
  </p:cSld>
  <p:clrMap bg1="lt1" tx1="dk1" bg2="lt2" tx2="dk2" accent1="accent1" accent2="accent2" accent3="accent3" accent4="accent4" accent5="accent5" accent6="accent6" hlink="hlink" folHlink="folHlink"/>
  <p:sldLayoutIdLst>
    <p:sldLayoutId id="2147486021" r:id="rId1"/>
    <p:sldLayoutId id="2147486022" r:id="rId2"/>
    <p:sldLayoutId id="2147486023" r:id="rId3"/>
    <p:sldLayoutId id="2147486024" r:id="rId4"/>
    <p:sldLayoutId id="2147486025" r:id="rId5"/>
    <p:sldLayoutId id="2147486026" r:id="rId6"/>
    <p:sldLayoutId id="2147486027" r:id="rId7"/>
    <p:sldLayoutId id="2147486028" r:id="rId8"/>
    <p:sldLayoutId id="2147486029" r:id="rId9"/>
    <p:sldLayoutId id="2147486030" r:id="rId10"/>
    <p:sldLayoutId id="2147486031" r:id="rId11"/>
  </p:sldLayoutIdLst>
  <p:transition/>
  <p:txStyles>
    <p:titleStyle>
      <a:lvl1pPr marL="44245" indent="-24264" algn="ctr" rtl="0" eaLnBrk="0" fontAlgn="base" hangingPunct="0">
        <a:spcBef>
          <a:spcPct val="0"/>
        </a:spcBef>
        <a:spcAft>
          <a:spcPct val="0"/>
        </a:spcAft>
        <a:defRPr sz="3900">
          <a:solidFill>
            <a:srgbClr val="828100"/>
          </a:solidFill>
          <a:latin typeface="+mj-lt"/>
          <a:ea typeface="ＭＳ Ｐゴシック" charset="0"/>
          <a:cs typeface="+mj-cs"/>
          <a:sym typeface="Times" charset="0"/>
        </a:defRPr>
      </a:lvl1pPr>
      <a:lvl2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2pPr>
      <a:lvl3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3pPr>
      <a:lvl4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4pPr>
      <a:lvl5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5pPr>
      <a:lvl6pPr marL="457766" indent="-24264" algn="ctr" rtl="0" fontAlgn="base">
        <a:spcBef>
          <a:spcPct val="0"/>
        </a:spcBef>
        <a:spcAft>
          <a:spcPct val="0"/>
        </a:spcAft>
        <a:defRPr sz="3900">
          <a:solidFill>
            <a:srgbClr val="828100"/>
          </a:solidFill>
          <a:latin typeface="Times" charset="0"/>
          <a:ea typeface="Times" charset="0"/>
          <a:cs typeface="Times" charset="0"/>
          <a:sym typeface="Times" charset="0"/>
        </a:defRPr>
      </a:lvl6pPr>
      <a:lvl7pPr marL="868428" indent="-24264" algn="ctr" rtl="0" fontAlgn="base">
        <a:spcBef>
          <a:spcPct val="0"/>
        </a:spcBef>
        <a:spcAft>
          <a:spcPct val="0"/>
        </a:spcAft>
        <a:defRPr sz="3900">
          <a:solidFill>
            <a:srgbClr val="828100"/>
          </a:solidFill>
          <a:latin typeface="Times" charset="0"/>
          <a:ea typeface="Times" charset="0"/>
          <a:cs typeface="Times" charset="0"/>
          <a:sym typeface="Times" charset="0"/>
        </a:defRPr>
      </a:lvl7pPr>
      <a:lvl8pPr marL="1279156" indent="-24264" algn="ctr" rtl="0" fontAlgn="base">
        <a:spcBef>
          <a:spcPct val="0"/>
        </a:spcBef>
        <a:spcAft>
          <a:spcPct val="0"/>
        </a:spcAft>
        <a:defRPr sz="3900">
          <a:solidFill>
            <a:srgbClr val="828100"/>
          </a:solidFill>
          <a:latin typeface="Times" charset="0"/>
          <a:ea typeface="Times" charset="0"/>
          <a:cs typeface="Times" charset="0"/>
          <a:sym typeface="Times" charset="0"/>
        </a:defRPr>
      </a:lvl8pPr>
      <a:lvl9pPr marL="1689866" indent="-24264" algn="ctr" rtl="0" fontAlgn="base">
        <a:spcBef>
          <a:spcPct val="0"/>
        </a:spcBef>
        <a:spcAft>
          <a:spcPct val="0"/>
        </a:spcAft>
        <a:defRPr sz="3900">
          <a:solidFill>
            <a:srgbClr val="828100"/>
          </a:solidFill>
          <a:latin typeface="Times" charset="0"/>
          <a:ea typeface="Times" charset="0"/>
          <a:cs typeface="Times" charset="0"/>
          <a:sym typeface="Times" charset="0"/>
        </a:defRPr>
      </a:lvl9pPr>
    </p:titleStyle>
    <p:bodyStyle>
      <a:lvl1pPr marL="406503" indent="-36656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5928" indent="-315229"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5366" indent="-263870"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6138" indent="-263870"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6930" indent="-263870"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7239"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7990"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8664"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9325"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710" rtl="0" eaLnBrk="1" latinLnBrk="0" hangingPunct="1">
        <a:defRPr sz="1600" kern="1200">
          <a:solidFill>
            <a:schemeClr val="tx1"/>
          </a:solidFill>
          <a:latin typeface="+mn-lt"/>
          <a:ea typeface="+mn-ea"/>
          <a:cs typeface="+mn-cs"/>
        </a:defRPr>
      </a:lvl1pPr>
      <a:lvl2pPr marL="410710" algn="l" defTabSz="410710" rtl="0" eaLnBrk="1" latinLnBrk="0" hangingPunct="1">
        <a:defRPr sz="1600" kern="1200">
          <a:solidFill>
            <a:schemeClr val="tx1"/>
          </a:solidFill>
          <a:latin typeface="+mn-lt"/>
          <a:ea typeface="+mn-ea"/>
          <a:cs typeface="+mn-cs"/>
        </a:defRPr>
      </a:lvl2pPr>
      <a:lvl3pPr marL="821345" algn="l" defTabSz="410710" rtl="0" eaLnBrk="1" latinLnBrk="0" hangingPunct="1">
        <a:defRPr sz="1600" kern="1200">
          <a:solidFill>
            <a:schemeClr val="tx1"/>
          </a:solidFill>
          <a:latin typeface="+mn-lt"/>
          <a:ea typeface="+mn-ea"/>
          <a:cs typeface="+mn-cs"/>
        </a:defRPr>
      </a:lvl3pPr>
      <a:lvl4pPr marL="1232129" algn="l" defTabSz="410710" rtl="0" eaLnBrk="1" latinLnBrk="0" hangingPunct="1">
        <a:defRPr sz="1600" kern="1200">
          <a:solidFill>
            <a:schemeClr val="tx1"/>
          </a:solidFill>
          <a:latin typeface="+mn-lt"/>
          <a:ea typeface="+mn-ea"/>
          <a:cs typeface="+mn-cs"/>
        </a:defRPr>
      </a:lvl4pPr>
      <a:lvl5pPr marL="1642797" algn="l" defTabSz="410710" rtl="0" eaLnBrk="1" latinLnBrk="0" hangingPunct="1">
        <a:defRPr sz="1600" kern="1200">
          <a:solidFill>
            <a:schemeClr val="tx1"/>
          </a:solidFill>
          <a:latin typeface="+mn-lt"/>
          <a:ea typeface="+mn-ea"/>
          <a:cs typeface="+mn-cs"/>
        </a:defRPr>
      </a:lvl5pPr>
      <a:lvl6pPr marL="2053517" algn="l" defTabSz="410710" rtl="0" eaLnBrk="1" latinLnBrk="0" hangingPunct="1">
        <a:defRPr sz="1600" kern="1200">
          <a:solidFill>
            <a:schemeClr val="tx1"/>
          </a:solidFill>
          <a:latin typeface="+mn-lt"/>
          <a:ea typeface="+mn-ea"/>
          <a:cs typeface="+mn-cs"/>
        </a:defRPr>
      </a:lvl6pPr>
      <a:lvl7pPr marL="2464200" algn="l" defTabSz="410710" rtl="0" eaLnBrk="1" latinLnBrk="0" hangingPunct="1">
        <a:defRPr sz="1600" kern="1200">
          <a:solidFill>
            <a:schemeClr val="tx1"/>
          </a:solidFill>
          <a:latin typeface="+mn-lt"/>
          <a:ea typeface="+mn-ea"/>
          <a:cs typeface="+mn-cs"/>
        </a:defRPr>
      </a:lvl7pPr>
      <a:lvl8pPr marL="2874902" algn="l" defTabSz="410710" rtl="0" eaLnBrk="1" latinLnBrk="0" hangingPunct="1">
        <a:defRPr sz="1600" kern="1200">
          <a:solidFill>
            <a:schemeClr val="tx1"/>
          </a:solidFill>
          <a:latin typeface="+mn-lt"/>
          <a:ea typeface="+mn-ea"/>
          <a:cs typeface="+mn-cs"/>
        </a:defRPr>
      </a:lvl8pPr>
      <a:lvl9pPr marL="3285594" algn="l" defTabSz="41071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72"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434702842"/>
      </p:ext>
    </p:extLst>
  </p:cSld>
  <p:clrMap bg1="dk2" tx1="lt1" bg2="dk1" tx2="lt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3679702882"/>
      </p:ext>
    </p:extLst>
  </p:cSld>
  <p:clrMap bg1="dk2" tx1="lt1" bg2="dk1" tx2="lt2" accent1="accent1" accent2="accent2" accent3="accent3" accent4="accent4" accent5="accent5" accent6="accent6" hlink="hlink" folHlink="folHlink"/>
  <p:sldLayoutIdLst>
    <p:sldLayoutId id="2147486045" r:id="rId1"/>
    <p:sldLayoutId id="2147486046" r:id="rId2"/>
    <p:sldLayoutId id="2147486047" r:id="rId3"/>
    <p:sldLayoutId id="2147486048" r:id="rId4"/>
    <p:sldLayoutId id="2147486049" r:id="rId5"/>
    <p:sldLayoutId id="2147486050" r:id="rId6"/>
    <p:sldLayoutId id="2147486051" r:id="rId7"/>
    <p:sldLayoutId id="2147486052" r:id="rId8"/>
    <p:sldLayoutId id="2147486053" r:id="rId9"/>
    <p:sldLayoutId id="2147486054" r:id="rId10"/>
    <p:sldLayoutId id="214748605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3"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 id="2147485358"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16789381"/>
      </p:ext>
    </p:extLst>
  </p:cSld>
  <p:clrMap bg1="lt1" tx1="dk1" bg2="lt2" tx2="dk2" accent1="accent1" accent2="accent2" accent3="accent3" accent4="accent4" accent5="accent5" accent6="accent6" hlink="hlink" folHlink="folHlink"/>
  <p:sldLayoutIdLst>
    <p:sldLayoutId id="2147485401" r:id="rId1"/>
    <p:sldLayoutId id="2147485402" r:id="rId2"/>
    <p:sldLayoutId id="2147485403" r:id="rId3"/>
    <p:sldLayoutId id="2147485404" r:id="rId4"/>
    <p:sldLayoutId id="2147485405" r:id="rId5"/>
    <p:sldLayoutId id="2147485406" r:id="rId6"/>
    <p:sldLayoutId id="2147485407" r:id="rId7"/>
    <p:sldLayoutId id="2147485408" r:id="rId8"/>
    <p:sldLayoutId id="2147485409" r:id="rId9"/>
    <p:sldLayoutId id="2147485410" r:id="rId10"/>
    <p:sldLayoutId id="2147485411" r:id="rId11"/>
    <p:sldLayoutId id="2147485412" r:id="rId12"/>
    <p:sldLayoutId id="214748541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extLst>
      <p:ext uri="{BB962C8B-B14F-4D97-AF65-F5344CB8AC3E}">
        <p14:creationId xmlns:p14="http://schemas.microsoft.com/office/powerpoint/2010/main" val="1072634562"/>
      </p:ext>
    </p:extLst>
  </p:cSld>
  <p:clrMap bg1="lt1" tx1="dk1" bg2="lt2" tx2="dk2" accent1="accent1" accent2="accent2" accent3="accent3" accent4="accent4" accent5="accent5" accent6="accent6" hlink="hlink" folHlink="folHlink"/>
  <p:sldLayoutIdLst>
    <p:sldLayoutId id="214748544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b="1" i="0" dirty="0">
                <a:solidFill>
                  <a:srgbClr val="FFFFCC"/>
                </a:solidFill>
                <a:latin typeface="Arial" panose="020B0604020202020204" pitchFamily="34"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433629016"/>
      </p:ext>
    </p:extLst>
  </p:cSld>
  <p:clrMap bg1="dk2" tx1="lt1" bg2="dk1" tx2="lt2" accent1="accent1" accent2="accent2" accent3="accent3" accent4="accent4" accent5="accent5" accent6="accent6" hlink="hlink" folHlink="folHlink"/>
  <p:sldLayoutIdLst>
    <p:sldLayoutId id="214748544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69884750"/>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8.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8.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9.xml"/><Relationship Id="rId4" Type="http://schemas.openxmlformats.org/officeDocument/2006/relationships/image" Target="../media/image7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0.xml"/></Relationships>
</file>

<file path=ppt/slides/_rels/slide1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268.xml"/></Relationships>
</file>

<file path=ppt/slides/_rels/slide1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76.xml"/></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276.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76.xml"/></Relationships>
</file>

<file path=ppt/slides/_rels/slide1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76.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76.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1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71.xml"/><Relationship Id="rId4" Type="http://schemas.openxmlformats.org/officeDocument/2006/relationships/image" Target="../media/image94.jpeg"/></Relationships>
</file>

<file path=ppt/slides/_rels/slide1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7.xml"/><Relationship Id="rId1" Type="http://schemas.openxmlformats.org/officeDocument/2006/relationships/slideLayout" Target="../slideLayouts/slideLayout344.xml"/><Relationship Id="rId5" Type="http://schemas.openxmlformats.org/officeDocument/2006/relationships/image" Target="../media/image98.jpeg"/><Relationship Id="rId4" Type="http://schemas.openxmlformats.org/officeDocument/2006/relationships/image" Target="../media/image97.jpeg"/></Relationships>
</file>

<file path=ppt/slides/_rels/slide12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344.xml"/></Relationships>
</file>

<file path=ppt/slides/_rels/slide12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20.xml"/></Relationships>
</file>

<file path=ppt/slides/_rels/slide12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20.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20.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2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5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0.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0.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57.xml"/><Relationship Id="rId4" Type="http://schemas.openxmlformats.org/officeDocument/2006/relationships/image" Target="../media/image105.png"/></Relationships>
</file>

<file path=ppt/slides/_rels/slide1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57.xml"/></Relationships>
</file>

<file path=ppt/slides/_rels/slide1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72.xml"/></Relationships>
</file>

<file path=ppt/slides/_rels/slide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57.xml"/></Relationships>
</file>

<file path=ppt/slides/_rels/slide1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5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5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57.xml"/></Relationships>
</file>

<file path=ppt/slides/_rels/slide1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9.xml"/><Relationship Id="rId1" Type="http://schemas.openxmlformats.org/officeDocument/2006/relationships/slideLayout" Target="../slideLayouts/slideLayout57.xml"/></Relationships>
</file>

<file path=ppt/slides/_rels/slide1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0.xml"/><Relationship Id="rId1"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57.xml"/></Relationships>
</file>

<file path=ppt/slides/_rels/slide15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15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3.xml"/><Relationship Id="rId1" Type="http://schemas.openxmlformats.org/officeDocument/2006/relationships/slideLayout" Target="../slideLayouts/slideLayout57.xml"/></Relationships>
</file>

<file path=ppt/slides/_rels/slide1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7.xml"/></Relationships>
</file>

<file path=ppt/slides/_rels/slide1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57.xml"/></Relationships>
</file>

<file path=ppt/slides/_rels/slide1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6.xml"/><Relationship Id="rId1" Type="http://schemas.openxmlformats.org/officeDocument/2006/relationships/slideLayout" Target="../slideLayouts/slideLayout57.xml"/></Relationships>
</file>

<file path=ppt/slides/_rels/slide1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72.xml"/></Relationships>
</file>

<file path=ppt/slides/_rels/slide1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8.xml"/><Relationship Id="rId1" Type="http://schemas.openxmlformats.org/officeDocument/2006/relationships/slideLayout" Target="../slideLayouts/slideLayout57.xml"/></Relationships>
</file>

<file path=ppt/slides/_rels/slide1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57.xml"/></Relationships>
</file>

<file path=ppt/slides/_rels/slide1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0.xml"/><Relationship Id="rId1" Type="http://schemas.openxmlformats.org/officeDocument/2006/relationships/slideLayout" Target="../slideLayouts/slideLayout5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7.xml"/></Relationships>
</file>

<file path=ppt/slides/_rels/slide1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3.xml"/></Relationships>
</file>

<file path=ppt/slides/_rels/slide1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2.xml"/><Relationship Id="rId1" Type="http://schemas.openxmlformats.org/officeDocument/2006/relationships/slideLayout" Target="../slideLayouts/slideLayout12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3.xml"/><Relationship Id="rId1" Type="http://schemas.openxmlformats.org/officeDocument/2006/relationships/slideLayout" Target="../slideLayouts/slideLayout262.xml"/><Relationship Id="rId4" Type="http://schemas.openxmlformats.org/officeDocument/2006/relationships/image" Target="../media/image120.png"/></Relationships>
</file>

<file path=ppt/slides/_rels/slide17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31.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31.xml"/></Relationships>
</file>

<file path=ppt/slides/_rels/slide17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31.xml"/></Relationships>
</file>

<file path=ppt/slides/_rels/slide1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31.xml"/></Relationships>
</file>

<file path=ppt/slides/_rels/slide17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31.xml"/></Relationships>
</file>

<file path=ppt/slides/_rels/slide1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31.xml"/></Relationships>
</file>

<file path=ppt/slides/_rels/slide1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7.xml"/></Relationships>
</file>

<file path=ppt/slides/_rels/slide17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7.xml"/></Relationships>
</file>

<file path=ppt/slides/_rels/slide1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7.xml"/></Relationships>
</file>

<file path=ppt/slides/_rels/slide1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4.xml"/><Relationship Id="rId1" Type="http://schemas.openxmlformats.org/officeDocument/2006/relationships/slideLayout" Target="../slideLayouts/slideLayout262.xml"/><Relationship Id="rId4" Type="http://schemas.openxmlformats.org/officeDocument/2006/relationships/image" Target="../media/image120.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1.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3.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363.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70.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0.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20.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42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84.xml"/><Relationship Id="rId1" Type="http://schemas.openxmlformats.org/officeDocument/2006/relationships/themeOverride" Target="../theme/themeOverride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310.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0.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80.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6.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321.xml"/><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4.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10.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6.xml"/><Relationship Id="rId1" Type="http://schemas.openxmlformats.org/officeDocument/2006/relationships/themeOverride" Target="../theme/themeOverride5.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83.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8.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46.xml"/><Relationship Id="rId1" Type="http://schemas.openxmlformats.org/officeDocument/2006/relationships/themeOverride" Target="../theme/themeOverride6.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3.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39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8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0.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0.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3.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3.xml"/></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72.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7.xm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388" y="-26377"/>
            <a:ext cx="9144000" cy="6217418"/>
          </a:xfrm>
          <a:prstGeom prst="rect">
            <a:avLst/>
          </a:prstGeom>
        </p:spPr>
      </p:pic>
      <p:sp>
        <p:nvSpPr>
          <p:cNvPr id="2050" name="Rectangle 2"/>
          <p:cNvSpPr>
            <a:spLocks noGrp="1" noChangeArrowheads="1"/>
          </p:cNvSpPr>
          <p:nvPr>
            <p:ph type="title"/>
          </p:nvPr>
        </p:nvSpPr>
        <p:spPr>
          <a:xfrm>
            <a:off x="0" y="4951040"/>
            <a:ext cx="9144000" cy="1142256"/>
          </a:xfrm>
          <a:effectLst>
            <a:outerShdw blurRad="63500" dist="35921" dir="2700000" algn="ctr" rotWithShape="0">
              <a:schemeClr val="bg2">
                <a:alpha val="74998"/>
              </a:schemeClr>
            </a:outerShdw>
          </a:effectLst>
        </p:spPr>
        <p:txBody>
          <a:bodyPr/>
          <a:lstStyle/>
          <a:p>
            <a:pPr eaLnBrk="1" hangingPunct="1">
              <a:defRPr/>
            </a:pPr>
            <a:r>
              <a:rPr lang="ar-JO" sz="6600" dirty="0">
                <a:solidFill>
                  <a:srgbClr val="FFFFFF"/>
                </a:solidFill>
                <a:effectLst>
                  <a:glow rad="127000">
                    <a:srgbClr val="000000"/>
                  </a:glow>
                </a:effectLst>
                <a:ea typeface="ＭＳ Ｐゴシック" charset="0"/>
                <a:cs typeface="Arial" panose="020B0604020202020204" pitchFamily="34" charset="0"/>
              </a:rPr>
              <a:t>حجي</a:t>
            </a:r>
            <a:endParaRPr lang="en-US" sz="6600" dirty="0">
              <a:solidFill>
                <a:srgbClr val="FFFFFF"/>
              </a:solidFill>
              <a:effectLst>
                <a:glow rad="127000">
                  <a:srgbClr val="000000"/>
                </a:glow>
              </a:effectLst>
              <a:ea typeface="ＭＳ Ｐゴシック" charset="0"/>
              <a:cs typeface="Arial" panose="020B0604020202020204" pitchFamily="34" charset="0"/>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
        <p:nvSpPr>
          <p:cNvPr id="8" name="Rectangle 2"/>
          <p:cNvSpPr txBox="1">
            <a:spLocks noChangeArrowheads="1"/>
          </p:cNvSpPr>
          <p:nvPr/>
        </p:nvSpPr>
        <p:spPr bwMode="auto">
          <a:xfrm>
            <a:off x="4499992" y="0"/>
            <a:ext cx="4644008" cy="15567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الأولويات</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51652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48"/>
          <p:cNvSpPr>
            <a:spLocks noChangeArrowheads="1"/>
          </p:cNvSpPr>
          <p:nvPr/>
        </p:nvSpPr>
        <p:spPr bwMode="auto">
          <a:xfrm>
            <a:off x="0" y="5580063"/>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5015" name="Group 503"/>
          <p:cNvGraphicFramePr>
            <a:graphicFrameLocks noGrp="1"/>
          </p:cNvGraphicFramePr>
          <p:nvPr>
            <p:extLst>
              <p:ext uri="{D42A27DB-BD31-4B8C-83A1-F6EECF244321}">
                <p14:modId xmlns:p14="http://schemas.microsoft.com/office/powerpoint/2010/main" val="61415941"/>
              </p:ext>
            </p:extLst>
          </p:nvPr>
        </p:nvGraphicFramePr>
        <p:xfrm>
          <a:off x="0" y="204432"/>
          <a:ext cx="9180513" cy="6653567"/>
        </p:xfrm>
        <a:graphic>
          <a:graphicData uri="http://schemas.openxmlformats.org/drawingml/2006/table">
            <a:tbl>
              <a:tblPr/>
              <a:tblGrid>
                <a:gridCol w="2351967">
                  <a:extLst>
                    <a:ext uri="{9D8B030D-6E8A-4147-A177-3AD203B41FA5}">
                      <a16:colId xmlns:a16="http://schemas.microsoft.com/office/drawing/2014/main" val="20000"/>
                    </a:ext>
                  </a:extLst>
                </a:gridCol>
                <a:gridCol w="2257503">
                  <a:extLst>
                    <a:ext uri="{9D8B030D-6E8A-4147-A177-3AD203B41FA5}">
                      <a16:colId xmlns:a16="http://schemas.microsoft.com/office/drawing/2014/main" val="20001"/>
                    </a:ext>
                  </a:extLst>
                </a:gridCol>
                <a:gridCol w="2294327">
                  <a:extLst>
                    <a:ext uri="{9D8B030D-6E8A-4147-A177-3AD203B41FA5}">
                      <a16:colId xmlns:a16="http://schemas.microsoft.com/office/drawing/2014/main" val="20002"/>
                    </a:ext>
                  </a:extLst>
                </a:gridCol>
                <a:gridCol w="2276716">
                  <a:extLst>
                    <a:ext uri="{9D8B030D-6E8A-4147-A177-3AD203B41FA5}">
                      <a16:colId xmlns:a16="http://schemas.microsoft.com/office/drawing/2014/main" val="20003"/>
                    </a:ext>
                  </a:extLst>
                </a:gridCol>
              </a:tblGrid>
              <a:tr h="59714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32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Drought for Neglected Temple Rebuilding</a:t>
                      </a:r>
                      <a:endParaRPr kumimoji="0" lang="en-GB" altLang="zh-CN" sz="2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714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32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الهيكل</a:t>
                      </a:r>
                      <a:r>
                        <a:rPr kumimoji="0" lang="en-GB" altLang="zh-CN" sz="32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6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32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البركات</a:t>
                      </a:r>
                      <a:r>
                        <a:rPr kumimoji="0" lang="en-GB" altLang="zh-CN" sz="32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extLst>
                  <a:ext uri="{0D108BD9-81ED-4DB2-BD59-A6C34878D82A}">
                    <a16:rowId xmlns:a16="http://schemas.microsoft.com/office/drawing/2014/main" val="10001"/>
                  </a:ext>
                </a:extLst>
              </a:tr>
              <a:tr h="7228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الأولويات الخاطئة</a:t>
                      </a:r>
                      <a:endParaRPr kumimoji="0" lang="en-GB" altLang="zh-CN" sz="2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مجد أعظم</a:t>
                      </a:r>
                      <a:endParaRPr kumimoji="0" lang="en-GB" altLang="zh-CN" sz="2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حكم الجفاف</a:t>
                      </a:r>
                      <a:endParaRPr kumimoji="0" lang="en-GB" altLang="zh-CN" sz="2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سُلطة </a:t>
                      </a:r>
                      <a:r>
                        <a:rPr kumimoji="0" lang="ar-JO" altLang="zh-CN" sz="2400" b="1" i="0" u="none" strike="noStrike" cap="none" normalizeH="0" baseline="0" dirty="0" err="1">
                          <a:ln>
                            <a:noFill/>
                          </a:ln>
                          <a:solidFill>
                            <a:schemeClr val="tx1"/>
                          </a:solidFill>
                          <a:effectLst/>
                          <a:latin typeface="Arial" panose="020B0604020202020204" pitchFamily="34" charset="0"/>
                          <a:ea typeface="Arial" charset="0"/>
                          <a:cs typeface="Arial" panose="020B0604020202020204" pitchFamily="34" charset="0"/>
                        </a:rPr>
                        <a:t>زربابل</a:t>
                      </a:r>
                      <a:endParaRPr kumimoji="0" lang="en-GB" altLang="zh-CN" sz="2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2"/>
                  </a:ext>
                </a:extLst>
              </a:tr>
              <a:tr h="4304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1</a:t>
                      </a:r>
                      <a:r>
                        <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 1-9</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 10-19</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 20-23</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3"/>
                  </a:ext>
                </a:extLst>
              </a:tr>
              <a:tr h="513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التوبيخ #1</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الوعد #1</a:t>
                      </a:r>
                      <a:endParaRPr kumimoji="0" lang="en-GB" altLang="zh-CN" sz="44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التوبيخ #2</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الوعد #2</a:t>
                      </a:r>
                      <a:endParaRPr kumimoji="0" lang="en-GB" altLang="zh-CN" sz="44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4"/>
                  </a:ext>
                </a:extLst>
              </a:tr>
              <a:tr h="17641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sz="2000" b="1" i="0" kern="1200" dirty="0">
                          <a:solidFill>
                            <a:schemeClr val="tx1"/>
                          </a:solidFill>
                          <a:effectLst/>
                          <a:latin typeface="Arial" panose="020B0604020202020204" pitchFamily="34" charset="0"/>
                          <a:ea typeface="+mn-ea"/>
                          <a:cs typeface="Arial" panose="020B0604020202020204" pitchFamily="34" charset="0"/>
                        </a:rPr>
                        <a:t>هل الوقت لكم أنتم أن تسكنوا في بيوتكم المغشاة وهذا البيت خراب، اصعدوا ... وابنوا البيت (1: 4، 8)</a:t>
                      </a: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sz="2000" b="1" i="0" kern="1200" dirty="0">
                          <a:solidFill>
                            <a:schemeClr val="tx1"/>
                          </a:solidFill>
                          <a:effectLst/>
                          <a:latin typeface="Arial" panose="020B0604020202020204" pitchFamily="34" charset="0"/>
                          <a:ea typeface="+mn-ea"/>
                          <a:cs typeface="Arial" panose="020B0604020202020204" pitchFamily="34" charset="0"/>
                        </a:rPr>
                        <a:t>فأملأ هذا البيت مجداً ... مجد هذا البيت الأخير يكون أعظم من مجد الأول </a:t>
                      </a:r>
                      <a:r>
                        <a:rPr lang="ar-SA" sz="2000" b="1" i="0" kern="1200" dirty="0">
                          <a:solidFill>
                            <a:schemeClr val="tx1"/>
                          </a:solidFill>
                          <a:effectLst/>
                          <a:latin typeface="Arial" panose="020B0604020202020204" pitchFamily="34" charset="0"/>
                          <a:ea typeface="+mn-ea"/>
                          <a:cs typeface="Arial" panose="020B0604020202020204" pitchFamily="34" charset="0"/>
                        </a:rPr>
                        <a:t>(2: 7، 9)</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sz="2000" b="1" i="0" kern="1200" dirty="0">
                          <a:solidFill>
                            <a:schemeClr val="tx1"/>
                          </a:solidFill>
                          <a:effectLst/>
                          <a:latin typeface="Arial" panose="020B0604020202020204" pitchFamily="34" charset="0"/>
                          <a:ea typeface="+mn-ea"/>
                          <a:cs typeface="Arial" panose="020B0604020202020204" pitchFamily="34" charset="0"/>
                        </a:rPr>
                        <a:t>هكذا كل عمل أيديهم وما يقربونه هناك هو نجس ... فمن هذا اليوم أبارك (2: 14، 19)</a:t>
                      </a:r>
                      <a:endParaRPr kumimoji="0" lang="en-GB"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sz="2000" b="1" i="0" kern="1200" dirty="0">
                          <a:solidFill>
                            <a:schemeClr val="tx1"/>
                          </a:solidFill>
                          <a:effectLst/>
                          <a:latin typeface="Arial" panose="020B0604020202020204" pitchFamily="34" charset="0"/>
                          <a:ea typeface="+mn-ea"/>
                          <a:cs typeface="Arial" panose="020B0604020202020204" pitchFamily="34" charset="0"/>
                        </a:rPr>
                        <a:t>إني أزلزل السماوات وأقلب كرسي الأرض، الممالك وأبيد قوة ممالك الأمم (2: 21-22)</a:t>
                      </a:r>
                      <a:r>
                        <a:rPr lang="en-GB" sz="2000" b="1" i="0" kern="1200" dirty="0">
                          <a:solidFill>
                            <a:schemeClr val="tx1"/>
                          </a:solidFill>
                          <a:effectLst/>
                          <a:latin typeface="Arial" panose="020B0604020202020204" pitchFamily="34" charset="0"/>
                          <a:ea typeface="+mn-ea"/>
                          <a:cs typeface="Arial" panose="020B0604020202020204" pitchFamily="34" charset="0"/>
                        </a:rPr>
                        <a:t> </a:t>
                      </a:r>
                      <a:endParaRPr kumimoji="0" lang="ar-JO"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5"/>
                  </a:ext>
                </a:extLst>
              </a:tr>
              <a:tr h="4304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الحاضر</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المملكة</a:t>
                      </a:r>
                      <a:endParaRPr kumimoji="0" lang="en-GB" altLang="zh-CN" sz="44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الحاضر</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المملكة</a:t>
                      </a:r>
                      <a:endParaRPr kumimoji="0" lang="en-GB" altLang="zh-CN" sz="20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6"/>
                  </a:ext>
                </a:extLst>
              </a:tr>
              <a:tr h="4304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جفاف</a:t>
                      </a:r>
                      <a:r>
                        <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حزن</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نقص الطعام</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قيادة</a:t>
                      </a:r>
                      <a:r>
                        <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7"/>
                  </a:ext>
                </a:extLst>
              </a:tr>
              <a:tr h="7584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أغسطس 29،</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520 ق.م</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أكتوبر 17،</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520 ق.م</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ديسمبر 18،</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520 ق.م</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ديسمبر 18،</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520 ق.م</a:t>
                      </a:r>
                      <a:endParaRPr kumimoji="0" lang="en-GB" altLang="zh-CN" sz="4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extLst>
                  <a:ext uri="{0D108BD9-81ED-4DB2-BD59-A6C34878D82A}">
                    <a16:rowId xmlns:a16="http://schemas.microsoft.com/office/drawing/2014/main" val="10008"/>
                  </a:ext>
                </a:extLst>
              </a:tr>
              <a:tr h="40856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أورشليم</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30099" name="Rectangle 2"/>
          <p:cNvSpPr>
            <a:spLocks noGrp="1" noChangeArrowheads="1"/>
          </p:cNvSpPr>
          <p:nvPr>
            <p:ph type="title"/>
          </p:nvPr>
        </p:nvSpPr>
        <p:spPr>
          <a:xfrm>
            <a:off x="0" y="-70984"/>
            <a:ext cx="9144000" cy="865258"/>
          </a:xfrm>
          <a:solidFill>
            <a:schemeClr val="bg2"/>
          </a:solidFill>
        </p:spPr>
        <p:txBody>
          <a:bodyPr/>
          <a:lstStyle/>
          <a:p>
            <a:pPr eaLnBrk="1" hangingPunct="1"/>
            <a:r>
              <a:rPr lang="ar-JO" sz="2800" dirty="0">
                <a:solidFill>
                  <a:srgbClr val="FFFFFF"/>
                </a:solidFill>
                <a:effectLst/>
                <a:ea typeface="ＭＳ Ｐゴシック" charset="0"/>
                <a:cs typeface="Arial" panose="020B0604020202020204" pitchFamily="34" charset="0"/>
              </a:rPr>
              <a:t>الجفاف بسبب إهمال إعادة بناء الهيكل</a:t>
            </a:r>
            <a:endParaRPr lang="en-US" sz="4000" dirty="0">
              <a:solidFill>
                <a:srgbClr val="FFFFFF"/>
              </a:solidFill>
              <a:effectLst/>
              <a:ea typeface="ＭＳ Ｐゴシック" charset="0"/>
              <a:cs typeface="Arial" panose="020B0604020202020204" pitchFamily="34" charset="0"/>
            </a:endParaRPr>
          </a:p>
        </p:txBody>
      </p:sp>
      <p:sp>
        <p:nvSpPr>
          <p:cNvPr id="130100" name="Text Box 492"/>
          <p:cNvSpPr txBox="1">
            <a:spLocks noChangeArrowheads="1"/>
          </p:cNvSpPr>
          <p:nvPr/>
        </p:nvSpPr>
        <p:spPr bwMode="auto">
          <a:xfrm>
            <a:off x="8534400" y="-49213"/>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rot="20382041">
            <a:off x="-690941" y="415564"/>
            <a:ext cx="2967789"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31927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85510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وأزلزل كل الأمم ويأتي مشتهى كل الأمم فأملأ هذا البيت مجداً قال رب الجنود</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حجي 2: 7</a:t>
            </a:r>
            <a:r>
              <a:rPr lang="en-US" sz="3200" dirty="0">
                <a:effectLst>
                  <a:glow rad="127000">
                    <a:schemeClr val="tx1"/>
                  </a:glow>
                </a:effectLst>
                <a:ea typeface="ＭＳ Ｐゴシック" charset="0"/>
              </a:rPr>
              <a:t>)</a:t>
            </a:r>
          </a:p>
        </p:txBody>
      </p:sp>
      <p:pic>
        <p:nvPicPr>
          <p:cNvPr id="2" name="Picture 2">
            <a:extLst>
              <a:ext uri="{FF2B5EF4-FFF2-40B4-BE49-F238E27FC236}">
                <a16:creationId xmlns:a16="http://schemas.microsoft.com/office/drawing/2014/main" id="{3662044D-CC34-9A2F-8E10-5FE397883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48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11E126B-AEBB-E56C-DD2C-4321C3BEFA3F}"/>
              </a:ext>
            </a:extLst>
          </p:cNvPr>
          <p:cNvSpPr txBox="1">
            <a:spLocks noChangeArrowheads="1"/>
          </p:cNvSpPr>
          <p:nvPr/>
        </p:nvSpPr>
        <p:spPr bwMode="auto">
          <a:xfrm>
            <a:off x="0" y="3715706"/>
            <a:ext cx="9144000" cy="144148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kern="0" dirty="0">
                <a:effectLst/>
                <a:latin typeface="Arial" panose="020B0604020202020204" pitchFamily="34" charset="0"/>
                <a:ea typeface="ＭＳ Ｐゴシック" charset="0"/>
                <a:cs typeface="Arial" panose="020B0604020202020204" pitchFamily="34" charset="0"/>
              </a:rPr>
              <a:t>الهيكل</a:t>
            </a:r>
            <a:r>
              <a:rPr lang="ar-SA" sz="6000" b="1" kern="0" dirty="0">
                <a:effectLst/>
                <a:latin typeface="Arial" panose="020B0604020202020204" pitchFamily="34" charset="0"/>
                <a:ea typeface="ＭＳ Ｐゴシック" charset="0"/>
                <a:cs typeface="Arial" panose="020B0604020202020204" pitchFamily="34" charset="0"/>
              </a:rPr>
              <a:t> الألفي </a:t>
            </a:r>
            <a:endParaRPr lang="en-US" sz="60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14548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ar-JO" sz="3600" dirty="0">
                <a:solidFill>
                  <a:schemeClr val="tx1"/>
                </a:solidFill>
                <a:ea typeface="ＭＳ Ｐゴシック" charset="0"/>
                <a:cs typeface="Arial" panose="020B0604020202020204" pitchFamily="34" charset="0"/>
              </a:rPr>
              <a:t>الهيكل الأول - سليمان</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17591897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AAAAFF"/>
              </a:solidFill>
              <a:effectLst/>
              <a:uLnTx/>
              <a:uFillTx/>
              <a:latin typeface="Arial" panose="020B0604020202020204" pitchFamily="34" charset="0"/>
              <a:cs typeface="Arial" panose="020B0604020202020204" pitchFamily="34" charset="0"/>
            </a:endParaRPr>
          </a:p>
        </p:txBody>
      </p:sp>
      <p:pic>
        <p:nvPicPr>
          <p:cNvPr id="146434" name="Picture 3" descr="1STT"/>
          <p:cNvPicPr>
            <a:picLocks noChangeAspect="1" noChangeArrowheads="1"/>
          </p:cNvPicPr>
          <p:nvPr/>
        </p:nvPicPr>
        <p:blipFill>
          <a:blip r:embed="rId2" cstate="screen">
            <a:extLst>
              <a:ext uri="{28A0092B-C50C-407E-A947-70E740481C1C}">
                <a14:useLocalDpi xmlns:a14="http://schemas.microsoft.com/office/drawing/2010/main"/>
              </a:ext>
            </a:extLst>
          </a:blip>
          <a:srcRect l="1369" t="5740"/>
          <a:stretch>
            <a:fillRect/>
          </a:stretch>
        </p:blipFill>
        <p:spPr bwMode="auto">
          <a:xfrm>
            <a:off x="1258888" y="1484313"/>
            <a:ext cx="6975475" cy="384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5"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6436"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6437"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6438"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6439" name="Title 8"/>
          <p:cNvSpPr>
            <a:spLocks noGrp="1"/>
          </p:cNvSpPr>
          <p:nvPr>
            <p:ph type="title" idx="4294967295"/>
          </p:nvPr>
        </p:nvSpPr>
        <p:spPr>
          <a:xfrm>
            <a:off x="838200" y="54864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sz="4000" dirty="0">
                <a:solidFill>
                  <a:schemeClr val="bg2"/>
                </a:solidFill>
                <a:effectLst/>
                <a:ea typeface="ＭＳ Ｐゴシック" charset="0"/>
                <a:cs typeface="Arial" panose="020B0604020202020204" pitchFamily="34" charset="0"/>
              </a:rPr>
              <a:t>الهيكل الثاني - زربابل</a:t>
            </a:r>
            <a:endParaRPr lang="en-US" sz="4800" dirty="0">
              <a:effectLst/>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47458" name="Picture 3" descr="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990600" y="5867400"/>
            <a:ext cx="7772400" cy="762000"/>
          </a:xfrm>
        </p:spPr>
        <p:txBody>
          <a:bodyPr/>
          <a:lstStyle/>
          <a:p>
            <a:pPr>
              <a:defRPr/>
            </a:pPr>
            <a:r>
              <a:rPr lang="ar-JO" dirty="0">
                <a:solidFill>
                  <a:schemeClr val="tx1"/>
                </a:solidFill>
                <a:ea typeface="ＭＳ Ｐゴシック" charset="0"/>
                <a:cs typeface="Arial" panose="020B0604020202020204" pitchFamily="34" charset="0"/>
              </a:rPr>
              <a:t>الهيكل الثالث - هيرودس</a:t>
            </a:r>
            <a:endParaRPr lang="en-US" sz="5400" dirty="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توبيخ 1-11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تجاوب 12-15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الحاضر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الأهم أولاً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                2: 20-23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البناء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عتاب              1: 1-15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مواساة           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تأكيد              2: 10-19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ea typeface="ＭＳ Ｐゴシック" charset="0"/>
                <a:cs typeface="Arial" panose="020B0604020202020204" pitchFamily="34" charset="0"/>
              </a:rPr>
              <a:t>حضور الله في إعادة بناء الهيكل</a:t>
            </a:r>
            <a:endParaRPr lang="en-US" sz="2800" dirty="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extLst>
              <a:ext uri="{FF2B5EF4-FFF2-40B4-BE49-F238E27FC236}">
                <a16:creationId xmlns:a16="http://schemas.microsoft.com/office/drawing/2014/main" id="{95901BE6-D113-7ADD-DC1E-397A751B5C8F}"/>
              </a:ext>
            </a:extLst>
          </p:cNvPr>
          <p:cNvSpPr/>
          <p:nvPr/>
        </p:nvSpPr>
        <p:spPr bwMode="auto">
          <a:xfrm rot="10800000" flipV="1">
            <a:off x="5928" y="980728"/>
            <a:ext cx="9138072" cy="4551660"/>
          </a:xfrm>
          <a:prstGeom prst="rightArrow">
            <a:avLst/>
          </a:prstGeom>
          <a:gradFill flip="none" rotWithShape="1">
            <a:gsLst>
              <a:gs pos="0">
                <a:schemeClr val="tx1"/>
              </a:gs>
              <a:gs pos="100000">
                <a:schemeClr val="accent2"/>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563888" y="29469"/>
            <a:ext cx="5580112" cy="6567883"/>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لي الفضة ولي الذهب يقول رب الجنود مجد هذا البيت الأخير يكون أعظم من مجد الأول قال رب الجنود وفي هذا المكان أعطي السلام يقول رب الجنود</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حجي 2: 8-9</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4766628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assuranc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defRPr/>
            </a:pPr>
            <a:r>
              <a:rPr lang="ar-JO" sz="3600" dirty="0">
                <a:effectLst>
                  <a:outerShdw blurRad="9525" dist="76200" dir="2700000" algn="tl" rotWithShape="0">
                    <a:srgbClr val="000000"/>
                  </a:outerShdw>
                </a:effectLst>
                <a:ea typeface="ＭＳ Ｐゴシック" charset="0"/>
                <a:cs typeface="Arial" panose="020B0604020202020204" pitchFamily="34" charset="0"/>
              </a:rPr>
              <a:t>الجزء الثاني : التأكيد</a:t>
            </a:r>
            <a:endParaRPr lang="en-US" sz="4000" dirty="0">
              <a:effectLst>
                <a:outerShdw blurRad="9525" dist="76200" dir="2700000" algn="tl" rotWithShape="0">
                  <a:srgbClr val="000000"/>
                </a:outerShdw>
              </a:effectLst>
              <a:ea typeface="ＭＳ Ｐゴシック" charset="0"/>
              <a:cs typeface="Arial" panose="020B0604020202020204" pitchFamily="34" charset="0"/>
            </a:endParaRPr>
          </a:p>
        </p:txBody>
      </p:sp>
      <p:sp>
        <p:nvSpPr>
          <p:cNvPr id="108546"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9525"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642</a:t>
            </a:r>
            <a:endParaRPr kumimoji="0" lang="en-US" sz="2400" b="1" u="none" strike="noStrike" kern="1200" cap="none" spc="0" normalizeH="0" baseline="0" noProof="0" dirty="0">
              <a:ln>
                <a:noFill/>
              </a:ln>
              <a:solidFill>
                <a:srgbClr val="FFFFFF"/>
              </a:solidFill>
              <a:effectLst>
                <a:outerShdw blurRad="9525"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8547" name="Rectangle 3"/>
          <p:cNvSpPr txBox="1">
            <a:spLocks noChangeArrowheads="1"/>
          </p:cNvSpPr>
          <p:nvPr/>
        </p:nvSpPr>
        <p:spPr bwMode="auto">
          <a:xfrm>
            <a:off x="683568" y="1545704"/>
            <a:ext cx="8079432" cy="4835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3366FF"/>
              </a:buClr>
              <a:buSzPct val="80000"/>
              <a:buFont typeface="Wingdings" charset="0"/>
              <a:buChar char="l"/>
              <a:tabLst/>
              <a:defRPr/>
            </a:pPr>
            <a:r>
              <a:rPr kumimoji="0" lang="ar-JO" sz="3200" b="1" u="none" strike="noStrike" kern="1200" cap="none" spc="0" normalizeH="0" baseline="0" noProof="0" dirty="0">
                <a:ln>
                  <a:noFill/>
                </a:ln>
                <a:solidFill>
                  <a:srgbClr val="FFFFFF"/>
                </a:solidFill>
                <a:effectLst>
                  <a:glow rad="241300">
                    <a:srgbClr val="000000">
                      <a:alpha val="91000"/>
                    </a:srgbClr>
                  </a:glow>
                </a:effectLst>
                <a:uLnTx/>
                <a:uFillTx/>
                <a:latin typeface="Arial" panose="020B0604020202020204" pitchFamily="34" charset="0"/>
                <a:ea typeface="ＭＳ Ｐゴシック" charset="0"/>
                <a:cs typeface="Arial" panose="020B0604020202020204" pitchFamily="34" charset="0"/>
              </a:rPr>
              <a:t>على الرغم من فقرهم وإعادة بناء الهيكل دون المستوى فإن الله ذكرهم بوعده السابق أنه سيكون معهم ويشجعهم حتى يكملوا العمل (2: 1-5)</a:t>
            </a:r>
            <a:r>
              <a:rPr kumimoji="0" lang="en-US" sz="3200" b="1" u="none" strike="noStrike" kern="1200" cap="none" spc="0" normalizeH="0" baseline="0" noProof="0" dirty="0">
                <a:ln>
                  <a:noFill/>
                </a:ln>
                <a:solidFill>
                  <a:srgbClr val="FFFFFF"/>
                </a:solidFill>
                <a:effectLst>
                  <a:glow rad="241300">
                    <a:srgbClr val="000000">
                      <a:alpha val="91000"/>
                    </a:srgbClr>
                  </a:glow>
                </a:effectLst>
                <a:uLnTx/>
                <a:uFillTx/>
                <a:latin typeface="Arial" panose="020B0604020202020204" pitchFamily="34" charset="0"/>
                <a:ea typeface="ＭＳ Ｐゴシック" charset="0"/>
                <a:cs typeface="Arial" panose="020B0604020202020204" pitchFamily="34" charset="0"/>
              </a:rPr>
              <a:t> </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defRPr/>
            </a:pPr>
            <a:endParaRPr kumimoji="0" lang="en-US" sz="3200" b="1" u="none" strike="noStrike" kern="1200" cap="none" spc="0" normalizeH="0" baseline="0" noProof="0" dirty="0">
              <a:ln>
                <a:noFill/>
              </a:ln>
              <a:solidFill>
                <a:srgbClr val="FFFFFF"/>
              </a:solidFill>
              <a:effectLst>
                <a:glow rad="241300">
                  <a:srgbClr val="000000">
                    <a:alpha val="91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3366FF"/>
              </a:buClr>
              <a:buSzPct val="80000"/>
              <a:buFont typeface="Wingdings" charset="0"/>
              <a:buChar char="l"/>
              <a:tabLst/>
              <a:defRPr/>
            </a:pPr>
            <a:r>
              <a:rPr kumimoji="0" lang="ar-JO" sz="3200" b="1" u="none" strike="noStrike" kern="1200" cap="none" spc="0" normalizeH="0" baseline="0" noProof="0" dirty="0">
                <a:ln>
                  <a:noFill/>
                </a:ln>
                <a:solidFill>
                  <a:srgbClr val="FFFFFF"/>
                </a:solidFill>
                <a:effectLst>
                  <a:glow rad="241300">
                    <a:srgbClr val="000000">
                      <a:alpha val="91000"/>
                    </a:srgbClr>
                  </a:glow>
                </a:effectLst>
                <a:uLnTx/>
                <a:uFillTx/>
                <a:latin typeface="Arial" panose="020B0604020202020204" pitchFamily="34" charset="0"/>
                <a:ea typeface="ＭＳ Ｐゴシック" charset="0"/>
                <a:cs typeface="Arial" panose="020B0604020202020204" pitchFamily="34" charset="0"/>
              </a:rPr>
              <a:t>سوف يزلزل السماوات ويستخدم كل فضة وذهب الأمم ليجمل ويمجد الهيكل (2: 6-9)</a:t>
            </a:r>
            <a:endParaRPr kumimoji="0" lang="en-GB" sz="3200" b="1" u="none" strike="noStrike" kern="1200" cap="none" spc="0" normalizeH="0" baseline="0" noProof="0" dirty="0">
              <a:ln>
                <a:noFill/>
              </a:ln>
              <a:solidFill>
                <a:srgbClr val="FFFFFF"/>
              </a:solidFill>
              <a:effectLst>
                <a:glow rad="2413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026" descr="Luke00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2964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Rectangle 1027"/>
          <p:cNvSpPr>
            <a:spLocks noGrp="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صلوات من أجل   الهيكل الثالث</a:t>
            </a:r>
            <a:endParaRPr lang="en-US" sz="3600" b="1" dirty="0">
              <a:latin typeface="Arial" panose="020B0604020202020204" pitchFamily="34" charset="0"/>
              <a:ea typeface="ＭＳ Ｐゴシック" charset="0"/>
              <a:cs typeface="Arial" panose="020B0604020202020204" pitchFamily="34" charset="0"/>
            </a:endParaRPr>
          </a:p>
        </p:txBody>
      </p:sp>
      <p:pic>
        <p:nvPicPr>
          <p:cNvPr id="82948" name="Picture 1028" descr="Luke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9" name="Text Box 1029" descr="Brown marble"/>
          <p:cNvSpPr txBox="1">
            <a:spLocks noChangeArrowheads="1"/>
          </p:cNvSpPr>
          <p:nvPr/>
        </p:nvSpPr>
        <p:spPr bwMode="auto">
          <a:xfrm>
            <a:off x="1619250" y="4567238"/>
            <a:ext cx="7483475" cy="954107"/>
          </a:xfrm>
          <a:prstGeom prst="rect">
            <a:avLst/>
          </a:prstGeom>
          <a:blipFill dpi="0" rotWithShape="1">
            <a:blip r:embed="rId4"/>
            <a:srcRect/>
            <a:tile tx="0" ty="0" sx="100000" sy="100000" flip="none" algn="tl"/>
          </a:blipFill>
          <a:ln>
            <a:noFill/>
          </a:ln>
          <a:effectLst>
            <a:outerShdw blurRad="63500" dist="53882" dir="2700000" algn="ctr" rotWithShape="0">
              <a:srgbClr val="000000">
                <a:alpha val="74997"/>
              </a:srgbClr>
            </a:outerShdw>
          </a:effectLst>
        </p:spPr>
        <p:txBody>
          <a:bodyPr>
            <a:spAutoFit/>
          </a:bodyPr>
          <a:lstStyle>
            <a:defPPr>
              <a:defRPr lang="en-GB"/>
            </a:defPPr>
            <a:lvl1pPr eaLnBrk="0" hangingPunct="0">
              <a:defRPr b="1">
                <a:solidFill>
                  <a:srgbClr val="FFFFFF"/>
                </a:solidFill>
                <a:effectLst>
                  <a:glow rad="152400">
                    <a:srgbClr val="000000"/>
                  </a:glow>
                </a:effectLst>
                <a:latin typeface="Tahoma" charset="0"/>
                <a:ea typeface="SimSun" charset="0"/>
                <a:cs typeface="SimSun" charset="0"/>
              </a:defRPr>
            </a:lvl1pPr>
            <a:lvl2pPr marL="37931725" indent="-37474525">
              <a:defRPr sz="2800">
                <a:latin typeface="Tahoma" charset="0"/>
                <a:ea typeface="MS PGothic" charset="0"/>
                <a:cs typeface="MS PGothic" charset="0"/>
              </a:defRPr>
            </a:lvl2pPr>
            <a:lvl3pPr>
              <a:defRPr>
                <a:latin typeface="Tahoma" charset="0"/>
                <a:ea typeface="MS PGothic" charset="0"/>
                <a:cs typeface="MS PGothic" charset="0"/>
              </a:defRPr>
            </a:lvl3pPr>
            <a:lvl4pPr>
              <a:defRPr sz="2000">
                <a:latin typeface="Tahoma" charset="0"/>
                <a:ea typeface="MS PGothic" charset="0"/>
                <a:cs typeface="MS PGothic" charset="0"/>
              </a:defRPr>
            </a:lvl4pPr>
            <a:lvl5pPr>
              <a:defRPr sz="2000">
                <a:latin typeface="Tahoma" charset="0"/>
                <a:ea typeface="MS PGothic" charset="0"/>
                <a:cs typeface="MS PGothic" charset="0"/>
              </a:defRPr>
            </a:lvl5pPr>
            <a:lvl6pPr eaLnBrk="0" hangingPunct="0">
              <a:buFont typeface="Wingdings" charset="0"/>
              <a:defRPr sz="2000">
                <a:latin typeface="Tahoma" charset="0"/>
                <a:ea typeface="MS PGothic" charset="0"/>
                <a:cs typeface="MS PGothic" charset="0"/>
              </a:defRPr>
            </a:lvl6pPr>
            <a:lvl7pPr eaLnBrk="0" hangingPunct="0">
              <a:buFont typeface="Wingdings" charset="0"/>
              <a:defRPr sz="2000">
                <a:latin typeface="Tahoma" charset="0"/>
                <a:ea typeface="MS PGothic" charset="0"/>
                <a:cs typeface="MS PGothic" charset="0"/>
              </a:defRPr>
            </a:lvl7pPr>
            <a:lvl8pPr eaLnBrk="0" hangingPunct="0">
              <a:buFont typeface="Wingdings" charset="0"/>
              <a:defRPr sz="2000">
                <a:latin typeface="Tahoma" charset="0"/>
                <a:ea typeface="MS PGothic" charset="0"/>
                <a:cs typeface="MS PGothic" charset="0"/>
              </a:defRPr>
            </a:lvl8pPr>
            <a:lvl9pPr eaLnBrk="0" hangingPunct="0">
              <a:buFont typeface="Wingdings" charset="0"/>
              <a:defRPr sz="2000">
                <a:latin typeface="Tahoma"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أثناء الصلاة لاسترداد الهيكل احتاج اليهود لمكان عام ليحضرهم معاً ليحافظوا على طريقة حياتهم . لهذا ولد المجمع</a:t>
            </a:r>
            <a:endParaRPr kumimoji="0" lang="en-US" sz="28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dissolve">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توبيخ 1-11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تجاوب 12-15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الحاضر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الأهم أولاً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                2: 20-23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البناء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عتاب              1: 1-15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مواساة           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تأكيد              2: 10-19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ea typeface="ＭＳ Ｐゴシック" charset="0"/>
                <a:cs typeface="Arial" panose="020B0604020202020204" pitchFamily="34" charset="0"/>
              </a:rPr>
              <a:t>أملأ هذا البيت مجداً</a:t>
            </a:r>
            <a:endParaRPr lang="en-US" sz="2800" dirty="0">
              <a:ea typeface="ＭＳ Ｐゴシック" charset="0"/>
              <a:cs typeface="Arial" panose="020B0604020202020204" pitchFamily="34" charset="0"/>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المستقبل 6-9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Temple in modern Jerusale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63513"/>
            <a:ext cx="97536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381000" y="1447800"/>
            <a:ext cx="9906000" cy="990600"/>
          </a:xfrm>
        </p:spPr>
        <p:txBody>
          <a:bodyPr/>
          <a:lstStyle/>
          <a:p>
            <a:pPr>
              <a:defRPr/>
            </a:pPr>
            <a:r>
              <a:rPr lang="ar-JO" sz="4800" dirty="0">
                <a:solidFill>
                  <a:schemeClr val="tx1"/>
                </a:solidFill>
                <a:ea typeface="ＭＳ Ｐゴシック" charset="0"/>
                <a:cs typeface="Arial" panose="020B0604020202020204" pitchFamily="34" charset="0"/>
              </a:rPr>
              <a:t>الهيكل الثالث - الضيقة</a:t>
            </a:r>
            <a:endParaRPr lang="en-US" sz="6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566159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حجي</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3"/>
          <p:cNvSpPr txBox="1">
            <a:spLocks noChangeArrowheads="1"/>
          </p:cNvSpPr>
          <p:nvPr/>
        </p:nvSpPr>
        <p:spPr bwMode="auto">
          <a:xfrm>
            <a:off x="4067945" y="1340768"/>
            <a:ext cx="5076056" cy="1200329"/>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يحتاج هيكل الرب للبناء</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الهيكل الأقدم أقل مجداً</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48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p:cNvPicPr>
            <a:picLocks noChangeAspect="1" noChangeArrowheads="1"/>
          </p:cNvPicPr>
          <p:nvPr/>
        </p:nvPicPr>
        <p:blipFill>
          <a:blip r:embed="rId2" cstate="screen">
            <a:extLst>
              <a:ext uri="{28A0092B-C50C-407E-A947-70E740481C1C}">
                <a14:useLocalDpi xmlns:a14="http://schemas.microsoft.com/office/drawing/2010/main"/>
              </a:ext>
            </a:extLst>
          </a:blip>
          <a:srcRect t="2417" r="55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1027"/>
          <p:cNvSpPr>
            <a:spLocks noGrp="1" noChangeArrowheads="1"/>
          </p:cNvSpPr>
          <p:nvPr>
            <p:ph type="title"/>
          </p:nvPr>
        </p:nvSpPr>
        <p:spPr>
          <a:xfrm>
            <a:off x="0" y="-76200"/>
            <a:ext cx="6553200" cy="1295400"/>
          </a:xfrm>
          <a:effectLst>
            <a:outerShdw blurRad="63500" dist="38099" dir="2700000" algn="ctr" rotWithShape="0">
              <a:schemeClr val="tx1">
                <a:alpha val="74998"/>
              </a:schemeClr>
            </a:outerShdw>
          </a:effectLst>
        </p:spPr>
        <p:txBody>
          <a:bodyPr/>
          <a:lstStyle/>
          <a:p>
            <a:pPr>
              <a:defRPr/>
            </a:pPr>
            <a:r>
              <a:rPr lang="ar-JO" b="1" dirty="0">
                <a:solidFill>
                  <a:schemeClr val="bg1"/>
                </a:solidFill>
                <a:latin typeface="Arial" panose="020B0604020202020204" pitchFamily="34" charset="0"/>
                <a:ea typeface="ＭＳ Ｐゴシック" charset="0"/>
                <a:cs typeface="Arial" panose="020B0604020202020204" pitchFamily="34" charset="0"/>
              </a:rPr>
              <a:t>استبدال هذا بالهيكل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8662" name="WordArt 1030"/>
          <p:cNvSpPr>
            <a:spLocks noChangeArrowheads="1" noChangeShapeType="1" noTextEdit="1"/>
          </p:cNvSpPr>
          <p:nvPr/>
        </p:nvSpPr>
        <p:spPr bwMode="auto">
          <a:xfrm>
            <a:off x="6934200" y="381000"/>
            <a:ext cx="19685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حظاً طيباً</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26" descr="Sacred Sto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1027"/>
          <p:cNvSpPr>
            <a:spLocks noGrp="1" noRot="1" noChangeArrowheads="1"/>
          </p:cNvSpPr>
          <p:nvPr>
            <p:ph type="title"/>
          </p:nvPr>
        </p:nvSpPr>
        <p:spPr>
          <a:xfrm>
            <a:off x="609600" y="5715000"/>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الصخرة في الداخل</a:t>
            </a:r>
            <a:endParaRPr lang="en-US" dirty="0">
              <a:latin typeface="Arial" panose="020B0604020202020204" pitchFamily="34" charset="0"/>
              <a:ea typeface="ＭＳ Ｐゴシック" charset="0"/>
              <a:cs typeface="Arial" panose="020B0604020202020204" pitchFamily="34" charset="0"/>
            </a:endParaRPr>
          </a:p>
        </p:txBody>
      </p:sp>
      <p:sp>
        <p:nvSpPr>
          <p:cNvPr id="201732" name="Text Box 1028"/>
          <p:cNvSpPr txBox="1">
            <a:spLocks noChangeArrowheads="1"/>
          </p:cNvSpPr>
          <p:nvPr/>
        </p:nvSpPr>
        <p:spPr bwMode="auto">
          <a:xfrm>
            <a:off x="8458200" y="76200"/>
            <a:ext cx="68580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0" y="0"/>
            <a:ext cx="3024188" cy="830997"/>
          </a:xfrm>
          <a:prstGeom prst="rect">
            <a:avLst/>
          </a:prstGeom>
          <a:solidFill>
            <a:schemeClr val="bg2"/>
          </a:solidFill>
          <a:ln w="9525">
            <a:noFill/>
            <a:miter lim="800000"/>
            <a:headEnd/>
            <a:tailEnd/>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الصخرة المشرفة</a:t>
            </a:r>
            <a:b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b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احتفال الإتحاد مع الله</a:t>
            </a:r>
            <a:endParaRPr kumimoji="0" lang="zh-CN" altLang="en-GB" sz="32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جبل        الهيكل      الحالي</a:t>
            </a:r>
            <a:endParaRPr lang="en-US" b="1" dirty="0">
              <a:latin typeface="Arial" panose="020B0604020202020204" pitchFamily="34" charset="0"/>
              <a:ea typeface="ＭＳ Ｐゴシック" charset="0"/>
              <a:cs typeface="Arial" panose="020B0604020202020204" pitchFamily="34" charset="0"/>
            </a:endParaRPr>
          </a:p>
        </p:txBody>
      </p:sp>
      <p:pic>
        <p:nvPicPr>
          <p:cNvPr id="155650" name="Picture 1027" descr="Temple Mount"/>
          <p:cNvPicPr>
            <a:picLocks noChangeAspect="1" noChangeArrowheads="1"/>
          </p:cNvPicPr>
          <p:nvPr/>
        </p:nvPicPr>
        <p:blipFill>
          <a:blip r:embed="rId2"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76655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8C0000"/>
                </a:solidFill>
                <a:effectLst/>
                <a:uLnTx/>
                <a:uFillTx/>
                <a:latin typeface="Arial" panose="020B0604020202020204" pitchFamily="34" charset="0"/>
                <a:cs typeface="Arial" panose="020B0604020202020204" pitchFamily="34" charset="0"/>
              </a:rPr>
              <a:t>644أ</a:t>
            </a:r>
            <a:endParaRPr kumimoji="0" lang="en-US" sz="2400" b="1" u="none" strike="noStrike" kern="1200" cap="none" spc="0" normalizeH="0" baseline="0" noProof="0" dirty="0">
              <a:ln>
                <a:noFill/>
              </a:ln>
              <a:solidFill>
                <a:srgbClr val="8C0000"/>
              </a:solidFill>
              <a:effectLst/>
              <a:uLnTx/>
              <a:uFillTx/>
              <a:latin typeface="Arial" panose="020B0604020202020204" pitchFamily="34" charset="0"/>
              <a:cs typeface="Arial" panose="020B0604020202020204" pitchFamily="34" charset="0"/>
            </a:endParaRPr>
          </a:p>
        </p:txBody>
      </p:sp>
      <p:sp>
        <p:nvSpPr>
          <p:cNvPr id="155652" name="Text Box 1029"/>
          <p:cNvSpPr txBox="1">
            <a:spLocks noChangeArrowheads="1"/>
          </p:cNvSpPr>
          <p:nvPr/>
        </p:nvSpPr>
        <p:spPr bwMode="auto">
          <a:xfrm>
            <a:off x="7543800" y="1295400"/>
            <a:ext cx="16002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الشرقية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5653" name="Text Box 1030"/>
          <p:cNvSpPr txBox="1">
            <a:spLocks noChangeArrowheads="1"/>
          </p:cNvSpPr>
          <p:nvPr/>
        </p:nvSpPr>
        <p:spPr bwMode="auto">
          <a:xfrm>
            <a:off x="5257800" y="914400"/>
            <a:ext cx="17526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الموقع   الشمالي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5654" name="Text Box 1031"/>
          <p:cNvSpPr txBox="1">
            <a:spLocks noChangeArrowheads="1"/>
          </p:cNvSpPr>
          <p:nvPr/>
        </p:nvSpPr>
        <p:spPr bwMode="auto">
          <a:xfrm>
            <a:off x="5257800" y="3886200"/>
            <a:ext cx="19812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الموقع     التقليدي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8"/>
          <p:cNvSpPr txBox="1">
            <a:spLocks noChangeArrowheads="1"/>
          </p:cNvSpPr>
          <p:nvPr/>
        </p:nvSpPr>
        <p:spPr bwMode="auto">
          <a:xfrm rot="21009161">
            <a:off x="8323913" y="5341220"/>
            <a:ext cx="533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ش</a:t>
            </a:r>
            <a:endParaRPr kumimoji="0" lang="zh-CN" altLang="en-GB" sz="2400" b="1"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ج</a:t>
            </a:r>
            <a:endParaRPr kumimoji="0" lang="zh-CN" altLang="en-GB" sz="2400" b="1"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غ</a:t>
            </a:r>
            <a:endParaRPr kumimoji="0" lang="zh-CN" altLang="en-GB" sz="2400" b="1"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ش</a:t>
            </a:r>
            <a:endParaRPr kumimoji="0" lang="zh-CN" altLang="en-GB" sz="2400" b="1"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ar-JO" sz="3600" dirty="0">
                <a:solidFill>
                  <a:schemeClr val="bg1"/>
                </a:solidFill>
                <a:ea typeface="ＭＳ Ｐゴシック" charset="0"/>
              </a:rPr>
              <a:t>أحداث الأسبوع السبعين</a:t>
            </a:r>
            <a:endParaRPr lang="en-US" sz="3600" dirty="0">
              <a:solidFill>
                <a:schemeClr val="accent1"/>
              </a:solidFill>
              <a:ea typeface="ＭＳ Ｐゴシック" charset="0"/>
            </a:endParaRPr>
          </a:p>
        </p:txBody>
      </p:sp>
      <p:sp>
        <p:nvSpPr>
          <p:cNvPr id="762885" name="Text Box 14"/>
          <p:cNvSpPr txBox="1">
            <a:spLocks noChangeArrowheads="1"/>
          </p:cNvSpPr>
          <p:nvPr/>
        </p:nvSpPr>
        <p:spPr bwMode="auto">
          <a:xfrm>
            <a:off x="8457948" y="-99392"/>
            <a:ext cx="614569"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2018 09 23 John Haller's Prophecy Update </a:t>
            </a:r>
            <a:b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"Surveillance Society” (https://</a:t>
            </a: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www.youtube.com</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watch?v</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=GE35KQWKCWw)</a:t>
            </a:r>
          </a:p>
        </p:txBody>
      </p:sp>
      <p:sp>
        <p:nvSpPr>
          <p:cNvPr id="66" name="Text Box 8"/>
          <p:cNvSpPr txBox="1">
            <a:spLocks noChangeArrowheads="1"/>
          </p:cNvSpPr>
          <p:nvPr/>
        </p:nvSpPr>
        <p:spPr bwMode="auto">
          <a:xfrm>
            <a:off x="0" y="5561409"/>
            <a:ext cx="9144000" cy="1384995"/>
          </a:xfrm>
          <a:prstGeom prst="rect">
            <a:avLst/>
          </a:prstGeom>
          <a:solidFill>
            <a:schemeClr val="tx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15A1CA35-D27F-2DE8-D8FE-486659407E0F}"/>
              </a:ext>
            </a:extLst>
          </p:cNvPr>
          <p:cNvSpPr txBox="1">
            <a:spLocks noChangeArrowheads="1"/>
          </p:cNvSpPr>
          <p:nvPr/>
        </p:nvSpPr>
        <p:spPr bwMode="auto">
          <a:xfrm>
            <a:off x="5436297" y="302899"/>
            <a:ext cx="3244240" cy="1162646"/>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defTabSz="914400" eaLnBrk="0" fontAlgn="base" hangingPunct="0">
              <a:spcBef>
                <a:spcPct val="0"/>
              </a:spcBef>
              <a:spcAft>
                <a:spcPct val="0"/>
              </a:spcAft>
              <a:defRPr sz="2800" b="1" i="1" kern="0">
                <a:solidFill>
                  <a:srgbClr val="FFFFFF"/>
                </a:solidFill>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وهكذا سيخلص جميع إسرائيل</a:t>
            </a:r>
            <a:br>
              <a:rPr kumimoji="0" lang="en-US" altLang="ja-JP"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altLang="ja-JP"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(رومية ١١ : ٢٥-٢٧) </a:t>
            </a:r>
            <a:endParaRPr kumimoji="0" lang="en-US" sz="240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8CD830C-9ADB-3719-EF16-55E0CE9A5A06}"/>
              </a:ext>
            </a:extLst>
          </p:cNvPr>
          <p:cNvSpPr txBox="1">
            <a:spLocks noChangeArrowheads="1"/>
          </p:cNvSpPr>
          <p:nvPr/>
        </p:nvSpPr>
        <p:spPr bwMode="auto">
          <a:xfrm>
            <a:off x="323528" y="396653"/>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الأسبوع السبعون</a:t>
            </a:r>
            <a:endParaRPr kumimoji="0" lang="en-US" sz="2800" b="1" u="none" strike="noStrike" kern="0" cap="none" spc="0" normalizeH="0" baseline="0" noProof="0" dirty="0">
              <a:ln>
                <a:noFill/>
              </a:ln>
              <a:solidFill>
                <a:srgbClr val="00CC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31803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62459"/>
            <a:ext cx="9143998" cy="1340768"/>
          </a:xfrm>
        </p:spPr>
        <p:txBody>
          <a:bodyPr>
            <a:normAutofit/>
          </a:bodyPr>
          <a:lstStyle/>
          <a:p>
            <a:br>
              <a:rPr lang="en-US" sz="4000" dirty="0">
                <a:effectLst>
                  <a:glow rad="228600">
                    <a:srgbClr val="000000"/>
                  </a:glow>
                </a:effectLst>
              </a:rPr>
            </a:br>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سيمكنهم هذا من إعادة بناء الهيكل في أورشليم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738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pPr rtl="1"/>
            <a:r>
              <a:rPr lang="ar-JO" sz="4000" dirty="0">
                <a:effectLst>
                  <a:glow rad="228600">
                    <a:srgbClr val="000000"/>
                  </a:glow>
                </a:effectLst>
              </a:rPr>
              <a:t>في عام 2017 احتفلت إسرائيل بجهود الرئيس ترامب لإعادة بناء الهيكل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base" latinLnBrk="0" hangingPunct="1">
              <a:lnSpc>
                <a:spcPct val="90000"/>
              </a:lnSpc>
              <a:spcBef>
                <a:spcPct val="20000"/>
              </a:spcBef>
              <a:spcAft>
                <a:spcPct val="0"/>
              </a:spcAft>
              <a:buClrTx/>
              <a:buSzTx/>
              <a:buFont typeface="Arial" pitchFamily="34"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تتم مقارنة إعداد نصف الشيكل هذا للهيكل الثالث بما ساعده كورش في بناء الهيكل الثاني في عام 539 قبل الميلاد.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4396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
            <a:ext cx="9143998" cy="1231705"/>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27111514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561" b="9744"/>
          <a:stretch/>
        </p:blipFill>
        <p:spPr>
          <a:xfrm>
            <a:off x="-36512" y="1268760"/>
            <a:ext cx="9143998" cy="5589240"/>
          </a:xfrm>
          <a:prstGeom prst="rect">
            <a:avLst/>
          </a:prstGeom>
        </p:spPr>
      </p:pic>
      <p:sp>
        <p:nvSpPr>
          <p:cNvPr id="77826" name="Rectangle 2"/>
          <p:cNvSpPr>
            <a:spLocks noGrp="1"/>
          </p:cNvSpPr>
          <p:nvPr>
            <p:ph type="ctrTitle"/>
          </p:nvPr>
        </p:nvSpPr>
        <p:spPr>
          <a:xfrm>
            <a:off x="1" y="-15855"/>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1" y="5805264"/>
            <a:ext cx="6732240" cy="908720"/>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سيمكنهم هذا من إعادة بناء الهيكل في أورشليم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9763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805264"/>
            <a:ext cx="9143999" cy="1052736"/>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سيمكنهم هذا من إعادة بناء الهيكل في أورشليم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6315407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3136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مُسترَداً</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369125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SA" sz="9600" dirty="0" err="1">
                <a:solidFill>
                  <a:schemeClr val="tx1"/>
                </a:solidFill>
                <a:effectLst>
                  <a:glow rad="279400">
                    <a:srgbClr val="000090">
                      <a:alpha val="87000"/>
                    </a:srgbClr>
                  </a:glow>
                </a:effectLst>
                <a:ea typeface="ＭＳ Ｐゴシック" pitchFamily="-112" charset="-128"/>
                <a:cs typeface="Arial" panose="020B0604020202020204" pitchFamily="34" charset="0"/>
              </a:rPr>
              <a:t>حزقيال</a:t>
            </a:r>
            <a:endParaRPr lang="en-US" sz="9600" dirty="0">
              <a:solidFill>
                <a:schemeClr val="tx1"/>
              </a:solidFill>
              <a:effectLst>
                <a:glow rad="279400">
                  <a:srgbClr val="000090">
                    <a:alpha val="87000"/>
                  </a:srgbClr>
                </a:glow>
              </a:effectLst>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60325" y="0"/>
            <a:ext cx="3552825" cy="4048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الهيكل في أيام </a:t>
            </a:r>
            <a:r>
              <a:rPr kumimoji="0" lang="ar-SA" sz="1600" b="1" u="none" strike="noStrike" kern="0" cap="none" spc="0" normalizeH="0" baseline="0" noProof="0" dirty="0" err="1">
                <a:ln>
                  <a:noFill/>
                </a:ln>
                <a:solidFill>
                  <a:srgbClr val="FFFFFF"/>
                </a:solidFill>
                <a:effectLst/>
                <a:uLnTx/>
                <a:uFillTx/>
                <a:latin typeface="Arial" panose="020B0604020202020204" pitchFamily="34" charset="0"/>
                <a:ea typeface="Osaka" charset="0"/>
                <a:cs typeface="Arial" panose="020B0604020202020204" pitchFamily="34" charset="0"/>
              </a:rPr>
              <a:t>حزقيال</a:t>
            </a:r>
            <a:r>
              <a:rPr kumimoji="0" lang="ar-SA" sz="1600" b="1" u="none" strike="noStrike" kern="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٤٠-٤٧</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6" name="Text Box 5">
            <a:extLst>
              <a:ext uri="{FF2B5EF4-FFF2-40B4-BE49-F238E27FC236}">
                <a16:creationId xmlns:a16="http://schemas.microsoft.com/office/drawing/2014/main" id="{27D887D1-0D71-F545-9E9A-E83211E6F8D3}"/>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6412611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linds(horizontal)">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مجد الله سوف يعود</a:t>
            </a:r>
            <a:endPar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4617242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b="1" dirty="0">
                <a:latin typeface="Arial" panose="020B0604020202020204" pitchFamily="34" charset="0"/>
                <a:ea typeface="ＭＳ Ｐゴシック" charset="0"/>
                <a:cs typeface="Arial" panose="020B0604020202020204" pitchFamily="34" charset="0"/>
              </a:rPr>
              <a:t>رجوع      المجد</a:t>
            </a:r>
            <a:endParaRPr lang="en-US" b="1" dirty="0">
              <a:latin typeface="Arial" panose="020B0604020202020204" pitchFamily="34" charset="0"/>
              <a:ea typeface="ＭＳ Ｐゴシック" charset="0"/>
              <a:cs typeface="Arial" panose="020B0604020202020204" pitchFamily="34"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06" name="Text Box 5"/>
          <p:cNvSpPr txBox="1">
            <a:spLocks noChangeArrowheads="1"/>
          </p:cNvSpPr>
          <p:nvPr/>
        </p:nvSpPr>
        <p:spPr bwMode="auto">
          <a:xfrm>
            <a:off x="5976814" y="1076945"/>
            <a:ext cx="86914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35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البوابة الشرقية</a:t>
            </a:r>
            <a:b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br>
            <a:r>
              <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rPr>
              <a:t>(</a:t>
            </a:r>
            <a:r>
              <a:rPr lang="ar-JO" sz="3600" dirty="0">
                <a:solidFill>
                  <a:srgbClr val="FFFFFF"/>
                </a:solidFill>
                <a:effectLst>
                  <a:glow rad="228600">
                    <a:schemeClr val="tx1"/>
                  </a:glow>
                  <a:outerShdw blurRad="38100" dist="38100" dir="2700000" algn="tl">
                    <a:srgbClr val="000000">
                      <a:alpha val="43137"/>
                    </a:srgbClr>
                  </a:outerShdw>
                </a:effectLst>
                <a:ea typeface="ＭＳ Ｐゴシック" charset="0"/>
              </a:rPr>
              <a:t>حز 43: 1-3</a:t>
            </a:r>
            <a:r>
              <a:rPr lang="en-US" sz="3600" dirty="0">
                <a:solidFill>
                  <a:srgbClr val="FFFFFF"/>
                </a:solidFill>
                <a:effectLst>
                  <a:glow rad="228600">
                    <a:schemeClr val="tx1"/>
                  </a:glow>
                  <a:outerShdw blurRad="38100" dist="38100" dir="2700000" algn="tl">
                    <a:srgbClr val="000000">
                      <a:alpha val="43137"/>
                    </a:srgbClr>
                  </a:outerShdw>
                </a:effectLst>
                <a:ea typeface="ＭＳ Ｐゴシック"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 ثم ذهب بي إلى الباب الباب المتجه نحو الشرق 2 وإذا بمجد إله إسرائيل جاء من طريق الشرق وصوته كصوت مياه كثيرة والأرض أضاءت من مجده  3 والمنظر كالمنظر الذي رأيته لما جئت لأخرب المدينة والمنظر كالمنظر الذي رأيت عند نهر خابور فخررت على وجهي</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7374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9266" name="Rectangle 1026"/>
          <p:cNvSpPr>
            <a:spLocks noGrp="1" noChangeArrowheads="1"/>
          </p:cNvSpPr>
          <p:nvPr>
            <p:ph type="ctrTitle"/>
          </p:nvPr>
        </p:nvSpPr>
        <p:spPr>
          <a:xfrm>
            <a:off x="508000" y="101529"/>
            <a:ext cx="7772400" cy="609600"/>
          </a:xfrm>
          <a:solidFill>
            <a:schemeClr val="bg1"/>
          </a:solidFill>
        </p:spPr>
        <p:txBody>
          <a:bodyPr/>
          <a:lstStyle/>
          <a:p>
            <a:pPr algn="ctr"/>
            <a:r>
              <a:rPr lang="ar-JO" dirty="0">
                <a:ea typeface="新細明體" charset="0"/>
              </a:rPr>
              <a:t>مشاكل في كلتا الحالتين</a:t>
            </a:r>
            <a:endParaRPr lang="en-US" dirty="0">
              <a:ea typeface="新細明體"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55454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قبل الألفية :</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ذبائح عن الخطية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(حز 40: 39) في ضوء موت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
        <p:nvSpPr>
          <p:cNvPr id="240648" name="Text Box 1032"/>
          <p:cNvSpPr txBox="1">
            <a:spLocks noChangeArrowheads="1"/>
          </p:cNvSpPr>
          <p:nvPr/>
        </p:nvSpPr>
        <p:spPr bwMode="auto">
          <a:xfrm>
            <a:off x="4527550" y="3047640"/>
            <a:ext cx="3886200" cy="3170099"/>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اللاألفية :</a:t>
            </a:r>
            <a:r>
              <a:rPr kumimoji="0" lang="en-US"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 </a:t>
            </a:r>
            <a:br>
              <a:rPr kumimoji="0" lang="en-US"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br>
            <a:r>
              <a:rPr kumimoji="0" lang="ar-JO"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التخلي عن التأويل الطبيعي للبوابات والأبواب والجدران والأضاحي</a:t>
            </a:r>
            <a:endParaRPr kumimoji="0" lang="en-US"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endParaRP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9273" name="Text Box 103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525</a:t>
            </a:r>
            <a:endParaRPr kumimoji="0" lang="en-US" sz="2400" b="1"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5700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ar-JO" dirty="0">
                <a:ea typeface="新細明體" charset="0"/>
              </a:rPr>
              <a:t>لماذا الذبائح في الألفية؟</a:t>
            </a:r>
            <a:endParaRPr lang="en-US" dirty="0">
              <a:ea typeface="新細明體" charset="0"/>
            </a:endParaRPr>
          </a:p>
        </p:txBody>
      </p:sp>
      <p:pic>
        <p:nvPicPr>
          <p:cNvPr id="119811"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قبل الصليب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النظر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新細明體"/>
                <a:cs typeface="Arial" panose="020B0604020202020204" pitchFamily="34" charset="0"/>
              </a:rPr>
              <a:t>للأمام</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نحو موت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بعد الصليب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النظر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新細明體"/>
                <a:cs typeface="Arial" panose="020B0604020202020204" pitchFamily="34" charset="0"/>
              </a:rPr>
              <a:t>للخلف</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نحو موت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1131" name="Text Box 11"/>
          <p:cNvSpPr txBox="1">
            <a:spLocks noChangeArrowheads="1"/>
          </p:cNvSpPr>
          <p:nvPr/>
        </p:nvSpPr>
        <p:spPr bwMode="auto">
          <a:xfrm>
            <a:off x="228600" y="4800600"/>
            <a:ext cx="8686800" cy="1815882"/>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u="sng"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ثيوقراطي</a:t>
            </a:r>
            <a:r>
              <a:rPr kumimoji="0" lang="ar-JO"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 مثل الإعتراف بالخطيئة (1 يوحنا 1: 9)</a:t>
            </a:r>
            <a:endParaRPr kumimoji="0" lang="en-US"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u="sng"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الذكرى</a:t>
            </a:r>
            <a:r>
              <a:rPr kumimoji="0" lang="ar-JO"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 مثل العشاء الرباني الذي ينظر إلى الوراء</a:t>
            </a:r>
            <a:endParaRPr kumimoji="0" lang="en-US"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قدم </a:t>
            </a:r>
            <a:r>
              <a:rPr kumimoji="0" lang="ar-JO" sz="2800" b="1" u="sng"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بولس</a:t>
            </a:r>
            <a:r>
              <a:rPr kumimoji="0" lang="ar-JO"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 ذبيحة هيكل في عام 57 م (أع 21:26) دون أن يرى مشكلة الإنحراف</a:t>
            </a:r>
            <a:endParaRPr kumimoji="0" lang="en-US" sz="2800" b="1" u="none" strike="noStrike" kern="1200" cap="none" spc="0" normalizeH="0" baseline="0" noProof="0" dirty="0">
              <a:ln>
                <a:noFill/>
              </a:ln>
              <a:solidFill>
                <a:srgbClr val="FCFEFD"/>
              </a:solidFill>
              <a:effectLst/>
              <a:uLnTx/>
              <a:uFillTx/>
              <a:latin typeface="Arial" panose="020B0604020202020204" pitchFamily="34" charset="0"/>
              <a:ea typeface="新細明體" charset="0"/>
              <a:cs typeface="Arial" panose="020B0604020202020204" pitchFamily="34" charset="0"/>
            </a:endParaRPr>
          </a:p>
        </p:txBody>
      </p:sp>
      <p:sp>
        <p:nvSpPr>
          <p:cNvPr id="780299" name="Text Box 12"/>
          <p:cNvSpPr txBox="1">
            <a:spLocks noChangeArrowheads="1"/>
          </p:cNvSpPr>
          <p:nvPr/>
        </p:nvSpPr>
        <p:spPr bwMode="auto">
          <a:xfrm>
            <a:off x="8451850" y="0"/>
            <a:ext cx="699230"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527</a:t>
            </a:r>
            <a:endParaRPr kumimoji="0" lang="en-US" sz="2400" b="1"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130123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uiExpand="1" build="p"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descr="presence of God sequo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09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2" name="Rectangle 2"/>
          <p:cNvSpPr>
            <a:spLocks noGrp="1" noChangeArrowheads="1"/>
          </p:cNvSpPr>
          <p:nvPr>
            <p:ph type="title"/>
          </p:nvPr>
        </p:nvSpPr>
        <p:spPr>
          <a:xfrm>
            <a:off x="76200" y="-26988"/>
            <a:ext cx="8915400" cy="976313"/>
          </a:xfrm>
        </p:spPr>
        <p:txBody>
          <a:bodyPr/>
          <a:lstStyle/>
          <a:p>
            <a:pPr eaLnBrk="1" hangingPunct="1">
              <a:defRPr/>
            </a:pPr>
            <a:r>
              <a:rPr lang="ar-JO" dirty="0">
                <a:ea typeface="ＭＳ Ｐゴシック" charset="0"/>
                <a:cs typeface="Arial" panose="020B0604020202020204" pitchFamily="34" charset="0"/>
              </a:rPr>
              <a:t>مواضيع لاهوتية</a:t>
            </a:r>
            <a:endParaRPr lang="en-US" sz="2400" dirty="0">
              <a:ea typeface="ＭＳ Ｐゴシック" charset="0"/>
              <a:cs typeface="Arial" panose="020B0604020202020204" pitchFamily="34" charset="0"/>
            </a:endParaRPr>
          </a:p>
        </p:txBody>
      </p:sp>
      <p:sp>
        <p:nvSpPr>
          <p:cNvPr id="166915" name="Rectangle 3"/>
          <p:cNvSpPr txBox="1">
            <a:spLocks noChangeArrowheads="1"/>
          </p:cNvSpPr>
          <p:nvPr/>
        </p:nvSpPr>
        <p:spPr bwMode="auto">
          <a:xfrm>
            <a:off x="609600" y="1125538"/>
            <a:ext cx="8534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rgbClr val="3366FF"/>
              </a:buClr>
              <a:buSzPct val="80000"/>
              <a:buFont typeface="Wingdings" charset="0"/>
              <a:buChar char="l"/>
              <a:defRPr/>
            </a:pPr>
            <a:r>
              <a:rPr lang="ar-JO" sz="2800" b="1" dirty="0">
                <a:solidFill>
                  <a:srgbClr val="FFCC00"/>
                </a:solidFill>
                <a:effectLst>
                  <a:glow rad="190500">
                    <a:srgbClr val="000000"/>
                  </a:glow>
                </a:effectLst>
                <a:latin typeface="Arial" panose="020B0604020202020204" pitchFamily="34" charset="0"/>
                <a:cs typeface="Arial" panose="020B0604020202020204" pitchFamily="34" charset="0"/>
              </a:rPr>
              <a:t>بيت الله مقابل حضور الله</a:t>
            </a:r>
            <a:br>
              <a:rPr lang="en-US" sz="2800" b="1" dirty="0">
                <a:solidFill>
                  <a:srgbClr val="FFCC00"/>
                </a:solidFill>
                <a:effectLst>
                  <a:glow rad="190500">
                    <a:srgbClr val="000000"/>
                  </a:glow>
                </a:effectLst>
                <a:latin typeface="Arial" panose="020B0604020202020204" pitchFamily="34" charset="0"/>
                <a:cs typeface="Arial" panose="020B0604020202020204" pitchFamily="34" charset="0"/>
              </a:rPr>
            </a:br>
            <a:endParaRPr lang="en-US" sz="2800" b="1" dirty="0">
              <a:solidFill>
                <a:srgbClr val="FFCC00"/>
              </a:solidFill>
              <a:effectLst>
                <a:glow rad="190500">
                  <a:srgbClr val="000000"/>
                </a:glow>
              </a:effectLst>
              <a:latin typeface="Arial" panose="020B0604020202020204" pitchFamily="34" charset="0"/>
              <a:cs typeface="Arial" panose="020B0604020202020204" pitchFamily="34" charset="0"/>
            </a:endParaRPr>
          </a:p>
          <a:p>
            <a:pPr eaLnBrk="1" hangingPunct="1">
              <a:spcBef>
                <a:spcPct val="20000"/>
              </a:spcBef>
              <a:buClr>
                <a:srgbClr val="3366FF"/>
              </a:buClr>
              <a:buSzPct val="80000"/>
              <a:buFont typeface="Wingdings" charset="0"/>
              <a:buNone/>
              <a:defRPr/>
            </a:pPr>
            <a:r>
              <a:rPr lang="en-US" sz="2800" b="1" dirty="0">
                <a:solidFill>
                  <a:srgbClr val="FFFFFF"/>
                </a:solidFill>
                <a:effectLst>
                  <a:glow rad="190500">
                    <a:srgbClr val="000000"/>
                  </a:glow>
                </a:effectLst>
                <a:latin typeface="Arial" panose="020B0604020202020204" pitchFamily="34" charset="0"/>
                <a:cs typeface="Arial" panose="020B0604020202020204" pitchFamily="34" charset="0"/>
              </a:rPr>
              <a:t>	</a:t>
            </a:r>
            <a:r>
              <a:rPr lang="ar-JO" sz="2800" b="1" dirty="0">
                <a:solidFill>
                  <a:srgbClr val="FFFFFF"/>
                </a:solidFill>
                <a:effectLst>
                  <a:glow rad="190500">
                    <a:srgbClr val="000000"/>
                  </a:glow>
                </a:effectLst>
                <a:latin typeface="Arial" panose="020B0604020202020204" pitchFamily="34" charset="0"/>
                <a:cs typeface="Arial" panose="020B0604020202020204" pitchFamily="34" charset="0"/>
              </a:rPr>
              <a:t>يقترح بعض العلماء أن حجي اتخذ وجهة نظر خرافية مفادها أن الله لم يبارك شعبه لمجرد أنهم لم يبدأوا في إعادة بناء الهيكل" (نايت).</a:t>
            </a:r>
            <a:endParaRPr lang="en-GB" sz="2800" b="1" dirty="0">
              <a:solidFill>
                <a:srgbClr val="FFFFFF"/>
              </a:solidFill>
              <a:effectLst>
                <a:glow rad="1905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7786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descr="presence of God sequo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09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Rectangle 2"/>
          <p:cNvSpPr>
            <a:spLocks noGrp="1" noChangeArrowheads="1"/>
          </p:cNvSpPr>
          <p:nvPr>
            <p:ph type="title"/>
          </p:nvPr>
        </p:nvSpPr>
        <p:spPr/>
        <p:txBody>
          <a:bodyPr/>
          <a:lstStyle/>
          <a:p>
            <a:pPr eaLnBrk="1" hangingPunct="1">
              <a:defRPr/>
            </a:pPr>
            <a:r>
              <a:rPr lang="ar-JO" sz="4800" dirty="0">
                <a:effectLst>
                  <a:glow rad="215900">
                    <a:schemeClr val="bg2"/>
                  </a:glow>
                  <a:outerShdw blurRad="38100" dist="38100" dir="2700000" algn="tl">
                    <a:srgbClr val="000000"/>
                  </a:outerShdw>
                </a:effectLst>
                <a:ea typeface="ＭＳ Ｐゴシック" charset="0"/>
                <a:cs typeface="Arial" panose="020B0604020202020204" pitchFamily="34" charset="0"/>
              </a:rPr>
              <a:t>الرد</a:t>
            </a:r>
            <a:endParaRPr lang="en-US" sz="4000" dirty="0">
              <a:effectLst>
                <a:glow rad="215900">
                  <a:schemeClr val="bg2"/>
                </a:glow>
                <a:outerShdw blurRad="38100" dist="38100" dir="2700000" algn="tl">
                  <a:srgbClr val="000000"/>
                </a:outerShdw>
              </a:effectLst>
              <a:ea typeface="ＭＳ Ｐゴシック" charset="0"/>
              <a:cs typeface="Arial" panose="020B0604020202020204" pitchFamily="34" charset="0"/>
            </a:endParaRPr>
          </a:p>
        </p:txBody>
      </p:sp>
      <p:sp>
        <p:nvSpPr>
          <p:cNvPr id="167939" name="Rectangle 3"/>
          <p:cNvSpPr txBox="1">
            <a:spLocks noChangeArrowheads="1"/>
          </p:cNvSpPr>
          <p:nvPr/>
        </p:nvSpPr>
        <p:spPr bwMode="auto">
          <a:xfrm>
            <a:off x="228600" y="13716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rgbClr val="3366FF"/>
              </a:buClr>
              <a:buSzPct val="80000"/>
              <a:buFont typeface="Wingdings" charset="0"/>
              <a:buChar char="l"/>
              <a:defRPr/>
            </a:pPr>
            <a:r>
              <a:rPr lang="ar-JO" sz="2800" b="1" dirty="0">
                <a:solidFill>
                  <a:srgbClr val="FFFFFF"/>
                </a:solidFill>
                <a:effectLst>
                  <a:glow rad="215900">
                    <a:srgbClr val="000000"/>
                  </a:glow>
                </a:effectLst>
                <a:latin typeface="Arial" panose="020B0604020202020204" pitchFamily="34" charset="0"/>
                <a:cs typeface="Arial" panose="020B0604020202020204" pitchFamily="34" charset="0"/>
              </a:rPr>
              <a:t>لم يعتمد لاهوت حجي على وجهة نظر خرافية عن الهيكل لكنه متجذر في لعنات وبركات العهد الموسوي (أنظر لا 26، تث 28)</a:t>
            </a:r>
            <a:endParaRPr lang="en-US" sz="2800" b="1" dirty="0">
              <a:solidFill>
                <a:srgbClr val="FFFFFF"/>
              </a:solidFill>
              <a:effectLst>
                <a:glow rad="215900">
                  <a:srgbClr val="000000"/>
                </a:glow>
              </a:effectLst>
              <a:latin typeface="Arial" panose="020B0604020202020204" pitchFamily="34" charset="0"/>
              <a:cs typeface="Arial" panose="020B0604020202020204" pitchFamily="34" charset="0"/>
            </a:endParaRPr>
          </a:p>
          <a:p>
            <a:pPr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15900">
                    <a:srgbClr val="000000"/>
                  </a:glow>
                </a:effectLst>
                <a:latin typeface="Arial" panose="020B0604020202020204" pitchFamily="34" charset="0"/>
                <a:cs typeface="Arial" panose="020B0604020202020204" pitchFamily="34" charset="0"/>
              </a:rPr>
              <a:t>    </a:t>
            </a:r>
          </a:p>
          <a:p>
            <a:pPr algn="r" rtl="1"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15900">
                    <a:srgbClr val="000000"/>
                  </a:glow>
                </a:effectLst>
                <a:latin typeface="Arial" panose="020B0604020202020204" pitchFamily="34" charset="0"/>
                <a:cs typeface="Arial" panose="020B0604020202020204" pitchFamily="34" charset="0"/>
              </a:rPr>
              <a:t>   </a:t>
            </a:r>
            <a:r>
              <a:rPr lang="ar-JO" sz="2800" b="1" dirty="0">
                <a:solidFill>
                  <a:srgbClr val="FFFFFF"/>
                </a:solidFill>
                <a:effectLst>
                  <a:glow rad="215900">
                    <a:srgbClr val="000000"/>
                  </a:glow>
                </a:effectLst>
                <a:latin typeface="Arial" panose="020B0604020202020204" pitchFamily="34" charset="0"/>
                <a:cs typeface="Arial" panose="020B0604020202020204" pitchFamily="34" charset="0"/>
              </a:rPr>
              <a:t>آمن حجي أن الله هو خالق وحافظ الأرض وهو مسيطر على التاريخ، وقد تألم الشعب بسبب فشلهم في حفظ العهد. </a:t>
            </a:r>
            <a:endParaRPr lang="en-GB" sz="28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0700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descr="terror-of-g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ChangeArrowheads="1"/>
          </p:cNvSpPr>
          <p:nvPr>
            <p:ph type="title"/>
          </p:nvPr>
        </p:nvSpPr>
        <p:spPr>
          <a:noFill/>
          <a:ln w="9525">
            <a:noFill/>
            <a:miter lim="800000"/>
            <a:headEnd/>
            <a:tailEnd/>
          </a:ln>
          <a:effectLst/>
        </p:spPr>
        <p:txBody>
          <a:bodyPr vert="horz" wrap="square" lIns="92075" tIns="46038" rIns="92075" bIns="46038" numCol="1" anchor="ctr" anchorCtr="0" compatLnSpc="1">
            <a:prstTxWarp prst="textNoShape">
              <a:avLst/>
            </a:prstTxWarp>
          </a:bodyPr>
          <a:lstStyle/>
          <a:p>
            <a:pPr eaLnBrk="1" hangingPunct="1"/>
            <a:r>
              <a:rPr lang="ar-JO" sz="4000" dirty="0">
                <a:ea typeface="ＭＳ Ｐゴシック" charset="0"/>
                <a:cs typeface="Arial" panose="020B0604020202020204" pitchFamily="34" charset="0"/>
              </a:rPr>
              <a:t>ماذا يعني إهمال إعادة بناء الهيكل حقاً؟</a:t>
            </a:r>
            <a:endParaRPr lang="en-US" sz="4000" dirty="0">
              <a:ea typeface="ＭＳ Ｐゴシック" charset="0"/>
              <a:cs typeface="Arial" panose="020B0604020202020204" pitchFamily="34" charset="0"/>
            </a:endParaRPr>
          </a:p>
        </p:txBody>
      </p:sp>
      <p:sp>
        <p:nvSpPr>
          <p:cNvPr id="168963" name="Rectangle 3"/>
          <p:cNvSpPr txBox="1">
            <a:spLocks noChangeArrowheads="1"/>
          </p:cNvSpPr>
          <p:nvPr/>
        </p:nvSpPr>
        <p:spPr bwMode="auto">
          <a:xfrm>
            <a:off x="2286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2159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r" rtl="1">
              <a:buClr>
                <a:srgbClr val="3366FF"/>
              </a:buClr>
              <a:defRPr/>
            </a:pPr>
            <a:r>
              <a:rPr lang="ar-JO" dirty="0">
                <a:solidFill>
                  <a:srgbClr val="FFFFFF"/>
                </a:solidFill>
                <a:effectLst>
                  <a:glow rad="215900">
                    <a:srgbClr val="000000"/>
                  </a:glow>
                </a:effectLst>
                <a:latin typeface="Arial" panose="020B0604020202020204" pitchFamily="34" charset="0"/>
                <a:cs typeface="Arial" panose="020B0604020202020204" pitchFamily="34" charset="0"/>
              </a:rPr>
              <a:t>لم يكن الهيكل مجرد مبنى لكنه كان تعبيراً صريحاً عن حضور الله، لم يناقض حجي أنبياء ما قبل السبي مثل إرميا 7: 4 الذي وبخ بني إسرائيل بسبب ثقتهم الزائفة بالهيكل.</a:t>
            </a:r>
            <a:br>
              <a:rPr lang="en-US" dirty="0">
                <a:solidFill>
                  <a:srgbClr val="FFFFFF"/>
                </a:solidFill>
                <a:effectLst>
                  <a:glow rad="215900">
                    <a:srgbClr val="000000"/>
                  </a:glow>
                </a:effectLst>
                <a:latin typeface="Arial" panose="020B0604020202020204" pitchFamily="34" charset="0"/>
                <a:cs typeface="Arial" panose="020B0604020202020204" pitchFamily="34" charset="0"/>
              </a:rPr>
            </a:br>
            <a:endParaRPr lang="en-US" dirty="0">
              <a:solidFill>
                <a:srgbClr val="FFFFFF"/>
              </a:solidFill>
              <a:effectLst>
                <a:glow rad="215900">
                  <a:srgbClr val="000000"/>
                </a:glow>
              </a:effectLst>
              <a:latin typeface="Arial" panose="020B0604020202020204" pitchFamily="34" charset="0"/>
              <a:cs typeface="Arial" panose="020B0604020202020204" pitchFamily="34" charset="0"/>
            </a:endParaRPr>
          </a:p>
          <a:p>
            <a:pPr algn="r" rtl="1">
              <a:buClr>
                <a:srgbClr val="3366FF"/>
              </a:buClr>
              <a:defRPr/>
            </a:pPr>
            <a:r>
              <a:rPr lang="ar-JO" dirty="0">
                <a:solidFill>
                  <a:srgbClr val="FFFFFF"/>
                </a:solidFill>
                <a:effectLst>
                  <a:glow rad="215900">
                    <a:srgbClr val="000000"/>
                  </a:glow>
                </a:effectLst>
                <a:latin typeface="Arial" panose="020B0604020202020204" pitchFamily="34" charset="0"/>
                <a:cs typeface="Arial" panose="020B0604020202020204" pitchFamily="34" charset="0"/>
              </a:rPr>
              <a:t>لهذا فإن رفض إعادة البناء كان رفضاً لحضور الله، بينما كانت الرغبة في بناء الهيكل فعل ثقة وطاعة لله.</a:t>
            </a:r>
            <a:endParaRPr lang="en-GB"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9705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3" descr="terror-of-g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p:txBody>
          <a:bodyPr/>
          <a:lstStyle/>
          <a:p>
            <a:pPr eaLnBrk="1" hangingPunct="1">
              <a:defRPr/>
            </a:pPr>
            <a:r>
              <a:rPr lang="ar-JO" sz="4000" dirty="0">
                <a:ea typeface="ＭＳ Ｐゴシック" charset="0"/>
                <a:cs typeface="Arial" panose="020B0604020202020204" pitchFamily="34" charset="0"/>
              </a:rPr>
              <a:t>ماذا يعني إهمال إعادة بناء الهيكل حقاً؟</a:t>
            </a:r>
            <a:endParaRPr lang="en-US" sz="2000" dirty="0">
              <a:ea typeface="ＭＳ Ｐゴシック" charset="0"/>
              <a:cs typeface="Arial" panose="020B0604020202020204" pitchFamily="34" charset="0"/>
            </a:endParaRPr>
          </a:p>
        </p:txBody>
      </p:sp>
      <p:sp>
        <p:nvSpPr>
          <p:cNvPr id="169987" name="Rectangle 3"/>
          <p:cNvSpPr txBox="1">
            <a:spLocks noChangeArrowheads="1"/>
          </p:cNvSpPr>
          <p:nvPr/>
        </p:nvSpPr>
        <p:spPr bwMode="auto">
          <a:xfrm>
            <a:off x="533400" y="1447800"/>
            <a:ext cx="8382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chemeClr val="accent2"/>
              </a:buClr>
              <a:buSzPct val="80000"/>
              <a:buFont typeface="Wingdings" charset="0"/>
              <a:buChar char="l"/>
              <a:defRPr sz="2800" b="1">
                <a:effectLst>
                  <a:glow rad="215900">
                    <a:schemeClr val="bg2"/>
                  </a:glow>
                </a:effectLst>
                <a:latin typeface="Lucida Sans"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r" rtl="1">
              <a:buClr>
                <a:srgbClr val="3366FF"/>
              </a:buClr>
              <a:defRPr/>
            </a:pPr>
            <a:r>
              <a:rPr lang="ar-JO" dirty="0">
                <a:solidFill>
                  <a:srgbClr val="FFFFFF"/>
                </a:solidFill>
                <a:effectLst>
                  <a:glow rad="215900">
                    <a:srgbClr val="000000"/>
                  </a:glow>
                </a:effectLst>
                <a:latin typeface="Arial" panose="020B0604020202020204" pitchFamily="34" charset="0"/>
                <a:cs typeface="Arial" panose="020B0604020202020204" pitchFamily="34" charset="0"/>
              </a:rPr>
              <a:t>كان الهيكل علامة تعريف ضرورية للمجتمع اليهودي كما كان مركز العبادة.</a:t>
            </a:r>
            <a:br>
              <a:rPr lang="en-US" dirty="0">
                <a:solidFill>
                  <a:srgbClr val="FFFFFF"/>
                </a:solidFill>
                <a:effectLst>
                  <a:glow rad="215900">
                    <a:srgbClr val="000000"/>
                  </a:glow>
                </a:effectLst>
                <a:latin typeface="Arial" panose="020B0604020202020204" pitchFamily="34" charset="0"/>
                <a:cs typeface="Arial" panose="020B0604020202020204" pitchFamily="34" charset="0"/>
              </a:rPr>
            </a:br>
            <a:endParaRPr lang="en-US" dirty="0">
              <a:solidFill>
                <a:srgbClr val="FFFFFF"/>
              </a:solidFill>
              <a:effectLst>
                <a:glow rad="215900">
                  <a:srgbClr val="000000"/>
                </a:glow>
              </a:effectLst>
              <a:latin typeface="Arial" panose="020B0604020202020204" pitchFamily="34" charset="0"/>
              <a:cs typeface="Arial" panose="020B0604020202020204" pitchFamily="34" charset="0"/>
            </a:endParaRPr>
          </a:p>
          <a:p>
            <a:pPr algn="r" rtl="1">
              <a:buClr>
                <a:srgbClr val="3366FF"/>
              </a:buClr>
              <a:defRPr/>
            </a:pPr>
            <a:r>
              <a:rPr lang="ar-JO" dirty="0">
                <a:solidFill>
                  <a:srgbClr val="FFFFFF"/>
                </a:solidFill>
                <a:effectLst>
                  <a:glow rad="215900">
                    <a:srgbClr val="000000"/>
                  </a:glow>
                </a:effectLst>
                <a:latin typeface="Arial" panose="020B0604020202020204" pitchFamily="34" charset="0"/>
                <a:cs typeface="Arial" panose="020B0604020202020204" pitchFamily="34" charset="0"/>
              </a:rPr>
              <a:t>ذكّرهم حجي أن وضع الله كأولوية أولى فقط هو الذي يقودهم إلى التقديس، وليس من خلال أعمالهم وتقدماتهم.</a:t>
            </a:r>
          </a:p>
          <a:p>
            <a:pPr marL="0" indent="0" algn="r" rtl="1">
              <a:buClr>
                <a:srgbClr val="3366FF"/>
              </a:buClr>
              <a:buNone/>
              <a:defRPr/>
            </a:pPr>
            <a:endParaRPr lang="en-US" dirty="0">
              <a:solidFill>
                <a:srgbClr val="FFFFFF"/>
              </a:solidFill>
              <a:effectLst>
                <a:glow rad="215900">
                  <a:srgbClr val="000000"/>
                </a:glow>
              </a:effectLst>
              <a:latin typeface="Arial" panose="020B0604020202020204" pitchFamily="34" charset="0"/>
              <a:cs typeface="Arial" panose="020B0604020202020204" pitchFamily="34" charset="0"/>
            </a:endParaRPr>
          </a:p>
          <a:p>
            <a:pPr algn="r" rtl="1">
              <a:buClr>
                <a:srgbClr val="3366FF"/>
              </a:buClr>
              <a:defRPr/>
            </a:pPr>
            <a:r>
              <a:rPr lang="ar-JO" dirty="0">
                <a:solidFill>
                  <a:srgbClr val="FFFFFF"/>
                </a:solidFill>
                <a:effectLst>
                  <a:glow rad="215900">
                    <a:srgbClr val="000000"/>
                  </a:glow>
                </a:effectLst>
                <a:latin typeface="Arial" panose="020B0604020202020204" pitchFamily="34" charset="0"/>
                <a:cs typeface="Arial" panose="020B0604020202020204" pitchFamily="34" charset="0"/>
              </a:rPr>
              <a:t>فقط من خلال هذا الموقف الصحيح يمكن أن تكون إعادة بناء الهيكل بمثابة تعبير خارجي عن سكنى الله بين شعبه واستجابتهم الصحيحة لله.</a:t>
            </a:r>
            <a:endParaRPr lang="en-GB" dirty="0">
              <a:solidFill>
                <a:srgbClr val="FFFFFF"/>
              </a:solidFill>
              <a:effectLst>
                <a:glow rad="215900">
                  <a:srgbClr val="000000"/>
                </a:glow>
              </a:effectLst>
              <a:latin typeface="Arial" panose="020B0604020202020204" pitchFamily="34" charset="0"/>
              <a:cs typeface="Arial" panose="020B0604020202020204" pitchFamily="34" charset="0"/>
            </a:endParaRPr>
          </a:p>
          <a:p>
            <a:pPr>
              <a:buClr>
                <a:srgbClr val="3366FF"/>
              </a:buClr>
              <a:defRPr/>
            </a:pPr>
            <a:endParaRPr lang="en-GB"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49913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rtl="1">
              <a:defRPr/>
            </a:pPr>
            <a:r>
              <a:rPr lang="ar-JO" sz="6000" dirty="0">
                <a:effectLst>
                  <a:glow rad="127000">
                    <a:schemeClr val="tx1"/>
                  </a:glow>
                </a:effectLst>
                <a:ea typeface="ＭＳ Ｐゴシック" charset="0"/>
              </a:rPr>
              <a:t>كيف تسترد</a:t>
            </a:r>
            <a:br>
              <a:rPr lang="en-US" sz="6000" dirty="0">
                <a:effectLst>
                  <a:glow rad="127000">
                    <a:schemeClr val="tx1"/>
                  </a:glow>
                </a:effectLst>
                <a:ea typeface="ＭＳ Ｐゴシック" charset="0"/>
              </a:rPr>
            </a:br>
            <a:r>
              <a:rPr lang="ar-JO" sz="6000" dirty="0">
                <a:effectLst>
                  <a:glow rad="127000">
                    <a:schemeClr val="tx1"/>
                  </a:glow>
                </a:effectLst>
                <a:ea typeface="ＭＳ Ｐゴシック" charset="0"/>
              </a:rPr>
              <a:t> </a:t>
            </a:r>
            <a:r>
              <a:rPr lang="ar-JO" sz="8000" dirty="0">
                <a:solidFill>
                  <a:srgbClr val="FFFF00"/>
                </a:solidFill>
                <a:effectLst>
                  <a:glow rad="127000">
                    <a:schemeClr val="tx1"/>
                  </a:glow>
                </a:effectLst>
                <a:ea typeface="ＭＳ Ｐゴシック" charset="0"/>
              </a:rPr>
              <a:t>بركة</a:t>
            </a:r>
            <a:br>
              <a:rPr lang="en-US" sz="6000" dirty="0">
                <a:solidFill>
                  <a:srgbClr val="FFFF00"/>
                </a:solidFill>
                <a:effectLst>
                  <a:glow rad="127000">
                    <a:schemeClr val="tx1"/>
                  </a:glow>
                </a:effectLst>
                <a:ea typeface="ＭＳ Ｐゴシック" charset="0"/>
              </a:rPr>
            </a:br>
            <a:r>
              <a:rPr lang="ar-JO" sz="6000" dirty="0">
                <a:effectLst>
                  <a:glow rad="127000">
                    <a:schemeClr val="tx1"/>
                  </a:glow>
                </a:effectLst>
                <a:ea typeface="ＭＳ Ｐゴシック" charset="0"/>
              </a:rPr>
              <a:t> الرب</a:t>
            </a:r>
            <a:r>
              <a:rPr lang="en-US" sz="6000" dirty="0">
                <a:effectLst>
                  <a:glow rad="127000">
                    <a:schemeClr val="tx1"/>
                  </a:glow>
                </a:effectLst>
                <a:ea typeface="ＭＳ Ｐゴシック" charset="0"/>
              </a:rPr>
              <a:t> </a:t>
            </a:r>
            <a:r>
              <a:rPr lang="ar-JO" sz="6000" dirty="0">
                <a:effectLst>
                  <a:glow rad="127000">
                    <a:schemeClr val="tx1"/>
                  </a:glow>
                </a:effectLst>
                <a:ea typeface="ＭＳ Ｐゴシック" charset="0"/>
              </a:rPr>
              <a:t>عندما ترى تأديبه فقط؟</a:t>
            </a:r>
            <a:endParaRPr lang="en-US" sz="6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82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3995936"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تذكر أن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الله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قد وعدك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بحضوره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اليوم أيضاً</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3991232" y="16839"/>
            <a:ext cx="5152768" cy="6858000"/>
          </a:xfrm>
          <a:prstGeom prst="rect">
            <a:avLst/>
          </a:prstGeom>
        </p:spPr>
      </p:pic>
    </p:spTree>
    <p:extLst>
      <p:ext uri="{BB962C8B-B14F-4D97-AF65-F5344CB8AC3E}">
        <p14:creationId xmlns:p14="http://schemas.microsoft.com/office/powerpoint/2010/main" val="21505597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descr="The-hand-of-G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8926"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685800" y="0"/>
            <a:ext cx="7772400" cy="1143000"/>
          </a:xfrm>
        </p:spPr>
        <p:txBody>
          <a:bodyPr/>
          <a:lstStyle/>
          <a:p>
            <a:pPr eaLnBrk="1" hangingPunct="1">
              <a:defRPr/>
            </a:pPr>
            <a:r>
              <a:rPr lang="ar-JO" dirty="0">
                <a:effectLst>
                  <a:glow rad="241300">
                    <a:schemeClr val="bg2"/>
                  </a:glow>
                  <a:outerShdw blurRad="38100" dist="38100" dir="2700000" algn="tl">
                    <a:srgbClr val="000000"/>
                  </a:outerShdw>
                </a:effectLst>
                <a:ea typeface="ＭＳ Ｐゴシック" charset="0"/>
                <a:cs typeface="Arial" panose="020B0604020202020204" pitchFamily="34" charset="0"/>
              </a:rPr>
              <a:t>حضور الله</a:t>
            </a:r>
            <a:endParaRPr lang="en-US" dirty="0">
              <a:effectLst>
                <a:glow rad="241300">
                  <a:schemeClr val="bg2"/>
                </a:glow>
                <a:outerShdw blurRad="38100" dist="38100" dir="2700000" algn="tl">
                  <a:srgbClr val="000000"/>
                </a:outerShdw>
              </a:effectLst>
              <a:ea typeface="ＭＳ Ｐゴシック" charset="0"/>
              <a:cs typeface="Arial" panose="020B0604020202020204" pitchFamily="34" charset="0"/>
            </a:endParaRPr>
          </a:p>
        </p:txBody>
      </p:sp>
      <p:sp>
        <p:nvSpPr>
          <p:cNvPr id="144386" name="Rectangle 3"/>
          <p:cNvSpPr txBox="1">
            <a:spLocks noChangeArrowheads="1"/>
          </p:cNvSpPr>
          <p:nvPr/>
        </p:nvSpPr>
        <p:spPr bwMode="auto">
          <a:xfrm>
            <a:off x="179512" y="1219200"/>
            <a:ext cx="8659688"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ar-JO"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cs typeface="Arial" panose="020B0604020202020204" pitchFamily="34" charset="0"/>
              </a:rPr>
              <a:t>لهذا فإن السياق الكبير في رسالة حجي يهتم بحضور الله</a:t>
            </a:r>
            <a:endParaRPr kumimoji="0" lang="en-US"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 typeface="Wingdings" charset="0"/>
              <a:buNone/>
              <a:tabLst/>
              <a:defRPr/>
            </a:pPr>
            <a:r>
              <a:rPr kumimoji="0" lang="en-US"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cs typeface="Arial" panose="020B0604020202020204" pitchFamily="34" charset="0"/>
              </a:rPr>
              <a:t>	</a:t>
            </a:r>
          </a:p>
          <a:p>
            <a:pPr marL="742950" marR="0" lvl="1" indent="-285750" algn="r" defTabSz="914400" rtl="0" eaLnBrk="1" fontAlgn="base" latinLnBrk="0" hangingPunct="1">
              <a:lnSpc>
                <a:spcPct val="90000"/>
              </a:lnSpc>
              <a:spcBef>
                <a:spcPct val="20000"/>
              </a:spcBef>
              <a:spcAft>
                <a:spcPct val="0"/>
              </a:spcAft>
              <a:buClr>
                <a:srgbClr val="3366FF"/>
              </a:buClr>
              <a:buSzPct val="80000"/>
              <a:buFont typeface="Wingdings" charset="0"/>
              <a:buNone/>
              <a:tabLst/>
              <a:defRPr/>
            </a:pPr>
            <a:r>
              <a:rPr kumimoji="0" lang="en-US"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cs typeface="Arial" panose="020B0604020202020204" pitchFamily="34" charset="0"/>
              </a:rPr>
              <a:t> يعلق كوجنز : يعطي الله تأكيداً على وجوده الدائم معهم من خلال سرد التاريخ </a:t>
            </a:r>
            <a:r>
              <a:rPr kumimoji="0" lang="ar-JO" sz="2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cs typeface="Arial" panose="020B0604020202020204" pitchFamily="34" charset="0"/>
              </a:rPr>
              <a:t>الماضي</a:t>
            </a:r>
            <a:r>
              <a:rPr kumimoji="0" lang="ar-JO"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cs typeface="Arial" panose="020B0604020202020204" pitchFamily="34" charset="0"/>
              </a:rPr>
              <a:t> لتعاملاته معهم (الوعد الذي قطعته لك عندما خرجت من مصر) من خلال التأكيد على الواقع </a:t>
            </a:r>
            <a:r>
              <a:rPr kumimoji="0" lang="ar-JO" sz="2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cs typeface="Arial" panose="020B0604020202020204" pitchFamily="34" charset="0"/>
              </a:rPr>
              <a:t>الحالي</a:t>
            </a:r>
            <a:r>
              <a:rPr kumimoji="0" lang="ar-JO"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cs typeface="Arial" panose="020B0604020202020204" pitchFamily="34" charset="0"/>
              </a:rPr>
              <a:t> (روحي يسكن بينكم لا تخافوا) وبوعدكم بعلامة مجد في </a:t>
            </a:r>
            <a:r>
              <a:rPr kumimoji="0" lang="ar-JO" sz="2800" b="1" u="none" strike="noStrike" kern="1200" cap="none" spc="0" normalizeH="0" baseline="0" noProof="0" dirty="0">
                <a:ln>
                  <a:noFill/>
                </a:ln>
                <a:solidFill>
                  <a:srgbClr val="FFFF00"/>
                </a:solidFill>
                <a:effectLst>
                  <a:glow rad="241300">
                    <a:srgbClr val="000000"/>
                  </a:glow>
                </a:effectLst>
                <a:uLnTx/>
                <a:uFillTx/>
                <a:latin typeface="Arial" panose="020B0604020202020204" pitchFamily="34" charset="0"/>
                <a:cs typeface="Arial" panose="020B0604020202020204" pitchFamily="34" charset="0"/>
              </a:rPr>
              <a:t>المستقبل</a:t>
            </a:r>
            <a:r>
              <a:rPr kumimoji="0" lang="ar-JO"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cs typeface="Arial" panose="020B0604020202020204" pitchFamily="34" charset="0"/>
              </a:rPr>
              <a:t> (سأزلزل كل الأمم حتى تدخل كنوز جميع الأمم [٢: ٢١]).</a:t>
            </a:r>
            <a:endParaRPr kumimoji="0" lang="en-GB"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4834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78178" name="Picture 1" descr="haggai1.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5057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39963" y="115888"/>
            <a:ext cx="6796087" cy="977900"/>
          </a:xfrm>
        </p:spPr>
        <p:txBody>
          <a:bodyPr/>
          <a:lstStyle/>
          <a:p>
            <a:pPr eaLnBrk="1" hangingPunct="1">
              <a:defRPr/>
            </a:pPr>
            <a:r>
              <a:rPr lang="ar-JO" sz="4000" dirty="0">
                <a:ea typeface="ＭＳ Ｐゴシック" charset="0"/>
                <a:cs typeface="Arial" panose="020B0604020202020204" pitchFamily="34" charset="0"/>
              </a:rPr>
              <a:t>رب الجنود</a:t>
            </a:r>
            <a:endParaRPr lang="en-US" sz="4000" dirty="0">
              <a:ea typeface="ＭＳ Ｐゴシック" charset="0"/>
              <a:cs typeface="Arial" panose="020B0604020202020204" pitchFamily="34" charset="0"/>
            </a:endParaRPr>
          </a:p>
        </p:txBody>
      </p:sp>
      <p:sp>
        <p:nvSpPr>
          <p:cNvPr id="178180" name="Rectangle 3"/>
          <p:cNvSpPr txBox="1">
            <a:spLocks noChangeArrowheads="1"/>
          </p:cNvSpPr>
          <p:nvPr/>
        </p:nvSpPr>
        <p:spPr bwMode="auto">
          <a:xfrm>
            <a:off x="4859338" y="1268413"/>
            <a:ext cx="4284662"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يذكر الإسم الإلهي يهوه (الرب) 34 مرة في 38 آية في السفر، وفي 14 منها يشدد على الله كلي القدرة مع اسم رب الجنود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Tx/>
              <a:buNone/>
              <a:tabLst/>
              <a:defRPr/>
            </a:pPr>
            <a:endParaRPr kumimoji="0" lang="en-US"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3366FF"/>
              </a:buClr>
              <a:buSzPct val="8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يسلم الرب كنوز الأمم لتجميل وتمجيد هيكله وسوف يهز السماء والأرض ليفعل شيئاً عظيماً وكونياً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4825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a:srcRect l="18440" t="17514" r="10945" b="12995"/>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لتكن سيرتكم خالية من محبة المال</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كونوا مكتفين بما عندكم لأنه قال</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لا أهملك ولا أتركك</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عبرانيين 13: 5</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2095003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614" b="8440"/>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تسترد</a:t>
            </a:r>
            <a:br>
              <a:rPr lang="ar-JO" dirty="0">
                <a:effectLst>
                  <a:glow rad="127000">
                    <a:schemeClr val="tx1"/>
                  </a:glow>
                </a:effectLst>
                <a:ea typeface="ＭＳ Ｐゴシック" charset="0"/>
              </a:rPr>
            </a:br>
            <a:r>
              <a:rPr lang="ar-JO" sz="9600" dirty="0">
                <a:solidFill>
                  <a:srgbClr val="FFFF00"/>
                </a:solidFill>
                <a:effectLst>
                  <a:glow rad="127000">
                    <a:schemeClr val="tx1"/>
                  </a:glow>
                </a:effectLst>
                <a:ea typeface="ＭＳ Ｐゴシック" charset="0"/>
              </a:rPr>
              <a:t>بركة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الله بينما ترى تأديبه فقط؟</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2897620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1. أعد تنظيم </a:t>
            </a:r>
            <a:r>
              <a:rPr lang="ar-JO" sz="4800" dirty="0">
                <a:solidFill>
                  <a:srgbClr val="FFFF00"/>
                </a:solidFill>
                <a:effectLst>
                  <a:glow rad="127000">
                    <a:schemeClr val="tx1"/>
                  </a:glow>
                </a:effectLst>
                <a:ea typeface="ＭＳ Ｐゴシック" charset="0"/>
                <a:cs typeface="Arial" panose="020B0604020202020204" pitchFamily="34" charset="0"/>
              </a:rPr>
              <a:t>أولوياتك</a:t>
            </a:r>
            <a:r>
              <a:rPr lang="ar-JO" sz="4800" dirty="0">
                <a:effectLst>
                  <a:glow rad="127000">
                    <a:schemeClr val="tx1"/>
                  </a:glow>
                </a:effectLst>
                <a:ea typeface="ＭＳ Ｐゴシック" charset="0"/>
                <a:cs typeface="Arial" panose="020B0604020202020204" pitchFamily="34" charset="0"/>
              </a:rPr>
              <a:t>.</a:t>
            </a:r>
            <a:endParaRPr lang="en-US" sz="48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t="32929"/>
          <a:stretch/>
        </p:blipFill>
        <p:spPr>
          <a:xfrm>
            <a:off x="1475656" y="2758189"/>
            <a:ext cx="6120680" cy="3180408"/>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1</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1486040" y="1988840"/>
            <a:ext cx="612648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الإسترداد</a:t>
            </a:r>
            <a:endParaRPr kumimoji="0" lang="en-US"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1486040" y="1531898"/>
            <a:ext cx="6126480"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الألم - الإسترداد</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460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أطلب </a:t>
            </a:r>
            <a:r>
              <a:rPr lang="ar-JO" sz="4800" dirty="0">
                <a:solidFill>
                  <a:srgbClr val="FFFF00"/>
                </a:solidFill>
                <a:effectLst>
                  <a:glow rad="127000">
                    <a:schemeClr val="tx1"/>
                  </a:glow>
                </a:effectLst>
                <a:ea typeface="ＭＳ Ｐゴシック" charset="0"/>
              </a:rPr>
              <a:t>حضور</a:t>
            </a:r>
            <a:r>
              <a:rPr lang="ar-JO" sz="4800" dirty="0">
                <a:effectLst>
                  <a:glow rad="127000">
                    <a:schemeClr val="tx1"/>
                  </a:glow>
                </a:effectLst>
                <a:ea typeface="ＭＳ Ｐゴシック" charset="0"/>
              </a:rPr>
              <a:t> الله.</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2: 1-9</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928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جدد </a:t>
            </a:r>
            <a:r>
              <a:rPr lang="ar-JO" sz="4800" dirty="0">
                <a:solidFill>
                  <a:srgbClr val="FFFF00"/>
                </a:solidFill>
                <a:effectLst>
                  <a:glow rad="127000">
                    <a:schemeClr val="tx1"/>
                  </a:glow>
                </a:effectLst>
                <a:ea typeface="ＭＳ Ｐゴシック" charset="0"/>
              </a:rPr>
              <a:t>عبادتك</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2: 10-19</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354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كانون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2" name="Text Box 10"/>
            <p:cNvSpPr txBox="1">
              <a:spLocks noChangeArrowheads="1"/>
            </p:cNvSpPr>
            <p:nvPr/>
          </p:nvSpPr>
          <p:spPr bwMode="auto">
            <a:xfrm>
              <a:off x="2523" y="2476"/>
              <a:ext cx="981"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4" name="Text Box 12"/>
            <p:cNvSpPr txBox="1">
              <a:spLocks noChangeArrowheads="1"/>
            </p:cNvSpPr>
            <p:nvPr/>
          </p:nvSpPr>
          <p:spPr bwMode="auto">
            <a:xfrm>
              <a:off x="3468"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10، 18، 20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itle 25"/>
          <p:cNvSpPr>
            <a:spLocks noGrp="1"/>
          </p:cNvSpPr>
          <p:nvPr>
            <p:ph type="title" idx="4294967295"/>
          </p:nvPr>
        </p:nvSpPr>
        <p:spPr>
          <a:xfrm>
            <a:off x="0" y="76200"/>
            <a:ext cx="9525000" cy="1143000"/>
          </a:xfrm>
        </p:spPr>
        <p:txBody>
          <a:bodyPr/>
          <a:lstStyle/>
          <a:p>
            <a:pPr>
              <a:defRPr/>
            </a:pPr>
            <a:r>
              <a:rPr lang="ar-JO" sz="4800" dirty="0">
                <a:solidFill>
                  <a:schemeClr val="tx1"/>
                </a:solidFill>
                <a:ea typeface="ＭＳ Ｐゴシック" charset="0"/>
                <a:cs typeface="Arial" panose="020B0604020202020204" pitchFamily="34" charset="0"/>
              </a:rPr>
              <a:t>التواريخ في حجي (2: 10، 18، 20)</a:t>
            </a:r>
            <a:endParaRPr lang="en-US" dirty="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توبيخ 1-11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تجاوب 12-15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الحاضر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الأهم أولاً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                2: 20-23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البناء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عتاب              1: 1-15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مواساة           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تأكيد              2: 10-19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ea typeface="ＭＳ Ｐゴシック" charset="0"/>
                <a:cs typeface="Arial" panose="020B0604020202020204" pitchFamily="34" charset="0"/>
              </a:rPr>
              <a:t>التأديب الإلهي (2: 10-17)</a:t>
            </a:r>
            <a:endParaRPr lang="en-US" sz="2800" dirty="0">
              <a:ea typeface="ＭＳ Ｐゴシック" charset="0"/>
              <a:cs typeface="Arial" panose="020B0604020202020204" pitchFamily="34" charset="0"/>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المستقبل 6-9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التلف 10-17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انتظم مع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أولويات</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55A12A60-224E-8F45-9CD8-082BB1C69074}"/>
              </a:ext>
            </a:extLst>
          </p:cNvPr>
          <p:cNvSpPr txBox="1">
            <a:spLocks noChangeArrowheads="1"/>
          </p:cNvSpPr>
          <p:nvPr/>
        </p:nvSpPr>
        <p:spPr bwMode="auto">
          <a:xfrm>
            <a:off x="3059831" y="2303404"/>
            <a:ext cx="6093499" cy="76934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انتظام</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80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ctr"/>
          <a:lstStyle/>
          <a:p>
            <a:r>
              <a:rPr lang="ar-JO" sz="2800" dirty="0">
                <a:effectLst>
                  <a:glow rad="127000">
                    <a:schemeClr val="tx1"/>
                  </a:glow>
                </a:effectLst>
                <a:ea typeface="ＭＳ Ｐゴシック" charset="0"/>
              </a:rPr>
              <a:t>10 في الرابع والعشرين من الشهر التاسع في السنة الثانية لداريوس كانت كلمة الرب عن يد حجي النبي قائلاً 11 هكذا قال رب الجنود اسال الكهنة عن الشريعة قائلاً 12 إن حمل إنسان لحماً مقدساً في طرف ثوبه ومس بطرفه خبزاً أو طبيخاً أو خمراً أو زيتاً أو طعاماً ما فهل يتقدس فأجاب الكهنة وقالوا لا    13 فقال حجي إن كان المنجس بميت يمس شيئاً من هذه فهل يتنجس فأجاب الكهنة وقالوا يتنجس </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حجي 2: 10-13</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29335943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847803"/>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14 فأجاب حجي وقال هكذا هذا الشعب وهكذا هذه الأمة قدامي يقول الرب وهكذا كل عمل أيديهم وما يقربونه هناك هو نجس 15 والآن فاجعلوا قلبكم من هذا اليوم فراجعاً قبل وضع حجر على حجر في هيكل الرب 16 منذ تلك الأيام كان أحدكم يأتي إلى عرمة عشرين فكانت عشرة أتى إلى حوض المعصرة ليغرف خمسين فورة فكانت عشرين 17 قد ضربتكم باللفح وباليرقان وبالبرد في كل عمل أيديكم وما رجعتم إلي يقول الرب</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حجي 2: 14-17</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14915411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توبيخ 1-11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تجاوب 12-15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الحاضر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الأهم أولاً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                2: 20-23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البناء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عتاب              1: 1-15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مواساة           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تأكيد              2: 10-19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ea typeface="ＭＳ Ｐゴシック" charset="0"/>
                <a:cs typeface="Arial" panose="020B0604020202020204" pitchFamily="34" charset="0"/>
              </a:rPr>
              <a:t>البركة الإلهية (2: 18-19)</a:t>
            </a:r>
            <a:endParaRPr lang="en-US" sz="2800" dirty="0">
              <a:ea typeface="ＭＳ Ｐゴシック" charset="0"/>
              <a:cs typeface="Arial" panose="020B0604020202020204" pitchFamily="34" charset="0"/>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المستقبل 6-9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التلف 10-17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048"/>
          <p:cNvSpPr txBox="1">
            <a:spLocks noChangeArrowheads="1"/>
          </p:cNvSpPr>
          <p:nvPr/>
        </p:nvSpPr>
        <p:spPr bwMode="auto">
          <a:xfrm rot="16919465">
            <a:off x="41973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 18-19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1961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18 فاجعلوا قلبكم من هذا اليوم فصاعداً من اليوم الرابع والعشرين من الشهر التاسع من اليوم الذي فيه تأسس هيكل الرب اجعلوا قلبكم 19 هل البذر في الأهراء بعد والكرم والتين والرمان والزيتون لم يحمل بعد فمن هذا اليوم أبارك</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حجي 2: 18-19</a:t>
            </a:r>
            <a:r>
              <a:rPr lang="en-US" sz="3600" dirty="0">
                <a:effectLst>
                  <a:glow rad="127000">
                    <a:schemeClr val="tx1"/>
                  </a:glow>
                </a:effectLst>
                <a:ea typeface="ＭＳ Ｐゴシック" charset="0"/>
              </a:rPr>
              <a:t>)</a:t>
            </a:r>
          </a:p>
        </p:txBody>
      </p:sp>
      <p:pic>
        <p:nvPicPr>
          <p:cNvPr id="2" name="Picture 1"/>
          <p:cNvPicPr>
            <a:picLocks noChangeAspect="1"/>
          </p:cNvPicPr>
          <p:nvPr/>
        </p:nvPicPr>
        <p:blipFill>
          <a:blip r:embed="rId3"/>
          <a:stretch>
            <a:fillRect/>
          </a:stretch>
        </p:blipFill>
        <p:spPr>
          <a:xfrm>
            <a:off x="0" y="4230278"/>
            <a:ext cx="9144000" cy="2627722"/>
          </a:xfrm>
          <a:prstGeom prst="rect">
            <a:avLst/>
          </a:prstGeom>
        </p:spPr>
      </p:pic>
    </p:spTree>
    <p:extLst>
      <p:ext uri="{BB962C8B-B14F-4D97-AF65-F5344CB8AC3E}">
        <p14:creationId xmlns:p14="http://schemas.microsoft.com/office/powerpoint/2010/main" val="38610225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6"/>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0770" name="Picture 1" descr="accusation_24x18_2008_72dp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76825"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4" name="Rectangle 2"/>
          <p:cNvSpPr>
            <a:spLocks noGrp="1" noChangeArrowheads="1"/>
          </p:cNvSpPr>
          <p:nvPr>
            <p:ph type="title"/>
          </p:nvPr>
        </p:nvSpPr>
        <p:spPr>
          <a:xfrm>
            <a:off x="685800" y="44450"/>
            <a:ext cx="7772400" cy="914400"/>
          </a:xfrm>
        </p:spPr>
        <p:txBody>
          <a:bodyPr/>
          <a:lstStyle/>
          <a:p>
            <a:pPr eaLnBrk="1" hangingPunct="1">
              <a:defRPr/>
            </a:pPr>
            <a:r>
              <a:rPr lang="ar-JO" dirty="0">
                <a:solidFill>
                  <a:srgbClr val="FFFF00"/>
                </a:solidFill>
                <a:ea typeface="ＭＳ Ｐゴシック" charset="0"/>
                <a:cs typeface="Arial" panose="020B0604020202020204" pitchFamily="34" charset="0"/>
              </a:rPr>
              <a:t>الجزء الثالث : الإتهام</a:t>
            </a:r>
            <a:endParaRPr lang="en-US" sz="2400" dirty="0">
              <a:solidFill>
                <a:srgbClr val="FFFF00"/>
              </a:solidFill>
              <a:ea typeface="ＭＳ Ｐゴシック" charset="0"/>
              <a:cs typeface="Arial" panose="020B0604020202020204" pitchFamily="34" charset="0"/>
            </a:endParaRPr>
          </a:p>
        </p:txBody>
      </p:sp>
      <p:sp>
        <p:nvSpPr>
          <p:cNvPr id="160772"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0773" name="Rectangle 3"/>
          <p:cNvSpPr txBox="1">
            <a:spLocks noChangeArrowheads="1"/>
          </p:cNvSpPr>
          <p:nvPr/>
        </p:nvSpPr>
        <p:spPr bwMode="auto">
          <a:xfrm>
            <a:off x="4103688" y="1052736"/>
            <a:ext cx="5076825" cy="574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المشكلة : الأعمال والتقدمات هي ثقة باطلة بالجهود البشرية ولا تعطي تأكيداً للقبول من قبل الرب (2: 10-14)</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العواقب</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عجز اقتصادي (2: 16-17)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
                <a:srgbClr val="3366FF"/>
              </a:buClr>
              <a:buSzPct val="80000"/>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3366FF"/>
              </a:buClr>
              <a:buSzPct val="80000"/>
              <a:buFont typeface="Wingdings" charset="0"/>
              <a:buChar char="l"/>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الإستجابة</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تجاوب الناس من خلال وضع أساسات الهيكل (2: 18-19)</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ماذا يعتقد </a:t>
            </a:r>
            <a:r>
              <a:rPr lang="ar-JO" sz="8800" dirty="0">
                <a:effectLst>
                  <a:glow rad="127000">
                    <a:schemeClr val="tx1"/>
                  </a:glow>
                </a:effectLst>
                <a:ea typeface="ＭＳ Ｐゴシック" charset="0"/>
              </a:rPr>
              <a:t>الله</a:t>
            </a:r>
            <a:r>
              <a:rPr lang="ar-JO" sz="4800" dirty="0">
                <a:effectLst>
                  <a:glow rad="127000">
                    <a:schemeClr val="tx1"/>
                  </a:glow>
                </a:effectLst>
                <a:ea typeface="ＭＳ Ｐゴシック" charset="0"/>
              </a:rPr>
              <a:t> بشأن عبادتك؟</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2516" y="1988840"/>
            <a:ext cx="9144000" cy="4010526"/>
          </a:xfrm>
          <a:prstGeom prst="rect">
            <a:avLst/>
          </a:prstGeom>
        </p:spPr>
      </p:pic>
    </p:spTree>
    <p:extLst>
      <p:ext uri="{BB962C8B-B14F-4D97-AF65-F5344CB8AC3E}">
        <p14:creationId xmlns:p14="http://schemas.microsoft.com/office/powerpoint/2010/main" val="6018967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614" b="8440"/>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تسترد</a:t>
            </a:r>
            <a:br>
              <a:rPr lang="ar-JO" dirty="0">
                <a:effectLst>
                  <a:glow rad="127000">
                    <a:schemeClr val="tx1"/>
                  </a:glow>
                </a:effectLst>
                <a:ea typeface="ＭＳ Ｐゴシック" charset="0"/>
              </a:rPr>
            </a:br>
            <a:r>
              <a:rPr lang="ar-JO" sz="9600" dirty="0">
                <a:solidFill>
                  <a:srgbClr val="FFFF00"/>
                </a:solidFill>
                <a:effectLst>
                  <a:glow rad="127000">
                    <a:schemeClr val="tx1"/>
                  </a:glow>
                </a:effectLst>
                <a:ea typeface="ＭＳ Ｐゴシック" charset="0"/>
              </a:rPr>
              <a:t>بركة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الله بينما ترى تأديبه فقط؟</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6889118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God Of Restoration - Joy! Digital">
            <a:extLst>
              <a:ext uri="{FF2B5EF4-FFF2-40B4-BE49-F238E27FC236}">
                <a16:creationId xmlns:a16="http://schemas.microsoft.com/office/drawing/2014/main" id="{69BB0CB0-A170-DE9F-09D4-6B933E0690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٤. أعد تصور </a:t>
            </a:r>
            <a:r>
              <a:rPr lang="ar-JO" sz="4800" dirty="0">
                <a:solidFill>
                  <a:srgbClr val="FFFF00"/>
                </a:solidFill>
                <a:effectLst>
                  <a:glow rad="127000">
                    <a:schemeClr val="tx1"/>
                  </a:glow>
                </a:effectLst>
                <a:ea typeface="ＭＳ Ｐゴシック" charset="0"/>
              </a:rPr>
              <a:t>ملكوت</a:t>
            </a:r>
            <a:r>
              <a:rPr lang="ar-JO" sz="4800" dirty="0">
                <a:effectLst>
                  <a:glow rad="127000">
                    <a:schemeClr val="tx1"/>
                  </a:glow>
                </a:effectLst>
                <a:ea typeface="ＭＳ Ｐゴシック" charset="0"/>
              </a:rPr>
              <a:t> الله</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(حجي ٢: ٢٠-٢٣)</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9352199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 Will Shake the Earth”: Reading Haggai in Canonical Context | Via Emmaus">
            <a:extLst>
              <a:ext uri="{FF2B5EF4-FFF2-40B4-BE49-F238E27FC236}">
                <a16:creationId xmlns:a16="http://schemas.microsoft.com/office/drawing/2014/main" id="{7F468FB8-3083-E5AE-1394-3A08A8C59E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284" y="29469"/>
            <a:ext cx="9144000" cy="67990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20 وصارت كلمة الرب ثانية إلى حجي في الرابع والعشرين من الشهر قائلاً 21 كلم زربابل والي يهوذا قائلاً </a:t>
            </a:r>
            <a:r>
              <a:rPr lang="ar-JO" sz="2800" dirty="0">
                <a:solidFill>
                  <a:srgbClr val="FFFF00"/>
                </a:solidFill>
                <a:effectLst>
                  <a:glow rad="127000">
                    <a:schemeClr val="tx1"/>
                  </a:glow>
                </a:effectLst>
                <a:ea typeface="ＭＳ Ｐゴシック" charset="0"/>
              </a:rPr>
              <a:t>إني أزلزل السماوات والأرض</a:t>
            </a:r>
            <a:br>
              <a:rPr lang="ar-JO" sz="2800" dirty="0">
                <a:solidFill>
                  <a:srgbClr val="FFFF00"/>
                </a:solidFill>
                <a:effectLst>
                  <a:glow rad="127000">
                    <a:schemeClr val="tx1"/>
                  </a:glow>
                </a:effectLst>
                <a:ea typeface="ＭＳ Ｐゴシック" charset="0"/>
              </a:rPr>
            </a:br>
            <a:r>
              <a:rPr lang="ar-JO" sz="2800" dirty="0">
                <a:solidFill>
                  <a:srgbClr val="FFFF00"/>
                </a:solidFill>
                <a:effectLst>
                  <a:glow rad="127000">
                    <a:schemeClr val="tx1"/>
                  </a:glow>
                </a:effectLst>
                <a:ea typeface="ＭＳ Ｐゴシック" charset="0"/>
              </a:rPr>
              <a:t> </a:t>
            </a:r>
            <a:r>
              <a:rPr lang="ar-JO" sz="2800" dirty="0">
                <a:effectLst>
                  <a:glow rad="127000">
                    <a:schemeClr val="tx1"/>
                  </a:glow>
                </a:effectLst>
                <a:ea typeface="ＭＳ Ｐゴシック" charset="0"/>
              </a:rPr>
              <a:t>22 وأقلب كرسي الممالك وأبيد قوة ممالك الأمم وأقلب المركبات والراكبين فيها وينحط الخيل وراكبوها كل منها بسيف أخيه</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(حجي ٢: ٢٠-٢٢)</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3426681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توبيخ 1-11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تجاوب 12-15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الحاضر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الأهم أولاً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                2: 20-23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البناء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عتاب              1: 1-15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مواساة           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تأكيد              2: 10-19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ea typeface="ＭＳ Ｐゴシック" charset="0"/>
                <a:cs typeface="Arial" panose="020B0604020202020204" pitchFamily="34" charset="0"/>
              </a:rPr>
              <a:t>الإنتصار العسكري (2: 20-22)</a:t>
            </a:r>
            <a:endParaRPr lang="en-US" sz="2800" dirty="0">
              <a:ea typeface="ＭＳ Ｐゴシック" charset="0"/>
              <a:cs typeface="Arial" panose="020B0604020202020204" pitchFamily="34" charset="0"/>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المستقبل 6-9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التلف 10-17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048"/>
          <p:cNvSpPr txBox="1">
            <a:spLocks noChangeArrowheads="1"/>
          </p:cNvSpPr>
          <p:nvPr/>
        </p:nvSpPr>
        <p:spPr bwMode="auto">
          <a:xfrm rot="16919465">
            <a:off x="41973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 18-19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الكونية 20-22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1. أعد تنظيم </a:t>
            </a:r>
            <a:r>
              <a:rPr lang="ar-JO" sz="4800" dirty="0">
                <a:solidFill>
                  <a:srgbClr val="FFFF00"/>
                </a:solidFill>
                <a:effectLst>
                  <a:glow rad="127000">
                    <a:schemeClr val="tx1"/>
                  </a:glow>
                </a:effectLst>
                <a:ea typeface="ＭＳ Ｐゴシック" charset="0"/>
                <a:cs typeface="Arial" panose="020B0604020202020204" pitchFamily="34" charset="0"/>
              </a:rPr>
              <a:t>أولوياتك</a:t>
            </a:r>
            <a:r>
              <a:rPr lang="ar-JO" sz="4800" dirty="0">
                <a:effectLst>
                  <a:glow rad="127000">
                    <a:schemeClr val="tx1"/>
                  </a:glow>
                </a:effectLst>
                <a:ea typeface="ＭＳ Ｐゴシック" charset="0"/>
                <a:cs typeface="Arial" panose="020B0604020202020204" pitchFamily="34" charset="0"/>
              </a:rPr>
              <a:t>.</a:t>
            </a:r>
            <a:endParaRPr lang="en-US" sz="48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t="32929"/>
          <a:stretch/>
        </p:blipFill>
        <p:spPr>
          <a:xfrm>
            <a:off x="1475656" y="2758189"/>
            <a:ext cx="6120680" cy="3180408"/>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1</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1486040" y="1988840"/>
            <a:ext cx="612648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الإسترداد</a:t>
            </a:r>
            <a:endParaRPr kumimoji="0" lang="en-US"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1486040" y="1531898"/>
            <a:ext cx="6126480"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الألم - الإسترداد</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18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423867"/>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حجي ٢ : ٢٣</a:t>
            </a:r>
            <a:br>
              <a:rPr lang="ar-JO" sz="3200" dirty="0">
                <a:effectLst>
                  <a:glow rad="127000">
                    <a:schemeClr val="tx1"/>
                  </a:glow>
                </a:effectLst>
                <a:ea typeface="ＭＳ Ｐゴシック" charset="0"/>
              </a:rPr>
            </a:b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في ذلك اليوم يقول رب الجنود آخذك يا زربابل عبدي ابن شألتئيل يقول الرب وأجعلك كخاتم لأني قد اخترتك يقول رب الجنود </a:t>
            </a:r>
          </a:p>
        </p:txBody>
      </p:sp>
    </p:spTree>
    <p:extLst>
      <p:ext uri="{BB962C8B-B14F-4D97-AF65-F5344CB8AC3E}">
        <p14:creationId xmlns:p14="http://schemas.microsoft.com/office/powerpoint/2010/main" val="16770314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ar-JO" sz="3600" dirty="0">
                <a:ea typeface="ＭＳ Ｐゴシック" charset="0"/>
                <a:cs typeface="Arial" panose="020B0604020202020204" pitchFamily="34" charset="0"/>
              </a:rPr>
              <a:t>الجزء الرابع : التأكيد</a:t>
            </a:r>
            <a:endParaRPr lang="en-US" sz="3600" dirty="0">
              <a:ea typeface="ＭＳ Ｐゴシック" charset="0"/>
              <a:cs typeface="Arial" panose="020B0604020202020204" pitchFamily="34" charset="0"/>
            </a:endParaRPr>
          </a:p>
        </p:txBody>
      </p:sp>
      <p:sp>
        <p:nvSpPr>
          <p:cNvPr id="163843" name="Text Box 4"/>
          <p:cNvSpPr txBox="1">
            <a:spLocks noChangeArrowheads="1"/>
          </p:cNvSpPr>
          <p:nvPr/>
        </p:nvSpPr>
        <p:spPr bwMode="auto">
          <a:xfrm>
            <a:off x="8243888"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3844" name="Picture 1" descr="checkmar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11638" y="2347913"/>
            <a:ext cx="4932362" cy="451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Rectangle 3"/>
          <p:cNvSpPr txBox="1">
            <a:spLocks noChangeArrowheads="1"/>
          </p:cNvSpPr>
          <p:nvPr/>
        </p:nvSpPr>
        <p:spPr bwMode="auto">
          <a:xfrm>
            <a:off x="539750" y="1484313"/>
            <a:ext cx="6032514"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3366FF"/>
              </a:buClr>
              <a:buSzPct val="80000"/>
              <a:buFont typeface="Wingdings" charset="0"/>
              <a:buChar char="l"/>
              <a:tabLst/>
              <a:defRPr/>
            </a:pPr>
            <a:r>
              <a:rPr kumimoji="0" lang="ar-JO" sz="3200" b="1" u="none" strike="noStrike" kern="1200" cap="none" spc="0" normalizeH="0" baseline="0" noProof="0" dirty="0">
                <a:ln>
                  <a:noFill/>
                </a:ln>
                <a:solidFill>
                  <a:srgbClr val="0000FF">
                    <a:lumMod val="75000"/>
                  </a:srgbClr>
                </a:solidFill>
                <a:effectLst/>
                <a:uLnTx/>
                <a:uFillTx/>
                <a:latin typeface="Arial" panose="020B0604020202020204" pitchFamily="34" charset="0"/>
                <a:ea typeface="ＭＳ Ｐゴシック" charset="0"/>
                <a:cs typeface="Arial" panose="020B0604020202020204" pitchFamily="34" charset="0"/>
              </a:rPr>
              <a:t>مرة ثانية سيزلزل الله السماوات ويقلب الأمم (2: 20-22)</a:t>
            </a:r>
            <a:endParaRPr kumimoji="0" lang="en-US" sz="3200" b="1" u="none" strike="noStrike" kern="1200" cap="none" spc="0" normalizeH="0" baseline="0" noProof="0" dirty="0">
              <a:ln>
                <a:noFill/>
              </a:ln>
              <a:solidFill>
                <a:srgbClr val="0000FF">
                  <a:lumMod val="75000"/>
                </a:srgbClr>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0"/>
              <a:buNone/>
              <a:tabLst/>
              <a:defRPr/>
            </a:pPr>
            <a:endParaRPr kumimoji="0" lang="en-US" sz="3200" b="1" u="none" strike="noStrike" kern="1200" cap="none" spc="0" normalizeH="0" baseline="0" noProof="0" dirty="0">
              <a:ln>
                <a:noFill/>
              </a:ln>
              <a:solidFill>
                <a:srgbClr val="0000FF">
                  <a:lumMod val="75000"/>
                </a:srgbClr>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3366FF"/>
              </a:buClr>
              <a:buSzPct val="80000"/>
              <a:buFont typeface="Wingdings" charset="0"/>
              <a:buChar char="l"/>
              <a:tabLst/>
              <a:defRPr/>
            </a:pPr>
            <a:r>
              <a:rPr kumimoji="0" lang="ar-JO" sz="3200" b="1" u="none" strike="noStrike" kern="1200" cap="none" spc="0" normalizeH="0" baseline="0" noProof="0" dirty="0">
                <a:ln>
                  <a:noFill/>
                </a:ln>
                <a:solidFill>
                  <a:srgbClr val="0000FF">
                    <a:lumMod val="75000"/>
                  </a:srgbClr>
                </a:solidFill>
                <a:effectLst/>
                <a:uLnTx/>
                <a:uFillTx/>
                <a:latin typeface="Arial" panose="020B0604020202020204" pitchFamily="34" charset="0"/>
                <a:ea typeface="ＭＳ Ｐゴシック" charset="0"/>
                <a:cs typeface="Arial" panose="020B0604020202020204" pitchFamily="34" charset="0"/>
              </a:rPr>
              <a:t>سوف يعظم النسل الداوودي من خلال زربابل (2: 23)</a:t>
            </a:r>
            <a:endParaRPr kumimoji="0" lang="en-GB" sz="3200" b="1" u="none" strike="noStrike" kern="1200" cap="none" spc="0" normalizeH="0" baseline="0" noProof="0" dirty="0">
              <a:ln>
                <a:noFill/>
              </a:ln>
              <a:solidFill>
                <a:srgbClr val="0000FF">
                  <a:lumMod val="75000"/>
                </a:srgbClr>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توبيخ 1-11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تجاوب 12-15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الحاضر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الأهم أولاً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                2: 20-23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البناء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عتاب              1: 1-15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مواساة           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تأكيد              2: 10-19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ea typeface="ＭＳ Ｐゴシック" charset="0"/>
                <a:cs typeface="Arial" panose="020B0604020202020204" pitchFamily="34" charset="0"/>
              </a:rPr>
              <a:t>بركة زربابل (2: 23)</a:t>
            </a:r>
            <a:endParaRPr lang="en-US" sz="2800" dirty="0">
              <a:ea typeface="ＭＳ Ｐゴシック" charset="0"/>
              <a:cs typeface="Arial" panose="020B0604020202020204" pitchFamily="34" charset="0"/>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المستقبل 6-9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التلف 10-17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048"/>
          <p:cNvSpPr txBox="1">
            <a:spLocks noChangeArrowheads="1"/>
          </p:cNvSpPr>
          <p:nvPr/>
        </p:nvSpPr>
        <p:spPr bwMode="auto">
          <a:xfrm rot="16919465">
            <a:off x="41973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 18-19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الكونية 20-22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10"/>
          <p:cNvSpPr txBox="1">
            <a:spLocks noChangeArrowheads="1"/>
          </p:cNvSpPr>
          <p:nvPr/>
        </p:nvSpPr>
        <p:spPr bwMode="auto">
          <a:xfrm rot="16987485">
            <a:off x="5995987" y="2855913"/>
            <a:ext cx="3667125"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الشخصية (23)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the_kingdom_of_god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26988"/>
            <a:ext cx="9163050" cy="710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2"/>
          <p:cNvSpPr>
            <a:spLocks noGrp="1" noChangeArrowheads="1"/>
          </p:cNvSpPr>
          <p:nvPr>
            <p:ph type="title"/>
          </p:nvPr>
        </p:nvSpPr>
        <p:spPr>
          <a:xfrm>
            <a:off x="0" y="-26988"/>
            <a:ext cx="9144000" cy="1143001"/>
          </a:xfrm>
        </p:spPr>
        <p:txBody>
          <a:bodyPr/>
          <a:lstStyle/>
          <a:p>
            <a:pPr eaLnBrk="1" hangingPunct="1">
              <a:defRPr/>
            </a:pPr>
            <a:r>
              <a:rPr lang="ar-JO" dirty="0">
                <a:effectLst>
                  <a:glow rad="241300">
                    <a:schemeClr val="bg2"/>
                  </a:glow>
                  <a:outerShdw blurRad="38100" dist="38100" dir="2700000" algn="tl">
                    <a:srgbClr val="000000"/>
                  </a:outerShdw>
                </a:effectLst>
                <a:ea typeface="ＭＳ Ｐゴシック" charset="0"/>
                <a:cs typeface="Arial" panose="020B0604020202020204" pitchFamily="34" charset="0"/>
              </a:rPr>
              <a:t>التعليم المسياني في حجي</a:t>
            </a:r>
            <a:endParaRPr lang="en-US" dirty="0">
              <a:effectLst>
                <a:glow rad="241300">
                  <a:schemeClr val="bg2"/>
                </a:glow>
                <a:outerShdw blurRad="38100" dist="38100" dir="2700000" algn="tl">
                  <a:srgbClr val="000000"/>
                </a:outerShdw>
              </a:effectLst>
              <a:ea typeface="ＭＳ Ｐゴシック" charset="0"/>
              <a:cs typeface="Arial" panose="020B0604020202020204" pitchFamily="34" charset="0"/>
            </a:endParaRPr>
          </a:p>
        </p:txBody>
      </p:sp>
      <p:sp>
        <p:nvSpPr>
          <p:cNvPr id="145410" name="Text Box 5"/>
          <p:cNvSpPr txBox="1">
            <a:spLocks noChangeArrowheads="1"/>
          </p:cNvSpPr>
          <p:nvPr/>
        </p:nvSpPr>
        <p:spPr bwMode="auto">
          <a:xfrm>
            <a:off x="2987824" y="2501900"/>
            <a:ext cx="3276600" cy="20313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accent2"/>
              </a:buClr>
              <a:buSzPct val="80000"/>
              <a:buFont typeface="Wingdings" charset="0"/>
              <a:buChar char="l"/>
            </a:pPr>
            <a:r>
              <a:rPr lang="ar-JO" sz="2800" b="1" dirty="0">
                <a:latin typeface="Arial" panose="020B0604020202020204" pitchFamily="34" charset="0"/>
                <a:cs typeface="Arial" panose="020B0604020202020204" pitchFamily="34" charset="0"/>
              </a:rPr>
              <a:t>القول الأخير (2: 21) يشير إليه ثانية، مع الوعد أن الله سوف يعيد بناء بيت داود من خلاله</a:t>
            </a:r>
            <a:endParaRPr lang="en-US" b="1" dirty="0">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76200" y="1472399"/>
            <a:ext cx="5080248" cy="948489"/>
          </a:xfrm>
          <a:prstGeom prst="rect">
            <a:avLst/>
          </a:prstGeom>
          <a:noFill/>
          <a:ln w="9525">
            <a:noFill/>
            <a:miter lim="800000"/>
            <a:headEnd/>
            <a:tailEnd/>
          </a:ln>
        </p:spPr>
        <p:txBody>
          <a:bodyPr/>
          <a:lstStyle/>
          <a:p>
            <a:pPr algn="r">
              <a:spcBef>
                <a:spcPct val="20000"/>
              </a:spcBef>
              <a:buClr>
                <a:schemeClr val="accent2"/>
              </a:buClr>
              <a:buSzPct val="80000"/>
              <a:buFont typeface="Wingdings" charset="2"/>
              <a:buNone/>
              <a:defRPr/>
            </a:pPr>
            <a:r>
              <a:rPr lang="ar-JO" sz="3200" b="1" kern="0" dirty="0">
                <a:solidFill>
                  <a:schemeClr val="bg2"/>
                </a:solidFill>
                <a:latin typeface="Arial" panose="020B0604020202020204" pitchFamily="34" charset="0"/>
                <a:ea typeface="Times New Roman" charset="0"/>
                <a:cs typeface="Arial" panose="020B0604020202020204" pitchFamily="34" charset="0"/>
              </a:rPr>
              <a:t>يظهر زربابل في البداية وفي النهاية:</a:t>
            </a:r>
            <a:endParaRPr lang="en-US" sz="3200" b="1" kern="0" dirty="0">
              <a:solidFill>
                <a:schemeClr val="bg2"/>
              </a:solidFill>
              <a:latin typeface="Arial" panose="020B0604020202020204" pitchFamily="34" charset="0"/>
              <a:ea typeface="Times New Roman" charset="0"/>
              <a:cs typeface="Arial" panose="020B0604020202020204" pitchFamily="34" charset="0"/>
            </a:endParaRPr>
          </a:p>
        </p:txBody>
      </p:sp>
      <p:sp>
        <p:nvSpPr>
          <p:cNvPr id="145412" name="Text Box 5"/>
          <p:cNvSpPr txBox="1">
            <a:spLocks noChangeArrowheads="1"/>
          </p:cNvSpPr>
          <p:nvPr/>
        </p:nvSpPr>
        <p:spPr bwMode="auto">
          <a:xfrm>
            <a:off x="6258000" y="2501900"/>
            <a:ext cx="2895600" cy="125572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accent2"/>
              </a:buClr>
              <a:buSzPct val="80000"/>
              <a:buFont typeface="Wingdings" charset="0"/>
              <a:buChar char="l"/>
            </a:pPr>
            <a:r>
              <a:rPr lang="ar-JO" sz="2800" b="1" dirty="0">
                <a:latin typeface="Arial" panose="020B0604020202020204" pitchFamily="34" charset="0"/>
                <a:cs typeface="Arial" panose="020B0604020202020204" pitchFamily="34" charset="0"/>
              </a:rPr>
              <a:t>القول الأول (1: 1) يشير إلى زربابل لإعادة بناء الهيكل</a:t>
            </a:r>
            <a:endParaRPr lang="en-US" b="1" dirty="0">
              <a:latin typeface="Arial" panose="020B0604020202020204" pitchFamily="34" charset="0"/>
              <a:cs typeface="Arial" panose="020B0604020202020204" pitchFamily="34" charset="0"/>
            </a:endParaRPr>
          </a:p>
        </p:txBody>
      </p:sp>
      <p:sp>
        <p:nvSpPr>
          <p:cNvPr id="145413" name="Text Box 5"/>
          <p:cNvSpPr txBox="1">
            <a:spLocks noChangeArrowheads="1"/>
          </p:cNvSpPr>
          <p:nvPr/>
        </p:nvSpPr>
        <p:spPr bwMode="auto">
          <a:xfrm>
            <a:off x="-76200" y="2501900"/>
            <a:ext cx="3063875" cy="282538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8313" indent="-4683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accent2"/>
              </a:buClr>
              <a:buSzPct val="80000"/>
              <a:buFont typeface="Wingdings" charset="0"/>
              <a:buChar char="l"/>
            </a:pPr>
            <a:r>
              <a:rPr lang="ar-JO" sz="2800" b="1" dirty="0">
                <a:latin typeface="Arial" panose="020B0604020202020204" pitchFamily="34" charset="0"/>
                <a:cs typeface="Arial" panose="020B0604020202020204" pitchFamily="34" charset="0"/>
              </a:rPr>
              <a:t>في 2: 23 هو عبد الرب وخاتم، كلا المصطلحين يستخدمان للملك الداوودي (مز 89: 3، إر 22: 24)</a:t>
            </a:r>
            <a:endParaRPr lang="en-US" sz="2800" b="1" dirty="0">
              <a:latin typeface="Arial" panose="020B0604020202020204" pitchFamily="34" charset="0"/>
              <a:cs typeface="Arial" panose="020B0604020202020204" pitchFamily="34" charset="0"/>
            </a:endParaRPr>
          </a:p>
          <a:p>
            <a:pPr eaLnBrk="1" hangingPunct="1">
              <a:lnSpc>
                <a:spcPct val="90000"/>
              </a:lnSpc>
              <a:spcBef>
                <a:spcPct val="20000"/>
              </a:spcBef>
              <a:buClr>
                <a:schemeClr val="accent2"/>
              </a:buClr>
              <a:buSzPct val="80000"/>
              <a:buFont typeface="Wingdings" charset="0"/>
              <a:buChar char="l"/>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61112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checkerboard(across)">
                                      <p:cBhvr>
                                        <p:cTn id="7" dur="500"/>
                                        <p:tgtEl>
                                          <p:spTgt spid="145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5410"/>
                                        </p:tgtEl>
                                        <p:attrNameLst>
                                          <p:attrName>style.visibility</p:attrName>
                                        </p:attrNameLst>
                                      </p:cBhvr>
                                      <p:to>
                                        <p:strVal val="visible"/>
                                      </p:to>
                                    </p:set>
                                    <p:animEffect transition="in" filter="checkerboard(across)">
                                      <p:cBhvr>
                                        <p:cTn id="12" dur="500"/>
                                        <p:tgtEl>
                                          <p:spTgt spid="1454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5413"/>
                                        </p:tgtEl>
                                        <p:attrNameLst>
                                          <p:attrName>style.visibility</p:attrName>
                                        </p:attrNameLst>
                                      </p:cBhvr>
                                      <p:to>
                                        <p:strVal val="visible"/>
                                      </p:to>
                                    </p:set>
                                    <p:animEffect transition="in" filter="checkerboard(across)">
                                      <p:cBhvr>
                                        <p:cTn id="1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nimBg="1"/>
      <p:bldP spid="145412" grpId="0" animBg="1"/>
      <p:bldP spid="14541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4" descr="26784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7380312" cy="6927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2"/>
          <p:cNvSpPr>
            <a:spLocks noGrp="1" noChangeArrowheads="1"/>
          </p:cNvSpPr>
          <p:nvPr>
            <p:ph type="ctrTitle"/>
          </p:nvPr>
        </p:nvSpPr>
        <p:spPr>
          <a:xfrm>
            <a:off x="5105400" y="762000"/>
            <a:ext cx="3960813" cy="2209800"/>
          </a:xfrm>
        </p:spPr>
        <p:txBody>
          <a:bodyPr/>
          <a:lstStyle/>
          <a:p>
            <a:pPr eaLnBrk="1" hangingPunct="1">
              <a:defRPr/>
            </a:pPr>
            <a:r>
              <a:rPr lang="ar-JO" sz="6000" dirty="0">
                <a:effectLst/>
                <a:ea typeface="ＭＳ Ｐゴシック" charset="0"/>
                <a:cs typeface="Arial" panose="020B0604020202020204" pitchFamily="34" charset="0"/>
              </a:rPr>
              <a:t>طابع      الخاتم</a:t>
            </a:r>
            <a:endParaRPr lang="en-US" dirty="0">
              <a:ea typeface="ＭＳ Ｐゴシック" charset="0"/>
              <a:cs typeface="Arial" panose="020B0604020202020204" pitchFamily="34" charset="0"/>
            </a:endParaRPr>
          </a:p>
        </p:txBody>
      </p:sp>
      <p:pic>
        <p:nvPicPr>
          <p:cNvPr id="173059" name="Picture 6" descr="imag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5397500" y="4240213"/>
            <a:ext cx="3746500" cy="261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152400" y="4648200"/>
            <a:ext cx="5105400" cy="20574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p>
            <a:pPr marL="0" marR="0" lvl="0" indent="0" algn="ctr" defTabSz="914400" rtl="0" eaLnBrk="1" fontAlgn="base" latinLnBrk="0" hangingPunct="1">
              <a:lnSpc>
                <a:spcPct val="100000"/>
              </a:lnSpc>
              <a:spcBef>
                <a:spcPct val="20000"/>
              </a:spcBef>
              <a:spcAft>
                <a:spcPct val="0"/>
              </a:spcAft>
              <a:buClr>
                <a:srgbClr val="3366FF"/>
              </a:buClr>
              <a:buSzPct val="80000"/>
              <a:buFont typeface="Wingdings" pitchFamily="-107" charset="2"/>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7" charset="-128"/>
                <a:cs typeface="Arial" panose="020B0604020202020204" pitchFamily="34" charset="0"/>
              </a:rPr>
              <a:t>انطباع من طابع الخاتم الويلزي </a:t>
            </a:r>
          </a:p>
          <a:p>
            <a:pPr marL="0" marR="0" lvl="0" indent="0" algn="ctr" defTabSz="914400" rtl="0" eaLnBrk="1" fontAlgn="base" latinLnBrk="0" hangingPunct="1">
              <a:lnSpc>
                <a:spcPct val="100000"/>
              </a:lnSpc>
              <a:spcBef>
                <a:spcPct val="20000"/>
              </a:spcBef>
              <a:spcAft>
                <a:spcPct val="0"/>
              </a:spcAft>
              <a:buClr>
                <a:srgbClr val="3366FF"/>
              </a:buClr>
              <a:buSzPct val="80000"/>
              <a:buFont typeface="Wingdings" pitchFamily="-107" charset="2"/>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7" charset="-128"/>
                <a:cs typeface="Arial" panose="020B0604020202020204" pitchFamily="34" charset="0"/>
              </a:rPr>
              <a:t>تم العثور عليه في راجلان </a:t>
            </a:r>
          </a:p>
          <a:p>
            <a:pPr marL="0" marR="0" lvl="0" indent="0" algn="ctr" defTabSz="914400" rtl="0" eaLnBrk="1" fontAlgn="base" latinLnBrk="0" hangingPunct="1">
              <a:lnSpc>
                <a:spcPct val="100000"/>
              </a:lnSpc>
              <a:spcBef>
                <a:spcPct val="20000"/>
              </a:spcBef>
              <a:spcAft>
                <a:spcPct val="0"/>
              </a:spcAft>
              <a:buClr>
                <a:srgbClr val="3366FF"/>
              </a:buClr>
              <a:buSzPct val="80000"/>
              <a:buFont typeface="Wingdings" pitchFamily="-107" charset="2"/>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7" charset="-128"/>
                <a:cs typeface="Arial" panose="020B0604020202020204" pitchFamily="34" charset="0"/>
              </a:rPr>
              <a:t>القرن الخامس عشر</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7" charset="-128"/>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28"/>
          <p:cNvGrpSpPr>
            <a:grpSpLocks/>
          </p:cNvGrpSpPr>
          <p:nvPr/>
        </p:nvGrpSpPr>
        <p:grpSpPr bwMode="auto">
          <a:xfrm>
            <a:off x="1371600" y="3886200"/>
            <a:ext cx="3048000" cy="2063750"/>
            <a:chOff x="864" y="2448"/>
            <a:chExt cx="1920" cy="960"/>
          </a:xfrm>
        </p:grpSpPr>
        <p:sp>
          <p:nvSpPr>
            <p:cNvPr id="175134" name="Line 17"/>
            <p:cNvSpPr>
              <a:spLocks noChangeShapeType="1"/>
            </p:cNvSpPr>
            <p:nvPr/>
          </p:nvSpPr>
          <p:spPr bwMode="auto">
            <a:xfrm flipV="1">
              <a:off x="912" y="2448"/>
              <a:ext cx="1872" cy="96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35" name="Line 15"/>
            <p:cNvSpPr>
              <a:spLocks noChangeShapeType="1"/>
            </p:cNvSpPr>
            <p:nvPr/>
          </p:nvSpPr>
          <p:spPr bwMode="auto">
            <a:xfrm>
              <a:off x="864" y="2448"/>
              <a:ext cx="1824" cy="96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7282" name="Rectangle 2"/>
          <p:cNvSpPr>
            <a:spLocks noGrp="1" noChangeArrowheads="1"/>
          </p:cNvSpPr>
          <p:nvPr>
            <p:ph type="title"/>
          </p:nvPr>
        </p:nvSpPr>
        <p:spPr>
          <a:xfrm>
            <a:off x="182563" y="0"/>
            <a:ext cx="6477000" cy="914400"/>
          </a:xfrm>
        </p:spPr>
        <p:txBody>
          <a:bodyPr/>
          <a:lstStyle/>
          <a:p>
            <a:pPr eaLnBrk="1" hangingPunct="1">
              <a:defRPr/>
            </a:pPr>
            <a:r>
              <a:rPr lang="ar-JO" dirty="0">
                <a:ea typeface="ＭＳ Ｐゴシック" charset="0"/>
                <a:cs typeface="Arial" panose="020B0604020202020204" pitchFamily="34" charset="0"/>
              </a:rPr>
              <a:t>سلطة زربابل</a:t>
            </a:r>
            <a:endParaRPr lang="en-US" dirty="0">
              <a:ea typeface="ＭＳ Ｐゴシック" charset="0"/>
              <a:cs typeface="Arial" panose="020B0604020202020204" pitchFamily="34" charset="0"/>
            </a:endParaRPr>
          </a:p>
        </p:txBody>
      </p:sp>
      <p:sp>
        <p:nvSpPr>
          <p:cNvPr id="175110" name="Rectangle 5"/>
          <p:cNvSpPr>
            <a:spLocks noChangeArrowheads="1"/>
          </p:cNvSpPr>
          <p:nvPr/>
        </p:nvSpPr>
        <p:spPr bwMode="auto">
          <a:xfrm>
            <a:off x="228600" y="1122273"/>
            <a:ext cx="8763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صور حجي المسيا عندما قال الله لزربابل، سأجعلك مثل طابع الخاتم لأني اخترتك         (2: 23). نظرًا لأن طابع الخاتم يدل على السلطة، فإن زربابل أصبح مركزاً للخط المسياني حيث اندمجت سطور يوسف ومريم :</a:t>
            </a:r>
            <a:endParaRPr kumimoji="0" lang="en-GB"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11" name="Rectangle 6"/>
          <p:cNvSpPr>
            <a:spLocks noChangeArrowheads="1"/>
          </p:cNvSpPr>
          <p:nvPr/>
        </p:nvSpPr>
        <p:spPr bwMode="auto">
          <a:xfrm>
            <a:off x="5562600" y="3549645"/>
            <a:ext cx="3429000" cy="1708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1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كلا السلالتين فإن والد زربابل هو شألتيئيل، لكن كل سلسلة نسب تتبع ابناً مختلفًا لزربابل حتى تنتهي مع يوسف ومريم. وهذا يجعل زربابل ووالده الرابط المشترك في كل سلالة.</a:t>
            </a:r>
            <a:endParaRPr kumimoji="0" lang="en-GB" altLang="zh-CN"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12" name="Text Box 7"/>
          <p:cNvSpPr txBox="1">
            <a:spLocks noChangeArrowheads="1"/>
          </p:cNvSpPr>
          <p:nvPr/>
        </p:nvSpPr>
        <p:spPr bwMode="auto">
          <a:xfrm>
            <a:off x="5897563" y="6384925"/>
            <a:ext cx="213552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جولة عبر الكتاب، 285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13" name="Text Box 8"/>
          <p:cNvSpPr txBox="1">
            <a:spLocks noChangeArrowheads="1"/>
          </p:cNvSpPr>
          <p:nvPr/>
        </p:nvSpPr>
        <p:spPr bwMode="auto">
          <a:xfrm>
            <a:off x="8382000" y="269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7289" name="Text Box 9"/>
          <p:cNvSpPr txBox="1">
            <a:spLocks noChangeArrowheads="1"/>
          </p:cNvSpPr>
          <p:nvPr/>
        </p:nvSpPr>
        <p:spPr bwMode="auto">
          <a:xfrm>
            <a:off x="2478088" y="2667000"/>
            <a:ext cx="603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داود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32"/>
          <p:cNvGrpSpPr>
            <a:grpSpLocks/>
          </p:cNvGrpSpPr>
          <p:nvPr/>
        </p:nvGrpSpPr>
        <p:grpSpPr bwMode="auto">
          <a:xfrm>
            <a:off x="685800" y="3429004"/>
            <a:ext cx="4014789" cy="461963"/>
            <a:chOff x="432" y="2160"/>
            <a:chExt cx="2529" cy="291"/>
          </a:xfrm>
        </p:grpSpPr>
        <p:sp>
          <p:nvSpPr>
            <p:cNvPr id="175132" name="Text Box 10"/>
            <p:cNvSpPr txBox="1">
              <a:spLocks noChangeArrowheads="1"/>
            </p:cNvSpPr>
            <p:nvPr/>
          </p:nvSpPr>
          <p:spPr bwMode="auto">
            <a:xfrm>
              <a:off x="432" y="2160"/>
              <a:ext cx="56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سليمان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33" name="Text Box 11"/>
            <p:cNvSpPr txBox="1">
              <a:spLocks noChangeArrowheads="1"/>
            </p:cNvSpPr>
            <p:nvPr/>
          </p:nvSpPr>
          <p:spPr bwMode="auto">
            <a:xfrm>
              <a:off x="2544" y="2160"/>
              <a:ext cx="41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ناثان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31"/>
          <p:cNvGrpSpPr>
            <a:grpSpLocks/>
          </p:cNvGrpSpPr>
          <p:nvPr/>
        </p:nvGrpSpPr>
        <p:grpSpPr bwMode="auto">
          <a:xfrm>
            <a:off x="801688" y="5649913"/>
            <a:ext cx="4064001" cy="461962"/>
            <a:chOff x="505" y="3350"/>
            <a:chExt cx="2560" cy="291"/>
          </a:xfrm>
        </p:grpSpPr>
        <p:sp>
          <p:nvSpPr>
            <p:cNvPr id="175130" name="Text Box 12"/>
            <p:cNvSpPr txBox="1">
              <a:spLocks noChangeArrowheads="1"/>
            </p:cNvSpPr>
            <p:nvPr/>
          </p:nvSpPr>
          <p:spPr bwMode="auto">
            <a:xfrm>
              <a:off x="505" y="3350"/>
              <a:ext cx="52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يوسف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31" name="Text Box 13"/>
            <p:cNvSpPr txBox="1">
              <a:spLocks noChangeArrowheads="1"/>
            </p:cNvSpPr>
            <p:nvPr/>
          </p:nvSpPr>
          <p:spPr bwMode="auto">
            <a:xfrm>
              <a:off x="2659" y="3350"/>
              <a:ext cx="40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مريم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7296" name="Text Box 16"/>
          <p:cNvSpPr txBox="1">
            <a:spLocks noChangeArrowheads="1"/>
          </p:cNvSpPr>
          <p:nvPr/>
        </p:nvSpPr>
        <p:spPr bwMode="auto">
          <a:xfrm>
            <a:off x="2476500" y="6351588"/>
            <a:ext cx="7617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 name="Group 27"/>
          <p:cNvGrpSpPr>
            <a:grpSpLocks/>
          </p:cNvGrpSpPr>
          <p:nvPr/>
        </p:nvGrpSpPr>
        <p:grpSpPr bwMode="auto">
          <a:xfrm>
            <a:off x="1905000" y="6122988"/>
            <a:ext cx="2286000" cy="304800"/>
            <a:chOff x="1200" y="3648"/>
            <a:chExt cx="1440" cy="192"/>
          </a:xfrm>
        </p:grpSpPr>
        <p:sp>
          <p:nvSpPr>
            <p:cNvPr id="175128" name="Line 18"/>
            <p:cNvSpPr>
              <a:spLocks noChangeShapeType="1"/>
            </p:cNvSpPr>
            <p:nvPr/>
          </p:nvSpPr>
          <p:spPr bwMode="auto">
            <a:xfrm>
              <a:off x="1200" y="364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29" name="Line 19"/>
            <p:cNvSpPr>
              <a:spLocks noChangeShapeType="1"/>
            </p:cNvSpPr>
            <p:nvPr/>
          </p:nvSpPr>
          <p:spPr bwMode="auto">
            <a:xfrm flipV="1">
              <a:off x="2256" y="364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 name="Group 26"/>
          <p:cNvGrpSpPr>
            <a:grpSpLocks/>
          </p:cNvGrpSpPr>
          <p:nvPr/>
        </p:nvGrpSpPr>
        <p:grpSpPr bwMode="auto">
          <a:xfrm>
            <a:off x="1752600" y="3124200"/>
            <a:ext cx="2362200" cy="304800"/>
            <a:chOff x="1104" y="1968"/>
            <a:chExt cx="1488" cy="192"/>
          </a:xfrm>
        </p:grpSpPr>
        <p:sp>
          <p:nvSpPr>
            <p:cNvPr id="175126" name="Line 24"/>
            <p:cNvSpPr>
              <a:spLocks noChangeShapeType="1"/>
            </p:cNvSpPr>
            <p:nvPr/>
          </p:nvSpPr>
          <p:spPr bwMode="auto">
            <a:xfrm flipH="1">
              <a:off x="1104" y="196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27" name="Line 25"/>
            <p:cNvSpPr>
              <a:spLocks noChangeShapeType="1"/>
            </p:cNvSpPr>
            <p:nvPr/>
          </p:nvSpPr>
          <p:spPr bwMode="auto">
            <a:xfrm flipH="1" flipV="1">
              <a:off x="2208" y="196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 name="Group 30"/>
          <p:cNvGrpSpPr>
            <a:grpSpLocks/>
          </p:cNvGrpSpPr>
          <p:nvPr/>
        </p:nvGrpSpPr>
        <p:grpSpPr bwMode="auto">
          <a:xfrm>
            <a:off x="1979614" y="3860800"/>
            <a:ext cx="1739900" cy="2020888"/>
            <a:chOff x="1296" y="2176"/>
            <a:chExt cx="1096" cy="1273"/>
          </a:xfrm>
        </p:grpSpPr>
        <p:pic>
          <p:nvPicPr>
            <p:cNvPr id="175123" name="Picture 14" descr="images"/>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1336" y="2448"/>
              <a:ext cx="1056" cy="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309" name="Text Box 29"/>
            <p:cNvSpPr txBox="1">
              <a:spLocks noChangeArrowheads="1"/>
            </p:cNvSpPr>
            <p:nvPr/>
          </p:nvSpPr>
          <p:spPr bwMode="auto">
            <a:xfrm>
              <a:off x="1296" y="3158"/>
              <a:ext cx="1003" cy="29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1425" y="2176"/>
              <a:ext cx="784" cy="29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شألتئيل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7313" name="Text Box 33"/>
          <p:cNvSpPr txBox="1">
            <a:spLocks noChangeArrowheads="1"/>
          </p:cNvSpPr>
          <p:nvPr/>
        </p:nvSpPr>
        <p:spPr bwMode="auto">
          <a:xfrm>
            <a:off x="457200" y="4419600"/>
            <a:ext cx="11801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 1: 12</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97314" name="Text Box 34"/>
          <p:cNvSpPr txBox="1">
            <a:spLocks noChangeArrowheads="1"/>
          </p:cNvSpPr>
          <p:nvPr/>
        </p:nvSpPr>
        <p:spPr bwMode="auto">
          <a:xfrm>
            <a:off x="3810000" y="4419600"/>
            <a:ext cx="10919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 3: 27</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289"/>
                                        </p:tgtEl>
                                        <p:attrNameLst>
                                          <p:attrName>style.visibility</p:attrName>
                                        </p:attrNameLst>
                                      </p:cBhvr>
                                      <p:to>
                                        <p:strVal val="visible"/>
                                      </p:to>
                                    </p:set>
                                    <p:animEffect transition="in" filter="wipe(up)">
                                      <p:cBhvr>
                                        <p:cTn id="7" dur="500"/>
                                        <p:tgtEl>
                                          <p:spTgt spid="97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97313"/>
                                        </p:tgtEl>
                                        <p:attrNameLst>
                                          <p:attrName>style.visibility</p:attrName>
                                        </p:attrNameLst>
                                      </p:cBhvr>
                                      <p:to>
                                        <p:strVal val="visible"/>
                                      </p:to>
                                    </p:set>
                                    <p:animEffect transition="in" filter="wipe(up)">
                                      <p:cBhvr>
                                        <p:cTn id="35" dur="500"/>
                                        <p:tgtEl>
                                          <p:spTgt spid="973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97314"/>
                                        </p:tgtEl>
                                        <p:attrNameLst>
                                          <p:attrName>style.visibility</p:attrName>
                                        </p:attrNameLst>
                                      </p:cBhvr>
                                      <p:to>
                                        <p:strVal val="visible"/>
                                      </p:to>
                                    </p:set>
                                    <p:animEffect transition="in" filter="wipe(up)">
                                      <p:cBhvr>
                                        <p:cTn id="40" dur="500"/>
                                        <p:tgtEl>
                                          <p:spTgt spid="973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500"/>
                                        <p:tgtEl>
                                          <p:spTgt spid="5"/>
                                        </p:tgtEl>
                                      </p:cBhvr>
                                    </p:animEffect>
                                  </p:childTnLst>
                                </p:cTn>
                              </p:par>
                            </p:childTnLst>
                          </p:cTn>
                        </p:par>
                        <p:par>
                          <p:cTn id="46" fill="hold" nodeType="afterGroup">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97296"/>
                                        </p:tgtEl>
                                        <p:attrNameLst>
                                          <p:attrName>style.visibility</p:attrName>
                                        </p:attrNameLst>
                                      </p:cBhvr>
                                      <p:to>
                                        <p:strVal val="visible"/>
                                      </p:to>
                                    </p:set>
                                    <p:animEffect transition="in" filter="wipe(up)">
                                      <p:cBhvr>
                                        <p:cTn id="49" dur="500"/>
                                        <p:tgtEl>
                                          <p:spTgt spid="97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p:bldP spid="97296" grpId="0"/>
      <p:bldP spid="97313" grpId="0"/>
      <p:bldP spid="9731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418" name="Rectangle 2"/>
          <p:cNvSpPr>
            <a:spLocks noGrp="1" noChangeArrowheads="1"/>
          </p:cNvSpPr>
          <p:nvPr>
            <p:ph type="title"/>
          </p:nvPr>
        </p:nvSpPr>
        <p:spPr>
          <a:xfrm>
            <a:off x="76200" y="152400"/>
            <a:ext cx="8915400" cy="1143000"/>
          </a:xfrm>
        </p:spPr>
        <p:txBody>
          <a:bodyPr/>
          <a:lstStyle/>
          <a:p>
            <a:pPr eaLnBrk="1" hangingPunct="1">
              <a:defRPr/>
            </a:pPr>
            <a:r>
              <a:rPr lang="ar-JO" sz="3600" dirty="0">
                <a:ea typeface="ＭＳ Ｐゴシック" charset="0"/>
                <a:cs typeface="Arial" panose="020B0604020202020204" pitchFamily="34" charset="0"/>
              </a:rPr>
              <a:t>أهمية توازي داود - زربابل</a:t>
            </a:r>
            <a:endParaRPr lang="en-US" sz="3600" dirty="0">
              <a:ea typeface="ＭＳ Ｐゴシック" charset="0"/>
              <a:cs typeface="Arial" panose="020B0604020202020204" pitchFamily="34" charset="0"/>
            </a:endParaRPr>
          </a:p>
        </p:txBody>
      </p:sp>
      <p:sp>
        <p:nvSpPr>
          <p:cNvPr id="176133"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6134" name="Rectangle 3"/>
          <p:cNvSpPr txBox="1">
            <a:spLocks noChangeArrowheads="1"/>
          </p:cNvSpPr>
          <p:nvPr/>
        </p:nvSpPr>
        <p:spPr bwMode="auto">
          <a:xfrm>
            <a:off x="228600" y="1557338"/>
            <a:ext cx="89154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3366FF"/>
              </a:buClr>
              <a:buSzPct val="80000"/>
              <a:buFont typeface="Wingdings" charset="0"/>
              <a:buChar char="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 الشبه بين داود وزربابل رائعاً، لأن داود أراد أن يبني الهيكل ولكن استجابةً لذلك وعد الرب ببناء بيت الملك.</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76135" name="Picture 1" descr="king david image-01-smal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733800"/>
            <a:ext cx="40894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6" name="Rectangle 3"/>
          <p:cNvSpPr txBox="1">
            <a:spLocks noChangeArrowheads="1"/>
          </p:cNvSpPr>
          <p:nvPr/>
        </p:nvSpPr>
        <p:spPr bwMode="auto">
          <a:xfrm>
            <a:off x="4067175" y="3716338"/>
            <a:ext cx="5053013" cy="302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3366FF"/>
              </a:buClr>
              <a:buSzPct val="80000"/>
              <a:buFont typeface="Wingdings"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يظهر هذا التشابه أن العنصر المسياني يناسب سياق الكتاب.</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b="1" dirty="0">
              <a:latin typeface="Arial" panose="020B0604020202020204" pitchFamily="34" charset="0"/>
              <a:cs typeface="Arial" panose="020B0604020202020204" pitchFamily="34" charset="0"/>
            </a:endParaRPr>
          </a:p>
        </p:txBody>
      </p:sp>
      <p:sp>
        <p:nvSpPr>
          <p:cNvPr id="32770" name="Rectangle 2"/>
          <p:cNvSpPr>
            <a:spLocks noGrp="1" noChangeArrowheads="1"/>
          </p:cNvSpPr>
          <p:nvPr>
            <p:ph type="title"/>
          </p:nvPr>
        </p:nvSpPr>
        <p:spPr>
          <a:xfrm>
            <a:off x="0" y="5715000"/>
            <a:ext cx="8915400" cy="1143000"/>
          </a:xfrm>
        </p:spPr>
        <p:txBody>
          <a:bodyPr/>
          <a:lstStyle/>
          <a:p>
            <a:pPr eaLnBrk="1" hangingPunct="1">
              <a:defRPr/>
            </a:pPr>
            <a:r>
              <a:rPr lang="ar-JO" sz="4000" dirty="0">
                <a:ea typeface="ＭＳ Ｐゴシック" charset="0"/>
                <a:cs typeface="Arial" panose="020B0604020202020204" pitchFamily="34" charset="0"/>
              </a:rPr>
              <a:t>عناصر النبوة المسيانية</a:t>
            </a:r>
            <a:endParaRPr lang="en-US" sz="4000" dirty="0">
              <a:ea typeface="ＭＳ Ｐゴシック" charset="0"/>
              <a:cs typeface="Arial" panose="020B0604020202020204" pitchFamily="34" charset="0"/>
            </a:endParaRPr>
          </a:p>
        </p:txBody>
      </p:sp>
      <p:sp>
        <p:nvSpPr>
          <p:cNvPr id="177157" name="Rectangle 3"/>
          <p:cNvSpPr txBox="1">
            <a:spLocks noChangeArrowheads="1"/>
          </p:cNvSpPr>
          <p:nvPr/>
        </p:nvSpPr>
        <p:spPr bwMode="auto">
          <a:xfrm>
            <a:off x="3708400" y="71438"/>
            <a:ext cx="5364163"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accent2"/>
              </a:buClr>
              <a:buSzPct val="80000"/>
              <a:buFont typeface="Wingdings" charset="0"/>
              <a:buChar char="l"/>
            </a:pPr>
            <a:r>
              <a:rPr lang="ar-JO" sz="3200" b="1" dirty="0">
                <a:latin typeface="Arial" panose="020B0604020202020204" pitchFamily="34" charset="0"/>
                <a:cs typeface="Arial" panose="020B0604020202020204" pitchFamily="34" charset="0"/>
              </a:rPr>
              <a:t>اختفى زربابل كقائد رئيسي بعد إعطاء نبوة حجي مباشرة.</a:t>
            </a:r>
            <a:endParaRPr lang="en-US" sz="3200" b="1" dirty="0">
              <a:latin typeface="Arial" panose="020B0604020202020204" pitchFamily="34" charset="0"/>
              <a:cs typeface="Arial" panose="020B0604020202020204" pitchFamily="34" charset="0"/>
            </a:endParaRPr>
          </a:p>
          <a:p>
            <a:pPr eaLnBrk="1" hangingPunct="1">
              <a:lnSpc>
                <a:spcPct val="90000"/>
              </a:lnSpc>
              <a:spcBef>
                <a:spcPct val="20000"/>
              </a:spcBef>
              <a:buClr>
                <a:schemeClr val="accent2"/>
              </a:buClr>
              <a:buSzPct val="80000"/>
              <a:buFont typeface="Wingdings" charset="0"/>
              <a:buNone/>
            </a:pPr>
            <a:endParaRPr lang="en-US" sz="3200" b="1" dirty="0">
              <a:latin typeface="Arial" panose="020B0604020202020204" pitchFamily="34" charset="0"/>
              <a:cs typeface="Arial" panose="020B0604020202020204" pitchFamily="34" charset="0"/>
            </a:endParaRPr>
          </a:p>
          <a:p>
            <a:pPr algn="r" rtl="1" eaLnBrk="1" hangingPunct="1">
              <a:lnSpc>
                <a:spcPct val="90000"/>
              </a:lnSpc>
              <a:spcBef>
                <a:spcPct val="20000"/>
              </a:spcBef>
              <a:buClr>
                <a:schemeClr val="accent2"/>
              </a:buClr>
              <a:buSzPct val="80000"/>
              <a:buFont typeface="Wingdings" charset="0"/>
              <a:buNone/>
            </a:pPr>
            <a:r>
              <a:rPr lang="ar-JO" sz="3200" b="1" dirty="0">
                <a:latin typeface="Arial" panose="020B0604020202020204" pitchFamily="34" charset="0"/>
                <a:cs typeface="Arial" panose="020B0604020202020204" pitchFamily="34" charset="0"/>
              </a:rPr>
              <a:t>    النبوة المتعلقة بزربابل تتعلق بالملك الشرعي للمستقبل، فهو ابن الله المختار، الذي سيُمنح قوة وسلطانًا على كل الأمم (مز 2: 110؛ مت 28: 18).</a:t>
            </a:r>
            <a:endParaRPr lang="en-GB" sz="3200" b="1" dirty="0">
              <a:latin typeface="Arial" panose="020B0604020202020204" pitchFamily="34" charset="0"/>
              <a:cs typeface="Arial" panose="020B0604020202020204" pitchFamily="34" charset="0"/>
            </a:endParaRPr>
          </a:p>
        </p:txBody>
      </p:sp>
      <p:pic>
        <p:nvPicPr>
          <p:cNvPr id="177158" name="Picture 2" descr="Moretto_KingDavid.jpg"/>
          <p:cNvPicPr>
            <a:picLocks noChangeAspect="1"/>
          </p:cNvPicPr>
          <p:nvPr/>
        </p:nvPicPr>
        <p:blipFill rotWithShape="1">
          <a:blip r:embed="rId2" cstate="screen">
            <a:extLst>
              <a:ext uri="{28A0092B-C50C-407E-A947-70E740481C1C}">
                <a14:useLocalDpi xmlns:a14="http://schemas.microsoft.com/office/drawing/2010/main"/>
              </a:ext>
            </a:extLst>
          </a:blip>
          <a:srcRect b="3110"/>
          <a:stretch/>
        </p:blipFill>
        <p:spPr bwMode="auto">
          <a:xfrm>
            <a:off x="0" y="836613"/>
            <a:ext cx="3810000" cy="3528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61112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5594"/>
            <a:ext cx="9144000" cy="609240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080120"/>
          </a:xfrm>
          <a:solidFill>
            <a:srgbClr val="000000"/>
          </a:solidFill>
          <a:effectLst/>
        </p:spPr>
        <p:txBody>
          <a:bodyPr/>
          <a:lstStyle/>
          <a:p>
            <a:pPr>
              <a:defRPr/>
            </a:pPr>
            <a:r>
              <a:rPr lang="ar-JO" dirty="0">
                <a:solidFill>
                  <a:srgbClr val="FFFFFF"/>
                </a:solidFill>
                <a:effectLst/>
                <a:ea typeface="ＭＳ Ｐゴシック" charset="0"/>
              </a:rPr>
              <a:t>هل تريد بركة الله؟</a:t>
            </a:r>
            <a:endParaRPr lang="en-US" dirty="0">
              <a:solidFill>
                <a:srgbClr val="FFFFFF"/>
              </a:solidFill>
              <a:effectLst/>
              <a:ea typeface="ＭＳ Ｐゴシック" charset="0"/>
            </a:endParaRPr>
          </a:p>
        </p:txBody>
      </p:sp>
      <p:sp>
        <p:nvSpPr>
          <p:cNvPr id="5" name="Rectangle 2"/>
          <p:cNvSpPr txBox="1">
            <a:spLocks noChangeArrowheads="1"/>
          </p:cNvSpPr>
          <p:nvPr/>
        </p:nvSpPr>
        <p:spPr bwMode="auto">
          <a:xfrm>
            <a:off x="1" y="5229200"/>
            <a:ext cx="9143999" cy="1628800"/>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latin typeface="Arial" panose="020B0604020202020204" pitchFamily="34" charset="0"/>
                <a:ea typeface="ＭＳ Ｐゴシック" charset="0"/>
                <a:cs typeface="Arial" panose="020B0604020202020204" pitchFamily="34" charset="0"/>
              </a:rPr>
              <a:t>سترث الملكوت أيضاً عندما تكون أميناً الآن</a:t>
            </a:r>
            <a:endParaRPr lang="en-US" b="1" dirty="0">
              <a:solidFill>
                <a:srgbClr val="FFFFFF"/>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582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حجّي</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3"/>
          <p:cNvSpPr txBox="1">
            <a:spLocks noChangeArrowheads="1"/>
          </p:cNvSpPr>
          <p:nvPr/>
        </p:nvSpPr>
        <p:spPr bwMode="auto">
          <a:xfrm>
            <a:off x="4067945" y="1340768"/>
            <a:ext cx="5076056" cy="1200329"/>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3600" b="1" dirty="0">
                <a:solidFill>
                  <a:prstClr val="black"/>
                </a:solidFill>
                <a:latin typeface="Arial" panose="020B0604020202020204" pitchFamily="34" charset="0"/>
                <a:cs typeface="Arial" panose="020B0604020202020204" pitchFamily="34" charset="0"/>
              </a:rPr>
              <a:t>1. يحتاج </a:t>
            </a: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هيكل الرب للبناء</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الهيكل الأقدم أقل مجداً</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6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أطلب </a:t>
            </a:r>
            <a:r>
              <a:rPr lang="ar-JO" sz="4800" dirty="0">
                <a:solidFill>
                  <a:srgbClr val="FFFF00"/>
                </a:solidFill>
                <a:effectLst>
                  <a:glow rad="127000">
                    <a:schemeClr val="tx1"/>
                  </a:glow>
                </a:effectLst>
                <a:ea typeface="ＭＳ Ｐゴシック" charset="0"/>
              </a:rPr>
              <a:t>حضور</a:t>
            </a:r>
            <a:r>
              <a:rPr lang="ar-JO" sz="4800" dirty="0">
                <a:effectLst>
                  <a:glow rad="127000">
                    <a:schemeClr val="tx1"/>
                  </a:glow>
                </a:effectLst>
                <a:ea typeface="ＭＳ Ｐゴシック" charset="0"/>
              </a:rPr>
              <a:t> الله.</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2: 1-9</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999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نوعين من الميراث</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61636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Down Arrow 7"/>
          <p:cNvSpPr/>
          <p:nvPr/>
        </p:nvSpPr>
        <p:spPr bwMode="auto">
          <a:xfrm>
            <a:off x="6028420" y="2325522"/>
            <a:ext cx="688526" cy="61636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9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تسترد</a:t>
            </a:r>
            <a:br>
              <a:rPr lang="ar-JO" dirty="0">
                <a:effectLst>
                  <a:glow rad="127000">
                    <a:schemeClr val="tx1"/>
                  </a:glow>
                </a:effectLst>
                <a:ea typeface="ＭＳ Ｐゴシック" charset="0"/>
              </a:rPr>
            </a:br>
            <a:r>
              <a:rPr lang="ar-JO" sz="9600" dirty="0">
                <a:solidFill>
                  <a:srgbClr val="FFFF00"/>
                </a:solidFill>
                <a:effectLst>
                  <a:glow rad="127000">
                    <a:schemeClr val="tx1"/>
                  </a:glow>
                </a:effectLst>
                <a:ea typeface="ＭＳ Ｐゴシック" charset="0"/>
              </a:rPr>
              <a:t>بركة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الله بينما ترى تأديبه فقط؟</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7438345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رتب نفسك مع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أولويات</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5120F55-B73D-4B0F-E0A1-14BD30B2A3A9}"/>
              </a:ext>
            </a:extLst>
          </p:cNvPr>
          <p:cNvSpPr txBox="1">
            <a:spLocks noChangeArrowheads="1"/>
          </p:cNvSpPr>
          <p:nvPr/>
        </p:nvSpPr>
        <p:spPr bwMode="auto">
          <a:xfrm>
            <a:off x="3059831" y="2303404"/>
            <a:ext cx="6093499" cy="76934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انتظام</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511396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1. أعد تنظيم </a:t>
            </a:r>
            <a:r>
              <a:rPr lang="ar-JO" sz="4800" dirty="0">
                <a:solidFill>
                  <a:srgbClr val="FFFF00"/>
                </a:solidFill>
                <a:effectLst>
                  <a:glow rad="127000">
                    <a:schemeClr val="tx1"/>
                  </a:glow>
                </a:effectLst>
                <a:ea typeface="ＭＳ Ｐゴシック" charset="0"/>
                <a:cs typeface="Arial" panose="020B0604020202020204" pitchFamily="34" charset="0"/>
              </a:rPr>
              <a:t>أولوياتك</a:t>
            </a:r>
            <a:r>
              <a:rPr lang="ar-JO" sz="4800" dirty="0">
                <a:effectLst>
                  <a:glow rad="127000">
                    <a:schemeClr val="tx1"/>
                  </a:glow>
                </a:effectLst>
                <a:ea typeface="ＭＳ Ｐゴシック" charset="0"/>
                <a:cs typeface="Arial" panose="020B0604020202020204" pitchFamily="34" charset="0"/>
              </a:rPr>
              <a:t>.</a:t>
            </a:r>
            <a:endParaRPr lang="en-US" sz="48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t="32929"/>
          <a:stretch/>
        </p:blipFill>
        <p:spPr>
          <a:xfrm>
            <a:off x="1475656" y="2758189"/>
            <a:ext cx="6120680" cy="3180408"/>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1</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1486040" y="1988840"/>
            <a:ext cx="612648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الإسترداد</a:t>
            </a:r>
            <a:endParaRPr kumimoji="0" lang="en-US"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1486040" y="1531898"/>
            <a:ext cx="6126480"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الألم - الإسترداد</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518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استرد </a:t>
            </a:r>
            <a:r>
              <a:rPr lang="ar-JO" sz="4800" dirty="0">
                <a:solidFill>
                  <a:srgbClr val="FFFF00"/>
                </a:solidFill>
                <a:effectLst>
                  <a:glow rad="127000">
                    <a:schemeClr val="tx1"/>
                  </a:glow>
                </a:effectLst>
                <a:ea typeface="ＭＳ Ｐゴシック" charset="0"/>
              </a:rPr>
              <a:t>حضور</a:t>
            </a:r>
            <a:r>
              <a:rPr lang="ar-JO" sz="4800" dirty="0">
                <a:effectLst>
                  <a:glow rad="127000">
                    <a:schemeClr val="tx1"/>
                  </a:glow>
                </a:effectLst>
                <a:ea typeface="ＭＳ Ｐゴシック" charset="0"/>
              </a:rPr>
              <a:t> الله</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(حجي 2: 1-9)</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72814567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جدد </a:t>
            </a:r>
            <a:r>
              <a:rPr lang="ar-JO" sz="4800" dirty="0">
                <a:solidFill>
                  <a:srgbClr val="FFFF00"/>
                </a:solidFill>
                <a:effectLst>
                  <a:glow rad="127000">
                    <a:schemeClr val="tx1"/>
                  </a:glow>
                </a:effectLst>
                <a:ea typeface="ＭＳ Ｐゴシック" charset="0"/>
              </a:rPr>
              <a:t>عبادتك</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(حجي 2: 10-19)</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2080260"/>
            <a:ext cx="9144000" cy="4777740"/>
          </a:xfrm>
          <a:prstGeom prst="rect">
            <a:avLst/>
          </a:prstGeom>
        </p:spPr>
      </p:pic>
    </p:spTree>
    <p:extLst>
      <p:ext uri="{BB962C8B-B14F-4D97-AF65-F5344CB8AC3E}">
        <p14:creationId xmlns:p14="http://schemas.microsoft.com/office/powerpoint/2010/main" val="17124826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God Of Restoration - Joy! Digital">
            <a:extLst>
              <a:ext uri="{FF2B5EF4-FFF2-40B4-BE49-F238E27FC236}">
                <a16:creationId xmlns:a16="http://schemas.microsoft.com/office/drawing/2014/main" id="{69BB0CB0-A170-DE9F-09D4-6B933E0690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4. أعد تصور </a:t>
            </a:r>
            <a:r>
              <a:rPr lang="ar-JO" sz="4800" dirty="0">
                <a:solidFill>
                  <a:srgbClr val="FFFF00"/>
                </a:solidFill>
                <a:effectLst>
                  <a:glow rad="127000">
                    <a:schemeClr val="tx1"/>
                  </a:glow>
                </a:effectLst>
                <a:ea typeface="ＭＳ Ｐゴシック" charset="0"/>
              </a:rPr>
              <a:t>ملكوت</a:t>
            </a:r>
            <a:r>
              <a:rPr lang="ar-JO" sz="4800" dirty="0">
                <a:effectLst>
                  <a:glow rad="127000">
                    <a:schemeClr val="tx1"/>
                  </a:glow>
                </a:effectLst>
                <a:ea typeface="ＭＳ Ｐゴシック" charset="0"/>
              </a:rPr>
              <a:t> الله</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(حجي 2: 20-23)</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2550453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انتظرتم كثيراً إذا هو قليل ولما أدخلتموه البيت نفخت عليه لماذا يقول رب الجنود لأجل بيتي الذي هو خراب وأنتم راكضون كل إنسان إلى بيته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1: 9</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7314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rgbClr val="FFFFFF"/>
                </a:solidFill>
                <a:effectLst>
                  <a:glow rad="127000">
                    <a:srgbClr val="000000"/>
                  </a:glow>
                </a:effectLst>
                <a:latin typeface="Arial" panose="020B0604020202020204" pitchFamily="34" charset="0"/>
                <a:cs typeface="Arial" panose="020B0604020202020204" pitchFamily="34" charset="0"/>
              </a:rPr>
              <a:t>بيان الملكوت بحسب حجي</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على يهوذا أن تمتلك أولويات صحيحة      (1: 9) للبركة في ملكوت المسيا</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6327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ar-JO" sz="6000" u="sng" dirty="0">
                <a:cs typeface="Arial" panose="020B0604020202020204" pitchFamily="34" charset="0"/>
              </a:rPr>
              <a:t>أولويات أبدية</a:t>
            </a:r>
            <a:endParaRPr lang="en-US" sz="5400" dirty="0">
              <a:cs typeface="Arial" panose="020B0604020202020204" pitchFamily="34" charset="0"/>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defRPr/>
            </a:pPr>
            <a:r>
              <a:rPr lang="ar-JO" sz="5400" dirty="0">
                <a:solidFill>
                  <a:schemeClr val="tx2"/>
                </a:solidFill>
                <a:effectLst>
                  <a:glow rad="292100">
                    <a:schemeClr val="bg1">
                      <a:alpha val="75000"/>
                    </a:schemeClr>
                  </a:glow>
                </a:effectLst>
                <a:cs typeface="Arial" panose="020B0604020202020204" pitchFamily="34" charset="0"/>
              </a:rPr>
              <a:t>1. الله</a:t>
            </a:r>
          </a:p>
          <a:p>
            <a:pPr marL="609600" indent="-609600" eaLnBrk="1" hangingPunct="1">
              <a:defRPr/>
            </a:pPr>
            <a:r>
              <a:rPr lang="ar-JO" sz="5400" dirty="0">
                <a:solidFill>
                  <a:schemeClr val="tx2"/>
                </a:solidFill>
                <a:effectLst>
                  <a:glow rad="292100">
                    <a:schemeClr val="bg1">
                      <a:alpha val="75000"/>
                    </a:schemeClr>
                  </a:glow>
                </a:effectLst>
                <a:cs typeface="Arial" panose="020B0604020202020204" pitchFamily="34" charset="0"/>
              </a:rPr>
              <a:t>2. كلمة الله</a:t>
            </a:r>
          </a:p>
          <a:p>
            <a:pPr marL="609600" indent="-609600" eaLnBrk="1" hangingPunct="1">
              <a:defRPr/>
            </a:pPr>
            <a:r>
              <a:rPr lang="ar-JO" sz="5400" dirty="0">
                <a:solidFill>
                  <a:schemeClr val="tx2"/>
                </a:solidFill>
                <a:effectLst>
                  <a:glow rad="292100">
                    <a:schemeClr val="bg1">
                      <a:alpha val="75000"/>
                    </a:schemeClr>
                  </a:glow>
                </a:effectLst>
                <a:cs typeface="Arial" panose="020B0604020202020204" pitchFamily="34" charset="0"/>
              </a:rPr>
              <a:t>3. نفوس البشر</a:t>
            </a:r>
            <a:endParaRPr lang="en-US" sz="5400" dirty="0">
              <a:solidFill>
                <a:schemeClr val="tx2"/>
              </a:solidFill>
              <a:effectLst>
                <a:glow rad="292100">
                  <a:schemeClr val="bg1">
                    <a:alpha val="75000"/>
                  </a:schemeClr>
                </a:glow>
              </a:effectLst>
              <a:cs typeface="Arial" panose="020B0604020202020204" pitchFamily="34" charset="0"/>
            </a:endParaRPr>
          </a:p>
        </p:txBody>
      </p:sp>
    </p:spTree>
    <p:extLst>
      <p:ext uri="{BB962C8B-B14F-4D97-AF65-F5344CB8AC3E}">
        <p14:creationId xmlns:p14="http://schemas.microsoft.com/office/powerpoint/2010/main" val="144609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جدد </a:t>
            </a:r>
            <a:r>
              <a:rPr lang="ar-JO" sz="4800" dirty="0">
                <a:solidFill>
                  <a:srgbClr val="FFFF00"/>
                </a:solidFill>
                <a:effectLst>
                  <a:glow rad="127000">
                    <a:schemeClr val="tx1"/>
                  </a:glow>
                </a:effectLst>
                <a:ea typeface="ＭＳ Ｐゴシック" charset="0"/>
              </a:rPr>
              <a:t>عبادتك</a:t>
            </a:r>
            <a:r>
              <a:rPr lang="ar-JO" sz="4800" dirty="0">
                <a:effectLst>
                  <a:glow rad="127000">
                    <a:schemeClr val="tx1"/>
                  </a:glow>
                </a:effectLst>
                <a:ea typeface="ＭＳ Ｐゴシック" charset="0"/>
              </a:rPr>
              <a:t>.</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77774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2: 10-19</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013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2896139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cs typeface="Arial" panose="020B0604020202020204" pitchFamily="34" charset="0"/>
              </a:rPr>
              <a:t>مسح العهد القديم </a:t>
            </a:r>
            <a:r>
              <a:rPr lang="en-US" sz="2800" dirty="0">
                <a:solidFill>
                  <a:srgbClr val="FFFFFF"/>
                </a:solidFill>
                <a:ea typeface="ＭＳ Ｐゴシック" charset="0"/>
                <a:cs typeface="Arial" panose="020B0604020202020204" pitchFamily="34" charset="0"/>
              </a:rPr>
              <a:t>  •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descr="not force or strengt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13" y="-26988"/>
            <a:ext cx="91551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8" name="Rectangle 2"/>
          <p:cNvSpPr>
            <a:spLocks noGrp="1" noChangeArrowheads="1"/>
          </p:cNvSpPr>
          <p:nvPr>
            <p:ph type="title"/>
          </p:nvPr>
        </p:nvSpPr>
        <p:spPr>
          <a:xfrm>
            <a:off x="76200" y="228600"/>
            <a:ext cx="8915400" cy="1447800"/>
          </a:xfrm>
        </p:spPr>
        <p:txBody>
          <a:bodyPr/>
          <a:lstStyle/>
          <a:p>
            <a:pPr eaLnBrk="1" hangingPunct="1">
              <a:defRPr/>
            </a:pPr>
            <a:r>
              <a:rPr lang="ar-JO" sz="4000" dirty="0">
                <a:ea typeface="ＭＳ Ｐゴシック" charset="0"/>
                <a:cs typeface="Arial" panose="020B0604020202020204" pitchFamily="34" charset="0"/>
              </a:rPr>
              <a:t>يوجه الرب التاريخ وحياة شعبه</a:t>
            </a:r>
            <a:endParaRPr lang="en-US" sz="2400" dirty="0">
              <a:ea typeface="ＭＳ Ｐゴシック" charset="0"/>
              <a:cs typeface="Arial" panose="020B0604020202020204" pitchFamily="34" charset="0"/>
            </a:endParaRPr>
          </a:p>
        </p:txBody>
      </p:sp>
      <p:sp>
        <p:nvSpPr>
          <p:cNvPr id="179203" name="Rectangle 3"/>
          <p:cNvSpPr txBox="1">
            <a:spLocks noChangeArrowheads="1"/>
          </p:cNvSpPr>
          <p:nvPr/>
        </p:nvSpPr>
        <p:spPr bwMode="auto">
          <a:xfrm>
            <a:off x="4716463" y="1916113"/>
            <a:ext cx="4176017"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Clr>
                <a:srgbClr val="3366FF"/>
              </a:buClr>
              <a:buSzPct val="80000"/>
              <a:buFont typeface="Wingdings" charset="0"/>
              <a:buNone/>
            </a:pP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الله هو القوة المسيطرة والحافظة في شؤون الحياة العملية. فهو ينخرط في الشؤون الاقتصادية والاجتماعية، بحيث يسير كل شيء حسب إرادته.</a:t>
            </a:r>
            <a:endParaRPr lang="en-GB"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15608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Pa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2" name="Rectangle 2"/>
          <p:cNvSpPr>
            <a:spLocks noGrp="1" noChangeArrowheads="1"/>
          </p:cNvSpPr>
          <p:nvPr>
            <p:ph type="title"/>
          </p:nvPr>
        </p:nvSpPr>
        <p:spPr/>
        <p:txBody>
          <a:bodyPr/>
          <a:lstStyle/>
          <a:p>
            <a:pPr eaLnBrk="1" hangingPunct="1">
              <a:defRPr/>
            </a:pPr>
            <a:r>
              <a:rPr lang="ar-JO" sz="3600" dirty="0">
                <a:ea typeface="ＭＳ Ｐゴシック" charset="0"/>
                <a:cs typeface="Arial" panose="020B0604020202020204" pitchFamily="34" charset="0"/>
              </a:rPr>
              <a:t>أولويات في غير محلها</a:t>
            </a:r>
            <a:endParaRPr lang="en-US" sz="3600" dirty="0">
              <a:ea typeface="ＭＳ Ｐゴシック" charset="0"/>
              <a:cs typeface="Arial" panose="020B0604020202020204" pitchFamily="34" charset="0"/>
            </a:endParaRPr>
          </a:p>
        </p:txBody>
      </p:sp>
      <p:sp>
        <p:nvSpPr>
          <p:cNvPr id="180227" name="Rectangle 3"/>
          <p:cNvSpPr txBox="1">
            <a:spLocks noChangeArrowheads="1"/>
          </p:cNvSpPr>
          <p:nvPr/>
        </p:nvSpPr>
        <p:spPr bwMode="auto">
          <a:xfrm>
            <a:off x="533400" y="1600200"/>
            <a:ext cx="83058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90000"/>
              </a:lnSpc>
              <a:spcBef>
                <a:spcPct val="20000"/>
              </a:spcBef>
              <a:buClr>
                <a:srgbClr val="3366FF"/>
              </a:buClr>
              <a:buSzPct val="80000"/>
              <a:buFont typeface="Wingdings" charset="0"/>
              <a:buNone/>
            </a:pPr>
            <a:r>
              <a:rPr lang="ar-JO" sz="2800" b="1" dirty="0">
                <a:solidFill>
                  <a:srgbClr val="FFFFFF"/>
                </a:solidFill>
                <a:latin typeface="Arial" panose="020B0604020202020204" pitchFamily="34" charset="0"/>
                <a:cs typeface="Arial" panose="020B0604020202020204" pitchFamily="34" charset="0"/>
              </a:rPr>
              <a:t>إحدى أهم الرسائل المهمة في هذا السفر هي الفشل في حفظ أولويات صحيحة والعواقب التي تتبع ذلك.</a:t>
            </a:r>
            <a:endParaRPr lang="en-US" sz="2800" b="1" dirty="0">
              <a:solidFill>
                <a:srgbClr val="FFFFFF"/>
              </a:solidFill>
              <a:latin typeface="Arial" panose="020B0604020202020204" pitchFamily="34" charset="0"/>
              <a:cs typeface="Arial" panose="020B0604020202020204" pitchFamily="34" charset="0"/>
            </a:endParaRPr>
          </a:p>
          <a:p>
            <a:pPr eaLnBrk="1" hangingPunct="1">
              <a:lnSpc>
                <a:spcPct val="90000"/>
              </a:lnSpc>
              <a:spcBef>
                <a:spcPct val="20000"/>
              </a:spcBef>
              <a:buClr>
                <a:srgbClr val="3366FF"/>
              </a:buClr>
              <a:buSzPct val="80000"/>
              <a:buFont typeface="Wingdings" charset="0"/>
              <a:buNone/>
            </a:pPr>
            <a:endParaRPr lang="en-US" sz="2800" b="1" dirty="0">
              <a:solidFill>
                <a:srgbClr val="FFFFFF"/>
              </a:solidFill>
              <a:latin typeface="Arial" panose="020B0604020202020204" pitchFamily="34" charset="0"/>
              <a:cs typeface="Arial" panose="020B0604020202020204" pitchFamily="34" charset="0"/>
            </a:endParaRPr>
          </a:p>
          <a:p>
            <a:pPr algn="r" eaLnBrk="1" hangingPunct="1">
              <a:lnSpc>
                <a:spcPct val="90000"/>
              </a:lnSpc>
              <a:spcBef>
                <a:spcPct val="20000"/>
              </a:spcBef>
              <a:buClr>
                <a:srgbClr val="3366FF"/>
              </a:buClr>
              <a:buSzPct val="80000"/>
              <a:buFont typeface="Wingdings" charset="0"/>
              <a:buNone/>
            </a:pPr>
            <a:r>
              <a:rPr lang="ar-JO" sz="2800" b="1" dirty="0">
                <a:solidFill>
                  <a:srgbClr val="FFFFFF"/>
                </a:solidFill>
                <a:latin typeface="Arial" panose="020B0604020202020204" pitchFamily="34" charset="0"/>
                <a:cs typeface="Arial" panose="020B0604020202020204" pitchFamily="34" charset="0"/>
              </a:rPr>
              <a:t>فشل الشعب في وضع الله كأولوية قبل أولوياتهم، لأن هذا لم يكن مجرد فشل شخصي لكن وطني، عانت الأمة بأكملها في كل نواحي حياتهم</a:t>
            </a:r>
            <a:br>
              <a:rPr lang="en-US" sz="2800" b="1" dirty="0">
                <a:solidFill>
                  <a:srgbClr val="FFFFFF"/>
                </a:solidFill>
                <a:latin typeface="Arial" panose="020B0604020202020204" pitchFamily="34" charset="0"/>
                <a:cs typeface="Arial" panose="020B0604020202020204" pitchFamily="34" charset="0"/>
              </a:rPr>
            </a:br>
            <a:endParaRPr lang="en-GB"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650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 descr="spiritual-material.gif"/>
          <p:cNvPicPr>
            <a:picLocks noChangeAspect="1"/>
          </p:cNvPicPr>
          <p:nvPr/>
        </p:nvPicPr>
        <p:blipFill>
          <a:blip r:embed="rId2" cstate="screen">
            <a:extLst>
              <a:ext uri="{28A0092B-C50C-407E-A947-70E740481C1C}">
                <a14:useLocalDpi xmlns:a14="http://schemas.microsoft.com/office/drawing/2010/main"/>
              </a:ext>
            </a:extLst>
          </a:blip>
          <a:srcRect r="11488"/>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76200" y="228600"/>
            <a:ext cx="9067800" cy="1143000"/>
          </a:xfrm>
        </p:spPr>
        <p:txBody>
          <a:bodyPr/>
          <a:lstStyle/>
          <a:p>
            <a:pPr>
              <a:defRPr/>
            </a:pPr>
            <a:r>
              <a:rPr lang="ar-JO" sz="3600" dirty="0">
                <a:solidFill>
                  <a:srgbClr val="FFCC00"/>
                </a:solidFill>
                <a:effectLst>
                  <a:glow rad="165100">
                    <a:schemeClr val="bg2"/>
                  </a:glow>
                </a:effectLst>
                <a:ea typeface="MS PGothic" charset="0"/>
                <a:cs typeface="Arial" panose="020B0604020202020204" pitchFamily="34" charset="0"/>
              </a:rPr>
              <a:t>دور النبي كمرسل من الرب</a:t>
            </a:r>
            <a:endParaRPr lang="en-US" sz="3600" dirty="0">
              <a:solidFill>
                <a:srgbClr val="FFCC00"/>
              </a:solidFill>
              <a:effectLst>
                <a:glow rad="165100">
                  <a:schemeClr val="bg2"/>
                </a:glow>
              </a:effectLst>
              <a:ea typeface="MS PGothic" charset="0"/>
              <a:cs typeface="Arial" panose="020B0604020202020204" pitchFamily="34" charset="0"/>
            </a:endParaRPr>
          </a:p>
        </p:txBody>
      </p:sp>
      <p:sp>
        <p:nvSpPr>
          <p:cNvPr id="154626" name="Rectangle 3"/>
          <p:cNvSpPr txBox="1">
            <a:spLocks noChangeArrowheads="1"/>
          </p:cNvSpPr>
          <p:nvPr/>
        </p:nvSpPr>
        <p:spPr bwMode="auto">
          <a:xfrm>
            <a:off x="323528" y="1772816"/>
            <a:ext cx="8820472" cy="4980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GB"/>
            </a:defPPr>
            <a:lvl1pPr marL="342900" indent="-342900" eaLnBrk="1" hangingPunct="1">
              <a:lnSpc>
                <a:spcPct val="90000"/>
              </a:lnSpc>
              <a:spcBef>
                <a:spcPct val="20000"/>
              </a:spcBef>
              <a:buClr>
                <a:srgbClr val="3366FF"/>
              </a:buClr>
              <a:buSzPct val="80000"/>
              <a:buFont typeface="Wingdings" charset="0"/>
              <a:buChar char="l"/>
              <a:defRPr sz="3600" b="1">
                <a:solidFill>
                  <a:srgbClr val="FFFFFF"/>
                </a:solidFill>
                <a:effectLst>
                  <a:glow rad="152400">
                    <a:schemeClr val="bg2"/>
                  </a:glow>
                </a:effectLst>
                <a:latin typeface="Lucida Sans" charset="0"/>
                <a:cs typeface="Times New Roman"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algn="r" rtl="1">
              <a:defRPr/>
            </a:pPr>
            <a:r>
              <a:rPr lang="ar-JO" sz="2800" dirty="0">
                <a:effectLst>
                  <a:glow rad="152400">
                    <a:srgbClr val="000000"/>
                  </a:glow>
                </a:effectLst>
                <a:latin typeface="Arial" panose="020B0604020202020204" pitchFamily="34" charset="0"/>
                <a:cs typeface="Arial" panose="020B0604020202020204" pitchFamily="34" charset="0"/>
              </a:rPr>
              <a:t>حجي هو ثاني أصغر سفر في العهد القديم، لكنه يمتلك أهمية عظيمة</a:t>
            </a:r>
            <a:br>
              <a:rPr lang="en-US" sz="2800" dirty="0">
                <a:effectLst>
                  <a:glow rad="152400">
                    <a:srgbClr val="000000"/>
                  </a:glow>
                </a:effectLst>
                <a:latin typeface="Arial" panose="020B0604020202020204" pitchFamily="34" charset="0"/>
                <a:cs typeface="Arial" panose="020B0604020202020204" pitchFamily="34" charset="0"/>
              </a:rPr>
            </a:br>
            <a:endParaRPr lang="en-US" sz="2800" dirty="0">
              <a:effectLst>
                <a:glow rad="152400">
                  <a:srgbClr val="000000"/>
                </a:glow>
              </a:effectLst>
              <a:latin typeface="Arial" panose="020B0604020202020204" pitchFamily="34" charset="0"/>
              <a:cs typeface="Arial" panose="020B0604020202020204" pitchFamily="34" charset="0"/>
            </a:endParaRPr>
          </a:p>
          <a:p>
            <a:pPr algn="r" rtl="1">
              <a:defRPr/>
            </a:pPr>
            <a:r>
              <a:rPr lang="ar-JO" sz="2800" dirty="0">
                <a:effectLst>
                  <a:glow rad="152400">
                    <a:srgbClr val="000000"/>
                  </a:glow>
                </a:effectLst>
                <a:latin typeface="Arial" panose="020B0604020202020204" pitchFamily="34" charset="0"/>
                <a:cs typeface="Arial" panose="020B0604020202020204" pitchFamily="34" charset="0"/>
              </a:rPr>
              <a:t>على الرغم من أن خدمته لم تستمر سوى بضعة أشهر فقط في عام 520 قبل الميلاد، في وقت الإنحدار والإحباط العميقين، إلا أن وعظه المنفرد والمتحمس أعطى مرة أخرى شعب الله وجهات نظر جديدة حول علاقتهم مع الله وعلى البركات الموعودة.</a:t>
            </a:r>
            <a:endParaRPr lang="en-GB" sz="2800" dirty="0">
              <a:effectLst>
                <a:glow rad="1524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6173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b="1"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403648" y="1155700"/>
            <a:ext cx="6350000" cy="5702300"/>
          </a:xfrm>
          <a:prstGeom prst="rect">
            <a:avLst/>
          </a:prstGeom>
        </p:spPr>
      </p:pic>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ar-JO" sz="4000" dirty="0">
                <a:solidFill>
                  <a:schemeClr val="tx1"/>
                </a:solidFill>
                <a:ea typeface="ＭＳ Ｐゴシック" charset="0"/>
                <a:cs typeface="Arial" panose="020B0604020202020204" pitchFamily="34" charset="0"/>
              </a:rPr>
              <a:t>ما هو الأمر الأكثر أهمية؟</a:t>
            </a:r>
            <a:endParaRPr lang="en-US" sz="4000" dirty="0">
              <a:solidFill>
                <a:schemeClr val="tx1"/>
              </a:solidFill>
              <a:ea typeface="ＭＳ Ｐゴシック" charset="0"/>
              <a:cs typeface="Arial" panose="020B0604020202020204" pitchFamily="34" charset="0"/>
            </a:endParaRPr>
          </a:p>
        </p:txBody>
      </p:sp>
      <p:sp>
        <p:nvSpPr>
          <p:cNvPr id="163843" name="Text Box 4"/>
          <p:cNvSpPr txBox="1">
            <a:spLocks noChangeArrowheads="1"/>
          </p:cNvSpPr>
          <p:nvPr/>
        </p:nvSpPr>
        <p:spPr bwMode="auto">
          <a:xfrm>
            <a:off x="8243888"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640</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06706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4"/>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b="1" dirty="0">
              <a:solidFill>
                <a:srgbClr val="FFFFFF"/>
              </a:solidFill>
              <a:latin typeface="Arial" panose="020B0604020202020204" pitchFamily="34" charset="0"/>
              <a:cs typeface="Arial" panose="020B0604020202020204" pitchFamily="34" charset="0"/>
            </a:endParaRPr>
          </a:p>
        </p:txBody>
      </p:sp>
      <p:sp>
        <p:nvSpPr>
          <p:cNvPr id="37890" name="Rectangle 2"/>
          <p:cNvSpPr>
            <a:spLocks noGrp="1" noChangeArrowheads="1"/>
          </p:cNvSpPr>
          <p:nvPr>
            <p:ph type="title"/>
          </p:nvPr>
        </p:nvSpPr>
        <p:spPr>
          <a:xfrm>
            <a:off x="76200" y="76200"/>
            <a:ext cx="8915400" cy="914400"/>
          </a:xfrm>
        </p:spPr>
        <p:txBody>
          <a:bodyPr/>
          <a:lstStyle/>
          <a:p>
            <a:pPr eaLnBrk="1" hangingPunct="1">
              <a:defRPr/>
            </a:pPr>
            <a:r>
              <a:rPr lang="ar-JO" sz="3600" dirty="0">
                <a:ea typeface="ＭＳ Ｐゴシック" charset="0"/>
                <a:cs typeface="Arial" panose="020B0604020202020204" pitchFamily="34" charset="0"/>
              </a:rPr>
              <a:t>الأولويات الروحية فوق المادية</a:t>
            </a:r>
            <a:endParaRPr lang="en-US" sz="3600" dirty="0">
              <a:ea typeface="ＭＳ Ｐゴシック" charset="0"/>
              <a:cs typeface="Arial" panose="020B0604020202020204" pitchFamily="34" charset="0"/>
            </a:endParaRPr>
          </a:p>
        </p:txBody>
      </p:sp>
      <p:pic>
        <p:nvPicPr>
          <p:cNvPr id="182275" name="Picture 1" descr="neptune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35825" y="4293096"/>
            <a:ext cx="1908175" cy="18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Rectangle 3"/>
          <p:cNvSpPr txBox="1">
            <a:spLocks noChangeArrowheads="1"/>
          </p:cNvSpPr>
          <p:nvPr/>
        </p:nvSpPr>
        <p:spPr bwMode="auto">
          <a:xfrm>
            <a:off x="457200" y="1066800"/>
            <a:ext cx="83058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rgbClr val="3366FF"/>
              </a:buClr>
              <a:buSzPct val="80000"/>
              <a:buFont typeface="Wingdings" charset="0"/>
              <a:buChar char="l"/>
            </a:pPr>
            <a:r>
              <a:rPr lang="ar-JO" sz="2800" b="1" dirty="0">
                <a:solidFill>
                  <a:srgbClr val="FFFFFF"/>
                </a:solidFill>
                <a:latin typeface="Arial" panose="020B0604020202020204" pitchFamily="34" charset="0"/>
                <a:cs typeface="Arial" panose="020B0604020202020204" pitchFamily="34" charset="0"/>
              </a:rPr>
              <a:t>من خلال تشجيع الناس على إعادة بناء الهيكل، أعطاهم حجي مركزاً روحياً جديداً، والذي بدونه لكانوا قد هلكوا كشعب الله في دوامة التاريخ.</a:t>
            </a:r>
            <a:endParaRPr lang="en-US" sz="2800" b="1" dirty="0">
              <a:solidFill>
                <a:srgbClr val="FFFFFF"/>
              </a:solidFill>
              <a:latin typeface="Arial" panose="020B0604020202020204" pitchFamily="34" charset="0"/>
              <a:cs typeface="Arial" panose="020B0604020202020204" pitchFamily="34" charset="0"/>
            </a:endParaRPr>
          </a:p>
          <a:p>
            <a:pPr eaLnBrk="1" hangingPunct="1">
              <a:lnSpc>
                <a:spcPct val="90000"/>
              </a:lnSpc>
              <a:spcBef>
                <a:spcPct val="20000"/>
              </a:spcBef>
              <a:buClr>
                <a:srgbClr val="3366FF"/>
              </a:buClr>
              <a:buSzPct val="80000"/>
              <a:buFont typeface="Wingdings" charset="0"/>
              <a:buChar char="l"/>
            </a:pPr>
            <a:endParaRPr lang="en-US" sz="2800" b="1" dirty="0">
              <a:solidFill>
                <a:srgbClr val="FFFFFF"/>
              </a:solidFill>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3366FF"/>
              </a:buClr>
              <a:buSzPct val="80000"/>
              <a:buFont typeface="Wingdings" charset="0"/>
              <a:buChar char="l"/>
            </a:pPr>
            <a:r>
              <a:rPr lang="ar-JO" sz="2800" b="1" dirty="0">
                <a:solidFill>
                  <a:srgbClr val="FFFFFF"/>
                </a:solidFill>
                <a:latin typeface="Arial" panose="020B0604020202020204" pitchFamily="34" charset="0"/>
                <a:cs typeface="Arial" panose="020B0604020202020204" pitchFamily="34" charset="0"/>
              </a:rPr>
              <a:t>يتحدى حجي النظرة المادية العالمية ويقدم وجهة نظر دقيقة وحادة وروحية لتفسير الموقف. إن الله هو خالق هذا العالم وحافظه، لذا لا يمكن ترك المشاكل الإقتصادية والإجتماعية للمهنيين والفلسفات في هذا العالم فقط.</a:t>
            </a:r>
            <a:endParaRPr lang="en-GB"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353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Diagonal Sand"/>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Rectangle 2"/>
          <p:cNvSpPr>
            <a:spLocks noGrp="1" noChangeArrowheads="1"/>
          </p:cNvSpPr>
          <p:nvPr>
            <p:ph type="title"/>
          </p:nvPr>
        </p:nvSpPr>
        <p:spPr>
          <a:effectLst>
            <a:outerShdw blurRad="63500" dist="119812" dir="3479677" algn="ctr" rotWithShape="0">
              <a:schemeClr val="bg2">
                <a:alpha val="74998"/>
              </a:schemeClr>
            </a:outerShdw>
          </a:effectLst>
        </p:spPr>
        <p:txBody>
          <a:bodyPr/>
          <a:lstStyle/>
          <a:p>
            <a:pPr eaLnBrk="1" hangingPunct="1">
              <a:defRPr/>
            </a:pPr>
            <a:r>
              <a:rPr lang="ar-JO" dirty="0">
                <a:effectLst/>
                <a:ea typeface="ＭＳ Ｐゴシック" charset="0"/>
                <a:cs typeface="Arial" panose="020B0604020202020204" pitchFamily="34" charset="0"/>
              </a:rPr>
              <a:t>التطبيق</a:t>
            </a:r>
            <a:endParaRPr lang="en-US" sz="2400" dirty="0">
              <a:ea typeface="ＭＳ Ｐゴシック" charset="0"/>
              <a:cs typeface="Arial" panose="020B0604020202020204" pitchFamily="34" charset="0"/>
            </a:endParaRPr>
          </a:p>
        </p:txBody>
      </p:sp>
      <p:sp>
        <p:nvSpPr>
          <p:cNvPr id="38917" name="Text Box 5"/>
          <p:cNvSpPr txBox="1">
            <a:spLocks noChangeArrowheads="1"/>
          </p:cNvSpPr>
          <p:nvPr/>
        </p:nvSpPr>
        <p:spPr bwMode="auto">
          <a:xfrm>
            <a:off x="8382000" y="26988"/>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solidFill>
                  <a:srgbClr val="FFFFFF"/>
                </a:solidFill>
                <a:latin typeface="Arial" panose="020B0604020202020204" pitchFamily="34" charset="0"/>
                <a:cs typeface="Arial" panose="020B0604020202020204" pitchFamily="34" charset="0"/>
              </a:rPr>
              <a:t>640</a:t>
            </a:r>
            <a:endParaRPr lang="en-US" b="1" dirty="0">
              <a:solidFill>
                <a:srgbClr val="FFFFFF"/>
              </a:solidFill>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685800" y="1600200"/>
            <a:ext cx="8278813" cy="47244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rgbClr val="3366FF"/>
              </a:buClr>
              <a:buSzPct val="80000"/>
              <a:buFont typeface="Wingdings" charset="0"/>
              <a:buChar char="l"/>
              <a:defRPr/>
            </a:pPr>
            <a:r>
              <a:rPr lang="ar-JO" sz="2800" b="1" dirty="0">
                <a:solidFill>
                  <a:srgbClr val="FFFFFF"/>
                </a:solidFill>
                <a:latin typeface="Arial" panose="020B0604020202020204" pitchFamily="34" charset="0"/>
                <a:cs typeface="Arial" panose="020B0604020202020204" pitchFamily="34" charset="0"/>
              </a:rPr>
              <a:t>دع الله يكون الله في حياتك ومجتمعك</a:t>
            </a:r>
            <a:br>
              <a:rPr lang="en-US" sz="2800" b="1" dirty="0">
                <a:solidFill>
                  <a:srgbClr val="FFFFFF"/>
                </a:solidFill>
                <a:latin typeface="Arial" panose="020B0604020202020204" pitchFamily="34" charset="0"/>
                <a:cs typeface="Arial" panose="020B0604020202020204" pitchFamily="34" charset="0"/>
              </a:rPr>
            </a:br>
            <a:endParaRPr lang="en-US" sz="2800" b="1" dirty="0">
              <a:solidFill>
                <a:srgbClr val="FFFFFF"/>
              </a:solidFill>
              <a:latin typeface="Arial" panose="020B0604020202020204" pitchFamily="34" charset="0"/>
              <a:cs typeface="Arial" panose="020B0604020202020204" pitchFamily="34" charset="0"/>
            </a:endParaRPr>
          </a:p>
          <a:p>
            <a:pPr marL="539750" indent="-539750" algn="r" rtl="1" eaLnBrk="1" hangingPunct="1">
              <a:lnSpc>
                <a:spcPct val="90000"/>
              </a:lnSpc>
              <a:spcBef>
                <a:spcPct val="20000"/>
              </a:spcBef>
              <a:buClr>
                <a:srgbClr val="3366FF"/>
              </a:buClr>
              <a:buSzPct val="80000"/>
              <a:buFont typeface="Wingdings" charset="0"/>
              <a:buNone/>
              <a:defRPr/>
            </a:pP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 يجب أن يكون أولويتك الأولى، وأكثر أهمية مما تفعله وتقدمه.</a:t>
            </a:r>
            <a:br>
              <a:rPr lang="en-US" sz="2800" b="1" dirty="0">
                <a:solidFill>
                  <a:srgbClr val="FFFFFF"/>
                </a:solidFill>
                <a:latin typeface="Arial" panose="020B0604020202020204" pitchFamily="34" charset="0"/>
                <a:cs typeface="Arial" panose="020B0604020202020204" pitchFamily="34" charset="0"/>
              </a:rPr>
            </a:br>
            <a:endParaRPr lang="en-US" sz="2800" b="1" dirty="0">
              <a:solidFill>
                <a:srgbClr val="FFFFFF"/>
              </a:solidFill>
              <a:latin typeface="Arial" panose="020B0604020202020204" pitchFamily="34" charset="0"/>
              <a:cs typeface="Arial" panose="020B0604020202020204" pitchFamily="34" charset="0"/>
            </a:endParaRPr>
          </a:p>
          <a:p>
            <a:pPr marL="539750" indent="-539750" algn="r" rtl="1" eaLnBrk="1" hangingPunct="1">
              <a:lnSpc>
                <a:spcPct val="90000"/>
              </a:lnSpc>
              <a:spcBef>
                <a:spcPct val="20000"/>
              </a:spcBef>
              <a:buClr>
                <a:srgbClr val="3366FF"/>
              </a:buClr>
              <a:buSzPct val="80000"/>
              <a:buFont typeface="Wingdings" charset="0"/>
              <a:buNone/>
              <a:defRPr/>
            </a:pP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يجب أن يكون مركز تفسيرك وفهمك للعالم وحياتك.</a:t>
            </a:r>
          </a:p>
          <a:p>
            <a:pPr marL="539750" indent="-539750" algn="r" rtl="1" eaLnBrk="1" hangingPunct="1">
              <a:lnSpc>
                <a:spcPct val="90000"/>
              </a:lnSpc>
              <a:spcBef>
                <a:spcPct val="20000"/>
              </a:spcBef>
              <a:buClr>
                <a:srgbClr val="3366FF"/>
              </a:buClr>
              <a:buSzPct val="80000"/>
              <a:buFont typeface="Wingdings" charset="0"/>
              <a:buNone/>
              <a:defRPr/>
            </a:pPr>
            <a:endParaRPr lang="en-US" sz="2800" b="1" dirty="0">
              <a:solidFill>
                <a:srgbClr val="FFFFFF"/>
              </a:solidFill>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3366FF"/>
              </a:buClr>
              <a:buSzPct val="80000"/>
              <a:buFont typeface="Wingdings" charset="0"/>
              <a:buChar char="l"/>
              <a:defRPr/>
            </a:pPr>
            <a:r>
              <a:rPr lang="ar-JO" sz="2800" b="1" dirty="0">
                <a:solidFill>
                  <a:srgbClr val="FFFFFF"/>
                </a:solidFill>
                <a:latin typeface="Arial" panose="020B0604020202020204" pitchFamily="34" charset="0"/>
                <a:cs typeface="Arial" panose="020B0604020202020204" pitchFamily="34" charset="0"/>
              </a:rPr>
              <a:t>عندها فقط يمكنك أن تكون مرسلاً أميناً لتعط بكلمته لشعبه.</a:t>
            </a:r>
            <a:endParaRPr lang="en-GB"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5315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spcBef>
                <a:spcPct val="20000"/>
              </a:spcBef>
              <a:buFontTx/>
              <a:buChar char="•"/>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721923" name="Text Box 3"/>
          <p:cNvSpPr txBox="1">
            <a:spLocks noChangeArrowheads="1"/>
          </p:cNvSpPr>
          <p:nvPr/>
        </p:nvSpPr>
        <p:spPr bwMode="auto">
          <a:xfrm>
            <a:off x="304800" y="306388"/>
            <a:ext cx="8839200" cy="34040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3600" b="1" dirty="0">
                <a:solidFill>
                  <a:srgbClr val="FFFFFF"/>
                </a:solidFill>
                <a:latin typeface="Arial" panose="020B0604020202020204" pitchFamily="34" charset="0"/>
                <a:cs typeface="Arial" panose="020B0604020202020204" pitchFamily="34" charset="0"/>
              </a:rPr>
              <a:t>اختبار مراجعة عن حجي</a:t>
            </a:r>
            <a:endParaRPr lang="en-US" sz="3200" b="1" dirty="0">
              <a:solidFill>
                <a:srgbClr val="FFFFFF"/>
              </a:solidFill>
              <a:latin typeface="Arial" panose="020B0604020202020204" pitchFamily="34" charset="0"/>
              <a:cs typeface="Arial" panose="020B0604020202020204" pitchFamily="34" charset="0"/>
            </a:endParaRPr>
          </a:p>
          <a:p>
            <a:pPr marL="0" indent="0" algn="r">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1. تم كتابة رسائل حجي في ــــــــــــــــ ق.م.</a:t>
            </a:r>
            <a:r>
              <a:rPr lang="en-US" sz="3200" b="1" dirty="0">
                <a:solidFill>
                  <a:srgbClr val="FFFFFF"/>
                </a:solidFill>
                <a:latin typeface="Arial" panose="020B0604020202020204" pitchFamily="34" charset="0"/>
                <a:cs typeface="Arial" panose="020B0604020202020204" pitchFamily="34" charset="0"/>
              </a:rPr>
              <a:t> </a:t>
            </a:r>
            <a:endParaRPr lang="en-US" sz="3200" b="1" dirty="0">
              <a:solidFill>
                <a:srgbClr val="000000"/>
              </a:solidFill>
              <a:latin typeface="Arial" panose="020B0604020202020204" pitchFamily="34" charset="0"/>
              <a:cs typeface="Arial" panose="020B0604020202020204" pitchFamily="34" charset="0"/>
            </a:endParaRPr>
          </a:p>
          <a:p>
            <a:pPr marL="0" indent="0" algn="r">
              <a:lnSpc>
                <a:spcPct val="90000"/>
              </a:lnSpc>
              <a:spcBef>
                <a:spcPct val="50000"/>
              </a:spcBef>
              <a:defRPr/>
            </a:pPr>
            <a:r>
              <a:rPr lang="ar-JO" sz="3200" b="1" dirty="0">
                <a:solidFill>
                  <a:schemeClr val="bg1"/>
                </a:solidFill>
                <a:latin typeface="Arial" panose="020B0604020202020204" pitchFamily="34" charset="0"/>
                <a:cs typeface="Arial" panose="020B0604020202020204" pitchFamily="34" charset="0"/>
              </a:rPr>
              <a:t>2. تعامل حجي مع ــــــــــــــــــــــــــــــــــــــــــــــــــــ .</a:t>
            </a:r>
            <a:endParaRPr lang="en-US" sz="3200" b="1" dirty="0">
              <a:solidFill>
                <a:srgbClr val="FFFFFF"/>
              </a:solidFill>
              <a:latin typeface="Arial" panose="020B0604020202020204" pitchFamily="34" charset="0"/>
              <a:cs typeface="Arial" panose="020B0604020202020204" pitchFamily="34" charset="0"/>
            </a:endParaRPr>
          </a:p>
          <a:p>
            <a:pPr marL="0" indent="0" algn="r">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3. شخصية رئيسية في هذا السفر هو ــــــــــــــــــــــــــــــ .</a:t>
            </a:r>
            <a:endParaRPr lang="en-US" sz="3200" b="1" dirty="0">
              <a:solidFill>
                <a:srgbClr val="FFFFFF"/>
              </a:solidFill>
              <a:latin typeface="Arial" panose="020B0604020202020204" pitchFamily="34" charset="0"/>
              <a:cs typeface="Arial" panose="020B0604020202020204" pitchFamily="34" charset="0"/>
            </a:endParaRPr>
          </a:p>
          <a:p>
            <a:pPr marL="0" indent="0" algn="r">
              <a:lnSpc>
                <a:spcPct val="90000"/>
              </a:lnSpc>
              <a:spcBef>
                <a:spcPct val="50000"/>
              </a:spcBef>
              <a:defRPr/>
            </a:pPr>
            <a:r>
              <a:rPr lang="ar-JO" sz="3200" b="1" dirty="0">
                <a:solidFill>
                  <a:srgbClr val="FFFFFF"/>
                </a:solidFill>
                <a:latin typeface="Arial" panose="020B0604020202020204" pitchFamily="34" charset="0"/>
                <a:cs typeface="Arial" panose="020B0604020202020204" pitchFamily="34" charset="0"/>
              </a:rPr>
              <a:t>4. رسالة حجي مشابهة لكلمات يسوع في ــــــــــــــــــــــــــــــــ .</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988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F23D4-73D5-3648-38C8-F364F400E15F}"/>
            </a:ext>
          </a:extLst>
        </p:cNvPr>
        <p:cNvGrpSpPr/>
        <p:nvPr/>
      </p:nvGrpSpPr>
      <p:grpSpPr>
        <a:xfrm>
          <a:off x="0" y="0"/>
          <a:ext cx="0" cy="0"/>
          <a:chOff x="0" y="0"/>
          <a:chExt cx="0" cy="0"/>
        </a:xfrm>
      </p:grpSpPr>
      <p:sp>
        <p:nvSpPr>
          <p:cNvPr id="721922" name="Rectangle 2" descr="Green marble">
            <a:extLst>
              <a:ext uri="{FF2B5EF4-FFF2-40B4-BE49-F238E27FC236}">
                <a16:creationId xmlns:a16="http://schemas.microsoft.com/office/drawing/2014/main" id="{0B730A0B-C600-0853-15A5-A4FFCDAFD9BD}"/>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1923" name="Text Box 3">
            <a:extLst>
              <a:ext uri="{FF2B5EF4-FFF2-40B4-BE49-F238E27FC236}">
                <a16:creationId xmlns:a16="http://schemas.microsoft.com/office/drawing/2014/main" id="{F8854D84-1838-D447-BDC5-83FC6A7183CE}"/>
              </a:ext>
            </a:extLst>
          </p:cNvPr>
          <p:cNvSpPr txBox="1">
            <a:spLocks noChangeArrowheads="1"/>
          </p:cNvSpPr>
          <p:nvPr/>
        </p:nvSpPr>
        <p:spPr bwMode="auto">
          <a:xfrm>
            <a:off x="304800" y="306388"/>
            <a:ext cx="8839200" cy="34040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تم كتابة رسائل حجي في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ق.م.</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تعامل حجي مع ـــــــــــــــــــــــــــــــــــــــــــــــــــــ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شخصية رئيسية في هذا السفر هو ــــــــــــــــــــــــــــــ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رسالة حجي مشابهة لكلمات يسوع في ــــــــــــــــــــــــــــــــ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6136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God Of Restoration - Joy! Digital">
            <a:extLst>
              <a:ext uri="{FF2B5EF4-FFF2-40B4-BE49-F238E27FC236}">
                <a16:creationId xmlns:a16="http://schemas.microsoft.com/office/drawing/2014/main" id="{11986CB3-65C7-D747-B288-521B7A9AB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4. إعادة تصور </a:t>
            </a:r>
            <a:r>
              <a:rPr lang="ar-JO" sz="4800" dirty="0">
                <a:solidFill>
                  <a:srgbClr val="FFFF00"/>
                </a:solidFill>
                <a:effectLst>
                  <a:glow rad="127000">
                    <a:schemeClr val="tx1"/>
                  </a:glow>
                </a:effectLst>
                <a:ea typeface="ＭＳ Ｐゴシック" charset="0"/>
              </a:rPr>
              <a:t>ملكوت</a:t>
            </a:r>
            <a:r>
              <a:rPr lang="ar-JO" sz="4800" dirty="0">
                <a:effectLst>
                  <a:glow rad="127000">
                    <a:schemeClr val="tx1"/>
                  </a:glow>
                </a:effectLst>
                <a:ea typeface="ＭＳ Ｐゴシック" charset="0"/>
              </a:rPr>
              <a:t> الله.</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2: 20-23</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77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E4388-61D1-427F-928D-7D916D9DEA74}"/>
            </a:ext>
          </a:extLst>
        </p:cNvPr>
        <p:cNvGrpSpPr/>
        <p:nvPr/>
      </p:nvGrpSpPr>
      <p:grpSpPr>
        <a:xfrm>
          <a:off x="0" y="0"/>
          <a:ext cx="0" cy="0"/>
          <a:chOff x="0" y="0"/>
          <a:chExt cx="0" cy="0"/>
        </a:xfrm>
      </p:grpSpPr>
      <p:sp>
        <p:nvSpPr>
          <p:cNvPr id="721922" name="Rectangle 2" descr="Green marble">
            <a:extLst>
              <a:ext uri="{FF2B5EF4-FFF2-40B4-BE49-F238E27FC236}">
                <a16:creationId xmlns:a16="http://schemas.microsoft.com/office/drawing/2014/main" id="{853477E9-A3DD-1173-63AA-A62BEAB189CA}"/>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1923" name="Text Box 3">
            <a:extLst>
              <a:ext uri="{FF2B5EF4-FFF2-40B4-BE49-F238E27FC236}">
                <a16:creationId xmlns:a16="http://schemas.microsoft.com/office/drawing/2014/main" id="{8DDD5767-BCDB-3DC8-000E-B519A9275822}"/>
              </a:ext>
            </a:extLst>
          </p:cNvPr>
          <p:cNvSpPr txBox="1">
            <a:spLocks noChangeArrowheads="1"/>
          </p:cNvSpPr>
          <p:nvPr/>
        </p:nvSpPr>
        <p:spPr bwMode="auto">
          <a:xfrm>
            <a:off x="304800" y="306388"/>
            <a:ext cx="8839200" cy="34040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تم كتابة رسائل حجي في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ق.م.</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تعامل حجي مع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الهيكل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شخصية رئيسية في هذا السفر هو ــــــــــــــــــــــــــــــ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رسالة حجي مشابهة لكلمات يسوع في ــــــــــــــــــــــــــــــــ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90129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CD1BB-F2CA-9B2B-4CFC-620B1C4965C1}"/>
            </a:ext>
          </a:extLst>
        </p:cNvPr>
        <p:cNvGrpSpPr/>
        <p:nvPr/>
      </p:nvGrpSpPr>
      <p:grpSpPr>
        <a:xfrm>
          <a:off x="0" y="0"/>
          <a:ext cx="0" cy="0"/>
          <a:chOff x="0" y="0"/>
          <a:chExt cx="0" cy="0"/>
        </a:xfrm>
      </p:grpSpPr>
      <p:sp>
        <p:nvSpPr>
          <p:cNvPr id="721922" name="Rectangle 2" descr="Green marble">
            <a:extLst>
              <a:ext uri="{FF2B5EF4-FFF2-40B4-BE49-F238E27FC236}">
                <a16:creationId xmlns:a16="http://schemas.microsoft.com/office/drawing/2014/main" id="{A54074AA-B4BD-AC3D-CE2E-8DAFF997FEE4}"/>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1923" name="Text Box 3">
            <a:extLst>
              <a:ext uri="{FF2B5EF4-FFF2-40B4-BE49-F238E27FC236}">
                <a16:creationId xmlns:a16="http://schemas.microsoft.com/office/drawing/2014/main" id="{DE0200C2-CEA8-61F8-45ED-F481B08E1CAD}"/>
              </a:ext>
            </a:extLst>
          </p:cNvPr>
          <p:cNvSpPr txBox="1">
            <a:spLocks noChangeArrowheads="1"/>
          </p:cNvSpPr>
          <p:nvPr/>
        </p:nvSpPr>
        <p:spPr bwMode="auto">
          <a:xfrm>
            <a:off x="304800" y="306388"/>
            <a:ext cx="8839200" cy="34040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تم كتابة رسائل حجي في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ق.م.</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تعامل حجي مع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الهيكل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شخصية رئيسية في هذا السفر هو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زربابل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رسالة حجي مشابهة لكلمات يسوع في ــــــــــــــــــــــــــــــــ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1849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A7E32-44BC-A206-F54E-B4BB8342A725}"/>
            </a:ext>
          </a:extLst>
        </p:cNvPr>
        <p:cNvGrpSpPr/>
        <p:nvPr/>
      </p:nvGrpSpPr>
      <p:grpSpPr>
        <a:xfrm>
          <a:off x="0" y="0"/>
          <a:ext cx="0" cy="0"/>
          <a:chOff x="0" y="0"/>
          <a:chExt cx="0" cy="0"/>
        </a:xfrm>
      </p:grpSpPr>
      <p:sp>
        <p:nvSpPr>
          <p:cNvPr id="721922" name="Rectangle 2" descr="Green marble">
            <a:extLst>
              <a:ext uri="{FF2B5EF4-FFF2-40B4-BE49-F238E27FC236}">
                <a16:creationId xmlns:a16="http://schemas.microsoft.com/office/drawing/2014/main" id="{1596BD08-C68C-E3B6-67DA-6B56C26A6287}"/>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1923" name="Text Box 3">
            <a:extLst>
              <a:ext uri="{FF2B5EF4-FFF2-40B4-BE49-F238E27FC236}">
                <a16:creationId xmlns:a16="http://schemas.microsoft.com/office/drawing/2014/main" id="{863EB203-E171-467F-76A6-9A7B30514816}"/>
              </a:ext>
            </a:extLst>
          </p:cNvPr>
          <p:cNvSpPr txBox="1">
            <a:spLocks noChangeArrowheads="1"/>
          </p:cNvSpPr>
          <p:nvPr/>
        </p:nvSpPr>
        <p:spPr bwMode="auto">
          <a:xfrm>
            <a:off x="304800" y="306388"/>
            <a:ext cx="8839200" cy="34040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اختبار مراجعة عن 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تم كتابة رسائل حجي في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ق.م.</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تعامل حجي مع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 بناء الهيكل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شخصية رئيسية في هذا السفر هو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زربابل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رسالة حجي مشابهة لكلمات يسوع في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6: 33</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84687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25420980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cs typeface="Arial" panose="020B0604020202020204" pitchFamily="34" charset="0"/>
              </a:rPr>
              <a:t>مسح العهد القديم</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ar-JO" sz="6000" u="sng" dirty="0">
                <a:cs typeface="Arial" panose="020B0604020202020204" pitchFamily="34" charset="0"/>
              </a:rPr>
              <a:t>الأولويات الأبدية</a:t>
            </a:r>
            <a:endParaRPr lang="en-US" sz="5400" dirty="0">
              <a:cs typeface="Arial" panose="020B0604020202020204" pitchFamily="34" charset="0"/>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rtl="1" eaLnBrk="1" hangingPunct="1">
              <a:buFont typeface="Arial" charset="0"/>
              <a:buAutoNum type="arabicPeriod"/>
              <a:defRPr/>
            </a:pPr>
            <a:r>
              <a:rPr lang="ar-JO" sz="5400" dirty="0">
                <a:solidFill>
                  <a:schemeClr val="tx2"/>
                </a:solidFill>
                <a:effectLst>
                  <a:glow rad="292100">
                    <a:schemeClr val="bg1">
                      <a:alpha val="75000"/>
                    </a:schemeClr>
                  </a:glow>
                </a:effectLst>
                <a:cs typeface="Arial" panose="020B0604020202020204" pitchFamily="34" charset="0"/>
              </a:rPr>
              <a:t>الله</a:t>
            </a:r>
            <a:endParaRPr lang="en-US" sz="5400" dirty="0">
              <a:solidFill>
                <a:schemeClr val="tx2"/>
              </a:solidFill>
              <a:effectLst>
                <a:glow rad="292100">
                  <a:schemeClr val="bg1">
                    <a:alpha val="75000"/>
                  </a:schemeClr>
                </a:glow>
              </a:effectLst>
              <a:cs typeface="Arial" panose="020B0604020202020204" pitchFamily="34" charset="0"/>
            </a:endParaRPr>
          </a:p>
          <a:p>
            <a:pPr marL="609600" indent="-609600" rtl="1" eaLnBrk="1" hangingPunct="1">
              <a:buFont typeface="Arial" charset="0"/>
              <a:buAutoNum type="arabicPeriod"/>
              <a:defRPr/>
            </a:pPr>
            <a:r>
              <a:rPr lang="ar-JO" sz="5400" dirty="0">
                <a:solidFill>
                  <a:schemeClr val="tx2"/>
                </a:solidFill>
                <a:effectLst>
                  <a:glow rad="292100">
                    <a:schemeClr val="bg1">
                      <a:alpha val="75000"/>
                    </a:schemeClr>
                  </a:glow>
                </a:effectLst>
                <a:cs typeface="Arial" panose="020B0604020202020204" pitchFamily="34" charset="0"/>
              </a:rPr>
              <a:t>كلمة الله</a:t>
            </a:r>
            <a:endParaRPr lang="en-US" sz="5400" dirty="0">
              <a:solidFill>
                <a:schemeClr val="tx2"/>
              </a:solidFill>
              <a:effectLst>
                <a:glow rad="292100">
                  <a:schemeClr val="bg1">
                    <a:alpha val="75000"/>
                  </a:schemeClr>
                </a:glow>
              </a:effectLst>
              <a:cs typeface="Arial" panose="020B0604020202020204" pitchFamily="34" charset="0"/>
            </a:endParaRPr>
          </a:p>
          <a:p>
            <a:pPr marL="609600" indent="-609600" rtl="1" eaLnBrk="1" hangingPunct="1">
              <a:buFont typeface="Arial" charset="0"/>
              <a:buAutoNum type="arabicPeriod"/>
              <a:defRPr/>
            </a:pPr>
            <a:r>
              <a:rPr lang="ar-JO" sz="5400" dirty="0">
                <a:solidFill>
                  <a:schemeClr val="tx2"/>
                </a:solidFill>
                <a:effectLst>
                  <a:glow rad="292100">
                    <a:schemeClr val="bg1">
                      <a:alpha val="75000"/>
                    </a:schemeClr>
                  </a:glow>
                </a:effectLst>
                <a:cs typeface="Arial" panose="020B0604020202020204" pitchFamily="34" charset="0"/>
              </a:rPr>
              <a:t>أرواح الناس</a:t>
            </a:r>
            <a:endParaRPr lang="en-US" sz="5400" dirty="0">
              <a:solidFill>
                <a:schemeClr val="tx2"/>
              </a:solidFill>
              <a:effectLst>
                <a:glow rad="292100">
                  <a:schemeClr val="bg1">
                    <a:alpha val="75000"/>
                  </a:schemeClr>
                </a:glow>
              </a:effectLst>
              <a:cs typeface="Arial" panose="020B0604020202020204" pitchFamily="34" charset="0"/>
            </a:endParaRPr>
          </a:p>
        </p:txBody>
      </p:sp>
    </p:spTree>
    <p:extLst>
      <p:ext uri="{BB962C8B-B14F-4D97-AF65-F5344CB8AC3E}">
        <p14:creationId xmlns:p14="http://schemas.microsoft.com/office/powerpoint/2010/main" val="2497503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9147" y="256490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الأولويات</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2644" y="65344"/>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573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35569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109570" name="Picture 1" descr="HaggaiByGiovanniPisan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Rectangle 2"/>
          <p:cNvSpPr>
            <a:spLocks noGrp="1" noChangeArrowheads="1"/>
          </p:cNvSpPr>
          <p:nvPr>
            <p:ph type="title"/>
          </p:nvPr>
        </p:nvSpPr>
        <p:spPr>
          <a:xfrm>
            <a:off x="179388" y="188913"/>
            <a:ext cx="8231187" cy="685800"/>
          </a:xfrm>
        </p:spPr>
        <p:txBody>
          <a:bodyPr/>
          <a:lstStyle/>
          <a:p>
            <a:pPr algn="ctr" eaLnBrk="1" hangingPunct="1"/>
            <a:r>
              <a:rPr lang="en-US" sz="2800" b="1" dirty="0">
                <a:latin typeface="Arial" panose="020B0604020202020204" pitchFamily="34" charset="0"/>
                <a:ea typeface="ＭＳ Ｐゴシック" charset="0"/>
                <a:cs typeface="Arial" panose="020B0604020202020204" pitchFamily="34" charset="0"/>
              </a:rPr>
              <a:t> </a:t>
            </a:r>
            <a:r>
              <a:rPr lang="ar-JO" sz="2800" b="1" u="sng" dirty="0">
                <a:latin typeface="Arial" panose="020B0604020202020204" pitchFamily="34" charset="0"/>
                <a:ea typeface="ＭＳ Ｐゴシック" charset="0"/>
                <a:cs typeface="Arial" panose="020B0604020202020204" pitchFamily="34" charset="0"/>
              </a:rPr>
              <a:t>حجج </a:t>
            </a:r>
            <a:r>
              <a:rPr lang="ar-JO" sz="2800" b="1" u="sng" dirty="0">
                <a:solidFill>
                  <a:srgbClr val="FFFF00"/>
                </a:solidFill>
                <a:latin typeface="Arial" panose="020B0604020202020204" pitchFamily="34" charset="0"/>
                <a:ea typeface="ＭＳ Ｐゴシック" charset="0"/>
                <a:cs typeface="Arial" panose="020B0604020202020204" pitchFamily="34" charset="0"/>
              </a:rPr>
              <a:t>ضد</a:t>
            </a:r>
            <a:r>
              <a:rPr lang="ar-JO" sz="2800" b="1" u="sng" dirty="0">
                <a:latin typeface="Arial" panose="020B0604020202020204" pitchFamily="34" charset="0"/>
                <a:ea typeface="ＭＳ Ｐゴシック" charset="0"/>
                <a:cs typeface="Arial" panose="020B0604020202020204" pitchFamily="34" charset="0"/>
              </a:rPr>
              <a:t> حجي كمؤلف:</a:t>
            </a:r>
            <a:endParaRPr lang="en-US" sz="2800" b="1" u="sng" dirty="0">
              <a:latin typeface="Arial" panose="020B0604020202020204" pitchFamily="34" charset="0"/>
              <a:ea typeface="ＭＳ Ｐゴシック" charset="0"/>
              <a:cs typeface="Arial" panose="020B0604020202020204" pitchFamily="34" charset="0"/>
            </a:endParaRPr>
          </a:p>
        </p:txBody>
      </p:sp>
      <p:sp>
        <p:nvSpPr>
          <p:cNvPr id="109572"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641</a:t>
            </a:r>
            <a:endParaRPr lang="en-US" b="1" dirty="0">
              <a:solidFill>
                <a:srgbClr val="FFFFFF"/>
              </a:solidFill>
              <a:latin typeface="Arial" panose="020B0604020202020204" pitchFamily="34" charset="0"/>
              <a:cs typeface="Arial" panose="020B0604020202020204" pitchFamily="34" charset="0"/>
            </a:endParaRPr>
          </a:p>
        </p:txBody>
      </p:sp>
      <p:sp>
        <p:nvSpPr>
          <p:cNvPr id="109573" name="Rectangle 3"/>
          <p:cNvSpPr txBox="1">
            <a:spLocks noChangeArrowheads="1"/>
          </p:cNvSpPr>
          <p:nvPr/>
        </p:nvSpPr>
        <p:spPr bwMode="auto">
          <a:xfrm>
            <a:off x="3851275" y="981075"/>
            <a:ext cx="5184775" cy="576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rgbClr val="00FFFF"/>
              </a:buClr>
              <a:buSzPct val="75000"/>
              <a:buFont typeface="Wingdings" charset="0"/>
              <a:buChar char="n"/>
            </a:pPr>
            <a:r>
              <a:rPr lang="ar-JO" sz="2800" b="1" dirty="0">
                <a:solidFill>
                  <a:srgbClr val="FFFFFF"/>
                </a:solidFill>
                <a:latin typeface="Arial" panose="020B0604020202020204" pitchFamily="34" charset="0"/>
                <a:cs typeface="Arial" panose="020B0604020202020204" pitchFamily="34" charset="0"/>
              </a:rPr>
              <a:t>معظم أسفار العهد القديم النبوية تجمع كلام نبوي، لكن حجي </a:t>
            </a:r>
            <a:r>
              <a:rPr lang="ar-JO" sz="2800" b="1" dirty="0">
                <a:solidFill>
                  <a:srgbClr val="FFFF00"/>
                </a:solidFill>
                <a:latin typeface="Arial" panose="020B0604020202020204" pitchFamily="34" charset="0"/>
                <a:cs typeface="Arial" panose="020B0604020202020204" pitchFamily="34" charset="0"/>
              </a:rPr>
              <a:t>يذكر</a:t>
            </a:r>
            <a:r>
              <a:rPr lang="ar-JO" sz="2800" b="1" dirty="0">
                <a:solidFill>
                  <a:srgbClr val="FFFFFF"/>
                </a:solidFill>
                <a:latin typeface="Arial" panose="020B0604020202020204" pitchFamily="34" charset="0"/>
                <a:cs typeface="Arial" panose="020B0604020202020204" pitchFamily="34" charset="0"/>
              </a:rPr>
              <a:t> كلام النبي وكيف أثروا على سامعيهم.</a:t>
            </a:r>
            <a:br>
              <a:rPr lang="en-US" sz="2800" b="1" dirty="0">
                <a:solidFill>
                  <a:srgbClr val="FFFFFF"/>
                </a:solidFill>
                <a:latin typeface="Arial" panose="020B0604020202020204" pitchFamily="34" charset="0"/>
                <a:cs typeface="Arial" panose="020B0604020202020204" pitchFamily="34" charset="0"/>
              </a:rPr>
            </a:br>
            <a:endParaRPr lang="en-US" sz="2800" b="1" dirty="0">
              <a:solidFill>
                <a:srgbClr val="FFFFFF"/>
              </a:solidFill>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00FFFF"/>
              </a:buClr>
              <a:buSzPct val="75000"/>
              <a:buFont typeface="Wingdings" charset="0"/>
              <a:buChar char="n"/>
            </a:pPr>
            <a:r>
              <a:rPr lang="ar-JO" sz="2800" b="1" dirty="0">
                <a:solidFill>
                  <a:srgbClr val="FFFFFF"/>
                </a:solidFill>
                <a:latin typeface="Arial" panose="020B0604020202020204" pitchFamily="34" charset="0"/>
                <a:cs typeface="Arial" panose="020B0604020202020204" pitchFamily="34" charset="0"/>
              </a:rPr>
              <a:t>لقب </a:t>
            </a:r>
            <a:r>
              <a:rPr lang="ar-JO" sz="2800" b="1" dirty="0">
                <a:solidFill>
                  <a:srgbClr val="FFFF00"/>
                </a:solidFill>
                <a:latin typeface="Arial" panose="020B0604020202020204" pitchFamily="34" charset="0"/>
                <a:cs typeface="Arial" panose="020B0604020202020204" pitchFamily="34" charset="0"/>
              </a:rPr>
              <a:t>النبي</a:t>
            </a:r>
            <a:r>
              <a:rPr lang="ar-JO" sz="2800" b="1" dirty="0">
                <a:solidFill>
                  <a:srgbClr val="FFFFFF"/>
                </a:solidFill>
                <a:latin typeface="Arial" panose="020B0604020202020204" pitchFamily="34" charset="0"/>
                <a:cs typeface="Arial" panose="020B0604020202020204" pitchFamily="34" charset="0"/>
              </a:rPr>
              <a:t> مضاف إلى اسم حجي (1: 1، 3، 12، 2: 10)</a:t>
            </a:r>
            <a:br>
              <a:rPr lang="en-US" sz="2800" b="1" dirty="0">
                <a:solidFill>
                  <a:srgbClr val="FFFFFF"/>
                </a:solidFill>
                <a:latin typeface="Arial" panose="020B0604020202020204" pitchFamily="34" charset="0"/>
                <a:cs typeface="Arial" panose="020B0604020202020204" pitchFamily="34" charset="0"/>
              </a:rPr>
            </a:br>
            <a:endParaRPr lang="en-US" sz="2800" b="1" dirty="0">
              <a:solidFill>
                <a:srgbClr val="FFFFFF"/>
              </a:solidFill>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00FFFF"/>
              </a:buClr>
              <a:buSzPct val="75000"/>
              <a:buFont typeface="Wingdings" charset="0"/>
              <a:buChar char="n"/>
            </a:pPr>
            <a:r>
              <a:rPr lang="ar-JO" sz="2800" b="1" dirty="0">
                <a:solidFill>
                  <a:srgbClr val="FFFFFF"/>
                </a:solidFill>
                <a:latin typeface="Arial" panose="020B0604020202020204" pitchFamily="34" charset="0"/>
                <a:cs typeface="Arial" panose="020B0604020202020204" pitchFamily="34" charset="0"/>
              </a:rPr>
              <a:t>سفر حجي في بعض الأحيان يتكلم عنه في صيغة </a:t>
            </a:r>
            <a:r>
              <a:rPr lang="ar-JO" sz="2800" b="1" dirty="0">
                <a:solidFill>
                  <a:srgbClr val="FFFF00"/>
                </a:solidFill>
                <a:latin typeface="Arial" panose="020B0604020202020204" pitchFamily="34" charset="0"/>
                <a:cs typeface="Arial" panose="020B0604020202020204" pitchFamily="34" charset="0"/>
              </a:rPr>
              <a:t>الغائب</a:t>
            </a:r>
            <a:endParaRPr lang="en-GB"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336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110594" name="Picture 1" descr="HaggaiByGiovanniPisan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2"/>
          <p:cNvSpPr>
            <a:spLocks noGrp="1" noChangeArrowheads="1"/>
          </p:cNvSpPr>
          <p:nvPr>
            <p:ph type="title"/>
          </p:nvPr>
        </p:nvSpPr>
        <p:spPr>
          <a:xfrm>
            <a:off x="179388" y="188913"/>
            <a:ext cx="8231187" cy="685800"/>
          </a:xfrm>
        </p:spPr>
        <p:txBody>
          <a:bodyPr/>
          <a:lstStyle/>
          <a:p>
            <a:pPr algn="ctr" eaLnBrk="1" hangingPunct="1"/>
            <a:r>
              <a:rPr lang="ar-JO" sz="2800" b="1" dirty="0">
                <a:latin typeface="Arial" panose="020B0604020202020204" pitchFamily="34" charset="0"/>
                <a:ea typeface="ＭＳ Ｐゴシック" charset="0"/>
                <a:cs typeface="Arial" panose="020B0604020202020204" pitchFamily="34" charset="0"/>
              </a:rPr>
              <a:t> حجج </a:t>
            </a:r>
            <a:r>
              <a:rPr lang="ar-JO" sz="2800" b="1" dirty="0">
                <a:solidFill>
                  <a:srgbClr val="FFFF00"/>
                </a:solidFill>
                <a:latin typeface="Arial" panose="020B0604020202020204" pitchFamily="34" charset="0"/>
                <a:ea typeface="ＭＳ Ｐゴシック" charset="0"/>
                <a:cs typeface="Arial" panose="020B0604020202020204" pitchFamily="34" charset="0"/>
              </a:rPr>
              <a:t>لصالح</a:t>
            </a:r>
            <a:r>
              <a:rPr lang="ar-JO" sz="2800" b="1" dirty="0">
                <a:latin typeface="Arial" panose="020B0604020202020204" pitchFamily="34" charset="0"/>
                <a:ea typeface="ＭＳ Ｐゴシック" charset="0"/>
                <a:cs typeface="Arial" panose="020B0604020202020204" pitchFamily="34" charset="0"/>
              </a:rPr>
              <a:t> حجي كمؤلف:</a:t>
            </a:r>
            <a:endParaRPr lang="en-US" sz="2800" b="1" u="sng" dirty="0">
              <a:latin typeface="Arial" panose="020B0604020202020204" pitchFamily="34" charset="0"/>
              <a:ea typeface="ＭＳ Ｐゴシック" charset="0"/>
              <a:cs typeface="Arial" panose="020B0604020202020204" pitchFamily="34" charset="0"/>
            </a:endParaRPr>
          </a:p>
        </p:txBody>
      </p:sp>
      <p:sp>
        <p:nvSpPr>
          <p:cNvPr id="110596"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641</a:t>
            </a:r>
            <a:endParaRPr lang="en-US" b="1" dirty="0">
              <a:solidFill>
                <a:srgbClr val="FFFFFF"/>
              </a:solidFill>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3851275" y="1196975"/>
            <a:ext cx="5184775" cy="54006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rgbClr val="00FFFF"/>
              </a:buClr>
              <a:buSzPct val="75000"/>
              <a:buFont typeface="Wingdings" charset="0"/>
              <a:buChar char="n"/>
              <a:defRPr/>
            </a:pPr>
            <a:r>
              <a:rPr lang="ar-JO" sz="2800" b="1" dirty="0">
                <a:solidFill>
                  <a:srgbClr val="FFFFFF"/>
                </a:solidFill>
                <a:latin typeface="Arial" panose="020B0604020202020204" pitchFamily="34" charset="0"/>
                <a:cs typeface="Arial" panose="020B0604020202020204" pitchFamily="34" charset="0"/>
              </a:rPr>
              <a:t>حجي معروف من هذا السفر فقط مع </a:t>
            </a:r>
            <a:r>
              <a:rPr lang="ar-JO" sz="2800" b="1" dirty="0">
                <a:solidFill>
                  <a:srgbClr val="FFFF00"/>
                </a:solidFill>
                <a:latin typeface="Arial" panose="020B0604020202020204" pitchFamily="34" charset="0"/>
                <a:cs typeface="Arial" panose="020B0604020202020204" pitchFamily="34" charset="0"/>
              </a:rPr>
              <a:t>تقاطعين </a:t>
            </a:r>
            <a:r>
              <a:rPr lang="ar-JO" sz="2800" b="1" dirty="0">
                <a:solidFill>
                  <a:srgbClr val="FFFFFF"/>
                </a:solidFill>
                <a:latin typeface="Arial" panose="020B0604020202020204" pitchFamily="34" charset="0"/>
                <a:cs typeface="Arial" panose="020B0604020202020204" pitchFamily="34" charset="0"/>
              </a:rPr>
              <a:t>له مع عزرا (5: 1، 6: 14)</a:t>
            </a:r>
            <a:endParaRPr lang="en-US" sz="2800" b="1" dirty="0">
              <a:solidFill>
                <a:srgbClr val="FFFFFF"/>
              </a:solidFill>
              <a:latin typeface="Arial" panose="020B0604020202020204" pitchFamily="34" charset="0"/>
              <a:cs typeface="Arial" panose="020B0604020202020204" pitchFamily="34" charset="0"/>
            </a:endParaRPr>
          </a:p>
          <a:p>
            <a:pPr marL="0" indent="0" eaLnBrk="1" hangingPunct="1">
              <a:lnSpc>
                <a:spcPct val="90000"/>
              </a:lnSpc>
              <a:spcBef>
                <a:spcPct val="20000"/>
              </a:spcBef>
              <a:buClr>
                <a:srgbClr val="00FFFF"/>
              </a:buClr>
              <a:buSzPct val="75000"/>
              <a:defRPr/>
            </a:pPr>
            <a:endParaRPr lang="en-US" sz="2800" b="1" dirty="0">
              <a:solidFill>
                <a:srgbClr val="FFFFFF"/>
              </a:solidFill>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00FFFF"/>
              </a:buClr>
              <a:buSzPct val="75000"/>
              <a:buFont typeface="Wingdings" charset="0"/>
              <a:buChar char="n"/>
              <a:defRPr/>
            </a:pPr>
            <a:r>
              <a:rPr lang="ar-JO" sz="2800" b="1" dirty="0">
                <a:solidFill>
                  <a:srgbClr val="FFFF00"/>
                </a:solidFill>
                <a:latin typeface="Arial" panose="020B0604020202020204" pitchFamily="34" charset="0"/>
                <a:cs typeface="Arial" panose="020B0604020202020204" pitchFamily="34" charset="0"/>
              </a:rPr>
              <a:t>يستخدم الكتاب كثيراً ضمير الغائب </a:t>
            </a:r>
            <a:r>
              <a:rPr lang="ar-JO" sz="2800" b="1" dirty="0">
                <a:solidFill>
                  <a:srgbClr val="FFFFFF"/>
                </a:solidFill>
                <a:latin typeface="Arial" panose="020B0604020202020204" pitchFamily="34" charset="0"/>
                <a:cs typeface="Arial" panose="020B0604020202020204" pitchFamily="34" charset="0"/>
              </a:rPr>
              <a:t>في الكتابات القديمة (مثل موسى، يونان ... الخ)</a:t>
            </a:r>
            <a:br>
              <a:rPr lang="en-US" sz="2800" b="1" dirty="0">
                <a:solidFill>
                  <a:srgbClr val="FFFFFF"/>
                </a:solidFill>
                <a:latin typeface="Arial" panose="020B0604020202020204" pitchFamily="34" charset="0"/>
                <a:cs typeface="Arial" panose="020B0604020202020204" pitchFamily="34" charset="0"/>
              </a:rPr>
            </a:br>
            <a:endParaRPr lang="en-US" sz="2800" b="1" dirty="0">
              <a:solidFill>
                <a:srgbClr val="FFFFFF"/>
              </a:solidFill>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00FFFF"/>
              </a:buClr>
              <a:buSzPct val="75000"/>
              <a:buFont typeface="Wingdings" charset="0"/>
              <a:buChar char="n"/>
              <a:defRPr/>
            </a:pPr>
            <a:r>
              <a:rPr lang="ar-JO" sz="2800" b="1" dirty="0">
                <a:solidFill>
                  <a:srgbClr val="FFFF00"/>
                </a:solidFill>
                <a:latin typeface="Arial" panose="020B0604020202020204" pitchFamily="34" charset="0"/>
                <a:cs typeface="Arial" panose="020B0604020202020204" pitchFamily="34" charset="0"/>
              </a:rPr>
              <a:t>يظهر اسم حجي تسع مرات </a:t>
            </a:r>
            <a:r>
              <a:rPr lang="ar-JO" sz="2800" b="1" dirty="0">
                <a:solidFill>
                  <a:srgbClr val="FFFFFF"/>
                </a:solidFill>
                <a:latin typeface="Arial" panose="020B0604020202020204" pitchFamily="34" charset="0"/>
                <a:cs typeface="Arial" panose="020B0604020202020204" pitchFamily="34" charset="0"/>
              </a:rPr>
              <a:t>(1: 1، 3، 12-13، 2: 1، 10، 13-14، 20)</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931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pic>
        <p:nvPicPr>
          <p:cNvPr id="111618" name="Picture 1" descr="HaggaiByGiovanniPisan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412875"/>
            <a:ext cx="3783013"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2"/>
          <p:cNvSpPr>
            <a:spLocks noGrp="1" noChangeArrowheads="1"/>
          </p:cNvSpPr>
          <p:nvPr>
            <p:ph type="title"/>
          </p:nvPr>
        </p:nvSpPr>
        <p:spPr>
          <a:xfrm>
            <a:off x="179388" y="188913"/>
            <a:ext cx="8231187" cy="685800"/>
          </a:xfrm>
        </p:spPr>
        <p:txBody>
          <a:bodyPr/>
          <a:lstStyle/>
          <a:p>
            <a:pPr algn="ctr" eaLnBrk="1" hangingPunct="1"/>
            <a:r>
              <a:rPr lang="ar-JO" sz="2800" b="1" dirty="0">
                <a:latin typeface="Arial" panose="020B0604020202020204" pitchFamily="34" charset="0"/>
                <a:ea typeface="ＭＳ Ｐゴシック" charset="0"/>
                <a:cs typeface="Arial" panose="020B0604020202020204" pitchFamily="34" charset="0"/>
              </a:rPr>
              <a:t>الخلاصة حول التأليف</a:t>
            </a:r>
            <a:endParaRPr lang="en-US" sz="2800" b="1" u="sng" dirty="0">
              <a:latin typeface="Arial" panose="020B0604020202020204" pitchFamily="34" charset="0"/>
              <a:ea typeface="ＭＳ Ｐゴシック" charset="0"/>
              <a:cs typeface="Arial" panose="020B0604020202020204" pitchFamily="34" charset="0"/>
            </a:endParaRPr>
          </a:p>
        </p:txBody>
      </p:sp>
      <p:sp>
        <p:nvSpPr>
          <p:cNvPr id="111620"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641</a:t>
            </a:r>
            <a:endParaRPr lang="en-US" b="1" dirty="0">
              <a:solidFill>
                <a:srgbClr val="FFFFFF"/>
              </a:solidFill>
              <a:latin typeface="Arial" panose="020B0604020202020204" pitchFamily="34" charset="0"/>
              <a:cs typeface="Arial" panose="020B0604020202020204" pitchFamily="34" charset="0"/>
            </a:endParaRPr>
          </a:p>
        </p:txBody>
      </p:sp>
      <p:sp>
        <p:nvSpPr>
          <p:cNvPr id="111621" name="Rectangle 3"/>
          <p:cNvSpPr txBox="1">
            <a:spLocks noChangeArrowheads="1"/>
          </p:cNvSpPr>
          <p:nvPr/>
        </p:nvSpPr>
        <p:spPr bwMode="auto">
          <a:xfrm>
            <a:off x="3851275" y="836613"/>
            <a:ext cx="5184775"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rgbClr val="00FFFF"/>
              </a:buClr>
              <a:buSzPct val="75000"/>
              <a:buFont typeface="Wingdings" charset="0"/>
              <a:buChar char="n"/>
            </a:pPr>
            <a:r>
              <a:rPr lang="ar-JO" sz="2800" b="1" dirty="0">
                <a:solidFill>
                  <a:srgbClr val="FFFFFF"/>
                </a:solidFill>
                <a:latin typeface="Arial" panose="020B0604020202020204" pitchFamily="34" charset="0"/>
                <a:cs typeface="Arial" panose="020B0604020202020204" pitchFamily="34" charset="0"/>
              </a:rPr>
              <a:t>الإعتراضات على تأليف حجي مجرد اقتراحات ولكنها ليست قاطعة. من الممكن أن يكون حجي قد تعمد تقديم نفسه بطريقة موضوعية مثل استخدام لقب نبي أو من خلال الإشارة إلى نفسه بضمير الغائب.</a:t>
            </a:r>
            <a:endParaRPr lang="en-US" sz="2800" b="1" dirty="0">
              <a:solidFill>
                <a:srgbClr val="FFFFFF"/>
              </a:solidFill>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00FFFF"/>
              </a:buClr>
              <a:buSzPct val="75000"/>
              <a:buFont typeface="Wingdings" charset="0"/>
              <a:buChar char="n"/>
            </a:pPr>
            <a:r>
              <a:rPr lang="ar-JO" sz="2800" b="1" dirty="0">
                <a:solidFill>
                  <a:srgbClr val="FFFFFF"/>
                </a:solidFill>
                <a:latin typeface="Arial" panose="020B0604020202020204" pitchFamily="34" charset="0"/>
                <a:cs typeface="Arial" panose="020B0604020202020204" pitchFamily="34" charset="0"/>
              </a:rPr>
              <a:t>حتى لو لم يكن حجي هو المؤلف فقد اتفق العلماء على أن المؤلف/المحرر قد كتب بعد موت النبي بفترة قصيرة</a:t>
            </a:r>
            <a:endParaRPr lang="en-GB"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9441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3FF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69850" y="-1035496"/>
            <a:ext cx="9074150" cy="1143000"/>
          </a:xfrm>
        </p:spPr>
        <p:txBody>
          <a:bodyPr/>
          <a:lstStyle/>
          <a:p>
            <a:r>
              <a:rPr lang="en-US" dirty="0">
                <a:solidFill>
                  <a:srgbClr val="FF0000"/>
                </a:solidFill>
              </a:rPr>
              <a:t>The Postexilic Period</a:t>
            </a:r>
          </a:p>
        </p:txBody>
      </p:sp>
      <p:pic>
        <p:nvPicPr>
          <p:cNvPr id="7" name="Picture 6">
            <a:extLst>
              <a:ext uri="{FF2B5EF4-FFF2-40B4-BE49-F238E27FC236}">
                <a16:creationId xmlns:a16="http://schemas.microsoft.com/office/drawing/2014/main" id="{AF206A0E-614A-8BC7-8C1A-798E8B0F2E39}"/>
              </a:ext>
            </a:extLst>
          </p:cNvPr>
          <p:cNvPicPr>
            <a:picLocks noChangeAspect="1"/>
          </p:cNvPicPr>
          <p:nvPr/>
        </p:nvPicPr>
        <p:blipFill>
          <a:blip r:embed="rId3"/>
          <a:stretch>
            <a:fillRect/>
          </a:stretch>
        </p:blipFill>
        <p:spPr>
          <a:xfrm>
            <a:off x="34354" y="14973"/>
            <a:ext cx="9074150" cy="6775893"/>
          </a:xfrm>
          <a:prstGeom prst="rect">
            <a:avLst/>
          </a:prstGeom>
        </p:spPr>
      </p:pic>
    </p:spTree>
    <p:extLst>
      <p:ext uri="{BB962C8B-B14F-4D97-AF65-F5344CB8AC3E}">
        <p14:creationId xmlns:p14="http://schemas.microsoft.com/office/powerpoint/2010/main" val="3306903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rPr>
              <a:t>72 سنة</a:t>
            </a:r>
            <a:endParaRPr kumimoji="0" lang="en-US" sz="2400" b="1" u="none" strike="noStrike" kern="1200" cap="none" spc="0" normalizeH="0" baseline="0" noProof="0" dirty="0">
              <a:ln>
                <a:noFill/>
              </a:ln>
              <a:solidFill>
                <a:srgbClr val="0D0D0D"/>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49608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نهـ. فر</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خل. فا</a:t>
            </a:r>
            <a:endParaRPr kumimoji="0" lang="en-US"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بحـ. جل</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299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RS</a:t>
            </a:r>
          </a:p>
        </p:txBody>
      </p:sp>
      <p:sp>
        <p:nvSpPr>
          <p:cNvPr id="38299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بحـ.متو</a:t>
            </a:r>
            <a:endParaRPr kumimoji="0" lang="en-US" sz="20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تزيين        </a:t>
            </a:r>
            <a:endParaRPr kumimoji="0" lang="en-US" sz="24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المرحلة</a:t>
            </a:r>
            <a:r>
              <a:rPr kumimoji="0" lang="en-US" sz="24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a:t>
            </a:r>
          </a:p>
        </p:txBody>
      </p:sp>
      <p:sp>
        <p:nvSpPr>
          <p:cNvPr id="38299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أور</a:t>
            </a:r>
            <a:endParaRPr kumimoji="0" lang="en-US"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حا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نين</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أش</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كنع</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أورش</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4" name="Rectangle 38"/>
          <p:cNvSpPr>
            <a:spLocks noChangeArrowheads="1"/>
          </p:cNvSpPr>
          <p:nvPr/>
        </p:nvSpPr>
        <p:spPr bwMode="auto">
          <a:xfrm>
            <a:off x="3062241" y="4451350"/>
            <a:ext cx="7357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قا. بر</a:t>
            </a:r>
            <a:endParaRPr kumimoji="0" lang="en-US"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8" name="Rectangle 42"/>
          <p:cNvSpPr>
            <a:spLocks noChangeArrowheads="1"/>
          </p:cNvSpPr>
          <p:nvPr/>
        </p:nvSpPr>
        <p:spPr bwMode="auto">
          <a:xfrm>
            <a:off x="1809750" y="4081463"/>
            <a:ext cx="69890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ـمص</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3019"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جب. نيب</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2" name="Text Box 56"/>
          <p:cNvSpPr txBox="1">
            <a:spLocks noChangeArrowheads="1"/>
          </p:cNvSpPr>
          <p:nvPr/>
        </p:nvSpPr>
        <p:spPr bwMode="auto">
          <a:xfrm>
            <a:off x="509588" y="5216525"/>
            <a:ext cx="8596312" cy="1323439"/>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لأن المسيح تم التنبوء عنه منذ زمن</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ليظهر من خلال سبط يهوذا</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 9: 6 - 7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2932" name="Text Box 59"/>
          <p:cNvSpPr txBox="1">
            <a:spLocks noChangeArrowheads="1"/>
          </p:cNvSpPr>
          <p:nvPr/>
        </p:nvSpPr>
        <p:spPr bwMode="auto">
          <a:xfrm>
            <a:off x="8594725" y="6423025"/>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لماذا؟</a:t>
            </a:r>
            <a:endParaRPr kumimoji="0" lang="en-US" sz="5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موجز ...</a:t>
            </a:r>
            <a:endParaRPr kumimoji="0" lang="en-US" sz="5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8" name="Rectangle 62"/>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57</a:t>
            </a:r>
          </a:p>
        </p:txBody>
      </p:sp>
      <p:sp>
        <p:nvSpPr>
          <p:cNvPr id="122936" name="Text Box 6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rPr>
              <a:t>يهوذا حفظ !</a:t>
            </a:r>
            <a:endParaRPr lang="en-US"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1"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sp>
          <p:nvSpPr>
            <p:cNvPr id="471046" name="Rectangle 6"/>
            <p:cNvSpPr>
              <a:spLocks noChangeArrowheads="1"/>
            </p:cNvSpPr>
            <p:nvPr/>
          </p:nvSpPr>
          <p:spPr bwMode="auto">
            <a:xfrm>
              <a:off x="395" y="1212"/>
              <a:ext cx="1010"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الثالث 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الثلاثة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مجتمعات </a:t>
              </a:r>
              <a:endParaRPr kumimoji="0" lang="en-US" sz="32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هو :</a:t>
              </a:r>
              <a:endParaRPr kumimoji="0" lang="en-US" sz="32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3" name="Rectangle 10"/>
          <p:cNvSpPr>
            <a:spLocks noChangeArrowheads="1"/>
          </p:cNvSpPr>
          <p:nvPr/>
        </p:nvSpPr>
        <p:spPr bwMode="auto">
          <a:xfrm>
            <a:off x="3084513" y="996950"/>
            <a:ext cx="559448"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سبي</a:t>
            </a:r>
            <a:endParaRPr kumimoji="0" 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الملوك الثاني 25: 21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5" name="Rectangle 46"/>
            <p:cNvSpPr>
              <a:spLocks noChangeArrowheads="1"/>
            </p:cNvSpPr>
            <p:nvPr/>
          </p:nvSpPr>
          <p:spPr bwMode="auto">
            <a:xfrm>
              <a:off x="3544" y="2589"/>
              <a:ext cx="38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8" name="Rectangle 49"/>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59" name="Rectangle 50"/>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1097" name="Rectangle 57"/>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58</a:t>
            </a:r>
          </a:p>
        </p:txBody>
      </p:sp>
      <p:sp>
        <p:nvSpPr>
          <p:cNvPr id="124945" name="Text Box 5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24946" name="Group 40"/>
          <p:cNvGrpSpPr>
            <a:grpSpLocks/>
          </p:cNvGrpSpPr>
          <p:nvPr/>
        </p:nvGrpSpPr>
        <p:grpSpPr bwMode="auto">
          <a:xfrm>
            <a:off x="519113" y="117475"/>
            <a:ext cx="854075" cy="1720984"/>
            <a:chOff x="519113" y="312738"/>
            <a:chExt cx="854075" cy="1910918"/>
          </a:xfrm>
        </p:grpSpPr>
        <p:sp>
          <p:nvSpPr>
            <p:cNvPr id="42" name="Rectangle 4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6395525"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lIns="0" tIns="0" rIns="0" bIns="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مدينة بابل القديمة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    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5" name="Rectangle 67"/>
            <p:cNvSpPr>
              <a:spLocks noChangeArrowheads="1"/>
            </p:cNvSpPr>
            <p:nvPr/>
          </p:nvSpPr>
          <p:spPr bwMode="auto">
            <a:xfrm>
              <a:off x="3544" y="2589"/>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8" name="Rectangle 70"/>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6999" name="Rectangle 71"/>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417"/>
                </a:solidFill>
                <a:effectLst/>
                <a:uLnTx/>
                <a:uFillTx/>
                <a:latin typeface="Arial" panose="020B0604020202020204" pitchFamily="34" charset="0"/>
                <a:ea typeface="ＭＳ Ｐゴシック" charset="0"/>
                <a:cs typeface="Arial" panose="020B0604020202020204" pitchFamily="34" charset="0"/>
              </a:rPr>
              <a:t>        حدائق بابل المعلقة  </a:t>
            </a:r>
            <a:endParaRPr kumimoji="0" lang="en-US" sz="2800" b="1" u="none" strike="noStrike" kern="1200" cap="none" spc="0" normalizeH="0" baseline="0" noProof="0" dirty="0">
              <a:ln>
                <a:noFill/>
              </a:ln>
              <a:solidFill>
                <a:srgbClr val="FFF417"/>
              </a:solidFill>
              <a:effectLst/>
              <a:uLnTx/>
              <a:uFillTx/>
              <a:latin typeface="Arial" panose="020B0604020202020204" pitchFamily="34" charset="0"/>
              <a:ea typeface="ＭＳ Ｐゴシック" charset="0"/>
              <a:cs typeface="Arial" panose="020B0604020202020204" pitchFamily="34" charset="0"/>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417"/>
                </a:solidFill>
                <a:effectLst/>
                <a:uLnTx/>
                <a:uFillTx/>
                <a:latin typeface="Arial" panose="020B0604020202020204" pitchFamily="34" charset="0"/>
                <a:ea typeface="ＭＳ Ｐゴシック" charset="0"/>
                <a:cs typeface="Arial" panose="020B0604020202020204" pitchFamily="34" charset="0"/>
              </a:rPr>
              <a:t>نهر الفرات </a:t>
            </a:r>
            <a:endParaRPr kumimoji="0" lang="en-US" sz="2400" b="1" u="none" strike="noStrike" kern="1200" cap="none" spc="0" normalizeH="0" baseline="0" noProof="0" dirty="0">
              <a:ln>
                <a:noFill/>
              </a:ln>
              <a:solidFill>
                <a:srgbClr val="FFF417"/>
              </a:solidFill>
              <a:effectLst/>
              <a:uLnTx/>
              <a:uFillTx/>
              <a:latin typeface="Arial" panose="020B0604020202020204" pitchFamily="34" charset="0"/>
              <a:ea typeface="ＭＳ Ｐゴシック" charset="0"/>
              <a:cs typeface="Arial" panose="020B0604020202020204" pitchFamily="34" charset="0"/>
            </a:endParaRPr>
          </a:p>
        </p:txBody>
      </p:sp>
      <p:sp>
        <p:nvSpPr>
          <p:cNvPr id="474192" name="Rectangle 8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a:t>
            </a:r>
          </a:p>
        </p:txBody>
      </p:sp>
      <p:sp>
        <p:nvSpPr>
          <p:cNvPr id="126987" name="Text Box 8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9CC82A-301A-174C-9EE9-1D4E54653DBE}"/>
              </a:ext>
            </a:extLst>
          </p:cNvPr>
          <p:cNvGrpSpPr/>
          <p:nvPr/>
        </p:nvGrpSpPr>
        <p:grpSpPr>
          <a:xfrm>
            <a:off x="1905000" y="667091"/>
            <a:ext cx="6716582" cy="5581309"/>
            <a:chOff x="1905000" y="667091"/>
            <a:chExt cx="6716582" cy="5581309"/>
          </a:xfrm>
        </p:grpSpPr>
        <p:pic>
          <p:nvPicPr>
            <p:cNvPr id="36" name="Picture 3">
              <a:extLst>
                <a:ext uri="{FF2B5EF4-FFF2-40B4-BE49-F238E27FC236}">
                  <a16:creationId xmlns:a16="http://schemas.microsoft.com/office/drawing/2014/main" id="{8C949856-23C6-654F-AFAF-B7C8123B8936}"/>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 name="Rectangle 36">
              <a:extLst>
                <a:ext uri="{FF2B5EF4-FFF2-40B4-BE49-F238E27FC236}">
                  <a16:creationId xmlns:a16="http://schemas.microsoft.com/office/drawing/2014/main" id="{3C4CF7DE-8596-BE4D-9791-8FCE7885AE91}"/>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a:extLst>
                <a:ext uri="{FF2B5EF4-FFF2-40B4-BE49-F238E27FC236}">
                  <a16:creationId xmlns:a16="http://schemas.microsoft.com/office/drawing/2014/main" id="{CBCD7A1A-D12F-2E4B-933A-8F6DC920E175}"/>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a:extLst>
                <a:ext uri="{FF2B5EF4-FFF2-40B4-BE49-F238E27FC236}">
                  <a16:creationId xmlns:a16="http://schemas.microsoft.com/office/drawing/2014/main" id="{C6D998BE-6AF2-DC43-BFDB-AF1114498CA2}"/>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39">
              <a:extLst>
                <a:ext uri="{FF2B5EF4-FFF2-40B4-BE49-F238E27FC236}">
                  <a16:creationId xmlns:a16="http://schemas.microsoft.com/office/drawing/2014/main" id="{E1167287-8D9B-E740-8433-2EE8DFBD3A3A}"/>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a:extLst>
                <a:ext uri="{FF2B5EF4-FFF2-40B4-BE49-F238E27FC236}">
                  <a16:creationId xmlns:a16="http://schemas.microsoft.com/office/drawing/2014/main" id="{51E243A4-E02F-F949-AE9D-5270D241722F}"/>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a:extLst>
                <a:ext uri="{FF2B5EF4-FFF2-40B4-BE49-F238E27FC236}">
                  <a16:creationId xmlns:a16="http://schemas.microsoft.com/office/drawing/2014/main" id="{90079805-976D-C049-B0C2-494CA4F8650F}"/>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a:extLst>
                <a:ext uri="{FF2B5EF4-FFF2-40B4-BE49-F238E27FC236}">
                  <a16:creationId xmlns:a16="http://schemas.microsoft.com/office/drawing/2014/main" id="{BD9941D8-D5F8-154C-9E66-3B8F3F819C9D}"/>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43">
              <a:extLst>
                <a:ext uri="{FF2B5EF4-FFF2-40B4-BE49-F238E27FC236}">
                  <a16:creationId xmlns:a16="http://schemas.microsoft.com/office/drawing/2014/main" id="{2969B455-6464-5C43-BEC3-1B833BE31310}"/>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44">
              <a:extLst>
                <a:ext uri="{FF2B5EF4-FFF2-40B4-BE49-F238E27FC236}">
                  <a16:creationId xmlns:a16="http://schemas.microsoft.com/office/drawing/2014/main" id="{6A7A98D6-AF92-174A-A676-3C4B52CF068F}"/>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45">
              <a:extLst>
                <a:ext uri="{FF2B5EF4-FFF2-40B4-BE49-F238E27FC236}">
                  <a16:creationId xmlns:a16="http://schemas.microsoft.com/office/drawing/2014/main" id="{447AC70A-9570-C040-8857-A992033CA44E}"/>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 name="Rectangle 46">
              <a:extLst>
                <a:ext uri="{FF2B5EF4-FFF2-40B4-BE49-F238E27FC236}">
                  <a16:creationId xmlns:a16="http://schemas.microsoft.com/office/drawing/2014/main" id="{37E5EAEA-89E0-3949-ACCC-966FC3381E60}"/>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47">
              <a:extLst>
                <a:ext uri="{FF2B5EF4-FFF2-40B4-BE49-F238E27FC236}">
                  <a16:creationId xmlns:a16="http://schemas.microsoft.com/office/drawing/2014/main" id="{F8D83058-1EF6-904B-BB88-E2104719ACCF}"/>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a:extLst>
                <a:ext uri="{FF2B5EF4-FFF2-40B4-BE49-F238E27FC236}">
                  <a16:creationId xmlns:a16="http://schemas.microsoft.com/office/drawing/2014/main" id="{4396AA0F-2893-1340-BC4F-6815A5A52067}"/>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a:extLst>
                <a:ext uri="{FF2B5EF4-FFF2-40B4-BE49-F238E27FC236}">
                  <a16:creationId xmlns:a16="http://schemas.microsoft.com/office/drawing/2014/main" id="{747C155C-67B3-3341-B00A-5912763FE697}"/>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a:extLst>
                <a:ext uri="{FF2B5EF4-FFF2-40B4-BE49-F238E27FC236}">
                  <a16:creationId xmlns:a16="http://schemas.microsoft.com/office/drawing/2014/main" id="{07220B93-8C99-0E48-92F4-F31FA3A18E5D}"/>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51">
              <a:extLst>
                <a:ext uri="{FF2B5EF4-FFF2-40B4-BE49-F238E27FC236}">
                  <a16:creationId xmlns:a16="http://schemas.microsoft.com/office/drawing/2014/main" id="{2F142CFC-33A1-AF46-A80A-2DD307854DA6}"/>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a:extLst>
                <a:ext uri="{FF2B5EF4-FFF2-40B4-BE49-F238E27FC236}">
                  <a16:creationId xmlns:a16="http://schemas.microsoft.com/office/drawing/2014/main" id="{9721E605-CCE4-CB48-9863-44A2BCA7D5BD}"/>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54">
              <a:extLst>
                <a:ext uri="{FF2B5EF4-FFF2-40B4-BE49-F238E27FC236}">
                  <a16:creationId xmlns:a16="http://schemas.microsoft.com/office/drawing/2014/main" id="{B00A452C-EB64-6745-B678-781F27C50893}"/>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Box 55">
              <a:extLst>
                <a:ext uri="{FF2B5EF4-FFF2-40B4-BE49-F238E27FC236}">
                  <a16:creationId xmlns:a16="http://schemas.microsoft.com/office/drawing/2014/main" id="{44D7EB13-68EB-3343-AAA3-B18A01535E06}"/>
                </a:ext>
              </a:extLst>
            </p:cNvPr>
            <p:cNvSpPr txBox="1"/>
            <p:nvPr/>
          </p:nvSpPr>
          <p:spPr>
            <a:xfrm>
              <a:off x="3547218" y="4366891"/>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جبل سيناء </a:t>
              </a:r>
              <a:endParaRPr kumimoji="0" lang="en-US"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56">
              <a:extLst>
                <a:ext uri="{FF2B5EF4-FFF2-40B4-BE49-F238E27FC236}">
                  <a16:creationId xmlns:a16="http://schemas.microsoft.com/office/drawing/2014/main" id="{C012D366-8318-EA45-8C2D-06E2F76A50E2}"/>
                </a:ext>
              </a:extLst>
            </p:cNvPr>
            <p:cNvSpPr txBox="1"/>
            <p:nvPr/>
          </p:nvSpPr>
          <p:spPr>
            <a:xfrm>
              <a:off x="2277084" y="3949304"/>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مصر </a:t>
              </a:r>
              <a:endParaRPr kumimoji="0" lang="en-US"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a:extLst>
                <a:ext uri="{FF2B5EF4-FFF2-40B4-BE49-F238E27FC236}">
                  <a16:creationId xmlns:a16="http://schemas.microsoft.com/office/drawing/2014/main" id="{8FAFFFDC-A0E6-F94E-A71B-DCF200784A28}"/>
                </a:ext>
              </a:extLst>
            </p:cNvPr>
            <p:cNvSpPr txBox="1"/>
            <p:nvPr/>
          </p:nvSpPr>
          <p:spPr>
            <a:xfrm>
              <a:off x="3324598" y="3837693"/>
              <a:ext cx="66977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سوف </a:t>
              </a:r>
              <a:endParaRPr kumimoji="0" lang="en-US"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3" name="TextBox 132">
              <a:extLst>
                <a:ext uri="{FF2B5EF4-FFF2-40B4-BE49-F238E27FC236}">
                  <a16:creationId xmlns:a16="http://schemas.microsoft.com/office/drawing/2014/main" id="{E6F1EEAC-1FF5-F343-87C4-7DDED533E059}"/>
                </a:ext>
              </a:extLst>
            </p:cNvPr>
            <p:cNvSpPr txBox="1"/>
            <p:nvPr/>
          </p:nvSpPr>
          <p:spPr>
            <a:xfrm>
              <a:off x="4385382" y="2643917"/>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الجليل     </a:t>
              </a:r>
              <a:endParaRPr kumimoji="0" lang="en-US"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4" name="TextBox 133">
              <a:extLst>
                <a:ext uri="{FF2B5EF4-FFF2-40B4-BE49-F238E27FC236}">
                  <a16:creationId xmlns:a16="http://schemas.microsoft.com/office/drawing/2014/main" id="{AB46BEAC-D0FB-BB45-B29D-BE914E227AAE}"/>
                </a:ext>
              </a:extLst>
            </p:cNvPr>
            <p:cNvSpPr txBox="1"/>
            <p:nvPr/>
          </p:nvSpPr>
          <p:spPr>
            <a:xfrm>
              <a:off x="4373747" y="2946316"/>
              <a:ext cx="132386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أورشليم  </a:t>
              </a:r>
              <a:endParaRPr kumimoji="0" lang="en-US"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6" name="TextBox 36">
              <a:extLst>
                <a:ext uri="{FF2B5EF4-FFF2-40B4-BE49-F238E27FC236}">
                  <a16:creationId xmlns:a16="http://schemas.microsoft.com/office/drawing/2014/main" id="{B4FD2E16-9344-2346-A0D5-AEE87C86870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الخليج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الفارسي </a:t>
              </a:r>
              <a:endParaRPr kumimoji="0" lang="en-US" sz="14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7" name="TextBox 136">
              <a:extLst>
                <a:ext uri="{FF2B5EF4-FFF2-40B4-BE49-F238E27FC236}">
                  <a16:creationId xmlns:a16="http://schemas.microsoft.com/office/drawing/2014/main" id="{D39F12F9-D2B3-9B4A-AD2A-F5724C2DE1DB}"/>
                </a:ext>
              </a:extLst>
            </p:cNvPr>
            <p:cNvSpPr txBox="1"/>
            <p:nvPr/>
          </p:nvSpPr>
          <p:spPr>
            <a:xfrm>
              <a:off x="1954195" y="1342015"/>
              <a:ext cx="224057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المتوسط </a:t>
              </a:r>
              <a:endParaRPr kumimoji="0" lang="en-US"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8" name="TextBox 137">
              <a:extLst>
                <a:ext uri="{FF2B5EF4-FFF2-40B4-BE49-F238E27FC236}">
                  <a16:creationId xmlns:a16="http://schemas.microsoft.com/office/drawing/2014/main" id="{A3C827CA-209D-F54C-A632-FA6D74B5F91C}"/>
                </a:ext>
              </a:extLst>
            </p:cNvPr>
            <p:cNvSpPr txBox="1"/>
            <p:nvPr/>
          </p:nvSpPr>
          <p:spPr>
            <a:xfrm>
              <a:off x="2109042" y="1641442"/>
              <a:ext cx="197506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r>
                <a:rPr kumimoji="0" lang="ar-JO"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العظيم </a:t>
              </a:r>
              <a:r>
                <a:rPr kumimoji="0" lang="en-US"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p>
          </p:txBody>
        </p:sp>
        <p:sp>
          <p:nvSpPr>
            <p:cNvPr id="139" name="TextBox 138">
              <a:extLst>
                <a:ext uri="{FF2B5EF4-FFF2-40B4-BE49-F238E27FC236}">
                  <a16:creationId xmlns:a16="http://schemas.microsoft.com/office/drawing/2014/main" id="{71C04FC3-2FF3-2A43-A489-041974F56712}"/>
                </a:ext>
              </a:extLst>
            </p:cNvPr>
            <p:cNvSpPr txBox="1"/>
            <p:nvPr/>
          </p:nvSpPr>
          <p:spPr>
            <a:xfrm rot="2908301">
              <a:off x="4880080" y="1848401"/>
              <a:ext cx="181916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نهر الفرات     </a:t>
              </a:r>
              <a:endParaRPr kumimoji="0" lang="en-US"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0" name="TextBox 139">
              <a:extLst>
                <a:ext uri="{FF2B5EF4-FFF2-40B4-BE49-F238E27FC236}">
                  <a16:creationId xmlns:a16="http://schemas.microsoft.com/office/drawing/2014/main" id="{710339F9-854C-FD46-805D-8371E0F4BA5D}"/>
                </a:ext>
              </a:extLst>
            </p:cNvPr>
            <p:cNvSpPr txBox="1"/>
            <p:nvPr/>
          </p:nvSpPr>
          <p:spPr>
            <a:xfrm>
              <a:off x="3132643" y="2486555"/>
              <a:ext cx="1123267"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أرض كنعان </a:t>
              </a:r>
              <a:endParaRPr kumimoji="0" 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1" name="TextBox 140">
              <a:extLst>
                <a:ext uri="{FF2B5EF4-FFF2-40B4-BE49-F238E27FC236}">
                  <a16:creationId xmlns:a16="http://schemas.microsoft.com/office/drawing/2014/main" id="{DA5CC45A-ADD3-C444-9596-99712723C477}"/>
                </a:ext>
              </a:extLst>
            </p:cNvPr>
            <p:cNvSpPr txBox="1"/>
            <p:nvPr/>
          </p:nvSpPr>
          <p:spPr>
            <a:xfrm>
              <a:off x="5690405" y="1184126"/>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حاران     </a:t>
              </a:r>
              <a:endParaRPr kumimoji="0" lang="en-US"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2" name="TextBox 141">
              <a:extLst>
                <a:ext uri="{FF2B5EF4-FFF2-40B4-BE49-F238E27FC236}">
                  <a16:creationId xmlns:a16="http://schemas.microsoft.com/office/drawing/2014/main" id="{F7561333-E406-E442-8C65-6CCE177E0DE7}"/>
                </a:ext>
              </a:extLst>
            </p:cNvPr>
            <p:cNvSpPr txBox="1"/>
            <p:nvPr/>
          </p:nvSpPr>
          <p:spPr>
            <a:xfrm>
              <a:off x="5971840" y="3440358"/>
              <a:ext cx="938924"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 </a:t>
              </a:r>
              <a:endParaRPr kumimoji="0" lang="en-US"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3" name="TextBox 142">
              <a:extLst>
                <a:ext uri="{FF2B5EF4-FFF2-40B4-BE49-F238E27FC236}">
                  <a16:creationId xmlns:a16="http://schemas.microsoft.com/office/drawing/2014/main" id="{959F07D1-6E4C-9544-881B-6F8BBEB73D6D}"/>
                </a:ext>
              </a:extLst>
            </p:cNvPr>
            <p:cNvSpPr txBox="1"/>
            <p:nvPr/>
          </p:nvSpPr>
          <p:spPr>
            <a:xfrm>
              <a:off x="3677661" y="5030125"/>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الأحمر</a:t>
              </a:r>
              <a:endParaRPr kumimoji="0" lang="en-US"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4" name="TextBox 143">
              <a:extLst>
                <a:ext uri="{FF2B5EF4-FFF2-40B4-BE49-F238E27FC236}">
                  <a16:creationId xmlns:a16="http://schemas.microsoft.com/office/drawing/2014/main" id="{17B4CAD7-BCAE-844F-9DE3-4A8EF175DEB0}"/>
                </a:ext>
              </a:extLst>
            </p:cNvPr>
            <p:cNvSpPr txBox="1"/>
            <p:nvPr/>
          </p:nvSpPr>
          <p:spPr>
            <a:xfrm rot="3598615">
              <a:off x="2445538" y="4627073"/>
              <a:ext cx="91411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النيل     </a:t>
              </a:r>
              <a:endParaRPr kumimoji="0" lang="en-US"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29036" name="TextBox 1"/>
            <p:cNvSpPr txBox="1">
              <a:spLocks noChangeArrowheads="1"/>
            </p:cNvSpPr>
            <p:nvPr/>
          </p:nvSpPr>
          <p:spPr bwMode="auto">
            <a:xfrm>
              <a:off x="6475413" y="2767736"/>
              <a:ext cx="1509712"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بابل     </a:t>
              </a:r>
              <a:endParaRPr kumimoji="0" lang="en-US" sz="1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5" name="TextBox 144">
              <a:extLst>
                <a:ext uri="{FF2B5EF4-FFF2-40B4-BE49-F238E27FC236}">
                  <a16:creationId xmlns:a16="http://schemas.microsoft.com/office/drawing/2014/main" id="{9A6E3EC6-6EA8-5040-B435-22036B1C9B7A}"/>
                </a:ext>
              </a:extLst>
            </p:cNvPr>
            <p:cNvSpPr txBox="1"/>
            <p:nvPr/>
          </p:nvSpPr>
          <p:spPr>
            <a:xfrm>
              <a:off x="4160993" y="3953532"/>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قادش برنيع </a:t>
              </a:r>
              <a:endParaRPr kumimoji="0" lang="en-US"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6" name="TextBox 145">
              <a:extLst>
                <a:ext uri="{FF2B5EF4-FFF2-40B4-BE49-F238E27FC236}">
                  <a16:creationId xmlns:a16="http://schemas.microsoft.com/office/drawing/2014/main" id="{FE0AF584-ADCA-E94E-A305-2FB82CD26D48}"/>
                </a:ext>
              </a:extLst>
            </p:cNvPr>
            <p:cNvSpPr txBox="1"/>
            <p:nvPr/>
          </p:nvSpPr>
          <p:spPr>
            <a:xfrm>
              <a:off x="4360329" y="3420530"/>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الميت     </a:t>
              </a:r>
              <a:endParaRPr kumimoji="0" lang="en-US" sz="12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7" name="Rectangle 7">
              <a:extLst>
                <a:ext uri="{FF2B5EF4-FFF2-40B4-BE49-F238E27FC236}">
                  <a16:creationId xmlns:a16="http://schemas.microsoft.com/office/drawing/2014/main" id="{FDCC9F00-0A38-7D44-AE63-D8E749398DF4}"/>
                </a:ext>
              </a:extLst>
            </p:cNvPr>
            <p:cNvSpPr>
              <a:spLocks noChangeArrowheads="1"/>
            </p:cNvSpPr>
            <p:nvPr/>
          </p:nvSpPr>
          <p:spPr bwMode="auto">
            <a:xfrm>
              <a:off x="2436813" y="5502275"/>
              <a:ext cx="379751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مرحلة العمل                      </a:t>
              </a:r>
              <a:endParaRPr kumimoji="0" lang="en-US" sz="28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3188" name="Rectangle 100"/>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a:t>
            </a:r>
          </a:p>
        </p:txBody>
      </p:sp>
      <p:sp>
        <p:nvSpPr>
          <p:cNvPr id="129034" name="Text Box 10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29035" name="Group 32"/>
          <p:cNvGrpSpPr>
            <a:grpSpLocks/>
          </p:cNvGrpSpPr>
          <p:nvPr/>
        </p:nvGrpSpPr>
        <p:grpSpPr bwMode="auto">
          <a:xfrm>
            <a:off x="519113" y="117475"/>
            <a:ext cx="854075" cy="1720984"/>
            <a:chOff x="519113" y="312738"/>
            <a:chExt cx="854075" cy="1910918"/>
          </a:xfrm>
        </p:grpSpPr>
        <p:sp>
          <p:nvSpPr>
            <p:cNvPr id="34" name="Rectangle 33"/>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7" name="Rectangle 89"/>
            <p:cNvSpPr>
              <a:spLocks noChangeArrowheads="1"/>
            </p:cNvSpPr>
            <p:nvPr/>
          </p:nvSpPr>
          <p:spPr bwMode="auto">
            <a:xfrm>
              <a:off x="3544" y="2589"/>
              <a:ext cx="3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50" name="Rectangle 92"/>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51" name="Rectangle 93"/>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3112" name="Oval 24"/>
          <p:cNvSpPr>
            <a:spLocks noChangeArrowheads="1"/>
          </p:cNvSpPr>
          <p:nvPr/>
        </p:nvSpPr>
        <p:spPr bwMode="auto">
          <a:xfrm>
            <a:off x="6022240" y="2682876"/>
            <a:ext cx="17399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3" grpId="0" animBg="1"/>
      <p:bldP spid="473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060848"/>
            <a:ext cx="9144000" cy="2804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الجفاف بسبب إهمال إعادة بناء الهيكل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6421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75"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20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475141" name="Rectangle 5"/>
          <p:cNvSpPr>
            <a:spLocks noChangeArrowheads="1"/>
          </p:cNvSpPr>
          <p:nvPr/>
        </p:nvSpPr>
        <p:spPr bwMode="auto">
          <a:xfrm>
            <a:off x="3630613" y="1812925"/>
            <a:ext cx="136255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70 سنة  </a:t>
            </a:r>
            <a:endParaRPr kumimoji="0" lang="en-US" sz="2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475142" name="Rectangle 6"/>
          <p:cNvSpPr>
            <a:spLocks noChangeArrowheads="1"/>
          </p:cNvSpPr>
          <p:nvPr/>
        </p:nvSpPr>
        <p:spPr bwMode="auto">
          <a:xfrm>
            <a:off x="3706813" y="2270125"/>
            <a:ext cx="16046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3 هجرات   </a:t>
            </a:r>
            <a:endParaRPr kumimoji="0" lang="en-US" sz="2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 29: 10؛ عزرا 3: 8؛ نحميا 2: 5 - 6</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16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75239" name="Rectangle 10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61</a:t>
            </a:r>
          </a:p>
        </p:txBody>
      </p:sp>
      <p:sp>
        <p:nvSpPr>
          <p:cNvPr id="131092" name="Text Box 104"/>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131096" name="Group 51"/>
          <p:cNvGrpSpPr>
            <a:grpSpLocks/>
          </p:cNvGrpSpPr>
          <p:nvPr/>
        </p:nvGrpSpPr>
        <p:grpSpPr bwMode="auto">
          <a:xfrm>
            <a:off x="519113" y="117475"/>
            <a:ext cx="854075" cy="1720984"/>
            <a:chOff x="519113" y="312738"/>
            <a:chExt cx="854075" cy="1910918"/>
          </a:xfrm>
        </p:grpSpPr>
        <p:sp>
          <p:nvSpPr>
            <p:cNvPr id="53" name="Rectangle 5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6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600"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مجمع</a:t>
              </a:r>
              <a:endParaRPr kumimoji="0" lang="en-US" sz="6600"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66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600" b="1"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اليهود</a:t>
              </a:r>
              <a:endParaRPr kumimoji="0" lang="en-US" sz="6600" b="1"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5" name="Group 79">
            <a:extLst>
              <a:ext uri="{FF2B5EF4-FFF2-40B4-BE49-F238E27FC236}">
                <a16:creationId xmlns:a16="http://schemas.microsoft.com/office/drawing/2014/main" id="{C8307E99-F9DC-FF4C-9727-A44C120D813F}"/>
              </a:ext>
            </a:extLst>
          </p:cNvPr>
          <p:cNvGrpSpPr>
            <a:grpSpLocks/>
          </p:cNvGrpSpPr>
          <p:nvPr/>
        </p:nvGrpSpPr>
        <p:grpSpPr bwMode="auto">
          <a:xfrm>
            <a:off x="7943850" y="3435350"/>
            <a:ext cx="1195388" cy="1098550"/>
            <a:chOff x="3544" y="2589"/>
            <a:chExt cx="753" cy="692"/>
          </a:xfrm>
        </p:grpSpPr>
        <p:sp>
          <p:nvSpPr>
            <p:cNvPr id="58" name="Freeform 80">
              <a:extLst>
                <a:ext uri="{FF2B5EF4-FFF2-40B4-BE49-F238E27FC236}">
                  <a16:creationId xmlns:a16="http://schemas.microsoft.com/office/drawing/2014/main" id="{4915B61C-7160-9A48-8810-3567DF07EAE1}"/>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Freeform 81">
              <a:extLst>
                <a:ext uri="{FF2B5EF4-FFF2-40B4-BE49-F238E27FC236}">
                  <a16:creationId xmlns:a16="http://schemas.microsoft.com/office/drawing/2014/main" id="{3F0EEE86-8961-694D-8187-E4A629615DFB}"/>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1" name="AutoShape 82">
              <a:extLst>
                <a:ext uri="{FF2B5EF4-FFF2-40B4-BE49-F238E27FC236}">
                  <a16:creationId xmlns:a16="http://schemas.microsoft.com/office/drawing/2014/main" id="{C97DB0A3-C873-5A4F-9158-5CB7E93683C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 name="Rectangle 83">
              <a:extLst>
                <a:ext uri="{FF2B5EF4-FFF2-40B4-BE49-F238E27FC236}">
                  <a16:creationId xmlns:a16="http://schemas.microsoft.com/office/drawing/2014/main" id="{C07DCB5F-DDF5-C14E-9270-31A2CBF89776}"/>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3" name="Line 84">
              <a:extLst>
                <a:ext uri="{FF2B5EF4-FFF2-40B4-BE49-F238E27FC236}">
                  <a16:creationId xmlns:a16="http://schemas.microsoft.com/office/drawing/2014/main" id="{246AF5F1-3FFE-FB4C-B3B5-F6CCE0B37085}"/>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 name="Line 85">
              <a:extLst>
                <a:ext uri="{FF2B5EF4-FFF2-40B4-BE49-F238E27FC236}">
                  <a16:creationId xmlns:a16="http://schemas.microsoft.com/office/drawing/2014/main" id="{0057FE3D-6153-8743-8AA2-A9666331B4F2}"/>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5" name="Rectangle 86">
              <a:extLst>
                <a:ext uri="{FF2B5EF4-FFF2-40B4-BE49-F238E27FC236}">
                  <a16:creationId xmlns:a16="http://schemas.microsoft.com/office/drawing/2014/main" id="{B8D9212B-8CF6-E74B-9E11-AB13A7FBAEE8}"/>
                </a:ext>
              </a:extLst>
            </p:cNvPr>
            <p:cNvSpPr>
              <a:spLocks noChangeArrowheads="1"/>
            </p:cNvSpPr>
            <p:nvPr/>
          </p:nvSpPr>
          <p:spPr bwMode="auto">
            <a:xfrm>
              <a:off x="3544" y="2589"/>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66" name="Line 87">
              <a:extLst>
                <a:ext uri="{FF2B5EF4-FFF2-40B4-BE49-F238E27FC236}">
                  <a16:creationId xmlns:a16="http://schemas.microsoft.com/office/drawing/2014/main" id="{9958862E-09C5-894F-85D7-103ED5480B5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7" name="Line 88">
              <a:extLst>
                <a:ext uri="{FF2B5EF4-FFF2-40B4-BE49-F238E27FC236}">
                  <a16:creationId xmlns:a16="http://schemas.microsoft.com/office/drawing/2014/main" id="{A4B539A6-C29C-0049-BFCE-3221A92DA959}"/>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8" name="Rectangle 89">
              <a:extLst>
                <a:ext uri="{FF2B5EF4-FFF2-40B4-BE49-F238E27FC236}">
                  <a16:creationId xmlns:a16="http://schemas.microsoft.com/office/drawing/2014/main" id="{DFAD1217-6B49-DA4E-BF31-E90B1E58714A}"/>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69" name="Rectangle 90">
              <a:extLst>
                <a:ext uri="{FF2B5EF4-FFF2-40B4-BE49-F238E27FC236}">
                  <a16:creationId xmlns:a16="http://schemas.microsoft.com/office/drawing/2014/main" id="{E9D60234-279D-5447-9293-CDDB09CF9CF8}"/>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70" name="Rectangle 91">
              <a:extLst>
                <a:ext uri="{FF2B5EF4-FFF2-40B4-BE49-F238E27FC236}">
                  <a16:creationId xmlns:a16="http://schemas.microsoft.com/office/drawing/2014/main" id="{B0A41D75-D3ED-C647-9227-90E0F4AB8621}"/>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Rectangle 92">
              <a:extLst>
                <a:ext uri="{FF2B5EF4-FFF2-40B4-BE49-F238E27FC236}">
                  <a16:creationId xmlns:a16="http://schemas.microsoft.com/office/drawing/2014/main" id="{C27DEE89-0AE3-9C48-B208-8754AE40804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2" name="Rectangle 93">
              <a:extLst>
                <a:ext uri="{FF2B5EF4-FFF2-40B4-BE49-F238E27FC236}">
                  <a16:creationId xmlns:a16="http://schemas.microsoft.com/office/drawing/2014/main" id="{1423F430-5C5B-F144-ACE1-DA9FBD3B370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3" name="Rectangle 94">
              <a:extLst>
                <a:ext uri="{FF2B5EF4-FFF2-40B4-BE49-F238E27FC236}">
                  <a16:creationId xmlns:a16="http://schemas.microsoft.com/office/drawing/2014/main" id="{1FD34AD6-AA68-174B-B953-4834A21E10CA}"/>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3600" b="1" dirty="0">
                <a:solidFill>
                  <a:srgbClr val="000000"/>
                </a:solidFill>
                <a:latin typeface="Arial" panose="020B0604020202020204" pitchFamily="34" charset="0"/>
                <a:ea typeface="ＭＳ Ｐゴシック" charset="0"/>
                <a:cs typeface="Arial" panose="020B0604020202020204" pitchFamily="34" charset="0"/>
              </a:rPr>
            </a:br>
            <a:r>
              <a:rPr lang="ar-JO" sz="18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a:t>
            </a:r>
            <a:br>
              <a:rPr lang="ar-JO" sz="1800" b="1" dirty="0">
                <a:solidFill>
                  <a:schemeClr val="bg2"/>
                </a:solidFill>
                <a:latin typeface="Arial" panose="020B0604020202020204" pitchFamily="34" charset="0"/>
                <a:cs typeface="Arial" panose="020B0604020202020204" pitchFamily="34" charset="0"/>
              </a:rPr>
            </a:br>
            <a:r>
              <a:rPr lang="ar-JO" sz="1800" b="1" dirty="0">
                <a:solidFill>
                  <a:schemeClr val="bg2"/>
                </a:solidFill>
                <a:latin typeface="Arial" panose="020B0604020202020204" pitchFamily="34" charset="0"/>
                <a:cs typeface="Arial" panose="020B0604020202020204" pitchFamily="34" charset="0"/>
              </a:rPr>
              <a:t>جون أ.مارتن ، "عزرا ،" في تعليق معرفة الكتاب المقدس ، 1: 652 ، مقتبس</a:t>
            </a:r>
            <a:endParaRPr lang="en-US" sz="1800" b="1" dirty="0">
              <a:solidFill>
                <a:schemeClr val="bg2"/>
              </a:solidFill>
              <a:latin typeface="Arial" panose="020B0604020202020204" pitchFamily="34" charset="0"/>
              <a:ea typeface="ＭＳ Ｐゴシック" charset="0"/>
              <a:cs typeface="Arial" panose="020B0604020202020204" pitchFamily="34" charset="0"/>
            </a:endParaRPr>
          </a:p>
        </p:txBody>
      </p:sp>
      <p:grpSp>
        <p:nvGrpSpPr>
          <p:cNvPr id="92164" name="Group 4"/>
          <p:cNvGrpSpPr>
            <a:grpSpLocks/>
          </p:cNvGrpSpPr>
          <p:nvPr/>
        </p:nvGrpSpPr>
        <p:grpSpPr bwMode="auto">
          <a:xfrm>
            <a:off x="609600" y="1143000"/>
            <a:ext cx="85344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الثالث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المرجع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1-6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7-10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نحميا 1-13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التاريخ</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 ق.م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458 ق.م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255905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 ق.م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القادة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شيشبصر        زربابل           يشوع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 الفارسي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أرتحشستا     لونغيمانيوس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أرتحشستا     لونغيمانيوس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عناصر المرسوم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كل ما يرغب في العودة يمكنه ذلك.             يمكن إعادة بناء الهيكل بتمويل جزئي من الخزانة الملكية.                عادت السفن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كل ما رغب في العودة يمكنه ذلك.          التمويل المقدم من الخزانة الملكية.                 يسمح بوجود قضاة مدنيين خاص بهم.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السماح            ببناء الأسوار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b="1" dirty="0">
                <a:solidFill>
                  <a:schemeClr val="bg1"/>
                </a:solidFill>
                <a:latin typeface="Arial" panose="020B0604020202020204" pitchFamily="34" charset="0"/>
                <a:ea typeface="ＭＳ Ｐゴシック" charset="0"/>
                <a:cs typeface="Arial" panose="020B0604020202020204" pitchFamily="34" charset="0"/>
              </a:rPr>
              <a:t>Returns from Exile</a:t>
            </a:r>
            <a:endParaRPr lang="en-US" b="1" dirty="0">
              <a:latin typeface="Arial" panose="020B0604020202020204" pitchFamily="34" charset="0"/>
              <a:ea typeface="ＭＳ Ｐゴシック" charset="0"/>
              <a:cs typeface="Arial" panose="020B0604020202020204" pitchFamily="34" charset="0"/>
            </a:endParaRPr>
          </a:p>
        </p:txBody>
      </p:sp>
      <p:grpSp>
        <p:nvGrpSpPr>
          <p:cNvPr id="94212" name="Group 4"/>
          <p:cNvGrpSpPr>
            <a:grpSpLocks/>
          </p:cNvGrpSpPr>
          <p:nvPr/>
        </p:nvGrpSpPr>
        <p:grpSpPr bwMode="auto">
          <a:xfrm>
            <a:off x="533400" y="1295400"/>
            <a:ext cx="8505825" cy="5486400"/>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الثالث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عدد العائدين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42360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7337</a:t>
                </a:r>
                <a:r>
                  <a:rPr kumimoji="0" lang="en-US"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عبيد</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49697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رجال 1500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لاويين 38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مساعدين 220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1758</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5000</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 معروف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الأحداث والمشاكل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بدأ الهيكل والتضحيات والإحتفال بعيد المظال.     تسبب السامريون في مشاكل             توقف العمل حتى 520             اكتمل الهيكل عام 516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مشاكل الزواج المتبادل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rPr>
                  <a:t>أعيد بناء السور في 52 يومًا ، على الرغم من معارضة سنبلط وطوبيا وجشم. تكريس الأسوار وقراءة الناموس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42027" name="Rectangle 43"/>
          <p:cNvSpPr>
            <a:spLocks noGrp="1" noChangeArrowheads="1"/>
          </p:cNvSpPr>
          <p:nvPr>
            <p:ph type="title"/>
          </p:nvPr>
        </p:nvSpPr>
        <p:spPr>
          <a:xfrm>
            <a:off x="0" y="0"/>
            <a:ext cx="9144000" cy="1214422"/>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6000" b="1" dirty="0">
                <a:solidFill>
                  <a:srgbClr val="000000"/>
                </a:solidFill>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وجون أ.مارتن ، "عزرا ،" في تعليق معرفة الكتاب المقدس ، 1: 652 ، مقتبس</a:t>
            </a:r>
            <a:endParaRPr lang="en-US" sz="1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295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مُسترَداً</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5607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br>
              <a:rPr lang="en-US" dirty="0">
                <a:effectLst>
                  <a:glow rad="127000">
                    <a:schemeClr val="tx1"/>
                  </a:glow>
                </a:effectLst>
                <a:ea typeface="ＭＳ Ｐゴシック" charset="0"/>
              </a:rPr>
            </a:br>
            <a:r>
              <a:rPr lang="ar-JO" dirty="0">
                <a:effectLst>
                  <a:glow rad="127000">
                    <a:schemeClr val="tx1"/>
                  </a:glow>
                </a:effectLst>
                <a:ea typeface="ＭＳ Ｐゴシック" charset="0"/>
              </a:rPr>
              <a:t>أحياناً لا تسير الأمور بطريقتنا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حتى عندما نتبع قيادة الله</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07825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br>
              <a:rPr lang="en-US" dirty="0">
                <a:effectLst>
                  <a:glow rad="127000">
                    <a:schemeClr val="tx1"/>
                  </a:glow>
                </a:effectLst>
                <a:ea typeface="ＭＳ Ｐゴシック" charset="0"/>
              </a:rPr>
            </a:br>
            <a:r>
              <a:rPr lang="ar-JO" dirty="0">
                <a:effectLst>
                  <a:glow rad="127000">
                    <a:schemeClr val="tx1"/>
                  </a:glow>
                </a:effectLst>
                <a:ea typeface="ＭＳ Ｐゴシック" charset="0"/>
              </a:rPr>
              <a:t>هل يحاول الله أن يلفت انتباهك</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على الرغم من التضحيات التي تقدمها له؟</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055326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614" b="8440"/>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تسترد</a:t>
            </a:r>
            <a:br>
              <a:rPr lang="ar-JO" dirty="0">
                <a:effectLst>
                  <a:glow rad="127000">
                    <a:schemeClr val="tx1"/>
                  </a:glow>
                </a:effectLst>
                <a:ea typeface="ＭＳ Ｐゴシック" charset="0"/>
              </a:rPr>
            </a:br>
            <a:r>
              <a:rPr lang="ar-JO" sz="8800" dirty="0">
                <a:solidFill>
                  <a:srgbClr val="FFFF00"/>
                </a:solidFill>
                <a:effectLst>
                  <a:glow rad="127000">
                    <a:schemeClr val="tx1"/>
                  </a:glow>
                </a:effectLst>
                <a:ea typeface="ＭＳ Ｐゴシック" charset="0"/>
              </a:rPr>
              <a:t>بركات</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الله بينما ترى تأديبه فقط؟</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702416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44824"/>
            <a:ext cx="9144000" cy="769349"/>
          </a:xfrm>
          <a:effectLst>
            <a:outerShdw blurRad="63500" dist="35921" dir="2700000" algn="ctr" rotWithShape="0">
              <a:schemeClr val="tx2">
                <a:alpha val="74998"/>
              </a:schemeClr>
            </a:outerShdw>
          </a:effectLst>
        </p:spPr>
        <p:txBody>
          <a:bodyPr/>
          <a:lstStyle/>
          <a:p>
            <a:pPr>
              <a:defRPr/>
            </a:pPr>
            <a:r>
              <a:rPr lang="ar-JO" sz="9600" dirty="0">
                <a:effectLst>
                  <a:glow rad="127000">
                    <a:schemeClr val="tx1"/>
                  </a:glow>
                </a:effectLst>
                <a:ea typeface="ＭＳ Ｐゴシック" charset="0"/>
              </a:rPr>
              <a:t>الخلفية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144340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4280"/>
            <a:ext cx="9144000" cy="6381527"/>
          </a:xfrm>
          <a:prstGeom prst="rect">
            <a:avLst/>
          </a:prstGeom>
        </p:spPr>
      </p:pic>
      <p:grpSp>
        <p:nvGrpSpPr>
          <p:cNvPr id="4" name="Group 3"/>
          <p:cNvGrpSpPr/>
          <p:nvPr/>
        </p:nvGrpSpPr>
        <p:grpSpPr>
          <a:xfrm>
            <a:off x="1305036" y="2060848"/>
            <a:ext cx="6595099" cy="2669411"/>
            <a:chOff x="1305036" y="2060848"/>
            <a:chExt cx="6595099" cy="2669411"/>
          </a:xfrm>
        </p:grpSpPr>
        <p:sp>
          <p:nvSpPr>
            <p:cNvPr id="3" name="Rectangle 2"/>
            <p:cNvSpPr/>
            <p:nvPr/>
          </p:nvSpPr>
          <p:spPr bwMode="auto">
            <a:xfrm>
              <a:off x="1468167" y="2060848"/>
              <a:ext cx="5895972"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6" name="Rectangle 5"/>
            <p:cNvSpPr/>
            <p:nvPr/>
          </p:nvSpPr>
          <p:spPr bwMode="auto">
            <a:xfrm>
              <a:off x="1305036" y="3646727"/>
              <a:ext cx="6595099"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7" name="Rectangle 6"/>
            <p:cNvSpPr/>
            <p:nvPr/>
          </p:nvSpPr>
          <p:spPr bwMode="auto">
            <a:xfrm>
              <a:off x="2248859" y="3151564"/>
              <a:ext cx="1724513" cy="5941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ndParaRPr>
          </a:p>
        </p:txBody>
      </p:sp>
      <p:sp>
        <p:nvSpPr>
          <p:cNvPr id="900098" name="Rectangle 2"/>
          <p:cNvSpPr>
            <a:spLocks noGrp="1" noChangeArrowheads="1"/>
          </p:cNvSpPr>
          <p:nvPr>
            <p:ph type="ctrTitle"/>
          </p:nvPr>
        </p:nvSpPr>
        <p:spPr>
          <a:xfrm>
            <a:off x="359800" y="2116830"/>
            <a:ext cx="8784200" cy="829727"/>
          </a:xfrm>
          <a:effectLst/>
        </p:spPr>
        <p:txBody>
          <a:bodyPr anchor="t"/>
          <a:lstStyle/>
          <a:p>
            <a:pPr>
              <a:defRPr/>
            </a:pPr>
            <a:r>
              <a:rPr lang="ar-JO" sz="8000" dirty="0">
                <a:solidFill>
                  <a:srgbClr val="FF0000"/>
                </a:solidFill>
                <a:effectLst/>
                <a:latin typeface="Geneva"/>
                <a:ea typeface="ＭＳ Ｐゴシック" charset="0"/>
              </a:rPr>
              <a:t>الأنبياء الصغار</a:t>
            </a:r>
            <a:endParaRPr lang="en-US" sz="6000" dirty="0">
              <a:solidFill>
                <a:srgbClr val="FF0000"/>
              </a:solidFill>
              <a:effectLst/>
              <a:latin typeface="Geneva"/>
              <a:ea typeface="ＭＳ Ｐゴシック" charset="0"/>
            </a:endParaRPr>
          </a:p>
        </p:txBody>
      </p:sp>
      <p:sp>
        <p:nvSpPr>
          <p:cNvPr id="9" name="Rectangle 2"/>
          <p:cNvSpPr txBox="1">
            <a:spLocks noChangeArrowheads="1"/>
          </p:cNvSpPr>
          <p:nvPr/>
        </p:nvSpPr>
        <p:spPr bwMode="auto">
          <a:xfrm>
            <a:off x="251520" y="3378610"/>
            <a:ext cx="9144000"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FF0000"/>
                </a:solidFill>
                <a:effectLst/>
                <a:uLnTx/>
                <a:uFillTx/>
                <a:latin typeface="Geneva"/>
                <a:ea typeface="ＭＳ Ｐゴシック" charset="0"/>
                <a:cs typeface="Arial" panose="020B0604020202020204" pitchFamily="34" charset="0"/>
              </a:rPr>
              <a:t>رسالة عظيمة</a:t>
            </a:r>
            <a:endParaRPr kumimoji="0" lang="en-US" sz="6000" b="1" u="none" strike="noStrike" kern="1200" cap="none" spc="0" normalizeH="0" baseline="0" noProof="0" dirty="0">
              <a:ln>
                <a:noFill/>
              </a:ln>
              <a:solidFill>
                <a:srgbClr val="FF0000"/>
              </a:solidFill>
              <a:effectLst/>
              <a:uLnTx/>
              <a:uFillTx/>
              <a:latin typeface="Geneva"/>
              <a:ea typeface="ＭＳ Ｐゴシック" charset="0"/>
              <a:cs typeface="Arial" panose="020B0604020202020204" pitchFamily="34" charset="0"/>
            </a:endParaRPr>
          </a:p>
        </p:txBody>
      </p:sp>
      <p:sp>
        <p:nvSpPr>
          <p:cNvPr id="10" name="Rectangle 2"/>
          <p:cNvSpPr txBox="1">
            <a:spLocks noChangeArrowheads="1"/>
          </p:cNvSpPr>
          <p:nvPr/>
        </p:nvSpPr>
        <p:spPr bwMode="auto">
          <a:xfrm>
            <a:off x="1121558" y="3121038"/>
            <a:ext cx="3810242"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0000"/>
                </a:solidFill>
                <a:effectLst/>
                <a:uLnTx/>
                <a:uFillTx/>
                <a:latin typeface="Geneva"/>
                <a:ea typeface="ＭＳ Ｐゴシック" charset="0"/>
                <a:cs typeface="Arial" panose="020B0604020202020204" pitchFamily="34" charset="0"/>
              </a:rPr>
              <a:t>مع</a:t>
            </a:r>
            <a:endParaRPr kumimoji="0" lang="en-US" sz="3200" b="1" u="none" strike="noStrike" kern="1200" cap="none" spc="0" normalizeH="0" baseline="0" noProof="0" dirty="0">
              <a:ln>
                <a:noFill/>
              </a:ln>
              <a:solidFill>
                <a:srgbClr val="FF0000"/>
              </a:solidFill>
              <a:effectLst/>
              <a:uLnTx/>
              <a:uFillTx/>
              <a:latin typeface="Geneva"/>
              <a:ea typeface="ＭＳ Ｐゴシック" charset="0"/>
              <a:cs typeface="Arial" panose="020B0604020202020204" pitchFamily="34" charset="0"/>
            </a:endParaRPr>
          </a:p>
        </p:txBody>
      </p:sp>
    </p:spTree>
    <p:extLst>
      <p:ext uri="{BB962C8B-B14F-4D97-AF65-F5344CB8AC3E}">
        <p14:creationId xmlns:p14="http://schemas.microsoft.com/office/powerpoint/2010/main" val="2606396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a:t>
            </a:r>
          </a:p>
        </p:txBody>
      </p:sp>
      <p:sp>
        <p:nvSpPr>
          <p:cNvPr id="136195"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196" name="Text Box 4"/>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197" name="Text Box 5"/>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198" name="Text Box 6"/>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199" name="Text Box 7"/>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00" name="Text Box 8"/>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12648" name="Group 9"/>
          <p:cNvGrpSpPr>
            <a:grpSpLocks/>
          </p:cNvGrpSpPr>
          <p:nvPr/>
        </p:nvGrpSpPr>
        <p:grpSpPr bwMode="auto">
          <a:xfrm>
            <a:off x="66675" y="3044825"/>
            <a:ext cx="9534525" cy="844550"/>
            <a:chOff x="42" y="1918"/>
            <a:chExt cx="6006" cy="532"/>
          </a:xfrm>
        </p:grpSpPr>
        <p:grpSp>
          <p:nvGrpSpPr>
            <p:cNvPr id="112671" name="Group 10"/>
            <p:cNvGrpSpPr>
              <a:grpSpLocks/>
            </p:cNvGrpSpPr>
            <p:nvPr/>
          </p:nvGrpSpPr>
          <p:grpSpPr bwMode="auto">
            <a:xfrm>
              <a:off x="96" y="1918"/>
              <a:ext cx="1296" cy="530"/>
              <a:chOff x="96" y="1918"/>
              <a:chExt cx="1296" cy="530"/>
            </a:xfrm>
          </p:grpSpPr>
          <p:sp>
            <p:nvSpPr>
              <p:cNvPr id="1362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2672" name="Group 15"/>
            <p:cNvGrpSpPr>
              <a:grpSpLocks/>
            </p:cNvGrpSpPr>
            <p:nvPr/>
          </p:nvGrpSpPr>
          <p:grpSpPr bwMode="auto">
            <a:xfrm>
              <a:off x="1824" y="1920"/>
              <a:ext cx="1296" cy="530"/>
              <a:chOff x="96" y="1918"/>
              <a:chExt cx="1296" cy="530"/>
            </a:xfrm>
          </p:grpSpPr>
          <p:sp>
            <p:nvSpPr>
              <p:cNvPr id="13620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0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1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1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2673" name="Group 20"/>
            <p:cNvGrpSpPr>
              <a:grpSpLocks/>
            </p:cNvGrpSpPr>
            <p:nvPr/>
          </p:nvGrpSpPr>
          <p:grpSpPr bwMode="auto">
            <a:xfrm>
              <a:off x="3552" y="1920"/>
              <a:ext cx="1296" cy="530"/>
              <a:chOff x="96" y="1918"/>
              <a:chExt cx="1296" cy="530"/>
            </a:xfrm>
          </p:grpSpPr>
          <p:sp>
            <p:nvSpPr>
              <p:cNvPr id="13621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1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1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1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621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1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1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6220" name="Text Box 28"/>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21" name="Text Box 29"/>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22" name="Text Box 30"/>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23" name="Text Box 31"/>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24" name="Text Box 32"/>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25" name="Text Box 33"/>
          <p:cNvSpPr txBox="1">
            <a:spLocks noChangeArrowheads="1"/>
          </p:cNvSpPr>
          <p:nvPr/>
        </p:nvSpPr>
        <p:spPr bwMode="auto">
          <a:xfrm>
            <a:off x="304800" y="11557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المملكة  المتحدة</a:t>
            </a:r>
            <a:endParaRPr kumimoji="0" lang="en-US"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1050-930</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36226" name="Text Box 34"/>
          <p:cNvSpPr txBox="1">
            <a:spLocks noChangeArrowheads="1"/>
          </p:cNvSpPr>
          <p:nvPr/>
        </p:nvSpPr>
        <p:spPr bwMode="auto">
          <a:xfrm>
            <a:off x="5867400" y="6172200"/>
            <a:ext cx="3048000"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السبي 586-536</a:t>
            </a:r>
            <a:endPar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endParaRPr>
          </a:p>
        </p:txBody>
      </p:sp>
      <p:sp>
        <p:nvSpPr>
          <p:cNvPr id="136227"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28"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29"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30" name="Text Box 38"/>
          <p:cNvSpPr txBox="1">
            <a:spLocks noChangeArrowheads="1"/>
          </p:cNvSpPr>
          <p:nvPr/>
        </p:nvSpPr>
        <p:spPr bwMode="auto">
          <a:xfrm>
            <a:off x="4724401" y="4067175"/>
            <a:ext cx="490542"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31"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32" name="Text Box 40"/>
          <p:cNvSpPr txBox="1">
            <a:spLocks noChangeArrowheads="1"/>
          </p:cNvSpPr>
          <p:nvPr/>
        </p:nvSpPr>
        <p:spPr bwMode="auto">
          <a:xfrm>
            <a:off x="3124200" y="0"/>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33"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34" name="Text Box 42"/>
          <p:cNvSpPr txBox="1">
            <a:spLocks noChangeArrowheads="1"/>
          </p:cNvSpPr>
          <p:nvPr/>
        </p:nvSpPr>
        <p:spPr bwMode="auto">
          <a:xfrm>
            <a:off x="5343525" y="4067175"/>
            <a:ext cx="514359"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35" name="Text Box 43"/>
          <p:cNvSpPr txBox="1">
            <a:spLocks noChangeArrowheads="1"/>
          </p:cNvSpPr>
          <p:nvPr/>
        </p:nvSpPr>
        <p:spPr bwMode="auto">
          <a:xfrm>
            <a:off x="7596188" y="685800"/>
            <a:ext cx="9842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36" name="Text Box 44"/>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37" name="Text Box 45"/>
          <p:cNvSpPr txBox="1">
            <a:spLocks noChangeArrowheads="1"/>
          </p:cNvSpPr>
          <p:nvPr/>
        </p:nvSpPr>
        <p:spPr bwMode="auto">
          <a:xfrm>
            <a:off x="2590800" y="11557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المملكة المنقسمة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930-722</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36238"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6239" name="Text Box 47"/>
          <p:cNvSpPr txBox="1">
            <a:spLocks noChangeArrowheads="1"/>
          </p:cNvSpPr>
          <p:nvPr/>
        </p:nvSpPr>
        <p:spPr bwMode="auto">
          <a:xfrm>
            <a:off x="6876256" y="1124744"/>
            <a:ext cx="2514600" cy="267765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ما بعد      السبي</a:t>
            </a:r>
            <a:endParaRPr kumimoji="0" lang="en-US" sz="36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536-425</a:t>
            </a:r>
            <a:endParaRPr kumimoji="0" lang="en-US" sz="32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6240" name="Text Box 48"/>
          <p:cNvSpPr txBox="1">
            <a:spLocks noChangeArrowheads="1"/>
          </p:cNvSpPr>
          <p:nvPr/>
        </p:nvSpPr>
        <p:spPr bwMode="auto">
          <a:xfrm>
            <a:off x="5000628" y="1214422"/>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rPr>
              <a:t>المملكة    الباقية</a:t>
            </a:r>
            <a:endParaRPr kumimoji="0" lang="en-US" sz="36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rPr>
              <a:t>722-586</a:t>
            </a:r>
            <a:endParaRPr kumimoji="0" lang="en-US"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endParaRPr>
          </a:p>
        </p:txBody>
      </p:sp>
      <p:sp>
        <p:nvSpPr>
          <p:cNvPr id="49" name="Title 48"/>
          <p:cNvSpPr>
            <a:spLocks noGrp="1"/>
          </p:cNvSpPr>
          <p:nvPr>
            <p:ph type="title" idx="4294967295"/>
          </p:nvPr>
        </p:nvSpPr>
        <p:spPr>
          <a:xfrm>
            <a:off x="76200" y="76200"/>
            <a:ext cx="3124200" cy="381000"/>
          </a:xfrm>
        </p:spPr>
        <p:txBody>
          <a:bodyPr/>
          <a:lstStyle/>
          <a:p>
            <a:pPr>
              <a:defRPr/>
            </a:pPr>
            <a:r>
              <a:rPr lang="ar-JO" sz="1800" dirty="0">
                <a:ea typeface="ＭＳ Ｐゴシック" charset="0"/>
                <a:cs typeface="Arial" panose="020B0604020202020204" pitchFamily="34" charset="0"/>
              </a:rPr>
              <a:t>الخط الزمني لكل العهد القديم</a:t>
            </a:r>
            <a:endParaRPr lang="en-US" sz="1800" dirty="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79512" y="1437657"/>
            <a:ext cx="8791222"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ليهوذا) انتظرتم كثيراً وإذا هو قليل ولما أدخلتموه البيت نفخت عليه لماذا؟ يقول رب الجنود: لأجل بيتي الذي هو خراب وأنتم راكضون كل إنسان إلى بيته (1: 9)</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115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4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111"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موالياً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مهتماً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راجياً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ar-JO" sz="8800" dirty="0">
                <a:effectLst>
                  <a:glow rad="254000">
                    <a:schemeClr val="tx1"/>
                  </a:glow>
                </a:effectLst>
                <a:ea typeface="ＭＳ Ｐゴシック" charset="0"/>
              </a:rPr>
              <a:t>كن ....</a:t>
            </a:r>
            <a:endParaRPr lang="en-US" sz="8800" dirty="0">
              <a:effectLst>
                <a:glow rad="254000">
                  <a:schemeClr val="tx1"/>
                </a:glow>
              </a:effectLst>
              <a:ea typeface="ＭＳ Ｐゴシック" charset="0"/>
            </a:endParaRP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منضبطاً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سخياً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مسترداً</a:t>
            </a:r>
            <a:endParaRPr kumimoji="0" lang="en-US" sz="36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عادلاً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صبوراً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متواضعاً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منبهراً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319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4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70 سنة</a:t>
            </a:r>
            <a:endParaRPr kumimoji="0" lang="en-US" sz="4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و</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يكون عند تمام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25 : 11 – 12</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الإنفصال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المجمع</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وثنية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من الخارج</a:t>
            </a:r>
            <a:endParaRPr kumimoji="0" lang="en-GB"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972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4: 23-24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762000" y="1954575"/>
            <a:ext cx="80010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536 ق.م : حينئذ لما قرأت رسالة أرتحشستا الملك أمام رحوم وشمشاي الكاتب ورفقائهما ذهبوا بسرعة إلى أورشليم إلى اليهود وأوقفوهم بذراع وقوة حينئذ توقف عمل بيت الله الذي في أورشليم وكان متوقفاً إلى السنة الثانية من ملك داريوس ملك فارس (520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0"/>
            <a:ext cx="9144000" cy="1143000"/>
          </a:xfrm>
        </p:spPr>
        <p:txBody>
          <a:bodyPr/>
          <a:lstStyle/>
          <a:p>
            <a:pPr>
              <a:defRPr/>
            </a:pPr>
            <a:r>
              <a:rPr lang="ar-JO" sz="4000" dirty="0">
                <a:ea typeface="ＭＳ Ｐゴシック" charset="0"/>
                <a:cs typeface="Arial" panose="020B0604020202020204" pitchFamily="34" charset="0"/>
              </a:rPr>
              <a:t>السياق</a:t>
            </a: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مقاومة إعادة بناء الهيكل</a:t>
            </a:r>
            <a:endParaRPr lang="en-US" sz="4000" dirty="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cs typeface="Arial" panose="020B0604020202020204" pitchFamily="34" charset="0"/>
              </a:rPr>
              <a:t>من الداخل</a:t>
            </a:r>
            <a:endParaRPr kumimoji="0" lang="en-GB"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44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b="1" dirty="0">
              <a:solidFill>
                <a:srgbClr val="FFFFFF"/>
              </a:solidFill>
              <a:latin typeface="Arial" panose="020B0604020202020204" pitchFamily="34" charset="0"/>
              <a:cs typeface="Arial" panose="020B0604020202020204" pitchFamily="34" charset="0"/>
            </a:endParaRPr>
          </a:p>
        </p:txBody>
      </p:sp>
      <p:sp>
        <p:nvSpPr>
          <p:cNvPr id="139267" name="Text Box 1027"/>
          <p:cNvSpPr txBox="1">
            <a:spLocks noChangeArrowheads="1"/>
          </p:cNvSpPr>
          <p:nvPr/>
        </p:nvSpPr>
        <p:spPr bwMode="auto">
          <a:xfrm>
            <a:off x="4419600" y="6400800"/>
            <a:ext cx="4724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r">
              <a:spcBef>
                <a:spcPct val="50000"/>
              </a:spcBef>
              <a:defRPr/>
            </a:pPr>
            <a:r>
              <a:rPr lang="ar-JO" b="1" dirty="0">
                <a:solidFill>
                  <a:srgbClr val="FFFFFF"/>
                </a:solidFill>
                <a:latin typeface="Arial" panose="020B0604020202020204" pitchFamily="34" charset="0"/>
                <a:cs typeface="Arial" panose="020B0604020202020204" pitchFamily="34" charset="0"/>
              </a:rPr>
              <a:t>1989</a:t>
            </a:r>
            <a:r>
              <a:rPr lang="en-US" b="1" dirty="0">
                <a:solidFill>
                  <a:srgbClr val="FFFFFF"/>
                </a:solidFill>
                <a:latin typeface="Arial" panose="020B0604020202020204" pitchFamily="34" charset="0"/>
                <a:ea typeface="Times New Roman" pitchFamily="-107"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السير عبر الكتاب المقدس</a:t>
            </a:r>
            <a:endParaRPr lang="en-US" b="1" dirty="0">
              <a:solidFill>
                <a:srgbClr val="FFFFFF"/>
              </a:solidFill>
              <a:latin typeface="Arial" panose="020B0604020202020204" pitchFamily="34" charset="0"/>
              <a:cs typeface="Arial" panose="020B0604020202020204" pitchFamily="34" charset="0"/>
            </a:endParaRP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SA" sz="4800" b="1" dirty="0">
                <a:solidFill>
                  <a:srgbClr val="FFFFFF"/>
                </a:solidFill>
                <a:latin typeface="Arial" panose="020B0604020202020204" pitchFamily="34" charset="0"/>
                <a:cs typeface="Arial" panose="020B0604020202020204" pitchFamily="34" charset="0"/>
              </a:rPr>
              <a:t>الهيكل</a:t>
            </a:r>
            <a:endParaRPr lang="en-US" sz="4800" b="1" dirty="0">
              <a:solidFill>
                <a:srgbClr val="FFFFFF"/>
              </a:solidFill>
              <a:latin typeface="Arial" panose="020B0604020202020204" pitchFamily="34" charset="0"/>
              <a:cs typeface="Arial" panose="020B0604020202020204" pitchFamily="34"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ar-SA" sz="4800" b="1" dirty="0">
                <a:solidFill>
                  <a:srgbClr val="FFFFFF"/>
                </a:solidFill>
                <a:latin typeface="Arial" panose="020B0604020202020204" pitchFamily="34" charset="0"/>
                <a:cs typeface="Arial" panose="020B0604020202020204" pitchFamily="34" charset="0"/>
              </a:rPr>
              <a:t>حجي</a:t>
            </a:r>
            <a:endParaRPr lang="en-US" sz="4800" b="1" dirty="0">
              <a:solidFill>
                <a:srgbClr val="FFFFFF"/>
              </a:solidFill>
              <a:latin typeface="Arial" panose="020B0604020202020204" pitchFamily="34" charset="0"/>
              <a:cs typeface="Arial" panose="020B0604020202020204" pitchFamily="34" charset="0"/>
            </a:endParaRP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ar-JO" dirty="0">
                <a:solidFill>
                  <a:schemeClr val="bg2"/>
                </a:solidFill>
                <a:effectLst>
                  <a:outerShdw blurRad="38100" dist="38100" dir="2700000" algn="tl">
                    <a:srgbClr val="FFFFFF"/>
                  </a:outerShdw>
                </a:effectLst>
                <a:ea typeface="ＭＳ Ｐゴシック" charset="0"/>
                <a:cs typeface="Arial" panose="020B0604020202020204" pitchFamily="34" charset="0"/>
              </a:rPr>
              <a:t>حجي</a:t>
            </a:r>
            <a:endParaRPr lang="en-US" dirty="0">
              <a:solidFill>
                <a:schemeClr val="bg2"/>
              </a:solidFill>
              <a:effectLst>
                <a:outerShdw blurRad="38100" dist="38100" dir="2700000" algn="tl">
                  <a:srgbClr val="FFFFFF"/>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2333666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ar-SA" sz="4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التاريخ</a:t>
            </a:r>
            <a:endParaRPr lang="en-US" sz="2800" b="1" dirty="0">
              <a:latin typeface="Arial" panose="020B0604020202020204" pitchFamily="34" charset="0"/>
              <a:ea typeface="ＭＳ Ｐゴシック" charset="0"/>
              <a:cs typeface="Arial" panose="020B0604020202020204" pitchFamily="34" charset="0"/>
            </a:endParaRPr>
          </a:p>
        </p:txBody>
      </p:sp>
      <p:sp>
        <p:nvSpPr>
          <p:cNvPr id="125955" name="Text Box 102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حجي هو أكثر أسفار الكتاب المقدس تأريخ</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اً</a:t>
            </a: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حيث يسجل الرسائل المعطاة بين آب وكانون أول عام 520 قبل الميلاد</a:t>
            </a:r>
            <a:endParaRPr kumimoji="0" lang="en-GB"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178867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كانون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2" name="Text Box 10"/>
            <p:cNvSpPr txBox="1">
              <a:spLocks noChangeArrowheads="1"/>
            </p:cNvSpPr>
            <p:nvPr/>
          </p:nvSpPr>
          <p:spPr bwMode="auto">
            <a:xfrm>
              <a:off x="2523" y="2476"/>
              <a:ext cx="981"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4" name="Text Box 12"/>
            <p:cNvSpPr txBox="1">
              <a:spLocks noChangeArrowheads="1"/>
            </p:cNvSpPr>
            <p:nvPr/>
          </p:nvSpPr>
          <p:spPr bwMode="auto">
            <a:xfrm>
              <a:off x="3468"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10، 18، 20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itle 25"/>
          <p:cNvSpPr>
            <a:spLocks noGrp="1"/>
          </p:cNvSpPr>
          <p:nvPr>
            <p:ph type="title" idx="4294967295"/>
          </p:nvPr>
        </p:nvSpPr>
        <p:spPr>
          <a:xfrm>
            <a:off x="0" y="76200"/>
            <a:ext cx="9525000" cy="1143000"/>
          </a:xfrm>
        </p:spPr>
        <p:txBody>
          <a:bodyPr/>
          <a:lstStyle/>
          <a:p>
            <a:pPr>
              <a:defRPr/>
            </a:pPr>
            <a:r>
              <a:rPr lang="ar-JO" sz="4800" dirty="0">
                <a:solidFill>
                  <a:schemeClr val="tx1"/>
                </a:solidFill>
                <a:ea typeface="ＭＳ Ｐゴシック" charset="0"/>
                <a:cs typeface="Arial" panose="020B0604020202020204" pitchFamily="34" charset="0"/>
              </a:rPr>
              <a:t>التواريخ في حجي (2: 10، 18، 20)</a:t>
            </a:r>
            <a:endParaRPr lang="en-US" dirty="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FFFFFF"/>
              </a:solidFill>
              <a:latin typeface="Arial" panose="020B0604020202020204" pitchFamily="34" charset="0"/>
              <a:cs typeface="Arial" panose="020B0604020202020204" pitchFamily="34" charset="0"/>
            </a:endParaRPr>
          </a:p>
        </p:txBody>
      </p:sp>
      <p:pic>
        <p:nvPicPr>
          <p:cNvPr id="128002" name="Picture 3" descr="jerusalem_vie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8363" y="0"/>
            <a:ext cx="4795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4" name="Picture 4" descr="jerusalem-cityofdav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5" name="Oval 5"/>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908720"/>
            <a:ext cx="2438400" cy="2346920"/>
          </a:xfrm>
        </p:spPr>
        <p:txBody>
          <a:bodyPr/>
          <a:lstStyle/>
          <a:p>
            <a:pPr>
              <a:defRPr/>
            </a:pPr>
            <a:r>
              <a:rPr lang="ar-JO" sz="3600" dirty="0">
                <a:effectLst>
                  <a:glow rad="254000">
                    <a:schemeClr val="bg2">
                      <a:alpha val="75000"/>
                    </a:schemeClr>
                  </a:glow>
                </a:effectLst>
                <a:ea typeface="ＭＳ Ｐゴシック" charset="0"/>
                <a:cs typeface="Arial" panose="020B0604020202020204" pitchFamily="34" charset="0"/>
              </a:rPr>
              <a:t>موقع        جبل       الهيكل</a:t>
            </a:r>
            <a:endParaRPr lang="en-US" sz="3600" dirty="0">
              <a:effectLst>
                <a:glow rad="254000">
                  <a:schemeClr val="bg2">
                    <a:alpha val="75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8471412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Effect transition="in" filter="wheel(4)">
                                      <p:cBhvr>
                                        <p:cTn id="7" dur="500"/>
                                        <p:tgtEl>
                                          <p:spTgt spid="138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393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على يهوذا أن ينال الأولويات الصحيحة (1: 9) للبركة في ملكوت المسيح.</a:t>
            </a:r>
            <a:endParaRPr kumimoji="0" lang="en-US" sz="40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19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1" descr="haggai literary structu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1026"/>
          <p:cNvSpPr>
            <a:spLocks noGrp="1" noChangeArrowheads="1"/>
          </p:cNvSpPr>
          <p:nvPr>
            <p:ph type="title"/>
          </p:nvPr>
        </p:nvSpPr>
        <p:spPr>
          <a:xfrm>
            <a:off x="255588" y="44450"/>
            <a:ext cx="5395912" cy="914400"/>
          </a:xfrm>
        </p:spPr>
        <p:txBody>
          <a:bodyPr/>
          <a:lstStyle/>
          <a:p>
            <a:pPr algn="ctr" eaLnBrk="1" hangingPunct="1">
              <a:defRPr/>
            </a:pPr>
            <a:r>
              <a:rPr lang="ar-JO" sz="4800" b="1" dirty="0">
                <a:latin typeface="Arial" panose="020B0604020202020204" pitchFamily="34" charset="0"/>
                <a:ea typeface="Times New Roman" charset="0"/>
                <a:cs typeface="Arial" panose="020B0604020202020204" pitchFamily="34" charset="0"/>
              </a:rPr>
              <a:t>الهيكل الأدبي</a:t>
            </a:r>
            <a:endParaRPr lang="en-US" sz="2800" b="1" dirty="0">
              <a:latin typeface="Arial" panose="020B0604020202020204" pitchFamily="34" charset="0"/>
              <a:ea typeface="Times New Roman" charset="0"/>
              <a:cs typeface="Arial" panose="020B0604020202020204" pitchFamily="34" charset="0"/>
            </a:endParaRPr>
          </a:p>
        </p:txBody>
      </p:sp>
      <p:sp>
        <p:nvSpPr>
          <p:cNvPr id="79876" name="Text Box 1028"/>
          <p:cNvSpPr txBox="1">
            <a:spLocks noChangeArrowheads="1"/>
          </p:cNvSpPr>
          <p:nvPr/>
        </p:nvSpPr>
        <p:spPr bwMode="auto">
          <a:xfrm>
            <a:off x="8458200" y="11113"/>
            <a:ext cx="7040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642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0229" name="Text Box 1029"/>
          <p:cNvSpPr txBox="1">
            <a:spLocks noChangeArrowheads="1"/>
          </p:cNvSpPr>
          <p:nvPr/>
        </p:nvSpPr>
        <p:spPr bwMode="auto">
          <a:xfrm>
            <a:off x="941512" y="4000128"/>
            <a:ext cx="6366792" cy="2062103"/>
          </a:xfrm>
          <a:prstGeom prst="rect">
            <a:avLst/>
          </a:prstGeom>
          <a:noFill/>
          <a:ln w="9525">
            <a:noFill/>
            <a:miter lim="800000"/>
            <a:headEnd/>
            <a:tailEnd/>
          </a:ln>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spcBef>
                <a:spcPct val="50000"/>
              </a:spcBef>
              <a:defRPr/>
            </a:pPr>
            <a:r>
              <a:rPr lang="ar-JO"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rPr>
              <a:t>1. التاريخ</a:t>
            </a:r>
            <a:endParaRPr lang="en-US"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endParaRPr>
          </a:p>
          <a:p>
            <a:pPr marL="0" indent="0" algn="r" eaLnBrk="1" hangingPunct="1">
              <a:spcBef>
                <a:spcPct val="50000"/>
              </a:spcBef>
              <a:defRPr/>
            </a:pPr>
            <a:r>
              <a:rPr lang="ar-JO"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rPr>
              <a:t>2. صيغة الرسول الإلهي: هكذا قال رب الجنود</a:t>
            </a:r>
            <a:endParaRPr lang="en-US"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endParaRPr>
          </a:p>
          <a:p>
            <a:pPr marL="0" indent="0" algn="r" eaLnBrk="1" hangingPunct="1">
              <a:spcBef>
                <a:spcPct val="50000"/>
              </a:spcBef>
              <a:defRPr/>
            </a:pPr>
            <a:r>
              <a:rPr lang="ar-JO"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rPr>
              <a:t>3. محتوى النبوة</a:t>
            </a:r>
            <a:endParaRPr lang="en-US"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endParaRPr>
          </a:p>
        </p:txBody>
      </p:sp>
      <p:sp>
        <p:nvSpPr>
          <p:cNvPr id="6" name="Rectangle 1027"/>
          <p:cNvSpPr txBox="1">
            <a:spLocks noChangeArrowheads="1"/>
          </p:cNvSpPr>
          <p:nvPr/>
        </p:nvSpPr>
        <p:spPr bwMode="auto">
          <a:xfrm>
            <a:off x="179512" y="2780928"/>
            <a:ext cx="7772400" cy="11430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rgbClr val="00FFFF"/>
              </a:buClr>
              <a:buSzPct val="75000"/>
              <a:buFont typeface="Wingdings" charset="0"/>
              <a:buChar char="n"/>
              <a:defRPr/>
            </a:pPr>
            <a:r>
              <a:rPr lang="ar-JO"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rPr>
              <a:t>يحتوي السفر على أربعة أقوال.</a:t>
            </a:r>
            <a:endParaRPr lang="en-US"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endParaRPr>
          </a:p>
          <a:p>
            <a:pPr algn="r" rtl="1" eaLnBrk="1" hangingPunct="1">
              <a:spcBef>
                <a:spcPct val="20000"/>
              </a:spcBef>
              <a:buClr>
                <a:srgbClr val="00FFFF"/>
              </a:buClr>
              <a:buSzPct val="75000"/>
              <a:buFont typeface="Wingdings" charset="0"/>
              <a:buChar char="n"/>
              <a:defRPr/>
            </a:pPr>
            <a:r>
              <a:rPr lang="ar-JO"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rPr>
              <a:t>يحتوي كل قول على الهيكل نفسه.</a:t>
            </a:r>
            <a:endParaRPr lang="en-GB" sz="3200" b="1" dirty="0">
              <a:solidFill>
                <a:srgbClr val="FFFFFF"/>
              </a:solidFill>
              <a:effectLst>
                <a:glow rad="241300">
                  <a:srgbClr val="000000">
                    <a:alpha val="75000"/>
                  </a:srgbClr>
                </a:glow>
              </a:effectLst>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56061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0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utoUpdateAnimBg="0"/>
      <p:bldP spid="6"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cs typeface="Arial" panose="020B0604020202020204" pitchFamily="34" charset="0"/>
              </a:rPr>
              <a:t>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a:t>
            </a:r>
            <a:br>
              <a:rPr lang="ar-JO" sz="3200" dirty="0">
                <a:effectLst>
                  <a:glow rad="127000">
                    <a:schemeClr val="tx1"/>
                  </a:glow>
                </a:effectLst>
                <a:ea typeface="ＭＳ Ｐゴシック" charset="0"/>
                <a:cs typeface="Arial" panose="020B0604020202020204" pitchFamily="34" charset="0"/>
              </a:rPr>
            </a:br>
            <a:r>
              <a:rPr lang="en-US" sz="3200" dirty="0">
                <a:effectLst>
                  <a:glow rad="127000">
                    <a:schemeClr val="tx1"/>
                  </a:glow>
                </a:effectLst>
                <a:ea typeface="ＭＳ Ｐゴシック" charset="0"/>
                <a:cs typeface="Arial" panose="020B0604020202020204" pitchFamily="34" charset="0"/>
              </a:rPr>
              <a:t>(</a:t>
            </a:r>
            <a:r>
              <a:rPr lang="ar-JO" sz="3200" dirty="0">
                <a:effectLst>
                  <a:glow rad="127000">
                    <a:schemeClr val="tx1"/>
                  </a:glow>
                </a:effectLst>
                <a:ea typeface="ＭＳ Ｐゴシック" charset="0"/>
                <a:cs typeface="Arial" panose="020B0604020202020204" pitchFamily="34" charset="0"/>
              </a:rPr>
              <a:t>1: 1</a:t>
            </a:r>
            <a:r>
              <a:rPr lang="en-US" sz="3200" dirty="0">
                <a:effectLst>
                  <a:glow rad="127000">
                    <a:schemeClr val="tx1"/>
                  </a:glow>
                </a:effectLst>
                <a:ea typeface="ＭＳ Ｐゴシック" charset="0"/>
                <a:cs typeface="Arial" panose="020B0604020202020204" pitchFamily="34" charset="0"/>
              </a:rPr>
              <a:t>)</a:t>
            </a:r>
          </a:p>
        </p:txBody>
      </p:sp>
    </p:spTree>
    <p:extLst>
      <p:ext uri="{BB962C8B-B14F-4D97-AF65-F5344CB8AC3E}">
        <p14:creationId xmlns:p14="http://schemas.microsoft.com/office/powerpoint/2010/main" val="282129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2549" name="Rectangle 21"/>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55" name="Rectangle 27"/>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dirty="0">
                <a:solidFill>
                  <a:srgbClr val="004200"/>
                </a:solidFill>
                <a:latin typeface="Arial" panose="020B0604020202020204" pitchFamily="34" charset="0"/>
                <a:cs typeface="Arial" panose="020B0604020202020204" pitchFamily="34" charset="0"/>
              </a:rPr>
              <a:t>The Postexilic Era</a:t>
            </a:r>
          </a:p>
        </p:txBody>
      </p:sp>
      <p:sp>
        <p:nvSpPr>
          <p:cNvPr id="22530"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22531"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22532" name="Text Box 4"/>
          <p:cNvSpPr txBox="1">
            <a:spLocks noChangeArrowheads="1"/>
          </p:cNvSpPr>
          <p:nvPr/>
        </p:nvSpPr>
        <p:spPr bwMode="auto">
          <a:xfrm>
            <a:off x="7848600" y="71438"/>
            <a:ext cx="1326004" cy="46166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295-296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33" name="Rectangle 5"/>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15719"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2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22535" name="Rectangle 7"/>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36" name="Rectangle 8"/>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37" name="Rectangle 9"/>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38" name="Rectangle 10"/>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39" name="Rectangle 11"/>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40" name="Rectangle 12"/>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42" name="Rectangle 14"/>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43" name="Rectangle 15"/>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عمل الهيكل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46"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22547"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22548"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22553" name="Rectangle 25"/>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54" name="Rectangle 26"/>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56"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الفرس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57"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2558" name="Rectangle 30"/>
          <p:cNvSpPr>
            <a:spLocks noChangeArrowheads="1"/>
          </p:cNvSpPr>
          <p:nvPr/>
        </p:nvSpPr>
        <p:spPr bwMode="auto">
          <a:xfrm>
            <a:off x="3779912"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115745"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6"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Up Arrow 1"/>
          <p:cNvSpPr/>
          <p:nvPr/>
        </p:nvSpPr>
        <p:spPr bwMode="auto">
          <a:xfrm>
            <a:off x="3707904"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0-#ppt_w/2"/>
                                          </p:val>
                                        </p:tav>
                                        <p:tav tm="100000">
                                          <p:val>
                                            <p:strVal val="#ppt_x"/>
                                          </p:val>
                                        </p:tav>
                                      </p:tavLst>
                                    </p:anim>
                                    <p:anim calcmode="lin" valueType="num">
                                      <p:cBhvr additive="base">
                                        <p:cTn id="1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2549"/>
                                        </p:tgtEl>
                                        <p:attrNameLst>
                                          <p:attrName>style.visibility</p:attrName>
                                        </p:attrNameLst>
                                      </p:cBhvr>
                                      <p:to>
                                        <p:strVal val="visible"/>
                                      </p:to>
                                    </p:set>
                                    <p:anim calcmode="lin" valueType="num">
                                      <p:cBhvr additive="base">
                                        <p:cTn id="24" dur="500" fill="hold"/>
                                        <p:tgtEl>
                                          <p:spTgt spid="22549"/>
                                        </p:tgtEl>
                                        <p:attrNameLst>
                                          <p:attrName>ppt_x</p:attrName>
                                        </p:attrNameLst>
                                      </p:cBhvr>
                                      <p:tavLst>
                                        <p:tav tm="0">
                                          <p:val>
                                            <p:strVal val="0-#ppt_w/2"/>
                                          </p:val>
                                        </p:tav>
                                        <p:tav tm="100000">
                                          <p:val>
                                            <p:strVal val="#ppt_x"/>
                                          </p:val>
                                        </p:tav>
                                      </p:tavLst>
                                    </p:anim>
                                    <p:anim calcmode="lin" valueType="num">
                                      <p:cBhvr additive="base">
                                        <p:cTn id="25" dur="500" fill="hold"/>
                                        <p:tgtEl>
                                          <p:spTgt spid="225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6"/>
                                        </p:tgtEl>
                                        <p:attrNameLst>
                                          <p:attrName>style.visibility</p:attrName>
                                        </p:attrNameLst>
                                      </p:cBhvr>
                                      <p:to>
                                        <p:strVal val="visible"/>
                                      </p:to>
                                    </p:set>
                                    <p:anim calcmode="lin" valueType="num">
                                      <p:cBhvr additive="base">
                                        <p:cTn id="30" dur="500" fill="hold"/>
                                        <p:tgtEl>
                                          <p:spTgt spid="22536"/>
                                        </p:tgtEl>
                                        <p:attrNameLst>
                                          <p:attrName>ppt_x</p:attrName>
                                        </p:attrNameLst>
                                      </p:cBhvr>
                                      <p:tavLst>
                                        <p:tav tm="0">
                                          <p:val>
                                            <p:strVal val="0-#ppt_w/2"/>
                                          </p:val>
                                        </p:tav>
                                        <p:tav tm="100000">
                                          <p:val>
                                            <p:strVal val="#ppt_x"/>
                                          </p:val>
                                        </p:tav>
                                      </p:tavLst>
                                    </p:anim>
                                    <p:anim calcmode="lin" valueType="num">
                                      <p:cBhvr additive="base">
                                        <p:cTn id="31"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57"/>
                                        </p:tgtEl>
                                        <p:attrNameLst>
                                          <p:attrName>style.visibility</p:attrName>
                                        </p:attrNameLst>
                                      </p:cBhvr>
                                      <p:to>
                                        <p:strVal val="visible"/>
                                      </p:to>
                                    </p:set>
                                    <p:anim calcmode="lin" valueType="num">
                                      <p:cBhvr additive="base">
                                        <p:cTn id="36" dur="500" fill="hold"/>
                                        <p:tgtEl>
                                          <p:spTgt spid="22557"/>
                                        </p:tgtEl>
                                        <p:attrNameLst>
                                          <p:attrName>ppt_x</p:attrName>
                                        </p:attrNameLst>
                                      </p:cBhvr>
                                      <p:tavLst>
                                        <p:tav tm="0">
                                          <p:val>
                                            <p:strVal val="0-#ppt_w/2"/>
                                          </p:val>
                                        </p:tav>
                                        <p:tav tm="100000">
                                          <p:val>
                                            <p:strVal val="#ppt_x"/>
                                          </p:val>
                                        </p:tav>
                                      </p:tavLst>
                                    </p:anim>
                                    <p:anim calcmode="lin" valueType="num">
                                      <p:cBhvr additive="base">
                                        <p:cTn id="37" dur="500" fill="hold"/>
                                        <p:tgtEl>
                                          <p:spTgt spid="2255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2558"/>
                                        </p:tgtEl>
                                        <p:attrNameLst>
                                          <p:attrName>style.visibility</p:attrName>
                                        </p:attrNameLst>
                                      </p:cBhvr>
                                      <p:to>
                                        <p:strVal val="visible"/>
                                      </p:to>
                                    </p:set>
                                    <p:anim calcmode="lin" valueType="num">
                                      <p:cBhvr additive="base">
                                        <p:cTn id="42" dur="500" fill="hold"/>
                                        <p:tgtEl>
                                          <p:spTgt spid="22558"/>
                                        </p:tgtEl>
                                        <p:attrNameLst>
                                          <p:attrName>ppt_x</p:attrName>
                                        </p:attrNameLst>
                                      </p:cBhvr>
                                      <p:tavLst>
                                        <p:tav tm="0">
                                          <p:val>
                                            <p:strVal val="0-#ppt_w/2"/>
                                          </p:val>
                                        </p:tav>
                                        <p:tav tm="100000">
                                          <p:val>
                                            <p:strVal val="#ppt_x"/>
                                          </p:val>
                                        </p:tav>
                                      </p:tavLst>
                                    </p:anim>
                                    <p:anim calcmode="lin" valueType="num">
                                      <p:cBhvr additive="base">
                                        <p:cTn id="43" dur="500" fill="hold"/>
                                        <p:tgtEl>
                                          <p:spTgt spid="2255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2542"/>
                                        </p:tgtEl>
                                        <p:attrNameLst>
                                          <p:attrName>style.visibility</p:attrName>
                                        </p:attrNameLst>
                                      </p:cBhvr>
                                      <p:to>
                                        <p:strVal val="visible"/>
                                      </p:to>
                                    </p:set>
                                    <p:anim calcmode="lin" valueType="num">
                                      <p:cBhvr additive="base">
                                        <p:cTn id="53" dur="500" fill="hold"/>
                                        <p:tgtEl>
                                          <p:spTgt spid="22542"/>
                                        </p:tgtEl>
                                        <p:attrNameLst>
                                          <p:attrName>ppt_x</p:attrName>
                                        </p:attrNameLst>
                                      </p:cBhvr>
                                      <p:tavLst>
                                        <p:tav tm="0">
                                          <p:val>
                                            <p:strVal val="0-#ppt_w/2"/>
                                          </p:val>
                                        </p:tav>
                                        <p:tav tm="100000">
                                          <p:val>
                                            <p:strVal val="#ppt_x"/>
                                          </p:val>
                                        </p:tav>
                                      </p:tavLst>
                                    </p:anim>
                                    <p:anim calcmode="lin" valueType="num">
                                      <p:cBhvr additive="base">
                                        <p:cTn id="54" dur="500" fill="hold"/>
                                        <p:tgtEl>
                                          <p:spTgt spid="22542"/>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22539"/>
                                        </p:tgtEl>
                                        <p:attrNameLst>
                                          <p:attrName>style.visibility</p:attrName>
                                        </p:attrNameLst>
                                      </p:cBhvr>
                                      <p:to>
                                        <p:strVal val="visible"/>
                                      </p:to>
                                    </p:set>
                                    <p:anim calcmode="lin" valueType="num">
                                      <p:cBhvr additive="base">
                                        <p:cTn id="58" dur="500" fill="hold"/>
                                        <p:tgtEl>
                                          <p:spTgt spid="22539"/>
                                        </p:tgtEl>
                                        <p:attrNameLst>
                                          <p:attrName>ppt_x</p:attrName>
                                        </p:attrNameLst>
                                      </p:cBhvr>
                                      <p:tavLst>
                                        <p:tav tm="0">
                                          <p:val>
                                            <p:strVal val="0-#ppt_w/2"/>
                                          </p:val>
                                        </p:tav>
                                        <p:tav tm="100000">
                                          <p:val>
                                            <p:strVal val="#ppt_x"/>
                                          </p:val>
                                        </p:tav>
                                      </p:tavLst>
                                    </p:anim>
                                    <p:anim calcmode="lin" valueType="num">
                                      <p:cBhvr additive="base">
                                        <p:cTn id="59" dur="500" fill="hold"/>
                                        <p:tgtEl>
                                          <p:spTgt spid="22539"/>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2" presetClass="entr" presetSubtype="8" fill="hold" grpId="0" nodeType="afterEffect">
                                  <p:stCondLst>
                                    <p:cond delay="0"/>
                                  </p:stCondLst>
                                  <p:childTnLst>
                                    <p:set>
                                      <p:cBhvr>
                                        <p:cTn id="62" dur="1" fill="hold">
                                          <p:stCondLst>
                                            <p:cond delay="0"/>
                                          </p:stCondLst>
                                        </p:cTn>
                                        <p:tgtEl>
                                          <p:spTgt spid="22540"/>
                                        </p:tgtEl>
                                        <p:attrNameLst>
                                          <p:attrName>style.visibility</p:attrName>
                                        </p:attrNameLst>
                                      </p:cBhvr>
                                      <p:to>
                                        <p:strVal val="visible"/>
                                      </p:to>
                                    </p:set>
                                    <p:anim calcmode="lin" valueType="num">
                                      <p:cBhvr additive="base">
                                        <p:cTn id="63" dur="500" fill="hold"/>
                                        <p:tgtEl>
                                          <p:spTgt spid="22540"/>
                                        </p:tgtEl>
                                        <p:attrNameLst>
                                          <p:attrName>ppt_x</p:attrName>
                                        </p:attrNameLst>
                                      </p:cBhvr>
                                      <p:tavLst>
                                        <p:tav tm="0">
                                          <p:val>
                                            <p:strVal val="0-#ppt_w/2"/>
                                          </p:val>
                                        </p:tav>
                                        <p:tav tm="100000">
                                          <p:val>
                                            <p:strVal val="#ppt_x"/>
                                          </p:val>
                                        </p:tav>
                                      </p:tavLst>
                                    </p:anim>
                                    <p:anim calcmode="lin" valueType="num">
                                      <p:cBhvr additive="base">
                                        <p:cTn id="64"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2537"/>
                                        </p:tgtEl>
                                        <p:attrNameLst>
                                          <p:attrName>style.visibility</p:attrName>
                                        </p:attrNameLst>
                                      </p:cBhvr>
                                      <p:to>
                                        <p:strVal val="visible"/>
                                      </p:to>
                                    </p:set>
                                    <p:anim calcmode="lin" valueType="num">
                                      <p:cBhvr additive="base">
                                        <p:cTn id="69" dur="500" fill="hold"/>
                                        <p:tgtEl>
                                          <p:spTgt spid="22537"/>
                                        </p:tgtEl>
                                        <p:attrNameLst>
                                          <p:attrName>ppt_x</p:attrName>
                                        </p:attrNameLst>
                                      </p:cBhvr>
                                      <p:tavLst>
                                        <p:tav tm="0">
                                          <p:val>
                                            <p:strVal val="0-#ppt_w/2"/>
                                          </p:val>
                                        </p:tav>
                                        <p:tav tm="100000">
                                          <p:val>
                                            <p:strVal val="#ppt_x"/>
                                          </p:val>
                                        </p:tav>
                                      </p:tavLst>
                                    </p:anim>
                                    <p:anim calcmode="lin" valueType="num">
                                      <p:cBhvr additive="base">
                                        <p:cTn id="70"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9" grpId="0" autoUpdateAnimBg="0"/>
      <p:bldP spid="22533" grpId="0" autoUpdateAnimBg="0"/>
      <p:bldP spid="22535" grpId="0" autoUpdateAnimBg="0"/>
      <p:bldP spid="22536" grpId="0" autoUpdateAnimBg="0"/>
      <p:bldP spid="22537" grpId="0" autoUpdateAnimBg="0"/>
      <p:bldP spid="22538" grpId="0" autoUpdateAnimBg="0"/>
      <p:bldP spid="22539" grpId="0" autoUpdateAnimBg="0"/>
      <p:bldP spid="22540" grpId="0" autoUpdateAnimBg="0"/>
      <p:bldP spid="22542" grpId="0" autoUpdateAnimBg="0"/>
      <p:bldP spid="22557" grpId="0" autoUpdateAnimBg="0"/>
      <p:bldP spid="22558" grpId="0" autoUpdateAnimBg="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33122" name="Group 4"/>
          <p:cNvGrpSpPr>
            <a:grpSpLocks/>
          </p:cNvGrpSpPr>
          <p:nvPr/>
        </p:nvGrpSpPr>
        <p:grpSpPr bwMode="auto">
          <a:xfrm>
            <a:off x="609600" y="4235450"/>
            <a:ext cx="8153400" cy="1484313"/>
            <a:chOff x="432" y="1948"/>
            <a:chExt cx="5136" cy="935"/>
          </a:xfrm>
        </p:grpSpPr>
        <p:sp>
          <p:nvSpPr>
            <p:cNvPr id="1413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كانون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2" name="Text Box 10"/>
            <p:cNvSpPr txBox="1">
              <a:spLocks noChangeArrowheads="1"/>
            </p:cNvSpPr>
            <p:nvPr/>
          </p:nvSpPr>
          <p:spPr bwMode="auto">
            <a:xfrm>
              <a:off x="2613" y="2476"/>
              <a:ext cx="990"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4" name="Text Box 12"/>
            <p:cNvSpPr txBox="1">
              <a:spLocks noChangeArrowheads="1"/>
            </p:cNvSpPr>
            <p:nvPr/>
          </p:nvSpPr>
          <p:spPr bwMode="auto">
            <a:xfrm>
              <a:off x="3513" y="2476"/>
              <a:ext cx="990"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41330"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31" name="Text Box 19"/>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32" name="Text Box 20"/>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itle 19"/>
          <p:cNvSpPr>
            <a:spLocks noGrp="1"/>
          </p:cNvSpPr>
          <p:nvPr>
            <p:ph type="title" idx="4294967295"/>
          </p:nvPr>
        </p:nvSpPr>
        <p:spPr/>
        <p:txBody>
          <a:bodyPr/>
          <a:lstStyle/>
          <a:p>
            <a:pPr>
              <a:defRPr/>
            </a:pPr>
            <a:r>
              <a:rPr lang="ar-JO" sz="3600" dirty="0">
                <a:cs typeface="Arial" panose="020B0604020202020204" pitchFamily="34" charset="0"/>
              </a:rPr>
              <a:t>النبوءة رقم 1: الله يتكلم عن إهمال الهيكل</a:t>
            </a:r>
            <a:endParaRPr lang="en-US" sz="3600" dirty="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04"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931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عوبديا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هوشع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أشعياء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ناحوم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9"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11" name="Rectangle 23"/>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12" name="Rectangle 24"/>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13" name="Rectangle 25"/>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14" name="Rectangle 26"/>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15" name="Rectangle 27"/>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b="1" dirty="0">
                <a:solidFill>
                  <a:srgbClr val="000000"/>
                </a:solidFill>
                <a:latin typeface="Arial" panose="020B0604020202020204" pitchFamily="34" charset="0"/>
                <a:cs typeface="Arial" panose="020B0604020202020204" pitchFamily="34" charset="0"/>
              </a:rPr>
              <a:t>Placing the Prophets</a:t>
            </a:r>
            <a:endParaRPr kumimoji="1" lang="en-US" b="1" dirty="0">
              <a:latin typeface="Arial" panose="020B0604020202020204" pitchFamily="34" charset="0"/>
              <a:cs typeface="Arial" panose="020B0604020202020204" pitchFamily="34"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تواريخ مهمة</a:t>
            </a:r>
            <a:endParaRPr kumimoji="1" lang="en-US" sz="2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rPr>
              <a:t>ترتيب الأنبياء</a:t>
            </a:r>
            <a:endParaRPr kumimoji="0" lang="en-US"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endParaRPr>
          </a:p>
        </p:txBody>
      </p:sp>
      <p:sp>
        <p:nvSpPr>
          <p:cNvPr id="2" name="Cloud 1"/>
          <p:cNvSpPr/>
          <p:nvPr/>
        </p:nvSpPr>
        <p:spPr bwMode="auto">
          <a:xfrm>
            <a:off x="2362200" y="5857892"/>
            <a:ext cx="1066792" cy="1000108"/>
          </a:xfrm>
          <a:prstGeom prst="cloud">
            <a:avLst/>
          </a:prstGeom>
          <a:solidFill>
            <a:srgbClr val="0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366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4701"/>
                                        </p:tgtEl>
                                        <p:attrNameLst>
                                          <p:attrName>style.visibility</p:attrName>
                                        </p:attrNameLst>
                                      </p:cBhvr>
                                      <p:to>
                                        <p:strVal val="visible"/>
                                      </p:to>
                                    </p:set>
                                    <p:anim calcmode="lin" valueType="num">
                                      <p:cBhvr additive="base">
                                        <p:cTn id="7" dur="500" fill="hold"/>
                                        <p:tgtEl>
                                          <p:spTgt spid="114701"/>
                                        </p:tgtEl>
                                        <p:attrNameLst>
                                          <p:attrName>ppt_x</p:attrName>
                                        </p:attrNameLst>
                                      </p:cBhvr>
                                      <p:tavLst>
                                        <p:tav tm="0">
                                          <p:val>
                                            <p:strVal val="0-#ppt_w/2"/>
                                          </p:val>
                                        </p:tav>
                                        <p:tav tm="100000">
                                          <p:val>
                                            <p:strVal val="#ppt_x"/>
                                          </p:val>
                                        </p:tav>
                                      </p:tavLst>
                                    </p:anim>
                                    <p:anim calcmode="lin" valueType="num">
                                      <p:cBhvr additive="base">
                                        <p:cTn id="8" dur="500" fill="hold"/>
                                        <p:tgtEl>
                                          <p:spTgt spid="114701"/>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4702"/>
                                        </p:tgtEl>
                                        <p:attrNameLst>
                                          <p:attrName>style.visibility</p:attrName>
                                        </p:attrNameLst>
                                      </p:cBhvr>
                                      <p:to>
                                        <p:strVal val="visible"/>
                                      </p:to>
                                    </p:set>
                                    <p:anim calcmode="lin" valueType="num">
                                      <p:cBhvr additive="base">
                                        <p:cTn id="12" dur="500" fill="hold"/>
                                        <p:tgtEl>
                                          <p:spTgt spid="114702"/>
                                        </p:tgtEl>
                                        <p:attrNameLst>
                                          <p:attrName>ppt_x</p:attrName>
                                        </p:attrNameLst>
                                      </p:cBhvr>
                                      <p:tavLst>
                                        <p:tav tm="0">
                                          <p:val>
                                            <p:strVal val="0-#ppt_w/2"/>
                                          </p:val>
                                        </p:tav>
                                        <p:tav tm="100000">
                                          <p:val>
                                            <p:strVal val="#ppt_x"/>
                                          </p:val>
                                        </p:tav>
                                      </p:tavLst>
                                    </p:anim>
                                    <p:anim calcmode="lin" valueType="num">
                                      <p:cBhvr additive="base">
                                        <p:cTn id="13" dur="500" fill="hold"/>
                                        <p:tgtEl>
                                          <p:spTgt spid="114702"/>
                                        </p:tgtEl>
                                        <p:attrNameLst>
                                          <p:attrName>ppt_y</p:attrName>
                                        </p:attrNameLst>
                                      </p:cBhvr>
                                      <p:tavLst>
                                        <p:tav tm="0">
                                          <p:val>
                                            <p:strVal val="#ppt_y"/>
                                          </p:val>
                                        </p:tav>
                                        <p:tav tm="100000">
                                          <p:val>
                                            <p:strVal val="#ppt_y"/>
                                          </p:val>
                                        </p:tav>
                                      </p:tavLst>
                                    </p:anim>
                                  </p:childTnLst>
                                </p:cTn>
                              </p:par>
                            </p:childTnLst>
                          </p:cTn>
                        </p:par>
                        <p:par>
                          <p:cTn id="14" fill="hold" nodeType="with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4703"/>
                                        </p:tgtEl>
                                        <p:attrNameLst>
                                          <p:attrName>style.visibility</p:attrName>
                                        </p:attrNameLst>
                                      </p:cBhvr>
                                      <p:to>
                                        <p:strVal val="visible"/>
                                      </p:to>
                                    </p:set>
                                    <p:anim calcmode="lin" valueType="num">
                                      <p:cBhvr additive="base">
                                        <p:cTn id="17" dur="500" fill="hold"/>
                                        <p:tgtEl>
                                          <p:spTgt spid="114703"/>
                                        </p:tgtEl>
                                        <p:attrNameLst>
                                          <p:attrName>ppt_x</p:attrName>
                                        </p:attrNameLst>
                                      </p:cBhvr>
                                      <p:tavLst>
                                        <p:tav tm="0">
                                          <p:val>
                                            <p:strVal val="0-#ppt_w/2"/>
                                          </p:val>
                                        </p:tav>
                                        <p:tav tm="100000">
                                          <p:val>
                                            <p:strVal val="#ppt_x"/>
                                          </p:val>
                                        </p:tav>
                                      </p:tavLst>
                                    </p:anim>
                                    <p:anim calcmode="lin" valueType="num">
                                      <p:cBhvr additive="base">
                                        <p:cTn id="18" dur="500" fill="hold"/>
                                        <p:tgtEl>
                                          <p:spTgt spid="114703"/>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4704"/>
                                        </p:tgtEl>
                                        <p:attrNameLst>
                                          <p:attrName>style.visibility</p:attrName>
                                        </p:attrNameLst>
                                      </p:cBhvr>
                                      <p:to>
                                        <p:strVal val="visible"/>
                                      </p:to>
                                    </p:set>
                                    <p:anim calcmode="lin" valueType="num">
                                      <p:cBhvr additive="base">
                                        <p:cTn id="22" dur="500" fill="hold"/>
                                        <p:tgtEl>
                                          <p:spTgt spid="114704"/>
                                        </p:tgtEl>
                                        <p:attrNameLst>
                                          <p:attrName>ppt_x</p:attrName>
                                        </p:attrNameLst>
                                      </p:cBhvr>
                                      <p:tavLst>
                                        <p:tav tm="0">
                                          <p:val>
                                            <p:strVal val="0-#ppt_w/2"/>
                                          </p:val>
                                        </p:tav>
                                        <p:tav tm="100000">
                                          <p:val>
                                            <p:strVal val="#ppt_x"/>
                                          </p:val>
                                        </p:tav>
                                      </p:tavLst>
                                    </p:anim>
                                    <p:anim calcmode="lin" valueType="num">
                                      <p:cBhvr additive="base">
                                        <p:cTn id="23" dur="500" fill="hold"/>
                                        <p:tgtEl>
                                          <p:spTgt spid="114704"/>
                                        </p:tgtEl>
                                        <p:attrNameLst>
                                          <p:attrName>ppt_y</p:attrName>
                                        </p:attrNameLst>
                                      </p:cBhvr>
                                      <p:tavLst>
                                        <p:tav tm="0">
                                          <p:val>
                                            <p:strVal val="#ppt_y"/>
                                          </p:val>
                                        </p:tav>
                                        <p:tav tm="100000">
                                          <p:val>
                                            <p:strVal val="#ppt_y"/>
                                          </p:val>
                                        </p:tav>
                                      </p:tavLst>
                                    </p:anim>
                                  </p:childTnLst>
                                </p:cTn>
                              </p:par>
                            </p:childTnLst>
                          </p:cTn>
                        </p:par>
                        <p:par>
                          <p:cTn id="24" fill="hold" nodeType="with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14705"/>
                                        </p:tgtEl>
                                        <p:attrNameLst>
                                          <p:attrName>style.visibility</p:attrName>
                                        </p:attrNameLst>
                                      </p:cBhvr>
                                      <p:to>
                                        <p:strVal val="visible"/>
                                      </p:to>
                                    </p:set>
                                    <p:anim calcmode="lin" valueType="num">
                                      <p:cBhvr additive="base">
                                        <p:cTn id="27" dur="500" fill="hold"/>
                                        <p:tgtEl>
                                          <p:spTgt spid="114705"/>
                                        </p:tgtEl>
                                        <p:attrNameLst>
                                          <p:attrName>ppt_x</p:attrName>
                                        </p:attrNameLst>
                                      </p:cBhvr>
                                      <p:tavLst>
                                        <p:tav tm="0">
                                          <p:val>
                                            <p:strVal val="0-#ppt_w/2"/>
                                          </p:val>
                                        </p:tav>
                                        <p:tav tm="100000">
                                          <p:val>
                                            <p:strVal val="#ppt_x"/>
                                          </p:val>
                                        </p:tav>
                                      </p:tavLst>
                                    </p:anim>
                                    <p:anim calcmode="lin" valueType="num">
                                      <p:cBhvr additive="base">
                                        <p:cTn id="28" dur="500" fill="hold"/>
                                        <p:tgtEl>
                                          <p:spTgt spid="114705"/>
                                        </p:tgtEl>
                                        <p:attrNameLst>
                                          <p:attrName>ppt_y</p:attrName>
                                        </p:attrNameLst>
                                      </p:cBhvr>
                                      <p:tavLst>
                                        <p:tav tm="0">
                                          <p:val>
                                            <p:strVal val="#ppt_y"/>
                                          </p:val>
                                        </p:tav>
                                        <p:tav tm="100000">
                                          <p:val>
                                            <p:strVal val="#ppt_y"/>
                                          </p:val>
                                        </p:tav>
                                      </p:tavLst>
                                    </p:anim>
                                  </p:childTnLst>
                                </p:cTn>
                              </p:par>
                            </p:childTnLst>
                          </p:cTn>
                        </p:par>
                        <p:par>
                          <p:cTn id="29" fill="hold" nodeType="with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14706"/>
                                        </p:tgtEl>
                                        <p:attrNameLst>
                                          <p:attrName>style.visibility</p:attrName>
                                        </p:attrNameLst>
                                      </p:cBhvr>
                                      <p:to>
                                        <p:strVal val="visible"/>
                                      </p:to>
                                    </p:set>
                                    <p:anim calcmode="lin" valueType="num">
                                      <p:cBhvr additive="base">
                                        <p:cTn id="32" dur="500" fill="hold"/>
                                        <p:tgtEl>
                                          <p:spTgt spid="114706"/>
                                        </p:tgtEl>
                                        <p:attrNameLst>
                                          <p:attrName>ppt_x</p:attrName>
                                        </p:attrNameLst>
                                      </p:cBhvr>
                                      <p:tavLst>
                                        <p:tav tm="0">
                                          <p:val>
                                            <p:strVal val="0-#ppt_w/2"/>
                                          </p:val>
                                        </p:tav>
                                        <p:tav tm="100000">
                                          <p:val>
                                            <p:strVal val="#ppt_x"/>
                                          </p:val>
                                        </p:tav>
                                      </p:tavLst>
                                    </p:anim>
                                    <p:anim calcmode="lin" valueType="num">
                                      <p:cBhvr additive="base">
                                        <p:cTn id="33" dur="500" fill="hold"/>
                                        <p:tgtEl>
                                          <p:spTgt spid="114706"/>
                                        </p:tgtEl>
                                        <p:attrNameLst>
                                          <p:attrName>ppt_y</p:attrName>
                                        </p:attrNameLst>
                                      </p:cBhvr>
                                      <p:tavLst>
                                        <p:tav tm="0">
                                          <p:val>
                                            <p:strVal val="#ppt_y"/>
                                          </p:val>
                                        </p:tav>
                                        <p:tav tm="100000">
                                          <p:val>
                                            <p:strVal val="#ppt_y"/>
                                          </p:val>
                                        </p:tav>
                                      </p:tavLst>
                                    </p:anim>
                                  </p:childTnLst>
                                </p:cTn>
                              </p:par>
                            </p:childTnLst>
                          </p:cTn>
                        </p:par>
                        <p:par>
                          <p:cTn id="34" fill="hold" nodeType="with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14707"/>
                                        </p:tgtEl>
                                        <p:attrNameLst>
                                          <p:attrName>style.visibility</p:attrName>
                                        </p:attrNameLst>
                                      </p:cBhvr>
                                      <p:to>
                                        <p:strVal val="visible"/>
                                      </p:to>
                                    </p:set>
                                    <p:anim calcmode="lin" valueType="num">
                                      <p:cBhvr additive="base">
                                        <p:cTn id="37" dur="500" fill="hold"/>
                                        <p:tgtEl>
                                          <p:spTgt spid="114707"/>
                                        </p:tgtEl>
                                        <p:attrNameLst>
                                          <p:attrName>ppt_x</p:attrName>
                                        </p:attrNameLst>
                                      </p:cBhvr>
                                      <p:tavLst>
                                        <p:tav tm="0">
                                          <p:val>
                                            <p:strVal val="0-#ppt_w/2"/>
                                          </p:val>
                                        </p:tav>
                                        <p:tav tm="100000">
                                          <p:val>
                                            <p:strVal val="#ppt_x"/>
                                          </p:val>
                                        </p:tav>
                                      </p:tavLst>
                                    </p:anim>
                                    <p:anim calcmode="lin" valueType="num">
                                      <p:cBhvr additive="base">
                                        <p:cTn id="38" dur="500" fill="hold"/>
                                        <p:tgtEl>
                                          <p:spTgt spid="114707"/>
                                        </p:tgtEl>
                                        <p:attrNameLst>
                                          <p:attrName>ppt_y</p:attrName>
                                        </p:attrNameLst>
                                      </p:cBhvr>
                                      <p:tavLst>
                                        <p:tav tm="0">
                                          <p:val>
                                            <p:strVal val="#ppt_y"/>
                                          </p:val>
                                        </p:tav>
                                        <p:tav tm="100000">
                                          <p:val>
                                            <p:strVal val="#ppt_y"/>
                                          </p:val>
                                        </p:tav>
                                      </p:tavLst>
                                    </p:anim>
                                  </p:childTnLst>
                                </p:cTn>
                              </p:par>
                            </p:childTnLst>
                          </p:cTn>
                        </p:par>
                        <p:par>
                          <p:cTn id="39" fill="hold" nodeType="with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14708"/>
                                        </p:tgtEl>
                                        <p:attrNameLst>
                                          <p:attrName>style.visibility</p:attrName>
                                        </p:attrNameLst>
                                      </p:cBhvr>
                                      <p:to>
                                        <p:strVal val="visible"/>
                                      </p:to>
                                    </p:set>
                                    <p:anim calcmode="lin" valueType="num">
                                      <p:cBhvr additive="base">
                                        <p:cTn id="42" dur="500" fill="hold"/>
                                        <p:tgtEl>
                                          <p:spTgt spid="114708"/>
                                        </p:tgtEl>
                                        <p:attrNameLst>
                                          <p:attrName>ppt_x</p:attrName>
                                        </p:attrNameLst>
                                      </p:cBhvr>
                                      <p:tavLst>
                                        <p:tav tm="0">
                                          <p:val>
                                            <p:strVal val="0-#ppt_w/2"/>
                                          </p:val>
                                        </p:tav>
                                        <p:tav tm="100000">
                                          <p:val>
                                            <p:strVal val="#ppt_x"/>
                                          </p:val>
                                        </p:tav>
                                      </p:tavLst>
                                    </p:anim>
                                    <p:anim calcmode="lin" valueType="num">
                                      <p:cBhvr additive="base">
                                        <p:cTn id="43" dur="500" fill="hold"/>
                                        <p:tgtEl>
                                          <p:spTgt spid="114708"/>
                                        </p:tgtEl>
                                        <p:attrNameLst>
                                          <p:attrName>ppt_y</p:attrName>
                                        </p:attrNameLst>
                                      </p:cBhvr>
                                      <p:tavLst>
                                        <p:tav tm="0">
                                          <p:val>
                                            <p:strVal val="#ppt_y"/>
                                          </p:val>
                                        </p:tav>
                                        <p:tav tm="100000">
                                          <p:val>
                                            <p:strVal val="#ppt_y"/>
                                          </p:val>
                                        </p:tav>
                                      </p:tavLst>
                                    </p:anim>
                                  </p:childTnLst>
                                </p:cTn>
                              </p:par>
                            </p:childTnLst>
                          </p:cTn>
                        </p:par>
                        <p:par>
                          <p:cTn id="44" fill="hold" nodeType="with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14710"/>
                                        </p:tgtEl>
                                        <p:attrNameLst>
                                          <p:attrName>style.visibility</p:attrName>
                                        </p:attrNameLst>
                                      </p:cBhvr>
                                      <p:to>
                                        <p:strVal val="visible"/>
                                      </p:to>
                                    </p:set>
                                    <p:anim calcmode="lin" valueType="num">
                                      <p:cBhvr additive="base">
                                        <p:cTn id="47" dur="500" fill="hold"/>
                                        <p:tgtEl>
                                          <p:spTgt spid="114710"/>
                                        </p:tgtEl>
                                        <p:attrNameLst>
                                          <p:attrName>ppt_x</p:attrName>
                                        </p:attrNameLst>
                                      </p:cBhvr>
                                      <p:tavLst>
                                        <p:tav tm="0">
                                          <p:val>
                                            <p:strVal val="0-#ppt_w/2"/>
                                          </p:val>
                                        </p:tav>
                                        <p:tav tm="100000">
                                          <p:val>
                                            <p:strVal val="#ppt_x"/>
                                          </p:val>
                                        </p:tav>
                                      </p:tavLst>
                                    </p:anim>
                                    <p:anim calcmode="lin" valueType="num">
                                      <p:cBhvr additive="base">
                                        <p:cTn id="48" dur="500" fill="hold"/>
                                        <p:tgtEl>
                                          <p:spTgt spid="114710"/>
                                        </p:tgtEl>
                                        <p:attrNameLst>
                                          <p:attrName>ppt_y</p:attrName>
                                        </p:attrNameLst>
                                      </p:cBhvr>
                                      <p:tavLst>
                                        <p:tav tm="0">
                                          <p:val>
                                            <p:strVal val="#ppt_y"/>
                                          </p:val>
                                        </p:tav>
                                        <p:tav tm="100000">
                                          <p:val>
                                            <p:strVal val="#ppt_y"/>
                                          </p:val>
                                        </p:tav>
                                      </p:tavLst>
                                    </p:anim>
                                  </p:childTnLst>
                                </p:cTn>
                              </p:par>
                            </p:childTnLst>
                          </p:cTn>
                        </p:par>
                        <p:par>
                          <p:cTn id="49" fill="hold" nodeType="with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114709"/>
                                        </p:tgtEl>
                                        <p:attrNameLst>
                                          <p:attrName>style.visibility</p:attrName>
                                        </p:attrNameLst>
                                      </p:cBhvr>
                                      <p:to>
                                        <p:strVal val="visible"/>
                                      </p:to>
                                    </p:set>
                                    <p:anim calcmode="lin" valueType="num">
                                      <p:cBhvr additive="base">
                                        <p:cTn id="52" dur="500" fill="hold"/>
                                        <p:tgtEl>
                                          <p:spTgt spid="114709"/>
                                        </p:tgtEl>
                                        <p:attrNameLst>
                                          <p:attrName>ppt_x</p:attrName>
                                        </p:attrNameLst>
                                      </p:cBhvr>
                                      <p:tavLst>
                                        <p:tav tm="0">
                                          <p:val>
                                            <p:strVal val="0-#ppt_w/2"/>
                                          </p:val>
                                        </p:tav>
                                        <p:tav tm="100000">
                                          <p:val>
                                            <p:strVal val="#ppt_x"/>
                                          </p:val>
                                        </p:tav>
                                      </p:tavLst>
                                    </p:anim>
                                    <p:anim calcmode="lin" valueType="num">
                                      <p:cBhvr additive="base">
                                        <p:cTn id="53" dur="500" fill="hold"/>
                                        <p:tgtEl>
                                          <p:spTgt spid="114709"/>
                                        </p:tgtEl>
                                        <p:attrNameLst>
                                          <p:attrName>ppt_y</p:attrName>
                                        </p:attrNameLst>
                                      </p:cBhvr>
                                      <p:tavLst>
                                        <p:tav tm="0">
                                          <p:val>
                                            <p:strVal val="#ppt_y"/>
                                          </p:val>
                                        </p:tav>
                                        <p:tav tm="100000">
                                          <p:val>
                                            <p:strVal val="#ppt_y"/>
                                          </p:val>
                                        </p:tav>
                                      </p:tavLst>
                                    </p:anim>
                                  </p:childTnLst>
                                </p:cTn>
                              </p:par>
                            </p:childTnLst>
                          </p:cTn>
                        </p:par>
                        <p:par>
                          <p:cTn id="54" fill="hold" nodeType="withGroup">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114711"/>
                                        </p:tgtEl>
                                        <p:attrNameLst>
                                          <p:attrName>style.visibility</p:attrName>
                                        </p:attrNameLst>
                                      </p:cBhvr>
                                      <p:to>
                                        <p:strVal val="visible"/>
                                      </p:to>
                                    </p:set>
                                    <p:anim calcmode="lin" valueType="num">
                                      <p:cBhvr additive="base">
                                        <p:cTn id="57" dur="500" fill="hold"/>
                                        <p:tgtEl>
                                          <p:spTgt spid="114711"/>
                                        </p:tgtEl>
                                        <p:attrNameLst>
                                          <p:attrName>ppt_x</p:attrName>
                                        </p:attrNameLst>
                                      </p:cBhvr>
                                      <p:tavLst>
                                        <p:tav tm="0">
                                          <p:val>
                                            <p:strVal val="0-#ppt_w/2"/>
                                          </p:val>
                                        </p:tav>
                                        <p:tav tm="100000">
                                          <p:val>
                                            <p:strVal val="#ppt_x"/>
                                          </p:val>
                                        </p:tav>
                                      </p:tavLst>
                                    </p:anim>
                                    <p:anim calcmode="lin" valueType="num">
                                      <p:cBhvr additive="base">
                                        <p:cTn id="58" dur="500" fill="hold"/>
                                        <p:tgtEl>
                                          <p:spTgt spid="114711"/>
                                        </p:tgtEl>
                                        <p:attrNameLst>
                                          <p:attrName>ppt_y</p:attrName>
                                        </p:attrNameLst>
                                      </p:cBhvr>
                                      <p:tavLst>
                                        <p:tav tm="0">
                                          <p:val>
                                            <p:strVal val="#ppt_y"/>
                                          </p:val>
                                        </p:tav>
                                        <p:tav tm="100000">
                                          <p:val>
                                            <p:strVal val="#ppt_y"/>
                                          </p:val>
                                        </p:tav>
                                      </p:tavLst>
                                    </p:anim>
                                  </p:childTnLst>
                                </p:cTn>
                              </p:par>
                            </p:childTnLst>
                          </p:cTn>
                        </p:par>
                        <p:par>
                          <p:cTn id="59" fill="hold" nodeType="withGroup">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114712"/>
                                        </p:tgtEl>
                                        <p:attrNameLst>
                                          <p:attrName>style.visibility</p:attrName>
                                        </p:attrNameLst>
                                      </p:cBhvr>
                                      <p:to>
                                        <p:strVal val="visible"/>
                                      </p:to>
                                    </p:set>
                                    <p:anim calcmode="lin" valueType="num">
                                      <p:cBhvr additive="base">
                                        <p:cTn id="62" dur="500" fill="hold"/>
                                        <p:tgtEl>
                                          <p:spTgt spid="114712"/>
                                        </p:tgtEl>
                                        <p:attrNameLst>
                                          <p:attrName>ppt_x</p:attrName>
                                        </p:attrNameLst>
                                      </p:cBhvr>
                                      <p:tavLst>
                                        <p:tav tm="0">
                                          <p:val>
                                            <p:strVal val="0-#ppt_w/2"/>
                                          </p:val>
                                        </p:tav>
                                        <p:tav tm="100000">
                                          <p:val>
                                            <p:strVal val="#ppt_x"/>
                                          </p:val>
                                        </p:tav>
                                      </p:tavLst>
                                    </p:anim>
                                    <p:anim calcmode="lin" valueType="num">
                                      <p:cBhvr additive="base">
                                        <p:cTn id="63" dur="500" fill="hold"/>
                                        <p:tgtEl>
                                          <p:spTgt spid="114712"/>
                                        </p:tgtEl>
                                        <p:attrNameLst>
                                          <p:attrName>ppt_y</p:attrName>
                                        </p:attrNameLst>
                                      </p:cBhvr>
                                      <p:tavLst>
                                        <p:tav tm="0">
                                          <p:val>
                                            <p:strVal val="#ppt_y"/>
                                          </p:val>
                                        </p:tav>
                                        <p:tav tm="100000">
                                          <p:val>
                                            <p:strVal val="#ppt_y"/>
                                          </p:val>
                                        </p:tav>
                                      </p:tavLst>
                                    </p:anim>
                                  </p:childTnLst>
                                </p:cTn>
                              </p:par>
                            </p:childTnLst>
                          </p:cTn>
                        </p:par>
                        <p:par>
                          <p:cTn id="64" fill="hold" nodeType="withGroup">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114713"/>
                                        </p:tgtEl>
                                        <p:attrNameLst>
                                          <p:attrName>style.visibility</p:attrName>
                                        </p:attrNameLst>
                                      </p:cBhvr>
                                      <p:to>
                                        <p:strVal val="visible"/>
                                      </p:to>
                                    </p:set>
                                    <p:anim calcmode="lin" valueType="num">
                                      <p:cBhvr additive="base">
                                        <p:cTn id="67" dur="500" fill="hold"/>
                                        <p:tgtEl>
                                          <p:spTgt spid="114713"/>
                                        </p:tgtEl>
                                        <p:attrNameLst>
                                          <p:attrName>ppt_x</p:attrName>
                                        </p:attrNameLst>
                                      </p:cBhvr>
                                      <p:tavLst>
                                        <p:tav tm="0">
                                          <p:val>
                                            <p:strVal val="0-#ppt_w/2"/>
                                          </p:val>
                                        </p:tav>
                                        <p:tav tm="100000">
                                          <p:val>
                                            <p:strVal val="#ppt_x"/>
                                          </p:val>
                                        </p:tav>
                                      </p:tavLst>
                                    </p:anim>
                                    <p:anim calcmode="lin" valueType="num">
                                      <p:cBhvr additive="base">
                                        <p:cTn id="68" dur="500" fill="hold"/>
                                        <p:tgtEl>
                                          <p:spTgt spid="114713"/>
                                        </p:tgtEl>
                                        <p:attrNameLst>
                                          <p:attrName>ppt_y</p:attrName>
                                        </p:attrNameLst>
                                      </p:cBhvr>
                                      <p:tavLst>
                                        <p:tav tm="0">
                                          <p:val>
                                            <p:strVal val="#ppt_y"/>
                                          </p:val>
                                        </p:tav>
                                        <p:tav tm="100000">
                                          <p:val>
                                            <p:strVal val="#ppt_y"/>
                                          </p:val>
                                        </p:tav>
                                      </p:tavLst>
                                    </p:anim>
                                  </p:childTnLst>
                                </p:cTn>
                              </p:par>
                            </p:childTnLst>
                          </p:cTn>
                        </p:par>
                        <p:par>
                          <p:cTn id="69" fill="hold" nodeType="withGroup">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114714"/>
                                        </p:tgtEl>
                                        <p:attrNameLst>
                                          <p:attrName>style.visibility</p:attrName>
                                        </p:attrNameLst>
                                      </p:cBhvr>
                                      <p:to>
                                        <p:strVal val="visible"/>
                                      </p:to>
                                    </p:set>
                                    <p:anim calcmode="lin" valueType="num">
                                      <p:cBhvr additive="base">
                                        <p:cTn id="72" dur="500" fill="hold"/>
                                        <p:tgtEl>
                                          <p:spTgt spid="114714"/>
                                        </p:tgtEl>
                                        <p:attrNameLst>
                                          <p:attrName>ppt_x</p:attrName>
                                        </p:attrNameLst>
                                      </p:cBhvr>
                                      <p:tavLst>
                                        <p:tav tm="0">
                                          <p:val>
                                            <p:strVal val="0-#ppt_w/2"/>
                                          </p:val>
                                        </p:tav>
                                        <p:tav tm="100000">
                                          <p:val>
                                            <p:strVal val="#ppt_x"/>
                                          </p:val>
                                        </p:tav>
                                      </p:tavLst>
                                    </p:anim>
                                    <p:anim calcmode="lin" valueType="num">
                                      <p:cBhvr additive="base">
                                        <p:cTn id="73" dur="500" fill="hold"/>
                                        <p:tgtEl>
                                          <p:spTgt spid="114714"/>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 calcmode="lin" valueType="num">
                                      <p:cBhvr>
                                        <p:cTn id="78" dur="1000" fill="hold"/>
                                        <p:tgtEl>
                                          <p:spTgt spid="2"/>
                                        </p:tgtEl>
                                        <p:attrNameLst>
                                          <p:attrName>ppt_w</p:attrName>
                                        </p:attrNameLst>
                                      </p:cBhvr>
                                      <p:tavLst>
                                        <p:tav tm="0">
                                          <p:val>
                                            <p:strVal val="#ppt_w*0.70"/>
                                          </p:val>
                                        </p:tav>
                                        <p:tav tm="100000">
                                          <p:val>
                                            <p:strVal val="#ppt_w"/>
                                          </p:val>
                                        </p:tav>
                                      </p:tavLst>
                                    </p:anim>
                                    <p:anim calcmode="lin" valueType="num">
                                      <p:cBhvr>
                                        <p:cTn id="79" dur="1000" fill="hold"/>
                                        <p:tgtEl>
                                          <p:spTgt spid="2"/>
                                        </p:tgtEl>
                                        <p:attrNameLst>
                                          <p:attrName>ppt_h</p:attrName>
                                        </p:attrNameLst>
                                      </p:cBhvr>
                                      <p:tavLst>
                                        <p:tav tm="0">
                                          <p:val>
                                            <p:strVal val="#ppt_h"/>
                                          </p:val>
                                        </p:tav>
                                        <p:tav tm="100000">
                                          <p:val>
                                            <p:strVal val="#ppt_h"/>
                                          </p:val>
                                        </p:tav>
                                      </p:tavLst>
                                    </p:anim>
                                    <p:animEffect transition="in" filter="fade">
                                      <p:cBhvr>
                                        <p:cTn id="80" dur="10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14715"/>
                                        </p:tgtEl>
                                        <p:attrNameLst>
                                          <p:attrName>style.visibility</p:attrName>
                                        </p:attrNameLst>
                                      </p:cBhvr>
                                      <p:to>
                                        <p:strVal val="visible"/>
                                      </p:to>
                                    </p:set>
                                    <p:anim calcmode="lin" valueType="num">
                                      <p:cBhvr additive="base">
                                        <p:cTn id="85" dur="500" fill="hold"/>
                                        <p:tgtEl>
                                          <p:spTgt spid="114715"/>
                                        </p:tgtEl>
                                        <p:attrNameLst>
                                          <p:attrName>ppt_x</p:attrName>
                                        </p:attrNameLst>
                                      </p:cBhvr>
                                      <p:tavLst>
                                        <p:tav tm="0">
                                          <p:val>
                                            <p:strVal val="0-#ppt_w/2"/>
                                          </p:val>
                                        </p:tav>
                                        <p:tav tm="100000">
                                          <p:val>
                                            <p:strVal val="#ppt_x"/>
                                          </p:val>
                                        </p:tav>
                                      </p:tavLst>
                                    </p:anim>
                                    <p:anim calcmode="lin" valueType="num">
                                      <p:cBhvr additive="base">
                                        <p:cTn id="86" dur="500" fill="hold"/>
                                        <p:tgtEl>
                                          <p:spTgt spid="1147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09" grpId="0" autoUpdateAnimBg="0"/>
      <p:bldP spid="114710" grpId="0" autoUpdateAnimBg="0"/>
      <p:bldP spid="114711" grpId="0" autoUpdateAnimBg="0"/>
      <p:bldP spid="114712" grpId="0" autoUpdateAnimBg="0"/>
      <p:bldP spid="114713" grpId="0" autoUpdateAnimBg="0"/>
      <p:bldP spid="114714" grpId="0" autoUpdateAnimBg="0"/>
      <p:bldP spid="114715" grpId="0" autoUpdateAnimBg="0"/>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0912" y="0"/>
            <a:ext cx="82296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368300"/>
            <a:ext cx="4572000" cy="6489700"/>
          </a:xfrm>
          <a:effectLst/>
        </p:spPr>
        <p:txBody>
          <a:bodyPr anchor="t"/>
          <a:lstStyle/>
          <a:p>
            <a:pPr>
              <a:defRPr/>
            </a:pPr>
            <a:r>
              <a:rPr lang="ar-JO" sz="5400" dirty="0">
                <a:solidFill>
                  <a:schemeClr val="tx2"/>
                </a:solidFill>
                <a:effectLst>
                  <a:glow rad="127000">
                    <a:schemeClr val="bg1"/>
                  </a:glow>
                </a:effectLst>
                <a:ea typeface="ＭＳ Ｐゴシック" charset="0"/>
              </a:rPr>
              <a:t>هل تسمع؟</a:t>
            </a:r>
            <a:br>
              <a:rPr lang="en-US" sz="5400" dirty="0">
                <a:solidFill>
                  <a:schemeClr val="tx2"/>
                </a:solidFill>
                <a:effectLst>
                  <a:glow rad="127000">
                    <a:schemeClr val="bg1"/>
                  </a:glow>
                </a:effectLst>
                <a:ea typeface="ＭＳ Ｐゴシック" charset="0"/>
              </a:rPr>
            </a:br>
            <a:br>
              <a:rPr lang="en-US"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الله يتكلم</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اليوم أيضاً </a:t>
            </a:r>
            <a:br>
              <a:rPr lang="en-US" sz="5400" dirty="0">
                <a:solidFill>
                  <a:schemeClr val="tx2"/>
                </a:solidFill>
                <a:effectLst>
                  <a:glow rad="127000">
                    <a:schemeClr val="bg1"/>
                  </a:glow>
                </a:effectLst>
                <a:ea typeface="ＭＳ Ｐゴシック" charset="0"/>
              </a:rPr>
            </a:br>
            <a:br>
              <a:rPr lang="en-US"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هل تستمع؟</a:t>
            </a:r>
            <a:endParaRPr lang="en-US" sz="54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73441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a:xfrm>
            <a:off x="76200" y="76200"/>
            <a:ext cx="7519988" cy="615950"/>
          </a:xfrm>
          <a:solidFill>
            <a:schemeClr val="bg2"/>
          </a:solidFill>
        </p:spPr>
        <p:txBody>
          <a:bodyPr/>
          <a:lstStyle/>
          <a:p>
            <a:pPr eaLnBrk="1" hangingPunct="1">
              <a:defRPr/>
            </a:pPr>
            <a:r>
              <a:rPr lang="ar-JO" sz="4800" dirty="0">
                <a:solidFill>
                  <a:schemeClr val="tx1"/>
                </a:solidFill>
                <a:ea typeface="ＭＳ Ｐゴシック" charset="0"/>
                <a:cs typeface="Arial" panose="020B0604020202020204" pitchFamily="34" charset="0"/>
              </a:rPr>
              <a:t>هيكل متوازي</a:t>
            </a:r>
            <a:endParaRPr lang="en-US" sz="3200" dirty="0">
              <a:solidFill>
                <a:schemeClr val="tx1"/>
              </a:solidFill>
              <a:ea typeface="ＭＳ Ｐゴシック" charset="0"/>
              <a:cs typeface="Arial" panose="020B0604020202020204" pitchFamily="34" charset="0"/>
            </a:endParaRPr>
          </a:p>
        </p:txBody>
      </p:sp>
      <p:sp>
        <p:nvSpPr>
          <p:cNvPr id="131075" name="Text Box 1028"/>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642</a:t>
            </a:r>
          </a:p>
        </p:txBody>
      </p:sp>
      <p:sp>
        <p:nvSpPr>
          <p:cNvPr id="2" name="Lightning Bolt 1">
            <a:extLst>
              <a:ext uri="{FF2B5EF4-FFF2-40B4-BE49-F238E27FC236}">
                <a16:creationId xmlns:a16="http://schemas.microsoft.com/office/drawing/2014/main" id="{630063A0-D7AA-3E3A-859A-7A08D8396286}"/>
              </a:ext>
            </a:extLst>
          </p:cNvPr>
          <p:cNvSpPr/>
          <p:nvPr/>
        </p:nvSpPr>
        <p:spPr bwMode="auto">
          <a:xfrm rot="5400000">
            <a:off x="7105403" y="4834136"/>
            <a:ext cx="1514128" cy="1512168"/>
          </a:xfrm>
          <a:prstGeom prst="lightningBol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Lightning Bolt 6">
            <a:extLst>
              <a:ext uri="{FF2B5EF4-FFF2-40B4-BE49-F238E27FC236}">
                <a16:creationId xmlns:a16="http://schemas.microsoft.com/office/drawing/2014/main" id="{273C7245-FB96-0FFF-4948-F06E4F193CEE}"/>
              </a:ext>
            </a:extLst>
          </p:cNvPr>
          <p:cNvSpPr/>
          <p:nvPr/>
        </p:nvSpPr>
        <p:spPr bwMode="auto">
          <a:xfrm rot="5400000">
            <a:off x="2904910" y="4834136"/>
            <a:ext cx="1514128" cy="1512168"/>
          </a:xfrm>
          <a:prstGeom prst="lightningBol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Heart 2">
            <a:extLst>
              <a:ext uri="{FF2B5EF4-FFF2-40B4-BE49-F238E27FC236}">
                <a16:creationId xmlns:a16="http://schemas.microsoft.com/office/drawing/2014/main" id="{F1947C46-C85A-0B86-6D05-97BE75C3F772}"/>
              </a:ext>
            </a:extLst>
          </p:cNvPr>
          <p:cNvSpPr/>
          <p:nvPr/>
        </p:nvSpPr>
        <p:spPr bwMode="auto">
          <a:xfrm>
            <a:off x="5006136" y="4833156"/>
            <a:ext cx="1512168" cy="1512168"/>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Heart 8">
            <a:extLst>
              <a:ext uri="{FF2B5EF4-FFF2-40B4-BE49-F238E27FC236}">
                <a16:creationId xmlns:a16="http://schemas.microsoft.com/office/drawing/2014/main" id="{06D1DFF9-ECB4-9DEB-E1D0-EDB3D42DBB4F}"/>
              </a:ext>
            </a:extLst>
          </p:cNvPr>
          <p:cNvSpPr/>
          <p:nvPr/>
        </p:nvSpPr>
        <p:spPr bwMode="auto">
          <a:xfrm>
            <a:off x="805644" y="4833156"/>
            <a:ext cx="1512168" cy="1512168"/>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1027">
            <a:extLst>
              <a:ext uri="{FF2B5EF4-FFF2-40B4-BE49-F238E27FC236}">
                <a16:creationId xmlns:a16="http://schemas.microsoft.com/office/drawing/2014/main" id="{E91D264C-E54A-B04C-7594-BA30AA52883A}"/>
              </a:ext>
            </a:extLst>
          </p:cNvPr>
          <p:cNvSpPr txBox="1">
            <a:spLocks noChangeArrowheads="1"/>
          </p:cNvSpPr>
          <p:nvPr/>
        </p:nvSpPr>
        <p:spPr bwMode="auto">
          <a:xfrm>
            <a:off x="541784" y="1196752"/>
            <a:ext cx="7772400"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tabLst>
                <a:tab pos="2111375"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1375" algn="l"/>
              </a:tabLst>
              <a:defRPr sz="2400">
                <a:solidFill>
                  <a:schemeClr val="tx1"/>
                </a:solidFill>
                <a:latin typeface="Times New Roman" charset="0"/>
                <a:ea typeface="ＭＳ Ｐゴシック" charset="0"/>
              </a:defRPr>
            </a:lvl2pPr>
            <a:lvl3pPr marL="1143000" indent="-228600" eaLnBrk="0" hangingPunct="0">
              <a:tabLst>
                <a:tab pos="2111375" algn="l"/>
              </a:tabLst>
              <a:defRPr sz="2400">
                <a:solidFill>
                  <a:schemeClr val="tx1"/>
                </a:solidFill>
                <a:latin typeface="Times New Roman" charset="0"/>
                <a:ea typeface="ＭＳ Ｐゴシック" charset="0"/>
              </a:defRPr>
            </a:lvl3pPr>
            <a:lvl4pPr marL="1600200" indent="-228600" eaLnBrk="0" hangingPunct="0">
              <a:tabLst>
                <a:tab pos="2111375" algn="l"/>
              </a:tabLst>
              <a:defRPr sz="2400">
                <a:solidFill>
                  <a:schemeClr val="tx1"/>
                </a:solidFill>
                <a:latin typeface="Times New Roman" charset="0"/>
                <a:ea typeface="ＭＳ Ｐゴシック" charset="0"/>
              </a:defRPr>
            </a:lvl4pPr>
            <a:lvl5pPr marL="2057400" indent="-228600" eaLnBrk="0" hangingPunct="0">
              <a:tabLst>
                <a:tab pos="2111375"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3366FF"/>
              </a:buClr>
              <a:buSzPct val="80000"/>
              <a:buFont typeface="Wingdings" charset="0"/>
              <a:buChar char="l"/>
              <a:tabLst>
                <a:tab pos="2111375" algn="l"/>
              </a:tabLst>
              <a:defRPr/>
            </a:pPr>
            <a:r>
              <a:rPr kumimoji="0" lang="ar-JO" sz="28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للنص هيكلين متوازيين : الأول والثالث يركزان على الإتهام بينما الثاني والرابع يركزان على تأكيد الله :</a:t>
            </a:r>
            <a:br>
              <a:rPr kumimoji="0" lang="en-US" sz="28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br>
            <a:endParaRPr kumimoji="0" lang="en-US" sz="24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ar-JO" sz="24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الجزء 1          الإتهام          (1: 1-15)</a:t>
            </a:r>
          </a:p>
          <a:p>
            <a:pPr marL="342900" marR="0" lvl="0" indent="-342900" algn="r"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ar-JO" sz="24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rPr>
              <a:t>الجزء 2          التأكيد          (2: 1-9)</a:t>
            </a:r>
          </a:p>
          <a:p>
            <a:pPr marL="342900" marR="0" lvl="0" indent="-342900" algn="r"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ar-JO" sz="24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الجزء 3          الإتهام          (2: 10-19)</a:t>
            </a:r>
          </a:p>
          <a:p>
            <a:pPr marL="342900" marR="0" lvl="0" indent="-342900" algn="r"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ar-JO" sz="24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rPr>
              <a:t>الجزء 4          التأكيد          (2: 20-23)</a:t>
            </a:r>
            <a:endParaRPr kumimoji="0" lang="en-US" sz="24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3366FF"/>
              </a:buClr>
              <a:buSzPct val="80000"/>
              <a:buFont typeface="Wingdings" charset="0"/>
              <a:buNone/>
              <a:tabLst>
                <a:tab pos="2111375" algn="l"/>
              </a:tabLst>
              <a:defRPr/>
            </a:pPr>
            <a:r>
              <a:rPr kumimoji="0" lang="en-US" sz="24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	</a:t>
            </a:r>
            <a:br>
              <a:rPr kumimoji="0" lang="en-US" sz="24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br>
            <a:r>
              <a:rPr kumimoji="0" lang="en-US" sz="1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 </a:t>
            </a:r>
            <a:br>
              <a:rPr kumimoji="0" lang="en-US" sz="1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br>
            <a:endParaRPr kumimoji="0" lang="en-US" sz="1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strVal val="#ppt_w*0.70"/>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Effect transition="in" filter="fade">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strVal val="#ppt_w*0.70"/>
                                          </p:val>
                                        </p:tav>
                                        <p:tav tm="100000">
                                          <p:val>
                                            <p:strVal val="#ppt_w"/>
                                          </p:val>
                                        </p:tav>
                                      </p:tavLst>
                                    </p:anim>
                                    <p:anim calcmode="lin" valueType="num">
                                      <p:cBhvr>
                                        <p:cTn id="51" dur="1000" fill="hold"/>
                                        <p:tgtEl>
                                          <p:spTgt spid="9"/>
                                        </p:tgtEl>
                                        <p:attrNameLst>
                                          <p:attrName>ppt_h</p:attrName>
                                        </p:attrNameLst>
                                      </p:cBhvr>
                                      <p:tavLst>
                                        <p:tav tm="0">
                                          <p:val>
                                            <p:strVal val="#ppt_h"/>
                                          </p:val>
                                        </p:tav>
                                        <p:tav tm="100000">
                                          <p:val>
                                            <p:strVal val="#ppt_h"/>
                                          </p:val>
                                        </p:tav>
                                      </p:tavLst>
                                    </p:anim>
                                    <p:animEffect transition="in" filter="fade">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P spid="9" grpId="0" animBg="1"/>
      <p:bldP spid="10"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015" name="Group 503"/>
          <p:cNvGraphicFramePr>
            <a:graphicFrameLocks noGrp="1"/>
          </p:cNvGraphicFramePr>
          <p:nvPr>
            <p:extLst>
              <p:ext uri="{D42A27DB-BD31-4B8C-83A1-F6EECF244321}">
                <p14:modId xmlns:p14="http://schemas.microsoft.com/office/powerpoint/2010/main" val="1332893417"/>
              </p:ext>
            </p:extLst>
          </p:nvPr>
        </p:nvGraphicFramePr>
        <p:xfrm>
          <a:off x="-36513" y="193675"/>
          <a:ext cx="9180513" cy="6691316"/>
        </p:xfrm>
        <a:graphic>
          <a:graphicData uri="http://schemas.openxmlformats.org/drawingml/2006/table">
            <a:tbl>
              <a:tblPr/>
              <a:tblGrid>
                <a:gridCol w="2351967">
                  <a:extLst>
                    <a:ext uri="{9D8B030D-6E8A-4147-A177-3AD203B41FA5}">
                      <a16:colId xmlns:a16="http://schemas.microsoft.com/office/drawing/2014/main" val="20000"/>
                    </a:ext>
                  </a:extLst>
                </a:gridCol>
                <a:gridCol w="2257503">
                  <a:extLst>
                    <a:ext uri="{9D8B030D-6E8A-4147-A177-3AD203B41FA5}">
                      <a16:colId xmlns:a16="http://schemas.microsoft.com/office/drawing/2014/main" val="20001"/>
                    </a:ext>
                  </a:extLst>
                </a:gridCol>
                <a:gridCol w="2294327">
                  <a:extLst>
                    <a:ext uri="{9D8B030D-6E8A-4147-A177-3AD203B41FA5}">
                      <a16:colId xmlns:a16="http://schemas.microsoft.com/office/drawing/2014/main" val="20002"/>
                    </a:ext>
                  </a:extLst>
                </a:gridCol>
                <a:gridCol w="2276716">
                  <a:extLst>
                    <a:ext uri="{9D8B030D-6E8A-4147-A177-3AD203B41FA5}">
                      <a16:colId xmlns:a16="http://schemas.microsoft.com/office/drawing/2014/main" val="20003"/>
                    </a:ext>
                  </a:extLst>
                </a:gridCol>
              </a:tblGrid>
              <a:tr h="53338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Drought for Neglected Temple Rebuilding</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338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الهيكل</a:t>
                      </a:r>
                      <a:r>
                        <a:rPr kumimoji="0" lang="en-GB" altLang="zh-CN" sz="2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54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البركة</a:t>
                      </a:r>
                      <a:r>
                        <a:rPr kumimoji="0" lang="en-GB" altLang="zh-CN" sz="2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extLst>
                  <a:ext uri="{0D108BD9-81ED-4DB2-BD59-A6C34878D82A}">
                    <a16:rowId xmlns:a16="http://schemas.microsoft.com/office/drawing/2014/main" val="10001"/>
                  </a:ext>
                </a:extLst>
              </a:tr>
              <a:tr h="7010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أولويات               خاطئة</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مجد                    أعظم</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دينونة               الجفاف</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سلطة                زربابل</a:t>
                      </a:r>
                      <a:endParaRPr kumimoji="0" lang="en-GB" altLang="zh-CN" sz="2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1</a:t>
                      </a:r>
                      <a:r>
                        <a:rPr kumimoji="0" lang="en-GB"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 1-9</a:t>
                      </a:r>
                      <a:r>
                        <a:rPr kumimoji="0" lang="en-GB"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 10-19</a:t>
                      </a:r>
                      <a:r>
                        <a:rPr kumimoji="0" lang="en-GB"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 20-23</a:t>
                      </a:r>
                      <a:r>
                        <a:rPr kumimoji="0" lang="en-GB"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983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التوبيخ الأول</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الوعد الأول</a:t>
                      </a:r>
                      <a:endParaRPr kumimoji="0" lang="en-GB" altLang="zh-CN" sz="40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التوبيخ الثاني</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الوعد الثاني</a:t>
                      </a:r>
                      <a:endParaRPr kumimoji="0" lang="en-GB" altLang="zh-CN" sz="40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20421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هل الوقت لكم أنتم أن تسكنوا في بيوتكم المغشاة وهذا البيت خراب ... اصعدوا ... وابنوا البيت</a:t>
                      </a:r>
                      <a:endParaRPr kumimoji="0" lang="en-GB"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1: 4، 8أ)</a:t>
                      </a:r>
                      <a:r>
                        <a:rPr kumimoji="0" lang="en-GB"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GB"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فأملأ هذا البيت مجداً .... مجد هذا البيت الأخير يكون أعظم من مجد الأول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 7ب، 9أ)</a:t>
                      </a:r>
                      <a:r>
                        <a:rPr kumimoji="0" lang="en-GB"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وهكذا كل عمل أيديهم وما يقربونه هناك هو نجس ...فمن هذا اليوم أبارك</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 14ب، 19ب)</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إني أزلزل السماوات والأرض وأقلب كرسي الممالك وأبيد قوة ممالك الأمم</a:t>
                      </a:r>
                      <a:endParaRPr kumimoji="0" lang="en-GB"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 21-22</a:t>
                      </a:r>
                      <a:r>
                        <a:rPr kumimoji="0" lang="en-GB"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الحاضر</a:t>
                      </a:r>
                      <a:r>
                        <a:rPr kumimoji="0" lang="en-GB"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الملكوت</a:t>
                      </a:r>
                      <a:r>
                        <a:rPr kumimoji="0" lang="en-GB" altLang="zh-CN" sz="19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GB" altLang="zh-CN" sz="40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الحاضر</a:t>
                      </a:r>
                      <a:r>
                        <a:rPr kumimoji="0" lang="en-GB"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الملكوت</a:t>
                      </a:r>
                      <a:r>
                        <a:rPr kumimoji="0" lang="en-GB" altLang="zh-CN" sz="19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GB" altLang="zh-CN" sz="1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الجفاف</a:t>
                      </a:r>
                      <a:r>
                        <a:rPr kumimoji="0" lang="en-GB"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حزن</a:t>
                      </a:r>
                      <a:r>
                        <a:rPr kumimoji="0" lang="en-GB"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نقص الطعام</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قيادة</a:t>
                      </a:r>
                      <a:r>
                        <a:rPr kumimoji="0" lang="en-GB"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endParaRPr kumimoji="0" lang="en-GB"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7355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29 آب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520 ق.م</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17 تشرين أول        520 ق.م</a:t>
                      </a: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18 كانون أول               520 ق.م</a:t>
                      </a:r>
                      <a:endParaRPr kumimoji="0" lang="en-GB"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18 كانون أول          520 ق.م</a:t>
                      </a:r>
                      <a:endParaRPr kumimoji="0" lang="en-GB" altLang="zh-CN" sz="40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39520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أورشليم</a:t>
                      </a:r>
                      <a:endParaRPr kumimoji="0" lang="en-GB" altLang="zh-CN" sz="1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30099" name="Rectangle 2"/>
          <p:cNvSpPr>
            <a:spLocks noGrp="1" noChangeArrowheads="1"/>
          </p:cNvSpPr>
          <p:nvPr>
            <p:ph type="title"/>
          </p:nvPr>
        </p:nvSpPr>
        <p:spPr>
          <a:xfrm>
            <a:off x="0" y="0"/>
            <a:ext cx="9144000" cy="762000"/>
          </a:xfrm>
          <a:solidFill>
            <a:schemeClr val="bg2"/>
          </a:solidFill>
        </p:spPr>
        <p:txBody>
          <a:bodyPr/>
          <a:lstStyle/>
          <a:p>
            <a:pPr eaLnBrk="1" hangingPunct="1"/>
            <a:r>
              <a:rPr lang="ar-JO" sz="2800" dirty="0">
                <a:solidFill>
                  <a:srgbClr val="FFFFFF"/>
                </a:solidFill>
                <a:effectLst/>
                <a:ea typeface="ＭＳ Ｐゴシック" charset="0"/>
                <a:cs typeface="Arial" panose="020B0604020202020204" pitchFamily="34" charset="0"/>
              </a:rPr>
              <a:t>الجفاف بسبب إهمال إعادة بناء الهيكل</a:t>
            </a:r>
            <a:endParaRPr lang="en-US" sz="4000" dirty="0">
              <a:solidFill>
                <a:srgbClr val="FFFFFF"/>
              </a:solidFill>
              <a:effectLst/>
              <a:ea typeface="ＭＳ Ｐゴシック" charset="0"/>
              <a:cs typeface="Arial" panose="020B0604020202020204" pitchFamily="34" charset="0"/>
            </a:endParaRPr>
          </a:p>
        </p:txBody>
      </p:sp>
      <p:sp>
        <p:nvSpPr>
          <p:cNvPr id="130100" name="Text Box 492"/>
          <p:cNvSpPr txBox="1">
            <a:spLocks noChangeArrowheads="1"/>
          </p:cNvSpPr>
          <p:nvPr/>
        </p:nvSpPr>
        <p:spPr bwMode="auto">
          <a:xfrm>
            <a:off x="8491027" y="4554"/>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حجي ١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466145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614" b="8440"/>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تسترد</a:t>
            </a:r>
            <a:br>
              <a:rPr lang="ar-JO" dirty="0">
                <a:effectLst>
                  <a:glow rad="127000">
                    <a:schemeClr val="tx1"/>
                  </a:glow>
                </a:effectLst>
                <a:ea typeface="ＭＳ Ｐゴシック" charset="0"/>
              </a:rPr>
            </a:br>
            <a:r>
              <a:rPr lang="ar-JO" sz="8800" dirty="0">
                <a:solidFill>
                  <a:srgbClr val="FFFF00"/>
                </a:solidFill>
                <a:effectLst>
                  <a:glow rad="127000">
                    <a:schemeClr val="tx1"/>
                  </a:glow>
                </a:effectLst>
                <a:ea typeface="ＭＳ Ｐゴシック" charset="0"/>
              </a:rPr>
              <a:t>بركات</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الله بينما ترى تأديبه فقط؟</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01610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يجب على البقية تصحيح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أولوياتهم</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الخاطئة التي حُكم عليهم بالجفاف بسببها، وإعادة بناء الهيكل الذي قد يبارك الله الأمة بالمحاصيل وزربابل بالسلطة ينبئ بسلطة المسيح في المملكة.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8657" y="-3380"/>
            <a:ext cx="699230"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640</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490731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1. أعد تنظيم </a:t>
            </a:r>
            <a:r>
              <a:rPr lang="ar-JO" sz="4800" dirty="0">
                <a:solidFill>
                  <a:srgbClr val="FFFF00"/>
                </a:solidFill>
                <a:effectLst>
                  <a:glow rad="127000">
                    <a:schemeClr val="tx1"/>
                  </a:glow>
                </a:effectLst>
                <a:ea typeface="ＭＳ Ｐゴシック" charset="0"/>
                <a:cs typeface="Arial" panose="020B0604020202020204" pitchFamily="34" charset="0"/>
              </a:rPr>
              <a:t>أولوياتك</a:t>
            </a:r>
            <a:r>
              <a:rPr lang="ar-JO" sz="4800" dirty="0">
                <a:effectLst>
                  <a:glow rad="127000">
                    <a:schemeClr val="tx1"/>
                  </a:glow>
                </a:effectLst>
                <a:ea typeface="ＭＳ Ｐゴシック" charset="0"/>
                <a:cs typeface="Arial" panose="020B0604020202020204" pitchFamily="34" charset="0"/>
              </a:rPr>
              <a:t>.</a:t>
            </a:r>
            <a:endParaRPr lang="en-US" sz="48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t="32929"/>
          <a:stretch/>
        </p:blipFill>
        <p:spPr>
          <a:xfrm>
            <a:off x="1475656" y="2758189"/>
            <a:ext cx="6120680" cy="3180408"/>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1</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1486040" y="1988840"/>
            <a:ext cx="612648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الإسترداد</a:t>
            </a:r>
            <a:endParaRPr kumimoji="0" lang="en-US"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1486040" y="1531898"/>
            <a:ext cx="6126480"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الألم - الإسترداد</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902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توبيخ 1-11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الأهم أولاً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                2: 20-23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البناء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عتاب              1: 1-15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مواساة           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تأكيد              2: 10-19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ea typeface="ＭＳ Ｐゴシック" charset="0"/>
                <a:cs typeface="Arial" panose="020B0604020202020204" pitchFamily="34" charset="0"/>
              </a:rPr>
              <a:t>حضور الله في إعادة بناء الهيكل</a:t>
            </a:r>
            <a:endParaRPr lang="en-US" sz="2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0650456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4146" name="Picture 1" descr="haggai TEMPLE RUINS-JERUSALEM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 y="25400"/>
            <a:ext cx="4503738" cy="397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haggai paneled librar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44450"/>
            <a:ext cx="4475163"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defRPr/>
            </a:pPr>
            <a:r>
              <a:rPr lang="ar-JO" sz="3600" dirty="0">
                <a:ea typeface="Times New Roman" charset="0"/>
                <a:cs typeface="Arial" panose="020B0604020202020204" pitchFamily="34" charset="0"/>
              </a:rPr>
              <a:t>الجزء الأول : الإتهام</a:t>
            </a:r>
            <a:endParaRPr lang="en-US" sz="3600" dirty="0">
              <a:ea typeface="Times New Roman" charset="0"/>
              <a:cs typeface="Arial" panose="020B0604020202020204" pitchFamily="34" charset="0"/>
            </a:endParaRPr>
          </a:p>
        </p:txBody>
      </p:sp>
      <p:sp>
        <p:nvSpPr>
          <p:cNvPr id="134149" name="Text Box 5"/>
          <p:cNvSpPr txBox="1">
            <a:spLocks noChangeArrowheads="1"/>
          </p:cNvSpPr>
          <p:nvPr/>
        </p:nvSpPr>
        <p:spPr bwMode="auto">
          <a:xfrm>
            <a:off x="83883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4150" name="Rectangle 3"/>
          <p:cNvSpPr txBox="1">
            <a:spLocks noChangeArrowheads="1"/>
          </p:cNvSpPr>
          <p:nvPr/>
        </p:nvSpPr>
        <p:spPr bwMode="auto">
          <a:xfrm>
            <a:off x="-30163" y="4005064"/>
            <a:ext cx="4241801"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
                <a:srgbClr val="3366FF"/>
              </a:buClr>
              <a:buSzPct val="8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هكذا قال رب الجنود قائلاً هذا الشعب قال إن الوقت لم يبلغ وقت بناء بيت الرب</a:t>
            </a:r>
          </a:p>
          <a:p>
            <a:pPr marL="0" marR="0" lvl="0" indent="0" algn="r" defTabSz="914400" rtl="0" eaLnBrk="1" fontAlgn="base" latinLnBrk="0" hangingPunct="1">
              <a:lnSpc>
                <a:spcPct val="90000"/>
              </a:lnSpc>
              <a:spcBef>
                <a:spcPct val="20000"/>
              </a:spcBef>
              <a:spcAft>
                <a:spcPct val="0"/>
              </a:spcAft>
              <a:buClr>
                <a:srgbClr val="3366FF"/>
              </a:buClr>
              <a:buSzPct val="8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(حجي 1: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4643438" y="4005064"/>
            <a:ext cx="4500562" cy="270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
                <a:srgbClr val="3366FF"/>
              </a:buClr>
              <a:buSzPct val="8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فكانت كلمة الرب عن يد حجي النبي قائلاً: هل الوقت لكم أنتم أن تسكنوا في بيوتكم المغشاة وهذا البيت خراب</a:t>
            </a:r>
          </a:p>
          <a:p>
            <a:pPr marL="0" marR="0" lvl="0" indent="0" algn="r" defTabSz="914400" rtl="0" eaLnBrk="1" fontAlgn="base" latinLnBrk="0" hangingPunct="1">
              <a:lnSpc>
                <a:spcPct val="90000"/>
              </a:lnSpc>
              <a:spcBef>
                <a:spcPct val="20000"/>
              </a:spcBef>
              <a:spcAft>
                <a:spcPct val="0"/>
              </a:spcAft>
              <a:buClr>
                <a:srgbClr val="3366FF"/>
              </a:buClr>
              <a:buSzPct val="8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(حجي 1: 3-4)</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0900" name="Rectangle 4"/>
          <p:cNvSpPr>
            <a:spLocks noGrp="1" noChangeArrowheads="1"/>
          </p:cNvSpPr>
          <p:nvPr>
            <p:ph type="title"/>
          </p:nvPr>
        </p:nvSpPr>
        <p:spPr>
          <a:xfrm>
            <a:off x="914400" y="5715000"/>
            <a:ext cx="8229600" cy="1143000"/>
          </a:xfrm>
          <a:solidFill>
            <a:srgbClr val="336600"/>
          </a:solidFill>
        </p:spPr>
        <p:txBody>
          <a:bodyPr/>
          <a:lstStyle/>
          <a:p>
            <a:pPr eaLnBrk="1" hangingPunct="1">
              <a:defRPr/>
            </a:pPr>
            <a:r>
              <a:rPr lang="ar-JO" sz="3200" b="1" dirty="0">
                <a:latin typeface="Arial" panose="020B0604020202020204" pitchFamily="34" charset="0"/>
                <a:ea typeface="ＭＳ Ｐゴシック" charset="0"/>
                <a:cs typeface="Arial" panose="020B0604020202020204" pitchFamily="34" charset="0"/>
              </a:rPr>
              <a:t>دارت الحياة اليهودية حول هيكل سليمان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لمدة 400 سنة (959-586 ق.م)</a:t>
            </a:r>
            <a:endParaRPr lang="en-US" sz="3200" b="1" dirty="0">
              <a:latin typeface="Arial" panose="020B0604020202020204" pitchFamily="34" charset="0"/>
              <a:ea typeface="ＭＳ Ｐゴシック" charset="0"/>
              <a:cs typeface="Arial" panose="020B0604020202020204" pitchFamily="34" charset="0"/>
            </a:endParaRPr>
          </a:p>
        </p:txBody>
      </p:sp>
      <p:sp>
        <p:nvSpPr>
          <p:cNvPr id="117764" name="Text Box 5"/>
          <p:cNvSpPr txBox="1">
            <a:spLocks noChangeArrowheads="1"/>
          </p:cNvSpPr>
          <p:nvPr/>
        </p:nvSpPr>
        <p:spPr bwMode="auto">
          <a:xfrm>
            <a:off x="76200" y="76200"/>
            <a:ext cx="24497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اليهودية في إسرائيل والشتات</a:t>
            </a:r>
            <a:endParaRPr kumimoji="0" lang="en-US" sz="1800" b="1"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8448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defRPr/>
            </a:pPr>
            <a:r>
              <a:rPr lang="ar-JO" sz="4000" b="1" dirty="0">
                <a:solidFill>
                  <a:schemeClr val="tx1"/>
                </a:solidFill>
                <a:effectLst/>
                <a:latin typeface="Arial" panose="020B0604020202020204" pitchFamily="34" charset="0"/>
                <a:cs typeface="Arial" panose="020B0604020202020204" pitchFamily="34" charset="0"/>
              </a:rPr>
              <a:t>جدول السبي</a:t>
            </a:r>
            <a:endParaRPr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و342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8788"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8C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dirty="0">
                <a:ln>
                  <a:noFill/>
                </a:ln>
                <a:solidFill>
                  <a:srgbClr val="8C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dirty="0">
                <a:ln>
                  <a:noFill/>
                </a:ln>
                <a:solidFill>
                  <a:srgbClr val="8C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extLst>
      <p:ext uri="{BB962C8B-B14F-4D97-AF65-F5344CB8AC3E}">
        <p14:creationId xmlns:p14="http://schemas.microsoft.com/office/powerpoint/2010/main" val="1086294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Temple Bow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حافظ اليهود على قداستهم      في المرحضة</a:t>
            </a:r>
            <a:endParaRPr lang="en-US" sz="3600" b="1" dirty="0">
              <a:latin typeface="Arial" panose="020B0604020202020204" pitchFamily="34" charset="0"/>
              <a:ea typeface="ＭＳ Ｐゴシック" charset="0"/>
              <a:cs typeface="Arial" panose="020B0604020202020204" pitchFamily="34" charset="0"/>
            </a:endParaRP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تدمير الهيكل</a:t>
            </a:r>
            <a:endParaRPr kumimoji="0" lang="en-US" sz="8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16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sp>
        <p:nvSpPr>
          <p:cNvPr id="122882"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3" name="Rectangle 1026"/>
          <p:cNvSpPr>
            <a:spLocks noGrp="1" noChangeArrowheads="1"/>
          </p:cNvSpPr>
          <p:nvPr>
            <p:ph type="title"/>
          </p:nvPr>
        </p:nvSpPr>
        <p:spPr>
          <a:xfrm>
            <a:off x="214282" y="304800"/>
            <a:ext cx="8701118" cy="1143000"/>
          </a:xfrm>
        </p:spPr>
        <p:txBody>
          <a:bodyPr/>
          <a:lstStyle/>
          <a:p>
            <a:pPr algn="ctr" eaLnBrk="1" hangingPunct="1"/>
            <a:r>
              <a:rPr lang="ar-JO" sz="3200" b="1" dirty="0">
                <a:latin typeface="Arial" panose="020B0604020202020204" pitchFamily="34" charset="0"/>
                <a:ea typeface="ＭＳ Ｐゴシック" charset="0"/>
                <a:cs typeface="Arial" panose="020B0604020202020204" pitchFamily="34" charset="0"/>
              </a:rPr>
              <a:t>المشكلة في زمن حجي</a:t>
            </a:r>
            <a:endParaRPr lang="en-US" sz="2800" b="1" dirty="0">
              <a:latin typeface="Arial" panose="020B0604020202020204" pitchFamily="34" charset="0"/>
              <a:ea typeface="ＭＳ Ｐゴシック" charset="0"/>
              <a:cs typeface="Arial" panose="020B0604020202020204" pitchFamily="34" charset="0"/>
            </a:endParaRPr>
          </a:p>
        </p:txBody>
      </p:sp>
      <p:sp>
        <p:nvSpPr>
          <p:cNvPr id="122884" name="Text Box 1028"/>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1027"/>
          <p:cNvSpPr txBox="1">
            <a:spLocks noChangeArrowheads="1"/>
          </p:cNvSpPr>
          <p:nvPr/>
        </p:nvSpPr>
        <p:spPr bwMode="auto">
          <a:xfrm>
            <a:off x="34925" y="1341438"/>
            <a:ext cx="6049963" cy="55165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بسبب معارضة الأعداء القريبين لم ينتهي الهيكل أبداً ولمدة 16 سنة تضاءلت أولوية بناء هيكل الله تدريجياً </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على الرغم من أن بعض اليهود العائدين كانوا فقراء إلا أن البعض لا يزال يتمتع بمستوى معين من الثراء . كان الناس يكسون منازلهم الخاصة كما فعل سليمان في الهيكل والقصر (حج 1: 4، 1 مل 6: 9، 7: 3 و7)</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22886" name="Picture 2" descr="haggai paneled houseIMG_0683_338x450_thu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9650" y="1690688"/>
            <a:ext cx="309086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out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 There Poverty In Your Jewish Community? – The Forward">
            <a:extLst>
              <a:ext uri="{FF2B5EF4-FFF2-40B4-BE49-F238E27FC236}">
                <a16:creationId xmlns:a16="http://schemas.microsoft.com/office/drawing/2014/main" id="{0855A4C8-B299-7B4D-2122-6F57DC50DA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919" b="8966"/>
          <a:stretch/>
        </p:blipFill>
        <p:spPr bwMode="auto">
          <a:xfrm>
            <a:off x="4763" y="0"/>
            <a:ext cx="9139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والآن فهكذا قال رب الجنود اجعلوا قلبكم على طرقكم زرعتم كثيراً ودخلتم قليلاً تأكلون وليس إلى الشبع تشربون ولا تروون تكتسون ولا تدفأون والآخذ أجرة يأخذ أجرة لكيس منقوب</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حجي 1: 5-6</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1580072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f the Earth could speak: A cedar tree | US &amp; Canada News | Al Jazeera">
            <a:extLst>
              <a:ext uri="{FF2B5EF4-FFF2-40B4-BE49-F238E27FC236}">
                <a16:creationId xmlns:a16="http://schemas.microsoft.com/office/drawing/2014/main" id="{5E86B680-6A7C-764E-9268-81B8293BB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5" y="0"/>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625" y="4653136"/>
            <a:ext cx="9144000" cy="2204864"/>
          </a:xfrm>
          <a:solidFill>
            <a:srgbClr val="000000"/>
          </a:solidFill>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هكذا قال رب الجنود اجعلوا قلبكم على طرقكم 8 اصعدوا إلى الجبل وأتوا بخشب وابنوا البيت فأرضى عليه وأتمجد قال الرب</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 (</a:t>
            </a:r>
            <a:r>
              <a:rPr lang="ar-SA" sz="2800" dirty="0"/>
              <a:t>حجي ١ : ٧-٨</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3213450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ermany gives aid to drought-hit farmers after poor harvest - Latest News">
            <a:extLst>
              <a:ext uri="{FF2B5EF4-FFF2-40B4-BE49-F238E27FC236}">
                <a16:creationId xmlns:a16="http://schemas.microsoft.com/office/drawing/2014/main" id="{D3F4D010-1FBF-63AA-9BE1-8DE32144F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893"/>
            <a:ext cx="9144000" cy="685942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168" y="4725144"/>
            <a:ext cx="9144000" cy="231941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9 انتظرتم كثيراً وإذا هو قليل ولما أدخلتموه البيت نفخت عليه لماذا يقول رب الجنود لأجل بيتي الذي هو خراب وأنتم راكضون كل إنسان إلى بيته</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حجي 1: 9</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1103737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الوعد بروح الله مع الشعب يتمم وعد عهده في سفر الخروج ( 2: 4-5) وأيضاً جزء من العهد الجديد (راجع حزقيال 36: 27).</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97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cs typeface="Arial" panose="020B0604020202020204" pitchFamily="34" charset="0"/>
              </a:rPr>
              <a:t>لذلك منعت السماوات من فوقكم الندى ومنعت الأرض غلتها ودعوت بالحر على الأرض وعلى الجبال وعلى الحنطة وعلى المسطار وعلى الزيت وعلى ما تنبته الأرض وعلى الناس وعلى البهائم وعلى كل أتعاب اليدين</a:t>
            </a:r>
            <a:br>
              <a:rPr lang="en-US" sz="3200" dirty="0">
                <a:effectLst>
                  <a:glow rad="127000">
                    <a:schemeClr val="tx1"/>
                  </a:glow>
                </a:effectLst>
                <a:ea typeface="ＭＳ Ｐゴシック" charset="0"/>
                <a:cs typeface="Arial" panose="020B0604020202020204" pitchFamily="34" charset="0"/>
              </a:rPr>
            </a:br>
            <a:r>
              <a:rPr lang="en-US" sz="3200" dirty="0">
                <a:effectLst>
                  <a:glow rad="127000">
                    <a:schemeClr val="tx1"/>
                  </a:glow>
                </a:effectLst>
                <a:ea typeface="ＭＳ Ｐゴシック" charset="0"/>
                <a:cs typeface="Arial" panose="020B0604020202020204" pitchFamily="34" charset="0"/>
              </a:rPr>
              <a:t> (</a:t>
            </a:r>
            <a:r>
              <a:rPr lang="ar-JO" sz="3200" dirty="0">
                <a:effectLst>
                  <a:glow rad="127000">
                    <a:schemeClr val="tx1"/>
                  </a:glow>
                </a:effectLst>
                <a:ea typeface="ＭＳ Ｐゴシック" charset="0"/>
                <a:cs typeface="Arial" panose="020B0604020202020204" pitchFamily="34" charset="0"/>
              </a:rPr>
              <a:t>حجي 1: 10-11</a:t>
            </a:r>
            <a:r>
              <a:rPr lang="en-US" sz="3200" dirty="0">
                <a:effectLst>
                  <a:glow rad="127000">
                    <a:schemeClr val="tx1"/>
                  </a:glow>
                </a:effectLst>
                <a:ea typeface="ＭＳ Ｐゴシック" charset="0"/>
                <a:cs typeface="Arial" panose="020B0604020202020204" pitchFamily="34" charset="0"/>
              </a:rPr>
              <a:t>)</a:t>
            </a:r>
          </a:p>
        </p:txBody>
      </p:sp>
      <p:pic>
        <p:nvPicPr>
          <p:cNvPr id="4" name="Picture 2" descr="Drought and Climate Change | Union of Concerned Scientists">
            <a:extLst>
              <a:ext uri="{FF2B5EF4-FFF2-40B4-BE49-F238E27FC236}">
                <a16:creationId xmlns:a16="http://schemas.microsoft.com/office/drawing/2014/main" id="{D58C99EE-0A81-10A4-3A9C-C52798828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0968"/>
            <a:ext cx="9144000"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747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ndscape fire night bonfire campfire flames vertical camp vert c1v  deletingmyself •">
            <a:extLst>
              <a:ext uri="{FF2B5EF4-FFF2-40B4-BE49-F238E27FC236}">
                <a16:creationId xmlns:a16="http://schemas.microsoft.com/office/drawing/2014/main" id="{0A3924C3-C511-CD93-928A-EE95D45711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9" r="8652"/>
          <a:stretch/>
        </p:blipFill>
        <p:spPr bwMode="auto">
          <a:xfrm>
            <a:off x="0" y="-29469"/>
            <a:ext cx="3563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1720" y="29469"/>
            <a:ext cx="7092280" cy="682853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Arial" panose="020B0604020202020204" pitchFamily="34" charset="0"/>
              </a:rPr>
              <a:t>حينئذ سمع زربابل بن شألتئيل ويهوشع بن يهوصادق الكاهن العظيم وكل بقية الشعب صوت الرب إلههم وكلام حجي النبي كما أرسله الرب إلههم وخاف الشعب أمام وجه الرب فقال حجي رسول الرب برسالة الرب لجميع الشعب قائلاً أنا معكم يقول الرب</a:t>
            </a:r>
            <a:br>
              <a:rPr lang="en-US" sz="3200" dirty="0">
                <a:effectLst>
                  <a:glow rad="127000">
                    <a:schemeClr val="tx1"/>
                  </a:glow>
                </a:effectLst>
                <a:ea typeface="ＭＳ Ｐゴシック" charset="0"/>
                <a:cs typeface="Arial" panose="020B0604020202020204" pitchFamily="34" charset="0"/>
              </a:rPr>
            </a:br>
            <a:r>
              <a:rPr lang="en-US" sz="3200" dirty="0">
                <a:effectLst>
                  <a:glow rad="127000">
                    <a:schemeClr val="tx1"/>
                  </a:glow>
                </a:effectLst>
                <a:ea typeface="ＭＳ Ｐゴシック" charset="0"/>
                <a:cs typeface="Arial" panose="020B0604020202020204" pitchFamily="34" charset="0"/>
              </a:rPr>
              <a:t> (</a:t>
            </a:r>
            <a:r>
              <a:rPr lang="ar-JO" sz="3200" dirty="0">
                <a:effectLst>
                  <a:glow rad="127000">
                    <a:schemeClr val="tx1"/>
                  </a:glow>
                </a:effectLst>
                <a:ea typeface="ＭＳ Ｐゴシック" charset="0"/>
                <a:cs typeface="Arial" panose="020B0604020202020204" pitchFamily="34" charset="0"/>
              </a:rPr>
              <a:t>حجي 1: 12-13</a:t>
            </a:r>
            <a:r>
              <a:rPr lang="en-US" sz="3200" dirty="0">
                <a:effectLst>
                  <a:glow rad="127000">
                    <a:schemeClr val="tx1"/>
                  </a:glow>
                </a:effectLst>
                <a:ea typeface="ＭＳ Ｐゴシック" charset="0"/>
                <a:cs typeface="Arial" panose="020B0604020202020204" pitchFamily="34" charset="0"/>
              </a:rPr>
              <a:t>)</a:t>
            </a:r>
          </a:p>
        </p:txBody>
      </p:sp>
    </p:spTree>
    <p:extLst>
      <p:ext uri="{BB962C8B-B14F-4D97-AF65-F5344CB8AC3E}">
        <p14:creationId xmlns:p14="http://schemas.microsoft.com/office/powerpoint/2010/main" val="32396534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067944" cy="682853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Arial" panose="020B0604020202020204" pitchFamily="34" charset="0"/>
              </a:rPr>
              <a:t>ونبه الرب روح زربابل بن شألتئيل والي يهوذا وروح يهوشع بن يهوصادق الكاهن العظيم وروح كل بقية الشعب فجاءوا وعملوا الشغل في بيت رب الجنود إلههم في اليوم الرابع والعشرين من الشهر السادس في السنة الثانية لداريوس الملك</a:t>
            </a:r>
            <a:br>
              <a:rPr lang="en-US" sz="3200" dirty="0">
                <a:effectLst>
                  <a:glow rad="127000">
                    <a:schemeClr val="tx1"/>
                  </a:glow>
                </a:effectLst>
                <a:ea typeface="ＭＳ Ｐゴシック" charset="0"/>
                <a:cs typeface="Arial" panose="020B0604020202020204" pitchFamily="34" charset="0"/>
              </a:rPr>
            </a:br>
            <a:r>
              <a:rPr lang="en-US" sz="3200" dirty="0">
                <a:effectLst>
                  <a:glow rad="127000">
                    <a:schemeClr val="tx1"/>
                  </a:glow>
                </a:effectLst>
                <a:ea typeface="ＭＳ Ｐゴシック" charset="0"/>
                <a:cs typeface="Arial" panose="020B0604020202020204" pitchFamily="34" charset="0"/>
              </a:rPr>
              <a:t>(</a:t>
            </a:r>
            <a:r>
              <a:rPr lang="ar-JO" sz="3200" dirty="0">
                <a:effectLst>
                  <a:glow rad="127000">
                    <a:schemeClr val="tx1"/>
                  </a:glow>
                </a:effectLst>
                <a:ea typeface="ＭＳ Ｐゴシック" charset="0"/>
                <a:cs typeface="Arial" panose="020B0604020202020204" pitchFamily="34" charset="0"/>
              </a:rPr>
              <a:t>حجي 1: 14-15</a:t>
            </a:r>
            <a:r>
              <a:rPr lang="en-US" sz="3200" dirty="0">
                <a:effectLst>
                  <a:glow rad="127000">
                    <a:schemeClr val="tx1"/>
                  </a:glow>
                </a:effectLst>
                <a:ea typeface="ＭＳ Ｐゴシック" charset="0"/>
                <a:cs typeface="Arial" panose="020B0604020202020204" pitchFamily="34" charset="0"/>
              </a:rPr>
              <a:t>)</a:t>
            </a:r>
          </a:p>
        </p:txBody>
      </p:sp>
      <p:pic>
        <p:nvPicPr>
          <p:cNvPr id="4" name="Picture 2" descr="God's Promises Fulfilled: Jerusalem's Temple &amp; True Worship | Bible  pictures, Bible images, Bible illustrations">
            <a:extLst>
              <a:ext uri="{FF2B5EF4-FFF2-40B4-BE49-F238E27FC236}">
                <a16:creationId xmlns:a16="http://schemas.microsoft.com/office/drawing/2014/main" id="{3AAD6EB3-17A3-C149-B0C3-AB178BF1C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448" y="692696"/>
            <a:ext cx="4968552"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071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descr="new-years-backgrou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909300" cy="818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defRPr/>
            </a:pPr>
            <a:r>
              <a:rPr lang="ar-JO" sz="4800" dirty="0">
                <a:solidFill>
                  <a:srgbClr val="FFFFFF"/>
                </a:solidFill>
                <a:effectLst>
                  <a:glow rad="266700">
                    <a:schemeClr val="bg2">
                      <a:alpha val="75000"/>
                    </a:schemeClr>
                  </a:glow>
                  <a:outerShdw blurRad="38100" dist="38100" dir="2700000" algn="tl">
                    <a:srgbClr val="000000"/>
                  </a:outerShdw>
                </a:effectLst>
                <a:ea typeface="Times New Roman" charset="0"/>
                <a:cs typeface="Arial" panose="020B0604020202020204" pitchFamily="34" charset="0"/>
              </a:rPr>
              <a:t>القول الأول: اتهام</a:t>
            </a:r>
            <a:endParaRPr lang="en-US" sz="4800" dirty="0">
              <a:solidFill>
                <a:srgbClr val="FFFFFF"/>
              </a:solidFill>
              <a:effectLst>
                <a:glow rad="266700">
                  <a:schemeClr val="bg2">
                    <a:alpha val="75000"/>
                  </a:schemeClr>
                </a:glow>
                <a:outerShdw blurRad="38100" dist="38100" dir="2700000" algn="tl">
                  <a:srgbClr val="000000"/>
                </a:outerShdw>
              </a:effectLst>
              <a:ea typeface="Times New Roman" charset="0"/>
              <a:cs typeface="Arial" panose="020B0604020202020204" pitchFamily="34" charset="0"/>
            </a:endParaRPr>
          </a:p>
        </p:txBody>
      </p:sp>
      <p:sp>
        <p:nvSpPr>
          <p:cNvPr id="137219"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642</a:t>
            </a:r>
            <a:endParaRPr lang="en-US" b="1" dirty="0">
              <a:solidFill>
                <a:srgbClr val="FFFFFF"/>
              </a:solidFill>
              <a:latin typeface="Arial" panose="020B0604020202020204" pitchFamily="34" charset="0"/>
              <a:cs typeface="Arial" panose="020B0604020202020204" pitchFamily="34" charset="0"/>
            </a:endParaRPr>
          </a:p>
        </p:txBody>
      </p:sp>
      <p:sp>
        <p:nvSpPr>
          <p:cNvPr id="96259" name="Rectangle 3"/>
          <p:cNvSpPr txBox="1">
            <a:spLocks noChangeArrowheads="1"/>
          </p:cNvSpPr>
          <p:nvPr/>
        </p:nvSpPr>
        <p:spPr bwMode="auto">
          <a:xfrm>
            <a:off x="467544" y="1981200"/>
            <a:ext cx="8496944" cy="440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rgbClr val="3366FF"/>
              </a:buClr>
              <a:buSzPct val="80000"/>
              <a:buFont typeface="Wingdings" charset="0"/>
              <a:buChar char="l"/>
              <a:defRPr/>
            </a:pPr>
            <a:r>
              <a:rPr lang="ar-JO" sz="3200" b="1" dirty="0">
                <a:solidFill>
                  <a:srgbClr val="FFFF00"/>
                </a:solidFill>
                <a:effectLst>
                  <a:glow rad="266700">
                    <a:srgbClr val="000000">
                      <a:alpha val="75000"/>
                    </a:srgbClr>
                  </a:glow>
                </a:effectLst>
                <a:latin typeface="Arial" panose="020B0604020202020204" pitchFamily="34" charset="0"/>
                <a:cs typeface="Arial" panose="020B0604020202020204" pitchFamily="34" charset="0"/>
              </a:rPr>
              <a:t>المشكلة</a:t>
            </a:r>
            <a:r>
              <a:rPr lang="ar-JO"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rPr>
              <a:t>: أولويات خاطئة (1: 2-4)</a:t>
            </a:r>
            <a:endParaRPr lang="en-US"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3366FF"/>
              </a:buClr>
              <a:buSzPct val="80000"/>
              <a:buFont typeface="Wingdings" charset="0"/>
              <a:buChar char="l"/>
              <a:defRPr/>
            </a:pPr>
            <a:r>
              <a:rPr lang="ar-JO" sz="3200" b="1" dirty="0">
                <a:solidFill>
                  <a:srgbClr val="FFFF00"/>
                </a:solidFill>
                <a:effectLst>
                  <a:glow rad="266700">
                    <a:srgbClr val="000000">
                      <a:alpha val="75000"/>
                    </a:srgbClr>
                  </a:glow>
                </a:effectLst>
                <a:latin typeface="Arial" panose="020B0604020202020204" pitchFamily="34" charset="0"/>
                <a:cs typeface="Arial" panose="020B0604020202020204" pitchFamily="34" charset="0"/>
              </a:rPr>
              <a:t>العواقب</a:t>
            </a:r>
            <a:r>
              <a:rPr lang="ar-JO"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rPr>
              <a:t>: تضخم اقتصادي وحياة غير مكتفية (1: 5-7)</a:t>
            </a:r>
            <a:endParaRPr lang="en-US"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3366FF"/>
              </a:buClr>
              <a:buSzPct val="80000"/>
              <a:buFont typeface="Wingdings" charset="0"/>
              <a:buChar char="l"/>
              <a:defRPr/>
            </a:pPr>
            <a:r>
              <a:rPr lang="ar-JO" sz="3200" b="1" dirty="0">
                <a:solidFill>
                  <a:srgbClr val="FFFF00"/>
                </a:solidFill>
                <a:effectLst>
                  <a:glow rad="266700">
                    <a:srgbClr val="000000">
                      <a:alpha val="75000"/>
                    </a:srgbClr>
                  </a:glow>
                </a:effectLst>
                <a:latin typeface="Arial" panose="020B0604020202020204" pitchFamily="34" charset="0"/>
                <a:cs typeface="Arial" panose="020B0604020202020204" pitchFamily="34" charset="0"/>
              </a:rPr>
              <a:t>الوصية</a:t>
            </a:r>
            <a:r>
              <a:rPr lang="ar-JO"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rPr>
              <a:t>: أعيدوا بناء الهيكل (1: 8)</a:t>
            </a:r>
            <a:endParaRPr lang="en-US"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3366FF"/>
              </a:buClr>
              <a:buSzPct val="80000"/>
              <a:buFont typeface="Wingdings" charset="0"/>
              <a:buChar char="l"/>
              <a:defRPr/>
            </a:pPr>
            <a:r>
              <a:rPr lang="ar-JO" sz="3200" b="1" dirty="0">
                <a:solidFill>
                  <a:srgbClr val="FFFF00"/>
                </a:solidFill>
                <a:effectLst>
                  <a:glow rad="266700">
                    <a:srgbClr val="000000">
                      <a:alpha val="75000"/>
                    </a:srgbClr>
                  </a:glow>
                </a:effectLst>
                <a:latin typeface="Arial" panose="020B0604020202020204" pitchFamily="34" charset="0"/>
                <a:cs typeface="Arial" panose="020B0604020202020204" pitchFamily="34" charset="0"/>
              </a:rPr>
              <a:t>تعليق تشخيصي</a:t>
            </a:r>
            <a:r>
              <a:rPr lang="ar-JO"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rPr>
              <a:t> (1: 9-11)</a:t>
            </a:r>
            <a:endParaRPr lang="en-US"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endParaRPr>
          </a:p>
          <a:p>
            <a:pPr algn="r" rtl="1" eaLnBrk="1" hangingPunct="1">
              <a:lnSpc>
                <a:spcPct val="90000"/>
              </a:lnSpc>
              <a:spcBef>
                <a:spcPct val="20000"/>
              </a:spcBef>
              <a:buClr>
                <a:srgbClr val="3366FF"/>
              </a:buClr>
              <a:buSzPct val="80000"/>
              <a:buFont typeface="Wingdings" charset="0"/>
              <a:buChar char="l"/>
              <a:defRPr/>
            </a:pPr>
            <a:r>
              <a:rPr lang="ar-JO" sz="3200" b="1" dirty="0">
                <a:solidFill>
                  <a:srgbClr val="FFFF00"/>
                </a:solidFill>
                <a:effectLst>
                  <a:glow rad="266700">
                    <a:srgbClr val="000000">
                      <a:alpha val="75000"/>
                    </a:srgbClr>
                  </a:glow>
                </a:effectLst>
                <a:latin typeface="Arial" panose="020B0604020202020204" pitchFamily="34" charset="0"/>
                <a:cs typeface="Arial" panose="020B0604020202020204" pitchFamily="34" charset="0"/>
              </a:rPr>
              <a:t>التجاوب</a:t>
            </a:r>
            <a:r>
              <a:rPr lang="ar-JO"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rPr>
              <a:t>: أطاع القادة والشعب صوت الرب من خلال اعمل في بيت الرب (1: 12-15)</a:t>
            </a:r>
            <a:endParaRPr lang="en-GB" sz="32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98072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9100"/>
            <a:ext cx="9144000" cy="6017143"/>
          </a:xfrm>
          <a:prstGeom prst="rect">
            <a:avLst/>
          </a:prstGeom>
        </p:spPr>
      </p:pic>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ar-JO" dirty="0">
                <a:effectLst>
                  <a:glow rad="228600">
                    <a:srgbClr val="000000"/>
                  </a:glow>
                </a:effectLst>
              </a:rPr>
              <a:t>خيمة</a:t>
            </a:r>
            <a:br>
              <a:rPr lang="ar-JO" dirty="0">
                <a:effectLst>
                  <a:glow rad="228600">
                    <a:srgbClr val="000000"/>
                  </a:glow>
                </a:effectLst>
              </a:rPr>
            </a:br>
            <a:r>
              <a:rPr lang="ar-JO" dirty="0">
                <a:effectLst>
                  <a:glow rad="228600">
                    <a:srgbClr val="000000"/>
                  </a:glow>
                </a:effectLst>
              </a:rPr>
              <a:t>الاجتماع</a:t>
            </a:r>
            <a:endParaRPr lang="en-US" dirty="0">
              <a:effectLst>
                <a:glow rad="228600">
                  <a:srgbClr val="000000"/>
                </a:glow>
              </a:effectLst>
            </a:endParaRPr>
          </a:p>
        </p:txBody>
      </p:sp>
    </p:spTree>
    <p:extLst>
      <p:ext uri="{BB962C8B-B14F-4D97-AF65-F5344CB8AC3E}">
        <p14:creationId xmlns:p14="http://schemas.microsoft.com/office/powerpoint/2010/main" val="3600382453"/>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FFFFFF"/>
              </a:solidFill>
              <a:latin typeface="Arial" panose="020B0604020202020204" pitchFamily="34" charset="0"/>
              <a:cs typeface="Arial" panose="020B0604020202020204" pitchFamily="34" charset="0"/>
            </a:endParaRPr>
          </a:p>
        </p:txBody>
      </p:sp>
      <p:pic>
        <p:nvPicPr>
          <p:cNvPr id="140290" name="Picture 3" descr="jerusalem-cityofdavid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89038"/>
            <a:ext cx="9144000" cy="460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Oval 4"/>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0"/>
            <a:ext cx="9144000" cy="1143000"/>
          </a:xfrm>
        </p:spPr>
        <p:txBody>
          <a:bodyPr/>
          <a:lstStyle/>
          <a:p>
            <a:pPr>
              <a:defRPr/>
            </a:pPr>
            <a:r>
              <a:rPr lang="ar-JO" dirty="0">
                <a:solidFill>
                  <a:schemeClr val="tx1"/>
                </a:solidFill>
                <a:ea typeface="ＭＳ Ｐゴシック" charset="0"/>
                <a:cs typeface="Arial" panose="020B0604020202020204" pitchFamily="34" charset="0"/>
              </a:rPr>
              <a:t>موقع الهيكل</a:t>
            </a:r>
            <a:endParaRPr lang="en-US" dirty="0">
              <a:solidFill>
                <a:schemeClr val="tx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8538839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1026" descr="Temple thru Time ch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
            <a:ext cx="9133998" cy="6789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63" name="Rectangle 1027"/>
          <p:cNvSpPr>
            <a:spLocks/>
          </p:cNvSpPr>
          <p:nvPr/>
        </p:nvSpPr>
        <p:spPr bwMode="auto">
          <a:xfrm>
            <a:off x="5887357" y="754381"/>
            <a:ext cx="3065681" cy="5077268"/>
          </a:xfrm>
          <a:prstGeom prst="rect">
            <a:avLst/>
          </a:prstGeom>
          <a:noFill/>
          <a:ln w="539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193" tIns="41099" rIns="82193" bIns="41099" anchor="ctr"/>
          <a:lstStyle/>
          <a:p>
            <a:pPr marL="0" marR="0" lvl="0" indent="0" algn="ctr" defTabSz="642128" rtl="0" eaLnBrk="1" fontAlgn="base" latinLnBrk="0" hangingPunct="1">
              <a:lnSpc>
                <a:spcPct val="100000"/>
              </a:lnSpc>
              <a:spcBef>
                <a:spcPct val="0"/>
              </a:spcBef>
              <a:spcAft>
                <a:spcPct val="0"/>
              </a:spcAft>
              <a:buClrTx/>
              <a:buSzTx/>
              <a:buFontTx/>
              <a:buNone/>
              <a:tabLst/>
              <a:defRPr/>
            </a:pPr>
            <a:endParaRPr kumimoji="0" lang="en-US" sz="29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GillSans" charset="0"/>
            </a:endParaRPr>
          </a:p>
        </p:txBody>
      </p:sp>
      <p:sp>
        <p:nvSpPr>
          <p:cNvPr id="3" name="Rectangle 2">
            <a:extLst>
              <a:ext uri="{FF2B5EF4-FFF2-40B4-BE49-F238E27FC236}">
                <a16:creationId xmlns:a16="http://schemas.microsoft.com/office/drawing/2014/main" id="{5009FB85-EB18-BEF7-69F3-41FA15605B1D}"/>
              </a:ext>
            </a:extLst>
          </p:cNvPr>
          <p:cNvSpPr/>
          <p:nvPr/>
        </p:nvSpPr>
        <p:spPr bwMode="auto">
          <a:xfrm>
            <a:off x="10002" y="34291"/>
            <a:ext cx="9123996" cy="591352"/>
          </a:xfrm>
          <a:prstGeom prst="rect">
            <a:avLst/>
          </a:prstGeom>
          <a:solidFill>
            <a:srgbClr val="FFFEFC"/>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838200" algn="l"/>
              </a:tabLst>
              <a:defRPr/>
            </a:pPr>
            <a:r>
              <a:rPr kumimoji="0" lang="ar-JO" sz="3600" b="1" u="none" strike="noStrike" kern="1200" cap="none" spc="0" normalizeH="0" baseline="0" noProof="0" dirty="0">
                <a:ln>
                  <a:noFill/>
                </a:ln>
                <a:solidFill>
                  <a:srgbClr val="FFC000"/>
                </a:solidFill>
                <a:effectLst>
                  <a:glow rad="127000">
                    <a:srgbClr val="000000"/>
                  </a:glow>
                </a:effectLst>
                <a:uLnTx/>
                <a:uFillTx/>
                <a:latin typeface="Arial" panose="020B0604020202020204" pitchFamily="34" charset="0"/>
                <a:ea typeface="GillSans" pitchFamily="1" charset="0"/>
                <a:cs typeface="Arial" panose="020B0604020202020204" pitchFamily="34" charset="0"/>
                <a:sym typeface="GillSans" pitchFamily="1" charset="0"/>
              </a:rPr>
              <a:t>الهيكل عبر الزمن</a:t>
            </a:r>
            <a:endParaRPr kumimoji="0" lang="en-US" sz="3600" b="1" u="none" strike="noStrike" kern="1200" cap="none" spc="0" normalizeH="0" baseline="0" noProof="0" dirty="0">
              <a:ln>
                <a:noFill/>
              </a:ln>
              <a:solidFill>
                <a:srgbClr val="FFC000"/>
              </a:solidFill>
              <a:effectLst>
                <a:glow rad="127000">
                  <a:srgbClr val="000000"/>
                </a:glow>
              </a:effectLst>
              <a:uLnTx/>
              <a:uFillTx/>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7124011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76963"/>
                                        </p:tgtEl>
                                        <p:attrNameLst>
                                          <p:attrName>style.visibility</p:attrName>
                                        </p:attrNameLst>
                                      </p:cBhvr>
                                      <p:to>
                                        <p:strVal val="visible"/>
                                      </p:to>
                                    </p:set>
                                    <p:animEffect transition="in" filter="wipe(up)">
                                      <p:cBhvr>
                                        <p:cTn id="7" dur="500"/>
                                        <p:tgtEl>
                                          <p:spTgt spid="15769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1576963"/>
                                        </p:tgtEl>
                                        <p:attrNameLst>
                                          <p:attrName>style.visibility</p:attrName>
                                        </p:attrNameLst>
                                      </p:cBhvr>
                                      <p:to>
                                        <p:strVal val="visible"/>
                                      </p:to>
                                    </p:set>
                                    <p:animEffect transition="in" filter="wipe(down)">
                                      <p:cBhvr>
                                        <p:cTn id="12" dur="500"/>
                                        <p:tgtEl>
                                          <p:spTgt spid="157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3" grpId="0" animBg="1"/>
      <p:bldP spid="1576963"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89"/>
          <p:cNvSpPr>
            <a:spLocks noChangeArrowheads="1"/>
          </p:cNvSpPr>
          <p:nvPr/>
        </p:nvSpPr>
        <p:spPr bwMode="auto">
          <a:xfrm>
            <a:off x="1066800" y="0"/>
            <a:ext cx="80772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solidFill>
                <a:srgbClr val="FFFFFF"/>
              </a:solidFill>
              <a:latin typeface="Arial" panose="020B0604020202020204" pitchFamily="34" charset="0"/>
              <a:cs typeface="Arial" panose="020B0604020202020204" pitchFamily="34" charset="0"/>
            </a:endParaRPr>
          </a:p>
        </p:txBody>
      </p:sp>
      <p:sp>
        <p:nvSpPr>
          <p:cNvPr id="2" name="Rectangle 2"/>
          <p:cNvSpPr>
            <a:spLocks noGrp="1" noChangeArrowheads="1"/>
          </p:cNvSpPr>
          <p:nvPr>
            <p:ph type="title"/>
          </p:nvPr>
        </p:nvSpPr>
        <p:spPr>
          <a:xfrm rot="16200000">
            <a:off x="-2895600" y="2895600"/>
            <a:ext cx="6858000" cy="1066800"/>
          </a:xfrm>
          <a:solidFill>
            <a:schemeClr val="hlink"/>
          </a:solidFill>
        </p:spPr>
        <p:txBody>
          <a:bodyPr/>
          <a:lstStyle/>
          <a:p>
            <a:pPr eaLnBrk="1" hangingPunct="1">
              <a:defRPr/>
            </a:pPr>
            <a:r>
              <a:rPr lang="ar-JO" dirty="0">
                <a:solidFill>
                  <a:schemeClr val="tx1"/>
                </a:solidFill>
                <a:ea typeface="ＭＳ Ｐゴシック" charset="0"/>
                <a:cs typeface="Arial" panose="020B0604020202020204" pitchFamily="34" charset="0"/>
              </a:rPr>
              <a:t>الهياكل في الكتاب المقدس</a:t>
            </a:r>
            <a:endParaRPr lang="en-US" dirty="0">
              <a:solidFill>
                <a:schemeClr val="tx1"/>
              </a:solidFill>
              <a:ea typeface="ＭＳ Ｐゴシック" charset="0"/>
              <a:cs typeface="Arial" panose="020B0604020202020204" pitchFamily="34" charset="0"/>
            </a:endParaRPr>
          </a:p>
        </p:txBody>
      </p:sp>
      <p:graphicFrame>
        <p:nvGraphicFramePr>
          <p:cNvPr id="89184" name="Group 1120"/>
          <p:cNvGraphicFramePr>
            <a:graphicFrameLocks noGrp="1"/>
          </p:cNvGraphicFramePr>
          <p:nvPr>
            <p:extLst>
              <p:ext uri="{D42A27DB-BD31-4B8C-83A1-F6EECF244321}">
                <p14:modId xmlns:p14="http://schemas.microsoft.com/office/powerpoint/2010/main" val="1170938195"/>
              </p:ext>
            </p:extLst>
          </p:nvPr>
        </p:nvGraphicFramePr>
        <p:xfrm>
          <a:off x="1143000" y="0"/>
          <a:ext cx="7620000" cy="6771642"/>
        </p:xfrm>
        <a:graphic>
          <a:graphicData uri="http://schemas.openxmlformats.org/drawingml/2006/table">
            <a:tbl>
              <a:tblPr/>
              <a:tblGrid>
                <a:gridCol w="1179513">
                  <a:extLst>
                    <a:ext uri="{9D8B030D-6E8A-4147-A177-3AD203B41FA5}">
                      <a16:colId xmlns:a16="http://schemas.microsoft.com/office/drawing/2014/main" val="20000"/>
                    </a:ext>
                  </a:extLst>
                </a:gridCol>
                <a:gridCol w="1633537">
                  <a:extLst>
                    <a:ext uri="{9D8B030D-6E8A-4147-A177-3AD203B41FA5}">
                      <a16:colId xmlns:a16="http://schemas.microsoft.com/office/drawing/2014/main" val="20001"/>
                    </a:ext>
                  </a:extLst>
                </a:gridCol>
                <a:gridCol w="175895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0"/>
                        <a:buNone/>
                        <a:tabLst/>
                      </a:pPr>
                      <a:endParaRPr kumimoji="0" lang="en-US" sz="3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سليمان</a:t>
                      </a:r>
                      <a:r>
                        <a:rPr kumimoji="0" lang="en-GB"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زربابل/هيرودس</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الضيقة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الألفية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فترة الهيكل</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الأول</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الثاني</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الثالث</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الرابع</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الوصف</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ملوك 6-7</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عزرا 3-6</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رؤيا 11: 1-2</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حز 40-43</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نصوص حجي</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حجي 2: 3أ، 9ب</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حجي 1: 4، 8-9، 2: 3ب</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حجي 2: 7، 9أ</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البناء</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966-959 ق.م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536-516 ق.م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يتم جمع مواد البناء اليوم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يزال مستقبلياً</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7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تنجس من</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إسرائيل والموك الوثنيين</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أنطيوخس، الصرافين، بومباي، تيطس</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ضد المسيح</a:t>
                      </a:r>
                      <a:b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دا 9: 27</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أحد</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زك 14: 20-21</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الدمار</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586 ق.م</a:t>
                      </a:r>
                      <a:b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ملوك 25</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70 م</a:t>
                      </a:r>
                      <a:b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مت 24: 1-3</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نهاية الضيقة العظيمة؟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قبل السماوات الجديدة والأرض الجديدة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 21: 22)</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فترة وجوده</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380 سنة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606 سنوات</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أقل من سبع سنوات؟</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1000 سنة</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الذبائح</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قبل المسيح</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قبل (موافق عليه) وبعد المسيح (غير موافق عليه)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المسيح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غير موافق عليه</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المسيح</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(موافق عليه)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مجد الله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ملأه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ملوك 8: 10-11</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لم يملأه</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لن يملأه</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سوف يملأه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حز 43: 1-5</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الحرم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90×30=</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2700 قدم مربع</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87.5 × 175 = 15312 قدم مربع</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الساحة الداخلية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150×400=</a:t>
                      </a:r>
                      <a:endPar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60000 قدم مربع</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175 × 427.5 = 74812.5 قدم مربع</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الساحة الخارجية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875×875 أو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ست مرات أكبر</a:t>
                      </a:r>
                      <a:endPar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875 × 875 = 765625 قدم مربع</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41401" name="Text Box 90"/>
          <p:cNvSpPr txBox="1">
            <a:spLocks noChangeArrowheads="1"/>
          </p:cNvSpPr>
          <p:nvPr/>
        </p:nvSpPr>
        <p:spPr bwMode="auto">
          <a:xfrm>
            <a:off x="853440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panose="020B0604020202020204" pitchFamily="34" charset="0"/>
                <a:cs typeface="Arial" panose="020B0604020202020204" pitchFamily="34" charset="0"/>
              </a:rPr>
              <a:t>644</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8719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b="1" dirty="0">
              <a:latin typeface="Arial" panose="020B0604020202020204" pitchFamily="34" charset="0"/>
              <a:cs typeface="Arial" panose="020B0604020202020204" pitchFamily="34" charset="0"/>
            </a:endParaRPr>
          </a:p>
        </p:txBody>
      </p:sp>
      <p:grpSp>
        <p:nvGrpSpPr>
          <p:cNvPr id="148482" name="Group 4"/>
          <p:cNvGrpSpPr>
            <a:grpSpLocks/>
          </p:cNvGrpSpPr>
          <p:nvPr/>
        </p:nvGrpSpPr>
        <p:grpSpPr bwMode="auto">
          <a:xfrm>
            <a:off x="609600" y="4235450"/>
            <a:ext cx="8153400" cy="1484313"/>
            <a:chOff x="432" y="1948"/>
            <a:chExt cx="5136" cy="935"/>
          </a:xfrm>
        </p:grpSpPr>
        <p:sp>
          <p:nvSpPr>
            <p:cNvPr id="16794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167942" name="Text Box 6"/>
            <p:cNvSpPr txBox="1">
              <a:spLocks noChangeArrowheads="1"/>
            </p:cNvSpPr>
            <p:nvPr/>
          </p:nvSpPr>
          <p:spPr bwMode="auto">
            <a:xfrm>
              <a:off x="4464" y="2476"/>
              <a:ext cx="1029"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panose="020B0604020202020204" pitchFamily="34" charset="0"/>
                  <a:ea typeface="+mn-ea"/>
                  <a:cs typeface="Arial" panose="020B0604020202020204" pitchFamily="34" charset="0"/>
                </a:rPr>
                <a:t>كانون 1</a:t>
              </a:r>
              <a:endParaRPr lang="en-US" sz="3600" b="1" dirty="0">
                <a:latin typeface="Arial" panose="020B0604020202020204" pitchFamily="34" charset="0"/>
                <a:ea typeface="+mn-ea"/>
                <a:cs typeface="Arial" panose="020B0604020202020204" pitchFamily="34" charset="0"/>
              </a:endParaRPr>
            </a:p>
          </p:txBody>
        </p:sp>
        <p:sp>
          <p:nvSpPr>
            <p:cNvPr id="16794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167944"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latin typeface="Arial" panose="020B0604020202020204" pitchFamily="34" charset="0"/>
                  <a:ea typeface="+mn-ea"/>
                  <a:cs typeface="Arial" panose="020B0604020202020204" pitchFamily="34" charset="0"/>
                </a:rPr>
                <a:t>أيلول</a:t>
              </a:r>
              <a:endParaRPr lang="en-US" sz="3600" b="1" dirty="0">
                <a:latin typeface="Arial" panose="020B0604020202020204" pitchFamily="34" charset="0"/>
                <a:ea typeface="+mn-ea"/>
                <a:cs typeface="Arial" panose="020B0604020202020204" pitchFamily="34" charset="0"/>
              </a:endParaRPr>
            </a:p>
          </p:txBody>
        </p:sp>
        <p:sp>
          <p:nvSpPr>
            <p:cNvPr id="16794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167946" name="Text Box 10"/>
            <p:cNvSpPr txBox="1">
              <a:spLocks noChangeArrowheads="1"/>
            </p:cNvSpPr>
            <p:nvPr/>
          </p:nvSpPr>
          <p:spPr bwMode="auto">
            <a:xfrm>
              <a:off x="2478" y="2476"/>
              <a:ext cx="1026"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panose="020B0604020202020204" pitchFamily="34" charset="0"/>
                  <a:ea typeface="+mn-ea"/>
                  <a:cs typeface="Arial" panose="020B0604020202020204" pitchFamily="34" charset="0"/>
                </a:rPr>
                <a:t>تشرين 1</a:t>
              </a:r>
              <a:endParaRPr lang="en-US" sz="3600" b="1" dirty="0">
                <a:latin typeface="Arial" panose="020B0604020202020204" pitchFamily="34" charset="0"/>
                <a:ea typeface="+mn-ea"/>
                <a:cs typeface="Arial" panose="020B0604020202020204" pitchFamily="34" charset="0"/>
              </a:endParaRPr>
            </a:p>
          </p:txBody>
        </p:sp>
        <p:sp>
          <p:nvSpPr>
            <p:cNvPr id="16794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167948" name="Text Box 12"/>
            <p:cNvSpPr txBox="1">
              <a:spLocks noChangeArrowheads="1"/>
            </p:cNvSpPr>
            <p:nvPr/>
          </p:nvSpPr>
          <p:spPr bwMode="auto">
            <a:xfrm>
              <a:off x="3423"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panose="020B0604020202020204" pitchFamily="34" charset="0"/>
                  <a:ea typeface="+mn-ea"/>
                  <a:cs typeface="Arial" panose="020B0604020202020204" pitchFamily="34" charset="0"/>
                </a:rPr>
                <a:t>تشرين 2</a:t>
              </a:r>
              <a:endParaRPr lang="en-US" sz="3600" b="1" dirty="0">
                <a:latin typeface="Arial" panose="020B0604020202020204" pitchFamily="34" charset="0"/>
                <a:ea typeface="+mn-ea"/>
                <a:cs typeface="Arial" panose="020B0604020202020204" pitchFamily="34" charset="0"/>
              </a:endParaRPr>
            </a:p>
          </p:txBody>
        </p:sp>
        <p:sp>
          <p:nvSpPr>
            <p:cNvPr id="16794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167950"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latin typeface="Arial" panose="020B0604020202020204" pitchFamily="34" charset="0"/>
                  <a:ea typeface="+mn-ea"/>
                  <a:cs typeface="Arial" panose="020B0604020202020204" pitchFamily="34" charset="0"/>
                </a:rPr>
                <a:t>آب</a:t>
              </a:r>
              <a:endParaRPr lang="en-US" sz="3600" b="1" dirty="0">
                <a:latin typeface="Arial" panose="020B0604020202020204" pitchFamily="34" charset="0"/>
                <a:ea typeface="+mn-ea"/>
                <a:cs typeface="Arial" panose="020B0604020202020204" pitchFamily="34" charset="0"/>
              </a:endParaRPr>
            </a:p>
          </p:txBody>
        </p:sp>
        <p:sp>
          <p:nvSpPr>
            <p:cNvPr id="16795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16795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167953"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67954"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panose="020B0604020202020204" pitchFamily="34" charset="0"/>
                <a:ea typeface="+mn-ea"/>
                <a:cs typeface="Arial" panose="020B0604020202020204" pitchFamily="34" charset="0"/>
              </a:rPr>
              <a:t>29 / 8</a:t>
            </a:r>
            <a:endParaRPr lang="en-US" sz="3200" b="1" dirty="0">
              <a:latin typeface="Arial" panose="020B0604020202020204" pitchFamily="34" charset="0"/>
              <a:ea typeface="+mn-ea"/>
              <a:cs typeface="Arial" panose="020B0604020202020204" pitchFamily="34" charset="0"/>
            </a:endParaRPr>
          </a:p>
          <a:p>
            <a:pPr algn="ctr">
              <a:defRPr/>
            </a:pPr>
            <a:r>
              <a:rPr lang="ar-JO" sz="3200" b="1" dirty="0">
                <a:latin typeface="Arial" panose="020B0604020202020204" pitchFamily="34" charset="0"/>
                <a:ea typeface="+mn-ea"/>
                <a:cs typeface="Arial" panose="020B0604020202020204" pitchFamily="34" charset="0"/>
              </a:rPr>
              <a:t>1: 1</a:t>
            </a:r>
            <a:endParaRPr lang="en-US" sz="3200" b="1" dirty="0">
              <a:latin typeface="Arial" panose="020B0604020202020204" pitchFamily="34" charset="0"/>
              <a:ea typeface="+mn-ea"/>
              <a:cs typeface="Arial" panose="020B0604020202020204" pitchFamily="34" charset="0"/>
            </a:endParaRPr>
          </a:p>
        </p:txBody>
      </p:sp>
      <p:sp>
        <p:nvSpPr>
          <p:cNvPr id="167957" name="Text Box 21"/>
          <p:cNvSpPr txBox="1">
            <a:spLocks noChangeArrowheads="1"/>
          </p:cNvSpPr>
          <p:nvPr/>
        </p:nvSpPr>
        <p:spPr bwMode="auto">
          <a:xfrm>
            <a:off x="2857488" y="200024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panose="020B0604020202020204" pitchFamily="34" charset="0"/>
                <a:ea typeface="+mn-ea"/>
                <a:cs typeface="Arial" panose="020B0604020202020204" pitchFamily="34" charset="0"/>
              </a:rPr>
              <a:t>21 / 9</a:t>
            </a:r>
            <a:endParaRPr lang="en-US" sz="3200" b="1" dirty="0">
              <a:latin typeface="Arial" panose="020B0604020202020204" pitchFamily="34" charset="0"/>
              <a:ea typeface="+mn-ea"/>
              <a:cs typeface="Arial" panose="020B0604020202020204" pitchFamily="34" charset="0"/>
            </a:endParaRPr>
          </a:p>
          <a:p>
            <a:pPr algn="ctr">
              <a:defRPr/>
            </a:pPr>
            <a:r>
              <a:rPr lang="ar-JO" sz="3200" b="1" dirty="0">
                <a:latin typeface="Arial" panose="020B0604020202020204" pitchFamily="34" charset="0"/>
                <a:ea typeface="+mn-ea"/>
                <a:cs typeface="Arial" panose="020B0604020202020204" pitchFamily="34" charset="0"/>
              </a:rPr>
              <a:t>1: 15</a:t>
            </a:r>
            <a:endParaRPr lang="en-US" sz="3200" b="1" dirty="0">
              <a:latin typeface="Arial" panose="020B0604020202020204" pitchFamily="34" charset="0"/>
              <a:ea typeface="+mn-ea"/>
              <a:cs typeface="Arial" panose="020B0604020202020204" pitchFamily="34" charset="0"/>
            </a:endParaRPr>
          </a:p>
        </p:txBody>
      </p:sp>
      <p:sp>
        <p:nvSpPr>
          <p:cNvPr id="167958"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67959" name="Text Box 23"/>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4000" b="1" dirty="0">
                <a:latin typeface="Arial" panose="020B0604020202020204" pitchFamily="34" charset="0"/>
                <a:ea typeface="+mn-ea"/>
                <a:cs typeface="Arial" panose="020B0604020202020204" pitchFamily="34" charset="0"/>
              </a:rPr>
              <a:t>520 ق.م</a:t>
            </a:r>
            <a:endParaRPr lang="en-US" sz="4000" b="1" dirty="0">
              <a:latin typeface="Arial" panose="020B0604020202020204" pitchFamily="34" charset="0"/>
              <a:ea typeface="+mn-ea"/>
              <a:cs typeface="Arial" panose="020B0604020202020204" pitchFamily="34" charset="0"/>
            </a:endParaRPr>
          </a:p>
        </p:txBody>
      </p:sp>
      <p:sp>
        <p:nvSpPr>
          <p:cNvPr id="24" name="Title 23"/>
          <p:cNvSpPr>
            <a:spLocks noGrp="1"/>
          </p:cNvSpPr>
          <p:nvPr>
            <p:ph type="title" idx="4294967295"/>
          </p:nvPr>
        </p:nvSpPr>
        <p:spPr/>
        <p:txBody>
          <a:bodyPr/>
          <a:lstStyle/>
          <a:p>
            <a:pPr>
              <a:defRPr/>
            </a:pPr>
            <a:r>
              <a:rPr lang="ar-JO" sz="4800" dirty="0">
                <a:solidFill>
                  <a:schemeClr val="tx1"/>
                </a:solidFill>
                <a:ea typeface="ＭＳ Ｐゴシック" charset="0"/>
                <a:cs typeface="Arial" panose="020B0604020202020204" pitchFamily="34" charset="0"/>
              </a:rPr>
              <a:t>التواريخ في حجي</a:t>
            </a:r>
            <a:endParaRPr lang="en-US" dirty="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ar-JO" sz="3600" dirty="0">
                <a:solidFill>
                  <a:schemeClr val="tx1"/>
                </a:solidFill>
                <a:ea typeface="ＭＳ Ｐゴシック" charset="0"/>
                <a:cs typeface="Arial" panose="020B0604020202020204" pitchFamily="34" charset="0"/>
              </a:rPr>
              <a:t>الهيكل الأول - سليمان</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17832526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منع فداء وازدهار الأرض (1: 5-6، 10-11؛ 2: 9) بسبب قلة إيمان الناس (1: 7-9)، لكن البركة ستتبع تحت حكم المسيح</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19-23).</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422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توبيخ 1-11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تجاوب 12-15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الأهم أولاً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                2: 20-23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البناء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عتاب              1: 1-15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مواساة           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تأكيد              2: 10-19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ea typeface="ＭＳ Ｐゴシック" charset="0"/>
                <a:cs typeface="Arial" panose="020B0604020202020204" pitchFamily="34" charset="0"/>
              </a:rPr>
              <a:t>حضور الله في إعادة بناء الهيكل</a:t>
            </a:r>
            <a:endParaRPr lang="en-US" sz="2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2459105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b="1" dirty="0">
              <a:solidFill>
                <a:srgbClr val="FFFFFF"/>
              </a:solidFill>
              <a:latin typeface="Arial" panose="020B0604020202020204" pitchFamily="34" charset="0"/>
              <a:cs typeface="Arial" panose="020B0604020202020204" pitchFamily="34" charset="0"/>
            </a:endParaRPr>
          </a:p>
        </p:txBody>
      </p:sp>
      <p:sp>
        <p:nvSpPr>
          <p:cNvPr id="150531" name="Text Box 1027"/>
          <p:cNvSpPr txBox="1">
            <a:spLocks noChangeArrowheads="1"/>
          </p:cNvSpPr>
          <p:nvPr/>
        </p:nvSpPr>
        <p:spPr bwMode="auto">
          <a:xfrm>
            <a:off x="4724400" y="6202363"/>
            <a:ext cx="41910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ar-JO" sz="3200" b="1" dirty="0">
                <a:solidFill>
                  <a:srgbClr val="FFFFFF"/>
                </a:solidFill>
                <a:latin typeface="Arial" panose="020B0604020202020204" pitchFamily="34" charset="0"/>
                <a:cs typeface="Arial" panose="020B0604020202020204" pitchFamily="34" charset="0"/>
              </a:rPr>
              <a:t>عزرا 5: 1-2</a:t>
            </a:r>
            <a:endParaRPr lang="en-US" sz="3200" b="1" dirty="0">
              <a:solidFill>
                <a:srgbClr val="FFFFFF"/>
              </a:solidFill>
              <a:latin typeface="Arial" panose="020B0604020202020204" pitchFamily="34" charset="0"/>
              <a:cs typeface="Arial" panose="020B0604020202020204" pitchFamily="34" charset="0"/>
            </a:endParaRPr>
          </a:p>
        </p:txBody>
      </p:sp>
      <p:sp>
        <p:nvSpPr>
          <p:cNvPr id="150532" name="Text Box 1028"/>
          <p:cNvSpPr txBox="1">
            <a:spLocks noChangeArrowheads="1"/>
          </p:cNvSpPr>
          <p:nvPr/>
        </p:nvSpPr>
        <p:spPr bwMode="auto">
          <a:xfrm>
            <a:off x="179512" y="1844824"/>
            <a:ext cx="8655496" cy="32439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347663" indent="-347663" algn="r" rtl="1">
              <a:spcBef>
                <a:spcPct val="20000"/>
              </a:spcBef>
              <a:defRPr/>
            </a:pPr>
            <a:r>
              <a:rPr lang="ar-JO" sz="3200" b="1" dirty="0">
                <a:solidFill>
                  <a:srgbClr val="FFFFFF"/>
                </a:solidFill>
                <a:latin typeface="Arial" panose="020B0604020202020204" pitchFamily="34" charset="0"/>
                <a:cs typeface="Arial" panose="020B0604020202020204" pitchFamily="34" charset="0"/>
              </a:rPr>
              <a:t>1 فتنبأ النبيان حجي النبي وزكريا بن عدو لليهود الذين في يهوذا وأورشليم باسم إله إسرائيل عليهم.</a:t>
            </a:r>
            <a:endParaRPr lang="en-US" sz="3200" b="1" dirty="0">
              <a:solidFill>
                <a:srgbClr val="FFFFFF"/>
              </a:solidFill>
              <a:latin typeface="Arial" panose="020B0604020202020204" pitchFamily="34" charset="0"/>
              <a:cs typeface="Arial" panose="020B0604020202020204" pitchFamily="34" charset="0"/>
            </a:endParaRPr>
          </a:p>
          <a:p>
            <a:pPr marL="347663" indent="-347663" algn="r" rtl="1">
              <a:spcBef>
                <a:spcPct val="20000"/>
              </a:spcBef>
              <a:defRPr/>
            </a:pPr>
            <a:endParaRPr lang="ar-JO" sz="3200" b="1" dirty="0">
              <a:solidFill>
                <a:srgbClr val="FFFFFF"/>
              </a:solidFill>
              <a:latin typeface="Arial" panose="020B0604020202020204" pitchFamily="34" charset="0"/>
              <a:cs typeface="Arial" panose="020B0604020202020204" pitchFamily="34" charset="0"/>
            </a:endParaRPr>
          </a:p>
          <a:p>
            <a:pPr marL="347663" indent="-347663" algn="r" rtl="1">
              <a:spcBef>
                <a:spcPct val="20000"/>
              </a:spcBef>
              <a:defRPr/>
            </a:pPr>
            <a:r>
              <a:rPr lang="ar-JO" sz="3200" b="1" dirty="0">
                <a:solidFill>
                  <a:srgbClr val="FFFFFF"/>
                </a:solidFill>
                <a:latin typeface="Arial" panose="020B0604020202020204" pitchFamily="34" charset="0"/>
                <a:cs typeface="Arial" panose="020B0604020202020204" pitchFamily="34" charset="0"/>
              </a:rPr>
              <a:t>2 حينئذ قام زربابل بن شألتئيل ويشوع بن يوصاداق وشرعا ببنيان بيت الله الذي في أورشليم ومعهما أنبياء الله يساعدونهما.</a:t>
            </a:r>
            <a:endParaRPr lang="en-US" sz="3200" b="1" dirty="0">
              <a:solidFill>
                <a:srgbClr val="FFFFFF"/>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685800" y="152400"/>
            <a:ext cx="7772400" cy="1143000"/>
          </a:xfrm>
        </p:spPr>
        <p:txBody>
          <a:bodyPr/>
          <a:lstStyle/>
          <a:p>
            <a:pPr>
              <a:defRPr/>
            </a:pPr>
            <a:r>
              <a:rPr lang="ar-JO" dirty="0">
                <a:ea typeface="ＭＳ Ｐゴシック" charset="0"/>
                <a:cs typeface="Arial" panose="020B0604020202020204" pitchFamily="34" charset="0"/>
              </a:rPr>
              <a:t>التوازي التاريخي في عزرا</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17405415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36513" y="-26988"/>
            <a:ext cx="9324976" cy="7029451"/>
          </a:xfrm>
          <a:prstGeom prst="rect">
            <a:avLst/>
          </a:prstGeom>
          <a:solidFill>
            <a:srgbClr val="000000"/>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6" name="Rectangle 2"/>
          <p:cNvSpPr>
            <a:spLocks noGrp="1" noChangeArrowheads="1"/>
          </p:cNvSpPr>
          <p:nvPr>
            <p:ph type="title"/>
          </p:nvPr>
        </p:nvSpPr>
        <p:spPr/>
        <p:txBody>
          <a:bodyPr/>
          <a:lstStyle/>
          <a:p>
            <a:pPr eaLnBrk="1" hangingPunct="1">
              <a:defRPr/>
            </a:pPr>
            <a:r>
              <a:rPr lang="en-US" sz="3600" dirty="0">
                <a:effectLst>
                  <a:glow rad="266700">
                    <a:schemeClr val="bg2">
                      <a:alpha val="75000"/>
                    </a:schemeClr>
                  </a:glow>
                  <a:outerShdw blurRad="38100" dist="38100" dir="2700000" algn="tl">
                    <a:srgbClr val="000000"/>
                  </a:outerShdw>
                </a:effectLst>
                <a:ea typeface="Times New Roman" charset="0"/>
                <a:cs typeface="Arial" panose="020B0604020202020204" pitchFamily="34" charset="0"/>
              </a:rPr>
              <a:t>Oracle 1: Accusation</a:t>
            </a:r>
          </a:p>
        </p:txBody>
      </p:sp>
      <p:sp>
        <p:nvSpPr>
          <p:cNvPr id="135171"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642</a:t>
            </a:r>
          </a:p>
        </p:txBody>
      </p:sp>
      <p:pic>
        <p:nvPicPr>
          <p:cNvPr id="13517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210675"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9188" y="3429000"/>
            <a:ext cx="3114675"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ar-JO" sz="5400" b="1" i="0" u="sng" dirty="0">
                <a:latin typeface="Arial" panose="020B0604020202020204" pitchFamily="34" charset="0"/>
                <a:cs typeface="Arial" panose="020B0604020202020204" pitchFamily="34" charset="0"/>
              </a:rPr>
              <a:t>أنظر إلى غير المرئي</a:t>
            </a:r>
            <a:endParaRPr lang="en-US" sz="5400" b="1" i="0" dirty="0">
              <a:latin typeface="Arial" panose="020B0604020202020204" pitchFamily="34" charset="0"/>
              <a:cs typeface="Arial" panose="020B0604020202020204" pitchFamily="34" charset="0"/>
            </a:endParaRPr>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ar-JO" sz="3600" b="1" i="0" dirty="0">
                <a:latin typeface="Arial" panose="020B0604020202020204" pitchFamily="34" charset="0"/>
                <a:cs typeface="Arial" panose="020B0604020202020204" pitchFamily="34" charset="0"/>
              </a:rPr>
              <a:t>ونحن غير ناظرين</a:t>
            </a:r>
          </a:p>
          <a:p>
            <a:pPr eaLnBrk="1" hangingPunct="1">
              <a:defRPr/>
            </a:pPr>
            <a:r>
              <a:rPr lang="ar-JO" sz="3600" b="1" i="0" dirty="0">
                <a:latin typeface="Arial" panose="020B0604020202020204" pitchFamily="34" charset="0"/>
                <a:cs typeface="Arial" panose="020B0604020202020204" pitchFamily="34" charset="0"/>
              </a:rPr>
              <a:t> إلى الأشياء التي </a:t>
            </a:r>
            <a:r>
              <a:rPr lang="ar-JO" sz="3600" b="1" i="0" dirty="0">
                <a:solidFill>
                  <a:srgbClr val="FF0000"/>
                </a:solidFill>
                <a:latin typeface="Arial" panose="020B0604020202020204" pitchFamily="34" charset="0"/>
                <a:cs typeface="Arial" panose="020B0604020202020204" pitchFamily="34" charset="0"/>
              </a:rPr>
              <a:t>ترى</a:t>
            </a:r>
            <a:r>
              <a:rPr lang="ar-JO" sz="3600" b="1" i="0" dirty="0">
                <a:latin typeface="Arial" panose="020B0604020202020204" pitchFamily="34" charset="0"/>
                <a:cs typeface="Arial" panose="020B0604020202020204" pitchFamily="34" charset="0"/>
              </a:rPr>
              <a:t> </a:t>
            </a:r>
          </a:p>
          <a:p>
            <a:pPr eaLnBrk="1" hangingPunct="1">
              <a:defRPr/>
            </a:pPr>
            <a:r>
              <a:rPr lang="ar-JO" sz="3600" b="1" i="0" dirty="0">
                <a:latin typeface="Arial" panose="020B0604020202020204" pitchFamily="34" charset="0"/>
                <a:cs typeface="Arial" panose="020B0604020202020204" pitchFamily="34" charset="0"/>
              </a:rPr>
              <a:t>بل إلى التي </a:t>
            </a:r>
            <a:r>
              <a:rPr lang="ar-JO" sz="3600" b="1" i="0" dirty="0">
                <a:solidFill>
                  <a:schemeClr val="accent2">
                    <a:lumMod val="50000"/>
                  </a:schemeClr>
                </a:solidFill>
                <a:latin typeface="Arial" panose="020B0604020202020204" pitchFamily="34" charset="0"/>
                <a:cs typeface="Arial" panose="020B0604020202020204" pitchFamily="34" charset="0"/>
              </a:rPr>
              <a:t>لا ترى</a:t>
            </a:r>
          </a:p>
          <a:p>
            <a:pPr eaLnBrk="1" hangingPunct="1">
              <a:defRPr/>
            </a:pPr>
            <a:r>
              <a:rPr lang="ar-JO" sz="3600" b="1" i="0" dirty="0">
                <a:solidFill>
                  <a:schemeClr val="accent2">
                    <a:lumMod val="50000"/>
                  </a:schemeClr>
                </a:solidFill>
                <a:latin typeface="Arial" panose="020B0604020202020204" pitchFamily="34" charset="0"/>
                <a:cs typeface="Arial" panose="020B0604020202020204" pitchFamily="34" charset="0"/>
              </a:rPr>
              <a:t> </a:t>
            </a:r>
            <a:r>
              <a:rPr lang="ar-JO" sz="3600" b="1" i="0" dirty="0">
                <a:latin typeface="Arial" panose="020B0604020202020204" pitchFamily="34" charset="0"/>
                <a:cs typeface="Arial" panose="020B0604020202020204" pitchFamily="34" charset="0"/>
              </a:rPr>
              <a:t>لأن التي </a:t>
            </a:r>
            <a:r>
              <a:rPr lang="ar-JO" sz="3600" b="1" i="0" dirty="0">
                <a:solidFill>
                  <a:srgbClr val="FF0000"/>
                </a:solidFill>
                <a:latin typeface="Arial" panose="020B0604020202020204" pitchFamily="34" charset="0"/>
                <a:cs typeface="Arial" panose="020B0604020202020204" pitchFamily="34" charset="0"/>
              </a:rPr>
              <a:t>ترى وقتية </a:t>
            </a:r>
          </a:p>
          <a:p>
            <a:pPr eaLnBrk="1" hangingPunct="1">
              <a:defRPr/>
            </a:pPr>
            <a:r>
              <a:rPr lang="ar-JO" sz="3600" b="1" i="0" dirty="0">
                <a:latin typeface="Arial" panose="020B0604020202020204" pitchFamily="34" charset="0"/>
                <a:cs typeface="Arial" panose="020B0604020202020204" pitchFamily="34" charset="0"/>
              </a:rPr>
              <a:t>وأما التي </a:t>
            </a:r>
            <a:r>
              <a:rPr lang="ar-JO" sz="3600" b="1" i="0" dirty="0">
                <a:solidFill>
                  <a:schemeClr val="accent2">
                    <a:lumMod val="50000"/>
                  </a:schemeClr>
                </a:solidFill>
                <a:latin typeface="Arial" panose="020B0604020202020204" pitchFamily="34" charset="0"/>
                <a:cs typeface="Arial" panose="020B0604020202020204" pitchFamily="34" charset="0"/>
              </a:rPr>
              <a:t>لا ترى فأبدية</a:t>
            </a:r>
            <a:r>
              <a:rPr lang="en-US" sz="3600" b="1" i="0" dirty="0">
                <a:latin typeface="Arial" panose="020B0604020202020204" pitchFamily="34" charset="0"/>
                <a:cs typeface="Arial" panose="020B0604020202020204" pitchFamily="34" charset="0"/>
              </a:rPr>
              <a:t> </a:t>
            </a:r>
          </a:p>
          <a:p>
            <a:pPr eaLnBrk="1" hangingPunct="1">
              <a:defRPr/>
            </a:pPr>
            <a:r>
              <a:rPr lang="en-US" sz="3600" b="1" i="0" dirty="0">
                <a:latin typeface="Arial" panose="020B0604020202020204" pitchFamily="34" charset="0"/>
                <a:cs typeface="Arial" panose="020B0604020202020204" pitchFamily="34" charset="0"/>
              </a:rPr>
              <a:t>(</a:t>
            </a:r>
            <a:r>
              <a:rPr lang="ar-JO" sz="3600" b="1" i="0" dirty="0">
                <a:latin typeface="Arial" panose="020B0604020202020204" pitchFamily="34" charset="0"/>
                <a:cs typeface="Arial" panose="020B0604020202020204" pitchFamily="34" charset="0"/>
              </a:rPr>
              <a:t>2 كورنثوس 4: 18</a:t>
            </a:r>
            <a:r>
              <a:rPr lang="en-US" sz="3600" b="1" i="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13860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المال</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83568" y="1795047"/>
            <a:ext cx="7620000" cy="5080000"/>
          </a:xfrm>
          <a:prstGeom prst="rect">
            <a:avLst/>
          </a:prstGeom>
        </p:spPr>
      </p:pic>
    </p:spTree>
    <p:extLst>
      <p:ext uri="{BB962C8B-B14F-4D97-AF65-F5344CB8AC3E}">
        <p14:creationId xmlns:p14="http://schemas.microsoft.com/office/powerpoint/2010/main" val="30758717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dirty="0">
                <a:effectLst>
                  <a:glow rad="127000">
                    <a:schemeClr val="tx1"/>
                  </a:glow>
                </a:effectLst>
                <a:ea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Priorities</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Haggai</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p>
        </p:txBody>
      </p:sp>
      <p:pic>
        <p:nvPicPr>
          <p:cNvPr id="3" name="Picture 2"/>
          <p:cNvPicPr>
            <a:picLocks noChangeAspect="1"/>
          </p:cNvPicPr>
          <p:nvPr/>
        </p:nvPicPr>
        <p:blipFill>
          <a:blip r:embed="rId3"/>
          <a:stretch>
            <a:fillRect/>
          </a:stretch>
        </p:blipFill>
        <p:spPr>
          <a:xfrm>
            <a:off x="-136799" y="-99392"/>
            <a:ext cx="9317311" cy="6957392"/>
          </a:xfrm>
          <a:prstGeom prst="rect">
            <a:avLst/>
          </a:prstGeom>
        </p:spPr>
      </p:pic>
    </p:spTree>
    <p:extLst>
      <p:ext uri="{BB962C8B-B14F-4D97-AF65-F5344CB8AC3E}">
        <p14:creationId xmlns:p14="http://schemas.microsoft.com/office/powerpoint/2010/main" val="36602369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11" r="3579"/>
          <a:stretch/>
        </p:blipFill>
        <p:spPr>
          <a:xfrm>
            <a:off x="0" y="65344"/>
            <a:ext cx="9144000" cy="6772068"/>
          </a:xfrm>
          <a:prstGeom prst="rect">
            <a:avLst/>
          </a:prstGeom>
        </p:spPr>
      </p:pic>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الأولويات</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59500"/>
          </a:xfrm>
          <a:prstGeom prst="rect">
            <a:avLst/>
          </a:prstGeom>
        </p:spPr>
      </p:pic>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الأولويات</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640</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0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12" y="-99392"/>
            <a:ext cx="9216982" cy="5838724"/>
          </a:xfrm>
          <a:prstGeom prst="rect">
            <a:avLst/>
          </a:prstGeom>
        </p:spPr>
      </p:pic>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0" y="5733256"/>
            <a:ext cx="9144000" cy="11247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رتب أولويات وقتك</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0966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0"/>
            <a:ext cx="9106058" cy="6858000"/>
          </a:xfrm>
          <a:prstGeom prst="rect">
            <a:avLst/>
          </a:prstGeom>
        </p:spPr>
      </p:pic>
      <p:sp>
        <p:nvSpPr>
          <p:cNvPr id="2" name="Title 1"/>
          <p:cNvSpPr>
            <a:spLocks noGrp="1"/>
          </p:cNvSpPr>
          <p:nvPr>
            <p:ph type="title" idx="4294967295"/>
          </p:nvPr>
        </p:nvSpPr>
        <p:spPr>
          <a:xfrm>
            <a:off x="1475655" y="2502024"/>
            <a:ext cx="5688633" cy="1143000"/>
          </a:xfrm>
          <a:solidFill>
            <a:srgbClr val="091C2C"/>
          </a:solidFill>
        </p:spPr>
        <p:txBody>
          <a:bodyPr/>
          <a:lstStyle/>
          <a:p>
            <a:r>
              <a:rPr lang="ar-JO" sz="3200" dirty="0"/>
              <a:t>حسناً، أنت تطلب علامة</a:t>
            </a:r>
            <a:br>
              <a:rPr lang="en-US" sz="3200" dirty="0"/>
            </a:br>
            <a:r>
              <a:rPr lang="ar-JO" sz="3200" dirty="0"/>
              <a:t>الله</a:t>
            </a:r>
            <a:endParaRPr lang="en-US" sz="3200" dirty="0"/>
          </a:p>
        </p:txBody>
      </p:sp>
    </p:spTree>
    <p:extLst>
      <p:ext uri="{BB962C8B-B14F-4D97-AF65-F5344CB8AC3E}">
        <p14:creationId xmlns:p14="http://schemas.microsoft.com/office/powerpoint/2010/main" val="21180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rtl="1" eaLnBrk="0" fontAlgn="base" hangingPunct="0">
              <a:lnSpc>
                <a:spcPct val="100000"/>
              </a:lnSpc>
              <a:spcBef>
                <a:spcPct val="0"/>
              </a:spcBef>
              <a:spcAft>
                <a:spcPct val="0"/>
              </a:spcAft>
              <a:buClrTx/>
              <a:buSzTx/>
              <a:buFontTx/>
              <a:buNone/>
              <a:tabLst/>
              <a:defRPr kumimoji="0" sz="3600" b="1" i="0" u="none" strike="noStrike" cap="none" spc="0" normalizeH="0" baseline="0">
                <a:ln>
                  <a:noFill/>
                </a:ln>
                <a:solidFill>
                  <a:srgbClr val="FFFFFF"/>
                </a:solidFill>
                <a:effectLst>
                  <a:glow rad="127000">
                    <a:srgbClr val="000000"/>
                  </a:glow>
                </a:effectLst>
                <a:uLnTx/>
                <a:uFillTx/>
                <a:latin typeface="Arial" charset="0"/>
                <a:ea typeface="ＭＳ Ｐゴシック" charset="0"/>
                <a:cs typeface="+mj-cs"/>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endPar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من المرجح أن الرب يسوع هو مشتهى الأمم (2: 7) الذي سيأتي بالمجد للهيكل (2: 9) وسيأتي بعد دينونة العالم</a:t>
            </a:r>
            <a:b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(2: 6) ثم سيملُك كسليل  زربابل (2: 23).</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23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96" y="0"/>
            <a:ext cx="9070975" cy="3429000"/>
          </a:xfrm>
        </p:spPr>
        <p:txBody>
          <a:bodyPr/>
          <a:lstStyle/>
          <a:p>
            <a:r>
              <a:rPr lang="ar-JO" sz="5400" dirty="0"/>
              <a:t>لا يزال الله يتكلم . اقرأ كلماته</a:t>
            </a:r>
            <a:endParaRPr lang="en-US" sz="5400" dirty="0"/>
          </a:p>
        </p:txBody>
      </p:sp>
      <p:pic>
        <p:nvPicPr>
          <p:cNvPr id="3" name="Picture 2"/>
          <p:cNvPicPr>
            <a:picLocks noChangeAspect="1"/>
          </p:cNvPicPr>
          <p:nvPr/>
        </p:nvPicPr>
        <p:blipFill>
          <a:blip r:embed="rId2"/>
          <a:stretch>
            <a:fillRect/>
          </a:stretch>
        </p:blipFill>
        <p:spPr>
          <a:xfrm>
            <a:off x="0" y="3808873"/>
            <a:ext cx="9144000" cy="3048000"/>
          </a:xfrm>
          <a:prstGeom prst="rect">
            <a:avLst/>
          </a:prstGeom>
        </p:spPr>
      </p:pic>
    </p:spTree>
    <p:extLst>
      <p:ext uri="{BB962C8B-B14F-4D97-AF65-F5344CB8AC3E}">
        <p14:creationId xmlns:p14="http://schemas.microsoft.com/office/powerpoint/2010/main" val="34944738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32" y="764704"/>
            <a:ext cx="9162933" cy="6108622"/>
          </a:xfrm>
          <a:prstGeom prst="rect">
            <a:avLst/>
          </a:prstGeom>
        </p:spPr>
      </p:pic>
      <p:sp>
        <p:nvSpPr>
          <p:cNvPr id="2" name="Title 1"/>
          <p:cNvSpPr>
            <a:spLocks noGrp="1"/>
          </p:cNvSpPr>
          <p:nvPr>
            <p:ph type="title" idx="4294967295"/>
          </p:nvPr>
        </p:nvSpPr>
        <p:spPr>
          <a:xfrm>
            <a:off x="35496" y="0"/>
            <a:ext cx="9070975" cy="1143000"/>
          </a:xfrm>
          <a:solidFill>
            <a:srgbClr val="000000"/>
          </a:solidFill>
        </p:spPr>
        <p:txBody>
          <a:bodyPr/>
          <a:lstStyle/>
          <a:p>
            <a:r>
              <a:rPr lang="ar-JO" dirty="0"/>
              <a:t>لا يزال الله يتكلم عندما نكون جاهزين</a:t>
            </a:r>
            <a:endParaRPr lang="en-US" dirty="0"/>
          </a:p>
        </p:txBody>
      </p:sp>
    </p:spTree>
    <p:extLst>
      <p:ext uri="{BB962C8B-B14F-4D97-AF65-F5344CB8AC3E}">
        <p14:creationId xmlns:p14="http://schemas.microsoft.com/office/powerpoint/2010/main" val="11916600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614" b="8440"/>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تسترد</a:t>
            </a:r>
            <a:br>
              <a:rPr lang="ar-JO" dirty="0">
                <a:effectLst>
                  <a:glow rad="127000">
                    <a:schemeClr val="tx1"/>
                  </a:glow>
                </a:effectLst>
                <a:ea typeface="ＭＳ Ｐゴシック" charset="0"/>
              </a:rPr>
            </a:br>
            <a:r>
              <a:rPr lang="ar-JO" sz="8800" dirty="0">
                <a:solidFill>
                  <a:srgbClr val="FFFF00"/>
                </a:solidFill>
                <a:effectLst>
                  <a:glow rad="127000">
                    <a:schemeClr val="tx1"/>
                  </a:glow>
                </a:effectLst>
                <a:ea typeface="ＭＳ Ｐゴシック" charset="0"/>
              </a:rPr>
              <a:t>بركات</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الله بينما ترى تأديبه فقط؟</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3938914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1. أعد تنظيم </a:t>
            </a:r>
            <a:r>
              <a:rPr lang="ar-JO" sz="4800" dirty="0">
                <a:solidFill>
                  <a:srgbClr val="FFFF00"/>
                </a:solidFill>
                <a:effectLst>
                  <a:glow rad="127000">
                    <a:schemeClr val="tx1"/>
                  </a:glow>
                </a:effectLst>
                <a:ea typeface="ＭＳ Ｐゴシック" charset="0"/>
                <a:cs typeface="Arial" panose="020B0604020202020204" pitchFamily="34" charset="0"/>
              </a:rPr>
              <a:t>أولوياتك</a:t>
            </a:r>
            <a:r>
              <a:rPr lang="ar-JO" sz="4800" dirty="0">
                <a:effectLst>
                  <a:glow rad="127000">
                    <a:schemeClr val="tx1"/>
                  </a:glow>
                </a:effectLst>
                <a:ea typeface="ＭＳ Ｐゴシック" charset="0"/>
                <a:cs typeface="Arial" panose="020B0604020202020204" pitchFamily="34" charset="0"/>
              </a:rPr>
              <a:t>.</a:t>
            </a:r>
            <a:endParaRPr lang="en-US" sz="48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t="32929"/>
          <a:stretch/>
        </p:blipFill>
        <p:spPr>
          <a:xfrm>
            <a:off x="1475656" y="2758189"/>
            <a:ext cx="6120680" cy="3180408"/>
          </a:xfrm>
          <a:prstGeom prst="rect">
            <a:avLst/>
          </a:prstGeom>
        </p:spPr>
      </p:pic>
      <p:sp>
        <p:nvSpPr>
          <p:cNvPr id="6"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حجي 1</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4DAE8C8-0375-984C-AD2E-2E419E304E58}"/>
              </a:ext>
            </a:extLst>
          </p:cNvPr>
          <p:cNvSpPr txBox="1">
            <a:spLocks noChangeArrowheads="1"/>
          </p:cNvSpPr>
          <p:nvPr/>
        </p:nvSpPr>
        <p:spPr bwMode="auto">
          <a:xfrm>
            <a:off x="1486040" y="1988840"/>
            <a:ext cx="6126480" cy="769349"/>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الإسترداد</a:t>
            </a:r>
            <a:endParaRPr kumimoji="0" lang="en-US" sz="5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33C5113-3E52-D843-B101-5DC10060B4D6}"/>
              </a:ext>
            </a:extLst>
          </p:cNvPr>
          <p:cNvSpPr txBox="1">
            <a:spLocks noChangeArrowheads="1"/>
          </p:cNvSpPr>
          <p:nvPr/>
        </p:nvSpPr>
        <p:spPr bwMode="auto">
          <a:xfrm>
            <a:off x="1486040" y="1531898"/>
            <a:ext cx="6126480" cy="4569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الألم - الإسترداد</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6901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حجي ٢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02931435"/>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استرد </a:t>
            </a:r>
            <a:r>
              <a:rPr lang="ar-JO" sz="4800" dirty="0">
                <a:solidFill>
                  <a:srgbClr val="FFFF00"/>
                </a:solidFill>
                <a:effectLst>
                  <a:glow rad="127000">
                    <a:schemeClr val="tx1"/>
                  </a:glow>
                </a:effectLst>
                <a:ea typeface="ＭＳ Ｐゴシック" charset="0"/>
              </a:rPr>
              <a:t>حضور</a:t>
            </a:r>
            <a:r>
              <a:rPr lang="ar-JO" sz="4800" dirty="0">
                <a:effectLst>
                  <a:glow rad="127000">
                    <a:schemeClr val="tx1"/>
                  </a:glow>
                </a:effectLst>
                <a:ea typeface="ＭＳ Ｐゴシック" charset="0"/>
              </a:rPr>
              <a:t> الله</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(حجي 2: 1-9)</a:t>
            </a:r>
            <a:br>
              <a:rPr lang="en-US" sz="4800" dirty="0">
                <a:effectLst>
                  <a:glow rad="127000">
                    <a:schemeClr val="tx1"/>
                  </a:glow>
                </a:effectLst>
                <a:ea typeface="ＭＳ Ｐゴシック" charset="0"/>
              </a:rPr>
            </a:b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41120188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879528" y="19734"/>
            <a:ext cx="4445000" cy="5765800"/>
          </a:xfrm>
          <a:prstGeom prst="rect">
            <a:avLst/>
          </a:prstGeom>
        </p:spPr>
      </p:pic>
      <p:sp>
        <p:nvSpPr>
          <p:cNvPr id="900098" name="Rectangle 2"/>
          <p:cNvSpPr>
            <a:spLocks noGrp="1" noChangeArrowheads="1"/>
          </p:cNvSpPr>
          <p:nvPr>
            <p:ph type="ctrTitle"/>
          </p:nvPr>
        </p:nvSpPr>
        <p:spPr>
          <a:xfrm>
            <a:off x="72008" y="29469"/>
            <a:ext cx="5004048" cy="6828531"/>
          </a:xfrm>
          <a:solidFill>
            <a:srgbClr val="000000"/>
          </a:solidFill>
          <a:effectLst/>
        </p:spPr>
        <p:txBody>
          <a:bodyPr anchor="t"/>
          <a:lstStyle/>
          <a:p>
            <a:pPr>
              <a:defRPr/>
            </a:pPr>
            <a:r>
              <a:rPr lang="ar-JO" sz="3200" dirty="0">
                <a:effectLst>
                  <a:glow rad="127000">
                    <a:schemeClr val="tx1"/>
                  </a:glow>
                </a:effectLst>
                <a:ea typeface="ＭＳ Ｐゴシック" charset="0"/>
              </a:rPr>
              <a:t>في الشهر السابع في الحادي والعشرين من الشهر كانت كلمة الرب عن يد حجي النبي قائلاً كلم زربابل بن شألتئيل والي يهوذا ويهوشع بن يهوصادق الكاهن العظيم وبقية الشعب قائلاً</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حجي 2: 1-2</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1588656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48482" name="Group 4"/>
          <p:cNvGrpSpPr>
            <a:grpSpLocks/>
          </p:cNvGrpSpPr>
          <p:nvPr/>
        </p:nvGrpSpPr>
        <p:grpSpPr bwMode="auto">
          <a:xfrm>
            <a:off x="609600" y="4235450"/>
            <a:ext cx="8153400" cy="1484313"/>
            <a:chOff x="432" y="1948"/>
            <a:chExt cx="5136" cy="935"/>
          </a:xfrm>
        </p:grpSpPr>
        <p:sp>
          <p:nvSpPr>
            <p:cNvPr id="16794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2" name="Text Box 6"/>
            <p:cNvSpPr txBox="1">
              <a:spLocks noChangeArrowheads="1"/>
            </p:cNvSpPr>
            <p:nvPr/>
          </p:nvSpPr>
          <p:spPr bwMode="auto">
            <a:xfrm>
              <a:off x="4464" y="2476"/>
              <a:ext cx="1029"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كانون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4"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6" name="Text Box 10"/>
            <p:cNvSpPr txBox="1">
              <a:spLocks noChangeArrowheads="1"/>
            </p:cNvSpPr>
            <p:nvPr/>
          </p:nvSpPr>
          <p:spPr bwMode="auto">
            <a:xfrm>
              <a:off x="2478" y="2476"/>
              <a:ext cx="1026"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8" name="Text Box 12"/>
            <p:cNvSpPr txBox="1">
              <a:spLocks noChangeArrowheads="1"/>
            </p:cNvSpPr>
            <p:nvPr/>
          </p:nvSpPr>
          <p:spPr bwMode="auto">
            <a:xfrm>
              <a:off x="3423"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50"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5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5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7953"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54"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55"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56"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57" name="Text Box 21"/>
          <p:cNvSpPr txBox="1">
            <a:spLocks noChangeArrowheads="1"/>
          </p:cNvSpPr>
          <p:nvPr/>
        </p:nvSpPr>
        <p:spPr bwMode="auto">
          <a:xfrm>
            <a:off x="2857488" y="200024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58"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59" name="Text Box 23"/>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itle 23"/>
          <p:cNvSpPr>
            <a:spLocks noGrp="1"/>
          </p:cNvSpPr>
          <p:nvPr>
            <p:ph type="title" idx="4294967295"/>
          </p:nvPr>
        </p:nvSpPr>
        <p:spPr/>
        <p:txBody>
          <a:bodyPr/>
          <a:lstStyle/>
          <a:p>
            <a:pPr>
              <a:defRPr/>
            </a:pPr>
            <a:r>
              <a:rPr lang="ar-JO" sz="4800" dirty="0">
                <a:solidFill>
                  <a:schemeClr val="tx1"/>
                </a:solidFill>
                <a:ea typeface="ＭＳ Ｐゴシック" charset="0"/>
                <a:cs typeface="Arial" panose="020B0604020202020204" pitchFamily="34" charset="0"/>
              </a:rPr>
              <a:t>التواريخ في حجي</a:t>
            </a:r>
            <a:endParaRPr lang="en-US" dirty="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t"/>
          <a:lstStyle/>
          <a:p>
            <a:pPr>
              <a:defRPr/>
            </a:pP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3 من الباقي فيكم الذي رأى هذا البيت في مجده الأول وكيف تنظرونه الآن أما هو في أعينكم كلا شيء 4 فالآن تشدد يا زربابل يقول الرب و</a:t>
            </a:r>
            <a:r>
              <a:rPr lang="ar-JO" sz="3200" dirty="0">
                <a:solidFill>
                  <a:srgbClr val="FFFF00"/>
                </a:solidFill>
                <a:effectLst>
                  <a:glow rad="127000">
                    <a:schemeClr val="tx1"/>
                  </a:glow>
                </a:effectLst>
                <a:ea typeface="ＭＳ Ｐゴシック" charset="0"/>
              </a:rPr>
              <a:t>تشدد</a:t>
            </a:r>
            <a:r>
              <a:rPr lang="ar-JO" sz="3200" dirty="0">
                <a:effectLst>
                  <a:glow rad="127000">
                    <a:schemeClr val="tx1"/>
                  </a:glow>
                </a:effectLst>
                <a:ea typeface="ＭＳ Ｐゴシック" charset="0"/>
              </a:rPr>
              <a:t> يا يهوشع بن يهوصادق الكاهن العظيم وتشددوا يا جميع شعب الأرض يقول الرب واعملوا </a:t>
            </a:r>
            <a:r>
              <a:rPr lang="ar-JO" sz="3200" dirty="0">
                <a:solidFill>
                  <a:srgbClr val="FFFF00"/>
                </a:solidFill>
                <a:effectLst>
                  <a:glow rad="127000">
                    <a:schemeClr val="tx1"/>
                  </a:glow>
                </a:effectLst>
                <a:ea typeface="ＭＳ Ｐゴシック" charset="0"/>
              </a:rPr>
              <a:t>فإني معكم </a:t>
            </a:r>
            <a:r>
              <a:rPr lang="ar-JO" sz="3200" dirty="0">
                <a:effectLst>
                  <a:glow rad="127000">
                    <a:schemeClr val="tx1"/>
                  </a:glow>
                </a:effectLst>
                <a:ea typeface="ＭＳ Ｐゴシック" charset="0"/>
              </a:rPr>
              <a:t>يقول رب الجنود        5 حسب الكلام الذي عاهدتكم به عند خروجكم من مصر و</a:t>
            </a:r>
            <a:r>
              <a:rPr lang="ar-JO" sz="3200" dirty="0">
                <a:solidFill>
                  <a:srgbClr val="FFFF00"/>
                </a:solidFill>
                <a:effectLst>
                  <a:glow rad="127000">
                    <a:schemeClr val="tx1"/>
                  </a:glow>
                </a:effectLst>
                <a:ea typeface="ＭＳ Ｐゴシック" charset="0"/>
              </a:rPr>
              <a:t>روحي قائم في وسطكم </a:t>
            </a:r>
            <a:r>
              <a:rPr lang="ar-JO" sz="3200" dirty="0">
                <a:effectLst>
                  <a:glow rad="127000">
                    <a:schemeClr val="tx1"/>
                  </a:glow>
                </a:effectLst>
                <a:ea typeface="ＭＳ Ｐゴシック" charset="0"/>
              </a:rPr>
              <a:t>لا تخافوا</a:t>
            </a:r>
            <a:r>
              <a:rPr lang="en-US" sz="3200" dirty="0">
                <a:effectLst>
                  <a:glow rad="127000">
                    <a:schemeClr val="tx1"/>
                  </a:glow>
                </a:effectLst>
                <a:ea typeface="ＭＳ Ｐゴシック" charset="0"/>
              </a:rPr>
              <a:t> </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حجي 2: 3-5</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15068129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29469"/>
            <a:ext cx="8964488" cy="2187881"/>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لأنه هكذا قال رب الجنود هي مرة بعد قليل فأزلزل السماوات والأرض والبحر واليابسة وأزلزل</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حجي 2: 6</a:t>
            </a:r>
            <a:r>
              <a:rPr lang="en-US" sz="3200" dirty="0">
                <a:effectLst>
                  <a:glow rad="127000">
                    <a:schemeClr val="tx1"/>
                  </a:glow>
                </a:effectLst>
                <a:ea typeface="ＭＳ Ｐゴシック" charset="0"/>
              </a:rPr>
              <a:t>)</a:t>
            </a:r>
          </a:p>
        </p:txBody>
      </p:sp>
      <p:pic>
        <p:nvPicPr>
          <p:cNvPr id="2" name="Picture 2" descr="Haggai 2:6-7 | Mission Venture Ministries">
            <a:extLst>
              <a:ext uri="{FF2B5EF4-FFF2-40B4-BE49-F238E27FC236}">
                <a16:creationId xmlns:a16="http://schemas.microsoft.com/office/drawing/2014/main" id="{7B7A3958-006B-97DE-6704-76433A0D0B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0" r="1914" b="28128"/>
          <a:stretch/>
        </p:blipFill>
        <p:spPr bwMode="auto">
          <a:xfrm>
            <a:off x="0" y="2217350"/>
            <a:ext cx="9144000" cy="461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058816"/>
      </p:ext>
    </p:extLst>
  </p:cSld>
  <p:clrMapOvr>
    <a:masterClrMapping/>
  </p:clrMapOvr>
</p:sld>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7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ppt/theme/themeOverride5.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X:Templates:Presentations:Designs:Maple</Template>
  <TotalTime>10433</TotalTime>
  <Words>9052</Words>
  <Application>Microsoft Macintosh PowerPoint</Application>
  <PresentationFormat>On-screen Show (4:3)</PresentationFormat>
  <Paragraphs>1356</Paragraphs>
  <Slides>184</Slides>
  <Notes>94</Notes>
  <HiddenSlides>0</HiddenSlides>
  <MMClips>0</MMClips>
  <ScaleCrop>false</ScaleCrop>
  <HeadingPairs>
    <vt:vector size="6" baseType="variant">
      <vt:variant>
        <vt:lpstr>Fonts Used</vt:lpstr>
      </vt:variant>
      <vt:variant>
        <vt:i4>25</vt:i4>
      </vt:variant>
      <vt:variant>
        <vt:lpstr>Theme</vt:lpstr>
      </vt:variant>
      <vt:variant>
        <vt:i4>41</vt:i4>
      </vt:variant>
      <vt:variant>
        <vt:lpstr>Slide Titles</vt:lpstr>
      </vt:variant>
      <vt:variant>
        <vt:i4>184</vt:i4>
      </vt:variant>
    </vt:vector>
  </HeadingPairs>
  <TitlesOfParts>
    <vt:vector size="250" baseType="lpstr">
      <vt:lpstr>26</vt:lpstr>
      <vt:lpstr>ＭＳ Ｐゴシック</vt:lpstr>
      <vt:lpstr>ＭＳ Ｐゴシック</vt:lpstr>
      <vt:lpstr>Osaka</vt:lpstr>
      <vt:lpstr>新細明體</vt:lpstr>
      <vt:lpstr>Times</vt:lpstr>
      <vt:lpstr>Arial</vt:lpstr>
      <vt:lpstr>Arial Black</vt:lpstr>
      <vt:lpstr>Arial Narrow</vt:lpstr>
      <vt:lpstr>Calibri</vt:lpstr>
      <vt:lpstr>Comic Sans MS</vt:lpstr>
      <vt:lpstr>Garamond</vt:lpstr>
      <vt:lpstr>Geneva</vt:lpstr>
      <vt:lpstr>GillSans</vt:lpstr>
      <vt:lpstr>Helvetica</vt:lpstr>
      <vt:lpstr>Impact</vt:lpstr>
      <vt:lpstr>Lucida Grande</vt:lpstr>
      <vt:lpstr>Matura MT Script Capitals</vt:lpstr>
      <vt:lpstr>Monotype Sorts</vt:lpstr>
      <vt:lpstr>Tahoma</vt:lpstr>
      <vt:lpstr>Times New Roman</vt:lpstr>
      <vt:lpstr>Trebuchet MS</vt:lpstr>
      <vt:lpstr>Tw Cen MT</vt:lpstr>
      <vt:lpstr>Wingdings</vt:lpstr>
      <vt:lpstr>Wingdings 2</vt:lpstr>
      <vt:lpstr>Soaring</vt:lpstr>
      <vt:lpstr>Stream</vt:lpstr>
      <vt:lpstr>Default Design</vt:lpstr>
      <vt:lpstr>Slit</vt:lpstr>
      <vt:lpstr>Azure</vt:lpstr>
      <vt:lpstr>49_Blank Presentation</vt:lpstr>
      <vt:lpstr>11_Office Theme</vt:lpstr>
      <vt:lpstr>1_Mountain</vt:lpstr>
      <vt:lpstr>Blank Presentation</vt:lpstr>
      <vt:lpstr>1_Office Theme</vt:lpstr>
      <vt:lpstr>Median</vt:lpstr>
      <vt:lpstr>1_Slit</vt:lpstr>
      <vt:lpstr>Earth</vt:lpstr>
      <vt:lpstr>1_Blank Presentation</vt:lpstr>
      <vt:lpstr>3_Soaring</vt:lpstr>
      <vt:lpstr>1_Azure</vt:lpstr>
      <vt:lpstr>2_Azure</vt:lpstr>
      <vt:lpstr>4_Soaring</vt:lpstr>
      <vt:lpstr>3_Azure</vt:lpstr>
      <vt:lpstr>5_Soaring</vt:lpstr>
      <vt:lpstr>6_Soaring</vt:lpstr>
      <vt:lpstr>7_Soaring</vt:lpstr>
      <vt:lpstr>8_Soaring</vt:lpstr>
      <vt:lpstr>1_Default Design</vt:lpstr>
      <vt:lpstr>Orbit</vt:lpstr>
      <vt:lpstr>13_Blank Presentation</vt:lpstr>
      <vt:lpstr>5_Office Theme</vt:lpstr>
      <vt:lpstr>2_Soaring</vt:lpstr>
      <vt:lpstr>4_untitled 1</vt:lpstr>
      <vt:lpstr>1_Bar Code</vt:lpstr>
      <vt:lpstr>Crumple</vt:lpstr>
      <vt:lpstr>Radar</vt:lpstr>
      <vt:lpstr>1_Soaring</vt:lpstr>
      <vt:lpstr>7_Fireball</vt:lpstr>
      <vt:lpstr>46_Blank Presentation</vt:lpstr>
      <vt:lpstr>2_Default Design</vt:lpstr>
      <vt:lpstr>1_Crumple</vt:lpstr>
      <vt:lpstr>Construction</vt:lpstr>
      <vt:lpstr>9_Blank Presentation - Graphics Omitted</vt:lpstr>
      <vt:lpstr>1_untitled 3</vt:lpstr>
      <vt:lpstr>2_untitled 3</vt:lpstr>
      <vt:lpstr>حجي</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الجفاف بسبب إهمال إعادة بناء الهيكل</vt:lpstr>
      <vt:lpstr>باري هادلستون، الكتاب المقدس الملخص بالأحرف الصوتية (غراند رابيدز: بيكر، 1992)</vt:lpstr>
      <vt:lpstr>كن مُسترَداً</vt:lpstr>
      <vt:lpstr>كيف تسترد  بركة  الرب عندما ترى تأديبه فقط؟</vt:lpstr>
      <vt:lpstr>الفكرة الرئيسية</vt:lpstr>
      <vt:lpstr>1. أعد تنظيم أولوياتك.</vt:lpstr>
      <vt:lpstr>2. أطلب حضور الله.</vt:lpstr>
      <vt:lpstr>3. جدد عبادتك.</vt:lpstr>
      <vt:lpstr>4. إعادة تصور ملكوت الله.</vt:lpstr>
      <vt:lpstr>الأولويات الأبدية</vt:lpstr>
      <vt:lpstr>Black</vt:lpstr>
      <vt:lpstr> حجج ضد حجي كمؤلف:</vt:lpstr>
      <vt:lpstr> حجج لصالح حجي كمؤلف:</vt:lpstr>
      <vt:lpstr>الخلاصة حول التأليف</vt:lpstr>
      <vt:lpstr>The Postexilic Period</vt:lpstr>
      <vt:lpstr>The Postexilic Era</vt:lpstr>
      <vt:lpstr>يهوذا حفظ !</vt:lpstr>
      <vt:lpstr>PowerPoint Presentation</vt:lpstr>
      <vt:lpstr>PowerPoint Presentation</vt:lpstr>
      <vt:lpstr>PowerPoint Presentation</vt:lpstr>
      <vt:lpstr>PowerPoint Presentation</vt:lpstr>
      <vt:lpstr>الرجوع من السبي  جون إتش والتون ، مخططات زمنية وخلفية للعهد القديم ، 35  جون أ.مارتن ، "عزرا ،" في تعليق معرفة الكتاب المقدس ، 1: 652 ، مقتبس</vt:lpstr>
      <vt:lpstr>Returns from Exile</vt:lpstr>
      <vt:lpstr>كن مُسترَداً</vt:lpstr>
      <vt:lpstr> أحياناً لا تسير الأمور بطريقتنا حتى عندما نتبع قيادة الله</vt:lpstr>
      <vt:lpstr> هل يحاول الله أن يلفت انتباهك على الرغم من التضحيات التي تقدمها له؟</vt:lpstr>
      <vt:lpstr>كيف يمكنك أن تسترد بركات الله بينما ترى تأديبه فقط؟</vt:lpstr>
      <vt:lpstr>الخلفية</vt:lpstr>
      <vt:lpstr>الأنبياء الصغار</vt:lpstr>
      <vt:lpstr>الخط الزمني لكل العهد القديم</vt:lpstr>
      <vt:lpstr>كن ....</vt:lpstr>
      <vt:lpstr>سبيين 70 سنة</vt:lpstr>
      <vt:lpstr>ترحيلات وتطورات السبي</vt:lpstr>
      <vt:lpstr>مقاومة إعادة البناء</vt:lpstr>
      <vt:lpstr>السياق مقاومة إعادة بناء الهيكل</vt:lpstr>
      <vt:lpstr>مقاومة إعادة البناء</vt:lpstr>
      <vt:lpstr>حجي</vt:lpstr>
      <vt:lpstr>التاريخ</vt:lpstr>
      <vt:lpstr>التواريخ في حجي (2: 10، 18، 20)</vt:lpstr>
      <vt:lpstr>موقع        جبل       الهيكل</vt:lpstr>
      <vt:lpstr>الهيكل الأدبي</vt:lpstr>
      <vt:lpstr>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 (1: 1)</vt:lpstr>
      <vt:lpstr>The Postexilic Era</vt:lpstr>
      <vt:lpstr>النبوءة رقم 1: الله يتكلم عن إهمال الهيكل</vt:lpstr>
      <vt:lpstr>Placing the Prophets</vt:lpstr>
      <vt:lpstr>هل تسمع؟  الله يتكلم اليوم أيضاً   هل تستمع؟</vt:lpstr>
      <vt:lpstr>هيكل متوازي</vt:lpstr>
      <vt:lpstr>الجفاف بسبب إهمال إعادة بناء الهيكل</vt:lpstr>
      <vt:lpstr>حجي ١ </vt:lpstr>
      <vt:lpstr>كيف يمكنك أن تسترد بركات الله بينما ترى تأديبه فقط؟</vt:lpstr>
      <vt:lpstr>1. أعد تنظيم أولوياتك.</vt:lpstr>
      <vt:lpstr>حضور الله في إعادة بناء الهيكل</vt:lpstr>
      <vt:lpstr>الجزء الأول : الإتهام</vt:lpstr>
      <vt:lpstr>دارت الحياة اليهودية حول هيكل سليمان  لمدة 400 سنة (959-586 ق.م)</vt:lpstr>
      <vt:lpstr>جدول السبي</vt:lpstr>
      <vt:lpstr>حافظ اليهود على قداستهم      في المرحضة</vt:lpstr>
      <vt:lpstr>المشكلة في زمن حجي</vt:lpstr>
      <vt:lpstr>والآن فهكذا قال رب الجنود اجعلوا قلبكم على طرقكم زرعتم كثيراً ودخلتم قليلاً تأكلون وليس إلى الشبع تشربون ولا تروون تكتسون ولا تدفأون والآخذ أجرة يأخذ أجرة لكيس منقوب  (حجي 1: 5-6)</vt:lpstr>
      <vt:lpstr>هكذا قال رب الجنود اجعلوا قلبكم على طرقكم 8 اصعدوا إلى الجبل وأتوا بخشب وابنوا البيت فأرضى عليه وأتمجد قال الرب  (حجي ١ : ٧-٨)</vt:lpstr>
      <vt:lpstr>9 انتظرتم كثيراً وإذا هو قليل ولما أدخلتموه البيت نفخت عليه لماذا يقول رب الجنود لأجل بيتي الذي هو خراب وأنتم راكضون كل إنسان إلى بيته  (حجي 1: 9)</vt:lpstr>
      <vt:lpstr>لذلك منعت السماوات من فوقكم الندى ومنعت الأرض غلتها ودعوت بالحر على الأرض وعلى الجبال وعلى الحنطة وعلى المسطار وعلى الزيت وعلى ما تنبته الأرض وعلى الناس وعلى البهائم وعلى كل أتعاب اليدين  (حجي 1: 10-11)</vt:lpstr>
      <vt:lpstr>حينئذ سمع زربابل بن شألتئيل ويهوشع بن يهوصادق الكاهن العظيم وكل بقية الشعب صوت الرب إلههم وكلام حجي النبي كما أرسله الرب إلههم وخاف الشعب أمام وجه الرب فقال حجي رسول الرب برسالة الرب لجميع الشعب قائلاً أنا معكم يقول الرب  (حجي 1: 12-13)</vt:lpstr>
      <vt:lpstr>ونبه الرب روح زربابل بن شألتئيل والي يهوذا وروح يهوشع بن يهوصادق الكاهن العظيم وروح كل بقية الشعب فجاءوا وعملوا الشغل في بيت رب الجنود إلههم في اليوم الرابع والعشرين من الشهر السادس في السنة الثانية لداريوس الملك (حجي 1: 14-15)</vt:lpstr>
      <vt:lpstr>القول الأول: اتهام</vt:lpstr>
      <vt:lpstr>خيمة الاجتماع</vt:lpstr>
      <vt:lpstr>موقع الهيكل</vt:lpstr>
      <vt:lpstr>PowerPoint Presentation</vt:lpstr>
      <vt:lpstr>الهياكل في الكتاب المقدس</vt:lpstr>
      <vt:lpstr>التواريخ في حجي</vt:lpstr>
      <vt:lpstr>الهيكل الأول - سليمان</vt:lpstr>
      <vt:lpstr>حضور الله في إعادة بناء الهيكل</vt:lpstr>
      <vt:lpstr>التوازي التاريخي في عزرا</vt:lpstr>
      <vt:lpstr>Oracle 1: Accusation</vt:lpstr>
      <vt:lpstr>أنظر إلى غير المرئي</vt:lpstr>
      <vt:lpstr>PowerPoint Presentation</vt:lpstr>
      <vt:lpstr>Key Word</vt:lpstr>
      <vt:lpstr>الكلمة المفتاحية</vt:lpstr>
      <vt:lpstr>الكلمة المفتاحية</vt:lpstr>
      <vt:lpstr>PowerPoint Presentation</vt:lpstr>
      <vt:lpstr>حسناً، أنت تطلب علامة الله</vt:lpstr>
      <vt:lpstr>لا يزال الله يتكلم . اقرأ كلماته</vt:lpstr>
      <vt:lpstr>لا يزال الله يتكلم عندما نكون جاهزين</vt:lpstr>
      <vt:lpstr>كيف يمكنك أن تسترد بركات الله بينما ترى تأديبه فقط؟</vt:lpstr>
      <vt:lpstr>1. أعد تنظيم أولوياتك.</vt:lpstr>
      <vt:lpstr>حجي ٢ </vt:lpstr>
      <vt:lpstr>2. استرد حضور الله (حجي 2: 1-9) </vt:lpstr>
      <vt:lpstr>في الشهر السابع في الحادي والعشرين من الشهر كانت كلمة الرب عن يد حجي النبي قائلاً كلم زربابل بن شألتئيل والي يهوذا ويهوشع بن يهوصادق الكاهن العظيم وبقية الشعب قائلاً (حجي 2: 1-2)</vt:lpstr>
      <vt:lpstr>التواريخ في حجي</vt:lpstr>
      <vt:lpstr> 3 من الباقي فيكم الذي رأى هذا البيت في مجده الأول وكيف تنظرونه الآن أما هو في أعينكم كلا شيء 4 فالآن تشدد يا زربابل يقول الرب وتشدد يا يهوشع بن يهوصادق الكاهن العظيم وتشددوا يا جميع شعب الأرض يقول الرب واعملوا فإني معكم يقول رب الجنود        5 حسب الكلام الذي عاهدتكم به عند خروجكم من مصر وروحي قائم في وسطكم لا تخافوا  (حجي 2: 3-5)</vt:lpstr>
      <vt:lpstr>لأنه هكذا قال رب الجنود هي مرة بعد قليل فأزلزل السماوات والأرض والبحر واليابسة وأزلزل  (حجي 2: 6)</vt:lpstr>
      <vt:lpstr>وأزلزل كل الأمم ويأتي مشتهى كل الأمم فأملأ هذا البيت مجداً قال رب الجنود  (حجي 2: 7)</vt:lpstr>
      <vt:lpstr>الهيكل الأول - سليمان</vt:lpstr>
      <vt:lpstr>الهيكل الثاني - زربابل</vt:lpstr>
      <vt:lpstr>الهيكل الثالث - هيرودس</vt:lpstr>
      <vt:lpstr>حضور الله في إعادة بناء الهيكل</vt:lpstr>
      <vt:lpstr>لي الفضة ولي الذهب يقول رب الجنود مجد هذا البيت الأخير يكون أعظم من مجد الأول قال رب الجنود وفي هذا المكان أعطي السلام يقول رب الجنود (حجي 2: 8-9)</vt:lpstr>
      <vt:lpstr>الجزء الثاني : التأكيد</vt:lpstr>
      <vt:lpstr>صلوات من أجل   الهيكل الثالث</vt:lpstr>
      <vt:lpstr>أملأ هذا البيت مجداً</vt:lpstr>
      <vt:lpstr>الهيكل الثالث - الضيقة</vt:lpstr>
      <vt:lpstr>استبدال هذا بالهيكل</vt:lpstr>
      <vt:lpstr>الصخرة في الداخل</vt:lpstr>
      <vt:lpstr>جبل        الهيكل      الحالي</vt:lpstr>
      <vt:lpstr>أحداث الأسبوع السبعين</vt:lpstr>
      <vt:lpstr> سيصنع ضد المسيح معاهدة لسبع سنوات مع إسرائيل</vt:lpstr>
      <vt:lpstr>في عام 2017 احتفلت إسرائيل بجهود الرئيس ترامب لإعادة بناء الهيكل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حزقيال</vt:lpstr>
      <vt:lpstr>مجد الله سوف يعود</vt:lpstr>
      <vt:lpstr>رجوع      المجد</vt:lpstr>
      <vt:lpstr>البوابة الشرقية (حز 43: 1-3)</vt:lpstr>
      <vt:lpstr>مشاكل في كلتا الحالتين</vt:lpstr>
      <vt:lpstr>لماذا الذبائح في الألفية؟</vt:lpstr>
      <vt:lpstr>مواضيع لاهوتية</vt:lpstr>
      <vt:lpstr>الرد</vt:lpstr>
      <vt:lpstr>ماذا يعني إهمال إعادة بناء الهيكل حقاً؟</vt:lpstr>
      <vt:lpstr>ماذا يعني إهمال إعادة بناء الهيكل حقاً؟</vt:lpstr>
      <vt:lpstr> تذكر أن  الله  قد وعدك  بحضوره  اليوم أيضاً</vt:lpstr>
      <vt:lpstr>حضور الله</vt:lpstr>
      <vt:lpstr>رب الجنود</vt:lpstr>
      <vt:lpstr>لتكن سيرتكم خالية من محبة المال كونوا مكتفين بما عندكم لأنه قال لا أهملك ولا أتركك (عبرانيين 13: 5)</vt:lpstr>
      <vt:lpstr>كيف يمكنك أن تسترد بركة الله بينما ترى تأديبه فقط؟</vt:lpstr>
      <vt:lpstr>1. أعد تنظيم أولوياتك.</vt:lpstr>
      <vt:lpstr>2. أطلب حضور الله.</vt:lpstr>
      <vt:lpstr>3. جدد عبادتك.</vt:lpstr>
      <vt:lpstr>التواريخ في حجي (2: 10، 18، 20)</vt:lpstr>
      <vt:lpstr>التأديب الإلهي (2: 10-17)</vt:lpstr>
      <vt:lpstr>10 في الرابع والعشرين من الشهر التاسع في السنة الثانية لداريوس كانت كلمة الرب عن يد حجي النبي قائلاً 11 هكذا قال رب الجنود اسال الكهنة عن الشريعة قائلاً 12 إن حمل إنسان لحماً مقدساً في طرف ثوبه ومس بطرفه خبزاً أو طبيخاً أو خمراً أو زيتاً أو طعاماً ما فهل يتقدس فأجاب الكهنة وقالوا لا    13 فقال حجي إن كان المنجس بميت يمس شيئاً من هذه فهل يتنجس فأجاب الكهنة وقالوا يتنجس  (حجي 2: 10-13)</vt:lpstr>
      <vt:lpstr>14 فأجاب حجي وقال هكذا هذا الشعب وهكذا هذه الأمة قدامي يقول الرب وهكذا كل عمل أيديهم وما يقربونه هناك هو نجس 15 والآن فاجعلوا قلبكم من هذا اليوم فراجعاً قبل وضع حجر على حجر في هيكل الرب 16 منذ تلك الأيام كان أحدكم يأتي إلى عرمة عشرين فكانت عشرة أتى إلى حوض المعصرة ليغرف خمسين فورة فكانت عشرين 17 قد ضربتكم باللفح وباليرقان وبالبرد في كل عمل أيديكم وما رجعتم إلي يقول الرب  (حجي 2: 14-17)</vt:lpstr>
      <vt:lpstr>البركة الإلهية (2: 18-19)</vt:lpstr>
      <vt:lpstr>18 فاجعلوا قلبكم من هذا اليوم فصاعداً من اليوم الرابع والعشرين من الشهر التاسع من اليوم الذي فيه تأسس هيكل الرب اجعلوا قلبكم 19 هل البذر في الأهراء بعد والكرم والتين والرمان والزيتون لم يحمل بعد فمن هذا اليوم أبارك  (حجي 2: 18-19)</vt:lpstr>
      <vt:lpstr>الجزء الثالث : الإتهام</vt:lpstr>
      <vt:lpstr>ماذا يعتقد الله بشأن عبادتك؟</vt:lpstr>
      <vt:lpstr>كيف يمكنك أن تسترد بركة الله بينما ترى تأديبه فقط؟</vt:lpstr>
      <vt:lpstr>٤. أعد تصور ملكوت الله (حجي ٢: ٢٠-٢٣)</vt:lpstr>
      <vt:lpstr>20 وصارت كلمة الرب ثانية إلى حجي في الرابع والعشرين من الشهر قائلاً 21 كلم زربابل والي يهوذا قائلاً إني أزلزل السماوات والأرض  22 وأقلب كرسي الممالك وأبيد قوة ممالك الأمم وأقلب المركبات والراكبين فيها وينحط الخيل وراكبوها كل منها بسيف أخيه (حجي ٢: ٢٠-٢٢)</vt:lpstr>
      <vt:lpstr>الإنتصار العسكري (2: 20-22)</vt:lpstr>
      <vt:lpstr>حجي ٢ : ٢٣  في ذلك اليوم يقول رب الجنود آخذك يا زربابل عبدي ابن شألتئيل يقول الرب وأجعلك كخاتم لأني قد اخترتك يقول رب الجنود </vt:lpstr>
      <vt:lpstr>الجزء الرابع : التأكيد</vt:lpstr>
      <vt:lpstr>بركة زربابل (2: 23)</vt:lpstr>
      <vt:lpstr>التعليم المسياني في حجي</vt:lpstr>
      <vt:lpstr>طابع      الخاتم</vt:lpstr>
      <vt:lpstr>سلطة زربابل</vt:lpstr>
      <vt:lpstr>أهمية توازي داود - زربابل</vt:lpstr>
      <vt:lpstr>عناصر النبوة المسيانية</vt:lpstr>
      <vt:lpstr>هل تريد بركة الله؟</vt:lpstr>
      <vt:lpstr>باري هادلستون، الكتاب المقدس الملخص بالأحرف الصوتية (غراند رابيدز: بيكر، 1992)</vt:lpstr>
      <vt:lpstr>نوعين من الميراث</vt:lpstr>
      <vt:lpstr>كيف يمكنك أن تسترد بركة الله بينما ترى تأديبه فقط؟</vt:lpstr>
      <vt:lpstr>الفكرة الرئيسية</vt:lpstr>
      <vt:lpstr>1. أعد تنظيم أولوياتك.</vt:lpstr>
      <vt:lpstr>2. استرد حضور الله (حجي 2: 1-9)</vt:lpstr>
      <vt:lpstr>3. جدد عبادتك (حجي 2: 10-19)</vt:lpstr>
      <vt:lpstr>4. أعد تصور ملكوت الله (حجي 2: 20-23)</vt:lpstr>
      <vt:lpstr>الآية المفتاحية</vt:lpstr>
      <vt:lpstr>بيان الملكوت بحسب حجي</vt:lpstr>
      <vt:lpstr>أولويات أبدية</vt:lpstr>
      <vt:lpstr>Black</vt:lpstr>
      <vt:lpstr>مسح العهد القديم   •  BibleStudyDownloads.org</vt:lpstr>
      <vt:lpstr>يوجه الرب التاريخ وحياة شعبه</vt:lpstr>
      <vt:lpstr>أولويات في غير محلها</vt:lpstr>
      <vt:lpstr>دور النبي كمرسل من الرب</vt:lpstr>
      <vt:lpstr>ما هو الأمر الأكثر أهمية؟</vt:lpstr>
      <vt:lpstr>الأولويات الروحية فوق المادية</vt:lpstr>
      <vt:lpstr>التطبيق</vt:lpstr>
      <vt:lpstr>PowerPoint Presentation</vt:lpstr>
      <vt:lpstr>PowerPoint Presentation</vt:lpstr>
      <vt:lpstr>PowerPoint Presentation</vt:lpstr>
      <vt:lpstr>PowerPoint Presentation</vt:lpstr>
      <vt:lpstr>PowerPoint Presentation</vt:lpstr>
      <vt:lpstr>Black</vt:lpstr>
      <vt:lpstr>مسح العهد القديم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Book of Haggai   </dc:title>
  <dc:creator>Joy Tong</dc:creator>
  <cp:lastModifiedBy>Rick Griffith</cp:lastModifiedBy>
  <cp:revision>347</cp:revision>
  <dcterms:created xsi:type="dcterms:W3CDTF">2002-04-20T10:24:14Z</dcterms:created>
  <dcterms:modified xsi:type="dcterms:W3CDTF">2024-02-16T07:16:20Z</dcterms:modified>
</cp:coreProperties>
</file>