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9.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0.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1.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44.xml" ContentType="application/vnd.openxmlformats-officedocument.presentationml.slideLayout+xml"/>
  <Override PartName="/ppt/theme/theme26.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8.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2.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3.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4.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5.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6.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7.xml" ContentType="application/vnd.openxmlformats-officedocument.theme+xml"/>
  <Override PartName="/ppt/slideLayouts/slideLayout360.xml" ContentType="application/vnd.openxmlformats-officedocument.presentationml.slideLayout+xml"/>
  <Override PartName="/ppt/theme/theme38.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9.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0.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1.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2.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3.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theme/themeOverride5.xml" ContentType="application/vnd.openxmlformats-officedocument.themeOverr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theme/themeOverride8.xml" ContentType="application/vnd.openxmlformats-officedocument.themeOverride+xml"/>
  <Override PartName="/ppt/notesSlides/notesSlide27.xml" ContentType="application/vnd.openxmlformats-officedocument.presentationml.notesSlide+xml"/>
  <Override PartName="/ppt/theme/themeOverride9.xml" ContentType="application/vnd.openxmlformats-officedocument.themeOverride+xml"/>
  <Override PartName="/ppt/notesSlides/notesSlide28.xml" ContentType="application/vnd.openxmlformats-officedocument.presentationml.notesSlide+xml"/>
  <Override PartName="/ppt/theme/themeOverride10.xml" ContentType="application/vnd.openxmlformats-officedocument.themeOverride+xml"/>
  <Override PartName="/ppt/notesSlides/notesSlide29.xml" ContentType="application/vnd.openxmlformats-officedocument.presentationml.notesSlide+xml"/>
  <Override PartName="/ppt/theme/themeOverride11.xml" ContentType="application/vnd.openxmlformats-officedocument.themeOverride+xml"/>
  <Override PartName="/ppt/notesSlides/notesSlide30.xml" ContentType="application/vnd.openxmlformats-officedocument.presentationml.notesSlide+xml"/>
  <Override PartName="/ppt/theme/themeOverride12.xml" ContentType="application/vnd.openxmlformats-officedocument.themeOverride+xml"/>
  <Override PartName="/ppt/notesSlides/notesSlide31.xml" ContentType="application/vnd.openxmlformats-officedocument.presentationml.notesSlide+xml"/>
  <Override PartName="/ppt/theme/themeOverride13.xml" ContentType="application/vnd.openxmlformats-officedocument.themeOverride+xml"/>
  <Override PartName="/ppt/notesSlides/notesSlide32.xml" ContentType="application/vnd.openxmlformats-officedocument.presentationml.notesSlide+xml"/>
  <Override PartName="/ppt/theme/themeOverride14.xml" ContentType="application/vnd.openxmlformats-officedocument.themeOverride+xml"/>
  <Override PartName="/ppt/notesSlides/notesSlide33.xml" ContentType="application/vnd.openxmlformats-officedocument.presentationml.notesSlide+xml"/>
  <Override PartName="/ppt/theme/themeOverride15.xml" ContentType="application/vnd.openxmlformats-officedocument.themeOverride+xml"/>
  <Override PartName="/ppt/notesSlides/notesSlide34.xml" ContentType="application/vnd.openxmlformats-officedocument.presentationml.notesSlide+xml"/>
  <Override PartName="/ppt/theme/themeOverride16.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17.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18.xml" ContentType="application/vnd.openxmlformats-officedocument.themeOverride+xml"/>
  <Override PartName="/ppt/notesSlides/notesSlide141.xml" ContentType="application/vnd.openxmlformats-officedocument.presentationml.notesSlide+xml"/>
  <Override PartName="/ppt/theme/themeOverride19.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2" r:id="rId2"/>
    <p:sldMasterId id="2147483860" r:id="rId3"/>
    <p:sldMasterId id="2147483935" r:id="rId4"/>
    <p:sldMasterId id="2147483995" r:id="rId5"/>
    <p:sldMasterId id="2147484055" r:id="rId6"/>
    <p:sldMasterId id="2147484091" r:id="rId7"/>
    <p:sldMasterId id="2147484139" r:id="rId8"/>
    <p:sldMasterId id="2147484176" r:id="rId9"/>
    <p:sldMasterId id="2147484188" r:id="rId10"/>
    <p:sldMasterId id="2147484212" r:id="rId11"/>
    <p:sldMasterId id="2147484239" r:id="rId12"/>
    <p:sldMasterId id="2147484257" r:id="rId13"/>
    <p:sldMasterId id="2147484269" r:id="rId14"/>
    <p:sldMasterId id="2147484294" r:id="rId15"/>
    <p:sldMasterId id="2147484324" r:id="rId16"/>
    <p:sldMasterId id="2147484336" r:id="rId17"/>
    <p:sldMasterId id="2147484348" r:id="rId18"/>
    <p:sldMasterId id="2147484360" r:id="rId19"/>
    <p:sldMasterId id="2147484413" r:id="rId20"/>
    <p:sldMasterId id="2147484425" r:id="rId21"/>
    <p:sldMasterId id="2147484476" r:id="rId22"/>
    <p:sldMasterId id="2147484500" r:id="rId23"/>
    <p:sldMasterId id="2147484512" r:id="rId24"/>
    <p:sldMasterId id="2147484524" r:id="rId25"/>
    <p:sldMasterId id="2147484536" r:id="rId26"/>
    <p:sldMasterId id="2147484538" r:id="rId27"/>
    <p:sldMasterId id="2147484617" r:id="rId28"/>
    <p:sldMasterId id="2147484620" r:id="rId29"/>
    <p:sldMasterId id="2147484632" r:id="rId30"/>
    <p:sldMasterId id="2147484644" r:id="rId31"/>
    <p:sldMasterId id="2147484657" r:id="rId32"/>
    <p:sldMasterId id="2147484673" r:id="rId33"/>
    <p:sldMasterId id="2147484685" r:id="rId34"/>
    <p:sldMasterId id="2147484697" r:id="rId35"/>
    <p:sldMasterId id="2147484709" r:id="rId36"/>
    <p:sldMasterId id="2147484722" r:id="rId37"/>
    <p:sldMasterId id="2147484734" r:id="rId38"/>
    <p:sldMasterId id="2147484736" r:id="rId39"/>
    <p:sldMasterId id="2147484739" r:id="rId40"/>
    <p:sldMasterId id="2147484750" r:id="rId41"/>
    <p:sldMasterId id="2147484753" r:id="rId42"/>
    <p:sldMasterId id="2147484767" r:id="rId43"/>
    <p:sldMasterId id="2147484781" r:id="rId44"/>
  </p:sldMasterIdLst>
  <p:notesMasterIdLst>
    <p:notesMasterId r:id="rId269"/>
  </p:notesMasterIdLst>
  <p:sldIdLst>
    <p:sldId id="772" r:id="rId45"/>
    <p:sldId id="773" r:id="rId46"/>
    <p:sldId id="774" r:id="rId47"/>
    <p:sldId id="775" r:id="rId48"/>
    <p:sldId id="776" r:id="rId49"/>
    <p:sldId id="777" r:id="rId50"/>
    <p:sldId id="778" r:id="rId51"/>
    <p:sldId id="779" r:id="rId52"/>
    <p:sldId id="780" r:id="rId53"/>
    <p:sldId id="4771" r:id="rId54"/>
    <p:sldId id="782" r:id="rId55"/>
    <p:sldId id="784" r:id="rId56"/>
    <p:sldId id="785" r:id="rId57"/>
    <p:sldId id="787" r:id="rId58"/>
    <p:sldId id="788" r:id="rId59"/>
    <p:sldId id="789" r:id="rId60"/>
    <p:sldId id="786" r:id="rId61"/>
    <p:sldId id="790" r:id="rId62"/>
    <p:sldId id="4007" r:id="rId63"/>
    <p:sldId id="792" r:id="rId64"/>
    <p:sldId id="740" r:id="rId65"/>
    <p:sldId id="739" r:id="rId66"/>
    <p:sldId id="741" r:id="rId67"/>
    <p:sldId id="742" r:id="rId68"/>
    <p:sldId id="743" r:id="rId69"/>
    <p:sldId id="744" r:id="rId70"/>
    <p:sldId id="745" r:id="rId71"/>
    <p:sldId id="846" r:id="rId72"/>
    <p:sldId id="747" r:id="rId73"/>
    <p:sldId id="748" r:id="rId74"/>
    <p:sldId id="749" r:id="rId75"/>
    <p:sldId id="5403" r:id="rId76"/>
    <p:sldId id="5432" r:id="rId77"/>
    <p:sldId id="5433" r:id="rId78"/>
    <p:sldId id="5434" r:id="rId79"/>
    <p:sldId id="5435" r:id="rId80"/>
    <p:sldId id="5436" r:id="rId81"/>
    <p:sldId id="5437" r:id="rId82"/>
    <p:sldId id="5438" r:id="rId83"/>
    <p:sldId id="5439" r:id="rId84"/>
    <p:sldId id="5440" r:id="rId85"/>
    <p:sldId id="5441" r:id="rId86"/>
    <p:sldId id="5442" r:id="rId87"/>
    <p:sldId id="5443" r:id="rId88"/>
    <p:sldId id="5444" r:id="rId89"/>
    <p:sldId id="5445" r:id="rId90"/>
    <p:sldId id="5446" r:id="rId91"/>
    <p:sldId id="435" r:id="rId92"/>
    <p:sldId id="4019" r:id="rId93"/>
    <p:sldId id="4020" r:id="rId94"/>
    <p:sldId id="4021" r:id="rId95"/>
    <p:sldId id="432" r:id="rId96"/>
    <p:sldId id="4022" r:id="rId97"/>
    <p:sldId id="733" r:id="rId98"/>
    <p:sldId id="734" r:id="rId99"/>
    <p:sldId id="4023" r:id="rId100"/>
    <p:sldId id="4024" r:id="rId101"/>
    <p:sldId id="844" r:id="rId102"/>
    <p:sldId id="911" r:id="rId103"/>
    <p:sldId id="4025" r:id="rId104"/>
    <p:sldId id="634" r:id="rId105"/>
    <p:sldId id="4026" r:id="rId106"/>
    <p:sldId id="310" r:id="rId107"/>
    <p:sldId id="732" r:id="rId108"/>
    <p:sldId id="4027" r:id="rId109"/>
    <p:sldId id="592" r:id="rId110"/>
    <p:sldId id="4028" r:id="rId111"/>
    <p:sldId id="4029" r:id="rId112"/>
    <p:sldId id="805" r:id="rId113"/>
    <p:sldId id="806" r:id="rId114"/>
    <p:sldId id="4031" r:id="rId115"/>
    <p:sldId id="808" r:id="rId116"/>
    <p:sldId id="807" r:id="rId117"/>
    <p:sldId id="4032" r:id="rId118"/>
    <p:sldId id="4033" r:id="rId119"/>
    <p:sldId id="636" r:id="rId120"/>
    <p:sldId id="4034" r:id="rId121"/>
    <p:sldId id="735" r:id="rId122"/>
    <p:sldId id="4035" r:id="rId123"/>
    <p:sldId id="800" r:id="rId124"/>
    <p:sldId id="798" r:id="rId125"/>
    <p:sldId id="736" r:id="rId126"/>
    <p:sldId id="799" r:id="rId127"/>
    <p:sldId id="801" r:id="rId128"/>
    <p:sldId id="804" r:id="rId129"/>
    <p:sldId id="802" r:id="rId130"/>
    <p:sldId id="803" r:id="rId131"/>
    <p:sldId id="737" r:id="rId132"/>
    <p:sldId id="4037" r:id="rId133"/>
    <p:sldId id="4038" r:id="rId134"/>
    <p:sldId id="4039" r:id="rId135"/>
    <p:sldId id="2587" r:id="rId136"/>
    <p:sldId id="4040" r:id="rId137"/>
    <p:sldId id="4041" r:id="rId138"/>
    <p:sldId id="4042" r:id="rId139"/>
    <p:sldId id="4043" r:id="rId140"/>
    <p:sldId id="4044" r:id="rId141"/>
    <p:sldId id="4045" r:id="rId142"/>
    <p:sldId id="4046" r:id="rId143"/>
    <p:sldId id="4047" r:id="rId144"/>
    <p:sldId id="4048" r:id="rId145"/>
    <p:sldId id="4049" r:id="rId146"/>
    <p:sldId id="4050" r:id="rId147"/>
    <p:sldId id="4051" r:id="rId148"/>
    <p:sldId id="4052" r:id="rId149"/>
    <p:sldId id="4053" r:id="rId150"/>
    <p:sldId id="652" r:id="rId151"/>
    <p:sldId id="587" r:id="rId152"/>
    <p:sldId id="4054" r:id="rId153"/>
    <p:sldId id="4055" r:id="rId154"/>
    <p:sldId id="738" r:id="rId155"/>
    <p:sldId id="4056" r:id="rId156"/>
    <p:sldId id="4057" r:id="rId157"/>
    <p:sldId id="4058" r:id="rId158"/>
    <p:sldId id="4059" r:id="rId159"/>
    <p:sldId id="4060" r:id="rId160"/>
    <p:sldId id="4061" r:id="rId161"/>
    <p:sldId id="4011" r:id="rId162"/>
    <p:sldId id="5447" r:id="rId163"/>
    <p:sldId id="445" r:id="rId164"/>
    <p:sldId id="4062" r:id="rId165"/>
    <p:sldId id="633" r:id="rId166"/>
    <p:sldId id="279" r:id="rId167"/>
    <p:sldId id="280" r:id="rId168"/>
    <p:sldId id="281" r:id="rId169"/>
    <p:sldId id="4063" r:id="rId170"/>
    <p:sldId id="915" r:id="rId171"/>
    <p:sldId id="916" r:id="rId172"/>
    <p:sldId id="917" r:id="rId173"/>
    <p:sldId id="371" r:id="rId174"/>
    <p:sldId id="606" r:id="rId175"/>
    <p:sldId id="607" r:id="rId176"/>
    <p:sldId id="608" r:id="rId177"/>
    <p:sldId id="4064" r:id="rId178"/>
    <p:sldId id="4065" r:id="rId179"/>
    <p:sldId id="4066" r:id="rId180"/>
    <p:sldId id="5394" r:id="rId181"/>
    <p:sldId id="674" r:id="rId182"/>
    <p:sldId id="675" r:id="rId183"/>
    <p:sldId id="676" r:id="rId184"/>
    <p:sldId id="677" r:id="rId185"/>
    <p:sldId id="678" r:id="rId186"/>
    <p:sldId id="679" r:id="rId187"/>
    <p:sldId id="680" r:id="rId188"/>
    <p:sldId id="681" r:id="rId189"/>
    <p:sldId id="682" r:id="rId190"/>
    <p:sldId id="796" r:id="rId191"/>
    <p:sldId id="797" r:id="rId192"/>
    <p:sldId id="2588" r:id="rId193"/>
    <p:sldId id="908" r:id="rId194"/>
    <p:sldId id="5395" r:id="rId195"/>
    <p:sldId id="5396" r:id="rId196"/>
    <p:sldId id="687" r:id="rId197"/>
    <p:sldId id="5397" r:id="rId198"/>
    <p:sldId id="5359" r:id="rId199"/>
    <p:sldId id="1224" r:id="rId200"/>
    <p:sldId id="5430" r:id="rId201"/>
    <p:sldId id="5431" r:id="rId202"/>
    <p:sldId id="433" r:id="rId203"/>
    <p:sldId id="2589" r:id="rId204"/>
    <p:sldId id="5398" r:id="rId205"/>
    <p:sldId id="5399" r:id="rId206"/>
    <p:sldId id="5400" r:id="rId207"/>
    <p:sldId id="5401" r:id="rId208"/>
    <p:sldId id="588" r:id="rId209"/>
    <p:sldId id="5402" r:id="rId210"/>
    <p:sldId id="5404" r:id="rId211"/>
    <p:sldId id="5405" r:id="rId212"/>
    <p:sldId id="5406" r:id="rId213"/>
    <p:sldId id="637" r:id="rId214"/>
    <p:sldId id="5407" r:id="rId215"/>
    <p:sldId id="702" r:id="rId216"/>
    <p:sldId id="4006" r:id="rId217"/>
    <p:sldId id="5408" r:id="rId218"/>
    <p:sldId id="5409" r:id="rId219"/>
    <p:sldId id="5410" r:id="rId220"/>
    <p:sldId id="5411" r:id="rId221"/>
    <p:sldId id="5412" r:id="rId222"/>
    <p:sldId id="5413" r:id="rId223"/>
    <p:sldId id="5414" r:id="rId224"/>
    <p:sldId id="5415" r:id="rId225"/>
    <p:sldId id="5416" r:id="rId226"/>
    <p:sldId id="5417" r:id="rId227"/>
    <p:sldId id="5418" r:id="rId228"/>
    <p:sldId id="5419" r:id="rId229"/>
    <p:sldId id="714" r:id="rId230"/>
    <p:sldId id="5420" r:id="rId231"/>
    <p:sldId id="5421" r:id="rId232"/>
    <p:sldId id="5422" r:id="rId233"/>
    <p:sldId id="5423" r:id="rId234"/>
    <p:sldId id="719" r:id="rId235"/>
    <p:sldId id="616" r:id="rId236"/>
    <p:sldId id="730" r:id="rId237"/>
    <p:sldId id="731" r:id="rId238"/>
    <p:sldId id="729" r:id="rId239"/>
    <p:sldId id="593" r:id="rId240"/>
    <p:sldId id="720" r:id="rId241"/>
    <p:sldId id="429" r:id="rId242"/>
    <p:sldId id="594" r:id="rId243"/>
    <p:sldId id="610" r:id="rId244"/>
    <p:sldId id="611" r:id="rId245"/>
    <p:sldId id="5424" r:id="rId246"/>
    <p:sldId id="771" r:id="rId247"/>
    <p:sldId id="770" r:id="rId248"/>
    <p:sldId id="416" r:id="rId249"/>
    <p:sldId id="5425" r:id="rId250"/>
    <p:sldId id="5426" r:id="rId251"/>
    <p:sldId id="5427" r:id="rId252"/>
    <p:sldId id="5428" r:id="rId253"/>
    <p:sldId id="5429" r:id="rId254"/>
    <p:sldId id="4016" r:id="rId255"/>
    <p:sldId id="4018" r:id="rId256"/>
    <p:sldId id="5448" r:id="rId257"/>
    <p:sldId id="761" r:id="rId258"/>
    <p:sldId id="762" r:id="rId259"/>
    <p:sldId id="763" r:id="rId260"/>
    <p:sldId id="764" r:id="rId261"/>
    <p:sldId id="765" r:id="rId262"/>
    <p:sldId id="5449" r:id="rId263"/>
    <p:sldId id="5450" r:id="rId264"/>
    <p:sldId id="5451" r:id="rId265"/>
    <p:sldId id="5452" r:id="rId266"/>
    <p:sldId id="320" r:id="rId267"/>
    <p:sldId id="390" r:id="rId2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E0397AB1-AC12-2E4E-9737-1123C9DBFAB2}">
          <p14:sldIdLst>
            <p14:sldId id="772"/>
            <p14:sldId id="773"/>
            <p14:sldId id="774"/>
            <p14:sldId id="775"/>
            <p14:sldId id="776"/>
            <p14:sldId id="777"/>
            <p14:sldId id="778"/>
            <p14:sldId id="779"/>
            <p14:sldId id="780"/>
            <p14:sldId id="4771"/>
            <p14:sldId id="782"/>
            <p14:sldId id="784"/>
            <p14:sldId id="785"/>
            <p14:sldId id="787"/>
            <p14:sldId id="788"/>
            <p14:sldId id="789"/>
            <p14:sldId id="786"/>
            <p14:sldId id="790"/>
            <p14:sldId id="4007"/>
            <p14:sldId id="792"/>
          </p14:sldIdLst>
        </p14:section>
        <p14:section name="Introduction" id="{36CAFD9D-922C-3644-B473-57A1F4BC4C6F}">
          <p14:sldIdLst>
            <p14:sldId id="740"/>
            <p14:sldId id="739"/>
            <p14:sldId id="741"/>
            <p14:sldId id="742"/>
            <p14:sldId id="743"/>
            <p14:sldId id="744"/>
            <p14:sldId id="745"/>
            <p14:sldId id="846"/>
            <p14:sldId id="747"/>
            <p14:sldId id="748"/>
            <p14:sldId id="749"/>
            <p14:sldId id="5403"/>
            <p14:sldId id="5432"/>
            <p14:sldId id="5433"/>
            <p14:sldId id="5434"/>
            <p14:sldId id="5435"/>
            <p14:sldId id="5436"/>
            <p14:sldId id="5437"/>
            <p14:sldId id="5438"/>
            <p14:sldId id="5439"/>
            <p14:sldId id="5440"/>
            <p14:sldId id="5441"/>
            <p14:sldId id="5442"/>
            <p14:sldId id="5443"/>
            <p14:sldId id="5444"/>
            <p14:sldId id="5445"/>
            <p14:sldId id="5446"/>
          </p14:sldIdLst>
        </p14:section>
        <p14:section name="Sermon" id="{32C914BD-2198-9E4F-AF7B-B9079EE9B510}">
          <p14:sldIdLst>
            <p14:sldId id="435"/>
            <p14:sldId id="4019"/>
            <p14:sldId id="4020"/>
            <p14:sldId id="4021"/>
            <p14:sldId id="432"/>
            <p14:sldId id="4022"/>
            <p14:sldId id="733"/>
            <p14:sldId id="734"/>
            <p14:sldId id="4023"/>
            <p14:sldId id="4024"/>
            <p14:sldId id="844"/>
            <p14:sldId id="911"/>
            <p14:sldId id="4025"/>
            <p14:sldId id="634"/>
            <p14:sldId id="4026"/>
            <p14:sldId id="310"/>
            <p14:sldId id="732"/>
          </p14:sldIdLst>
        </p14:section>
        <p14:section name="Chapters" id="{76B51F35-60C6-C746-AD5F-6F6736568DFC}">
          <p14:sldIdLst>
            <p14:sldId id="4027"/>
            <p14:sldId id="592"/>
            <p14:sldId id="4028"/>
            <p14:sldId id="4029"/>
            <p14:sldId id="805"/>
            <p14:sldId id="806"/>
            <p14:sldId id="4031"/>
            <p14:sldId id="808"/>
            <p14:sldId id="807"/>
            <p14:sldId id="4032"/>
            <p14:sldId id="4033"/>
            <p14:sldId id="636"/>
            <p14:sldId id="4034"/>
            <p14:sldId id="735"/>
            <p14:sldId id="4035"/>
            <p14:sldId id="800"/>
            <p14:sldId id="798"/>
            <p14:sldId id="736"/>
            <p14:sldId id="799"/>
            <p14:sldId id="801"/>
            <p14:sldId id="804"/>
            <p14:sldId id="802"/>
            <p14:sldId id="803"/>
            <p14:sldId id="737"/>
            <p14:sldId id="4037"/>
            <p14:sldId id="4038"/>
            <p14:sldId id="4039"/>
            <p14:sldId id="2587"/>
            <p14:sldId id="4040"/>
            <p14:sldId id="4041"/>
            <p14:sldId id="4042"/>
            <p14:sldId id="4043"/>
            <p14:sldId id="4044"/>
            <p14:sldId id="4045"/>
            <p14:sldId id="4046"/>
            <p14:sldId id="4047"/>
            <p14:sldId id="4048"/>
            <p14:sldId id="4049"/>
            <p14:sldId id="4050"/>
            <p14:sldId id="4051"/>
            <p14:sldId id="4052"/>
            <p14:sldId id="4053"/>
            <p14:sldId id="652"/>
            <p14:sldId id="587"/>
            <p14:sldId id="4054"/>
            <p14:sldId id="4055"/>
            <p14:sldId id="738"/>
            <p14:sldId id="4056"/>
            <p14:sldId id="4057"/>
            <p14:sldId id="4058"/>
            <p14:sldId id="4059"/>
            <p14:sldId id="4060"/>
            <p14:sldId id="4061"/>
            <p14:sldId id="4011"/>
            <p14:sldId id="5447"/>
            <p14:sldId id="445"/>
            <p14:sldId id="4062"/>
            <p14:sldId id="633"/>
            <p14:sldId id="279"/>
            <p14:sldId id="280"/>
            <p14:sldId id="281"/>
            <p14:sldId id="4063"/>
            <p14:sldId id="915"/>
            <p14:sldId id="916"/>
            <p14:sldId id="917"/>
            <p14:sldId id="371"/>
            <p14:sldId id="606"/>
            <p14:sldId id="607"/>
            <p14:sldId id="608"/>
            <p14:sldId id="4064"/>
            <p14:sldId id="4065"/>
            <p14:sldId id="4066"/>
            <p14:sldId id="5394"/>
            <p14:sldId id="674"/>
            <p14:sldId id="675"/>
            <p14:sldId id="676"/>
            <p14:sldId id="677"/>
            <p14:sldId id="678"/>
            <p14:sldId id="679"/>
            <p14:sldId id="680"/>
            <p14:sldId id="681"/>
            <p14:sldId id="682"/>
            <p14:sldId id="796"/>
            <p14:sldId id="797"/>
            <p14:sldId id="2588"/>
            <p14:sldId id="908"/>
            <p14:sldId id="5395"/>
            <p14:sldId id="5396"/>
            <p14:sldId id="687"/>
            <p14:sldId id="5397"/>
            <p14:sldId id="5359"/>
            <p14:sldId id="1224"/>
            <p14:sldId id="5430"/>
            <p14:sldId id="5431"/>
            <p14:sldId id="433"/>
            <p14:sldId id="2589"/>
            <p14:sldId id="5398"/>
            <p14:sldId id="5399"/>
            <p14:sldId id="5400"/>
            <p14:sldId id="5401"/>
            <p14:sldId id="588"/>
            <p14:sldId id="5402"/>
            <p14:sldId id="5404"/>
            <p14:sldId id="5405"/>
            <p14:sldId id="5406"/>
            <p14:sldId id="637"/>
            <p14:sldId id="5407"/>
            <p14:sldId id="702"/>
            <p14:sldId id="4006"/>
            <p14:sldId id="5408"/>
            <p14:sldId id="5409"/>
            <p14:sldId id="5410"/>
            <p14:sldId id="5411"/>
            <p14:sldId id="5412"/>
            <p14:sldId id="5413"/>
            <p14:sldId id="5414"/>
            <p14:sldId id="5415"/>
            <p14:sldId id="5416"/>
            <p14:sldId id="5417"/>
            <p14:sldId id="5418"/>
            <p14:sldId id="5419"/>
            <p14:sldId id="714"/>
            <p14:sldId id="5420"/>
            <p14:sldId id="5421"/>
            <p14:sldId id="5422"/>
            <p14:sldId id="5423"/>
          </p14:sldIdLst>
        </p14:section>
        <p14:section name="Conclusion" id="{64D14456-8AE8-1049-AB49-967F75D012E5}">
          <p14:sldIdLst>
            <p14:sldId id="719"/>
            <p14:sldId id="616"/>
            <p14:sldId id="730"/>
            <p14:sldId id="731"/>
            <p14:sldId id="729"/>
            <p14:sldId id="593"/>
            <p14:sldId id="720"/>
            <p14:sldId id="429"/>
            <p14:sldId id="594"/>
            <p14:sldId id="610"/>
            <p14:sldId id="611"/>
            <p14:sldId id="5424"/>
            <p14:sldId id="771"/>
            <p14:sldId id="770"/>
            <p14:sldId id="416"/>
            <p14:sldId id="5425"/>
            <p14:sldId id="5426"/>
            <p14:sldId id="5427"/>
            <p14:sldId id="5428"/>
            <p14:sldId id="5429"/>
            <p14:sldId id="4016"/>
            <p14:sldId id="4018"/>
          </p14:sldIdLst>
        </p14:section>
        <p14:section name="Supplements" id="{96EFB75F-E202-2E42-B02C-8DDC65D58019}">
          <p14:sldIdLst>
            <p14:sldId id="5448"/>
            <p14:sldId id="761"/>
            <p14:sldId id="762"/>
            <p14:sldId id="763"/>
            <p14:sldId id="764"/>
            <p14:sldId id="765"/>
            <p14:sldId id="5449"/>
            <p14:sldId id="5450"/>
            <p14:sldId id="5451"/>
            <p14:sldId id="5452"/>
            <p14:sldId id="320"/>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4972" autoAdjust="0"/>
    <p:restoredTop sz="94876" autoAdjust="0"/>
  </p:normalViewPr>
  <p:slideViewPr>
    <p:cSldViewPr snapToGrid="0" snapToObjects="1">
      <p:cViewPr varScale="1">
        <p:scale>
          <a:sx n="87" d="100"/>
          <a:sy n="87" d="100"/>
        </p:scale>
        <p:origin x="200" y="1800"/>
      </p:cViewPr>
      <p:guideLst>
        <p:guide orient="horz" pos="2160"/>
        <p:guide pos="2880"/>
      </p:guideLst>
    </p:cSldViewPr>
  </p:slideViewPr>
  <p:outlineViewPr>
    <p:cViewPr>
      <p:scale>
        <a:sx n="33" d="100"/>
        <a:sy n="33" d="100"/>
      </p:scale>
      <p:origin x="0" y="3432"/>
    </p:cViewPr>
  </p:outlineViewPr>
  <p:notesTextViewPr>
    <p:cViewPr>
      <p:scale>
        <a:sx n="100" d="100"/>
        <a:sy n="100" d="100"/>
      </p:scale>
      <p:origin x="0" y="0"/>
    </p:cViewPr>
  </p:notesTextViewPr>
  <p:sorterViewPr>
    <p:cViewPr varScale="1">
      <p:scale>
        <a:sx n="1" d="1"/>
        <a:sy n="1" d="1"/>
      </p:scale>
      <p:origin x="0" y="85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63" Type="http://schemas.openxmlformats.org/officeDocument/2006/relationships/slide" Target="slides/slide19.xml"/><Relationship Id="rId159" Type="http://schemas.openxmlformats.org/officeDocument/2006/relationships/slide" Target="slides/slide115.xml"/><Relationship Id="rId170" Type="http://schemas.openxmlformats.org/officeDocument/2006/relationships/slide" Target="slides/slide126.xml"/><Relationship Id="rId226" Type="http://schemas.openxmlformats.org/officeDocument/2006/relationships/slide" Target="slides/slide182.xml"/><Relationship Id="rId268" Type="http://schemas.openxmlformats.org/officeDocument/2006/relationships/slide" Target="slides/slide224.xml"/><Relationship Id="rId32" Type="http://schemas.openxmlformats.org/officeDocument/2006/relationships/slideMaster" Target="slideMasters/slideMaster32.xml"/><Relationship Id="rId74" Type="http://schemas.openxmlformats.org/officeDocument/2006/relationships/slide" Target="slides/slide30.xml"/><Relationship Id="rId128" Type="http://schemas.openxmlformats.org/officeDocument/2006/relationships/slide" Target="slides/slide84.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181" Type="http://schemas.openxmlformats.org/officeDocument/2006/relationships/slide" Target="slides/slide137.xml"/><Relationship Id="rId216" Type="http://schemas.openxmlformats.org/officeDocument/2006/relationships/slide" Target="slides/slide172.xml"/><Relationship Id="rId237" Type="http://schemas.openxmlformats.org/officeDocument/2006/relationships/slide" Target="slides/slide193.xml"/><Relationship Id="rId258" Type="http://schemas.openxmlformats.org/officeDocument/2006/relationships/slide" Target="slides/slide21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slide" Target="slides/slide127.xml"/><Relationship Id="rId192" Type="http://schemas.openxmlformats.org/officeDocument/2006/relationships/slide" Target="slides/slide148.xml"/><Relationship Id="rId206" Type="http://schemas.openxmlformats.org/officeDocument/2006/relationships/slide" Target="slides/slide162.xml"/><Relationship Id="rId227" Type="http://schemas.openxmlformats.org/officeDocument/2006/relationships/slide" Target="slides/slide183.xml"/><Relationship Id="rId248" Type="http://schemas.openxmlformats.org/officeDocument/2006/relationships/slide" Target="slides/slide204.xml"/><Relationship Id="rId269"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slide" Target="slides/slide117.xml"/><Relationship Id="rId182" Type="http://schemas.openxmlformats.org/officeDocument/2006/relationships/slide" Target="slides/slide138.xml"/><Relationship Id="rId217" Type="http://schemas.openxmlformats.org/officeDocument/2006/relationships/slide" Target="slides/slide173.xml"/><Relationship Id="rId6" Type="http://schemas.openxmlformats.org/officeDocument/2006/relationships/slideMaster" Target="slideMasters/slideMaster6.xml"/><Relationship Id="rId238" Type="http://schemas.openxmlformats.org/officeDocument/2006/relationships/slide" Target="slides/slide194.xml"/><Relationship Id="rId259" Type="http://schemas.openxmlformats.org/officeDocument/2006/relationships/slide" Target="slides/slide215.xml"/><Relationship Id="rId23" Type="http://schemas.openxmlformats.org/officeDocument/2006/relationships/slideMaster" Target="slideMasters/slideMaster23.xml"/><Relationship Id="rId119" Type="http://schemas.openxmlformats.org/officeDocument/2006/relationships/slide" Target="slides/slide75.xml"/><Relationship Id="rId270" Type="http://schemas.openxmlformats.org/officeDocument/2006/relationships/presProps" Target="presProps.xml"/><Relationship Id="rId44" Type="http://schemas.openxmlformats.org/officeDocument/2006/relationships/slideMaster" Target="slideMasters/slideMaster44.xml"/><Relationship Id="rId65" Type="http://schemas.openxmlformats.org/officeDocument/2006/relationships/slide" Target="slides/slide21.xml"/><Relationship Id="rId86" Type="http://schemas.openxmlformats.org/officeDocument/2006/relationships/slide" Target="slides/slide42.xml"/><Relationship Id="rId130" Type="http://schemas.openxmlformats.org/officeDocument/2006/relationships/slide" Target="slides/slide86.xml"/><Relationship Id="rId151" Type="http://schemas.openxmlformats.org/officeDocument/2006/relationships/slide" Target="slides/slide107.xml"/><Relationship Id="rId172" Type="http://schemas.openxmlformats.org/officeDocument/2006/relationships/slide" Target="slides/slide128.xml"/><Relationship Id="rId193" Type="http://schemas.openxmlformats.org/officeDocument/2006/relationships/slide" Target="slides/slide149.xml"/><Relationship Id="rId207" Type="http://schemas.openxmlformats.org/officeDocument/2006/relationships/slide" Target="slides/slide163.xml"/><Relationship Id="rId228" Type="http://schemas.openxmlformats.org/officeDocument/2006/relationships/slide" Target="slides/slide184.xml"/><Relationship Id="rId249"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65.xml"/><Relationship Id="rId260" Type="http://schemas.openxmlformats.org/officeDocument/2006/relationships/slide" Target="slides/slide216.xml"/><Relationship Id="rId34" Type="http://schemas.openxmlformats.org/officeDocument/2006/relationships/slideMaster" Target="slideMasters/slideMaster34.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20" Type="http://schemas.openxmlformats.org/officeDocument/2006/relationships/slide" Target="slides/slide76.xml"/><Relationship Id="rId141" Type="http://schemas.openxmlformats.org/officeDocument/2006/relationships/slide" Target="slides/slide97.xml"/><Relationship Id="rId7" Type="http://schemas.openxmlformats.org/officeDocument/2006/relationships/slideMaster" Target="slideMasters/slideMaster7.xml"/><Relationship Id="rId162" Type="http://schemas.openxmlformats.org/officeDocument/2006/relationships/slide" Target="slides/slide118.xml"/><Relationship Id="rId183" Type="http://schemas.openxmlformats.org/officeDocument/2006/relationships/slide" Target="slides/slide139.xml"/><Relationship Id="rId218" Type="http://schemas.openxmlformats.org/officeDocument/2006/relationships/slide" Target="slides/slide174.xml"/><Relationship Id="rId239" Type="http://schemas.openxmlformats.org/officeDocument/2006/relationships/slide" Target="slides/slide195.xml"/><Relationship Id="rId250" Type="http://schemas.openxmlformats.org/officeDocument/2006/relationships/slide" Target="slides/slide206.xml"/><Relationship Id="rId271"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208" Type="http://schemas.openxmlformats.org/officeDocument/2006/relationships/slide" Target="slides/slide164.xml"/><Relationship Id="rId229" Type="http://schemas.openxmlformats.org/officeDocument/2006/relationships/slide" Target="slides/slide185.xml"/><Relationship Id="rId240" Type="http://schemas.openxmlformats.org/officeDocument/2006/relationships/slide" Target="slides/slide196.xml"/><Relationship Id="rId261" Type="http://schemas.openxmlformats.org/officeDocument/2006/relationships/slide" Target="slides/slide21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slide" Target="slides/slide186.xml"/><Relationship Id="rId251"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272" Type="http://schemas.openxmlformats.org/officeDocument/2006/relationships/theme" Target="theme/theme1.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262" Type="http://schemas.openxmlformats.org/officeDocument/2006/relationships/slide" Target="slides/slide218.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slide" Target="slides/slide208.xml"/><Relationship Id="rId273" Type="http://schemas.openxmlformats.org/officeDocument/2006/relationships/tableStyles" Target="tableStyles.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263" Type="http://schemas.openxmlformats.org/officeDocument/2006/relationships/slide" Target="slides/slide219.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slide" Target="slides/slide209.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264"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54" Type="http://schemas.openxmlformats.org/officeDocument/2006/relationships/slide" Target="slides/slide210.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1.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1.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266" Type="http://schemas.openxmlformats.org/officeDocument/2006/relationships/slide" Target="slides/slide222.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256" Type="http://schemas.openxmlformats.org/officeDocument/2006/relationships/slide" Target="slides/slide212.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267" Type="http://schemas.openxmlformats.org/officeDocument/2006/relationships/slide" Target="slides/slide22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 Id="rId257" Type="http://schemas.openxmlformats.org/officeDocument/2006/relationships/slide" Target="slides/slide213.xml"/><Relationship Id="rId42" Type="http://schemas.openxmlformats.org/officeDocument/2006/relationships/slideMaster" Target="slideMasters/slideMaster42.xml"/><Relationship Id="rId84" Type="http://schemas.openxmlformats.org/officeDocument/2006/relationships/slide" Target="slides/slide40.xml"/><Relationship Id="rId138" Type="http://schemas.openxmlformats.org/officeDocument/2006/relationships/slide" Target="slides/slide94.xml"/><Relationship Id="rId191" Type="http://schemas.openxmlformats.org/officeDocument/2006/relationships/slide" Target="slides/slide147.xml"/><Relationship Id="rId205" Type="http://schemas.openxmlformats.org/officeDocument/2006/relationships/slide" Target="slides/slide161.xml"/><Relationship Id="rId247" Type="http://schemas.openxmlformats.org/officeDocument/2006/relationships/slide" Target="slides/slide203.xml"/><Relationship Id="rId107" Type="http://schemas.openxmlformats.org/officeDocument/2006/relationships/slide" Target="slides/slide63.xml"/><Relationship Id="rId11" Type="http://schemas.openxmlformats.org/officeDocument/2006/relationships/slideMaster" Target="slideMasters/slideMaster11.xml"/><Relationship Id="rId53" Type="http://schemas.openxmlformats.org/officeDocument/2006/relationships/slide" Target="slides/slide9.xml"/><Relationship Id="rId149"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139.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www.telegraph.co.uk/earth/wildlife/6750373/Tiger-lion-and-bear-form-unusual-friendship.html" TargetMode="External"/><Relationship Id="rId2" Type="http://schemas.openxmlformats.org/officeDocument/2006/relationships/slide" Target="../slides/slide140.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141.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145.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200.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53.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201.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54.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202.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cnn.com/2013/06/05/us/trayvon-martin-shooting-fast-facts/index.html" TargetMode="External"/><Relationship Id="rId3" Type="http://schemas.openxmlformats.org/officeDocument/2006/relationships/hyperlink" Target="http://blacklivesmatter.com/" TargetMode="External"/><Relationship Id="rId7" Type="http://schemas.openxmlformats.org/officeDocument/2006/relationships/hyperlink" Target="https://qz.com/author/lfesslerqz/"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boldorganizing.org/" TargetMode="External"/><Relationship Id="rId11" Type="http://schemas.openxmlformats.org/officeDocument/2006/relationships/hyperlink" Target="https://lesbianswhotech.org/newyork2018/" TargetMode="External"/><Relationship Id="rId5" Type="http://schemas.openxmlformats.org/officeDocument/2006/relationships/hyperlink" Target="http://ellabakercenter.org/" TargetMode="External"/><Relationship Id="rId10" Type="http://schemas.openxmlformats.org/officeDocument/2006/relationships/hyperlink" Target="https://www.theodysseyonline.com/lives-matter-others" TargetMode="External"/><Relationship Id="rId4" Type="http://schemas.openxmlformats.org/officeDocument/2006/relationships/hyperlink" Target="http://dignityandpowernow.org/" TargetMode="External"/><Relationship Id="rId9" Type="http://schemas.openxmlformats.org/officeDocument/2006/relationships/hyperlink" Target="https://www.huffingtonpost.com/michael-w-waters/liturgy-trayvon-martin-skittles-iced-tea-hoodie_b_1373763.htm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blacklivesmatter.com/what-we-believe/" TargetMode="External"/><Relationship Id="rId3" Type="http://schemas.openxmlformats.org/officeDocument/2006/relationships/hyperlink" Target="https://patriotpost.us/contributors/361" TargetMode="External"/><Relationship Id="rId7" Type="http://schemas.openxmlformats.org/officeDocument/2006/relationships/hyperlink" Target="https://www.dailywire.com/news/klavan-the-racial-matrix"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blackpast.org/african-american-history/garza-alicia-1981/" TargetMode="External"/><Relationship Id="rId5" Type="http://schemas.openxmlformats.org/officeDocument/2006/relationships/hyperlink" Target="https://patriotpost.us/articles/71933-blms-red-roots-2020-07-06" TargetMode="External"/><Relationship Id="rId4" Type="http://schemas.openxmlformats.org/officeDocument/2006/relationships/hyperlink" Target="https://patriotpost.us/alexander/31424-black-privilege-from-suppression-to-supremacy-2014-12-03"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rmstronginstitute.org/authors/39-jude-flurry"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62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4678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a:p>
            <a:r>
              <a:rPr lang="en-US" b="0" dirty="0"/>
              <a:t>Isaiah 2:6</a:t>
            </a:r>
            <a:r>
              <a:rPr lang="en-US" b="0" baseline="0" dirty="0"/>
              <a:t> already noted that people will be at peace with one another in millennium when Jesus rules the earth. Now, in Isaiah 11, he goes way beyond this level of peace even to include the animal kingdom. </a:t>
            </a:r>
            <a:r>
              <a:rPr lang="en-US" b="0" dirty="0"/>
              <a:t>People understandably</a:t>
            </a:r>
            <a:r>
              <a:rPr lang="en-US" b="0" baseline="0" dirty="0"/>
              <a:t> fear lions, tigers and bears. They are among the most fierce in the animal kingdom. No wonder Dorothy in </a:t>
            </a:r>
            <a:r>
              <a:rPr lang="en-US" b="0" i="1" baseline="0" dirty="0"/>
              <a:t>The Wizard of Oz</a:t>
            </a:r>
            <a:r>
              <a:rPr lang="en-US" b="0" i="0" baseline="0" dirty="0"/>
              <a:t> proclaimed as they entered the forest, "Lions, tigers and bears! Oh, My!"</a:t>
            </a:r>
            <a:endParaRPr lang="en-US" b="0"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B399E29-5B30-954D-99E6-852CE222E96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135</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4849072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a:p>
            <a:r>
              <a:rPr lang="en-US" b="0" dirty="0"/>
              <a:t>In </a:t>
            </a:r>
            <a:r>
              <a:rPr lang="mr-IN" b="0" dirty="0"/>
              <a:t>"</a:t>
            </a:r>
            <a:r>
              <a:rPr lang="en-US" b="0" dirty="0"/>
              <a:t>The Wizard of Oz,</a:t>
            </a:r>
            <a:r>
              <a:rPr lang="mr-IN" b="0" dirty="0"/>
              <a:t>"</a:t>
            </a:r>
            <a:r>
              <a:rPr lang="en-US" b="0" dirty="0"/>
              <a:t> Dorothy</a:t>
            </a:r>
            <a:r>
              <a:rPr lang="en-US" b="0" baseline="0" dirty="0"/>
              <a:t> exclaims with fear upon thinking that she would have to travel through the forest to get to Oz, </a:t>
            </a:r>
            <a:r>
              <a:rPr lang="mr-IN" b="0" baseline="0" dirty="0"/>
              <a:t>"</a:t>
            </a:r>
            <a:r>
              <a:rPr lang="en-US" b="0" baseline="0" dirty="0"/>
              <a:t>Lions, tigers and bears!  Oh, My!</a:t>
            </a:r>
            <a:r>
              <a:rPr lang="mr-IN" b="0" baseline="0" dirty="0"/>
              <a:t>"</a:t>
            </a:r>
            <a:r>
              <a:rPr lang="en-US" b="0" baseline="0" dirty="0"/>
              <a:t>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mr-IN" dirty="0"/>
              <a:t>"</a:t>
            </a:r>
            <a:r>
              <a:rPr lang="en-US" dirty="0"/>
              <a:t>An American black bear, a Bengal tiger and an African lion were the</a:t>
            </a:r>
            <a:r>
              <a:rPr lang="en-US" dirty="0">
                <a:hlinkClick r:id="rId3"/>
              </a:rPr>
              <a:t> victims of animal cruelty</a:t>
            </a:r>
            <a:r>
              <a:rPr lang="en-US" dirty="0"/>
              <a:t>....</a:t>
            </a:r>
            <a:r>
              <a:rPr lang="mr-IN" dirty="0"/>
              <a:t>"</a:t>
            </a:r>
            <a:endParaRPr lang="en-US" dirty="0"/>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99E29-5B30-954D-99E6-852CE222E96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52837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99E29-5B30-954D-99E6-852CE222E96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52837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The trio was originally owned by a drug dealer who didn't properly care for them, leading to neglect, poor health and severe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138</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In 2001, </a:t>
            </a:r>
            <a:r>
              <a:rPr lang="en-US" dirty="0">
                <a:hlinkClick r:id="rId3"/>
              </a:rPr>
              <a:t>Noah's Ark Animal Sanctuary</a:t>
            </a:r>
            <a:r>
              <a:rPr lang="en-US" dirty="0"/>
              <a:t>, a nonprofit that cares for animals in need, came to the rescue, and took them to Locust Grove, Georgia, [USA], where they were treated for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139</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mr-IN" dirty="0">
                <a:hlinkClick r:id="rId3"/>
              </a:rPr>
              <a:t>"</a:t>
            </a:r>
            <a:r>
              <a:rPr lang="en-US" dirty="0">
                <a:hlinkClick r:id="rId3"/>
              </a:rPr>
              <a:t>We could have separated them</a:t>
            </a:r>
            <a:r>
              <a:rPr lang="en-US" dirty="0"/>
              <a:t>,</a:t>
            </a:r>
            <a:r>
              <a:rPr lang="mr-IN" dirty="0"/>
              <a:t>"</a:t>
            </a:r>
            <a:r>
              <a:rPr lang="en-US" dirty="0"/>
              <a:t> Diane Smith, assistant director of the Noah's Ark Zoo told the Telegraph. </a:t>
            </a:r>
            <a:r>
              <a:rPr lang="mr-IN" dirty="0"/>
              <a:t>"</a:t>
            </a:r>
            <a:r>
              <a:rPr lang="en-US" dirty="0"/>
              <a:t>But since they came as a kind of family, the zoo decided to keep them together.</a:t>
            </a:r>
            <a:r>
              <a:rPr lang="mr-IN" dirty="0"/>
              <a:t>"</a:t>
            </a:r>
            <a:endParaRPr lang="en-US" b="1"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140</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141</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After arriving in Georgia, </a:t>
            </a:r>
            <a:r>
              <a:rPr lang="en-US" dirty="0" err="1"/>
              <a:t>Baloo</a:t>
            </a:r>
            <a:r>
              <a:rPr lang="en-US" dirty="0"/>
              <a:t> had the harness surgically removed.</a:t>
            </a:r>
            <a:r>
              <a:rPr lang="mr-IN" b="1"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142</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Given that the trio had found comfort in each other during their years of mistreatment, The Sanctuary's staff realized that they couldn't be separated and fenced them in together.</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143</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Unfortunately, the government passed new federal regulations requiring big cat enclosures to have 16 foot fences put up, which would take effect in October [2013]. </a:t>
            </a:r>
            <a:r>
              <a:rPr lang="en-US" dirty="0" err="1"/>
              <a:t>Baloo</a:t>
            </a:r>
            <a:r>
              <a:rPr lang="en-US" dirty="0"/>
              <a:t>, Leo and </a:t>
            </a:r>
            <a:r>
              <a:rPr lang="en-US" dirty="0" err="1"/>
              <a:t>Shere</a:t>
            </a:r>
            <a:r>
              <a:rPr lang="en-US" dirty="0"/>
              <a:t> Khan's fence was only 8 feet high. If these regulations weren't met, the three animals would have to split up. Rebuilding the fence would cost $489,000.</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144</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2026583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145</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On Oct. 10, they had announced that Noah's Ark Animal Sanctuary had won. They even received an extra $10,000 for attracting the most unique visitors during the last week of the challenge. </a:t>
            </a:r>
          </a:p>
          <a:p>
            <a:r>
              <a:rPr lang="en-US" dirty="0"/>
              <a:t>Additionally, they were able to raise $362,269 through crowd-funding. The installment company even agreed to discount the price of the new fence. </a:t>
            </a:r>
          </a:p>
          <a:p>
            <a:r>
              <a:rPr lang="en-US" dirty="0"/>
              <a:t>And once more, all is right in the BLT-land.</a:t>
            </a:r>
            <a:r>
              <a:rPr lang="mr-IN" dirty="0"/>
              <a:t>"</a:t>
            </a:r>
            <a:endParaRPr lang="en-US"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latin typeface="Calibri"/>
              </a:rPr>
              <a:pPr>
                <a:defRPr/>
              </a:pPr>
              <a:t>146</a:t>
            </a:fld>
            <a:endParaRPr lang="en-US">
              <a:solidFill>
                <a:prstClr val="black"/>
              </a:solidFill>
              <a:latin typeface="Calibri"/>
            </a:endParaRPr>
          </a:p>
        </p:txBody>
      </p:sp>
    </p:spTree>
    <p:extLst>
      <p:ext uri="{BB962C8B-B14F-4D97-AF65-F5344CB8AC3E}">
        <p14:creationId xmlns:p14="http://schemas.microsoft.com/office/powerpoint/2010/main" val="18852837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5481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150</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8" charset="0"/>
              </a:rPr>
              <a:t>Slides 13 and 127 repeated</a:t>
            </a:r>
          </a:p>
        </p:txBody>
      </p:sp>
    </p:spTree>
    <p:extLst>
      <p:ext uri="{BB962C8B-B14F-4D97-AF65-F5344CB8AC3E}">
        <p14:creationId xmlns:p14="http://schemas.microsoft.com/office/powerpoint/2010/main" val="25433354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10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sz="1200" b="1" kern="1200" dirty="0">
                <a:solidFill>
                  <a:schemeClr val="tx1"/>
                </a:solidFill>
                <a:effectLst/>
                <a:latin typeface="+mn-lt"/>
                <a:ea typeface="+mn-ea"/>
                <a:cs typeface="Arial" panose="020B0604020202020204" pitchFamily="34" charset="0"/>
              </a:rPr>
              <a:t>يدعي تقليد الكنيسة أنه كان هناك ثلاثة منهم: بالتاسار من الجزيرة العربية ، ملكيور من بلاد فارس ، وغاسبر (أو كاسبر - الحكيم الودود! )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F560F0-04EC-DF4B-A1E1-222B0FE8AD2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819564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b="1" dirty="0">
                <a:cs typeface="Arial" panose="020B0604020202020204" pitchFamily="34" charset="0"/>
              </a:rPr>
              <a:t>كانت الهدايا باهظة الثمن ، لكن الهدايا العادية للملوك ذات رمزية كبيرة</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F560F0-04EC-DF4B-A1E1-222B0FE8AD2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9857544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979741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0" fontAlgn="base" hangingPunct="0">
              <a:spcBef>
                <a:spcPct val="30000"/>
              </a:spcBef>
              <a:spcAft>
                <a:spcPct val="0"/>
              </a:spcAft>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size of Israel today is far smaller than in the past. It does not include any land in the north (now Lebanon and Syria) as in the glorious days of Solomon. Nor does it include the land of Jordan with the two-and-a-half tribes of Reuben, Gad, and the half-tribe of Manasseh. Even the lands of Philistia (Gaza) and Samaria (West Bank), though won by the war against Israel in 1967, is disputed.</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The Messiah will reunite and restore the nation (5:2-3).</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care for the people and give them security (5:4).</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Israel’s enemies (5:5-9).</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purge Israel of reliance on military power (5:10-11).</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Messiah will destroy false worship within Israel (5:12-15).</a:t>
            </a:r>
            <a:endParaRPr lang="en-SG" sz="1200" kern="1200">
              <a:solidFill>
                <a:schemeClr val="tx1"/>
              </a:solidFill>
              <a:effectLst/>
              <a:latin typeface="+mn-lt"/>
              <a:ea typeface="+mn-ea"/>
              <a:cs typeface="+mn-cs"/>
            </a:endParaRPr>
          </a:p>
          <a:p>
            <a:endParaRPr lang="en-US">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Micah has much to say about judgment upon Judah and the messianic kingdom.  However, the exploitation of God’s people has become the focus in the teaching of the book by most preachers and teachers.  This makes Micah 6:8 to most preached verse.</a:t>
            </a: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A664CD-D849-7F46-9615-C795C92B4D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5338082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a:t>
            </a:r>
            <a:r>
              <a:rPr lang="en-US" altLang="zh-CN" b="1" dirty="0" err="1">
                <a:latin typeface="Arial" panose="020B0604020202020204" pitchFamily="34" charset="0"/>
                <a:ea typeface="ＭＳ Ｐゴシック" charset="0"/>
                <a:cs typeface="Arial" panose="020B0604020202020204" pitchFamily="34" charset="0"/>
              </a:rPr>
              <a:t>northeard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47192041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northward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en-US" altLang="zh-CN" b="1" baseline="0" dirty="0">
                <a:latin typeface="Arial" panose="020B0604020202020204" pitchFamily="34" charset="0"/>
                <a:ea typeface="ＭＳ Ｐゴシック" charset="0"/>
                <a:cs typeface="Arial" panose="020B0604020202020204" pitchFamily="34" charset="0"/>
              </a:rPr>
              <a:t>_______</a:t>
            </a:r>
          </a:p>
          <a:p>
            <a:pPr eaLnBrk="1" hangingPunct="1"/>
            <a:r>
              <a:rPr lang="en-US" altLang="zh-CN" b="1" baseline="0" dirty="0">
                <a:latin typeface="Arial" panose="020B0604020202020204" pitchFamily="34" charset="0"/>
                <a:ea typeface="ＭＳ Ｐゴシック" charset="0"/>
                <a:cs typeface="Arial" panose="020B0604020202020204" pitchFamily="34" charset="0"/>
              </a:rPr>
              <a:t>OS-05-Deut-294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1" baseline="0" dirty="0">
                <a:latin typeface="Arial" panose="020B0604020202020204" pitchFamily="34" charset="0"/>
                <a:ea typeface="ＭＳ Ｐゴシック" charset="0"/>
                <a:cs typeface="Arial" panose="020B0604020202020204" pitchFamily="34" charset="0"/>
              </a:rPr>
              <a:t>OS-26-Ezek33-39-slide 111</a:t>
            </a:r>
          </a:p>
          <a:p>
            <a:pPr eaLnBrk="1" hangingPunct="1"/>
            <a:r>
              <a:rPr lang="en-US" altLang="zh-CN" b="1" baseline="0" dirty="0">
                <a:latin typeface="Arial" panose="020B0604020202020204" pitchFamily="34" charset="0"/>
                <a:ea typeface="ＭＳ Ｐゴシック" charset="0"/>
                <a:cs typeface="Arial" panose="020B0604020202020204" pitchFamily="34" charset="0"/>
              </a:rPr>
              <a:t>OS-33-Micah-188</a:t>
            </a:r>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85ED973E-BB47-5849-928E-AEA904E84CB3}" type="slidenum">
              <a:rPr lang="en-US" sz="1200" kern="1200">
                <a:solidFill>
                  <a:prstClr val="black"/>
                </a:solidFill>
                <a:latin typeface="Times New Roman" charset="0"/>
              </a:rPr>
              <a:pPr algn="r" eaLnBrk="0" fontAlgn="base" hangingPunct="0">
                <a:spcBef>
                  <a:spcPct val="0"/>
                </a:spcBef>
                <a:spcAft>
                  <a:spcPct val="0"/>
                </a:spcAft>
              </a:pPr>
              <a:t>197</a:t>
            </a:fld>
            <a:endParaRPr lang="en-US" sz="1200" kern="1200">
              <a:solidFill>
                <a:prstClr val="black"/>
              </a:solidFill>
              <a:latin typeface="Times New Roman"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EF41BF41-2724-D442-95E3-53A4EC8E4821}" type="slidenum">
              <a:rPr lang="en-US" sz="1200" b="1" kern="1200">
                <a:solidFill>
                  <a:prstClr val="black"/>
                </a:solidFill>
                <a:latin typeface="Arial" panose="020B0604020202020204" pitchFamily="34" charset="0"/>
              </a:rPr>
              <a:pPr algn="r" eaLnBrk="0" fontAlgn="base" hangingPunct="0">
                <a:spcBef>
                  <a:spcPct val="0"/>
                </a:spcBef>
                <a:spcAft>
                  <a:spcPct val="0"/>
                </a:spcAft>
              </a:pPr>
              <a:t>197</a:t>
            </a:fld>
            <a:endParaRPr lang="en-US" sz="1200" b="1" kern="1200" dirty="0">
              <a:solidFill>
                <a:prstClr val="black"/>
              </a:solidFill>
              <a:latin typeface="Arial" panose="020B0604020202020204" pitchFamily="34"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75473917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http://www.huffingtonpost.com/2014/02/27/dobri-dobrev_n_4867974.html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a:hlinkClick r:id="rId3"/>
              </a:rPr>
              <a:t>IMPACT </a:t>
            </a:r>
            <a:r>
              <a:rPr lang="de-DE"/>
              <a:t>02/27/2014 04:10 pm ET | </a:t>
            </a:r>
            <a:r>
              <a:rPr lang="de-DE" b="1"/>
              <a:t>Updated</a:t>
            </a:r>
            <a:r>
              <a:rPr lang="de-DE"/>
              <a:t> Mar 14, 2014 </a:t>
            </a:r>
          </a:p>
          <a:p>
            <a:endParaRPr lang="en-US"/>
          </a:p>
          <a:p>
            <a:r>
              <a:rPr lang="en-US"/>
              <a:t>To the unfamiliar passerby, Dobri Dobrev, 99, may come off as a haggard beggar who depends on the kindness of strangers to get by in life. </a:t>
            </a:r>
          </a:p>
          <a:p>
            <a:r>
              <a:rPr lang="en-US"/>
              <a:t>But, for the residents of Sofia, Bulgaria, Dobrev is nothing of the sort. Rather, the area’s fixture has been called a “saint” and a “divine stranger,” </a:t>
            </a:r>
            <a:r>
              <a:rPr lang="en-US">
                <a:hlinkClick r:id="rId4"/>
              </a:rPr>
              <a:t>according to a website dedicated to Dobrev.</a:t>
            </a:r>
            <a:r>
              <a:rPr lang="en-US"/>
              <a:t> </a:t>
            </a:r>
          </a:p>
          <a:p>
            <a:r>
              <a:rPr lang="en-US"/>
              <a:t>Dobrev </a:t>
            </a:r>
            <a:r>
              <a:rPr lang="en-US">
                <a:hlinkClick r:id="rId5"/>
              </a:rPr>
              <a:t>lost most of his hearing during World War II</a:t>
            </a:r>
            <a:r>
              <a:rPr lang="en-US"/>
              <a:t>, according to Yahoo News Canada. He lives more than 15 miles outside of Sofia, a distance he used to trek by foot, but he now relies on the bus, according to SaintDobry.com. He spends his days asking people for money, but </a:t>
            </a:r>
            <a:r>
              <a:rPr lang="en-US">
                <a:hlinkClick r:id="rId4"/>
              </a:rPr>
              <a:t>he doesn’t keep a cent.</a:t>
            </a:r>
            <a:endParaRPr lang="en-US"/>
          </a:p>
          <a:p>
            <a:r>
              <a:rPr lang="en-US"/>
              <a:t>The generous guy lives off of his monthly pension of 80 euros (about $100) and gives all his donations to institutions that are most dear to him: churches and orphanages. </a:t>
            </a:r>
          </a:p>
          <a:p>
            <a:br>
              <a:rPr lang="en-US"/>
            </a:br>
            <a:r>
              <a:rPr lang="en-US">
                <a:hlinkClick r:id="rId6"/>
              </a:rPr>
              <a:t>Photo credit: Laura / Panoramio </a:t>
            </a:r>
            <a:endParaRPr lang="en-US"/>
          </a:p>
          <a:p>
            <a:r>
              <a:rPr lang="en-US"/>
              <a:t>Last year, </a:t>
            </a:r>
            <a:r>
              <a:rPr lang="en-US">
                <a:hlinkClick r:id="rId7"/>
              </a:rPr>
              <a:t>Reddit user Nullvoid123</a:t>
            </a:r>
            <a:r>
              <a:rPr lang="en-US"/>
              <a:t> wrote on the site that he has met Dobrev a number of times and that the beneficent man said he once “did a bad thing,” and is now trying to make up for his past transgressions by helping others. </a:t>
            </a:r>
          </a:p>
          <a:p>
            <a:r>
              <a:rPr lang="en-US"/>
              <a:t>Dobrev has made a number of generous donations throughout the years to churches, but one of his largest gifts was when he gave 35,700 lev (more than $24,000) to the </a:t>
            </a:r>
            <a:r>
              <a:rPr lang="en-US">
                <a:hlinkClick r:id="rId8"/>
              </a:rPr>
              <a:t>St. Alexander Nevsky Cathedral</a:t>
            </a:r>
            <a:r>
              <a:rPr lang="en-US"/>
              <a:t>, according to a video released by the church. He has also been known to </a:t>
            </a:r>
            <a:r>
              <a:rPr lang="en-US">
                <a:hlinkClick r:id="rId9"/>
              </a:rPr>
              <a:t>give money to orphanages</a:t>
            </a:r>
            <a:r>
              <a:rPr lang="en-US"/>
              <a:t> to help them pay their utility bills. </a:t>
            </a:r>
          </a:p>
          <a:p>
            <a:r>
              <a:rPr lang="en-US"/>
              <a:t>“The good will is just and true. Everything in it is good,” </a:t>
            </a:r>
            <a:r>
              <a:rPr lang="en-US">
                <a:hlinkClick r:id="rId10"/>
              </a:rPr>
              <a:t>Dobrev said in the film “Mite,”</a:t>
            </a:r>
            <a:r>
              <a:rPr lang="en-US"/>
              <a:t> which was produced in 2000. “We must not lie, nor steal, nor commit adultery. We must love each other as God loves us.”</a:t>
            </a:r>
          </a:p>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1778330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22852638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6FF4-2B53-3E64-70A3-63A86B693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97B3C-5EF5-4A85-8CE6-B200D271F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C6C67D-07F3-A5C2-16DC-4301AE4FDC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30AFE7-7174-092B-0900-1CFFC154874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094596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67285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74827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9427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1571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5DECD478-F78B-4940-B010-ADBB898AB1B4}" type="slidenum">
              <a:rPr lang="en-GB" sz="1200">
                <a:solidFill>
                  <a:srgbClr val="000000"/>
                </a:solidFill>
                <a:latin typeface="Calibri" charset="0"/>
              </a:rPr>
              <a:pPr eaLnBrk="1" hangingPunct="1"/>
              <a:t>22</a:t>
            </a:fld>
            <a:endParaRPr lang="en-GB" sz="1200">
              <a:solidFill>
                <a:srgbClr val="000000"/>
              </a:solidFill>
              <a:latin typeface="Calibri" charset="0"/>
            </a:endParaRPr>
          </a:p>
        </p:txBody>
      </p:sp>
      <p:sp>
        <p:nvSpPr>
          <p:cNvPr id="1157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fontAlgn="base" hangingPunct="1">
              <a:spcBef>
                <a:spcPct val="0"/>
              </a:spcBef>
              <a:spcAft>
                <a:spcPct val="0"/>
              </a:spcAft>
              <a:buClr>
                <a:srgbClr val="000000"/>
              </a:buClr>
              <a:buSzPct val="100000"/>
              <a:buFont typeface="Calibri" charset="0"/>
              <a:buNone/>
            </a:pPr>
            <a:fld id="{62578A46-7299-2241-9510-0E98666B04F6}" type="slidenum">
              <a:rPr lang="en-GB" sz="1200">
                <a:solidFill>
                  <a:srgbClr val="000000"/>
                </a:solidFill>
                <a:latin typeface="Calibri" charset="0"/>
              </a:rPr>
              <a:pPr algn="r" eaLnBrk="1" fontAlgn="base" hangingPunct="1">
                <a:spcBef>
                  <a:spcPct val="0"/>
                </a:spcBef>
                <a:spcAft>
                  <a:spcPct val="0"/>
                </a:spcAft>
                <a:buClr>
                  <a:srgbClr val="000000"/>
                </a:buClr>
                <a:buSzPct val="100000"/>
                <a:buFont typeface="Calibri" charset="0"/>
                <a:buNone/>
              </a:pPr>
              <a:t>22</a:t>
            </a:fld>
            <a:endParaRPr lang="en-GB" sz="1200">
              <a:solidFill>
                <a:srgbClr val="000000"/>
              </a:solidFill>
              <a:latin typeface="Calibri" charset="0"/>
            </a:endParaRPr>
          </a:p>
        </p:txBody>
      </p:sp>
      <p:sp>
        <p:nvSpPr>
          <p:cNvPr id="1157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pPr>
            <a:endParaRPr lang="en-US" b="1" dirty="0">
              <a:solidFill>
                <a:srgbClr val="FFFFFF"/>
              </a:solidFill>
              <a:latin typeface="Arial" panose="020B0604020202020204" pitchFamily="34" charset="0"/>
            </a:endParaRPr>
          </a:p>
        </p:txBody>
      </p:sp>
      <p:sp>
        <p:nvSpPr>
          <p:cNvPr id="115718"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678275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1637043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This sequence of 16 slides appear in three OT Survey presentations: </a:t>
            </a:r>
          </a:p>
          <a:p>
            <a:pPr>
              <a:defRPr/>
            </a:pPr>
            <a:r>
              <a:rPr lang="en-US" b="1" dirty="0">
                <a:latin typeface="Arial" panose="020B0604020202020204" pitchFamily="34" charset="0"/>
                <a:cs typeface="Arial" panose="020B0604020202020204" pitchFamily="34" charset="0"/>
              </a:rPr>
              <a:t>23-Isaiah 1–23 slides 31-46</a:t>
            </a:r>
          </a:p>
          <a:p>
            <a:pPr>
              <a:defRPr/>
            </a:pPr>
            <a:r>
              <a:rPr lang="en-US" b="1" dirty="0">
                <a:latin typeface="Arial" panose="020B0604020202020204" pitchFamily="34" charset="0"/>
                <a:cs typeface="Arial" panose="020B0604020202020204" pitchFamily="34" charset="0"/>
              </a:rPr>
              <a:t>30-Amos slides 25-40</a:t>
            </a:r>
          </a:p>
          <a:p>
            <a:pPr>
              <a:defRPr/>
            </a:pPr>
            <a:r>
              <a:rPr lang="en-US" b="1" dirty="0">
                <a:latin typeface="Arial" panose="020B0604020202020204" pitchFamily="34" charset="0"/>
                <a:cs typeface="Arial" panose="020B0604020202020204" pitchFamily="34" charset="0"/>
              </a:rPr>
              <a:t>33-Micah slides 32-47</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094E-1E19-C94C-A021-4ED6A727D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189995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5335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0161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5388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736B635-9C2B-4BD3-A6C1-A0FAD50550B3}" type="slidenum">
              <a:rPr kumimoji="0" 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36</a:t>
            </a:fld>
            <a:endParaRPr kumimoji="0" lang="en-US"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2803"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buFont typeface="Times New Roman" charset="0"/>
              <a:buNone/>
              <a:defRPr/>
            </a:pPr>
            <a:endParaRPr lang="en-US" dirty="0">
              <a:ea typeface="ＭＳ Ｐゴシック" charset="-128"/>
              <a:cs typeface="+mn-cs"/>
            </a:endParaRPr>
          </a:p>
        </p:txBody>
      </p:sp>
    </p:spTree>
    <p:extLst>
      <p:ext uri="{BB962C8B-B14F-4D97-AF65-F5344CB8AC3E}">
        <p14:creationId xmlns:p14="http://schemas.microsoft.com/office/powerpoint/2010/main" val="2007081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E68F391-567E-844E-B7D2-7059D081BF9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r>
              <a:rPr lang="en-US" b="1" dirty="0">
                <a:latin typeface="Arial" panose="020B0604020202020204" pitchFamily="34" charset="0"/>
                <a:cs typeface="Arial" panose="020B0604020202020204" pitchFamily="34" charset="0"/>
              </a:rPr>
              <a:t>The BLM website was thus scrubbed to affirm that </a:t>
            </a:r>
          </a:p>
          <a:p>
            <a:pPr>
              <a:defRPr/>
            </a:pPr>
            <a:r>
              <a:rPr lang="en-US" b="1" dirty="0">
                <a:latin typeface="Arial" panose="020B0604020202020204" pitchFamily="34" charset="0"/>
                <a:cs typeface="Arial" panose="020B0604020202020204" pitchFamily="34" charset="0"/>
              </a:rPr>
              <a:t>• BLM is “combating and countering acts of violence” as BLM protests burn down the cities of America!</a:t>
            </a:r>
          </a:p>
          <a:p>
            <a:pPr>
              <a:defRPr/>
            </a:pPr>
            <a:r>
              <a:rPr lang="en-US" b="1" dirty="0">
                <a:latin typeface="Arial" panose="020B0604020202020204" pitchFamily="34" charset="0"/>
                <a:cs typeface="Arial" panose="020B0604020202020204" pitchFamily="34" charset="0"/>
              </a:rPr>
              <a:t>Now only four tenants exist, though even these are problematic.</a:t>
            </a:r>
          </a:p>
          <a:p>
            <a:pPr>
              <a:defRPr/>
            </a:pPr>
            <a:r>
              <a:rPr lang="en-US" b="1" dirty="0">
                <a:latin typeface="Arial" panose="020B0604020202020204" pitchFamily="34" charset="0"/>
                <a:cs typeface="Arial" panose="020B0604020202020204" pitchFamily="34" charset="0"/>
              </a:rPr>
              <a:t>• “We are expansive…beyond the narrow nationalism…in Black communities” says they should not be patriotic Americans.</a:t>
            </a:r>
          </a:p>
          <a:p>
            <a:pPr>
              <a:defRPr/>
            </a:pPr>
            <a:r>
              <a:rPr lang="en-US" b="1" dirty="0">
                <a:latin typeface="Arial" panose="020B0604020202020204" pitchFamily="34" charset="0"/>
                <a:cs typeface="Arial" panose="020B0604020202020204" pitchFamily="34" charset="0"/>
              </a:rPr>
              <a:t>• “We affirm the lives of Black queer and trans folks…and all Black lives along the gender spectrum.”</a:t>
            </a:r>
          </a:p>
          <a:p>
            <a:pPr>
              <a:defRPr/>
            </a:pPr>
            <a:r>
              <a:rPr lang="en-US" b="1" dirty="0">
                <a:latin typeface="Arial" panose="020B0604020202020204" pitchFamily="34" charset="0"/>
                <a:cs typeface="Arial" panose="020B0604020202020204" pitchFamily="34" charset="0"/>
              </a:rPr>
              <a:t>• “We are working for a world where Black lives are no longer systematically targeted for demise.”</a:t>
            </a:r>
          </a:p>
        </p:txBody>
      </p:sp>
    </p:spTree>
    <p:extLst>
      <p:ext uri="{BB962C8B-B14F-4D97-AF65-F5344CB8AC3E}">
        <p14:creationId xmlns:p14="http://schemas.microsoft.com/office/powerpoint/2010/main" val="4182888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E2E1B0C-AA5E-4BC6-B3A6-6C983D31392D}" type="slidenum">
              <a:rPr kumimoji="0" 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38</a:t>
            </a:fld>
            <a:endParaRPr kumimoji="0" lang="en-US"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3827"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buFont typeface="Times New Roman" charset="0"/>
              <a:buNone/>
              <a:defRPr/>
            </a:pPr>
            <a:r>
              <a:rPr lang="en-US" b="1" dirty="0">
                <a:ea typeface="ＭＳ Ｐゴシック" charset="-128"/>
              </a:rPr>
              <a:t>https://</a:t>
            </a:r>
            <a:r>
              <a:rPr lang="en-US" b="1" dirty="0" err="1">
                <a:ea typeface="ＭＳ Ｐゴシック" charset="-128"/>
              </a:rPr>
              <a:t>www.momsrising.org</a:t>
            </a:r>
            <a:r>
              <a:rPr lang="en-US" b="1" dirty="0">
                <a:ea typeface="ＭＳ Ｐゴシック" charset="-128"/>
              </a:rPr>
              <a:t>/blog/users/</a:t>
            </a:r>
            <a:r>
              <a:rPr lang="en-US" b="1" dirty="0" err="1">
                <a:ea typeface="ＭＳ Ｐゴシック" charset="-128"/>
              </a:rPr>
              <a:t>patrisse-cullors</a:t>
            </a:r>
            <a:endParaRPr lang="en-US" b="1" dirty="0">
              <a:ea typeface="ＭＳ Ｐゴシック" charset="-128"/>
            </a:endParaRPr>
          </a:p>
          <a:p>
            <a:pPr>
              <a:buFont typeface="Times New Roman" charset="0"/>
              <a:buNone/>
              <a:defRPr/>
            </a:pPr>
            <a:r>
              <a:rPr lang="en-US" b="1" dirty="0">
                <a:ea typeface="ＭＳ Ｐゴシック" charset="-128"/>
              </a:rPr>
              <a:t>Accessed 25 July 2020</a:t>
            </a:r>
          </a:p>
          <a:p>
            <a:pPr>
              <a:buFont typeface="Times New Roman" charset="0"/>
              <a:buNone/>
              <a:defRPr/>
            </a:pPr>
            <a:r>
              <a:rPr lang="en-US" b="1" dirty="0">
                <a:ea typeface="ＭＳ Ｐゴシック" charset="-128"/>
              </a:rPr>
              <a:t>Patrisse </a:t>
            </a:r>
            <a:r>
              <a:rPr lang="en-US" b="1" dirty="0" err="1">
                <a:ea typeface="ＭＳ Ｐゴシック" charset="-128"/>
              </a:rPr>
              <a:t>Cullors</a:t>
            </a:r>
            <a:endParaRPr lang="en-US" b="1" dirty="0">
              <a:ea typeface="ＭＳ Ｐゴシック" charset="-128"/>
            </a:endParaRPr>
          </a:p>
          <a:p>
            <a:pPr>
              <a:buFont typeface="Times New Roman" charset="0"/>
              <a:buNone/>
              <a:defRPr/>
            </a:pPr>
            <a:r>
              <a:rPr lang="en-US" dirty="0">
                <a:ea typeface="ＭＳ Ｐゴシック" charset="-128"/>
              </a:rPr>
              <a:t>Senior Fellow for Maternal Mortality</a:t>
            </a:r>
          </a:p>
          <a:p>
            <a:pPr>
              <a:buFont typeface="Times New Roman" charset="0"/>
              <a:buNone/>
              <a:defRPr/>
            </a:pPr>
            <a:r>
              <a:rPr lang="en-US" dirty="0">
                <a:ea typeface="ＭＳ Ｐゴシック" charset="-128"/>
              </a:rPr>
              <a:t>  </a:t>
            </a:r>
          </a:p>
          <a:p>
            <a:pPr>
              <a:buFont typeface="Times New Roman" charset="0"/>
              <a:buNone/>
              <a:defRPr/>
            </a:pPr>
            <a:r>
              <a:rPr lang="en-US" dirty="0">
                <a:ea typeface="ＭＳ Ｐゴシック" charset="-128"/>
              </a:rPr>
              <a:t>Patrisse </a:t>
            </a:r>
            <a:r>
              <a:rPr lang="en-US" dirty="0" err="1">
                <a:ea typeface="ＭＳ Ｐゴシック" charset="-128"/>
              </a:rPr>
              <a:t>Cullors</a:t>
            </a:r>
            <a:r>
              <a:rPr lang="en-US" dirty="0">
                <a:ea typeface="ＭＳ Ｐゴシック" charset="-128"/>
              </a:rPr>
              <a:t> is an artist, organizer, and freedom fighter living and working in Los Angeles, CA. Internationally known as a co-founder of </a:t>
            </a:r>
            <a:r>
              <a:rPr lang="en-US" dirty="0">
                <a:ea typeface="ＭＳ Ｐゴシック" charset="-128"/>
                <a:hlinkClick r:id="rId3"/>
              </a:rPr>
              <a:t>Black Lives Matter</a:t>
            </a:r>
            <a:r>
              <a:rPr lang="en-US" dirty="0">
                <a:ea typeface="ＭＳ Ｐゴシック" charset="-128"/>
              </a:rPr>
              <a:t>, Patrisse is also the founder and a board member of Los Angeles based organization </a:t>
            </a:r>
            <a:r>
              <a:rPr lang="en-US" dirty="0">
                <a:ea typeface="ＭＳ Ｐゴシック" charset="-128"/>
                <a:hlinkClick r:id="rId4"/>
              </a:rPr>
              <a:t>Dignity and Power Now</a:t>
            </a:r>
            <a:r>
              <a:rPr lang="en-US" dirty="0">
                <a:ea typeface="ＭＳ Ｐゴシック" charset="-128"/>
              </a:rPr>
              <a:t>, and the director for truth and reinvestment at the </a:t>
            </a:r>
            <a:r>
              <a:rPr lang="en-US" dirty="0">
                <a:ea typeface="ＭＳ Ｐゴシック" charset="-128"/>
                <a:hlinkClick r:id="rId5"/>
              </a:rPr>
              <a:t>Ella Baker Center for Human Rights</a:t>
            </a:r>
            <a:r>
              <a:rPr lang="en-US" dirty="0">
                <a:ea typeface="ＭＳ Ｐゴシック" charset="-128"/>
              </a:rPr>
              <a:t>. She is also active in many other social justice organizations including </a:t>
            </a:r>
            <a:r>
              <a:rPr lang="en-US" dirty="0">
                <a:ea typeface="ＭＳ Ｐゴシック" charset="-128"/>
                <a:hlinkClick r:id="rId6"/>
              </a:rPr>
              <a:t>Black Organizing for Leadership and Dignity</a:t>
            </a:r>
            <a:r>
              <a:rPr lang="en-US" dirty="0">
                <a:ea typeface="ＭＳ Ｐゴシック" charset="-128"/>
              </a:rPr>
              <a:t>.</a:t>
            </a:r>
          </a:p>
          <a:p>
            <a:pPr>
              <a:buFont typeface="Times New Roman" charset="0"/>
              <a:buNone/>
              <a:defRPr/>
            </a:pPr>
            <a:r>
              <a:rPr lang="en-US" dirty="0">
                <a:ea typeface="ＭＳ Ｐゴシック" charset="-128"/>
              </a:rPr>
              <a:t>A self-described wife of Harriet Tubman, Patrisse </a:t>
            </a:r>
            <a:r>
              <a:rPr lang="en-US" dirty="0" err="1">
                <a:ea typeface="ＭＳ Ｐゴシック" charset="-128"/>
              </a:rPr>
              <a:t>Cullors</a:t>
            </a:r>
            <a:r>
              <a:rPr lang="en-US" dirty="0">
                <a:ea typeface="ＭＳ Ｐゴシック" charset="-128"/>
              </a:rPr>
              <a:t> has always been traveling on the path to freedom. Growing up with several of her loved ones experiencing incarceration and brutality at the hands of the state and coming out as queer at an early age, she has since worked tirelessly promoting law enforcement accountability across the world while focusing on addressing trauma and building on the resilience and health of the communities most affected.</a:t>
            </a:r>
          </a:p>
          <a:p>
            <a:pPr>
              <a:buFont typeface="Times New Roman" charset="0"/>
              <a:buNone/>
              <a:defRPr/>
            </a:pPr>
            <a:r>
              <a:rPr lang="en-US" dirty="0">
                <a:ea typeface="ＭＳ Ｐゴシック" charset="-128"/>
              </a:rPr>
              <a:t>When Patrisse was 16 years old, she came out as queer and moved out of her home in the Valley. She formed close connections with other young, queer, women who were dealing with the challenges of poverty and being Black and Brown in the USA.</a:t>
            </a:r>
          </a:p>
          <a:p>
            <a:pPr>
              <a:buFont typeface="Times New Roman" charset="0"/>
              <a:buNone/>
              <a:defRPr/>
            </a:pPr>
            <a:r>
              <a:rPr lang="en-US" dirty="0">
                <a:ea typeface="ＭＳ Ｐゴシック" charset="-128"/>
              </a:rPr>
              <a:t>————————</a:t>
            </a:r>
          </a:p>
          <a:p>
            <a:pPr>
              <a:buFont typeface="Times New Roman" charset="0"/>
              <a:buNone/>
              <a:defRPr/>
            </a:pPr>
            <a:r>
              <a:rPr lang="en-US" dirty="0">
                <a:ea typeface="ＭＳ Ｐゴシック" charset="-128"/>
              </a:rPr>
              <a:t>https://</a:t>
            </a:r>
            <a:r>
              <a:rPr lang="en-US" dirty="0" err="1">
                <a:ea typeface="ＭＳ Ｐゴシック" charset="-128"/>
              </a:rPr>
              <a:t>qz.com</a:t>
            </a:r>
            <a:r>
              <a:rPr lang="en-US" dirty="0">
                <a:ea typeface="ＭＳ Ｐゴシック" charset="-128"/>
              </a:rPr>
              <a:t>/1391762/black-lives-matter-co-founder-</a:t>
            </a:r>
            <a:r>
              <a:rPr lang="en-US" dirty="0" err="1">
                <a:ea typeface="ＭＳ Ｐゴシック" charset="-128"/>
              </a:rPr>
              <a:t>alicia</a:t>
            </a:r>
            <a:r>
              <a:rPr lang="en-US" dirty="0">
                <a:ea typeface="ＭＳ Ｐゴシック" charset="-128"/>
              </a:rPr>
              <a:t>-</a:t>
            </a:r>
            <a:r>
              <a:rPr lang="en-US" dirty="0" err="1">
                <a:ea typeface="ＭＳ Ｐゴシック" charset="-128"/>
              </a:rPr>
              <a:t>garzas</a:t>
            </a:r>
            <a:r>
              <a:rPr lang="en-US" dirty="0">
                <a:ea typeface="ＭＳ Ｐゴシック" charset="-128"/>
              </a:rPr>
              <a:t>-definition-of-power/</a:t>
            </a:r>
          </a:p>
          <a:p>
            <a:pPr>
              <a:buFont typeface="Times New Roman" charset="0"/>
              <a:buNone/>
              <a:defRPr/>
            </a:pPr>
            <a:r>
              <a:rPr lang="en-US" b="1" dirty="0">
                <a:ea typeface="ＭＳ Ｐゴシック" charset="-128"/>
              </a:rPr>
              <a:t>How the leader of Black Lives Matter defines “power”</a:t>
            </a:r>
          </a:p>
          <a:p>
            <a:pPr>
              <a:buFont typeface="Times New Roman" charset="0"/>
              <a:buNone/>
              <a:defRPr/>
            </a:pPr>
            <a:r>
              <a:rPr lang="en-US" dirty="0">
                <a:ea typeface="ＭＳ Ｐゴシック" charset="-128"/>
              </a:rPr>
              <a:t>September 16, 2018</a:t>
            </a:r>
          </a:p>
          <a:p>
            <a:pPr>
              <a:buFont typeface="Times New Roman" charset="0"/>
              <a:buNone/>
              <a:defRPr/>
            </a:pPr>
            <a:r>
              <a:rPr lang="en-US" dirty="0">
                <a:ea typeface="ＭＳ Ｐゴシック" charset="-128"/>
              </a:rPr>
              <a:t>By </a:t>
            </a:r>
            <a:r>
              <a:rPr lang="en-US" dirty="0">
                <a:ea typeface="ＭＳ Ｐゴシック" charset="-128"/>
                <a:hlinkClick r:id="rId7"/>
              </a:rPr>
              <a:t>Leah </a:t>
            </a:r>
            <a:r>
              <a:rPr lang="en-US" dirty="0" err="1">
                <a:ea typeface="ＭＳ Ｐゴシック" charset="-128"/>
                <a:hlinkClick r:id="rId7"/>
              </a:rPr>
              <a:t>Fessler</a:t>
            </a:r>
            <a:r>
              <a:rPr lang="en-US" dirty="0" err="1">
                <a:ea typeface="ＭＳ Ｐゴシック" charset="-128"/>
              </a:rPr>
              <a:t>Reporter</a:t>
            </a:r>
            <a:r>
              <a:rPr lang="en-US" dirty="0">
                <a:ea typeface="ＭＳ Ｐゴシック" charset="-128"/>
              </a:rPr>
              <a:t>, Quartz at Work</a:t>
            </a:r>
          </a:p>
          <a:p>
            <a:pPr>
              <a:buFont typeface="Times New Roman" charset="0"/>
              <a:buNone/>
              <a:defRPr/>
            </a:pPr>
            <a:endParaRPr lang="en-US" dirty="0">
              <a:ea typeface="ＭＳ Ｐゴシック" charset="-128"/>
            </a:endParaRPr>
          </a:p>
          <a:p>
            <a:pPr>
              <a:buFont typeface="Times New Roman" charset="0"/>
              <a:buNone/>
              <a:defRPr/>
            </a:pPr>
            <a:r>
              <a:rPr lang="en-US" dirty="0">
                <a:ea typeface="ＭＳ Ｐゴシック" charset="-128"/>
              </a:rPr>
              <a:t>Alicia Garza did not intend to start the Black Lives Matter movement when she posted on Facebook after George Zimmerman, a 34-year-old mixed race man, was acquitted for </a:t>
            </a:r>
            <a:r>
              <a:rPr lang="en-US" dirty="0">
                <a:ea typeface="ＭＳ Ｐゴシック" charset="-128"/>
                <a:hlinkClick r:id="rId8"/>
              </a:rPr>
              <a:t>murdering Trayvon Martin</a:t>
            </a:r>
            <a:r>
              <a:rPr lang="en-US" dirty="0">
                <a:ea typeface="ＭＳ Ｐゴシック" charset="-128"/>
              </a:rPr>
              <a:t>, a 17-year-old black child, in Sanford Florida, in February 2012. Martin was unarmed, carrying only </a:t>
            </a:r>
            <a:r>
              <a:rPr lang="en-US" dirty="0">
                <a:ea typeface="ＭＳ Ｐゴシック" charset="-128"/>
                <a:hlinkClick r:id="rId9"/>
              </a:rPr>
              <a:t>Skittles and an ice tea</a:t>
            </a:r>
            <a:r>
              <a:rPr lang="en-US" dirty="0">
                <a:ea typeface="ＭＳ Ｐゴシック" charset="-128"/>
              </a:rPr>
              <a:t>.</a:t>
            </a:r>
          </a:p>
          <a:p>
            <a:pPr>
              <a:buFont typeface="Times New Roman" charset="0"/>
              <a:buNone/>
              <a:defRPr/>
            </a:pPr>
            <a:r>
              <a:rPr lang="en-US" dirty="0">
                <a:ea typeface="ＭＳ Ｐゴシック" charset="-128"/>
              </a:rPr>
              <a:t>“When George Zimmerman was acquitted… I wrote a post on Facebook that we later called ‘</a:t>
            </a:r>
            <a:r>
              <a:rPr lang="en-US" dirty="0">
                <a:ea typeface="ＭＳ Ｐゴシック" charset="-128"/>
                <a:hlinkClick r:id="rId10"/>
              </a:rPr>
              <a:t>A Love Letter to Black People</a:t>
            </a:r>
            <a:r>
              <a:rPr lang="en-US" dirty="0">
                <a:ea typeface="ＭＳ Ｐゴシック" charset="-128"/>
              </a:rPr>
              <a:t>,'” said Garza, the co-founder of Black Lives Matter, while speaking at the </a:t>
            </a:r>
            <a:r>
              <a:rPr lang="en-US" dirty="0">
                <a:ea typeface="ＭＳ Ｐゴシック" charset="-128"/>
                <a:hlinkClick r:id="rId11"/>
              </a:rPr>
              <a:t>Lesbians Who Tech Summit</a:t>
            </a:r>
            <a:r>
              <a:rPr lang="en-US" dirty="0">
                <a:ea typeface="ＭＳ Ｐゴシック" charset="-128"/>
              </a:rPr>
              <a:t> in New York on Sept. 13.</a:t>
            </a:r>
          </a:p>
          <a:p>
            <a:pPr>
              <a:buFont typeface="Times New Roman" charset="0"/>
              <a:buNone/>
              <a:defRPr/>
            </a:pPr>
            <a:r>
              <a:rPr lang="en-US" dirty="0">
                <a:ea typeface="ＭＳ Ｐゴシック" charset="-128"/>
              </a:rPr>
              <a:t>Garza, a black queer woman, is an Oakland-based organizer, writer, and public speaker who is currently the special projects director for the National Domestic Workers Alliance, the nation’s leading voice for dignity and fairness for the millions of domestic workers in the United States.</a:t>
            </a:r>
          </a:p>
          <a:p>
            <a:pPr>
              <a:buFont typeface="Times New Roman" charset="0"/>
              <a:buNone/>
              <a:defRPr/>
            </a:pPr>
            <a:endParaRPr lang="en-US" dirty="0">
              <a:ea typeface="ＭＳ Ｐゴシック" charset="-128"/>
            </a:endParaRPr>
          </a:p>
          <a:p>
            <a:pPr>
              <a:buFont typeface="Times New Roman" charset="0"/>
              <a:buNone/>
              <a:defRPr/>
            </a:pPr>
            <a:endParaRPr lang="en-US" dirty="0">
              <a:ea typeface="ＭＳ Ｐゴシック" charset="-128"/>
              <a:cs typeface="+mn-cs"/>
            </a:endParaRPr>
          </a:p>
        </p:txBody>
      </p:sp>
    </p:spTree>
    <p:extLst>
      <p:ext uri="{BB962C8B-B14F-4D97-AF65-F5344CB8AC3E}">
        <p14:creationId xmlns:p14="http://schemas.microsoft.com/office/powerpoint/2010/main" val="1536538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25850190-10AF-4B85-AE6E-8DD9236D06A9}" type="slidenum">
              <a:rPr kumimoji="0" 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39</a:t>
            </a:fld>
            <a:endParaRPr kumimoji="0" lang="en-US"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r>
              <a:rPr lang="en-US" b="1" dirty="0">
                <a:latin typeface="Arial" panose="020B0604020202020204" pitchFamily="34" charset="0"/>
                <a:cs typeface="Arial" panose="020B0604020202020204" pitchFamily="34" charset="0"/>
              </a:rPr>
              <a:t>“Let’s say a man robs a store. Justice demands but one thing—that he be tried in a court of justice and, if he is found guilty, punished. </a:t>
            </a:r>
          </a:p>
          <a:p>
            <a:r>
              <a:rPr lang="en-US" b="1" dirty="0">
                <a:latin typeface="Arial" panose="020B0604020202020204" pitchFamily="34" charset="0"/>
                <a:cs typeface="Arial" panose="020B0604020202020204" pitchFamily="34" charset="0"/>
              </a:rPr>
              <a:t>That is not how social justice works. Social justice doesn’t only ask if the person is guilty. It asks about his economic condition. Is he poor or wealthy? About his upbringing: What kind of childhood did he have? About his race or ethnicity: Is he a member of a group that has been historically oppressed? </a:t>
            </a:r>
          </a:p>
          <a:p>
            <a:r>
              <a:rPr lang="en-US" b="1" dirty="0">
                <a:latin typeface="Arial" panose="020B0604020202020204" pitchFamily="34" charset="0"/>
                <a:cs typeface="Arial" panose="020B0604020202020204" pitchFamily="34" charset="0"/>
              </a:rPr>
              <a:t>Justice demands that everyone be equal under the law. Social justice demands that everyone be equal—period—economically, socially, and in every other possible way. Justice asks, “Who did it?” Social justice asks, “Why did he do it?”  </a:t>
            </a:r>
          </a:p>
        </p:txBody>
      </p:sp>
    </p:spTree>
    <p:extLst>
      <p:ext uri="{BB962C8B-B14F-4D97-AF65-F5344CB8AC3E}">
        <p14:creationId xmlns:p14="http://schemas.microsoft.com/office/powerpoint/2010/main" val="28098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20D9DA2-72E5-40DF-96ED-72FBD424A710}" type="slidenum">
              <a:rPr kumimoji="0" 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40</a:t>
            </a:fld>
            <a:endParaRPr kumimoji="0" lang="en-US"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5875"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buFont typeface="Times New Roman" charset="0"/>
              <a:buNone/>
              <a:defRPr/>
            </a:pPr>
            <a:endParaRPr lang="en-US" dirty="0">
              <a:ea typeface="ＭＳ Ｐゴシック" charset="-128"/>
              <a:cs typeface="+mn-cs"/>
            </a:endParaRPr>
          </a:p>
        </p:txBody>
      </p:sp>
    </p:spTree>
    <p:extLst>
      <p:ext uri="{BB962C8B-B14F-4D97-AF65-F5344CB8AC3E}">
        <p14:creationId xmlns:p14="http://schemas.microsoft.com/office/powerpoint/2010/main" val="154825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6899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OT prophets like Amos and Isaiah and Micah and others did not prescribe a different form of “justice” based on ethnicity or wealth. Justice is blind and applies equally to all. </a:t>
            </a:r>
          </a:p>
        </p:txBody>
      </p:sp>
    </p:spTree>
    <p:extLst>
      <p:ext uri="{BB962C8B-B14F-4D97-AF65-F5344CB8AC3E}">
        <p14:creationId xmlns:p14="http://schemas.microsoft.com/office/powerpoint/2010/main" val="1561301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How we define terms is very important. Here is one depiction popular in 2020. Some USA examples:</a:t>
            </a:r>
          </a:p>
          <a:p>
            <a:pPr eaLnBrk="1" hangingPunct="1"/>
            <a:r>
              <a:rPr lang="en-US" b="1" dirty="0">
                <a:latin typeface="Arial" panose="020B0604020202020204" pitchFamily="34" charset="0"/>
                <a:ea typeface="ＭＳ Ｐゴシック" charset="0"/>
                <a:cs typeface="Arial" panose="020B0604020202020204" pitchFamily="34" charset="0"/>
              </a:rPr>
              <a:t>• INEQUALITY: Blacks were slaves until 1865 and could not go to evangelical seminaries until the 1960s.</a:t>
            </a:r>
          </a:p>
          <a:p>
            <a:pPr eaLnBrk="1" hangingPunct="1"/>
            <a:r>
              <a:rPr lang="en-US" b="1" dirty="0">
                <a:latin typeface="Arial" panose="020B0604020202020204" pitchFamily="34" charset="0"/>
                <a:ea typeface="ＭＳ Ｐゴシック" charset="0"/>
                <a:cs typeface="Arial" panose="020B0604020202020204" pitchFamily="34" charset="0"/>
              </a:rPr>
              <a:t>• EQUALITY: Laws in the 1960s allowed blacks into all schools—but they didn't have the money so the system (tree) still tilted towards whites.</a:t>
            </a:r>
          </a:p>
          <a:p>
            <a:pPr eaLnBrk="1" hangingPunct="1"/>
            <a:r>
              <a:rPr lang="en-US" b="1" dirty="0">
                <a:latin typeface="Arial" panose="020B0604020202020204" pitchFamily="34" charset="0"/>
                <a:ea typeface="ＭＳ Ｐゴシック" charset="0"/>
                <a:cs typeface="Arial" panose="020B0604020202020204" pitchFamily="34" charset="0"/>
              </a:rPr>
              <a:t>• EQUITY: Scholarships were then offered to blacks for schooling—but the system (tree) still tilted towards whites, who had a better education before seminary.</a:t>
            </a:r>
          </a:p>
          <a:p>
            <a:pPr eaLnBrk="1" hangingPunct="1"/>
            <a:r>
              <a:rPr lang="en-US" b="1" dirty="0">
                <a:latin typeface="Arial" panose="020B0604020202020204" pitchFamily="34" charset="0"/>
                <a:ea typeface="ＭＳ Ｐゴシック" charset="0"/>
                <a:cs typeface="Arial" panose="020B0604020202020204" pitchFamily="34" charset="0"/>
              </a:rPr>
              <a:t>• JUSTICE: Schools do not even know the ethnicity of applicants are thus are blind to any favoritism.</a:t>
            </a:r>
          </a:p>
        </p:txBody>
      </p:sp>
    </p:spTree>
    <p:extLst>
      <p:ext uri="{BB962C8B-B14F-4D97-AF65-F5344CB8AC3E}">
        <p14:creationId xmlns:p14="http://schemas.microsoft.com/office/powerpoint/2010/main" val="1761345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cs typeface="Arial" panose="020B0604020202020204" pitchFamily="34" charset="0"/>
              </a:rPr>
              <a:t>“In this first panel, inequality is shown as a bent over tree with the apples growing on only one side. The figure on the right stands questioning while the one on the left effortlessly waits to catch falling apples. My first issue here is that using a bent tree as a metaphor for inequality suggests that today’s staggering levels of inequality are at some level natural and to be expected, just as one expects a tree to grow naturally, when nothing could be further from the truth. As I write this in May of 2020, the coronavirus has killed three black Americans for every one white American, a disparity that goes back to redlining and the exclusion of black WWII veterans from the benefits of the GI Bill. There is nothing accidental about today’s inequality. It is a reflection of intentional systems of oppression established in the past that continue today to privilege rich white men.”</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3916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cs typeface="Arial" panose="020B0604020202020204" pitchFamily="34" charset="0"/>
              </a:rPr>
              <a:t>Armed with our understanding that this tree didn’t just grow this way, that somebody (probably the ancestors of the one on the left) must have manipulated the tree to grow to one side, we can extend this critique to how justice is depicted. With braces and a pulley, the tree has now been balanced out and both figures can access an equal distribution of fruit. This is lovely, but I’m confused as to why the ladders would be necessary at all if the system is truly bent towards justice? Moreover, I’m most concerned with how this depiction implies that broken and unjust systems are salvageable — that with a little bit of push and pull they can be “fixed” as the caption relates.</a:t>
            </a:r>
          </a:p>
          <a:p>
            <a:r>
              <a:rPr lang="en-US" b="1" dirty="0">
                <a:latin typeface="Arial" panose="020B0604020202020204" pitchFamily="34" charset="0"/>
                <a:cs typeface="Arial" panose="020B0604020202020204" pitchFamily="34" charset="0"/>
              </a:rPr>
              <a:t>This simply isn’t true. Driving equity and justice isn’t about tinkering with systems that just ended up being imbalanced, it’s about dismantling oppressive systems that are working exactly as they were designed. I often tell people, we are building a world that has never existed before. To achieve justice we must be open to change that can be deeply radical and transformative.</a:t>
            </a:r>
          </a:p>
          <a:p>
            <a:r>
              <a:rPr lang="en-US" b="1" dirty="0">
                <a:latin typeface="Arial" panose="020B0604020202020204" pitchFamily="34" charset="0"/>
                <a:cs typeface="Arial" panose="020B0604020202020204" pitchFamily="34" charset="0"/>
              </a:rPr>
              <a:t>This is why I begin DEI work not with statistics and strategic plans, but with individual conversations. If they are to take the challenge of equity work seriously, leaders must exemplify self-awareness, open-mindedness, and the courage to listen and change when challenged.</a:t>
            </a:r>
          </a:p>
          <a:p>
            <a:r>
              <a:rPr lang="en-US" b="1" dirty="0">
                <a:latin typeface="Arial" panose="020B0604020202020204" pitchFamily="34" charset="0"/>
                <a:cs typeface="Arial" panose="020B0604020202020204" pitchFamily="34" charset="0"/>
              </a:rPr>
              <a:t>There are a host of other questions we could discuss about these cartoons. What should it look like if not a tree? What does it look like when there are not two people trying to pick apples, but two entire communities? Thinking about history and restorative justice, where was this tree planted and should it be moved?</a:t>
            </a:r>
          </a:p>
          <a:p>
            <a:r>
              <a:rPr lang="en-US" b="1" dirty="0">
                <a:latin typeface="Arial" panose="020B0604020202020204" pitchFamily="34" charset="0"/>
                <a:cs typeface="Arial" panose="020B0604020202020204" pitchFamily="34" charset="0"/>
              </a:rPr>
              <a:t>If it feels like I’m making this incredibly complicated, that’s because it really is that complicated.</a:t>
            </a:r>
            <a:r>
              <a:rPr lang="en-US"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631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In Racial Reconciliation, What Matters Is Truth</a:t>
            </a:r>
          </a:p>
          <a:p>
            <a:r>
              <a:rPr lang="en-US" b="1" dirty="0">
                <a:latin typeface="Arial" panose="020B0604020202020204" pitchFamily="34" charset="0"/>
                <a:cs typeface="Arial" panose="020B0604020202020204" pitchFamily="34" charset="0"/>
              </a:rPr>
              <a:t>Black Lives Matter has roots in radical Marxism and "fundamental transformation."</a:t>
            </a:r>
          </a:p>
          <a:p>
            <a:r>
              <a:rPr lang="en-US" b="1" dirty="0">
                <a:latin typeface="Arial" panose="020B0604020202020204" pitchFamily="34" charset="0"/>
                <a:cs typeface="Arial" panose="020B0604020202020204" pitchFamily="34" charset="0"/>
                <a:hlinkClick r:id="rId3"/>
              </a:rPr>
              <a:t>Robin Smith</a:t>
            </a:r>
            <a:r>
              <a:rPr lang="en-US" b="1" dirty="0">
                <a:latin typeface="Arial" panose="020B0604020202020204" pitchFamily="34" charset="0"/>
                <a:cs typeface="Arial" panose="020B0604020202020204" pitchFamily="34" charset="0"/>
              </a:rPr>
              <a:t> • Jun. 22, 2020 • The Patriot Post</a:t>
            </a:r>
          </a:p>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patriotpost.us</a:t>
            </a:r>
            <a:r>
              <a:rPr lang="en-US" b="1" dirty="0">
                <a:latin typeface="Arial" panose="020B0604020202020204" pitchFamily="34" charset="0"/>
                <a:cs typeface="Arial" panose="020B0604020202020204" pitchFamily="34" charset="0"/>
              </a:rPr>
              <a:t>/articles/71566-in-racial-reconciliation-what-matters-is-truth-2020-06-22</a:t>
            </a:r>
          </a:p>
          <a:p>
            <a:r>
              <a:rPr lang="en-US" b="1" dirty="0">
                <a:latin typeface="Arial" panose="020B0604020202020204" pitchFamily="34" charset="0"/>
                <a:cs typeface="Arial" panose="020B0604020202020204" pitchFamily="34" charset="0"/>
              </a:rPr>
              <a:t>Accessed 4 October 2020</a:t>
            </a:r>
            <a:endParaRPr lang="ar-SA"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"Last week, a prominent </a:t>
            </a:r>
            <a:r>
              <a:rPr lang="en-US" b="1" dirty="0">
                <a:latin typeface="Arial" panose="020B0604020202020204" pitchFamily="34" charset="0"/>
                <a:cs typeface="Arial" panose="020B0604020202020204" pitchFamily="34" charset="0"/>
                <a:hlinkClick r:id="rId4"/>
              </a:rPr>
              <a:t>black supremacist</a:t>
            </a:r>
            <a:r>
              <a:rPr lang="en-US" b="1" dirty="0">
                <a:latin typeface="Arial" panose="020B0604020202020204" pitchFamily="34" charset="0"/>
                <a:cs typeface="Arial" panose="020B0604020202020204" pitchFamily="34" charset="0"/>
              </a:rPr>
              <a:t> declared that she and her colleague “are trained organizers.” In fact, she said, “We are trained Marxists. We are super versed on ideological theories.”</a:t>
            </a:r>
          </a:p>
          <a:p>
            <a:r>
              <a:rPr lang="en-US" b="1" dirty="0">
                <a:latin typeface="Arial" panose="020B0604020202020204" pitchFamily="34" charset="0"/>
                <a:cs typeface="Arial" panose="020B0604020202020204" pitchFamily="34" charset="0"/>
              </a:rPr>
              <a:t>In Marxism, capitalism is framed to be an exploitive, oppressive societal problem. A communist economy, the goal of Marxism, emphasizes cooperative ownership of property with no private-property rights or personal wealth. The popular slogan of Karl Marx sums it up: “From each according to his ability, to each according to his needs.” But that doesn’t fully reflect the fact that the German economist, along with his comrade, Friedrich Engels, coauthor of The Communist Manifesto, taught that socialism was the necessary first step to communism where all divisions of class would be erased.</a:t>
            </a:r>
          </a:p>
          <a:p>
            <a:r>
              <a:rPr lang="en-US" b="1" dirty="0">
                <a:latin typeface="Arial" panose="020B0604020202020204" pitchFamily="34" charset="0"/>
                <a:cs typeface="Arial" panose="020B0604020202020204" pitchFamily="34" charset="0"/>
              </a:rPr>
              <a:t>Patrisse Cullors, one of the two cofounders of the so-called “</a:t>
            </a:r>
            <a:r>
              <a:rPr lang="en-US" b="1" dirty="0">
                <a:latin typeface="Arial" panose="020B0604020202020204" pitchFamily="34" charset="0"/>
                <a:cs typeface="Arial" panose="020B0604020202020204" pitchFamily="34" charset="0"/>
                <a:hlinkClick r:id="rId5"/>
              </a:rPr>
              <a:t>Black Lives Matter</a:t>
            </a:r>
            <a:r>
              <a:rPr lang="en-US" b="1" dirty="0">
                <a:latin typeface="Arial" panose="020B0604020202020204" pitchFamily="34" charset="0"/>
                <a:cs typeface="Arial" panose="020B0604020202020204" pitchFamily="34" charset="0"/>
              </a:rPr>
              <a:t>” movement, made clear their Marxist foundation. The other founder, Alicia Garza, in a 2018 </a:t>
            </a:r>
            <a:r>
              <a:rPr lang="en-US" b="1" dirty="0">
                <a:latin typeface="Arial" panose="020B0604020202020204" pitchFamily="34" charset="0"/>
                <a:cs typeface="Arial" panose="020B0604020202020204" pitchFamily="34" charset="0"/>
                <a:hlinkClick r:id="rId6"/>
              </a:rPr>
              <a:t>feature on Blackpast.org</a:t>
            </a:r>
            <a:r>
              <a:rPr lang="en-US" b="1" dirty="0">
                <a:latin typeface="Arial" panose="020B0604020202020204" pitchFamily="34" charset="0"/>
                <a:cs typeface="Arial" panose="020B0604020202020204" pitchFamily="34" charset="0"/>
              </a:rPr>
              <a:t>, has already identified herself as “a queer social justice activist and a Marxist.”</a:t>
            </a:r>
          </a:p>
          <a:p>
            <a:r>
              <a:rPr lang="en-US" b="1" dirty="0">
                <a:latin typeface="Arial" panose="020B0604020202020204" pitchFamily="34" charset="0"/>
                <a:cs typeface="Arial" panose="020B0604020202020204" pitchFamily="34" charset="0"/>
              </a:rPr>
              <a:t>Thinking they are aiding racial and social justice, corporate giants and the political left are now carelessly funding these “trained Marxists” who lead 16 chapters of BLM in the U.S. and Canada in the disruption of commerce and the destruction of small and large businesses. No one is defending racism or the deaths of innocent black men, but BLM and antifa have hijacked the emotions stirred by select recent deaths to promote the very behaviors and practices that keep minorities trapped in government dependency.</a:t>
            </a:r>
          </a:p>
          <a:p>
            <a:r>
              <a:rPr lang="en-US" b="1" dirty="0">
                <a:latin typeface="Arial" panose="020B0604020202020204" pitchFamily="34" charset="0"/>
                <a:cs typeface="Arial" panose="020B0604020202020204" pitchFamily="34" charset="0"/>
              </a:rPr>
              <a:t>Andrew </a:t>
            </a:r>
            <a:r>
              <a:rPr lang="en-US" b="1" dirty="0" err="1">
                <a:latin typeface="Arial" panose="020B0604020202020204" pitchFamily="34" charset="0"/>
                <a:cs typeface="Arial" panose="020B0604020202020204" pitchFamily="34" charset="0"/>
              </a:rPr>
              <a:t>Klavan</a:t>
            </a:r>
            <a:r>
              <a:rPr lang="en-US" b="1" dirty="0">
                <a:latin typeface="Arial" panose="020B0604020202020204" pitchFamily="34" charset="0"/>
                <a:cs typeface="Arial" panose="020B0604020202020204" pitchFamily="34" charset="0"/>
              </a:rPr>
              <a:t> of The Daily Wire </a:t>
            </a:r>
            <a:r>
              <a:rPr lang="en-US" b="1" dirty="0">
                <a:latin typeface="Arial" panose="020B0604020202020204" pitchFamily="34" charset="0"/>
                <a:cs typeface="Arial" panose="020B0604020202020204" pitchFamily="34" charset="0"/>
                <a:hlinkClick r:id="rId7"/>
              </a:rPr>
              <a:t>wrote</a:t>
            </a:r>
            <a:r>
              <a:rPr lang="en-US" b="1" dirty="0">
                <a:latin typeface="Arial" panose="020B0604020202020204" pitchFamily="34" charset="0"/>
                <a:cs typeface="Arial" panose="020B0604020202020204" pitchFamily="34" charset="0"/>
              </a:rPr>
              <a:t> in an analysis of the Black Lives Matter movement that “The Racial Matrix” is “an entirely false narrative in which just those very prescriptions that will make black lives worse provide whites a sense of virtue while continuing the Democrat destruction of actual black lives.”</a:t>
            </a:r>
          </a:p>
          <a:p>
            <a:r>
              <a:rPr lang="en-US" b="1" dirty="0">
                <a:latin typeface="Arial" panose="020B0604020202020204" pitchFamily="34" charset="0"/>
                <a:cs typeface="Arial" panose="020B0604020202020204" pitchFamily="34" charset="0"/>
              </a:rPr>
              <a:t>Neither BLM tactics of anger-baiting nor the virtue signaling of guilty whites will help. We should instead be identifying problems, working with leaders for solutions, and moving the underprivileged toward independence.</a:t>
            </a:r>
          </a:p>
          <a:p>
            <a:r>
              <a:rPr lang="en-US" b="1" dirty="0">
                <a:latin typeface="Arial" panose="020B0604020202020204" pitchFamily="34" charset="0"/>
                <a:cs typeface="Arial" panose="020B0604020202020204" pitchFamily="34" charset="0"/>
              </a:rPr>
              <a:t>BLM as an organized movement has a Marxist devotion to a new world order destroying America’s economic freedom and, even more contemptibly, the freedoms of individual Americans. </a:t>
            </a:r>
            <a:r>
              <a:rPr lang="en-US" b="1" dirty="0">
                <a:latin typeface="Arial" panose="020B0604020202020204" pitchFamily="34" charset="0"/>
                <a:cs typeface="Arial" panose="020B0604020202020204" pitchFamily="34" charset="0"/>
                <a:hlinkClick r:id="rId8"/>
              </a:rPr>
              <a:t>Its own website</a:t>
            </a:r>
            <a:r>
              <a:rPr lang="en-US" b="1" dirty="0">
                <a:latin typeface="Arial" panose="020B0604020202020204" pitchFamily="34" charset="0"/>
                <a:cs typeface="Arial" panose="020B0604020202020204" pitchFamily="34" charset="0"/>
              </a:rPr>
              <a:t> uses the word “comrades” to describe a new order where “we disrupt the Western-prescribed nuclear family structure requirement by supporting each other as extended families and villages that collectively care for one another.” BLM makes it clear that encouraging self-reliance and freedom from government dependency is not at all a priority. These radicals have no belief that an intact family, personal property, personal wealth, and achievement are healthy rights. And because of this, they do not promote a sense of personal accomplishment or greater attainment in the next generation. Our government housing projects are, in many cases, now full of third- and fourth-generation residents.</a:t>
            </a:r>
          </a:p>
          <a:p>
            <a:r>
              <a:rPr lang="en-US" b="1" dirty="0">
                <a:latin typeface="Arial" panose="020B0604020202020204" pitchFamily="34" charset="0"/>
                <a:cs typeface="Arial" panose="020B0604020202020204" pitchFamily="34" charset="0"/>
              </a:rPr>
              <a:t>Many blacks are tired of BLM’s leftist political agenda because it will only lead to harm for their community. Niger Innis recently exploded, “I’ll be g-dd-</a:t>
            </a:r>
            <a:r>
              <a:rPr lang="en-US" b="1" dirty="0" err="1">
                <a:latin typeface="Arial" panose="020B0604020202020204" pitchFamily="34" charset="0"/>
                <a:cs typeface="Arial" panose="020B0604020202020204" pitchFamily="34" charset="0"/>
              </a:rPr>
              <a:t>mned</a:t>
            </a:r>
            <a:r>
              <a:rPr lang="en-US" b="1" dirty="0">
                <a:latin typeface="Arial" panose="020B0604020202020204" pitchFamily="34" charset="0"/>
                <a:cs typeface="Arial" panose="020B0604020202020204" pitchFamily="34" charset="0"/>
              </a:rPr>
              <a:t> if you use the suffering and misery of black Americans and our legacy to the United States of America as your shield and use us as cannon fodder when your agenda really has not a d—n thing to do with saving black lives.” Leo Terrell, racial activist and lawyer, insisted that a “criminal element” has taken over the protest movement that began with the death of George Floyd.</a:t>
            </a:r>
          </a:p>
          <a:p>
            <a:r>
              <a:rPr lang="en-US" b="1" dirty="0">
                <a:latin typeface="Arial" panose="020B0604020202020204" pitchFamily="34" charset="0"/>
                <a:cs typeface="Arial" panose="020B0604020202020204" pitchFamily="34" charset="0"/>
              </a:rPr>
              <a:t>Ultimately, what will succeed in healing the racial divide is not the Marxist lies being peddled. It’s authentic truth that withstands subjective opinion and bias.</a:t>
            </a:r>
            <a:r>
              <a:rPr lang="en-US" b="1" dirty="0">
                <a:latin typeface="Arial" panose="020B0604020202020204" pitchFamily="34" charset="0"/>
                <a:ea typeface="ＭＳ Ｐゴシック" charset="0"/>
                <a:cs typeface="Arial" panose="020B0604020202020204" pitchFamily="34" charset="0"/>
              </a:rPr>
              <a:t>”</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5025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BLM needs the business community but corporate America does NOT need any more looting of their businesses, scaring away customers, and destruction of the livelihood of small business owners who are both white and black.</a:t>
            </a:r>
          </a:p>
        </p:txBody>
      </p:sp>
    </p:spTree>
    <p:extLst>
      <p:ext uri="{BB962C8B-B14F-4D97-AF65-F5344CB8AC3E}">
        <p14:creationId xmlns:p14="http://schemas.microsoft.com/office/powerpoint/2010/main" val="4240795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Who cares what you and I think of the BLM Movement? What really matters is what God says.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094E-1E19-C94C-A021-4ED6A727D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443667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26"/>
          <p:cNvSpPr>
            <a:spLocks noGrp="1" noRot="1" noChangeAspect="1" noChangeArrowheads="1"/>
          </p:cNvSpPr>
          <p:nvPr>
            <p:ph type="sldImg"/>
          </p:nvPr>
        </p:nvSpPr>
        <p:spPr>
          <a:solidFill>
            <a:srgbClr val="FFFFFF"/>
          </a:solidFill>
          <a:ln/>
        </p:spPr>
      </p:sp>
      <p:sp>
        <p:nvSpPr>
          <p:cNvPr id="20787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God met me in Jerusalem in December 1995.</a:t>
            </a:r>
          </a:p>
          <a:p>
            <a:r>
              <a:rPr lang="en-US">
                <a:latin typeface="Times New Roman" charset="0"/>
                <a:ea typeface="ＭＳ Ｐゴシック" charset="0"/>
                <a:cs typeface="ＭＳ Ｐゴシック" charset="0"/>
              </a:rPr>
              <a:t>You see, at that time I had served on the faculty of Singapore Bible College for four years and I started teaching some courses for the fourth time––that can lose its challenge.</a:t>
            </a:r>
          </a:p>
          <a:p>
            <a:r>
              <a:rPr lang="en-US">
                <a:latin typeface="Times New Roman" charset="0"/>
                <a:ea typeface="ＭＳ Ｐゴシック" charset="0"/>
                <a:cs typeface="ＭＳ Ｐゴシック" charset="0"/>
              </a:rPr>
              <a:t>But the chance came to lead trips to Israel.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d never been there before, but 25 daring souls braved to pay the $3000 to come with me.</a:t>
            </a:r>
          </a:p>
          <a:p>
            <a:r>
              <a:rPr lang="en-US">
                <a:latin typeface="Times New Roman" charset="0"/>
                <a:ea typeface="ＭＳ Ｐゴシック" charset="0"/>
                <a:cs typeface="ＭＳ Ｐゴシック" charset="0"/>
              </a:rPr>
              <a:t>But at the antiquities shop in Jerusalem I was stunned to see one of my tour members argue with the shop owner about the price of an artifact.  "What? You want $20?  I saw this for $18 down the street!"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 was so embarrassed that I left the shop, sat down on the curb, and pouted like Elijah.  "What are you doing here, Rick?" I sensed God say to me (not audibly, yet still real).</a:t>
            </a:r>
          </a:p>
          <a:p>
            <a:r>
              <a:rPr lang="en-US">
                <a:latin typeface="Times New Roman" charset="0"/>
                <a:ea typeface="ＭＳ Ｐゴシック" charset="0"/>
                <a:cs typeface="ＭＳ Ｐゴシック" charset="0"/>
              </a:rPr>
              <a:t>"Lord, I</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 bringing Your people to Your land to get to know Your Word."</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"No, you</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not," I sensed God saying to me.  "You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afford to come Israel so you rounded up 25 wealthy people to pay your way."</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Then it struck me how little time Jesus spent in Jerusalem.  Sure, he was a faithful Jew who made the required pilgrimages three times a year––and he spent the last week of his life in Jerusalem since he came there to die.  But Jesus wasn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impressed with the wealth and power of Jerusalem.</a:t>
            </a:r>
          </a:p>
          <a:p>
            <a:r>
              <a:rPr lang="en-US">
                <a:latin typeface="Times New Roman" charset="0"/>
                <a:ea typeface="ＭＳ Ｐゴシック" charset="0"/>
                <a:cs typeface="ＭＳ Ｐゴシック" charset="0"/>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a:latin typeface="Times New Roman" charset="0"/>
                <a:ea typeface="ＭＳ Ｐゴシック" charset="0"/>
                <a:cs typeface="ＭＳ Ｐゴシック" charset="0"/>
              </a:rPr>
              <a:t>Then I thought about the students that I had at SBC up to that point.  I realized that the ones who came from the wealthy churches had to return back to their wealthy churches to pay back these churches for their support during seminary.</a:t>
            </a:r>
          </a:p>
          <a:p>
            <a:r>
              <a:rPr lang="en-US">
                <a:latin typeface="Times New Roman" charset="0"/>
                <a:ea typeface="ＭＳ Ｐゴシック" charset="0"/>
                <a:cs typeface="ＭＳ Ｐゴシック" charset="0"/>
              </a:rPr>
              <a:t>However, the ones from the poor countries returned to their countries had a tremendous impact for the cause of Christ.</a:t>
            </a:r>
          </a:p>
          <a:p>
            <a:r>
              <a:rPr lang="en-US">
                <a:latin typeface="Times New Roman" charset="0"/>
                <a:ea typeface="ＭＳ Ｐゴシック" charset="0"/>
                <a:cs typeface="ＭＳ Ｐゴシック" charset="0"/>
              </a:rPr>
              <a:t>So I said to the Lord, "OK, Lord, what do you want me to do? Where do you want me to go?"</a:t>
            </a:r>
            <a:endParaRPr lang="en-US" altLang="ja-JP">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26"/>
          <p:cNvSpPr>
            <a:spLocks noGrp="1" noRot="1" noChangeAspect="1" noChangeArrowheads="1"/>
          </p:cNvSpPr>
          <p:nvPr>
            <p:ph type="sldImg"/>
          </p:nvPr>
        </p:nvSpPr>
        <p:spPr>
          <a:solidFill>
            <a:srgbClr val="FFFFFF"/>
          </a:solidFill>
          <a:ln/>
        </p:spPr>
      </p:sp>
      <p:sp>
        <p:nvSpPr>
          <p:cNvPr id="209922"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Then God put on my mind Mongolia.  "Mongolia?  Are you telling me to go to Outer Mongolia? I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know a soul in Mongolia!"</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39807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How much time do you devote to your possessions? </a:t>
            </a:r>
            <a:endParaRPr lang="en-SG" sz="1200" b="1" kern="1200" dirty="0">
              <a:solidFill>
                <a:schemeClr val="tx1"/>
              </a:solidFill>
              <a:effectLst/>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Do you own things—or do things own you?</a:t>
            </a:r>
            <a:endParaRPr lang="en-SG" sz="1200" b="1" kern="1200" dirty="0">
              <a:solidFill>
                <a:schemeClr val="tx1"/>
              </a:solidFill>
              <a:effectLst/>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Do you have more friends with less money than you now than you had five years ago?</a:t>
            </a:r>
            <a:endParaRPr lang="en-SG" sz="1200" b="1" kern="1200" dirty="0">
              <a:solidFill>
                <a:schemeClr val="tx1"/>
              </a:solidFill>
              <a:effectLst/>
              <a:latin typeface="Arial" panose="020B0604020202020204" pitchFamily="34" charset="0"/>
              <a:ea typeface="+mn-ea"/>
              <a:cs typeface="Arial" panose="020B0604020202020204" pitchFamily="34" charset="0"/>
            </a:endParaRPr>
          </a:p>
          <a:p>
            <a:r>
              <a:rPr lang="en-US" b="1" dirty="0">
                <a:effectLst/>
                <a:latin typeface="Arial" panose="020B0604020202020204" pitchFamily="34" charset="0"/>
                <a:cs typeface="Arial" panose="020B0604020202020204" pitchFamily="34" charset="0"/>
              </a:rPr>
              <a:t>What goals do you have to use your money for the poor?</a:t>
            </a:r>
            <a:r>
              <a:rPr lang="en-SG" b="1" dirty="0">
                <a:effectLst/>
                <a:latin typeface="Arial" panose="020B0604020202020204" pitchFamily="34" charset="0"/>
                <a:cs typeface="Arial" panose="020B0604020202020204" pitchFamily="34" charset="0"/>
              </a:rPr>
              <a:t> </a:t>
            </a:r>
          </a:p>
          <a:p>
            <a:r>
              <a:rPr lang="en-US" sz="1200" b="1" kern="1200" dirty="0">
                <a:solidFill>
                  <a:schemeClr val="tx1"/>
                </a:solidFill>
                <a:effectLst/>
                <a:latin typeface="Arial" panose="020B0604020202020204" pitchFamily="34" charset="0"/>
                <a:ea typeface="+mn-ea"/>
                <a:cs typeface="Arial" panose="020B0604020202020204" pitchFamily="34" charset="0"/>
              </a:rPr>
              <a:t>Do you believe God wants you to be generous to the poor? He certainly does!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806303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4077527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85881E15-78C7-384B-A886-C3B6959C6DE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1E9AE3D-B1A9-A340-88D1-742CA303B48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744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70C3C6-9995-0241-8584-E4C4622010E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sz="1200" kern="1200">
                <a:solidFill>
                  <a:schemeClr val="tx1"/>
                </a:solidFill>
                <a:effectLst/>
                <a:latin typeface="+mn-lt"/>
                <a:ea typeface="+mn-ea"/>
                <a:cs typeface="+mn-cs"/>
              </a:rPr>
              <a:t>Today will have an overview of the whole book of Micah where we’ll see </a:t>
            </a:r>
            <a:r>
              <a:rPr lang="en-US" sz="1200" i="1" kern="1200">
                <a:solidFill>
                  <a:schemeClr val="tx1"/>
                </a:solidFill>
                <a:effectLst/>
                <a:latin typeface="+mn-lt"/>
                <a:ea typeface="+mn-ea"/>
                <a:cs typeface="+mn-cs"/>
              </a:rPr>
              <a:t>three reasons to be generous</a:t>
            </a:r>
            <a:r>
              <a:rPr lang="en-US" sz="1200" kern="1200">
                <a:solidFill>
                  <a:schemeClr val="tx1"/>
                </a:solidFill>
                <a:effectLst/>
                <a:latin typeface="+mn-lt"/>
                <a:ea typeface="+mn-ea"/>
                <a:cs typeface="+mn-cs"/>
              </a:rPr>
              <a:t>. These will appear in three sermons in Micah’s prophecy, each that begins with the word “Listen!” </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In essence he says three times to have a heart for the poor—but there are also three benefits to us as well.</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Samaria Ivories — Proof of the Bible? </a:t>
            </a:r>
          </a:p>
          <a:p>
            <a:r>
              <a:rPr lang="en-US" dirty="0"/>
              <a:t>Does a treasure trove of ivories uncovered in ancient Samaria fit the biblical description of King Ahab’s ‘ivory house’? </a:t>
            </a:r>
          </a:p>
          <a:p>
            <a:r>
              <a:rPr lang="en-US" dirty="0"/>
              <a:t>By </a:t>
            </a:r>
            <a:r>
              <a:rPr lang="en-US" dirty="0">
                <a:hlinkClick r:id="rId3"/>
              </a:rPr>
              <a:t>Jude Flurry</a:t>
            </a:r>
            <a:r>
              <a:rPr lang="en-US" dirty="0"/>
              <a:t> • December 18, 2021 </a:t>
            </a:r>
          </a:p>
          <a:p>
            <a:r>
              <a:rPr lang="en-US" dirty="0"/>
              <a:t>https://</a:t>
            </a:r>
            <a:r>
              <a:rPr lang="en-US" dirty="0" err="1"/>
              <a:t>armstronginstitute.org</a:t>
            </a:r>
            <a:r>
              <a:rPr lang="en-US" dirty="0"/>
              <a:t>/394-samaria-ivories-proof-of-the-bible</a:t>
            </a:r>
          </a:p>
          <a:p>
            <a:r>
              <a:rPr lang="en-US" dirty="0"/>
              <a:t>Accessed 18 Apr 2023</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16098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994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715F3C94-1D88-824A-9E25-6685404A3B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89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715F3C94-1D88-824A-9E25-6685404A3B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90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From</a:t>
            </a:r>
            <a:r>
              <a:rPr lang="en-US" b="1" baseline="0" dirty="0">
                <a:latin typeface="Arial" panose="020B0604020202020204" pitchFamily="34" charset="0"/>
                <a:ea typeface="ＭＳ Ｐゴシック" charset="0"/>
                <a:cs typeface="ＭＳ Ｐゴシック" charset="0"/>
              </a:rPr>
              <a:t> 1994 to 2020 God saw fit to grant me the privilege to train pastors in 13 other countries on 73 trips from Singapore.  Often pastors in the US team taught with me on these trips. To help the poor, I avoid the wealthy countries where listeners can pay an honorarium but instead raise the funds to pay my own way and then teach for free.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1509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hand of a missionary reaches out to a starving boy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99E29-5B30-954D-99E6-852CE222E9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104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OT prophets spoke for God in the Divided Kingdom and especially the Solitary Kingdom.</a:t>
            </a:r>
          </a:p>
          <a:p>
            <a:r>
              <a:rPr lang="en-US" dirty="0"/>
              <a:t>______________</a:t>
            </a:r>
          </a:p>
          <a:p>
            <a:r>
              <a:rPr lang="en-US" dirty="0"/>
              <a:t>OS-32-Jonah-211</a:t>
            </a:r>
          </a:p>
          <a:p>
            <a:r>
              <a:rPr lang="en-US" dirty="0"/>
              <a:t>OS-33-Micah-119</a:t>
            </a:r>
          </a:p>
          <a:p>
            <a:r>
              <a:rPr lang="en-US" dirty="0"/>
              <a:t>OS-34-Nahum-33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Osaka" charset="0"/>
                <a:cs typeface="Times New Roman" pitchFamily="18" charset="0"/>
                <a:sym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Osaka" charset="0"/>
              <a:cs typeface="Times New Roman" pitchFamily="18" charset="0"/>
              <a:sym typeface="Times New Roman" pitchFamily="18" charset="0"/>
            </a:endParaRPr>
          </a:p>
        </p:txBody>
      </p:sp>
    </p:spTree>
    <p:extLst>
      <p:ext uri="{BB962C8B-B14F-4D97-AF65-F5344CB8AC3E}">
        <p14:creationId xmlns:p14="http://schemas.microsoft.com/office/powerpoint/2010/main" val="17149541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1031"/>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F548D827-1EA4-4B6B-A282-5C690D2B9538}"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408579" name="Rectangle 2"/>
          <p:cNvSpPr>
            <a:spLocks noGrp="1" noRot="1" noChangeAspect="1" noChangeArrowheads="1" noTextEdit="1"/>
          </p:cNvSpPr>
          <p:nvPr>
            <p:ph type="sldImg"/>
          </p:nvPr>
        </p:nvSpPr>
        <p:spPr>
          <a:solidFill>
            <a:srgbClr val="FFFFFF"/>
          </a:solidFill>
          <a:ln/>
        </p:spPr>
      </p:sp>
      <p:sp>
        <p:nvSpPr>
          <p:cNvPr id="408580"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a:spcBef>
                <a:spcPct val="0"/>
              </a:spcBef>
            </a:pPr>
            <a:endParaRPr lang="en-US" sz="2400" b="1" dirty="0">
              <a:latin typeface="Arial" panose="020B0604020202020204" pitchFamily="34" charset="0"/>
            </a:endParaRPr>
          </a:p>
        </p:txBody>
      </p:sp>
    </p:spTree>
    <p:extLst>
      <p:ext uri="{BB962C8B-B14F-4D97-AF65-F5344CB8AC3E}">
        <p14:creationId xmlns:p14="http://schemas.microsoft.com/office/powerpoint/2010/main" val="20570987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2593500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833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DED852B-C4AE-453D-80DC-B3086A075F9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834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9303717-B2CE-45A7-8419-EBAD80358147}"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83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98342"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94463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444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936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1558B7B-B6D2-48A2-BB33-641E56B52B2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936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B29CD1-99A1-4287-B548-50BA3B096D6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93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99366"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1073389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40038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0300034-B607-4F4A-AE85-EFE2DD332418}"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0038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F57249D-E2A8-4509-A792-CC455136A1A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40038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400390"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7811719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4745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56B45A05-7598-AF44-A4B1-FE6E4918E4C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74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561FA4A-3B4E-974A-AC46-C0F420010F7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74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7462" name="Rectangle 3"/>
          <p:cNvSpPr>
            <a:spLocks noGrp="1" noChangeArrowheads="1"/>
          </p:cNvSpPr>
          <p:nvPr>
            <p:ph type="body"/>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r>
              <a:rPr lang="en-US" b="1" dirty="0">
                <a:latin typeface="Arial" panose="020B0604020202020204" pitchFamily="34" charset="0"/>
                <a:ea typeface="ＭＳ Ｐゴシック" charset="0"/>
                <a:cs typeface="Arial" panose="020B0604020202020204" pitchFamily="34" charset="0"/>
              </a:rPr>
              <a:t>The two prophets diverge after the promise of peace worldwide.</a:t>
            </a:r>
          </a:p>
        </p:txBody>
      </p:sp>
    </p:spTree>
    <p:extLst>
      <p:ext uri="{BB962C8B-B14F-4D97-AF65-F5344CB8AC3E}">
        <p14:creationId xmlns:p14="http://schemas.microsoft.com/office/powerpoint/2010/main" val="26921329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ln/>
        </p:spPr>
      </p:sp>
      <p:sp>
        <p:nvSpPr>
          <p:cNvPr id="401411" name="Notes Placeholder 2"/>
          <p:cNvSpPr>
            <a:spLocks noGrp="1"/>
          </p:cNvSpPr>
          <p:nvPr>
            <p:ph type="body" idx="1"/>
          </p:nvPr>
        </p:nvSpPr>
        <p:spPr>
          <a:noFill/>
          <a:ln/>
        </p:spPr>
        <p:txBody>
          <a:bodyPr/>
          <a:lstStyle/>
          <a:p>
            <a:endParaRPr lang="en-US">
              <a:latin typeface="Times New Roman" pitchFamily="18" charset="0"/>
            </a:endParaRPr>
          </a:p>
          <a:p>
            <a:r>
              <a:rPr lang="en-US">
                <a:latin typeface="Times New Roman" pitchFamily="18" charset="0"/>
              </a:rPr>
              <a:t>The UN was established in 1948 as man's best attempt to bring peace to the world. Since that time the world has seen more wars than any other period, with only 14 days counted where there was no war going on somewhere on the globe. </a:t>
            </a:r>
          </a:p>
        </p:txBody>
      </p:sp>
      <p:sp>
        <p:nvSpPr>
          <p:cNvPr id="401412" name="Slide Number Placeholder 3"/>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3F00E3E-310E-4A5F-8BD3-0B168CEBE682}" type="slidenum">
              <a:rPr kumimoji="0" 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127</a:t>
            </a:fld>
            <a:endParaRPr kumimoji="0" lang="en-US"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41665996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p:spPr>
        <p:txBody>
          <a:bodyPr/>
          <a:lstStyle/>
          <a:p>
            <a:r>
              <a:rPr lang="en-US" b="1" dirty="0">
                <a:latin typeface="Arial" panose="020B0604020202020204" pitchFamily="34" charset="0"/>
                <a:cs typeface="Arial" panose="020B0604020202020204" pitchFamily="34" charset="0"/>
              </a:rPr>
              <a:t>The UN goal is a lofty one—a time when people will "beat their swords into ploughshares" as noted in Isaiah 2:4 (cf. Micah 4:3; Joel 3:10). In other words, the effort and money invested now into weapons of war such as the sword will no longer be needed when Christ rules the earth. Instead, with the crops so abundant and the world at peace, it will make sense to turn war instruments into farming implements. </a:t>
            </a:r>
          </a:p>
          <a:p>
            <a:r>
              <a:rPr lang="en-US" b="1" dirty="0">
                <a:latin typeface="Arial" panose="020B0604020202020204" pitchFamily="34" charset="0"/>
                <a:cs typeface="Arial" panose="020B0604020202020204" pitchFamily="34" charset="0"/>
              </a:rPr>
              <a:t>• Added to the art is a gun with its barrel tied into a knot.</a:t>
            </a:r>
          </a:p>
          <a:p>
            <a:endParaRPr lang="en-US" b="1" dirty="0">
              <a:latin typeface="Arial" panose="020B0604020202020204" pitchFamily="34" charset="0"/>
              <a:cs typeface="Arial" panose="020B0604020202020204" pitchFamily="34" charset="0"/>
            </a:endParaRPr>
          </a:p>
          <a:p>
            <a:r>
              <a:rPr lang="mr-IN" b="1" dirty="0">
                <a:latin typeface="Arial" panose="020B0604020202020204" pitchFamily="34" charset="0"/>
              </a:rPr>
              <a:t>"</a:t>
            </a:r>
            <a:r>
              <a:rPr lang="en-US" b="1" dirty="0">
                <a:latin typeface="Arial" panose="020B0604020202020204" pitchFamily="34" charset="0"/>
                <a:cs typeface="Arial" panose="020B0604020202020204" pitchFamily="34" charset="0"/>
              </a:rPr>
              <a:t>Let Us Beat Swords into Plowshares</a:t>
            </a:r>
          </a:p>
          <a:p>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But first...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What is a plowshare?!</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 plowshare is part of a plow.  It is the leading edge that cuts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into the earth when turning over the dirt.</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Let Us Beat Swords into Plowshares was sculpted</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by Yevgeny </a:t>
            </a:r>
            <a:r>
              <a:rPr lang="en-US" b="1" dirty="0" err="1">
                <a:latin typeface="Arial" panose="020B0604020202020204" pitchFamily="34" charset="0"/>
                <a:cs typeface="Arial" panose="020B0604020202020204" pitchFamily="34" charset="0"/>
              </a:rPr>
              <a:t>Vuchetich</a:t>
            </a:r>
            <a:r>
              <a:rPr lang="en-US" b="1" dirty="0">
                <a:latin typeface="Arial" panose="020B0604020202020204" pitchFamily="34" charset="0"/>
                <a:cs typeface="Arial" panose="020B0604020202020204" pitchFamily="34" charset="0"/>
              </a:rPr>
              <a:t>.  It was donated to the UN by the USSR in 1959.</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sculpture stands in the garden of the UN Headquarters.</a:t>
            </a:r>
            <a:r>
              <a:rPr lang="mr-IN" b="1" dirty="0">
                <a:latin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sites.google.com</a:t>
            </a:r>
            <a:r>
              <a:rPr lang="en-US" b="1" dirty="0">
                <a:latin typeface="Arial" panose="020B0604020202020204" pitchFamily="34" charset="0"/>
                <a:cs typeface="Arial" panose="020B0604020202020204" pitchFamily="34" charset="0"/>
              </a:rPr>
              <a:t>/site/</a:t>
            </a:r>
            <a:r>
              <a:rPr lang="en-US" b="1" dirty="0" err="1">
                <a:latin typeface="Arial" panose="020B0604020202020204" pitchFamily="34" charset="0"/>
                <a:cs typeface="Arial" panose="020B0604020202020204" pitchFamily="34" charset="0"/>
              </a:rPr>
              <a:t>cdaunexploration</a:t>
            </a:r>
            <a:r>
              <a:rPr lang="en-US" b="1" dirty="0">
                <a:latin typeface="Arial" panose="020B0604020202020204" pitchFamily="34" charset="0"/>
                <a:cs typeface="Arial" panose="020B0604020202020204" pitchFamily="34" charset="0"/>
              </a:rPr>
              <a:t>/let-us-beat-swords-into-plowshares</a:t>
            </a:r>
          </a:p>
          <a:p>
            <a:r>
              <a:rPr lang="en-US" b="1" dirty="0">
                <a:latin typeface="Arial" panose="020B0604020202020204" pitchFamily="34" charset="0"/>
                <a:cs typeface="Arial" panose="020B0604020202020204" pitchFamily="34" charset="0"/>
              </a:rPr>
              <a:t>Accessed 8 July 2015</a:t>
            </a:r>
          </a:p>
          <a:p>
            <a:endParaRPr lang="en-US" b="1" dirty="0">
              <a:latin typeface="Arial" panose="020B0604020202020204" pitchFamily="34" charset="0"/>
              <a:cs typeface="Arial" panose="020B0604020202020204" pitchFamily="34" charset="0"/>
            </a:endParaRPr>
          </a:p>
        </p:txBody>
      </p:sp>
      <p:sp>
        <p:nvSpPr>
          <p:cNvPr id="402436" name="Slide Number Placeholder 3"/>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A8593A6-1500-4E72-A842-9C645A7EA6BE}"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128</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endParaRPr>
          </a:p>
        </p:txBody>
      </p:sp>
    </p:spTree>
    <p:extLst>
      <p:ext uri="{BB962C8B-B14F-4D97-AF65-F5344CB8AC3E}">
        <p14:creationId xmlns:p14="http://schemas.microsoft.com/office/powerpoint/2010/main" val="10394867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a:ln/>
        </p:spPr>
      </p:sp>
      <p:sp>
        <p:nvSpPr>
          <p:cNvPr id="403459" name="Notes Placeholder 2"/>
          <p:cNvSpPr>
            <a:spLocks noGrp="1"/>
          </p:cNvSpPr>
          <p:nvPr>
            <p:ph type="body" idx="1"/>
          </p:nvPr>
        </p:nvSpPr>
        <p:spPr>
          <a:noFill/>
          <a:ln/>
        </p:spPr>
        <p:txBody>
          <a:bodyPr/>
          <a:lstStyle/>
          <a:p>
            <a:r>
              <a:rPr lang="en-US" b="1" dirty="0">
                <a:latin typeface="Arial" panose="020B0604020202020204" pitchFamily="34" charset="0"/>
                <a:cs typeface="Arial" panose="020B0604020202020204" pitchFamily="34" charset="0"/>
              </a:rPr>
              <a:t>Isaiah 2:4 (cf. Micah 4:3; Joel 3:10) is inscribed on the wall in front of the UN building in New York. </a:t>
            </a:r>
          </a:p>
        </p:txBody>
      </p:sp>
      <p:sp>
        <p:nvSpPr>
          <p:cNvPr id="40346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40346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DBF2039-3AB9-4C3C-84FE-EDBE313A92E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1686749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93799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001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F582B07-4827-EC47-B7B7-2192057354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8080C9-9809-6542-AC79-D632884BF8D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40640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20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20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D1AF5A-E3CD-5D46-B2DA-A0BC81440E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2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A07D8D0-F0BF-714D-A538-C5767E6D158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2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2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92713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41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41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0543E78-66A0-9C48-AF26-E3BCBB14C3D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41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C2BBB33-9648-8541-AFCD-D6ABDAC1E9D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4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41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199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68747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03700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8981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811984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231695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a:defRPr>
                <a:latin typeface="Times New Roman" charset="0"/>
                <a:cs typeface="ＭＳ Ｐゴシック" charset="0"/>
              </a:defRPr>
            </a:lvl1pPr>
          </a:lstStyle>
          <a:p>
            <a:pPr>
              <a:defRPr/>
            </a:pPr>
            <a:fld id="{C8365E83-FB61-2B4F-A929-3326EA1812C5}" type="slidenum">
              <a:rPr lang="en-US"/>
              <a:pPr>
                <a:defRPr/>
              </a:pPr>
              <a:t>‹#›</a:t>
            </a:fld>
            <a:endParaRPr lang="en-US"/>
          </a:p>
        </p:txBody>
      </p:sp>
    </p:spTree>
    <p:extLst>
      <p:ext uri="{BB962C8B-B14F-4D97-AF65-F5344CB8AC3E}">
        <p14:creationId xmlns:p14="http://schemas.microsoft.com/office/powerpoint/2010/main" val="5602194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fld id="{8DFF79BE-53E8-884F-AED5-AF72BF2C7930}" type="datetime1">
              <a:rPr lang="en-US" smtClean="0"/>
              <a:pPr>
                <a:defRPr/>
              </a:pPr>
              <a:t>2/16/24</a:t>
            </a:fld>
            <a:endParaRPr lang="en-US" dirty="0"/>
          </a:p>
        </p:txBody>
      </p:sp>
      <p:sp>
        <p:nvSpPr>
          <p:cNvPr id="3" name="Footer Placeholder 4"/>
          <p:cNvSpPr>
            <a:spLocks noGrp="1"/>
          </p:cNvSpPr>
          <p:nvPr>
            <p:ph type="ftr" sz="quarter" idx="11"/>
          </p:nvPr>
        </p:nvSpPr>
        <p:spPr/>
        <p:txBody>
          <a:bodyPr/>
          <a:lstStyle>
            <a:lvl1pPr defTabSz="914400">
              <a:defRPr b="1" i="0">
                <a:latin typeface="Arial" panose="020B0604020202020204" pitchFamily="34" charset="0"/>
              </a:defRPr>
            </a:lvl1pPr>
          </a:lstStyle>
          <a:p>
            <a:pPr>
              <a:defRPr/>
            </a:pPr>
            <a:endParaRPr lang="en-US" dirty="0"/>
          </a:p>
        </p:txBody>
      </p:sp>
      <p:sp>
        <p:nvSpPr>
          <p:cNvPr id="4" name="Slide Number Placeholder 5"/>
          <p:cNvSpPr>
            <a:spLocks noGrp="1"/>
          </p:cNvSpPr>
          <p:nvPr>
            <p:ph type="sldNum" sz="quarter" idx="12"/>
          </p:nvPr>
        </p:nvSpPr>
        <p:spPr/>
        <p:txBody>
          <a:bodyPr/>
          <a:lstStyle>
            <a:lvl1pPr defTabSz="914400">
              <a:defRPr b="1" i="0">
                <a:latin typeface="Times New Roman" charset="0"/>
                <a:cs typeface="Arial" panose="020B0604020202020204" pitchFamily="34" charset="0"/>
              </a:defRPr>
            </a:lvl1pPr>
          </a:lstStyle>
          <a:p>
            <a:pPr>
              <a:defRPr/>
            </a:pPr>
            <a:fld id="{D7ADE977-AD9A-A74F-A070-F96DC8FBDFAC}" type="slidenum">
              <a:rPr lang="en-US" smtClean="0"/>
              <a:pPr>
                <a:defRPr/>
              </a:pPr>
              <a:t>‹#›</a:t>
            </a:fld>
            <a:endParaRPr lang="en-US" dirty="0"/>
          </a:p>
        </p:txBody>
      </p:sp>
    </p:spTree>
    <p:extLst>
      <p:ext uri="{BB962C8B-B14F-4D97-AF65-F5344CB8AC3E}">
        <p14:creationId xmlns:p14="http://schemas.microsoft.com/office/powerpoint/2010/main" val="41594855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29E82-3FF0-894E-8BB2-22B655CBE3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377424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9EAE31-676D-EB47-B76A-8C3A62CF1EF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840652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2EC99-EF3B-D749-99E2-25D18FB6F5E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02771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E3FF4-0836-804E-8C77-333B4C376AD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12635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2AA1A4-576A-2142-B809-9FEEFBC8886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158464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1681C7-5433-5E4D-AB70-B63E47DF4C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825525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908BB5-61B0-4A47-A5DC-9CDFF30BAC4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046897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398B47-1E66-CB4A-BFC3-12A1E60484D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365546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1A085-885B-0C40-91FF-0CD7E921C0A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562559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E2E6FB-F2E3-3A48-941A-99E1F89879B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593715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DEB439-6D5A-3C42-B7E5-38530234E1F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192283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smtClean="0"/>
              <a:pPr>
                <a:defRPr/>
              </a:pPr>
              <a:t>‹#›</a:t>
            </a:fld>
            <a:endParaRPr lang="en-US" altLang="zh-CN" dirty="0"/>
          </a:p>
        </p:txBody>
      </p:sp>
    </p:spTree>
    <p:extLst>
      <p:ext uri="{BB962C8B-B14F-4D97-AF65-F5344CB8AC3E}">
        <p14:creationId xmlns:p14="http://schemas.microsoft.com/office/powerpoint/2010/main" val="242595115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smtClean="0"/>
              <a:pPr>
                <a:defRPr/>
              </a:pPr>
              <a:t>‹#›</a:t>
            </a:fld>
            <a:endParaRPr lang="en-US" altLang="zh-CN" dirty="0"/>
          </a:p>
        </p:txBody>
      </p:sp>
    </p:spTree>
    <p:extLst>
      <p:ext uri="{BB962C8B-B14F-4D97-AF65-F5344CB8AC3E}">
        <p14:creationId xmlns:p14="http://schemas.microsoft.com/office/powerpoint/2010/main" val="141373333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smtClean="0"/>
              <a:pPr>
                <a:defRPr/>
              </a:pPr>
              <a:t>‹#›</a:t>
            </a:fld>
            <a:endParaRPr lang="en-US" altLang="zh-CN" dirty="0"/>
          </a:p>
        </p:txBody>
      </p:sp>
    </p:spTree>
    <p:extLst>
      <p:ext uri="{BB962C8B-B14F-4D97-AF65-F5344CB8AC3E}">
        <p14:creationId xmlns:p14="http://schemas.microsoft.com/office/powerpoint/2010/main" val="2999444704"/>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smtClean="0"/>
              <a:pPr>
                <a:defRPr/>
              </a:pPr>
              <a:t>‹#›</a:t>
            </a:fld>
            <a:endParaRPr lang="en-US" altLang="zh-CN" dirty="0"/>
          </a:p>
        </p:txBody>
      </p:sp>
    </p:spTree>
    <p:extLst>
      <p:ext uri="{BB962C8B-B14F-4D97-AF65-F5344CB8AC3E}">
        <p14:creationId xmlns:p14="http://schemas.microsoft.com/office/powerpoint/2010/main" val="545178294"/>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smtClean="0"/>
              <a:pPr>
                <a:defRPr/>
              </a:pPr>
              <a:t>‹#›</a:t>
            </a:fld>
            <a:endParaRPr lang="en-US" altLang="zh-CN" dirty="0"/>
          </a:p>
        </p:txBody>
      </p:sp>
    </p:spTree>
    <p:extLst>
      <p:ext uri="{BB962C8B-B14F-4D97-AF65-F5344CB8AC3E}">
        <p14:creationId xmlns:p14="http://schemas.microsoft.com/office/powerpoint/2010/main" val="3635019310"/>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smtClean="0"/>
              <a:pPr>
                <a:defRPr/>
              </a:pPr>
              <a:t>‹#›</a:t>
            </a:fld>
            <a:endParaRPr lang="en-US" altLang="zh-CN" dirty="0"/>
          </a:p>
        </p:txBody>
      </p:sp>
    </p:spTree>
    <p:extLst>
      <p:ext uri="{BB962C8B-B14F-4D97-AF65-F5344CB8AC3E}">
        <p14:creationId xmlns:p14="http://schemas.microsoft.com/office/powerpoint/2010/main" val="2643368844"/>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smtClean="0"/>
              <a:pPr>
                <a:defRPr/>
              </a:pPr>
              <a:t>‹#›</a:t>
            </a:fld>
            <a:endParaRPr lang="en-US" altLang="zh-CN" dirty="0"/>
          </a:p>
        </p:txBody>
      </p:sp>
    </p:spTree>
    <p:extLst>
      <p:ext uri="{BB962C8B-B14F-4D97-AF65-F5344CB8AC3E}">
        <p14:creationId xmlns:p14="http://schemas.microsoft.com/office/powerpoint/2010/main" val="56799206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smtClean="0"/>
              <a:pPr>
                <a:defRPr/>
              </a:pPr>
              <a:t>‹#›</a:t>
            </a:fld>
            <a:endParaRPr lang="en-US" altLang="zh-CN" dirty="0"/>
          </a:p>
        </p:txBody>
      </p:sp>
    </p:spTree>
    <p:extLst>
      <p:ext uri="{BB962C8B-B14F-4D97-AF65-F5344CB8AC3E}">
        <p14:creationId xmlns:p14="http://schemas.microsoft.com/office/powerpoint/2010/main" val="1401351717"/>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smtClean="0"/>
              <a:pPr>
                <a:defRPr/>
              </a:pPr>
              <a:t>‹#›</a:t>
            </a:fld>
            <a:endParaRPr lang="en-US" altLang="zh-CN" dirty="0"/>
          </a:p>
        </p:txBody>
      </p:sp>
    </p:spTree>
    <p:extLst>
      <p:ext uri="{BB962C8B-B14F-4D97-AF65-F5344CB8AC3E}">
        <p14:creationId xmlns:p14="http://schemas.microsoft.com/office/powerpoint/2010/main" val="1903659654"/>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smtClean="0"/>
              <a:pPr>
                <a:defRPr/>
              </a:pPr>
              <a:t>‹#›</a:t>
            </a:fld>
            <a:endParaRPr lang="en-US" altLang="zh-CN" dirty="0"/>
          </a:p>
        </p:txBody>
      </p:sp>
    </p:spTree>
    <p:extLst>
      <p:ext uri="{BB962C8B-B14F-4D97-AF65-F5344CB8AC3E}">
        <p14:creationId xmlns:p14="http://schemas.microsoft.com/office/powerpoint/2010/main" val="1158912610"/>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smtClean="0"/>
              <a:pPr>
                <a:defRPr/>
              </a:pPr>
              <a:t>‹#›</a:t>
            </a:fld>
            <a:endParaRPr lang="en-US" altLang="zh-CN" dirty="0"/>
          </a:p>
        </p:txBody>
      </p:sp>
    </p:spTree>
    <p:extLst>
      <p:ext uri="{BB962C8B-B14F-4D97-AF65-F5344CB8AC3E}">
        <p14:creationId xmlns:p14="http://schemas.microsoft.com/office/powerpoint/2010/main" val="3844623673"/>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smtClean="0"/>
              <a:pPr>
                <a:defRPr/>
              </a:pPr>
              <a:t>‹#›</a:t>
            </a:fld>
            <a:endParaRPr lang="en-US" altLang="zh-CN" dirty="0"/>
          </a:p>
        </p:txBody>
      </p:sp>
    </p:spTree>
    <p:extLst>
      <p:ext uri="{BB962C8B-B14F-4D97-AF65-F5344CB8AC3E}">
        <p14:creationId xmlns:p14="http://schemas.microsoft.com/office/powerpoint/2010/main" val="122077244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Page - Text">
    <p:spTree>
      <p:nvGrpSpPr>
        <p:cNvPr id="1" name=""/>
        <p:cNvGrpSpPr/>
        <p:nvPr/>
      </p:nvGrpSpPr>
      <p:grpSpPr>
        <a:xfrm>
          <a:off x="0" y="0"/>
          <a:ext cx="0" cy="0"/>
          <a:chOff x="0" y="0"/>
          <a:chExt cx="0" cy="0"/>
        </a:xfrm>
      </p:grpSpPr>
      <p:sp>
        <p:nvSpPr>
          <p:cNvPr id="2" name="Text Placeholder 2"/>
          <p:cNvSpPr>
            <a:spLocks noGrp="1"/>
          </p:cNvSpPr>
          <p:nvPr>
            <p:ph type="body" idx="11" hasCustomPrompt="1"/>
          </p:nvPr>
        </p:nvSpPr>
        <p:spPr>
          <a:xfrm>
            <a:off x="542925" y="1319389"/>
            <a:ext cx="8059738" cy="4990924"/>
          </a:xfrm>
          <a:prstGeom prst="rect">
            <a:avLst/>
          </a:prstGeom>
        </p:spPr>
        <p:txBody>
          <a:bodyPr vert="horz" lIns="0" tIns="0" rIns="0" bIns="0"/>
          <a:lstStyle>
            <a:lvl1pPr marL="0" indent="0">
              <a:lnSpc>
                <a:spcPct val="100000"/>
              </a:lnSpc>
              <a:spcBef>
                <a:spcPts val="500"/>
              </a:spcBef>
              <a:spcAft>
                <a:spcPts val="0"/>
              </a:spcAft>
              <a:buNone/>
              <a:defRPr sz="1600" b="1" i="0" baseline="0">
                <a:latin typeface="Arial" panose="020B0604020202020204" pitchFamily="34" charset="0"/>
                <a:cs typeface="Arial" panose="020B0604020202020204" pitchFamily="34" charset="0"/>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panose="020B0604020202020204" pitchFamily="34" charset="0"/>
              </a:defRPr>
            </a:lvl1pPr>
          </a:lstStyle>
          <a:p>
            <a:pPr lvl="0"/>
            <a:r>
              <a:rPr lang="en-US" dirty="0"/>
              <a:t>Click to add title</a:t>
            </a:r>
          </a:p>
        </p:txBody>
      </p:sp>
    </p:spTree>
    <p:extLst>
      <p:ext uri="{BB962C8B-B14F-4D97-AF65-F5344CB8AC3E}">
        <p14:creationId xmlns:p14="http://schemas.microsoft.com/office/powerpoint/2010/main" val="38683913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Page – Text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155722" y="1035051"/>
            <a:ext cx="498827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3379964" cy="4990924"/>
          </a:xfrm>
          <a:prstGeom prst="rect">
            <a:avLst/>
          </a:prstGeom>
        </p:spPr>
        <p:txBody>
          <a:bodyPr vert="horz" lIns="0" tIns="0" rIns="0" bIns="0"/>
          <a:lstStyle>
            <a:lvl1pPr marL="0" indent="0">
              <a:lnSpc>
                <a:spcPct val="100000"/>
              </a:lnSpc>
              <a:spcBef>
                <a:spcPts val="500"/>
              </a:spcBef>
              <a:spcAft>
                <a:spcPts val="0"/>
              </a:spcAft>
              <a:buNone/>
              <a:defRPr sz="1600" b="1" i="0" baseline="0">
                <a:latin typeface="Arial" panose="020B0604020202020204" pitchFamily="34" charset="0"/>
                <a:cs typeface="Arial" panose="020B0604020202020204" pitchFamily="34" charset="0"/>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panose="020B0604020202020204" pitchFamily="34" charset="0"/>
              </a:defRPr>
            </a:lvl1pPr>
          </a:lstStyle>
          <a:p>
            <a:pPr lvl="0"/>
            <a:r>
              <a:rPr lang="en-US" dirty="0"/>
              <a:t>Click to add title</a:t>
            </a:r>
          </a:p>
        </p:txBody>
      </p:sp>
    </p:spTree>
    <p:extLst>
      <p:ext uri="{BB962C8B-B14F-4D97-AF65-F5344CB8AC3E}">
        <p14:creationId xmlns:p14="http://schemas.microsoft.com/office/powerpoint/2010/main" val="34961097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Page – Text Narrow Column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709333" y="1035051"/>
            <a:ext cx="643466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1963208" cy="4990924"/>
          </a:xfrm>
          <a:prstGeom prst="rect">
            <a:avLst/>
          </a:prstGeom>
        </p:spPr>
        <p:txBody>
          <a:bodyPr vert="horz" lIns="0" tIns="0" rIns="0" bIns="0"/>
          <a:lstStyle>
            <a:lvl1pPr marL="0" indent="0">
              <a:lnSpc>
                <a:spcPct val="100000"/>
              </a:lnSpc>
              <a:spcBef>
                <a:spcPts val="500"/>
              </a:spcBef>
              <a:spcAft>
                <a:spcPts val="0"/>
              </a:spcAft>
              <a:buNone/>
              <a:defRPr sz="1600" b="1" i="0" baseline="0">
                <a:latin typeface="Arial" panose="020B0604020202020204" pitchFamily="34" charset="0"/>
                <a:cs typeface="Arial" panose="020B0604020202020204" pitchFamily="34" charset="0"/>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panose="020B0604020202020204" pitchFamily="34" charset="0"/>
              </a:defRPr>
            </a:lvl1pPr>
          </a:lstStyle>
          <a:p>
            <a:pPr lvl="0"/>
            <a:r>
              <a:rPr lang="en-US" dirty="0"/>
              <a:t>Click to add title</a:t>
            </a:r>
          </a:p>
        </p:txBody>
      </p:sp>
    </p:spTree>
    <p:extLst>
      <p:ext uri="{BB962C8B-B14F-4D97-AF65-F5344CB8AC3E}">
        <p14:creationId xmlns:p14="http://schemas.microsoft.com/office/powerpoint/2010/main" val="10641598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Page –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1035051"/>
            <a:ext cx="9143999"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panose="020B0604020202020204" pitchFamily="34" charset="0"/>
              </a:defRPr>
            </a:lvl1pPr>
          </a:lstStyle>
          <a:p>
            <a:pPr lvl="0"/>
            <a:r>
              <a:rPr lang="en-US" dirty="0"/>
              <a:t>Heading Goes Here</a:t>
            </a:r>
          </a:p>
        </p:txBody>
      </p:sp>
    </p:spTree>
    <p:extLst>
      <p:ext uri="{BB962C8B-B14F-4D97-AF65-F5344CB8AC3E}">
        <p14:creationId xmlns:p14="http://schemas.microsoft.com/office/powerpoint/2010/main" val="9516780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p:txBody>
          <a:bodyPr/>
          <a:lstStyle>
            <a:lvl1pPr defTabSz="914400">
              <a:defRPr/>
            </a:lvl1pPr>
          </a:lstStyle>
          <a:p>
            <a:pPr>
              <a:defRPr/>
            </a:pPr>
            <a:fld id="{1A274124-C3BF-BD4E-9316-427DBFB1649D}" type="slidenum">
              <a:rPr lang="en-GB"/>
              <a:pPr>
                <a:defRPr/>
              </a:pPr>
              <a:t>‹#›</a:t>
            </a:fld>
            <a:endParaRPr lang="en-GB"/>
          </a:p>
        </p:txBody>
      </p:sp>
    </p:spTree>
    <p:extLst>
      <p:ext uri="{BB962C8B-B14F-4D97-AF65-F5344CB8AC3E}">
        <p14:creationId xmlns:p14="http://schemas.microsoft.com/office/powerpoint/2010/main" val="32656492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p:txBody>
          <a:bodyPr/>
          <a:lstStyle>
            <a:lvl1pPr defTabSz="914400">
              <a:defRPr/>
            </a:lvl1pPr>
          </a:lstStyle>
          <a:p>
            <a:pPr>
              <a:defRPr/>
            </a:pPr>
            <a:fld id="{C21C47FE-4BBF-1442-B72B-BB2DACD98C41}" type="slidenum">
              <a:rPr lang="en-GB"/>
              <a:pPr>
                <a:defRPr/>
              </a:pPr>
              <a:t>‹#›</a:t>
            </a:fld>
            <a:endParaRPr lang="en-GB"/>
          </a:p>
        </p:txBody>
      </p:sp>
    </p:spTree>
    <p:extLst>
      <p:ext uri="{BB962C8B-B14F-4D97-AF65-F5344CB8AC3E}">
        <p14:creationId xmlns:p14="http://schemas.microsoft.com/office/powerpoint/2010/main" val="4114458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p:txBody>
          <a:bodyPr/>
          <a:lstStyle>
            <a:lvl1pPr defTabSz="914400">
              <a:defRPr/>
            </a:lvl1pPr>
          </a:lstStyle>
          <a:p>
            <a:pPr>
              <a:defRPr/>
            </a:pPr>
            <a:fld id="{804A2656-8D6A-1C40-8786-3231AD7E091A}" type="slidenum">
              <a:rPr lang="en-GB"/>
              <a:pPr>
                <a:defRPr/>
              </a:pPr>
              <a:t>‹#›</a:t>
            </a:fld>
            <a:endParaRPr lang="en-GB"/>
          </a:p>
        </p:txBody>
      </p:sp>
    </p:spTree>
    <p:extLst>
      <p:ext uri="{BB962C8B-B14F-4D97-AF65-F5344CB8AC3E}">
        <p14:creationId xmlns:p14="http://schemas.microsoft.com/office/powerpoint/2010/main" val="4673951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p:txBody>
          <a:bodyPr/>
          <a:lstStyle>
            <a:lvl1pPr defTabSz="914400">
              <a:defRPr/>
            </a:lvl1pPr>
          </a:lstStyle>
          <a:p>
            <a:pPr>
              <a:defRPr/>
            </a:pPr>
            <a:fld id="{A1FB67D0-BC13-C643-9184-41261D770FBC}" type="slidenum">
              <a:rPr lang="en-GB"/>
              <a:pPr>
                <a:defRPr/>
              </a:pPr>
              <a:t>‹#›</a:t>
            </a:fld>
            <a:endParaRPr lang="en-GB"/>
          </a:p>
        </p:txBody>
      </p:sp>
    </p:spTree>
    <p:extLst>
      <p:ext uri="{BB962C8B-B14F-4D97-AF65-F5344CB8AC3E}">
        <p14:creationId xmlns:p14="http://schemas.microsoft.com/office/powerpoint/2010/main" val="31984848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p:txBody>
          <a:bodyPr/>
          <a:lstStyle>
            <a:lvl1pPr defTabSz="914400">
              <a:defRPr/>
            </a:lvl1pPr>
          </a:lstStyle>
          <a:p>
            <a:pPr>
              <a:defRPr/>
            </a:pPr>
            <a:fld id="{A7952507-AA4E-054E-8328-BADCEE41AC49}" type="slidenum">
              <a:rPr lang="en-GB"/>
              <a:pPr>
                <a:defRPr/>
              </a:pPr>
              <a:t>‹#›</a:t>
            </a:fld>
            <a:endParaRPr lang="en-GB"/>
          </a:p>
        </p:txBody>
      </p:sp>
    </p:spTree>
    <p:extLst>
      <p:ext uri="{BB962C8B-B14F-4D97-AF65-F5344CB8AC3E}">
        <p14:creationId xmlns:p14="http://schemas.microsoft.com/office/powerpoint/2010/main" val="42937108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p:txBody>
          <a:bodyPr/>
          <a:lstStyle>
            <a:lvl1pPr defTabSz="914400">
              <a:defRPr/>
            </a:lvl1pPr>
          </a:lstStyle>
          <a:p>
            <a:pPr>
              <a:defRPr/>
            </a:pPr>
            <a:fld id="{4C308284-99F7-5149-9029-FBC13F2B64DD}" type="slidenum">
              <a:rPr lang="en-GB"/>
              <a:pPr>
                <a:defRPr/>
              </a:pPr>
              <a:t>‹#›</a:t>
            </a:fld>
            <a:endParaRPr lang="en-GB"/>
          </a:p>
        </p:txBody>
      </p:sp>
    </p:spTree>
    <p:extLst>
      <p:ext uri="{BB962C8B-B14F-4D97-AF65-F5344CB8AC3E}">
        <p14:creationId xmlns:p14="http://schemas.microsoft.com/office/powerpoint/2010/main" val="1459249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3703870982"/>
      </p:ext>
    </p:extLst>
  </p:cSld>
  <p:clrMapOvr>
    <a:masterClrMapping/>
  </p:clrMapOvr>
  <p:transition>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defTabSz="914400">
              <a:defRPr/>
            </a:lvl1pPr>
          </a:lstStyle>
          <a:p>
            <a:pPr>
              <a:defRPr/>
            </a:pPr>
            <a:fld id="{3B40F267-4B54-FA4E-BC8E-0DE9887BA4B6}" type="slidenum">
              <a:rPr lang="en-GB"/>
              <a:pPr>
                <a:defRPr/>
              </a:pPr>
              <a:t>‹#›</a:t>
            </a:fld>
            <a:endParaRPr lang="en-GB"/>
          </a:p>
        </p:txBody>
      </p:sp>
    </p:spTree>
    <p:extLst>
      <p:ext uri="{BB962C8B-B14F-4D97-AF65-F5344CB8AC3E}">
        <p14:creationId xmlns:p14="http://schemas.microsoft.com/office/powerpoint/2010/main" val="3412301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p:txBody>
          <a:bodyPr/>
          <a:lstStyle>
            <a:lvl1pPr defTabSz="914400">
              <a:defRPr/>
            </a:lvl1pPr>
          </a:lstStyle>
          <a:p>
            <a:pPr>
              <a:defRPr/>
            </a:pPr>
            <a:fld id="{A09BA64D-2876-5143-A8D3-06A155D74D33}" type="slidenum">
              <a:rPr lang="en-GB"/>
              <a:pPr>
                <a:defRPr/>
              </a:pPr>
              <a:t>‹#›</a:t>
            </a:fld>
            <a:endParaRPr lang="en-GB"/>
          </a:p>
        </p:txBody>
      </p:sp>
    </p:spTree>
    <p:extLst>
      <p:ext uri="{BB962C8B-B14F-4D97-AF65-F5344CB8AC3E}">
        <p14:creationId xmlns:p14="http://schemas.microsoft.com/office/powerpoint/2010/main" val="15188365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p:txBody>
          <a:bodyPr/>
          <a:lstStyle>
            <a:lvl1pPr defTabSz="914400">
              <a:defRPr/>
            </a:lvl1pPr>
          </a:lstStyle>
          <a:p>
            <a:pPr>
              <a:defRPr/>
            </a:pPr>
            <a:fld id="{63D5EE7A-C784-C54C-B3C7-7D7EBE64236A}" type="slidenum">
              <a:rPr lang="en-GB"/>
              <a:pPr>
                <a:defRPr/>
              </a:pPr>
              <a:t>‹#›</a:t>
            </a:fld>
            <a:endParaRPr lang="en-GB"/>
          </a:p>
        </p:txBody>
      </p:sp>
    </p:spTree>
    <p:extLst>
      <p:ext uri="{BB962C8B-B14F-4D97-AF65-F5344CB8AC3E}">
        <p14:creationId xmlns:p14="http://schemas.microsoft.com/office/powerpoint/2010/main" val="39509416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p:txBody>
          <a:bodyPr/>
          <a:lstStyle>
            <a:lvl1pPr defTabSz="914400">
              <a:defRPr/>
            </a:lvl1pPr>
          </a:lstStyle>
          <a:p>
            <a:pPr>
              <a:defRPr/>
            </a:pPr>
            <a:fld id="{D182D132-29B3-AA46-BCB7-75EBF9C9A827}" type="slidenum">
              <a:rPr lang="en-GB"/>
              <a:pPr>
                <a:defRPr/>
              </a:pPr>
              <a:t>‹#›</a:t>
            </a:fld>
            <a:endParaRPr lang="en-GB"/>
          </a:p>
        </p:txBody>
      </p:sp>
    </p:spTree>
    <p:extLst>
      <p:ext uri="{BB962C8B-B14F-4D97-AF65-F5344CB8AC3E}">
        <p14:creationId xmlns:p14="http://schemas.microsoft.com/office/powerpoint/2010/main" val="37311053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p:txBody>
          <a:bodyPr/>
          <a:lstStyle>
            <a:lvl1pPr defTabSz="914400">
              <a:defRPr/>
            </a:lvl1pPr>
          </a:lstStyle>
          <a:p>
            <a:pPr>
              <a:defRPr/>
            </a:pPr>
            <a:fld id="{5FC52CB0-80BE-134D-9B28-68142AEF48B8}" type="slidenum">
              <a:rPr lang="en-GB"/>
              <a:pPr>
                <a:defRPr/>
              </a:pPr>
              <a:t>‹#›</a:t>
            </a:fld>
            <a:endParaRPr lang="en-GB"/>
          </a:p>
        </p:txBody>
      </p:sp>
    </p:spTree>
    <p:extLst>
      <p:ext uri="{BB962C8B-B14F-4D97-AF65-F5344CB8AC3E}">
        <p14:creationId xmlns:p14="http://schemas.microsoft.com/office/powerpoint/2010/main" val="13985553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831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18897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8545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4106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611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87787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8608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6830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1821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6253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337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9559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708DEE0-17C3-3A41-B500-034CC02F3BED}" type="slidenum">
              <a:rPr lang="en-US" altLang="zh-CN"/>
              <a:pPr/>
              <a:t>‹#›</a:t>
            </a:fld>
            <a:endParaRPr lang="en-US" altLang="zh-CN"/>
          </a:p>
        </p:txBody>
      </p:sp>
    </p:spTree>
    <p:extLst>
      <p:ext uri="{BB962C8B-B14F-4D97-AF65-F5344CB8AC3E}">
        <p14:creationId xmlns:p14="http://schemas.microsoft.com/office/powerpoint/2010/main" val="27612294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FD806BD-30A5-DD4A-8974-81819C45F2ED}" type="slidenum">
              <a:rPr lang="en-US" altLang="zh-CN"/>
              <a:pPr/>
              <a:t>‹#›</a:t>
            </a:fld>
            <a:endParaRPr lang="en-US" altLang="zh-CN"/>
          </a:p>
        </p:txBody>
      </p:sp>
    </p:spTree>
    <p:extLst>
      <p:ext uri="{BB962C8B-B14F-4D97-AF65-F5344CB8AC3E}">
        <p14:creationId xmlns:p14="http://schemas.microsoft.com/office/powerpoint/2010/main" val="42733767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FED86BC-8450-6E4D-880F-7A1A894B0A62}" type="slidenum">
              <a:rPr lang="en-US" altLang="zh-CN"/>
              <a:pPr/>
              <a:t>‹#›</a:t>
            </a:fld>
            <a:endParaRPr lang="en-US" altLang="zh-CN"/>
          </a:p>
        </p:txBody>
      </p:sp>
    </p:spTree>
    <p:extLst>
      <p:ext uri="{BB962C8B-B14F-4D97-AF65-F5344CB8AC3E}">
        <p14:creationId xmlns:p14="http://schemas.microsoft.com/office/powerpoint/2010/main" val="22066943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9691D2CC-39D5-7C4A-922A-3F9E002C9619}" type="slidenum">
              <a:rPr lang="en-US" altLang="zh-CN"/>
              <a:pPr/>
              <a:t>‹#›</a:t>
            </a:fld>
            <a:endParaRPr lang="en-US" altLang="zh-CN"/>
          </a:p>
        </p:txBody>
      </p:sp>
    </p:spTree>
    <p:extLst>
      <p:ext uri="{BB962C8B-B14F-4D97-AF65-F5344CB8AC3E}">
        <p14:creationId xmlns:p14="http://schemas.microsoft.com/office/powerpoint/2010/main" val="1009292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790166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D868B340-8FB1-7D43-A26D-64AF82829046}" type="slidenum">
              <a:rPr lang="en-US" altLang="zh-CN"/>
              <a:pPr/>
              <a:t>‹#›</a:t>
            </a:fld>
            <a:endParaRPr lang="en-US" altLang="zh-CN"/>
          </a:p>
        </p:txBody>
      </p:sp>
    </p:spTree>
    <p:extLst>
      <p:ext uri="{BB962C8B-B14F-4D97-AF65-F5344CB8AC3E}">
        <p14:creationId xmlns:p14="http://schemas.microsoft.com/office/powerpoint/2010/main" val="15544040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81DE7070-62D5-AB41-B86B-18A234DD1954}" type="slidenum">
              <a:rPr lang="en-US" altLang="zh-CN"/>
              <a:pPr/>
              <a:t>‹#›</a:t>
            </a:fld>
            <a:endParaRPr lang="en-US" altLang="zh-CN"/>
          </a:p>
        </p:txBody>
      </p:sp>
    </p:spTree>
    <p:extLst>
      <p:ext uri="{BB962C8B-B14F-4D97-AF65-F5344CB8AC3E}">
        <p14:creationId xmlns:p14="http://schemas.microsoft.com/office/powerpoint/2010/main" val="28984618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317C2C4-CA30-B844-BE53-FD9BDA892DAD}" type="slidenum">
              <a:rPr lang="en-US" altLang="zh-CN"/>
              <a:pPr/>
              <a:t>‹#›</a:t>
            </a:fld>
            <a:endParaRPr lang="en-US" altLang="zh-CN"/>
          </a:p>
        </p:txBody>
      </p:sp>
    </p:spTree>
    <p:extLst>
      <p:ext uri="{BB962C8B-B14F-4D97-AF65-F5344CB8AC3E}">
        <p14:creationId xmlns:p14="http://schemas.microsoft.com/office/powerpoint/2010/main" val="34288105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F43050A-06C4-B146-AB15-A82E9D308CDE}" type="slidenum">
              <a:rPr lang="en-US" altLang="zh-CN"/>
              <a:pPr/>
              <a:t>‹#›</a:t>
            </a:fld>
            <a:endParaRPr lang="en-US" altLang="zh-CN"/>
          </a:p>
        </p:txBody>
      </p:sp>
    </p:spTree>
    <p:extLst>
      <p:ext uri="{BB962C8B-B14F-4D97-AF65-F5344CB8AC3E}">
        <p14:creationId xmlns:p14="http://schemas.microsoft.com/office/powerpoint/2010/main" val="25357672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E493BE48-E019-594D-87D6-056A4DA57A3D}" type="slidenum">
              <a:rPr lang="en-US" altLang="zh-CN"/>
              <a:pPr/>
              <a:t>‹#›</a:t>
            </a:fld>
            <a:endParaRPr lang="en-US" altLang="zh-CN"/>
          </a:p>
        </p:txBody>
      </p:sp>
    </p:spTree>
    <p:extLst>
      <p:ext uri="{BB962C8B-B14F-4D97-AF65-F5344CB8AC3E}">
        <p14:creationId xmlns:p14="http://schemas.microsoft.com/office/powerpoint/2010/main" val="29547655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409522A-5262-3646-AE63-2F6C5C092C5F}" type="slidenum">
              <a:rPr lang="en-US" altLang="zh-CN"/>
              <a:pPr/>
              <a:t>‹#›</a:t>
            </a:fld>
            <a:endParaRPr lang="en-US" altLang="zh-CN"/>
          </a:p>
        </p:txBody>
      </p:sp>
    </p:spTree>
    <p:extLst>
      <p:ext uri="{BB962C8B-B14F-4D97-AF65-F5344CB8AC3E}">
        <p14:creationId xmlns:p14="http://schemas.microsoft.com/office/powerpoint/2010/main" val="29469364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FCAD5D5-7618-A846-AC43-4681CD0BDFEE}" type="slidenum">
              <a:rPr lang="en-US" altLang="zh-CN"/>
              <a:pPr/>
              <a:t>‹#›</a:t>
            </a:fld>
            <a:endParaRPr lang="en-US" altLang="zh-CN"/>
          </a:p>
        </p:txBody>
      </p:sp>
    </p:spTree>
    <p:extLst>
      <p:ext uri="{BB962C8B-B14F-4D97-AF65-F5344CB8AC3E}">
        <p14:creationId xmlns:p14="http://schemas.microsoft.com/office/powerpoint/2010/main" val="6611988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1760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8282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795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18757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1530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72843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3745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0561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0044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4304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0607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446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7198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704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111173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8300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272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1444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8238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054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6594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2406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9190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1775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C603FF1-D116-A14F-8CE5-7B58A676BC09}" type="datetimeFigureOut">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5F28562-B103-194C-9DD6-751ADC892481}" type="slidenum">
              <a:rPr lang="en-US"/>
              <a:pPr>
                <a:defRPr/>
              </a:pPr>
              <a:t>‹#›</a:t>
            </a:fld>
            <a:endParaRPr lang="en-US"/>
          </a:p>
        </p:txBody>
      </p:sp>
    </p:spTree>
    <p:extLst>
      <p:ext uri="{BB962C8B-B14F-4D97-AF65-F5344CB8AC3E}">
        <p14:creationId xmlns:p14="http://schemas.microsoft.com/office/powerpoint/2010/main" val="2725641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00367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2F62DF-3551-FE44-BF82-28D390E2B31D}" type="datetimeFigureOut">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63FC0ED-6E39-5547-A1EA-FCD4993C1E92}" type="slidenum">
              <a:rPr lang="en-US"/>
              <a:pPr>
                <a:defRPr/>
              </a:pPr>
              <a:t>‹#›</a:t>
            </a:fld>
            <a:endParaRPr lang="en-US"/>
          </a:p>
        </p:txBody>
      </p:sp>
    </p:spTree>
    <p:extLst>
      <p:ext uri="{BB962C8B-B14F-4D97-AF65-F5344CB8AC3E}">
        <p14:creationId xmlns:p14="http://schemas.microsoft.com/office/powerpoint/2010/main" val="23047122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ABFD3B-3449-4047-BF81-CA320F3C2B9A}" type="datetimeFigureOut">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EBD2CF6-6A68-8B4C-8AD0-E8CA74AA8914}" type="slidenum">
              <a:rPr lang="en-US"/>
              <a:pPr>
                <a:defRPr/>
              </a:pPr>
              <a:t>‹#›</a:t>
            </a:fld>
            <a:endParaRPr lang="en-US"/>
          </a:p>
        </p:txBody>
      </p:sp>
    </p:spTree>
    <p:extLst>
      <p:ext uri="{BB962C8B-B14F-4D97-AF65-F5344CB8AC3E}">
        <p14:creationId xmlns:p14="http://schemas.microsoft.com/office/powerpoint/2010/main" val="29675063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4D8A32E-C1DB-E648-80A3-9AAF48A72EB1}" type="datetimeFigureOut">
              <a:rPr lang="en-US"/>
              <a:pPr>
                <a:defRPr/>
              </a:pPr>
              <a:t>2/16/24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646CD84-9AA5-EC45-9CEE-267B8886415D}" type="slidenum">
              <a:rPr lang="en-US"/>
              <a:pPr>
                <a:defRPr/>
              </a:pPr>
              <a:t>‹#›</a:t>
            </a:fld>
            <a:endParaRPr lang="en-US"/>
          </a:p>
        </p:txBody>
      </p:sp>
    </p:spTree>
    <p:extLst>
      <p:ext uri="{BB962C8B-B14F-4D97-AF65-F5344CB8AC3E}">
        <p14:creationId xmlns:p14="http://schemas.microsoft.com/office/powerpoint/2010/main" val="26843972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61F93C0-95ED-6048-9195-B07D54DC8595}" type="datetimeFigureOut">
              <a:rPr lang="en-US"/>
              <a:pPr>
                <a:defRPr/>
              </a:pPr>
              <a:t>2/16/24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2BE3DFEB-0A2E-3A49-8BE7-97D207B371FC}" type="slidenum">
              <a:rPr lang="en-US"/>
              <a:pPr>
                <a:defRPr/>
              </a:pPr>
              <a:t>‹#›</a:t>
            </a:fld>
            <a:endParaRPr lang="en-US"/>
          </a:p>
        </p:txBody>
      </p:sp>
    </p:spTree>
    <p:extLst>
      <p:ext uri="{BB962C8B-B14F-4D97-AF65-F5344CB8AC3E}">
        <p14:creationId xmlns:p14="http://schemas.microsoft.com/office/powerpoint/2010/main" val="2806196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AC78B-8577-B545-9745-4D951671A774}" type="datetimeFigureOut">
              <a:rPr lang="en-US"/>
              <a:pPr>
                <a:defRPr/>
              </a:pPr>
              <a:t>2/16/24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131DE2C-C8EB-154A-A020-24E4C2644C35}" type="slidenum">
              <a:rPr lang="en-US"/>
              <a:pPr>
                <a:defRPr/>
              </a:pPr>
              <a:t>‹#›</a:t>
            </a:fld>
            <a:endParaRPr lang="en-US"/>
          </a:p>
        </p:txBody>
      </p:sp>
    </p:spTree>
    <p:extLst>
      <p:ext uri="{BB962C8B-B14F-4D97-AF65-F5344CB8AC3E}">
        <p14:creationId xmlns:p14="http://schemas.microsoft.com/office/powerpoint/2010/main" val="25466551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EB64F6-D98E-1841-B83E-209F23E9125B}" type="datetimeFigureOut">
              <a:rPr lang="en-US"/>
              <a:pPr>
                <a:defRPr/>
              </a:pPr>
              <a:t>2/16/24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A2A7713D-DF83-CF41-8936-20438F92B5D8}" type="slidenum">
              <a:rPr lang="en-US"/>
              <a:pPr>
                <a:defRPr/>
              </a:pPr>
              <a:t>‹#›</a:t>
            </a:fld>
            <a:endParaRPr lang="en-US"/>
          </a:p>
        </p:txBody>
      </p:sp>
    </p:spTree>
    <p:extLst>
      <p:ext uri="{BB962C8B-B14F-4D97-AF65-F5344CB8AC3E}">
        <p14:creationId xmlns:p14="http://schemas.microsoft.com/office/powerpoint/2010/main" val="36842731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65979-1B29-FE4A-AB6D-894F83848FD4}" type="datetimeFigureOut">
              <a:rPr lang="en-US"/>
              <a:pPr>
                <a:defRPr/>
              </a:pPr>
              <a:t>2/16/24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275814D-8E3D-FC4F-A620-981B08DFD29B}" type="slidenum">
              <a:rPr lang="en-US"/>
              <a:pPr>
                <a:defRPr/>
              </a:pPr>
              <a:t>‹#›</a:t>
            </a:fld>
            <a:endParaRPr lang="en-US"/>
          </a:p>
        </p:txBody>
      </p:sp>
    </p:spTree>
    <p:extLst>
      <p:ext uri="{BB962C8B-B14F-4D97-AF65-F5344CB8AC3E}">
        <p14:creationId xmlns:p14="http://schemas.microsoft.com/office/powerpoint/2010/main" val="20935535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C682756-0E41-DA49-9C18-03623026E57A}" type="datetimeFigureOut">
              <a:rPr lang="en-US"/>
              <a:pPr>
                <a:defRPr/>
              </a:pPr>
              <a:t>2/16/24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88ED384-8C86-8047-817A-B01EFF028FB6}" type="slidenum">
              <a:rPr lang="en-US"/>
              <a:pPr>
                <a:defRPr/>
              </a:pPr>
              <a:t>‹#›</a:t>
            </a:fld>
            <a:endParaRPr lang="en-US"/>
          </a:p>
        </p:txBody>
      </p:sp>
    </p:spTree>
    <p:extLst>
      <p:ext uri="{BB962C8B-B14F-4D97-AF65-F5344CB8AC3E}">
        <p14:creationId xmlns:p14="http://schemas.microsoft.com/office/powerpoint/2010/main" val="39357718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F7CD87-2AED-6F45-A1D5-300447E64E70}" type="datetimeFigureOut">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27C9BF-017C-244C-A7AB-F8707CE0ED12}" type="slidenum">
              <a:rPr lang="en-US"/>
              <a:pPr>
                <a:defRPr/>
              </a:pPr>
              <a:t>‹#›</a:t>
            </a:fld>
            <a:endParaRPr lang="en-US"/>
          </a:p>
        </p:txBody>
      </p:sp>
    </p:spTree>
    <p:extLst>
      <p:ext uri="{BB962C8B-B14F-4D97-AF65-F5344CB8AC3E}">
        <p14:creationId xmlns:p14="http://schemas.microsoft.com/office/powerpoint/2010/main" val="40014630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6AA576-6043-8745-8492-A6D3B41A79C4}" type="datetimeFigureOut">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77A808B-7CB6-7C4A-AF4E-93532CE3236F}" type="slidenum">
              <a:rPr lang="en-US"/>
              <a:pPr>
                <a:defRPr/>
              </a:pPr>
              <a:t>‹#›</a:t>
            </a:fld>
            <a:endParaRPr lang="en-US"/>
          </a:p>
        </p:txBody>
      </p:sp>
    </p:spTree>
    <p:extLst>
      <p:ext uri="{BB962C8B-B14F-4D97-AF65-F5344CB8AC3E}">
        <p14:creationId xmlns:p14="http://schemas.microsoft.com/office/powerpoint/2010/main" val="73648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42587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atin typeface="Times New Roman"/>
                <a:ea typeface="+mn-ea"/>
              </a:defRPr>
            </a:lvl1pPr>
          </a:lstStyle>
          <a:p>
            <a:pPr>
              <a:defRPr/>
            </a:pPr>
            <a:endParaRPr lang="en-US"/>
          </a:p>
        </p:txBody>
      </p:sp>
      <p:sp>
        <p:nvSpPr>
          <p:cNvPr id="8" name="Rectangle 7"/>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811058178"/>
      </p:ext>
    </p:extLst>
  </p:cSld>
  <p:clrMapOvr>
    <a:masterClrMapping/>
  </p:clrMapOvr>
  <p:transition spd="med">
    <p:zoom dir="in"/>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235422235"/>
      </p:ext>
    </p:extLst>
  </p:cSld>
  <p:clrMapOvr>
    <a:masterClrMapping/>
  </p:clrMapOvr>
  <p:transition spd="med">
    <p:zoom dir="in"/>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32777776"/>
      </p:ext>
    </p:extLst>
  </p:cSld>
  <p:clrMapOvr>
    <a:masterClrMapping/>
  </p:clrMapOvr>
  <p:transition spd="med">
    <p:zoom dir="in"/>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253972324"/>
      </p:ext>
    </p:extLst>
  </p:cSld>
  <p:clrMapOvr>
    <a:masterClrMapping/>
  </p:clrMapOvr>
  <p:transition spd="med">
    <p:zoom dir="in"/>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960992149"/>
      </p:ext>
    </p:extLst>
  </p:cSld>
  <p:clrMapOvr>
    <a:masterClrMapping/>
  </p:clrMapOvr>
  <p:transition spd="med">
    <p:zoom dir="in"/>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654286471"/>
      </p:ext>
    </p:extLst>
  </p:cSld>
  <p:clrMapOvr>
    <a:masterClrMapping/>
  </p:clrMapOvr>
  <p:transition spd="med">
    <p:zoom dir="in"/>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626142080"/>
      </p:ext>
    </p:extLst>
  </p:cSld>
  <p:clrMapOvr>
    <a:masterClrMapping/>
  </p:clrMapOvr>
  <p:transition spd="med">
    <p:zoom dir="in"/>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513004194"/>
      </p:ext>
    </p:extLst>
  </p:cSld>
  <p:clrMapOvr>
    <a:masterClrMapping/>
  </p:clrMapOvr>
  <p:transition spd="med">
    <p:zoom dir="in"/>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453320073"/>
      </p:ext>
    </p:extLst>
  </p:cSld>
  <p:clrMapOvr>
    <a:masterClrMapping/>
  </p:clrMapOvr>
  <p:transition spd="med">
    <p:zoom dir="in"/>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24742593"/>
      </p:ext>
    </p:extLst>
  </p:cSld>
  <p:clrMapOvr>
    <a:masterClrMapping/>
  </p:clrMapOvr>
  <p:transition spd="med">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534708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613347667"/>
      </p:ext>
    </p:extLst>
  </p:cSld>
  <p:clrMapOvr>
    <a:masterClrMapping/>
  </p:clrMapOvr>
  <p:transition spd="med">
    <p:zoom dir="in"/>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6992432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14139404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10885138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41790160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33102529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1421915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5061826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33893322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74530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10273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7655141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12824884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55CAC4DA-CF51-499A-B873-DA067BEBF084}" type="slidenum">
              <a:rPr lang="en-GB"/>
              <a:pPr>
                <a:defRPr/>
              </a:pPr>
              <a:t>‹#›</a:t>
            </a:fld>
            <a:endParaRPr lang="en-GB"/>
          </a:p>
        </p:txBody>
      </p:sp>
    </p:spTree>
    <p:extLst>
      <p:ext uri="{BB962C8B-B14F-4D97-AF65-F5344CB8AC3E}">
        <p14:creationId xmlns:p14="http://schemas.microsoft.com/office/powerpoint/2010/main" val="39662877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F1D130FB-D326-45FF-A095-446641DA2028}" type="slidenum">
              <a:rPr lang="en-GB"/>
              <a:pPr>
                <a:defRPr/>
              </a:pPr>
              <a:t>‹#›</a:t>
            </a:fld>
            <a:endParaRPr lang="en-GB"/>
          </a:p>
        </p:txBody>
      </p:sp>
    </p:spTree>
    <p:extLst>
      <p:ext uri="{BB962C8B-B14F-4D97-AF65-F5344CB8AC3E}">
        <p14:creationId xmlns:p14="http://schemas.microsoft.com/office/powerpoint/2010/main" val="7193589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5B20FC05-6C8B-493D-A7BC-A1B2BA01C11C}" type="slidenum">
              <a:rPr lang="en-GB"/>
              <a:pPr>
                <a:defRPr/>
              </a:pPr>
              <a:t>‹#›</a:t>
            </a:fld>
            <a:endParaRPr lang="en-GB"/>
          </a:p>
        </p:txBody>
      </p:sp>
    </p:spTree>
    <p:extLst>
      <p:ext uri="{BB962C8B-B14F-4D97-AF65-F5344CB8AC3E}">
        <p14:creationId xmlns:p14="http://schemas.microsoft.com/office/powerpoint/2010/main" val="36372473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533400" y="1828800"/>
            <a:ext cx="3998913"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84713" y="1828800"/>
            <a:ext cx="4000500"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9"/>
          <p:cNvSpPr>
            <a:spLocks noGrp="1" noChangeArrowheads="1"/>
          </p:cNvSpPr>
          <p:nvPr>
            <p:ph type="sldNum" idx="10"/>
          </p:nvPr>
        </p:nvSpPr>
        <p:spPr>
          <a:ln/>
        </p:spPr>
        <p:txBody>
          <a:bodyPr/>
          <a:lstStyle>
            <a:lvl1pPr>
              <a:defRPr/>
            </a:lvl1pPr>
          </a:lstStyle>
          <a:p>
            <a:pPr>
              <a:defRPr/>
            </a:pPr>
            <a:fld id="{5BA443A9-2104-426D-909C-13425DCA1F01}" type="slidenum">
              <a:rPr lang="en-GB"/>
              <a:pPr>
                <a:defRPr/>
              </a:pPr>
              <a:t>‹#›</a:t>
            </a:fld>
            <a:endParaRPr lang="en-GB"/>
          </a:p>
        </p:txBody>
      </p:sp>
    </p:spTree>
    <p:extLst>
      <p:ext uri="{BB962C8B-B14F-4D97-AF65-F5344CB8AC3E}">
        <p14:creationId xmlns:p14="http://schemas.microsoft.com/office/powerpoint/2010/main" val="27550311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9"/>
          <p:cNvSpPr>
            <a:spLocks noGrp="1" noChangeArrowheads="1"/>
          </p:cNvSpPr>
          <p:nvPr>
            <p:ph type="sldNum" idx="10"/>
          </p:nvPr>
        </p:nvSpPr>
        <p:spPr>
          <a:ln/>
        </p:spPr>
        <p:txBody>
          <a:bodyPr/>
          <a:lstStyle>
            <a:lvl1pPr>
              <a:defRPr/>
            </a:lvl1pPr>
          </a:lstStyle>
          <a:p>
            <a:pPr>
              <a:defRPr/>
            </a:pPr>
            <a:fld id="{8BE14716-3775-41C7-885C-99751DE510B2}" type="slidenum">
              <a:rPr lang="en-GB"/>
              <a:pPr>
                <a:defRPr/>
              </a:pPr>
              <a:t>‹#›</a:t>
            </a:fld>
            <a:endParaRPr lang="en-GB"/>
          </a:p>
        </p:txBody>
      </p:sp>
    </p:spTree>
    <p:extLst>
      <p:ext uri="{BB962C8B-B14F-4D97-AF65-F5344CB8AC3E}">
        <p14:creationId xmlns:p14="http://schemas.microsoft.com/office/powerpoint/2010/main" val="9909532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9"/>
          <p:cNvSpPr>
            <a:spLocks noGrp="1" noChangeArrowheads="1"/>
          </p:cNvSpPr>
          <p:nvPr>
            <p:ph type="sldNum" idx="10"/>
          </p:nvPr>
        </p:nvSpPr>
        <p:spPr>
          <a:ln/>
        </p:spPr>
        <p:txBody>
          <a:bodyPr/>
          <a:lstStyle>
            <a:lvl1pPr>
              <a:defRPr/>
            </a:lvl1pPr>
          </a:lstStyle>
          <a:p>
            <a:pPr>
              <a:defRPr/>
            </a:pPr>
            <a:fld id="{C3DB0D07-CB09-4A2B-9AC8-15EF72019BDC}" type="slidenum">
              <a:rPr lang="en-GB"/>
              <a:pPr>
                <a:defRPr/>
              </a:pPr>
              <a:t>‹#›</a:t>
            </a:fld>
            <a:endParaRPr lang="en-GB"/>
          </a:p>
        </p:txBody>
      </p:sp>
    </p:spTree>
    <p:extLst>
      <p:ext uri="{BB962C8B-B14F-4D97-AF65-F5344CB8AC3E}">
        <p14:creationId xmlns:p14="http://schemas.microsoft.com/office/powerpoint/2010/main" val="20052056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6507D6D4-7601-431F-8138-9D0537E10295}" type="slidenum">
              <a:rPr lang="en-GB"/>
              <a:pPr>
                <a:defRPr/>
              </a:pPr>
              <a:t>‹#›</a:t>
            </a:fld>
            <a:endParaRPr lang="en-GB"/>
          </a:p>
        </p:txBody>
      </p:sp>
    </p:spTree>
    <p:extLst>
      <p:ext uri="{BB962C8B-B14F-4D97-AF65-F5344CB8AC3E}">
        <p14:creationId xmlns:p14="http://schemas.microsoft.com/office/powerpoint/2010/main" val="14103953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E8AF819C-4E92-4DEE-9903-01C87B828B49}" type="slidenum">
              <a:rPr lang="en-GB"/>
              <a:pPr>
                <a:defRPr/>
              </a:pPr>
              <a:t>‹#›</a:t>
            </a:fld>
            <a:endParaRPr lang="en-GB"/>
          </a:p>
        </p:txBody>
      </p:sp>
    </p:spTree>
    <p:extLst>
      <p:ext uri="{BB962C8B-B14F-4D97-AF65-F5344CB8AC3E}">
        <p14:creationId xmlns:p14="http://schemas.microsoft.com/office/powerpoint/2010/main" val="19072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74567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68BD3B48-03EF-45F6-9F59-30E9234DEC65}" type="slidenum">
              <a:rPr lang="en-GB"/>
              <a:pPr>
                <a:defRPr/>
              </a:pPr>
              <a:t>‹#›</a:t>
            </a:fld>
            <a:endParaRPr lang="en-GB"/>
          </a:p>
        </p:txBody>
      </p:sp>
    </p:spTree>
    <p:extLst>
      <p:ext uri="{BB962C8B-B14F-4D97-AF65-F5344CB8AC3E}">
        <p14:creationId xmlns:p14="http://schemas.microsoft.com/office/powerpoint/2010/main" val="40230404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5E086608-4866-443E-A2B7-37F6D2DA934D}" type="slidenum">
              <a:rPr lang="en-GB"/>
              <a:pPr>
                <a:defRPr/>
              </a:pPr>
              <a:t>‹#›</a:t>
            </a:fld>
            <a:endParaRPr lang="en-GB"/>
          </a:p>
        </p:txBody>
      </p:sp>
    </p:spTree>
    <p:extLst>
      <p:ext uri="{BB962C8B-B14F-4D97-AF65-F5344CB8AC3E}">
        <p14:creationId xmlns:p14="http://schemas.microsoft.com/office/powerpoint/2010/main" val="12390982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533400" y="449263"/>
            <a:ext cx="5962650" cy="54165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0923184C-040B-401A-A690-1D063BA3A180}" type="slidenum">
              <a:rPr lang="en-GB"/>
              <a:pPr>
                <a:defRPr/>
              </a:pPr>
              <a:t>‹#›</a:t>
            </a:fld>
            <a:endParaRPr lang="en-GB"/>
          </a:p>
        </p:txBody>
      </p:sp>
    </p:spTree>
    <p:extLst>
      <p:ext uri="{BB962C8B-B14F-4D97-AF65-F5344CB8AC3E}">
        <p14:creationId xmlns:p14="http://schemas.microsoft.com/office/powerpoint/2010/main" val="13510740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CE8AB3C0-C3B3-4999-9C58-BA3EF572AA42}" type="slidenum">
              <a:rPr lang="en-US"/>
              <a:pPr>
                <a:defRPr/>
              </a:pPr>
              <a:t>‹#›</a:t>
            </a:fld>
            <a:endParaRPr lang="en-US"/>
          </a:p>
        </p:txBody>
      </p:sp>
    </p:spTree>
    <p:extLst>
      <p:ext uri="{BB962C8B-B14F-4D97-AF65-F5344CB8AC3E}">
        <p14:creationId xmlns:p14="http://schemas.microsoft.com/office/powerpoint/2010/main" val="30866513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C8A1B972-D454-47E0-9389-9CFA7415FFFC}" type="slidenum">
              <a:rPr lang="en-US"/>
              <a:pPr>
                <a:defRPr/>
              </a:pPr>
              <a:t>‹#›</a:t>
            </a:fld>
            <a:endParaRPr lang="en-US"/>
          </a:p>
        </p:txBody>
      </p:sp>
    </p:spTree>
    <p:extLst>
      <p:ext uri="{BB962C8B-B14F-4D97-AF65-F5344CB8AC3E}">
        <p14:creationId xmlns:p14="http://schemas.microsoft.com/office/powerpoint/2010/main" val="28721208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22A3D92B-46C4-4B2B-B570-9BAC4868F36F}" type="slidenum">
              <a:rPr lang="en-US"/>
              <a:pPr>
                <a:defRPr/>
              </a:pPr>
              <a:t>‹#›</a:t>
            </a:fld>
            <a:endParaRPr lang="en-US"/>
          </a:p>
        </p:txBody>
      </p:sp>
    </p:spTree>
    <p:extLst>
      <p:ext uri="{BB962C8B-B14F-4D97-AF65-F5344CB8AC3E}">
        <p14:creationId xmlns:p14="http://schemas.microsoft.com/office/powerpoint/2010/main" val="117416848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D82407BC-9F12-4CAC-A655-210266A7F3AE}" type="slidenum">
              <a:rPr lang="en-US"/>
              <a:pPr>
                <a:defRPr/>
              </a:pPr>
              <a:t>‹#›</a:t>
            </a:fld>
            <a:endParaRPr lang="en-US"/>
          </a:p>
        </p:txBody>
      </p:sp>
    </p:spTree>
    <p:extLst>
      <p:ext uri="{BB962C8B-B14F-4D97-AF65-F5344CB8AC3E}">
        <p14:creationId xmlns:p14="http://schemas.microsoft.com/office/powerpoint/2010/main" val="29607809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3B1E95E0-C5E3-4010-AF07-882A9AE55939}" type="slidenum">
              <a:rPr lang="en-US"/>
              <a:pPr>
                <a:defRPr/>
              </a:pPr>
              <a:t>‹#›</a:t>
            </a:fld>
            <a:endParaRPr lang="en-US"/>
          </a:p>
        </p:txBody>
      </p:sp>
    </p:spTree>
    <p:extLst>
      <p:ext uri="{BB962C8B-B14F-4D97-AF65-F5344CB8AC3E}">
        <p14:creationId xmlns:p14="http://schemas.microsoft.com/office/powerpoint/2010/main" val="36160545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3C7B0FC1-9438-4C03-967B-34F691BC7C53}" type="slidenum">
              <a:rPr lang="en-US"/>
              <a:pPr>
                <a:defRPr/>
              </a:pPr>
              <a:t>‹#›</a:t>
            </a:fld>
            <a:endParaRPr lang="en-US"/>
          </a:p>
        </p:txBody>
      </p:sp>
    </p:spTree>
    <p:extLst>
      <p:ext uri="{BB962C8B-B14F-4D97-AF65-F5344CB8AC3E}">
        <p14:creationId xmlns:p14="http://schemas.microsoft.com/office/powerpoint/2010/main" val="1288396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0F353C19-ABDC-4608-BC04-8ADD69DA0BAF}" type="slidenum">
              <a:rPr lang="en-US"/>
              <a:pPr>
                <a:defRPr/>
              </a:pPr>
              <a:t>‹#›</a:t>
            </a:fld>
            <a:endParaRPr lang="en-US"/>
          </a:p>
        </p:txBody>
      </p:sp>
    </p:spTree>
    <p:extLst>
      <p:ext uri="{BB962C8B-B14F-4D97-AF65-F5344CB8AC3E}">
        <p14:creationId xmlns:p14="http://schemas.microsoft.com/office/powerpoint/2010/main" val="2256302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942256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BB1E9A0D-7F92-41E1-8EFB-8A0E830F5E7C}" type="slidenum">
              <a:rPr lang="en-US"/>
              <a:pPr>
                <a:defRPr/>
              </a:pPr>
              <a:t>‹#›</a:t>
            </a:fld>
            <a:endParaRPr lang="en-US"/>
          </a:p>
        </p:txBody>
      </p:sp>
    </p:spTree>
    <p:extLst>
      <p:ext uri="{BB962C8B-B14F-4D97-AF65-F5344CB8AC3E}">
        <p14:creationId xmlns:p14="http://schemas.microsoft.com/office/powerpoint/2010/main" val="38834093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8FB34F02-65C9-47E5-A091-CB88A61B4431}" type="slidenum">
              <a:rPr lang="en-US"/>
              <a:pPr>
                <a:defRPr/>
              </a:pPr>
              <a:t>‹#›</a:t>
            </a:fld>
            <a:endParaRPr lang="en-US"/>
          </a:p>
        </p:txBody>
      </p:sp>
    </p:spTree>
    <p:extLst>
      <p:ext uri="{BB962C8B-B14F-4D97-AF65-F5344CB8AC3E}">
        <p14:creationId xmlns:p14="http://schemas.microsoft.com/office/powerpoint/2010/main" val="7925174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757FBEC7-1BCD-4251-9051-88C97C7EE721}" type="slidenum">
              <a:rPr lang="en-US"/>
              <a:pPr>
                <a:defRPr/>
              </a:pPr>
              <a:t>‹#›</a:t>
            </a:fld>
            <a:endParaRPr lang="en-US"/>
          </a:p>
        </p:txBody>
      </p:sp>
    </p:spTree>
    <p:extLst>
      <p:ext uri="{BB962C8B-B14F-4D97-AF65-F5344CB8AC3E}">
        <p14:creationId xmlns:p14="http://schemas.microsoft.com/office/powerpoint/2010/main" val="15560688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768A9240-FCD8-432C-B38C-7826B9ECDB7C}" type="slidenum">
              <a:rPr lang="en-US"/>
              <a:pPr>
                <a:defRPr/>
              </a:pPr>
              <a:t>‹#›</a:t>
            </a:fld>
            <a:endParaRPr lang="en-US"/>
          </a:p>
        </p:txBody>
      </p:sp>
    </p:spTree>
    <p:extLst>
      <p:ext uri="{BB962C8B-B14F-4D97-AF65-F5344CB8AC3E}">
        <p14:creationId xmlns:p14="http://schemas.microsoft.com/office/powerpoint/2010/main" val="30792697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86305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CA0EA2C4-FFA9-46F4-96A3-D6F98F427A67}" type="slidenum">
              <a:rPr lang="en-US"/>
              <a:pPr>
                <a:defRPr/>
              </a:pPr>
              <a:t>‹#›</a:t>
            </a:fld>
            <a:endParaRPr lang="en-US"/>
          </a:p>
        </p:txBody>
      </p:sp>
    </p:spTree>
    <p:extLst>
      <p:ext uri="{BB962C8B-B14F-4D97-AF65-F5344CB8AC3E}">
        <p14:creationId xmlns:p14="http://schemas.microsoft.com/office/powerpoint/2010/main" val="32600160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2DA96276-41D8-49C8-A8DB-6A3B9D280693}" type="slidenum">
              <a:rPr lang="en-US"/>
              <a:pPr>
                <a:defRPr/>
              </a:pPr>
              <a:t>‹#›</a:t>
            </a:fld>
            <a:endParaRPr lang="en-US"/>
          </a:p>
        </p:txBody>
      </p:sp>
    </p:spTree>
    <p:extLst>
      <p:ext uri="{BB962C8B-B14F-4D97-AF65-F5344CB8AC3E}">
        <p14:creationId xmlns:p14="http://schemas.microsoft.com/office/powerpoint/2010/main" val="19940570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F8072270-95AA-47B1-B858-CDFE1C31E227}" type="slidenum">
              <a:rPr lang="en-US"/>
              <a:pPr>
                <a:defRPr/>
              </a:pPr>
              <a:t>‹#›</a:t>
            </a:fld>
            <a:endParaRPr lang="en-US"/>
          </a:p>
        </p:txBody>
      </p:sp>
    </p:spTree>
    <p:extLst>
      <p:ext uri="{BB962C8B-B14F-4D97-AF65-F5344CB8AC3E}">
        <p14:creationId xmlns:p14="http://schemas.microsoft.com/office/powerpoint/2010/main" val="28434230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CE661EF9-B60D-422C-9FCC-271AB6BDC6FF}" type="slidenum">
              <a:rPr lang="en-US"/>
              <a:pPr>
                <a:defRPr/>
              </a:pPr>
              <a:t>‹#›</a:t>
            </a:fld>
            <a:endParaRPr lang="en-US"/>
          </a:p>
        </p:txBody>
      </p:sp>
    </p:spTree>
    <p:extLst>
      <p:ext uri="{BB962C8B-B14F-4D97-AF65-F5344CB8AC3E}">
        <p14:creationId xmlns:p14="http://schemas.microsoft.com/office/powerpoint/2010/main" val="21252174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AD0534B9-CF00-4F4B-BB8E-CFD1B76DF4E2}" type="slidenum">
              <a:rPr lang="en-US"/>
              <a:pPr>
                <a:defRPr/>
              </a:pPr>
              <a:t>‹#›</a:t>
            </a:fld>
            <a:endParaRPr lang="en-US"/>
          </a:p>
        </p:txBody>
      </p:sp>
    </p:spTree>
    <p:extLst>
      <p:ext uri="{BB962C8B-B14F-4D97-AF65-F5344CB8AC3E}">
        <p14:creationId xmlns:p14="http://schemas.microsoft.com/office/powerpoint/2010/main" val="1938054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09752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2E8C3A55-CAE4-4066-A109-70D3E1A34066}" type="slidenum">
              <a:rPr lang="en-US"/>
              <a:pPr>
                <a:defRPr/>
              </a:pPr>
              <a:t>‹#›</a:t>
            </a:fld>
            <a:endParaRPr lang="en-US"/>
          </a:p>
        </p:txBody>
      </p:sp>
    </p:spTree>
    <p:extLst>
      <p:ext uri="{BB962C8B-B14F-4D97-AF65-F5344CB8AC3E}">
        <p14:creationId xmlns:p14="http://schemas.microsoft.com/office/powerpoint/2010/main" val="3253335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4ECA894D-9F6A-461E-95EF-AA6CC4508D36}" type="slidenum">
              <a:rPr lang="en-US"/>
              <a:pPr>
                <a:defRPr/>
              </a:pPr>
              <a:t>‹#›</a:t>
            </a:fld>
            <a:endParaRPr lang="en-US"/>
          </a:p>
        </p:txBody>
      </p:sp>
    </p:spTree>
    <p:extLst>
      <p:ext uri="{BB962C8B-B14F-4D97-AF65-F5344CB8AC3E}">
        <p14:creationId xmlns:p14="http://schemas.microsoft.com/office/powerpoint/2010/main" val="41134798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B3F0B106-D5B8-445B-9304-EF7817ABB38C}" type="slidenum">
              <a:rPr lang="en-US"/>
              <a:pPr>
                <a:defRPr/>
              </a:pPr>
              <a:t>‹#›</a:t>
            </a:fld>
            <a:endParaRPr lang="en-US"/>
          </a:p>
        </p:txBody>
      </p:sp>
    </p:spTree>
    <p:extLst>
      <p:ext uri="{BB962C8B-B14F-4D97-AF65-F5344CB8AC3E}">
        <p14:creationId xmlns:p14="http://schemas.microsoft.com/office/powerpoint/2010/main" val="38121011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7795F245-FEAF-4C60-8B92-7141E18D0055}" type="slidenum">
              <a:rPr lang="en-US"/>
              <a:pPr>
                <a:defRPr/>
              </a:pPr>
              <a:t>‹#›</a:t>
            </a:fld>
            <a:endParaRPr lang="en-US"/>
          </a:p>
        </p:txBody>
      </p:sp>
    </p:spTree>
    <p:extLst>
      <p:ext uri="{BB962C8B-B14F-4D97-AF65-F5344CB8AC3E}">
        <p14:creationId xmlns:p14="http://schemas.microsoft.com/office/powerpoint/2010/main" val="32731222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A40ACF3B-AB44-4935-A912-05A4790CD5B1}" type="slidenum">
              <a:rPr lang="en-US"/>
              <a:pPr>
                <a:defRPr/>
              </a:pPr>
              <a:t>‹#›</a:t>
            </a:fld>
            <a:endParaRPr lang="en-US"/>
          </a:p>
        </p:txBody>
      </p:sp>
    </p:spTree>
    <p:extLst>
      <p:ext uri="{BB962C8B-B14F-4D97-AF65-F5344CB8AC3E}">
        <p14:creationId xmlns:p14="http://schemas.microsoft.com/office/powerpoint/2010/main" val="16192451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atin typeface="Times New Roman"/>
                <a:ea typeface="ＭＳ Ｐゴシック" pitchFamily="2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atin typeface="Times New Roman" charset="0"/>
                <a:ea typeface="ＭＳ Ｐゴシック" charset="0"/>
              </a:defRPr>
            </a:lvl1pPr>
          </a:lstStyle>
          <a:p>
            <a:pPr>
              <a:defRPr/>
            </a:pPr>
            <a:fld id="{A5BC99A4-AD1B-4320-93E0-DDA23079A2A6}" type="slidenum">
              <a:rPr lang="en-US"/>
              <a:pPr>
                <a:defRPr/>
              </a:pPr>
              <a:t>‹#›</a:t>
            </a:fld>
            <a:endParaRPr lang="en-US"/>
          </a:p>
        </p:txBody>
      </p:sp>
    </p:spTree>
    <p:extLst>
      <p:ext uri="{BB962C8B-B14F-4D97-AF65-F5344CB8AC3E}">
        <p14:creationId xmlns:p14="http://schemas.microsoft.com/office/powerpoint/2010/main" val="30827292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2443606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9040421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9"/>
          <p:cNvSpPr>
            <a:spLocks noGrp="1" noChangeArrowheads="1"/>
          </p:cNvSpPr>
          <p:nvPr>
            <p:ph type="sldNum" idx="10"/>
          </p:nvPr>
        </p:nvSpPr>
        <p:spPr/>
        <p:txBody>
          <a:bodyPr/>
          <a:lstStyle>
            <a:lvl1pPr defTabSz="914400">
              <a:defRPr/>
            </a:lvl1pPr>
          </a:lstStyle>
          <a:p>
            <a:pPr>
              <a:defRPr/>
            </a:pPr>
            <a:fld id="{CDB55BF1-04A1-0E44-B6EB-F539A426E6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8660868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p:txBody>
          <a:bodyPr/>
          <a:lstStyle>
            <a:lvl1pPr defTabSz="914400">
              <a:defRPr/>
            </a:lvl1pPr>
          </a:lstStyle>
          <a:p>
            <a:pPr>
              <a:defRPr/>
            </a:pPr>
            <a:fld id="{7E2B0C99-C7EA-BB4C-BE02-2B06408E7F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84907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411173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sldNum" idx="10"/>
          </p:nvPr>
        </p:nvSpPr>
        <p:spPr/>
        <p:txBody>
          <a:bodyPr/>
          <a:lstStyle>
            <a:lvl1pPr defTabSz="914400">
              <a:defRPr/>
            </a:lvl1pPr>
          </a:lstStyle>
          <a:p>
            <a:pPr>
              <a:defRPr/>
            </a:pPr>
            <a:fld id="{D8A6A188-98EC-504C-9CB2-2A422D09604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917842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533400" y="1828800"/>
            <a:ext cx="3998913"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84713" y="1828800"/>
            <a:ext cx="4000500"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9"/>
          <p:cNvSpPr>
            <a:spLocks noGrp="1" noChangeArrowheads="1"/>
          </p:cNvSpPr>
          <p:nvPr>
            <p:ph type="sldNum" idx="10"/>
          </p:nvPr>
        </p:nvSpPr>
        <p:spPr/>
        <p:txBody>
          <a:bodyPr/>
          <a:lstStyle>
            <a:lvl1pPr defTabSz="914400">
              <a:defRPr/>
            </a:lvl1pPr>
          </a:lstStyle>
          <a:p>
            <a:pPr>
              <a:defRPr/>
            </a:pPr>
            <a:fld id="{3B23685B-6C0D-0C4D-A019-0E88C973B3E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5677024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9"/>
          <p:cNvSpPr>
            <a:spLocks noGrp="1" noChangeArrowheads="1"/>
          </p:cNvSpPr>
          <p:nvPr>
            <p:ph type="sldNum" idx="10"/>
          </p:nvPr>
        </p:nvSpPr>
        <p:spPr/>
        <p:txBody>
          <a:bodyPr/>
          <a:lstStyle>
            <a:lvl1pPr defTabSz="914400">
              <a:defRPr/>
            </a:lvl1pPr>
          </a:lstStyle>
          <a:p>
            <a:pPr>
              <a:defRPr/>
            </a:pPr>
            <a:fld id="{8D2130B3-66A1-8F48-B8D9-3514447119B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9366200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9"/>
          <p:cNvSpPr>
            <a:spLocks noGrp="1" noChangeArrowheads="1"/>
          </p:cNvSpPr>
          <p:nvPr>
            <p:ph type="sldNum" idx="10"/>
          </p:nvPr>
        </p:nvSpPr>
        <p:spPr/>
        <p:txBody>
          <a:bodyPr/>
          <a:lstStyle>
            <a:lvl1pPr defTabSz="914400">
              <a:defRPr/>
            </a:lvl1pPr>
          </a:lstStyle>
          <a:p>
            <a:pPr>
              <a:defRPr/>
            </a:pPr>
            <a:fld id="{A6C3D205-0FEF-6E46-9F7A-C968183056BB}"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6872708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p:txBody>
          <a:bodyPr/>
          <a:lstStyle>
            <a:lvl1pPr defTabSz="914400">
              <a:defRPr/>
            </a:lvl1pPr>
          </a:lstStyle>
          <a:p>
            <a:pPr>
              <a:defRPr/>
            </a:pPr>
            <a:fld id="{4B8B9EDD-DC21-9B42-8B9B-003278F5987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9098658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1DE86E98-5F95-954E-A985-C2D7290C202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185758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87EB8EC7-57EF-FD42-972F-86CD66D3DDF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6615947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p:txBody>
          <a:bodyPr/>
          <a:lstStyle>
            <a:lvl1pPr defTabSz="914400">
              <a:defRPr/>
            </a:lvl1pPr>
          </a:lstStyle>
          <a:p>
            <a:pPr>
              <a:defRPr/>
            </a:pPr>
            <a:fld id="{398F9483-D875-BA48-8DD6-DD433D19107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834767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533400" y="449263"/>
            <a:ext cx="5962650" cy="54165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p:txBody>
          <a:bodyPr/>
          <a:lstStyle>
            <a:lvl1pPr defTabSz="914400">
              <a:defRPr/>
            </a:lvl1pPr>
          </a:lstStyle>
          <a:p>
            <a:pPr>
              <a:defRPr/>
            </a:pPr>
            <a:fld id="{75AF1276-F191-7C4C-A74E-FD994075D90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6990255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2/16/24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3640544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54303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2/16/24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4201626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2/16/24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10378586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2/16/24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2548342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2/16/24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2678935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2/16/24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17486649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2/16/24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40186611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2/16/24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1271311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2/16/24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33507618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2/16/24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9706231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2/16/24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250855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41394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80396840"/>
      </p:ext>
    </p:extLst>
  </p:cSld>
  <p:clrMapOvr>
    <a:masterClrMapping/>
  </p:clrMapOvr>
  <p:transition spd="med">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926949"/>
      </p:ext>
    </p:extLst>
  </p:cSld>
  <p:clrMapOvr>
    <a:masterClrMapping/>
  </p:clrMapOvr>
  <p:transition spd="med">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57078752"/>
      </p:ext>
    </p:extLst>
  </p:cSld>
  <p:clrMapOvr>
    <a:masterClrMapping/>
  </p:clrMapOvr>
  <p:transitio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095295"/>
      </p:ext>
    </p:extLst>
  </p:cSld>
  <p:clrMapOvr>
    <a:masterClrMapping/>
  </p:clrMapOvr>
  <p:transitio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624624"/>
      </p:ext>
    </p:extLst>
  </p:cSld>
  <p:clrMapOvr>
    <a:masterClrMapping/>
  </p:clrMapOvr>
  <p:transitio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34498504"/>
      </p:ext>
    </p:extLst>
  </p:cSld>
  <p:clrMapOvr>
    <a:masterClrMapping/>
  </p:clrMapOvr>
  <p:transitio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578306"/>
      </p:ext>
    </p:extLst>
  </p:cSld>
  <p:clrMapOvr>
    <a:masterClrMapping/>
  </p:clrMapOvr>
  <p:transition spd="med">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7139239"/>
      </p:ext>
    </p:extLst>
  </p:cSld>
  <p:clrMapOvr>
    <a:masterClrMapping/>
  </p:clrMapOvr>
  <p:transitio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9234506"/>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80460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56959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781181"/>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547488812"/>
      </p:ext>
    </p:extLst>
  </p:cSld>
  <p:clrMapOvr>
    <a:masterClrMapping/>
  </p:clrMapOvr>
  <p:transition spd="med">
    <p:cu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1C5421EB-CFF1-C846-BF96-0FFDCC2628C2}"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69961105"/>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CE5DB02D-02AB-C447-8300-DC1125772939}"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69571172"/>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D9B7EA4E-3FB8-BB47-AD55-878244D58B5F}"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44956959"/>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72070795-C768-A141-8AAC-0D9D0D1FDAF5}"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53267191"/>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626B6614-C6D2-9741-86C4-41FD2ED4C123}"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43536749"/>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599E4E64-6A3B-A642-81B5-43C1F983C83F}"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95452569"/>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BF97937A-6EFA-7244-9BBB-4B39FA4EDD5D}"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67203065"/>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DB97A148-BB3A-6F4F-A713-8E6B70B4C0C8}"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16069612"/>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20597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43383A86-FADD-714B-BE63-5935EE91934F}"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97453413"/>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33CBCA7D-BFD0-A945-9CDF-5C086F9AF08C}"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41169709"/>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DA14E335-CA85-1D48-81B8-5D641B8822EA}"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44782132"/>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B63174D7-74D0-574E-AB1B-20ACBAC70165}"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19340190"/>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2505169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37278035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41803482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311172363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3925481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088174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232743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29377344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41064354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27407096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40057341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106025088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BCCDEDC-2991-C340-8442-A7F5BF520E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06162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B4CC7C0-6993-AE48-8DBE-5D368D14E4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05525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5D639794-BD0B-A84A-85FD-FCC6D20AFE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857904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3EB1CAFF-FA21-694E-8D2F-3ABFC23A8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14872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84A71649-56B9-C545-8FE6-D3B19CC40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144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46442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F86C01EE-3BB6-A945-9884-F26F2795D5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15038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3F558817-4176-8847-BBAF-842AAA5FA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5983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3C2F6AC-FF7B-404C-B2E9-645FEFE4F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867050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11B841E3-8AAA-E642-B1F9-DA07BBB59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9907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A191E8D-E055-9A4B-8E38-F15F4F66F9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805459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E66A660-BDE7-BF4E-8551-78C92DBCD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29371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783465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486829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209655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3805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1251792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7240778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847886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99027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1895243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933614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676105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90811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6FF9C50-021D-FD49-8917-157A8F1E0827}" type="slidenum">
              <a:rPr lang="en-US"/>
              <a:pPr>
                <a:defRPr/>
              </a:pPr>
              <a:t>‹#›</a:t>
            </a:fld>
            <a:endParaRPr lang="en-US"/>
          </a:p>
        </p:txBody>
      </p:sp>
    </p:spTree>
    <p:extLst>
      <p:ext uri="{BB962C8B-B14F-4D97-AF65-F5344CB8AC3E}">
        <p14:creationId xmlns:p14="http://schemas.microsoft.com/office/powerpoint/2010/main" val="121572802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02C7E9F-4589-F544-868C-A8A5C6BDF093}" type="slidenum">
              <a:rPr lang="en-US"/>
              <a:pPr>
                <a:defRPr/>
              </a:pPr>
              <a:t>‹#›</a:t>
            </a:fld>
            <a:endParaRPr lang="en-US"/>
          </a:p>
        </p:txBody>
      </p:sp>
    </p:spTree>
    <p:extLst>
      <p:ext uri="{BB962C8B-B14F-4D97-AF65-F5344CB8AC3E}">
        <p14:creationId xmlns:p14="http://schemas.microsoft.com/office/powerpoint/2010/main" val="128686008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6FB0446-C313-8D4F-9098-B495715A35FC}" type="slidenum">
              <a:rPr lang="en-US"/>
              <a:pPr>
                <a:defRPr/>
              </a:pPr>
              <a:t>‹#›</a:t>
            </a:fld>
            <a:endParaRPr lang="en-US"/>
          </a:p>
        </p:txBody>
      </p:sp>
    </p:spTree>
    <p:extLst>
      <p:ext uri="{BB962C8B-B14F-4D97-AF65-F5344CB8AC3E}">
        <p14:creationId xmlns:p14="http://schemas.microsoft.com/office/powerpoint/2010/main" val="3963764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20713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C736A48-B223-414B-9B7D-43F2F9BDBC31}" type="slidenum">
              <a:rPr lang="en-US"/>
              <a:pPr>
                <a:defRPr/>
              </a:pPr>
              <a:t>‹#›</a:t>
            </a:fld>
            <a:endParaRPr lang="en-US"/>
          </a:p>
        </p:txBody>
      </p:sp>
    </p:spTree>
    <p:extLst>
      <p:ext uri="{BB962C8B-B14F-4D97-AF65-F5344CB8AC3E}">
        <p14:creationId xmlns:p14="http://schemas.microsoft.com/office/powerpoint/2010/main" val="392907641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0FCBD94-D93E-8347-9D28-AFD6105C1FB7}" type="slidenum">
              <a:rPr lang="en-US"/>
              <a:pPr>
                <a:defRPr/>
              </a:pPr>
              <a:t>‹#›</a:t>
            </a:fld>
            <a:endParaRPr lang="en-US"/>
          </a:p>
        </p:txBody>
      </p:sp>
    </p:spTree>
    <p:extLst>
      <p:ext uri="{BB962C8B-B14F-4D97-AF65-F5344CB8AC3E}">
        <p14:creationId xmlns:p14="http://schemas.microsoft.com/office/powerpoint/2010/main" val="108999721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8BF75A19-1324-AE41-9491-2DF026841FE3}" type="slidenum">
              <a:rPr lang="en-US"/>
              <a:pPr>
                <a:defRPr/>
              </a:pPr>
              <a:t>‹#›</a:t>
            </a:fld>
            <a:endParaRPr lang="en-US"/>
          </a:p>
        </p:txBody>
      </p:sp>
    </p:spTree>
    <p:extLst>
      <p:ext uri="{BB962C8B-B14F-4D97-AF65-F5344CB8AC3E}">
        <p14:creationId xmlns:p14="http://schemas.microsoft.com/office/powerpoint/2010/main" val="188220835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FB34570F-813B-3347-999D-5498017086B8}" type="slidenum">
              <a:rPr lang="en-US"/>
              <a:pPr>
                <a:defRPr/>
              </a:pPr>
              <a:t>‹#›</a:t>
            </a:fld>
            <a:endParaRPr lang="en-US"/>
          </a:p>
        </p:txBody>
      </p:sp>
    </p:spTree>
    <p:extLst>
      <p:ext uri="{BB962C8B-B14F-4D97-AF65-F5344CB8AC3E}">
        <p14:creationId xmlns:p14="http://schemas.microsoft.com/office/powerpoint/2010/main" val="127524911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E2DB85B-6C3F-104A-A2B4-9F890B059181}" type="slidenum">
              <a:rPr lang="en-US"/>
              <a:pPr>
                <a:defRPr/>
              </a:pPr>
              <a:t>‹#›</a:t>
            </a:fld>
            <a:endParaRPr lang="en-US"/>
          </a:p>
        </p:txBody>
      </p:sp>
    </p:spTree>
    <p:extLst>
      <p:ext uri="{BB962C8B-B14F-4D97-AF65-F5344CB8AC3E}">
        <p14:creationId xmlns:p14="http://schemas.microsoft.com/office/powerpoint/2010/main" val="34778347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75C98FC3-859F-FF44-8289-9C85426BB72D}" type="slidenum">
              <a:rPr lang="en-US"/>
              <a:pPr>
                <a:defRPr/>
              </a:pPr>
              <a:t>‹#›</a:t>
            </a:fld>
            <a:endParaRPr lang="en-US"/>
          </a:p>
        </p:txBody>
      </p:sp>
    </p:spTree>
    <p:extLst>
      <p:ext uri="{BB962C8B-B14F-4D97-AF65-F5344CB8AC3E}">
        <p14:creationId xmlns:p14="http://schemas.microsoft.com/office/powerpoint/2010/main" val="14606236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3CD1167-EDDF-B341-89EC-24793087BAFB}" type="slidenum">
              <a:rPr lang="en-US"/>
              <a:pPr>
                <a:defRPr/>
              </a:pPr>
              <a:t>‹#›</a:t>
            </a:fld>
            <a:endParaRPr lang="en-US"/>
          </a:p>
        </p:txBody>
      </p:sp>
    </p:spTree>
    <p:extLst>
      <p:ext uri="{BB962C8B-B14F-4D97-AF65-F5344CB8AC3E}">
        <p14:creationId xmlns:p14="http://schemas.microsoft.com/office/powerpoint/2010/main" val="37613035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8DF0D26-D52F-D746-890C-369B1789341C}" type="slidenum">
              <a:rPr lang="en-US"/>
              <a:pPr>
                <a:defRPr/>
              </a:pPr>
              <a:t>‹#›</a:t>
            </a:fld>
            <a:endParaRPr lang="en-US"/>
          </a:p>
        </p:txBody>
      </p:sp>
    </p:spTree>
    <p:extLst>
      <p:ext uri="{BB962C8B-B14F-4D97-AF65-F5344CB8AC3E}">
        <p14:creationId xmlns:p14="http://schemas.microsoft.com/office/powerpoint/2010/main" val="355043067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4756D62-7D01-F74B-886A-79674CA39AA3}" type="slidenum">
              <a:rPr lang="en-US"/>
              <a:pPr>
                <a:defRPr/>
              </a:pPr>
              <a:t>‹#›</a:t>
            </a:fld>
            <a:endParaRPr lang="en-US"/>
          </a:p>
        </p:txBody>
      </p:sp>
    </p:spTree>
    <p:extLst>
      <p:ext uri="{BB962C8B-B14F-4D97-AF65-F5344CB8AC3E}">
        <p14:creationId xmlns:p14="http://schemas.microsoft.com/office/powerpoint/2010/main" val="102452819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8F8F669-FFBE-7646-96CB-86680C098F00}" type="datetime1">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9D9F0E-7BF1-E745-933C-85017FFCB963}" type="slidenum">
              <a:rPr lang="en-US"/>
              <a:pPr>
                <a:defRPr/>
              </a:pPr>
              <a:t>‹#›</a:t>
            </a:fld>
            <a:endParaRPr lang="en-US"/>
          </a:p>
        </p:txBody>
      </p:sp>
    </p:spTree>
    <p:extLst>
      <p:ext uri="{BB962C8B-B14F-4D97-AF65-F5344CB8AC3E}">
        <p14:creationId xmlns:p14="http://schemas.microsoft.com/office/powerpoint/2010/main" val="1558454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24470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815622-4497-B94C-BA67-72C417F37E96}" type="datetime1">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3BD53C-2B77-E141-8EC6-39ACD380E887}" type="slidenum">
              <a:rPr lang="en-US"/>
              <a:pPr>
                <a:defRPr/>
              </a:pPr>
              <a:t>‹#›</a:t>
            </a:fld>
            <a:endParaRPr lang="en-US"/>
          </a:p>
        </p:txBody>
      </p:sp>
    </p:spTree>
    <p:extLst>
      <p:ext uri="{BB962C8B-B14F-4D97-AF65-F5344CB8AC3E}">
        <p14:creationId xmlns:p14="http://schemas.microsoft.com/office/powerpoint/2010/main" val="40296053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269CE8E-B49B-F34B-BEB6-F691EAEC1DD9}" type="datetime1">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3DBE79-6C41-5145-86C4-5C164E6CC581}" type="slidenum">
              <a:rPr lang="en-US"/>
              <a:pPr>
                <a:defRPr/>
              </a:pPr>
              <a:t>‹#›</a:t>
            </a:fld>
            <a:endParaRPr lang="en-US"/>
          </a:p>
        </p:txBody>
      </p:sp>
    </p:spTree>
    <p:extLst>
      <p:ext uri="{BB962C8B-B14F-4D97-AF65-F5344CB8AC3E}">
        <p14:creationId xmlns:p14="http://schemas.microsoft.com/office/powerpoint/2010/main" val="414388323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0AED941-07E8-854C-BC03-6708777E8C03}" type="datetime1">
              <a:rPr lang="en-US"/>
              <a:pPr>
                <a:defRPr/>
              </a:pPr>
              <a:t>2/16/24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AA2C3B-68E9-5247-B249-DD1F18A2C1A4}" type="slidenum">
              <a:rPr lang="en-US"/>
              <a:pPr>
                <a:defRPr/>
              </a:pPr>
              <a:t>‹#›</a:t>
            </a:fld>
            <a:endParaRPr lang="en-US"/>
          </a:p>
        </p:txBody>
      </p:sp>
    </p:spTree>
    <p:extLst>
      <p:ext uri="{BB962C8B-B14F-4D97-AF65-F5344CB8AC3E}">
        <p14:creationId xmlns:p14="http://schemas.microsoft.com/office/powerpoint/2010/main" val="186875323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65492A-C449-FC45-A721-ECE62B4F65A2}" type="datetime1">
              <a:rPr lang="en-US"/>
              <a:pPr>
                <a:defRPr/>
              </a:pPr>
              <a:t>2/16/24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1D2805-CD11-E842-A0ED-B20D133DD9CB}" type="slidenum">
              <a:rPr lang="en-US"/>
              <a:pPr>
                <a:defRPr/>
              </a:pPr>
              <a:t>‹#›</a:t>
            </a:fld>
            <a:endParaRPr lang="en-US"/>
          </a:p>
        </p:txBody>
      </p:sp>
    </p:spTree>
    <p:extLst>
      <p:ext uri="{BB962C8B-B14F-4D97-AF65-F5344CB8AC3E}">
        <p14:creationId xmlns:p14="http://schemas.microsoft.com/office/powerpoint/2010/main" val="379684030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19FA7C-160D-5B43-8443-5733A49B80E5}" type="datetime1">
              <a:rPr lang="en-US"/>
              <a:pPr>
                <a:defRPr/>
              </a:pPr>
              <a:t>2/16/24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4328954-CFDF-7049-9D91-6571B71D210F}" type="slidenum">
              <a:rPr lang="en-US"/>
              <a:pPr>
                <a:defRPr/>
              </a:pPr>
              <a:t>‹#›</a:t>
            </a:fld>
            <a:endParaRPr lang="en-US"/>
          </a:p>
        </p:txBody>
      </p:sp>
    </p:spTree>
    <p:extLst>
      <p:ext uri="{BB962C8B-B14F-4D97-AF65-F5344CB8AC3E}">
        <p14:creationId xmlns:p14="http://schemas.microsoft.com/office/powerpoint/2010/main" val="14777376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11EB30-0D8C-E84A-AA21-FCBB4B8061B7}" type="datetime1">
              <a:rPr lang="en-US"/>
              <a:pPr>
                <a:defRPr/>
              </a:pPr>
              <a:t>2/16/24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D8E44E8-FCD9-FB44-A994-D1827F926A9A}" type="slidenum">
              <a:rPr lang="en-US"/>
              <a:pPr>
                <a:defRPr/>
              </a:pPr>
              <a:t>‹#›</a:t>
            </a:fld>
            <a:endParaRPr lang="en-US"/>
          </a:p>
        </p:txBody>
      </p:sp>
    </p:spTree>
    <p:extLst>
      <p:ext uri="{BB962C8B-B14F-4D97-AF65-F5344CB8AC3E}">
        <p14:creationId xmlns:p14="http://schemas.microsoft.com/office/powerpoint/2010/main" val="33883984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2605BF-2A88-D440-82F1-9E8572339C3A}" type="datetime1">
              <a:rPr lang="en-US"/>
              <a:pPr>
                <a:defRPr/>
              </a:pPr>
              <a:t>2/16/24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8DE03E-4453-3D4B-812C-3820FD7660F3}" type="slidenum">
              <a:rPr lang="en-US"/>
              <a:pPr>
                <a:defRPr/>
              </a:pPr>
              <a:t>‹#›</a:t>
            </a:fld>
            <a:endParaRPr lang="en-US"/>
          </a:p>
        </p:txBody>
      </p:sp>
    </p:spTree>
    <p:extLst>
      <p:ext uri="{BB962C8B-B14F-4D97-AF65-F5344CB8AC3E}">
        <p14:creationId xmlns:p14="http://schemas.microsoft.com/office/powerpoint/2010/main" val="144214767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E26A14-0B56-8247-BBBD-F3D3A9E48334}" type="datetime1">
              <a:rPr lang="en-US"/>
              <a:pPr>
                <a:defRPr/>
              </a:pPr>
              <a:t>2/16/24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099ADF-7F10-954D-A98D-467B52857B8B}" type="slidenum">
              <a:rPr lang="en-US"/>
              <a:pPr>
                <a:defRPr/>
              </a:pPr>
              <a:t>‹#›</a:t>
            </a:fld>
            <a:endParaRPr lang="en-US"/>
          </a:p>
        </p:txBody>
      </p:sp>
    </p:spTree>
    <p:extLst>
      <p:ext uri="{BB962C8B-B14F-4D97-AF65-F5344CB8AC3E}">
        <p14:creationId xmlns:p14="http://schemas.microsoft.com/office/powerpoint/2010/main" val="347545095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310BA4-69D9-FE40-962F-A09C79363249}" type="datetime1">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B69033-17D4-574B-8BE4-096CB38CD0CC}" type="slidenum">
              <a:rPr lang="en-US"/>
              <a:pPr>
                <a:defRPr/>
              </a:pPr>
              <a:t>‹#›</a:t>
            </a:fld>
            <a:endParaRPr lang="en-US"/>
          </a:p>
        </p:txBody>
      </p:sp>
    </p:spTree>
    <p:extLst>
      <p:ext uri="{BB962C8B-B14F-4D97-AF65-F5344CB8AC3E}">
        <p14:creationId xmlns:p14="http://schemas.microsoft.com/office/powerpoint/2010/main" val="420393041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2F17E9-4360-5546-834A-C4125D2FFF99}" type="datetime1">
              <a:rPr lang="en-US"/>
              <a:pPr>
                <a:defRPr/>
              </a:pPr>
              <a:t>2/16/24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F44B09-5511-8343-8FC4-311A56A49EAA}" type="slidenum">
              <a:rPr lang="en-US"/>
              <a:pPr>
                <a:defRPr/>
              </a:pPr>
              <a:t>‹#›</a:t>
            </a:fld>
            <a:endParaRPr lang="en-US"/>
          </a:p>
        </p:txBody>
      </p:sp>
    </p:spTree>
    <p:extLst>
      <p:ext uri="{BB962C8B-B14F-4D97-AF65-F5344CB8AC3E}">
        <p14:creationId xmlns:p14="http://schemas.microsoft.com/office/powerpoint/2010/main" val="216690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54472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smtClean="0">
                <a:latin typeface="Arial" panose="020B0604020202020204" pitchFamily="34" charset="0"/>
              </a:defRPr>
            </a:lvl1pPr>
          </a:lstStyle>
          <a:p>
            <a:pPr>
              <a:defRPr/>
            </a:pPr>
            <a:fld id="{9210A951-7663-3A4F-9AA1-90BBA16088EB}" type="slidenum">
              <a:rPr lang="en-US" smtClean="0"/>
              <a:pPr>
                <a:defRPr/>
              </a:pPr>
              <a:t>‹#›</a:t>
            </a:fld>
            <a:endParaRPr lang="en-US" dirty="0"/>
          </a:p>
        </p:txBody>
      </p:sp>
    </p:spTree>
    <p:extLst>
      <p:ext uri="{BB962C8B-B14F-4D97-AF65-F5344CB8AC3E}">
        <p14:creationId xmlns:p14="http://schemas.microsoft.com/office/powerpoint/2010/main" val="361350084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auto">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E42A34C0-57BA-424B-A427-FAAF92DDF938}" type="slidenum">
              <a:rPr lang="en-US" smtClean="0"/>
              <a:pPr>
                <a:defRPr/>
              </a:pPr>
              <a:t>‹#›</a:t>
            </a:fld>
            <a:endParaRPr lang="en-US" dirty="0"/>
          </a:p>
        </p:txBody>
      </p:sp>
    </p:spTree>
    <p:extLst>
      <p:ext uri="{BB962C8B-B14F-4D97-AF65-F5344CB8AC3E}">
        <p14:creationId xmlns:p14="http://schemas.microsoft.com/office/powerpoint/2010/main" val="337451031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B25DC8E-A458-C346-A17D-664082969519}" type="datetime1">
              <a:rPr lang="en-US" smtClean="0"/>
              <a:pPr>
                <a:defRPr/>
              </a:pPr>
              <a:t>2/16/24</a:t>
            </a:fld>
            <a:endParaRPr lang="en-US" dirty="0"/>
          </a:p>
        </p:txBody>
      </p:sp>
      <p:sp>
        <p:nvSpPr>
          <p:cNvPr id="3"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b="1" i="0" smtClean="0">
                <a:latin typeface="Arial" panose="020B0604020202020204" pitchFamily="34" charset="0"/>
                <a:cs typeface="Arial" panose="020B0604020202020204" pitchFamily="34" charset="0"/>
              </a:defRPr>
            </a:lvl1pPr>
          </a:lstStyle>
          <a:p>
            <a:pPr>
              <a:defRPr/>
            </a:pPr>
            <a:fld id="{6A0E3463-48E3-5F44-8470-1E25181B6B12}" type="slidenum">
              <a:rPr lang="en-US" smtClean="0"/>
              <a:pPr>
                <a:defRPr/>
              </a:pPr>
              <a:t>‹#›</a:t>
            </a:fld>
            <a:endParaRPr lang="en-US" dirty="0"/>
          </a:p>
        </p:txBody>
      </p:sp>
    </p:spTree>
    <p:extLst>
      <p:ext uri="{BB962C8B-B14F-4D97-AF65-F5344CB8AC3E}">
        <p14:creationId xmlns:p14="http://schemas.microsoft.com/office/powerpoint/2010/main" val="33763898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219044570"/>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802460270"/>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358563493"/>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42410630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023548680"/>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902049716"/>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51292523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i="0">
                <a:effectLst>
                  <a:outerShdw blurRad="38100" dist="38100" dir="2700000" algn="tl">
                    <a:srgbClr val="000000">
                      <a:alpha val="43137"/>
                    </a:srgbClr>
                  </a:outerShdw>
                </a:effectLst>
                <a:latin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p:txBody>
          <a:bodyPr/>
          <a:lstStyle>
            <a:lvl1pPr eaLnBrk="0" hangingPunct="0">
              <a:defRPr b="1" i="0">
                <a:effectLst>
                  <a:outerShdw blurRad="38100" dist="38100" dir="2700000" algn="tl">
                    <a:srgbClr val="000000"/>
                  </a:outerShdw>
                </a:effectLst>
                <a:latin typeface="Arial" panose="020B0604020202020204" pitchFamily="34" charset="0"/>
              </a:defRPr>
            </a:lvl1pPr>
          </a:lstStyle>
          <a:p>
            <a:pPr>
              <a:defRPr/>
            </a:pPr>
            <a:fld id="{A49260A4-CC24-9C4F-8C2C-15514DC3A682}" type="slidenum">
              <a:rPr lang="en-US" smtClean="0"/>
              <a:pPr>
                <a:defRPr/>
              </a:pPr>
              <a:t>‹#›</a:t>
            </a:fld>
            <a:endParaRPr lang="en-US" dirty="0"/>
          </a:p>
        </p:txBody>
      </p:sp>
      <p:sp>
        <p:nvSpPr>
          <p:cNvPr id="4" name="Rectangle 1038"/>
          <p:cNvSpPr>
            <a:spLocks noGrp="1" noChangeArrowheads="1"/>
          </p:cNvSpPr>
          <p:nvPr>
            <p:ph type="ftr" sz="quarter" idx="12"/>
          </p:nvPr>
        </p:nvSpPr>
        <p:spPr/>
        <p:txBody>
          <a:bodyPr/>
          <a:lstStyle>
            <a:lvl1pPr>
              <a:defRPr b="1" i="0">
                <a:effectLst>
                  <a:outerShdw blurRad="38100" dist="38100" dir="2700000" algn="tl">
                    <a:srgbClr val="000000">
                      <a:alpha val="43137"/>
                    </a:srgbClr>
                  </a:outerShdw>
                </a:effectLst>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826441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75073079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681727456"/>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33920397"/>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71169149-D4B7-4E46-A5FB-39C1580BB6CE}" type="slidenum">
              <a:rPr lang="en-GB"/>
              <a:pPr>
                <a:defRPr/>
              </a:pPr>
              <a:t>‹#›</a:t>
            </a:fld>
            <a:endParaRPr lang="en-GB"/>
          </a:p>
        </p:txBody>
      </p:sp>
    </p:spTree>
    <p:extLst>
      <p:ext uri="{BB962C8B-B14F-4D97-AF65-F5344CB8AC3E}">
        <p14:creationId xmlns:p14="http://schemas.microsoft.com/office/powerpoint/2010/main" val="25147854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BC2D915F-AEA3-D543-8CC5-F86E0C75E5FF}" type="slidenum">
              <a:rPr lang="en-GB"/>
              <a:pPr>
                <a:defRPr/>
              </a:pPr>
              <a:t>‹#›</a:t>
            </a:fld>
            <a:endParaRPr lang="en-GB"/>
          </a:p>
        </p:txBody>
      </p:sp>
    </p:spTree>
    <p:extLst>
      <p:ext uri="{BB962C8B-B14F-4D97-AF65-F5344CB8AC3E}">
        <p14:creationId xmlns:p14="http://schemas.microsoft.com/office/powerpoint/2010/main" val="410076472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54B0C62E-B419-49D1-98E7-1AC2C3D19522}" type="slidenum">
              <a:rPr lang="en-US" smtClean="0"/>
              <a:pPr>
                <a:defRPr/>
              </a:pPr>
              <a:t>‹#›</a:t>
            </a:fld>
            <a:endParaRPr lang="en-US" dirty="0"/>
          </a:p>
        </p:txBody>
      </p:sp>
    </p:spTree>
    <p:extLst>
      <p:ext uri="{BB962C8B-B14F-4D97-AF65-F5344CB8AC3E}">
        <p14:creationId xmlns:p14="http://schemas.microsoft.com/office/powerpoint/2010/main" val="39486405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3EC61570-9D0E-4040-80E6-7DC0BBE0F48B}" type="slidenum">
              <a:rPr lang="en-US" smtClean="0"/>
              <a:pPr>
                <a:defRPr/>
              </a:pPr>
              <a:t>‹#›</a:t>
            </a:fld>
            <a:endParaRPr lang="en-US" dirty="0"/>
          </a:p>
        </p:txBody>
      </p:sp>
    </p:spTree>
    <p:extLst>
      <p:ext uri="{BB962C8B-B14F-4D97-AF65-F5344CB8AC3E}">
        <p14:creationId xmlns:p14="http://schemas.microsoft.com/office/powerpoint/2010/main" val="260978707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C796810C-3351-4C1F-921A-77282E125D8D}" type="slidenum">
              <a:rPr lang="en-US" smtClean="0"/>
              <a:pPr>
                <a:defRPr/>
              </a:pPr>
              <a:t>‹#›</a:t>
            </a:fld>
            <a:endParaRPr lang="en-US" dirty="0"/>
          </a:p>
        </p:txBody>
      </p:sp>
    </p:spTree>
    <p:extLst>
      <p:ext uri="{BB962C8B-B14F-4D97-AF65-F5344CB8AC3E}">
        <p14:creationId xmlns:p14="http://schemas.microsoft.com/office/powerpoint/2010/main" val="342677298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75FA30A9-3D1F-4000-8836-472CAA41B79E}" type="slidenum">
              <a:rPr lang="en-US" smtClean="0"/>
              <a:pPr>
                <a:defRPr/>
              </a:pPr>
              <a:t>‹#›</a:t>
            </a:fld>
            <a:endParaRPr lang="en-US" dirty="0"/>
          </a:p>
        </p:txBody>
      </p:sp>
    </p:spTree>
    <p:extLst>
      <p:ext uri="{BB962C8B-B14F-4D97-AF65-F5344CB8AC3E}">
        <p14:creationId xmlns:p14="http://schemas.microsoft.com/office/powerpoint/2010/main" val="371605789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30CF08B9-923F-4D1E-90A3-0F7B226D0A7A}" type="slidenum">
              <a:rPr lang="en-US" smtClean="0"/>
              <a:pPr>
                <a:defRPr/>
              </a:pPr>
              <a:t>‹#›</a:t>
            </a:fld>
            <a:endParaRPr lang="en-US" dirty="0"/>
          </a:p>
        </p:txBody>
      </p:sp>
    </p:spTree>
    <p:extLst>
      <p:ext uri="{BB962C8B-B14F-4D97-AF65-F5344CB8AC3E}">
        <p14:creationId xmlns:p14="http://schemas.microsoft.com/office/powerpoint/2010/main" val="2103866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2/16/24</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036060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2E3D9B75-44CD-47DE-A3BB-AA90CCDCD1B0}" type="slidenum">
              <a:rPr lang="en-US" smtClean="0"/>
              <a:pPr>
                <a:defRPr/>
              </a:pPr>
              <a:t>‹#›</a:t>
            </a:fld>
            <a:endParaRPr lang="en-US" dirty="0"/>
          </a:p>
        </p:txBody>
      </p:sp>
    </p:spTree>
    <p:extLst>
      <p:ext uri="{BB962C8B-B14F-4D97-AF65-F5344CB8AC3E}">
        <p14:creationId xmlns:p14="http://schemas.microsoft.com/office/powerpoint/2010/main" val="35600407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A3BFA169-5F5D-4A7D-923C-FDFBCDA83F79}" type="slidenum">
              <a:rPr lang="en-US" smtClean="0"/>
              <a:pPr>
                <a:defRPr/>
              </a:pPr>
              <a:t>‹#›</a:t>
            </a:fld>
            <a:endParaRPr lang="en-US" dirty="0"/>
          </a:p>
        </p:txBody>
      </p:sp>
    </p:spTree>
    <p:extLst>
      <p:ext uri="{BB962C8B-B14F-4D97-AF65-F5344CB8AC3E}">
        <p14:creationId xmlns:p14="http://schemas.microsoft.com/office/powerpoint/2010/main" val="13300311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A9C09C59-A0BD-45D2-B892-C4F128CE6CA8}" type="slidenum">
              <a:rPr lang="en-US" smtClean="0"/>
              <a:pPr>
                <a:defRPr/>
              </a:pPr>
              <a:t>‹#›</a:t>
            </a:fld>
            <a:endParaRPr lang="en-US" dirty="0"/>
          </a:p>
        </p:txBody>
      </p:sp>
    </p:spTree>
    <p:extLst>
      <p:ext uri="{BB962C8B-B14F-4D97-AF65-F5344CB8AC3E}">
        <p14:creationId xmlns:p14="http://schemas.microsoft.com/office/powerpoint/2010/main" val="15070558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EB28B5B8-E37F-4C23-AB36-F06351F22EAF}" type="slidenum">
              <a:rPr lang="en-US" smtClean="0"/>
              <a:pPr>
                <a:defRPr/>
              </a:pPr>
              <a:t>‹#›</a:t>
            </a:fld>
            <a:endParaRPr lang="en-US" dirty="0"/>
          </a:p>
        </p:txBody>
      </p:sp>
    </p:spTree>
    <p:extLst>
      <p:ext uri="{BB962C8B-B14F-4D97-AF65-F5344CB8AC3E}">
        <p14:creationId xmlns:p14="http://schemas.microsoft.com/office/powerpoint/2010/main" val="298683497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65AAA9AC-B61E-41EA-8BED-E0BE0A472313}" type="slidenum">
              <a:rPr lang="en-US" smtClean="0"/>
              <a:pPr>
                <a:defRPr/>
              </a:pPr>
              <a:t>‹#›</a:t>
            </a:fld>
            <a:endParaRPr lang="en-US" dirty="0"/>
          </a:p>
        </p:txBody>
      </p:sp>
    </p:spTree>
    <p:extLst>
      <p:ext uri="{BB962C8B-B14F-4D97-AF65-F5344CB8AC3E}">
        <p14:creationId xmlns:p14="http://schemas.microsoft.com/office/powerpoint/2010/main" val="404194839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D13E32B6-0844-4DD9-87CE-663BE538FAE6}" type="slidenum">
              <a:rPr lang="en-US" smtClean="0"/>
              <a:pPr>
                <a:defRPr/>
              </a:pPr>
              <a:t>‹#›</a:t>
            </a:fld>
            <a:endParaRPr lang="en-US" dirty="0"/>
          </a:p>
        </p:txBody>
      </p:sp>
    </p:spTree>
    <p:extLst>
      <p:ext uri="{BB962C8B-B14F-4D97-AF65-F5344CB8AC3E}">
        <p14:creationId xmlns:p14="http://schemas.microsoft.com/office/powerpoint/2010/main" val="290062757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D50D180B-73BF-45A8-B5B3-C1C0246F37E8}" type="slidenum">
              <a:rPr lang="en-US" smtClean="0"/>
              <a:pPr>
                <a:defRPr/>
              </a:pPr>
              <a:t>‹#›</a:t>
            </a:fld>
            <a:endParaRPr lang="en-US" dirty="0"/>
          </a:p>
        </p:txBody>
      </p:sp>
    </p:spTree>
    <p:extLst>
      <p:ext uri="{BB962C8B-B14F-4D97-AF65-F5344CB8AC3E}">
        <p14:creationId xmlns:p14="http://schemas.microsoft.com/office/powerpoint/2010/main" val="42437853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mn-ea"/>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mn-ea"/>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85D72F0C-7DFE-40DF-95E3-261CCC6A7960}" type="slidenum">
              <a:rPr lang="en-US" smtClean="0"/>
              <a:pPr>
                <a:defRPr/>
              </a:pPr>
              <a:t>‹#›</a:t>
            </a:fld>
            <a:endParaRPr lang="en-US" dirty="0"/>
          </a:p>
        </p:txBody>
      </p:sp>
    </p:spTree>
    <p:extLst>
      <p:ext uri="{BB962C8B-B14F-4D97-AF65-F5344CB8AC3E}">
        <p14:creationId xmlns:p14="http://schemas.microsoft.com/office/powerpoint/2010/main" val="259895186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271732359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3456038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2/16/24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9042465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204402042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177010461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312251690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256318152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151622857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11777894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43761622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10034324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186858982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3985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2/16/24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6696696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20929721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F6DCA071-6057-CF44-8984-87DA5E61FB12}" type="slidenum">
              <a:rPr lang="en-US" smtClean="0"/>
              <a:pPr>
                <a:defRPr/>
              </a:pPr>
              <a:t>‹#›</a:t>
            </a:fld>
            <a:endParaRPr lang="en-US" dirty="0"/>
          </a:p>
        </p:txBody>
      </p:sp>
    </p:spTree>
    <p:extLst>
      <p:ext uri="{BB962C8B-B14F-4D97-AF65-F5344CB8AC3E}">
        <p14:creationId xmlns:p14="http://schemas.microsoft.com/office/powerpoint/2010/main" val="959181338"/>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657AFB1A-1F0E-D440-8505-49A324738ECA}" type="slidenum">
              <a:rPr lang="en-US" smtClean="0"/>
              <a:pPr>
                <a:defRPr/>
              </a:pPr>
              <a:t>‹#›</a:t>
            </a:fld>
            <a:endParaRPr lang="en-US" dirty="0"/>
          </a:p>
        </p:txBody>
      </p:sp>
    </p:spTree>
    <p:extLst>
      <p:ext uri="{BB962C8B-B14F-4D97-AF65-F5344CB8AC3E}">
        <p14:creationId xmlns:p14="http://schemas.microsoft.com/office/powerpoint/2010/main" val="4178879564"/>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9DC1DBE0-0319-C64E-B334-1110D8A84F01}" type="slidenum">
              <a:rPr lang="en-US" smtClean="0"/>
              <a:pPr>
                <a:defRPr/>
              </a:pPr>
              <a:t>‹#›</a:t>
            </a:fld>
            <a:endParaRPr lang="en-US" dirty="0"/>
          </a:p>
        </p:txBody>
      </p:sp>
    </p:spTree>
    <p:extLst>
      <p:ext uri="{BB962C8B-B14F-4D97-AF65-F5344CB8AC3E}">
        <p14:creationId xmlns:p14="http://schemas.microsoft.com/office/powerpoint/2010/main" val="1565249052"/>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53D1FA22-9F95-6441-8918-94C1ECF3BB7A}" type="slidenum">
              <a:rPr lang="en-US" smtClean="0"/>
              <a:pPr>
                <a:defRPr/>
              </a:pPr>
              <a:t>‹#›</a:t>
            </a:fld>
            <a:endParaRPr lang="en-US" dirty="0"/>
          </a:p>
        </p:txBody>
      </p:sp>
    </p:spTree>
    <p:extLst>
      <p:ext uri="{BB962C8B-B14F-4D97-AF65-F5344CB8AC3E}">
        <p14:creationId xmlns:p14="http://schemas.microsoft.com/office/powerpoint/2010/main" val="498750334"/>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8EDA9C1B-2881-D643-BFC7-BD90B01159E6}" type="slidenum">
              <a:rPr lang="en-US" smtClean="0"/>
              <a:pPr>
                <a:defRPr/>
              </a:pPr>
              <a:t>‹#›</a:t>
            </a:fld>
            <a:endParaRPr lang="en-US" dirty="0"/>
          </a:p>
        </p:txBody>
      </p:sp>
    </p:spTree>
    <p:extLst>
      <p:ext uri="{BB962C8B-B14F-4D97-AF65-F5344CB8AC3E}">
        <p14:creationId xmlns:p14="http://schemas.microsoft.com/office/powerpoint/2010/main" val="3323980463"/>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9A998DC4-8FAB-CD45-B72E-50F4D21652CF}" type="slidenum">
              <a:rPr lang="en-US" smtClean="0"/>
              <a:pPr>
                <a:defRPr/>
              </a:pPr>
              <a:t>‹#›</a:t>
            </a:fld>
            <a:endParaRPr lang="en-US" dirty="0"/>
          </a:p>
        </p:txBody>
      </p:sp>
    </p:spTree>
    <p:extLst>
      <p:ext uri="{BB962C8B-B14F-4D97-AF65-F5344CB8AC3E}">
        <p14:creationId xmlns:p14="http://schemas.microsoft.com/office/powerpoint/2010/main" val="2855859109"/>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8A0A2D5C-166A-6847-A581-8FE2E6E19E3A}" type="slidenum">
              <a:rPr lang="en-US" smtClean="0"/>
              <a:pPr>
                <a:defRPr/>
              </a:pPr>
              <a:t>‹#›</a:t>
            </a:fld>
            <a:endParaRPr lang="en-US" dirty="0"/>
          </a:p>
        </p:txBody>
      </p:sp>
    </p:spTree>
    <p:extLst>
      <p:ext uri="{BB962C8B-B14F-4D97-AF65-F5344CB8AC3E}">
        <p14:creationId xmlns:p14="http://schemas.microsoft.com/office/powerpoint/2010/main" val="1075559488"/>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1B463032-D2E0-9142-9DE9-BB8E59EEF018}" type="slidenum">
              <a:rPr lang="en-US" smtClean="0"/>
              <a:pPr>
                <a:defRPr/>
              </a:pPr>
              <a:t>‹#›</a:t>
            </a:fld>
            <a:endParaRPr lang="en-US" dirty="0"/>
          </a:p>
        </p:txBody>
      </p:sp>
    </p:spTree>
    <p:extLst>
      <p:ext uri="{BB962C8B-B14F-4D97-AF65-F5344CB8AC3E}">
        <p14:creationId xmlns:p14="http://schemas.microsoft.com/office/powerpoint/2010/main" val="3651289099"/>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D9A1AED8-1E9B-2B4B-820A-E66278D85003}" type="slidenum">
              <a:rPr lang="en-US" smtClean="0"/>
              <a:pPr>
                <a:defRPr/>
              </a:pPr>
              <a:t>‹#›</a:t>
            </a:fld>
            <a:endParaRPr lang="en-US" dirty="0"/>
          </a:p>
        </p:txBody>
      </p:sp>
    </p:spTree>
    <p:extLst>
      <p:ext uri="{BB962C8B-B14F-4D97-AF65-F5344CB8AC3E}">
        <p14:creationId xmlns:p14="http://schemas.microsoft.com/office/powerpoint/2010/main" val="3057011925"/>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2/16/24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2141267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039A6561-09F4-3746-B471-95EA2E6CC576}" type="slidenum">
              <a:rPr lang="en-US" smtClean="0"/>
              <a:pPr>
                <a:defRPr/>
              </a:pPr>
              <a:t>‹#›</a:t>
            </a:fld>
            <a:endParaRPr lang="en-US" dirty="0"/>
          </a:p>
        </p:txBody>
      </p:sp>
    </p:spTree>
    <p:extLst>
      <p:ext uri="{BB962C8B-B14F-4D97-AF65-F5344CB8AC3E}">
        <p14:creationId xmlns:p14="http://schemas.microsoft.com/office/powerpoint/2010/main" val="201697696"/>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F49E8FB3-1019-F843-AF3F-5BBB728EA2D4}" type="slidenum">
              <a:rPr lang="en-US" smtClean="0"/>
              <a:pPr>
                <a:defRPr/>
              </a:pPr>
              <a:t>‹#›</a:t>
            </a:fld>
            <a:endParaRPr lang="en-US" dirty="0"/>
          </a:p>
        </p:txBody>
      </p:sp>
    </p:spTree>
    <p:extLst>
      <p:ext uri="{BB962C8B-B14F-4D97-AF65-F5344CB8AC3E}">
        <p14:creationId xmlns:p14="http://schemas.microsoft.com/office/powerpoint/2010/main" val="1807945120"/>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2/16/24</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13687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2/16/24</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1410386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2/16/24</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82257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2/16/24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30157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2/16/24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09277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2/16/24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588252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2/16/24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873740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50693359"/>
      </p:ext>
    </p:extLst>
  </p:cSld>
  <p:clrMapOvr>
    <a:masterClrMapping/>
  </p:clrMapOvr>
  <p:transition spd="med">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4673302"/>
      </p:ext>
    </p:extLst>
  </p:cSld>
  <p:clrMapOvr>
    <a:masterClrMapping/>
  </p:clrMapOvr>
  <p:transition spd="med">
    <p:zoom dir="in"/>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92324524"/>
      </p:ext>
    </p:extLst>
  </p:cSld>
  <p:clrMapOvr>
    <a:masterClrMapping/>
  </p:clrMapOvr>
  <p:transition spd="med">
    <p:zoom dir="in"/>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0994695"/>
      </p:ext>
    </p:extLst>
  </p:cSld>
  <p:clrMapOvr>
    <a:masterClrMapping/>
  </p:clrMapOvr>
  <p:transition spd="med">
    <p:zoom dir="in"/>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7389718"/>
      </p:ext>
    </p:extLst>
  </p:cSld>
  <p:clrMapOvr>
    <a:masterClrMapping/>
  </p:clrMapOvr>
  <p:transition spd="med">
    <p:zoom dir="in"/>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93263047"/>
      </p:ext>
    </p:extLst>
  </p:cSld>
  <p:clrMapOvr>
    <a:masterClrMapping/>
  </p:clrMapOvr>
  <p:transition spd="med">
    <p:zoom dir="in"/>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18471344"/>
      </p:ext>
    </p:extLst>
  </p:cSld>
  <p:clrMapOvr>
    <a:masterClrMapping/>
  </p:clrMapOvr>
  <p:transition spd="med">
    <p:zoom dir="in"/>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0743491"/>
      </p:ext>
    </p:extLst>
  </p:cSld>
  <p:clrMapOvr>
    <a:masterClrMapping/>
  </p:clrMapOvr>
  <p:transition spd="med">
    <p:zoom dir="in"/>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4105912"/>
      </p:ext>
    </p:extLst>
  </p:cSld>
  <p:clrMapOvr>
    <a:masterClrMapping/>
  </p:clrMapOvr>
  <p:transition spd="med">
    <p:zoom dir="in"/>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0913050"/>
      </p:ext>
    </p:extLst>
  </p:cSld>
  <p:clrMapOvr>
    <a:masterClrMapping/>
  </p:clrMapOvr>
  <p:transition spd="med">
    <p:zoom dir="in"/>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253826"/>
      </p:ext>
    </p:extLst>
  </p:cSld>
  <p:clrMapOvr>
    <a:masterClrMapping/>
  </p:clrMapOvr>
  <p:transition spd="med">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pPr lvl="0"/>
            <a:r>
              <a:rPr lang="en-US" noProof="0" dirty="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pPr lvl="0"/>
            <a:r>
              <a:rPr lang="en-US" noProof="0" dirty="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8746E5B-B59E-E047-88A3-359310E3E0C8}" type="slidenum">
              <a:rPr lang="en-US" smtClean="0"/>
              <a:pPr>
                <a:defRPr/>
              </a:pPr>
              <a:t>‹#›</a:t>
            </a:fld>
            <a:endParaRPr lang="en-US" dirty="0"/>
          </a:p>
        </p:txBody>
      </p:sp>
    </p:spTree>
    <p:extLst>
      <p:ext uri="{BB962C8B-B14F-4D97-AF65-F5344CB8AC3E}">
        <p14:creationId xmlns:p14="http://schemas.microsoft.com/office/powerpoint/2010/main" val="121279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0BA77A1-8FE4-9447-AC36-0CAB267E9059}" type="slidenum">
              <a:rPr lang="en-US" smtClean="0"/>
              <a:pPr>
                <a:defRPr/>
              </a:pPr>
              <a:t>‹#›</a:t>
            </a:fld>
            <a:endParaRPr lang="en-US" dirty="0"/>
          </a:p>
        </p:txBody>
      </p:sp>
    </p:spTree>
    <p:extLst>
      <p:ext uri="{BB962C8B-B14F-4D97-AF65-F5344CB8AC3E}">
        <p14:creationId xmlns:p14="http://schemas.microsoft.com/office/powerpoint/2010/main" val="1216646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F3312E9F-FD4F-0D40-8BF6-C466090AC8C1}" type="slidenum">
              <a:rPr lang="en-US" smtClean="0"/>
              <a:pPr>
                <a:defRPr/>
              </a:pPr>
              <a:t>‹#›</a:t>
            </a:fld>
            <a:endParaRPr lang="en-US" dirty="0"/>
          </a:p>
        </p:txBody>
      </p:sp>
    </p:spTree>
    <p:extLst>
      <p:ext uri="{BB962C8B-B14F-4D97-AF65-F5344CB8AC3E}">
        <p14:creationId xmlns:p14="http://schemas.microsoft.com/office/powerpoint/2010/main" val="23048069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86DABECC-A182-C44A-969F-083368A0340B}" type="slidenum">
              <a:rPr lang="en-US" smtClean="0"/>
              <a:pPr>
                <a:defRPr/>
              </a:pPr>
              <a:t>‹#›</a:t>
            </a:fld>
            <a:endParaRPr lang="en-US" dirty="0"/>
          </a:p>
        </p:txBody>
      </p:sp>
    </p:spTree>
    <p:extLst>
      <p:ext uri="{BB962C8B-B14F-4D97-AF65-F5344CB8AC3E}">
        <p14:creationId xmlns:p14="http://schemas.microsoft.com/office/powerpoint/2010/main" val="2154790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9"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ECA9A223-6634-524E-8F5C-033FA7A715FA}" type="slidenum">
              <a:rPr lang="en-US" smtClean="0"/>
              <a:pPr>
                <a:defRPr/>
              </a:pPr>
              <a:t>‹#›</a:t>
            </a:fld>
            <a:endParaRPr lang="en-US" dirty="0"/>
          </a:p>
        </p:txBody>
      </p:sp>
    </p:spTree>
    <p:extLst>
      <p:ext uri="{BB962C8B-B14F-4D97-AF65-F5344CB8AC3E}">
        <p14:creationId xmlns:p14="http://schemas.microsoft.com/office/powerpoint/2010/main" val="3361904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B89444F9-C725-1F47-BBD5-8E101D7F0ABD}" type="slidenum">
              <a:rPr lang="en-US" smtClean="0"/>
              <a:pPr>
                <a:defRPr/>
              </a:pPr>
              <a:t>‹#›</a:t>
            </a:fld>
            <a:endParaRPr lang="en-US" dirty="0"/>
          </a:p>
        </p:txBody>
      </p:sp>
    </p:spTree>
    <p:extLst>
      <p:ext uri="{BB962C8B-B14F-4D97-AF65-F5344CB8AC3E}">
        <p14:creationId xmlns:p14="http://schemas.microsoft.com/office/powerpoint/2010/main" val="3276199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3"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9DB53A5-CFD8-EE4A-8954-DBC6ECE96E29}" type="slidenum">
              <a:rPr lang="en-US" smtClean="0"/>
              <a:pPr>
                <a:defRPr/>
              </a:pPr>
              <a:t>‹#›</a:t>
            </a:fld>
            <a:endParaRPr lang="en-US" dirty="0"/>
          </a:p>
        </p:txBody>
      </p:sp>
    </p:spTree>
    <p:extLst>
      <p:ext uri="{BB962C8B-B14F-4D97-AF65-F5344CB8AC3E}">
        <p14:creationId xmlns:p14="http://schemas.microsoft.com/office/powerpoint/2010/main" val="1850800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3DD929EE-20EB-5844-89F3-CA5A64A452B6}" type="slidenum">
              <a:rPr lang="en-US" smtClean="0"/>
              <a:pPr>
                <a:defRPr/>
              </a:pPr>
              <a:t>‹#›</a:t>
            </a:fld>
            <a:endParaRPr lang="en-US" dirty="0"/>
          </a:p>
        </p:txBody>
      </p:sp>
    </p:spTree>
    <p:extLst>
      <p:ext uri="{BB962C8B-B14F-4D97-AF65-F5344CB8AC3E}">
        <p14:creationId xmlns:p14="http://schemas.microsoft.com/office/powerpoint/2010/main" val="5300107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A7CF75A1-9D62-C44B-9D17-B433C5578708}" type="slidenum">
              <a:rPr lang="en-US" smtClean="0"/>
              <a:pPr>
                <a:defRPr/>
              </a:pPr>
              <a:t>‹#›</a:t>
            </a:fld>
            <a:endParaRPr lang="en-US" dirty="0"/>
          </a:p>
        </p:txBody>
      </p:sp>
    </p:spTree>
    <p:extLst>
      <p:ext uri="{BB962C8B-B14F-4D97-AF65-F5344CB8AC3E}">
        <p14:creationId xmlns:p14="http://schemas.microsoft.com/office/powerpoint/2010/main" val="25458043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6A5CF4F-4792-4F4E-9B49-361E237C8E4C}" type="slidenum">
              <a:rPr lang="en-US" smtClean="0"/>
              <a:pPr>
                <a:defRPr/>
              </a:pPr>
              <a:t>‹#›</a:t>
            </a:fld>
            <a:endParaRPr lang="en-US" dirty="0"/>
          </a:p>
        </p:txBody>
      </p:sp>
    </p:spTree>
    <p:extLst>
      <p:ext uri="{BB962C8B-B14F-4D97-AF65-F5344CB8AC3E}">
        <p14:creationId xmlns:p14="http://schemas.microsoft.com/office/powerpoint/2010/main" val="303176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9AF5FD30-7AE8-2543-A2BA-C511E7D9CEDF}" type="slidenum">
              <a:rPr lang="en-US" smtClean="0"/>
              <a:pPr>
                <a:defRPr/>
              </a:pPr>
              <a:t>‹#›</a:t>
            </a:fld>
            <a:endParaRPr lang="en-US" dirty="0"/>
          </a:p>
        </p:txBody>
      </p:sp>
    </p:spTree>
    <p:extLst>
      <p:ext uri="{BB962C8B-B14F-4D97-AF65-F5344CB8AC3E}">
        <p14:creationId xmlns:p14="http://schemas.microsoft.com/office/powerpoint/2010/main" val="40547676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10CC26C6-7DA8-B14F-BBA5-F8DD03B672B8}" type="slidenum">
              <a:rPr lang="en-US" smtClean="0"/>
              <a:pPr>
                <a:defRPr/>
              </a:pPr>
              <a:t>‹#›</a:t>
            </a:fld>
            <a:endParaRPr lang="en-US" dirty="0"/>
          </a:p>
        </p:txBody>
      </p:sp>
    </p:spTree>
    <p:extLst>
      <p:ext uri="{BB962C8B-B14F-4D97-AF65-F5344CB8AC3E}">
        <p14:creationId xmlns:p14="http://schemas.microsoft.com/office/powerpoint/2010/main" val="6457036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01900295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125640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3189226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57893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80125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5377311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0047308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09013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1519575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30706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338688877"/>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089648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988544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7736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254471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881867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349813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2979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537083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956872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82160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1220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81744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687261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0333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757030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22819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5022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0.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4.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5" Type="http://schemas.openxmlformats.org/officeDocument/2006/relationships/theme" Target="../theme/theme15.xml"/><Relationship Id="rId4" Type="http://schemas.openxmlformats.org/officeDocument/2006/relationships/slideLayout" Target="../slideLayouts/slideLayout1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9.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0.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1.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2.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4.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5.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0.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31.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32.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3.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4.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5.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theme" Target="../theme/theme36.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7.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60.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362.xml"/><Relationship Id="rId1"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theme" Target="../theme/theme40.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374.xml"/><Relationship Id="rId1" Type="http://schemas.openxmlformats.org/officeDocument/2006/relationships/slideLayout" Target="../slideLayouts/slideLayout37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44.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defTabSz="914400" fontAlgn="base">
              <a:spcBef>
                <a:spcPct val="0"/>
              </a:spcBef>
              <a:spcAft>
                <a:spcPct val="0"/>
              </a:spcAft>
              <a:defRPr/>
            </a:pPr>
            <a:fld id="{D840654C-B844-EA40-9764-357BAB70888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06728047"/>
      </p:ext>
    </p:extLst>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6778365"/>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a:defRPr sz="1400" b="1" i="0">
                <a:solidFill>
                  <a:srgbClr val="000000"/>
                </a:solidFill>
                <a:latin typeface="Arial" panose="020B0604020202020204" pitchFamily="34" charset="0"/>
                <a:cs typeface="Arial" panose="020B0604020202020204" pitchFamily="34" charset="0"/>
              </a:defRPr>
            </a:lvl1pPr>
          </a:lstStyle>
          <a:p>
            <a:pPr fontAlgn="base">
              <a:spcBef>
                <a:spcPct val="0"/>
              </a:spcBef>
              <a:spcAft>
                <a:spcPct val="0"/>
              </a:spcAft>
              <a:defRPr/>
            </a:pPr>
            <a:fld id="{35D6F022-1F77-5441-BEE9-FF88C171E950}" type="slidenum">
              <a:rPr lang="en-US" smtClean="0">
                <a:ea typeface="ＭＳ Ｐゴシック" charset="0"/>
              </a:rPr>
              <a:pPr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2214866871"/>
      </p:ext>
    </p:extLst>
  </p:cSld>
  <p:clrMap bg1="lt1" tx1="dk1" bg2="lt2" tx2="dk2" accent1="accent1" accent2="accent2" accent3="accent3" accent4="accent4" accent5="accent5" accent6="accent6" hlink="hlink" folHlink="folHlink"/>
  <p:sldLayoutIdLst>
    <p:sldLayoutId id="2147484240" r:id="rId1"/>
    <p:sldLayoutId id="214748424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9F4422DB-1DD8-454F-B080-33F123BA76D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915376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860893499"/>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28000">
              <a:schemeClr val="accent1">
                <a:tint val="44500"/>
                <a:satMod val="160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104774"/>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ＭＳ Ｐゴシック"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a:buClr>
                <a:srgbClr val="FFFFFF"/>
              </a:buClr>
              <a:buSzPct val="100000"/>
              <a:buFont typeface="Arial" charset="0"/>
              <a:buNone/>
              <a:defRPr sz="1200">
                <a:solidFill>
                  <a:srgbClr val="FFFFFF"/>
                </a:solidFill>
                <a:cs typeface="ＭＳ Ｐゴシック" charset="0"/>
              </a:defRPr>
            </a:lvl1pPr>
          </a:lstStyle>
          <a:p>
            <a:pPr fontAlgn="base">
              <a:spcBef>
                <a:spcPct val="0"/>
              </a:spcBef>
              <a:spcAft>
                <a:spcPct val="0"/>
              </a:spcAft>
              <a:defRPr/>
            </a:pPr>
            <a:fld id="{F671EABB-2AF8-AF49-A886-DA058464F9ED}" type="slidenum">
              <a:rPr lang="en-GB">
                <a:latin typeface="Times New Roman" charset="0"/>
                <a:ea typeface="ＭＳ Ｐゴシック" charset="0"/>
              </a:rPr>
              <a:pPr fontAlgn="base">
                <a:spcBef>
                  <a:spcPct val="0"/>
                </a:spcBef>
                <a:spcAft>
                  <a:spcPct val="0"/>
                </a:spcAft>
                <a:defRPr/>
              </a:pPr>
              <a:t>‹#›</a:t>
            </a:fld>
            <a:endParaRPr lang="en-GB">
              <a:latin typeface="Times New Roman" charset="0"/>
              <a:ea typeface="ＭＳ Ｐゴシック" charset="0"/>
            </a:endParaRPr>
          </a:p>
        </p:txBody>
      </p:sp>
      <p:grpSp>
        <p:nvGrpSpPr>
          <p:cNvPr id="78852" name="Group 3"/>
          <p:cNvGrpSpPr>
            <a:grpSpLocks/>
          </p:cNvGrpSpPr>
          <p:nvPr/>
        </p:nvGrpSpPr>
        <p:grpSpPr bwMode="auto">
          <a:xfrm>
            <a:off x="0" y="0"/>
            <a:ext cx="9139238" cy="6848475"/>
            <a:chOff x="0" y="0"/>
            <a:chExt cx="5757" cy="4314"/>
          </a:xfrm>
        </p:grpSpPr>
        <p:grpSp>
          <p:nvGrpSpPr>
            <p:cNvPr id="78856" name="Group 4"/>
            <p:cNvGrpSpPr>
              <a:grpSpLocks/>
            </p:cNvGrpSpPr>
            <p:nvPr/>
          </p:nvGrpSpPr>
          <p:grpSpPr bwMode="auto">
            <a:xfrm>
              <a:off x="1728" y="2230"/>
              <a:ext cx="4026" cy="2084"/>
              <a:chOff x="1728" y="2230"/>
              <a:chExt cx="4026" cy="2084"/>
            </a:xfrm>
          </p:grpSpPr>
          <p:sp>
            <p:nvSpPr>
              <p:cNvPr id="78859"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60"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61"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62"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63"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78857" name="AutoShape 10"/>
            <p:cNvSpPr>
              <a:spLocks noChangeArrowheads="1"/>
            </p:cNvSpPr>
            <p:nvPr/>
          </p:nvSpPr>
          <p:spPr bwMode="auto">
            <a:xfrm>
              <a:off x="3322" y="1341"/>
              <a:ext cx="1825" cy="1537"/>
            </a:xfrm>
            <a:custGeom>
              <a:avLst/>
              <a:gdLst>
                <a:gd name="T0" fmla="*/ 5 w 2296"/>
                <a:gd name="T1" fmla="*/ 3001 h 1469"/>
                <a:gd name="T2" fmla="*/ 7 w 2296"/>
                <a:gd name="T3" fmla="*/ 2865 h 1469"/>
                <a:gd name="T4" fmla="*/ 9 w 2296"/>
                <a:gd name="T5" fmla="*/ 2712 h 1469"/>
                <a:gd name="T6" fmla="*/ 10 w 2296"/>
                <a:gd name="T7" fmla="*/ 2539 h 1469"/>
                <a:gd name="T8" fmla="*/ 11 w 2296"/>
                <a:gd name="T9" fmla="*/ 2355 h 1469"/>
                <a:gd name="T10" fmla="*/ 11 w 2296"/>
                <a:gd name="T11" fmla="*/ 2143 h 1469"/>
                <a:gd name="T12" fmla="*/ 11 w 2296"/>
                <a:gd name="T13" fmla="*/ 1892 h 1469"/>
                <a:gd name="T14" fmla="*/ 11 w 2296"/>
                <a:gd name="T15" fmla="*/ 1587 h 1469"/>
                <a:gd name="T16" fmla="*/ 11 w 2296"/>
                <a:gd name="T17" fmla="*/ 1293 h 1469"/>
                <a:gd name="T18" fmla="*/ 11 w 2296"/>
                <a:gd name="T19" fmla="*/ 1030 h 1469"/>
                <a:gd name="T20" fmla="*/ 11 w 2296"/>
                <a:gd name="T21" fmla="*/ 783 h 1469"/>
                <a:gd name="T22" fmla="*/ 9 w 2296"/>
                <a:gd name="T23" fmla="*/ 444 h 1469"/>
                <a:gd name="T24" fmla="*/ 9 w 2296"/>
                <a:gd name="T25" fmla="*/ 261 h 1469"/>
                <a:gd name="T26" fmla="*/ 8 w 2296"/>
                <a:gd name="T27" fmla="*/ 120 h 1469"/>
                <a:gd name="T28" fmla="*/ 7 w 2296"/>
                <a:gd name="T29" fmla="*/ 10 h 1469"/>
                <a:gd name="T30" fmla="*/ 7 w 2296"/>
                <a:gd name="T31" fmla="*/ 0 h 1469"/>
                <a:gd name="T32" fmla="*/ 9 w 2296"/>
                <a:gd name="T33" fmla="*/ 338 h 1469"/>
                <a:gd name="T34" fmla="*/ 10 w 2296"/>
                <a:gd name="T35" fmla="*/ 722 h 1469"/>
                <a:gd name="T36" fmla="*/ 11 w 2296"/>
                <a:gd name="T37" fmla="*/ 926 h 1469"/>
                <a:gd name="T38" fmla="*/ 11 w 2296"/>
                <a:gd name="T39" fmla="*/ 1135 h 1469"/>
                <a:gd name="T40" fmla="*/ 11 w 2296"/>
                <a:gd name="T41" fmla="*/ 1353 h 1469"/>
                <a:gd name="T42" fmla="*/ 11 w 2296"/>
                <a:gd name="T43" fmla="*/ 1587 h 1469"/>
                <a:gd name="T44" fmla="*/ 11 w 2296"/>
                <a:gd name="T45" fmla="*/ 1798 h 1469"/>
                <a:gd name="T46" fmla="*/ 11 w 2296"/>
                <a:gd name="T47" fmla="*/ 1989 h 1469"/>
                <a:gd name="T48" fmla="*/ 11 w 2296"/>
                <a:gd name="T49" fmla="*/ 2143 h 1469"/>
                <a:gd name="T50" fmla="*/ 10 w 2296"/>
                <a:gd name="T51" fmla="*/ 2267 h 1469"/>
                <a:gd name="T52" fmla="*/ 9 w 2296"/>
                <a:gd name="T53" fmla="*/ 2389 h 1469"/>
                <a:gd name="T54" fmla="*/ 7 w 2296"/>
                <a:gd name="T55" fmla="*/ 2571 h 1469"/>
                <a:gd name="T56" fmla="*/ 5 w 2296"/>
                <a:gd name="T57" fmla="*/ 2740 h 1469"/>
                <a:gd name="T58" fmla="*/ 3 w 2296"/>
                <a:gd name="T59" fmla="*/ 2914 h 1469"/>
                <a:gd name="T60" fmla="*/ 2 w 2296"/>
                <a:gd name="T61" fmla="*/ 3022 h 1469"/>
                <a:gd name="T62" fmla="*/ 2 w 2296"/>
                <a:gd name="T63" fmla="*/ 3123 h 1469"/>
                <a:gd name="T64" fmla="*/ 2 w 2296"/>
                <a:gd name="T65" fmla="*/ 3255 h 1469"/>
                <a:gd name="T66" fmla="*/ 2 w 2296"/>
                <a:gd name="T67" fmla="*/ 3408 h 1469"/>
                <a:gd name="T68" fmla="*/ 0 w 2296"/>
                <a:gd name="T69" fmla="*/ 3572 h 1469"/>
                <a:gd name="T70" fmla="*/ 2 w 2296"/>
                <a:gd name="T71" fmla="*/ 3758 h 1469"/>
                <a:gd name="T72" fmla="*/ 2 w 2296"/>
                <a:gd name="T73" fmla="*/ 3912 h 1469"/>
                <a:gd name="T74" fmla="*/ 2 w 2296"/>
                <a:gd name="T75" fmla="*/ 4038 h 1469"/>
                <a:gd name="T76" fmla="*/ 2 w 2296"/>
                <a:gd name="T77" fmla="*/ 4157 h 1469"/>
                <a:gd name="T78" fmla="*/ 2 w 2296"/>
                <a:gd name="T79" fmla="*/ 4003 h 1469"/>
                <a:gd name="T80" fmla="*/ 2 w 2296"/>
                <a:gd name="T81" fmla="*/ 3851 h 1469"/>
                <a:gd name="T82" fmla="*/ 2 w 2296"/>
                <a:gd name="T83" fmla="*/ 3694 h 1469"/>
                <a:gd name="T84" fmla="*/ 2 w 2296"/>
                <a:gd name="T85" fmla="*/ 3564 h 1469"/>
                <a:gd name="T86" fmla="*/ 2 w 2296"/>
                <a:gd name="T87" fmla="*/ 3419 h 1469"/>
                <a:gd name="T88" fmla="*/ 2 w 2296"/>
                <a:gd name="T89" fmla="*/ 3297 h 1469"/>
                <a:gd name="T90" fmla="*/ 3 w 2296"/>
                <a:gd name="T91" fmla="*/ 3170 h 1469"/>
                <a:gd name="T92" fmla="*/ 4 w 2296"/>
                <a:gd name="T93" fmla="*/ 3081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8858" name="AutoShape 11"/>
            <p:cNvSpPr>
              <a:spLocks noChangeArrowheads="1"/>
            </p:cNvSpPr>
            <p:nvPr/>
          </p:nvSpPr>
          <p:spPr bwMode="auto">
            <a:xfrm>
              <a:off x="0" y="0"/>
              <a:ext cx="5758" cy="1776"/>
            </a:xfrm>
            <a:custGeom>
              <a:avLst/>
              <a:gdLst>
                <a:gd name="T0" fmla="*/ 0 w 5740"/>
                <a:gd name="T1" fmla="*/ 0 h 1906"/>
                <a:gd name="T2" fmla="*/ 0 w 5740"/>
                <a:gd name="T3" fmla="*/ 376 h 1906"/>
                <a:gd name="T4" fmla="*/ 6168 w 5740"/>
                <a:gd name="T5" fmla="*/ 376 h 1906"/>
                <a:gd name="T6" fmla="*/ 616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78853"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ＭＳ Ｐゴシック" charset="0"/>
            </a:endParaRPr>
          </a:p>
        </p:txBody>
      </p:sp>
      <p:sp>
        <p:nvSpPr>
          <p:cNvPr id="78855"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extLst>
      <p:ext uri="{BB962C8B-B14F-4D97-AF65-F5344CB8AC3E}">
        <p14:creationId xmlns:p14="http://schemas.microsoft.com/office/powerpoint/2010/main" val="977713062"/>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i="0">
          <a:solidFill>
            <a:srgbClr val="E5E5FF"/>
          </a:solidFill>
          <a:latin typeface="Arial" panose="020B0604020202020204" pitchFamily="34" charset="0"/>
          <a:ea typeface="+mj-ea"/>
          <a:cs typeface="ＭＳ Ｐゴシック" pitchFamily="34"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b="1" i="0">
          <a:solidFill>
            <a:srgbClr val="FFFFFF"/>
          </a:solidFill>
          <a:latin typeface="Arial" panose="020B0604020202020204" pitchFamily="34" charset="0"/>
          <a:ea typeface="+mn-ea"/>
          <a:cs typeface="ＭＳ Ｐゴシック" pitchFamily="34"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b="1" i="0">
          <a:solidFill>
            <a:srgbClr val="FFFFFF"/>
          </a:solidFill>
          <a:latin typeface="Arial" panose="020B0604020202020204" pitchFamily="34" charset="0"/>
          <a:ea typeface="+mn-ea"/>
          <a:cs typeface="ＭＳ Ｐゴシック" pitchFamily="34" charset="-128"/>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b="1" i="0">
          <a:solidFill>
            <a:srgbClr val="FFFFFF"/>
          </a:solidFill>
          <a:latin typeface="Arial" panose="020B0604020202020204" pitchFamily="34" charset="0"/>
          <a:ea typeface="+mn-ea"/>
          <a:cs typeface="ＭＳ Ｐゴシック" pitchFamily="34" charset="-128"/>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ＭＳ Ｐゴシック" pitchFamily="34" charset="-128"/>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ＭＳ Ｐゴシック" pitchFamily="34" charset="-128"/>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3405209"/>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cs typeface="SimSun" charset="0"/>
              </a:defRPr>
            </a:lvl1pPr>
          </a:lstStyle>
          <a:p>
            <a:pPr defTabSz="914400" fontAlgn="base">
              <a:spcBef>
                <a:spcPct val="0"/>
              </a:spcBef>
              <a:spcAft>
                <a:spcPct val="0"/>
              </a:spcAft>
              <a:defRPr/>
            </a:pPr>
            <a:endParaRPr lang="en-US" altLang="zh-CN">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SimSun" charset="0"/>
              </a:defRPr>
            </a:lvl1pPr>
          </a:lstStyle>
          <a:p>
            <a:pPr defTabSz="914400" fontAlgn="base">
              <a:spcBef>
                <a:spcPct val="0"/>
              </a:spcBef>
              <a:spcAft>
                <a:spcPct val="0"/>
              </a:spcAft>
              <a:defRPr/>
            </a:pPr>
            <a:endParaRPr lang="en-US" altLang="zh-CN">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SimSun" charset="0"/>
              </a:defRPr>
            </a:lvl1pPr>
          </a:lstStyle>
          <a:p>
            <a:pPr defTabSz="914400" fontAlgn="base">
              <a:spcBef>
                <a:spcPct val="0"/>
              </a:spcBef>
              <a:spcAft>
                <a:spcPct val="0"/>
              </a:spcAft>
            </a:pPr>
            <a:fld id="{BEFFDB6B-D22E-9147-9ECF-B3AAE0E8C564}" type="slidenum">
              <a:rPr lang="en-US" altLang="zh-CN">
                <a:latin typeface="Times New Roman" charset="0"/>
                <a:ea typeface="ＭＳ Ｐゴシック" charset="0"/>
              </a:rPr>
              <a:pPr defTabSz="914400" fontAlgn="base">
                <a:spcBef>
                  <a:spcPct val="0"/>
                </a:spcBef>
                <a:spcAft>
                  <a:spcPct val="0"/>
                </a:spcAft>
              </a:pPr>
              <a:t>‹#›</a:t>
            </a:fld>
            <a:endParaRPr lang="en-US" altLang="zh-CN">
              <a:latin typeface="Times New Roman" charset="0"/>
              <a:ea typeface="ＭＳ Ｐゴシック" charset="0"/>
            </a:endParaRPr>
          </a:p>
        </p:txBody>
      </p:sp>
    </p:spTree>
    <p:extLst>
      <p:ext uri="{BB962C8B-B14F-4D97-AF65-F5344CB8AC3E}">
        <p14:creationId xmlns:p14="http://schemas.microsoft.com/office/powerpoint/2010/main" val="306234950"/>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36206318"/>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fontAlgn="base">
              <a:spcBef>
                <a:spcPct val="0"/>
              </a:spcBef>
              <a:spcAft>
                <a:spcPct val="0"/>
              </a:spcAft>
              <a:defRPr/>
            </a:pPr>
            <a:fld id="{85AC363F-2272-504F-B24B-EB9BC61A69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16636317"/>
      </p:ext>
    </p:extLst>
  </p:cSld>
  <p:clrMap bg1="lt1" tx1="dk1" bg2="lt2" tx2="dk2" accent1="accent1" accent2="accent2" accent3="accent3" accent4="accent4" accent5="accent5" accent6="accent6" hlink="hlink" folHlink="folHlink"/>
  <p:sldLayoutIdLst>
    <p:sldLayoutId id="214748372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344165"/>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fontAlgn="base">
              <a:spcBef>
                <a:spcPct val="0"/>
              </a:spcBef>
              <a:spcAft>
                <a:spcPct val="0"/>
              </a:spcAft>
              <a:defRPr/>
            </a:pPr>
            <a:fld id="{AE1495EB-0DAB-1B41-91A8-ED5C2C5F7EAA}" type="datetimeFigureOut">
              <a:rPr lang="en-US">
                <a:latin typeface="Calibri" charset="0"/>
                <a:ea typeface="MS PGothic" charset="0"/>
                <a:cs typeface="MS PGothic" charset="0"/>
              </a:rPr>
              <a:pPr fontAlgn="base">
                <a:spcBef>
                  <a:spcPct val="0"/>
                </a:spcBef>
                <a:spcAft>
                  <a:spcPct val="0"/>
                </a:spcAft>
                <a:defRPr/>
              </a:pPr>
              <a:t>2/16/24</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F57FCF8E-B1AA-D143-BFA6-15171532AE86}" type="slidenum">
              <a:rPr lang="en-US">
                <a:latin typeface="Calibri" charset="0"/>
                <a:ea typeface="MS PGothic" charset="0"/>
                <a:cs typeface="MS PGothic" charset="0"/>
              </a:rPr>
              <a:pPr fontAlgn="base">
                <a:spcBef>
                  <a:spcPct val="0"/>
                </a:spcBef>
                <a:spcAft>
                  <a:spcPct val="0"/>
                </a:spcAft>
                <a:defRPr/>
              </a:pPr>
              <a:t>‹#›</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3547115212"/>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b="1" i="0" dirty="0">
              <a:solidFill>
                <a:srgbClr val="FFFFFF"/>
              </a:solidFill>
              <a:latin typeface="Arial" panose="020B0604020202020204" pitchFamily="34"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l" rtl="0" eaLnBrk="0" hangingPunct="0">
              <a:defRPr kumimoji="1" sz="1400" smtClean="0">
                <a:solidFill>
                  <a:srgbClr val="FFFFFF"/>
                </a:solidFill>
                <a:latin typeface="Times New Roman" pitchFamily="18" charset="0"/>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rtl="0" eaLnBrk="0" hangingPunct="0">
              <a:defRPr kumimoji="1" sz="1400" smtClean="0">
                <a:solidFill>
                  <a:srgbClr val="FFFFFF"/>
                </a:solidFill>
                <a:latin typeface="Times New Roman" pitchFamily="18" charset="0"/>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rtl="0" eaLnBrk="0" hangingPunct="0">
              <a:defRPr kumimoji="1" sz="1400" smtClean="0">
                <a:solidFill>
                  <a:srgbClr val="FFFFFF"/>
                </a:solidFill>
                <a:latin typeface="Times New Roman" pitchFamily="18" charset="0"/>
              </a:defRPr>
            </a:lvl1pPr>
          </a:lstStyle>
          <a:p>
            <a:pPr>
              <a:defRPr/>
            </a:pPr>
            <a:endParaRPr lang="en-US"/>
          </a:p>
        </p:txBody>
      </p:sp>
    </p:spTree>
    <p:extLst>
      <p:ext uri="{BB962C8B-B14F-4D97-AF65-F5344CB8AC3E}">
        <p14:creationId xmlns:p14="http://schemas.microsoft.com/office/powerpoint/2010/main" val="865464315"/>
      </p:ext>
    </p:extLst>
  </p:cSld>
  <p:clrMap bg1="dk2" tx1="lt1" bg2="dk1" tx2="lt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i="0">
          <a:solidFill>
            <a:schemeClr val="tx1"/>
          </a:solidFill>
          <a:latin typeface="Arial" panose="020B0604020202020204" pitchFamily="34" charset="0"/>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MS PGothic" pitchFamily="34"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2925133321"/>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b="1" i="0">
          <a:solidFill>
            <a:srgbClr val="FFCC66"/>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194"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gn="l" rtl="0">
                <a:lnSpc>
                  <a:spcPct val="93000"/>
                </a:lnSpc>
                <a:buClr>
                  <a:srgbClr val="FFFFFF"/>
                </a:buClr>
                <a:buSzPct val="100000"/>
                <a:buFont typeface="Arial" charset="0"/>
                <a:buNone/>
                <a:defRPr/>
              </a:pPr>
              <a:endParaRPr lang="en-US" b="1" i="0" dirty="0">
                <a:latin typeface="Arial" panose="020B0604020202020204" pitchFamily="34" charset="0"/>
                <a:ea typeface="ＭＳ Ｐゴシック" charset="0"/>
                <a:cs typeface="ＭＳ Ｐゴシック" charset="0"/>
              </a:endParaRPr>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gn="l" rtl="0">
                <a:lnSpc>
                  <a:spcPct val="93000"/>
                </a:lnSpc>
                <a:buClr>
                  <a:srgbClr val="FFFFFF"/>
                </a:buClr>
                <a:buSzPct val="100000"/>
                <a:buFont typeface="Arial" charset="0"/>
                <a:buNone/>
                <a:defRPr/>
              </a:pPr>
              <a:endParaRPr lang="en-US" b="1" i="0" dirty="0">
                <a:latin typeface="Arial" panose="020B0604020202020204" pitchFamily="34" charset="0"/>
                <a:ea typeface="ＭＳ Ｐゴシック" charset="0"/>
                <a:cs typeface="ＭＳ Ｐゴシック" charset="0"/>
              </a:endParaRPr>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extLst>
          </p:spPr>
          <p:txBody>
            <a:bodyP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8195" name="Rectangle 5"/>
          <p:cNvSpPr>
            <a:spLocks noGrp="1" noChangeArrowheads="1"/>
          </p:cNvSpPr>
          <p:nvPr>
            <p:ph type="title"/>
          </p:nvPr>
        </p:nvSpPr>
        <p:spPr bwMode="auto">
          <a:xfrm>
            <a:off x="533400" y="449263"/>
            <a:ext cx="8151813" cy="1165225"/>
          </a:xfrm>
          <a:prstGeom prst="rect">
            <a:avLst/>
          </a:prstGeom>
          <a:noFill/>
          <a:ln w="9525">
            <a:noFill/>
            <a:miter lim="800000"/>
            <a:headEnd/>
            <a:tailEnd/>
          </a:ln>
        </p:spPr>
        <p:txBody>
          <a:bodyPr vert="horz" wrap="square" lIns="90000" tIns="46800" rIns="90000" bIns="46800" numCol="1" anchor="b" anchorCtr="0" compatLnSpc="1">
            <a:prstTxWarp prst="textNoShape">
              <a:avLst/>
            </a:prstTxWarp>
          </a:bodyPr>
          <a:lstStyle/>
          <a:p>
            <a:pPr lvl="0"/>
            <a:r>
              <a:rPr lang="en-GB" dirty="0"/>
              <a:t>Click to edit the title text format</a:t>
            </a:r>
          </a:p>
        </p:txBody>
      </p:sp>
      <p:sp>
        <p:nvSpPr>
          <p:cNvPr id="8196" name="Rectangle 6"/>
          <p:cNvSpPr>
            <a:spLocks noGrp="1" noChangeArrowheads="1"/>
          </p:cNvSpPr>
          <p:nvPr>
            <p:ph type="body" idx="1"/>
          </p:nvPr>
        </p:nvSpPr>
        <p:spPr bwMode="auto">
          <a:xfrm>
            <a:off x="533400" y="1828800"/>
            <a:ext cx="8151813" cy="40370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rtl="0">
              <a:buClr>
                <a:srgbClr val="FFFFFF"/>
              </a:buClr>
              <a:buSzPct val="45000"/>
              <a:buFont typeface="Wingdings" charset="0"/>
              <a:buNone/>
              <a:defRPr sz="1800">
                <a:solidFill>
                  <a:srgbClr val="FFFFFF"/>
                </a:solidFill>
                <a:latin typeface="Times New Roman" charset="0"/>
                <a:ea typeface="ＭＳ Ｐゴシック" charset="0"/>
                <a:cs typeface="ＭＳ Ｐゴシック" charset="0"/>
              </a:defRPr>
            </a:lvl1pPr>
          </a:lstStyle>
          <a:p>
            <a:pPr>
              <a:defRPr/>
            </a:pPr>
            <a:fld id="{A3FFEF6B-5DE2-4261-889A-85B58092668F}" type="slidenum">
              <a:rPr lang="en-GB"/>
              <a:pPr>
                <a:defRPr/>
              </a:pPr>
              <a:t>‹#›</a:t>
            </a:fld>
            <a:endParaRPr lang="en-GB"/>
          </a:p>
        </p:txBody>
      </p:sp>
    </p:spTree>
    <p:extLst>
      <p:ext uri="{BB962C8B-B14F-4D97-AF65-F5344CB8AC3E}">
        <p14:creationId xmlns:p14="http://schemas.microsoft.com/office/powerpoint/2010/main" val="299253856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pitchFamily="34" charset="0"/>
        <a:defRPr sz="4400" b="1" i="0">
          <a:solidFill>
            <a:srgbClr val="FFFFFF"/>
          </a:solidFill>
          <a:latin typeface="Arial" panose="020B0604020202020204" pitchFamily="34" charset="0"/>
          <a:ea typeface="MS PGothic" pitchFamily="34" charset="-128"/>
          <a:cs typeface="Arial" panose="020B0604020202020204" pitchFamily="34" charset="0"/>
        </a:defRPr>
      </a:lvl1pPr>
      <a:lvl2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2pPr>
      <a:lvl3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3pPr>
      <a:lvl4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4pPr>
      <a:lvl5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pitchFamily="2" charset="2"/>
        <a:buChar char=""/>
        <a:defRPr sz="31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pitchFamily="2" charset="2"/>
        <a:buChar char=""/>
        <a:defRPr sz="26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smtClean="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smtClean="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smtClean="0">
                <a:solidFill>
                  <a:srgbClr val="000000"/>
                </a:solidFill>
                <a:latin typeface="Times New Roman" pitchFamily="18" charset="0"/>
              </a:defRPr>
            </a:lvl1pPr>
          </a:lstStyle>
          <a:p>
            <a:pPr>
              <a:defRPr/>
            </a:pPr>
            <a:fld id="{76553A03-F9F7-4E9D-8DB0-16D7E7B5ACC4}" type="slidenum">
              <a:rPr lang="en-US"/>
              <a:pPr>
                <a:defRPr/>
              </a:pPr>
              <a:t>‹#›</a:t>
            </a:fld>
            <a:endParaRPr lang="en-US"/>
          </a:p>
        </p:txBody>
      </p:sp>
    </p:spTree>
    <p:extLst>
      <p:ext uri="{BB962C8B-B14F-4D97-AF65-F5344CB8AC3E}">
        <p14:creationId xmlns:p14="http://schemas.microsoft.com/office/powerpoint/2010/main" val="1633768384"/>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3916530"/>
      </p:ext>
    </p:extLst>
  </p:cSld>
  <p:clrMap bg1="dk2" tx1="lt1" bg2="dk1" tx2="lt2" accent1="accent1" accent2="accent2" accent3="accent3" accent4="accent4" accent5="accent5" accent6="accent6" hlink="hlink" folHlink="folHlink"/>
  <p:sldLayoutIdLst>
    <p:sldLayoutId id="214748453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smtClean="0">
                <a:solidFill>
                  <a:srgbClr val="FFFFFF"/>
                </a:solidFill>
                <a:latin typeface="Times New Roman" pitchFamily="18" charset="0"/>
              </a:defRPr>
            </a:lvl1pPr>
          </a:lstStyle>
          <a:p>
            <a:pPr>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smtClean="0">
                <a:solidFill>
                  <a:srgbClr val="FFFFFF"/>
                </a:solidFill>
                <a:latin typeface="Times New Roman" pitchFamily="18" charset="0"/>
              </a:defRPr>
            </a:lvl1pPr>
          </a:lstStyle>
          <a:p>
            <a:pPr>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smtClean="0">
                <a:solidFill>
                  <a:srgbClr val="FFFFFF"/>
                </a:solidFill>
                <a:latin typeface="Times New Roman" pitchFamily="18" charset="0"/>
              </a:defRPr>
            </a:lvl1pPr>
          </a:lstStyle>
          <a:p>
            <a:pPr>
              <a:defRPr/>
            </a:pPr>
            <a:fld id="{CFE26618-A9AA-4A4D-A4F3-B69A39197048}" type="slidenum">
              <a:rPr lang="en-US"/>
              <a:pPr>
                <a:defRPr/>
              </a:pPr>
              <a:t>‹#›</a:t>
            </a:fld>
            <a:endParaRPr lang="en-US"/>
          </a:p>
        </p:txBody>
      </p:sp>
    </p:spTree>
    <p:extLst>
      <p:ext uri="{BB962C8B-B14F-4D97-AF65-F5344CB8AC3E}">
        <p14:creationId xmlns:p14="http://schemas.microsoft.com/office/powerpoint/2010/main" val="1186529253"/>
      </p:ext>
    </p:extLst>
  </p:cSld>
  <p:clrMap bg1="dk2" tx1="lt1" bg2="dk1" tx2="lt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Lst>
  <p:txStyles>
    <p:titleStyle>
      <a:lvl1pPr algn="l" rtl="0" eaLnBrk="0" fontAlgn="base" hangingPunct="0">
        <a:spcBef>
          <a:spcPct val="0"/>
        </a:spcBef>
        <a:spcAft>
          <a:spcPct val="0"/>
        </a:spcAft>
        <a:defRPr sz="4000" i="1">
          <a:solidFill>
            <a:srgbClr val="FFFFFF"/>
          </a:solidFill>
          <a:latin typeface="+mj-lt"/>
          <a:ea typeface="MS PGothic" pitchFamily="34" charset="-128"/>
          <a:cs typeface="+mj-cs"/>
        </a:defRPr>
      </a:lvl1pPr>
      <a:lvl2pPr algn="l" rtl="0" eaLnBrk="0" fontAlgn="base" hangingPunct="0">
        <a:spcBef>
          <a:spcPct val="0"/>
        </a:spcBef>
        <a:spcAft>
          <a:spcPct val="0"/>
        </a:spcAft>
        <a:defRPr sz="4000" i="1">
          <a:solidFill>
            <a:srgbClr val="FFFFFF"/>
          </a:solidFill>
          <a:latin typeface="Times New Roman" pitchFamily="24" charset="0"/>
          <a:ea typeface="MS PGothic" pitchFamily="3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MS PGothic" pitchFamily="3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MS PGothic" pitchFamily="3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MS PGothic" pitchFamily="3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pitchFamily="2" charset="2"/>
        <a:buChar char=""/>
        <a:defRPr sz="3200">
          <a:solidFill>
            <a:srgbClr val="FFFFFF"/>
          </a:solidFill>
          <a:latin typeface="+mn-lt"/>
          <a:ea typeface="MS PGothic" pitchFamily="34" charset="-128"/>
          <a:cs typeface="+mn-cs"/>
        </a:defRPr>
      </a:lvl1pPr>
      <a:lvl2pPr marL="742950" indent="-285750" algn="l" rtl="0" eaLnBrk="0" fontAlgn="base" hangingPunct="0">
        <a:spcBef>
          <a:spcPct val="20000"/>
        </a:spcBef>
        <a:spcAft>
          <a:spcPct val="0"/>
        </a:spcAft>
        <a:buClr>
          <a:srgbClr val="CFBBFA"/>
        </a:buClr>
        <a:buSzPct val="85000"/>
        <a:buFont typeface="Wingdings" pitchFamily="2" charset="2"/>
        <a:buChar char=""/>
        <a:defRPr sz="2800">
          <a:solidFill>
            <a:srgbClr val="FFFFFF"/>
          </a:solidFill>
          <a:latin typeface="+mn-lt"/>
          <a:ea typeface="MS PGothic" pitchFamily="34" charset="-128"/>
        </a:defRPr>
      </a:lvl2pPr>
      <a:lvl3pPr marL="1143000" indent="-228600" algn="l" rtl="0" eaLnBrk="0" fontAlgn="base" hangingPunct="0">
        <a:spcBef>
          <a:spcPct val="20000"/>
        </a:spcBef>
        <a:spcAft>
          <a:spcPct val="0"/>
        </a:spcAft>
        <a:buClr>
          <a:srgbClr val="CFBBFA"/>
        </a:buClr>
        <a:buSzPct val="85000"/>
        <a:buFont typeface="Wingdings" pitchFamily="2" charset="2"/>
        <a:buChar char=""/>
        <a:defRPr sz="2400">
          <a:solidFill>
            <a:srgbClr val="FFFFFF"/>
          </a:solidFill>
          <a:latin typeface="+mn-lt"/>
          <a:ea typeface="MS PGothic" pitchFamily="34" charset="-128"/>
        </a:defRPr>
      </a:lvl3pPr>
      <a:lvl4pPr marL="1600200" indent="-228600" algn="l" rtl="0" eaLnBrk="0" fontAlgn="base" hangingPunct="0">
        <a:spcBef>
          <a:spcPct val="20000"/>
        </a:spcBef>
        <a:spcAft>
          <a:spcPct val="0"/>
        </a:spcAft>
        <a:buClr>
          <a:srgbClr val="CFBBFA"/>
        </a:buClr>
        <a:buSzPct val="85000"/>
        <a:buFont typeface="Wingdings" pitchFamily="2" charset="2"/>
        <a:buChar char=""/>
        <a:defRPr sz="2000">
          <a:solidFill>
            <a:srgbClr val="FFFFFF"/>
          </a:solidFill>
          <a:latin typeface="+mn-lt"/>
          <a:ea typeface="MS PGothic" pitchFamily="34" charset="-128"/>
        </a:defRPr>
      </a:lvl4pPr>
      <a:lvl5pPr marL="2057400" indent="-228600" algn="l" rtl="0" eaLnBrk="0" fontAlgn="base" hangingPunct="0">
        <a:spcBef>
          <a:spcPct val="20000"/>
        </a:spcBef>
        <a:spcAft>
          <a:spcPct val="0"/>
        </a:spcAft>
        <a:buClr>
          <a:srgbClr val="CFBBFA"/>
        </a:buClr>
        <a:buSzPct val="85000"/>
        <a:buFont typeface="Wingdings" pitchFamily="2" charset="2"/>
        <a:buChar char=""/>
        <a:defRPr sz="2000">
          <a:solidFill>
            <a:srgbClr val="FFFFFF"/>
          </a:solidFill>
          <a:latin typeface="+mn-lt"/>
          <a:ea typeface="MS PGothic" pitchFamily="34" charset="-128"/>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4085288798"/>
      </p:ext>
    </p:extLst>
  </p:cSld>
  <p:clrMap bg1="lt1" tx1="dk1" bg2="lt2" tx2="dk2" accent1="accent1" accent2="accent2" accent3="accent3" accent4="accent4" accent5="accent5" accent6="accent6" hlink="hlink" folHlink="folHlink"/>
  <p:sldLayoutIdLst>
    <p:sldLayoutId id="2147484618" r:id="rId1"/>
    <p:sldLayoutId id="214748461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3250" name="Group 1"/>
          <p:cNvGrpSpPr>
            <a:grpSpLocks/>
          </p:cNvGrpSpPr>
          <p:nvPr/>
        </p:nvGrpSpPr>
        <p:grpSpPr bwMode="auto">
          <a:xfrm>
            <a:off x="228600" y="228600"/>
            <a:ext cx="8685213" cy="5942013"/>
            <a:chOff x="144" y="144"/>
            <a:chExt cx="5471" cy="3743"/>
          </a:xfrm>
        </p:grpSpPr>
        <p:sp>
          <p:nvSpPr>
            <p:cNvPr id="53256"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3257"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3258"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53251"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dirty="0"/>
              <a:t>Click to edit the title text format</a:t>
            </a:r>
          </a:p>
        </p:txBody>
      </p:sp>
      <p:sp>
        <p:nvSpPr>
          <p:cNvPr id="53252"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
                <a:srgbClr val="FFFFFF"/>
              </a:buClr>
              <a:buSzPct val="45000"/>
              <a:buFont typeface="Wingdings" charset="0"/>
              <a:buNone/>
              <a:defRPr sz="1800">
                <a:solidFill>
                  <a:srgbClr val="FFFFFF"/>
                </a:solidFill>
                <a:latin typeface="Times New Roman" charset="0"/>
              </a:defRPr>
            </a:lvl1pPr>
          </a:lstStyle>
          <a:p>
            <a:pPr fontAlgn="base">
              <a:spcBef>
                <a:spcPct val="0"/>
              </a:spcBef>
              <a:spcAft>
                <a:spcPct val="0"/>
              </a:spcAft>
              <a:defRPr/>
            </a:pPr>
            <a:fld id="{D6FC43B0-7508-AD4A-8ED5-7D86604FCA91}"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643915426"/>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i="0">
          <a:solidFill>
            <a:srgbClr val="FFFFFF"/>
          </a:solidFill>
          <a:latin typeface="Arial" panose="020B0604020202020204" pitchFamily="34" charset="0"/>
          <a:ea typeface="+mj-ea"/>
          <a:cs typeface="Arial" panose="020B0604020202020204" pitchFamily="34" charset="0"/>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214122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C16A198B-9034-4749-8A8D-B90A5F5B90A3}" type="datetimeFigureOut">
              <a:rPr lang="en-US" smtClean="0">
                <a:ea typeface="ＭＳ Ｐゴシック" charset="0"/>
              </a:rPr>
              <a:pPr defTabSz="914400" fontAlgn="base">
                <a:spcBef>
                  <a:spcPct val="0"/>
                </a:spcBef>
                <a:spcAft>
                  <a:spcPct val="0"/>
                </a:spcAft>
                <a:defRPr/>
              </a:pPr>
              <a:t>2/16/24</a:t>
            </a:fld>
            <a:endParaRPr lang="en-US" dirty="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FA356419-7718-C74B-9C0F-E2D2C7D5AD85}"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185680026"/>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3863900796"/>
      </p:ext>
    </p:extLst>
  </p:cSld>
  <p:clrMap bg1="dk2" tx1="lt1" bg2="dk1" tx2="lt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 id="214748465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183696"/>
      </p:ext>
    </p:extLst>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 id="2147484669"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C1ED05B7-2545-5542-B714-79F5BB35EE54}"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110276654"/>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b="1" i="0">
          <a:solidFill>
            <a:srgbClr val="FFCC66"/>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pPr>
            <a:fld id="{B06F49AE-A589-A24D-BADC-62C5A6E25610}"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92381424"/>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a:defRPr/>
            </a:pPr>
            <a:fld id="{2519E34F-AF5F-FF4D-9C28-0E117E7BCF2B}" type="slidenum">
              <a:rPr lang="en-US">
                <a:solidFill>
                  <a:srgbClr val="000000"/>
                </a:solidFill>
                <a:latin typeface="Times New Roman" charset="0"/>
              </a:rPr>
              <a:pPr defTabSz="914400">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958106507"/>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defTabSz="914400" fontAlgn="base">
              <a:spcBef>
                <a:spcPct val="0"/>
              </a:spcBef>
              <a:spcAft>
                <a:spcPct val="0"/>
              </a:spcAft>
              <a:defRPr/>
            </a:pPr>
            <a:fld id="{CF364879-87DB-5149-A848-2B7F9BD75F5A}"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055879508"/>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 id="214748472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eaLnBrk="1" hangingPunct="1">
              <a:defRPr/>
            </a:pPr>
            <a:fld id="{6835C2BA-60F0-F44E-B8B0-CAC21C53B4DF}" type="datetime1">
              <a:rPr lang="en-US"/>
              <a:pPr defTabSz="457200" eaLnBrk="1" hangingPunct="1">
                <a:defRPr/>
              </a:pPr>
              <a:t>2/16/24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ea typeface="ＭＳ Ｐゴシック" pitchFamily="-107" charset="-128"/>
                <a:cs typeface="ＭＳ Ｐゴシック" pitchFamily="-107" charset="-128"/>
              </a:defRPr>
            </a:lvl1pPr>
          </a:lstStyle>
          <a:p>
            <a:pPr defTabSz="457200"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eaLnBrk="1" hangingPunct="1">
              <a:defRPr/>
            </a:pPr>
            <a:fld id="{AB5C4127-DC54-0C42-BE4C-E421689637A0}" type="slidenum">
              <a:rPr lang="en-US"/>
              <a:pPr defTabSz="457200" eaLnBrk="1" hangingPunct="1">
                <a:defRPr/>
              </a:pPr>
              <a:t>‹#›</a:t>
            </a:fld>
            <a:endParaRPr lang="en-US"/>
          </a:p>
        </p:txBody>
      </p:sp>
    </p:spTree>
    <p:extLst>
      <p:ext uri="{BB962C8B-B14F-4D97-AF65-F5344CB8AC3E}">
        <p14:creationId xmlns:p14="http://schemas.microsoft.com/office/powerpoint/2010/main" val="3902247861"/>
      </p:ext>
    </p:extLst>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defTabSz="456726">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defTabSz="456726">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r" eaLnBrk="0" hangingPunct="0">
              <a:defRPr sz="1400" b="1" i="0" smtClean="0">
                <a:solidFill>
                  <a:srgbClr val="FFFFFF"/>
                </a:solidFill>
                <a:latin typeface="Arial" panose="020B0604020202020204" pitchFamily="34" charset="0"/>
              </a:defRPr>
            </a:lvl1pPr>
          </a:lstStyle>
          <a:p>
            <a:pPr defTabSz="456726">
              <a:defRPr/>
            </a:pPr>
            <a:fld id="{5AFEE896-0371-8C40-B54E-EB494DDC5AEC}" type="slidenum">
              <a:rPr lang="en-US" smtClean="0"/>
              <a:pPr defTabSz="456726">
                <a:defRPr/>
              </a:pPr>
              <a:t>‹#›</a:t>
            </a:fld>
            <a:endParaRPr lang="en-US" dirty="0"/>
          </a:p>
        </p:txBody>
      </p:sp>
    </p:spTree>
    <p:extLst>
      <p:ext uri="{BB962C8B-B14F-4D97-AF65-F5344CB8AC3E}">
        <p14:creationId xmlns:p14="http://schemas.microsoft.com/office/powerpoint/2010/main" val="4181438106"/>
      </p:ext>
    </p:extLst>
  </p:cSld>
  <p:clrMap bg1="lt1" tx1="dk1" bg2="lt2" tx2="dk2" accent1="accent1" accent2="accent2" accent3="accent3" accent4="accent4" accent5="accent5" accent6="accent6" hlink="hlink" folHlink="folHlink"/>
  <p:sldLayoutIdLst>
    <p:sldLayoutId id="2147484735"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6726"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3455"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0172"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6907"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543" indent="-342543"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806" indent="-228363"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537"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258"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982" indent="-228363" algn="l" rtl="0" fontAlgn="base">
        <a:spcBef>
          <a:spcPct val="20000"/>
        </a:spcBef>
        <a:spcAft>
          <a:spcPct val="0"/>
        </a:spcAft>
        <a:buChar char="»"/>
        <a:defRPr sz="2000" b="1">
          <a:solidFill>
            <a:schemeClr val="bg1"/>
          </a:solidFill>
          <a:latin typeface="+mn-lt"/>
          <a:ea typeface="+mn-ea"/>
        </a:defRPr>
      </a:lvl6pPr>
      <a:lvl7pPr marL="2968711" indent="-228363" algn="l" rtl="0" fontAlgn="base">
        <a:spcBef>
          <a:spcPct val="20000"/>
        </a:spcBef>
        <a:spcAft>
          <a:spcPct val="0"/>
        </a:spcAft>
        <a:buChar char="»"/>
        <a:defRPr sz="2000" b="1">
          <a:solidFill>
            <a:schemeClr val="bg1"/>
          </a:solidFill>
          <a:latin typeface="+mn-lt"/>
          <a:ea typeface="+mn-ea"/>
        </a:defRPr>
      </a:lvl7pPr>
      <a:lvl8pPr marL="3425430" indent="-228363" algn="l" rtl="0" fontAlgn="base">
        <a:spcBef>
          <a:spcPct val="20000"/>
        </a:spcBef>
        <a:spcAft>
          <a:spcPct val="0"/>
        </a:spcAft>
        <a:buChar char="»"/>
        <a:defRPr sz="2000" b="1">
          <a:solidFill>
            <a:schemeClr val="bg1"/>
          </a:solidFill>
          <a:latin typeface="+mn-lt"/>
          <a:ea typeface="+mn-ea"/>
        </a:defRPr>
      </a:lvl8pPr>
      <a:lvl9pPr marL="3882160" indent="-228363"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456726">
              <a:defRPr/>
            </a:pPr>
            <a:endParaRPr lang="en-US" dirty="0"/>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456726">
              <a:defRPr/>
            </a:pPr>
            <a:endParaRPr lang="en-US" dirty="0"/>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b="1" i="0" smtClean="0">
                <a:solidFill>
                  <a:srgbClr val="000000"/>
                </a:solidFill>
                <a:latin typeface="Arial" panose="020B0604020202020204" pitchFamily="34" charset="0"/>
                <a:cs typeface="Arial" panose="020B0604020202020204" pitchFamily="34" charset="0"/>
              </a:defRPr>
            </a:lvl1pPr>
          </a:lstStyle>
          <a:p>
            <a:pPr defTabSz="456726">
              <a:defRPr/>
            </a:pPr>
            <a:fld id="{022ABDDE-DCA7-7445-A14D-1603734E64BE}" type="slidenum">
              <a:rPr lang="en-US" smtClean="0"/>
              <a:pPr defTabSz="456726">
                <a:defRPr/>
              </a:pPr>
              <a:t>‹#›</a:t>
            </a:fld>
            <a:endParaRPr lang="en-US" dirty="0"/>
          </a:p>
        </p:txBody>
      </p:sp>
    </p:spTree>
    <p:extLst>
      <p:ext uri="{BB962C8B-B14F-4D97-AF65-F5344CB8AC3E}">
        <p14:creationId xmlns:p14="http://schemas.microsoft.com/office/powerpoint/2010/main" val="3303834333"/>
      </p:ext>
    </p:extLst>
  </p:cSld>
  <p:clrMap bg1="lt1" tx1="dk1" bg2="lt2" tx2="dk2" accent1="accent1" accent2="accent2" accent3="accent3" accent4="accent4" accent5="accent5" accent6="accent6" hlink="hlink" folHlink="folHlink"/>
  <p:sldLayoutIdLst>
    <p:sldLayoutId id="2147484737" r:id="rId1"/>
    <p:sldLayoutId id="2147484738"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174" indent="-285456" algn="l" rtl="0" eaLnBrk="0" fontAlgn="base" hangingPunct="0">
        <a:spcBef>
          <a:spcPct val="20000"/>
        </a:spcBef>
        <a:spcAft>
          <a:spcPct val="0"/>
        </a:spcAft>
        <a:defRPr sz="2800" b="1" i="0">
          <a:solidFill>
            <a:schemeClr val="tx1"/>
          </a:solidFill>
          <a:latin typeface="Arial" panose="020B0604020202020204" pitchFamily="34" charset="0"/>
          <a:ea typeface="ＭＳ Ｐゴシック" pitchFamily="-111" charset="-128"/>
        </a:defRPr>
      </a:lvl2pPr>
      <a:lvl3pPr marL="1141806" indent="-228363" algn="l" rtl="0" eaLnBrk="0" fontAlgn="base" hangingPunct="0">
        <a:spcBef>
          <a:spcPct val="20000"/>
        </a:spcBef>
        <a:spcAft>
          <a:spcPct val="0"/>
        </a:spcAft>
        <a:defRPr sz="2400" b="1" i="0">
          <a:solidFill>
            <a:schemeClr val="tx1"/>
          </a:solidFill>
          <a:latin typeface="Arial" panose="020B0604020202020204" pitchFamily="34" charset="0"/>
          <a:ea typeface="ＭＳ Ｐゴシック" pitchFamily="-111" charset="-128"/>
        </a:defRPr>
      </a:lvl3pPr>
      <a:lvl4pPr marL="1598537" indent="-228363"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4pPr>
      <a:lvl5pPr marL="2055258" indent="-228363"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5pPr>
      <a:lvl6pPr marL="2511982" indent="-228363" algn="l" rtl="0" fontAlgn="base">
        <a:spcBef>
          <a:spcPct val="20000"/>
        </a:spcBef>
        <a:spcAft>
          <a:spcPct val="0"/>
        </a:spcAft>
        <a:defRPr sz="2000">
          <a:solidFill>
            <a:schemeClr val="tx1"/>
          </a:solidFill>
          <a:latin typeface="+mn-lt"/>
        </a:defRPr>
      </a:lvl6pPr>
      <a:lvl7pPr marL="2968711" indent="-228363" algn="l" rtl="0" fontAlgn="base">
        <a:spcBef>
          <a:spcPct val="20000"/>
        </a:spcBef>
        <a:spcAft>
          <a:spcPct val="0"/>
        </a:spcAft>
        <a:defRPr sz="2000">
          <a:solidFill>
            <a:schemeClr val="tx1"/>
          </a:solidFill>
          <a:latin typeface="+mn-lt"/>
        </a:defRPr>
      </a:lvl7pPr>
      <a:lvl8pPr marL="3425430" indent="-228363" algn="l" rtl="0" fontAlgn="base">
        <a:spcBef>
          <a:spcPct val="20000"/>
        </a:spcBef>
        <a:spcAft>
          <a:spcPct val="0"/>
        </a:spcAft>
        <a:defRPr sz="2000">
          <a:solidFill>
            <a:schemeClr val="tx1"/>
          </a:solidFill>
          <a:latin typeface="+mn-lt"/>
        </a:defRPr>
      </a:lvl8pPr>
      <a:lvl9pPr marL="3882160" indent="-228363" algn="l" rtl="0" fontAlgn="base">
        <a:spcBef>
          <a:spcPct val="20000"/>
        </a:spcBef>
        <a:spcAft>
          <a:spcPct val="0"/>
        </a:spcAft>
        <a:defRPr sz="2000">
          <a:solidFill>
            <a:schemeClr val="tx1"/>
          </a:solidFill>
          <a:latin typeface="+mn-lt"/>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52956377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smtClean="0"/>
              <a:pPr defTabSz="914300" fontAlgn="base">
                <a:spcBef>
                  <a:spcPct val="0"/>
                </a:spcBef>
                <a:spcAft>
                  <a:spcPct val="0"/>
                </a:spcAft>
                <a:defRPr/>
              </a:pPr>
              <a:t>‹#›</a:t>
            </a:fld>
            <a:endParaRPr lang="en-US" dirty="0"/>
          </a:p>
        </p:txBody>
      </p:sp>
    </p:spTree>
    <p:extLst>
      <p:ext uri="{BB962C8B-B14F-4D97-AF65-F5344CB8AC3E}">
        <p14:creationId xmlns:p14="http://schemas.microsoft.com/office/powerpoint/2010/main" val="2664235992"/>
      </p:ext>
    </p:extLst>
  </p:cSld>
  <p:clrMap bg1="dk2" tx1="lt1" bg2="dk1" tx2="lt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BE7F39C-2E18-7040-8B93-0167AF641266}" type="slidenum">
              <a:rPr lang="en-GB"/>
              <a:pPr>
                <a:defRPr/>
              </a:pPr>
              <a:t>‹#›</a:t>
            </a:fld>
            <a:endParaRPr lang="en-GB"/>
          </a:p>
        </p:txBody>
      </p:sp>
    </p:spTree>
    <p:extLst>
      <p:ext uri="{BB962C8B-B14F-4D97-AF65-F5344CB8AC3E}">
        <p14:creationId xmlns:p14="http://schemas.microsoft.com/office/powerpoint/2010/main" val="42017935"/>
      </p:ext>
    </p:extLst>
  </p:cSld>
  <p:clrMap bg1="lt1" tx1="dk1" bg2="lt2" tx2="dk2" accent1="accent1" accent2="accent2" accent3="accent3" accent4="accent4" accent5="accent5" accent6="accent6" hlink="hlink" folHlink="folHlink"/>
  <p:sldLayoutIdLst>
    <p:sldLayoutId id="2147484751" r:id="rId1"/>
    <p:sldLayoutId id="2147484752"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9"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9"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9"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b="1" i="0" smtClean="0">
                <a:solidFill>
                  <a:srgbClr val="000000"/>
                </a:solidFill>
                <a:latin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b="1" i="0" smtClean="0">
                <a:solidFill>
                  <a:srgbClr val="000000"/>
                </a:solidFill>
                <a:latin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b="1" i="0" smtClean="0">
                <a:solidFill>
                  <a:srgbClr val="000000"/>
                </a:solidFill>
                <a:latin typeface="Arial" panose="020B0604020202020204" pitchFamily="34" charset="0"/>
              </a:defRPr>
            </a:lvl1pPr>
          </a:lstStyle>
          <a:p>
            <a:pPr>
              <a:defRPr/>
            </a:pPr>
            <a:fld id="{0D90A5C3-151A-49E1-B9B0-44DA5DB61A55}" type="slidenum">
              <a:rPr lang="en-US" smtClean="0"/>
              <a:pPr>
                <a:defRPr/>
              </a:pPr>
              <a:t>‹#›</a:t>
            </a:fld>
            <a:endParaRPr lang="en-US" dirty="0"/>
          </a:p>
        </p:txBody>
      </p:sp>
    </p:spTree>
    <p:extLst>
      <p:ext uri="{BB962C8B-B14F-4D97-AF65-F5344CB8AC3E}">
        <p14:creationId xmlns:p14="http://schemas.microsoft.com/office/powerpoint/2010/main" val="737695343"/>
      </p:ext>
    </p:extLst>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 id="2147484765" r:id="rId12"/>
    <p:sldLayoutId id="214748476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hangingPunct="0">
              <a:defRPr/>
            </a:pPr>
            <a:fld id="{C7FCEC4A-0619-534F-AB0C-4C4D1986DF16}" type="slidenum">
              <a:rPr lang="en-US" smtClean="0"/>
              <a:pPr defTabSz="914400" eaLnBrk="0" hangingPunct="0">
                <a:defRPr/>
              </a:pPr>
              <a:t>‹#›</a:t>
            </a:fld>
            <a:endParaRPr lang="en-US" dirty="0"/>
          </a:p>
        </p:txBody>
      </p:sp>
    </p:spTree>
    <p:extLst>
      <p:ext uri="{BB962C8B-B14F-4D97-AF65-F5344CB8AC3E}">
        <p14:creationId xmlns:p14="http://schemas.microsoft.com/office/powerpoint/2010/main" val="2803016892"/>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 id="2147484779" r:id="rId12"/>
    <p:sldLayoutId id="214748478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259637597"/>
      </p:ext>
    </p:extLst>
  </p:cSld>
  <p:clrMap bg1="lt1" tx1="dk1" bg2="lt2" tx2="dk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latin typeface="Arial" panose="020B0604020202020204" pitchFamily="34" charset="0"/>
              </a:defRPr>
            </a:lvl1pPr>
          </a:lstStyle>
          <a:p>
            <a:pPr defTabSz="914400" fontAlgn="base">
              <a:spcBef>
                <a:spcPct val="0"/>
              </a:spcBef>
              <a:spcAft>
                <a:spcPct val="0"/>
              </a:spcAft>
              <a:defRPr/>
            </a:pPr>
            <a:fld id="{DB440C94-BD17-4048-AF80-4E8689EDBD11}"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488058"/>
      </p:ext>
    </p:extLst>
  </p:cSld>
  <p:clrMap bg1="dk2" tx1="lt1" bg2="dk1" tx2="lt2" accent1="accent1" accent2="accent2" accent3="accent3" accent4="accent4" accent5="accent5" accent6="accent6" hlink="hlink" folHlink="folHlink"/>
  <p:sldLayoutIdLst>
    <p:sldLayoutId id="2147483996"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2B13B870-7D98-4943-96AC-AC2ED7AB9E88}" type="datetime1">
              <a:rPr lang="en-US">
                <a:solidFill>
                  <a:srgbClr val="EAE8E2"/>
                </a:solidFill>
                <a:ea typeface="ＭＳ Ｐゴシック" charset="0"/>
                <a:cs typeface="ＭＳ Ｐゴシック" charset="0"/>
              </a:rPr>
              <a:pPr defTabSz="914400" fontAlgn="base">
                <a:spcBef>
                  <a:spcPct val="0"/>
                </a:spcBef>
                <a:spcAft>
                  <a:spcPct val="0"/>
                </a:spcAft>
                <a:defRPr/>
              </a:pPr>
              <a:t>2/16/24</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B02D8F6D-1065-D142-91F3-FC3250B35BB5}"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937592446"/>
      </p:ext>
    </p:extLst>
  </p:cSld>
  <p:clrMap bg1="dk2" tx1="lt1" bg2="dk1"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Tree>
    <p:extLst>
      <p:ext uri="{BB962C8B-B14F-4D97-AF65-F5344CB8AC3E}">
        <p14:creationId xmlns:p14="http://schemas.microsoft.com/office/powerpoint/2010/main" val="858725441"/>
      </p:ext>
    </p:extLst>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B1D9DD5-34BB-B649-8A79-B00EF8435956}"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58432709"/>
      </p:ext>
    </p:extLst>
  </p:cSld>
  <p:clrMap bg1="dk2" tx1="lt1" bg2="dk1" tx2="lt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16/02/24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17357826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7.gif"/><Relationship Id="rId1" Type="http://schemas.openxmlformats.org/officeDocument/2006/relationships/slideLayout" Target="../slideLayouts/slideLayout21.xml"/><Relationship Id="rId4" Type="http://schemas.openxmlformats.org/officeDocument/2006/relationships/image" Target="../media/image12.gif"/></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109.png"/><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8.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4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89.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2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2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2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6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3.xml"/><Relationship Id="rId1" Type="http://schemas.openxmlformats.org/officeDocument/2006/relationships/slideLayout" Target="../slideLayouts/slideLayout238.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4.xml"/><Relationship Id="rId1" Type="http://schemas.openxmlformats.org/officeDocument/2006/relationships/slideLayout" Target="../slideLayouts/slideLayout238.xml"/><Relationship Id="rId5" Type="http://schemas.openxmlformats.org/officeDocument/2006/relationships/image" Target="../media/image117.png"/><Relationship Id="rId4" Type="http://schemas.openxmlformats.org/officeDocument/2006/relationships/image" Target="../media/image116.png"/></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5.xml"/><Relationship Id="rId1" Type="http://schemas.openxmlformats.org/officeDocument/2006/relationships/slideLayout" Target="../slideLayouts/slideLayout23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6.xml"/><Relationship Id="rId1" Type="http://schemas.openxmlformats.org/officeDocument/2006/relationships/slideLayout" Target="../slideLayouts/slideLayout256.xml"/><Relationship Id="rId4" Type="http://schemas.openxmlformats.org/officeDocument/2006/relationships/image" Target="../media/image121.png"/></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7.xml"/><Relationship Id="rId1" Type="http://schemas.openxmlformats.org/officeDocument/2006/relationships/slideLayout" Target="../slideLayouts/slideLayout25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25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9.xml"/><Relationship Id="rId1" Type="http://schemas.openxmlformats.org/officeDocument/2006/relationships/slideLayout" Target="../slideLayouts/slideLayout25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0.xml"/><Relationship Id="rId1" Type="http://schemas.openxmlformats.org/officeDocument/2006/relationships/slideLayout" Target="../slideLayouts/slideLayout3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1.xml"/><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2.xml"/><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03.xml"/><Relationship Id="rId1" Type="http://schemas.openxmlformats.org/officeDocument/2006/relationships/slideLayout" Target="../slideLayouts/slideLayout99.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04.xml"/><Relationship Id="rId1" Type="http://schemas.openxmlformats.org/officeDocument/2006/relationships/slideLayout" Target="../slideLayouts/slideLayout99.xml"/><Relationship Id="rId4" Type="http://schemas.openxmlformats.org/officeDocument/2006/relationships/image" Target="../media/image13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05.xml"/><Relationship Id="rId1" Type="http://schemas.openxmlformats.org/officeDocument/2006/relationships/slideLayout" Target="../slideLayouts/slideLayout99.xml"/></Relationships>
</file>

<file path=ppt/slides/_rels/slide14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06.xml"/><Relationship Id="rId1" Type="http://schemas.openxmlformats.org/officeDocument/2006/relationships/slideLayout" Target="../slideLayouts/slideLayout99.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07.xml"/><Relationship Id="rId1" Type="http://schemas.openxmlformats.org/officeDocument/2006/relationships/slideLayout" Target="../slideLayouts/slideLayout99.xml"/></Relationships>
</file>

<file path=ppt/slides/_rels/slide14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8.xml"/><Relationship Id="rId1" Type="http://schemas.openxmlformats.org/officeDocument/2006/relationships/slideLayout" Target="../slideLayouts/slideLayout99.xml"/></Relationships>
</file>

<file path=ppt/slides/_rels/slide14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09.xml"/><Relationship Id="rId1" Type="http://schemas.openxmlformats.org/officeDocument/2006/relationships/slideLayout" Target="../slideLayouts/slideLayout99.xml"/></Relationships>
</file>

<file path=ppt/slides/_rels/slide14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10.xml"/><Relationship Id="rId1" Type="http://schemas.openxmlformats.org/officeDocument/2006/relationships/slideLayout" Target="../slideLayouts/slideLayout99.xml"/></Relationships>
</file>

<file path=ppt/slides/_rels/slide14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11.xml"/><Relationship Id="rId1" Type="http://schemas.openxmlformats.org/officeDocument/2006/relationships/slideLayout" Target="../slideLayouts/slideLayout99.xml"/></Relationships>
</file>

<file path=ppt/slides/_rels/slide1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2.xml"/><Relationship Id="rId1" Type="http://schemas.openxmlformats.org/officeDocument/2006/relationships/slideLayout" Target="../slideLayouts/slideLayout94.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3.xml"/><Relationship Id="rId1" Type="http://schemas.openxmlformats.org/officeDocument/2006/relationships/slideLayout" Target="../slideLayouts/slideLayout94.xml"/></Relationships>
</file>

<file path=ppt/slides/_rels/slide14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14.xml"/><Relationship Id="rId1" Type="http://schemas.openxmlformats.org/officeDocument/2006/relationships/slideLayout" Target="../slideLayouts/slideLayout21.xml"/><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5.xml"/><Relationship Id="rId1" Type="http://schemas.openxmlformats.org/officeDocument/2006/relationships/slideLayout" Target="../slideLayouts/slideLayout24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2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6.xml"/><Relationship Id="rId1" Type="http://schemas.openxmlformats.org/officeDocument/2006/relationships/slideLayout" Target="../slideLayouts/slideLayout33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05.xml"/></Relationships>
</file>

<file path=ppt/slides/_rels/slide15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60.xml"/></Relationships>
</file>

<file path=ppt/slides/_rels/slide15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349.xml"/></Relationships>
</file>

<file path=ppt/slides/_rels/slide15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8.xml"/><Relationship Id="rId1" Type="http://schemas.openxmlformats.org/officeDocument/2006/relationships/slideLayout" Target="../slideLayouts/slideLayout35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61.xml"/><Relationship Id="rId1" Type="http://schemas.openxmlformats.org/officeDocument/2006/relationships/themeOverride" Target="../theme/themeOverride17.xml"/><Relationship Id="rId4" Type="http://schemas.openxmlformats.org/officeDocument/2006/relationships/image" Target="../media/image144.png"/></Relationships>
</file>

<file path=ppt/slides/_rels/slide159.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120.xml"/><Relationship Id="rId1" Type="http://schemas.openxmlformats.org/officeDocument/2006/relationships/slideLayout" Target="../slideLayouts/slideLayout36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21.xml"/></Relationships>
</file>

<file path=ppt/slides/_rels/slide1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9.xml"/><Relationship Id="rId1" Type="http://schemas.openxmlformats.org/officeDocument/2006/relationships/slideLayout" Target="../slideLayouts/slideLayout113.xml"/><Relationship Id="rId5" Type="http://schemas.openxmlformats.org/officeDocument/2006/relationships/image" Target="../media/image12.gif"/><Relationship Id="rId4" Type="http://schemas.openxmlformats.org/officeDocument/2006/relationships/image" Target="../media/image155.png"/></Relationships>
</file>

<file path=ppt/slides/_rels/slide17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56.jpg"/><Relationship Id="rId1" Type="http://schemas.openxmlformats.org/officeDocument/2006/relationships/slideLayout" Target="../slideLayouts/slideLayout2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2.xml"/><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4.xml"/><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0.xml"/></Relationships>
</file>

<file path=ppt/slides/_rels/slide18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6.xml"/><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7.xml"/><Relationship Id="rId1" Type="http://schemas.openxmlformats.org/officeDocument/2006/relationships/slideLayout" Target="../slideLayouts/slideLayout118.xml"/></Relationships>
</file>

<file path=ppt/slides/_rels/slide1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8.xml"/><Relationship Id="rId1" Type="http://schemas.openxmlformats.org/officeDocument/2006/relationships/slideLayout" Target="../slideLayouts/slideLayout89.xml"/></Relationships>
</file>

<file path=ppt/slides/_rels/slide1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9.xml"/><Relationship Id="rId1" Type="http://schemas.openxmlformats.org/officeDocument/2006/relationships/slideLayout" Target="../slideLayouts/slideLayout37.xml"/></Relationships>
</file>

<file path=ppt/slides/_rels/slide1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0.xml"/><Relationship Id="rId1" Type="http://schemas.openxmlformats.org/officeDocument/2006/relationships/slideLayout" Target="../slideLayouts/slideLayout118.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xml"/><Relationship Id="rId1" Type="http://schemas.openxmlformats.org/officeDocument/2006/relationships/themeOverride" Target="../theme/themeOverride19.xml"/></Relationships>
</file>

<file path=ppt/slides/_rels/slide1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89.xml"/></Relationships>
</file>

<file path=ppt/slides/_rels/slide20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4.jpeg"/><Relationship Id="rId1" Type="http://schemas.openxmlformats.org/officeDocument/2006/relationships/slideLayout" Target="../slideLayouts/slideLayout189.xml"/></Relationships>
</file>

<file path=ppt/slides/_rels/slide2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178.png"/></Relationships>
</file>

<file path=ppt/slides/_rels/slide20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51.xml"/></Relationships>
</file>

<file path=ppt/slides/_rels/slide21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182.png"/></Relationships>
</file>

<file path=ppt/slides/_rels/slide2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2.xml"/><Relationship Id="rId1" Type="http://schemas.openxmlformats.org/officeDocument/2006/relationships/slideLayout" Target="../slideLayouts/slideLayout21.xml"/></Relationships>
</file>

<file path=ppt/slides/_rels/slide2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84.xml"/></Relationships>
</file>

<file path=ppt/slides/_rels/slide2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84.xml"/></Relationships>
</file>

<file path=ppt/slides/_rels/slide2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84.xml"/></Relationships>
</file>

<file path=ppt/slides/_rels/slide2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84.xml"/></Relationships>
</file>

<file path=ppt/slides/_rels/slide2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4.xml"/></Relationships>
</file>

<file path=ppt/slides/_rels/slide2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0.xml"/></Relationships>
</file>

<file path=ppt/slides/_rels/slide2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4.xml"/></Relationships>
</file>

<file path=ppt/slides/_rels/slide2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4.xml"/></Relationships>
</file>

<file path=ppt/slides/_rels/slide2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3.xml"/><Relationship Id="rId1" Type="http://schemas.openxmlformats.org/officeDocument/2006/relationships/slideLayout" Target="../slideLayouts/slideLayout292.xml"/><Relationship Id="rId4" Type="http://schemas.openxmlformats.org/officeDocument/2006/relationships/image" Target="../media/image182.png"/></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51.xml"/></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51.xml"/><Relationship Id="rId5" Type="http://schemas.openxmlformats.org/officeDocument/2006/relationships/image" Target="../media/image29.jp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1.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51.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1.jpeg"/><Relationship Id="rId1" Type="http://schemas.openxmlformats.org/officeDocument/2006/relationships/slideLayout" Target="../slideLayouts/slideLayout16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05.xml"/></Relationships>
</file>

<file path=ppt/slides/_rels/slide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7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73.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17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73.xml"/><Relationship Id="rId1" Type="http://schemas.openxmlformats.org/officeDocument/2006/relationships/themeOverride" Target="../theme/themeOverride3.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73.xml"/><Relationship Id="rId1" Type="http://schemas.openxmlformats.org/officeDocument/2006/relationships/themeOverride" Target="../theme/themeOverride4.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73.xml"/><Relationship Id="rId1" Type="http://schemas.openxmlformats.org/officeDocument/2006/relationships/themeOverride" Target="../theme/themeOverride5.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81.xml"/><Relationship Id="rId1" Type="http://schemas.openxmlformats.org/officeDocument/2006/relationships/themeOverride" Target="../theme/themeOverride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94.xml"/><Relationship Id="rId1" Type="http://schemas.openxmlformats.org/officeDocument/2006/relationships/themeOverride" Target="../theme/themeOverride7.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81.xml"/><Relationship Id="rId1" Type="http://schemas.openxmlformats.org/officeDocument/2006/relationships/themeOverride" Target="../theme/themeOverride8.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81.xml"/><Relationship Id="rId1" Type="http://schemas.openxmlformats.org/officeDocument/2006/relationships/themeOverride" Target="../theme/themeOverride9.xml"/><Relationship Id="rId4" Type="http://schemas.openxmlformats.org/officeDocument/2006/relationships/hyperlink" Target="https://www.oneplace.com/ministries/understanding-the-tim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81.xml"/><Relationship Id="rId1" Type="http://schemas.openxmlformats.org/officeDocument/2006/relationships/themeOverride" Target="../theme/themeOverride10.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73.xml"/><Relationship Id="rId1" Type="http://schemas.openxmlformats.org/officeDocument/2006/relationships/themeOverride" Target="../theme/themeOverride11.xml"/><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4.jpeg"/><Relationship Id="rId2" Type="http://schemas.openxmlformats.org/officeDocument/2006/relationships/slideLayout" Target="../slideLayouts/slideLayout373.xml"/><Relationship Id="rId1" Type="http://schemas.openxmlformats.org/officeDocument/2006/relationships/themeOverride" Target="../theme/themeOverride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73.xml"/><Relationship Id="rId1" Type="http://schemas.openxmlformats.org/officeDocument/2006/relationships/themeOverride" Target="../theme/themeOverride13.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73.xml"/><Relationship Id="rId1" Type="http://schemas.openxmlformats.org/officeDocument/2006/relationships/themeOverride" Target="../theme/themeOverride14.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73.xml"/><Relationship Id="rId1" Type="http://schemas.openxmlformats.org/officeDocument/2006/relationships/themeOverride" Target="../theme/themeOverride15.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73.xml"/><Relationship Id="rId1" Type="http://schemas.openxmlformats.org/officeDocument/2006/relationships/themeOverride" Target="../theme/themeOverride16.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369.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69.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gif"/><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20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86.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9.xml"/><Relationship Id="rId1" Type="http://schemas.openxmlformats.org/officeDocument/2006/relationships/slideLayout" Target="../slideLayouts/slideLayout310.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69.xml"/><Relationship Id="rId5" Type="http://schemas.microsoft.com/office/2007/relationships/hdphoto" Target="../media/hdphoto1.wdp"/><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gi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69.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66.xml"/><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69.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66.xml"/><Relationship Id="rId5" Type="http://schemas.openxmlformats.org/officeDocument/2006/relationships/image" Target="../media/image73.png"/><Relationship Id="rId4" Type="http://schemas.openxmlformats.org/officeDocument/2006/relationships/image" Target="../media/image72.png"/></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1.xml"/><Relationship Id="rId6" Type="http://schemas.microsoft.com/office/2007/relationships/hdphoto" Target="../media/hdphoto2.wdp"/><Relationship Id="rId5" Type="http://schemas.openxmlformats.org/officeDocument/2006/relationships/image" Target="../media/image81.png"/><Relationship Id="rId4" Type="http://schemas.openxmlformats.org/officeDocument/2006/relationships/image" Target="../media/image80.jpeg"/></Relationships>
</file>

<file path=ppt/slides/_rels/slide9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78.jpeg"/><Relationship Id="rId1" Type="http://schemas.openxmlformats.org/officeDocument/2006/relationships/slideLayout" Target="../slideLayouts/slideLayout131.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png"/></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jpeg"/><Relationship Id="rId2" Type="http://schemas.openxmlformats.org/officeDocument/2006/relationships/image" Target="../media/image90.jpeg"/><Relationship Id="rId1" Type="http://schemas.openxmlformats.org/officeDocument/2006/relationships/slideLayout" Target="../slideLayouts/slideLayout131.xml"/><Relationship Id="rId6" Type="http://schemas.openxmlformats.org/officeDocument/2006/relationships/image" Target="../media/image93.jpeg"/><Relationship Id="rId5" Type="http://schemas.openxmlformats.org/officeDocument/2006/relationships/image" Target="../media/image92.jpeg"/><Relationship Id="rId4" Type="http://schemas.microsoft.com/office/2007/relationships/hdphoto" Target="../media/hdphoto3.wdp"/></Relationships>
</file>

<file path=ppt/slides/_rels/slide9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5.jpeg"/><Relationship Id="rId7" Type="http://schemas.openxmlformats.org/officeDocument/2006/relationships/image" Target="../media/image97.jpeg"/><Relationship Id="rId2" Type="http://schemas.openxmlformats.org/officeDocument/2006/relationships/image" Target="../media/image90.jpeg"/><Relationship Id="rId1" Type="http://schemas.openxmlformats.org/officeDocument/2006/relationships/slideLayout" Target="../slideLayouts/slideLayout131.xml"/><Relationship Id="rId6" Type="http://schemas.openxmlformats.org/officeDocument/2006/relationships/image" Target="../media/image96.jpeg"/><Relationship Id="rId5" Type="http://schemas.microsoft.com/office/2007/relationships/hdphoto" Target="../media/hdphoto3.wdp"/><Relationship Id="rId4" Type="http://schemas.openxmlformats.org/officeDocument/2006/relationships/image" Target="../media/image91.png"/><Relationship Id="rId9" Type="http://schemas.openxmlformats.org/officeDocument/2006/relationships/image" Target="../media/image99.jpeg"/></Relationships>
</file>

<file path=ppt/slides/_rels/slide9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5.jpeg"/><Relationship Id="rId7" Type="http://schemas.microsoft.com/office/2007/relationships/hdphoto" Target="../media/hdphoto4.wdp"/><Relationship Id="rId2" Type="http://schemas.openxmlformats.org/officeDocument/2006/relationships/image" Target="../media/image90.jpeg"/><Relationship Id="rId1" Type="http://schemas.openxmlformats.org/officeDocument/2006/relationships/slideLayout" Target="../slideLayouts/slideLayout131.xml"/><Relationship Id="rId6" Type="http://schemas.openxmlformats.org/officeDocument/2006/relationships/image" Target="../media/image100.png"/><Relationship Id="rId5" Type="http://schemas.microsoft.com/office/2007/relationships/hdphoto" Target="../media/hdphoto3.wdp"/><Relationship Id="rId4" Type="http://schemas.openxmlformats.org/officeDocument/2006/relationships/image" Target="../media/image91.png"/><Relationship Id="rId9" Type="http://schemas.openxmlformats.org/officeDocument/2006/relationships/image" Target="../media/image102.jpeg"/></Relationships>
</file>

<file path=ppt/slides/_rels/slide9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03.pn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131.xml"/><Relationship Id="rId6" Type="http://schemas.microsoft.com/office/2007/relationships/hdphoto" Target="../media/hdphoto5.wdp"/><Relationship Id="rId11" Type="http://schemas.openxmlformats.org/officeDocument/2006/relationships/image" Target="../media/image105.jpeg"/><Relationship Id="rId5" Type="http://schemas.openxmlformats.org/officeDocument/2006/relationships/image" Target="../media/image100.png"/><Relationship Id="rId10" Type="http://schemas.openxmlformats.org/officeDocument/2006/relationships/image" Target="../media/image104.jpeg"/><Relationship Id="rId4" Type="http://schemas.microsoft.com/office/2007/relationships/hdphoto" Target="../media/hdphoto2.wdp"/><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609600"/>
            <a:ext cx="4191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Judgment for Exploitation</a:t>
            </a:r>
            <a:r>
              <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 </a:t>
            </a: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10595" name="Rectangle 4"/>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Judgment for Exploitation</a:t>
            </a:r>
            <a:r>
              <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 </a:t>
            </a: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pic>
        <p:nvPicPr>
          <p:cNvPr id="110600" name="Picture 6" descr="candl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86201" y="3428999"/>
            <a:ext cx="795603" cy="227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7" name="Picture 8" descr="glassclock"/>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804025" y="1484313"/>
            <a:ext cx="17526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9"/>
          <p:cNvSpPr>
            <a:spLocks noGrp="1" noChangeArrowheads="1"/>
          </p:cNvSpPr>
          <p:nvPr>
            <p:ph type="title" idx="4294967295"/>
          </p:nvPr>
        </p:nvSpPr>
        <p:spPr>
          <a:xfrm>
            <a:off x="4572000" y="3733800"/>
            <a:ext cx="4536311" cy="1676400"/>
          </a:xfrm>
        </p:spPr>
        <p:txBody>
          <a:bodyPr/>
          <a:lstStyle/>
          <a:p>
            <a:pPr eaLnBrk="1" hangingPunct="1">
              <a:defRPr/>
            </a:pPr>
            <a:r>
              <a:rPr lang="ar-AE" sz="9600" dirty="0"/>
              <a:t>ميخا</a:t>
            </a:r>
            <a:endParaRPr lang="en-US" sz="9600" dirty="0">
              <a:effectLst>
                <a:outerShdw blurRad="50800" dist="38100" dir="2700000" algn="tl">
                  <a:srgbClr val="000000">
                    <a:alpha val="43000"/>
                  </a:srgbClr>
                </a:outerShdw>
              </a:effectLst>
              <a:latin typeface="Capitals" charset="0"/>
              <a:ea typeface="ＭＳ Ｐゴシック" charset="0"/>
              <a:cs typeface="Capitals" charset="0"/>
            </a:endParaRPr>
          </a:p>
        </p:txBody>
      </p:sp>
      <p:sp>
        <p:nvSpPr>
          <p:cNvPr id="10"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BibleStudyDownloads.org</a:t>
            </a:r>
          </a:p>
        </p:txBody>
      </p:sp>
      <p:pic>
        <p:nvPicPr>
          <p:cNvPr id="3" name="Picture 2" descr="Screen Shot 2016-06-29 at 6.49.32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3420" y="3717032"/>
            <a:ext cx="3238500" cy="1790700"/>
          </a:xfrm>
          <a:prstGeom prst="rect">
            <a:avLst/>
          </a:prstGeom>
        </p:spPr>
      </p:pic>
      <p:sp>
        <p:nvSpPr>
          <p:cNvPr id="4" name="TextBox 3"/>
          <p:cNvSpPr txBox="1"/>
          <p:nvPr/>
        </p:nvSpPr>
        <p:spPr>
          <a:xfrm>
            <a:off x="-1854200" y="3454400"/>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697668121"/>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7"/>
          <p:cNvGrpSpPr>
            <a:grpSpLocks/>
          </p:cNvGrpSpPr>
          <p:nvPr/>
        </p:nvGrpSpPr>
        <p:grpSpPr bwMode="auto">
          <a:xfrm>
            <a:off x="390525" y="609600"/>
            <a:ext cx="8372475" cy="668338"/>
            <a:chOff x="0" y="720"/>
            <a:chExt cx="5850" cy="480"/>
          </a:xfrm>
        </p:grpSpPr>
        <p:sp>
          <p:nvSpPr>
            <p:cNvPr id="118849" name="Rectangle 3"/>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Judgment on Israel and Judah for Exploitation</a:t>
              </a:r>
            </a:p>
          </p:txBody>
        </p:sp>
        <p:sp>
          <p:nvSpPr>
            <p:cNvPr id="118850" name="Rectangle 26"/>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18787" name="Rectangle 78"/>
          <p:cNvSpPr>
            <a:spLocks noGrp="1" noChangeArrowheads="1"/>
          </p:cNvSpPr>
          <p:nvPr>
            <p:ph type="title" idx="4294967295"/>
          </p:nvPr>
        </p:nvSpPr>
        <p:spPr>
          <a:xfrm>
            <a:off x="6990556" y="42862"/>
            <a:ext cx="1295400" cy="381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ar-AE" sz="2000" dirty="0">
                <a:effectLst/>
                <a:ea typeface="ＭＳ Ｐゴシック" charset="0"/>
              </a:rPr>
              <a:t>مخطط ال</a:t>
            </a:r>
            <a:r>
              <a:rPr lang="ar-JO" sz="2000" dirty="0">
                <a:effectLst/>
                <a:ea typeface="ＭＳ Ｐゴシック" charset="0"/>
              </a:rPr>
              <a:t>سفر</a:t>
            </a:r>
            <a:endParaRPr lang="en-US" sz="2000" dirty="0">
              <a:effectLst/>
              <a:ea typeface="ＭＳ Ｐゴシック" charset="0"/>
            </a:endParaRPr>
          </a:p>
        </p:txBody>
      </p:sp>
      <p:sp>
        <p:nvSpPr>
          <p:cNvPr id="118788" name="Rectangle 2"/>
          <p:cNvSpPr>
            <a:spLocks noChangeArrowheads="1"/>
          </p:cNvSpPr>
          <p:nvPr/>
        </p:nvSpPr>
        <p:spPr bwMode="auto">
          <a:xfrm>
            <a:off x="0" y="-68214"/>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18789" name="Group 31"/>
          <p:cNvGrpSpPr>
            <a:grpSpLocks/>
          </p:cNvGrpSpPr>
          <p:nvPr/>
        </p:nvGrpSpPr>
        <p:grpSpPr bwMode="auto">
          <a:xfrm>
            <a:off x="385763" y="1282700"/>
            <a:ext cx="2832100" cy="855663"/>
            <a:chOff x="0" y="1200"/>
            <a:chExt cx="1979" cy="614"/>
          </a:xfrm>
        </p:grpSpPr>
        <p:sp>
          <p:nvSpPr>
            <p:cNvPr id="118847" name="Rectangle 4"/>
            <p:cNvSpPr>
              <a:spLocks noChangeArrowheads="1"/>
            </p:cNvSpPr>
            <p:nvPr/>
          </p:nvSpPr>
          <p:spPr bwMode="auto">
            <a:xfrm>
              <a:off x="43" y="1200"/>
              <a:ext cx="1893"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استغلال بين شعب إسرائيل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8" name="Rectangle 30"/>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0" name="Group 33"/>
          <p:cNvGrpSpPr>
            <a:grpSpLocks/>
          </p:cNvGrpSpPr>
          <p:nvPr/>
        </p:nvGrpSpPr>
        <p:grpSpPr bwMode="auto">
          <a:xfrm>
            <a:off x="3217863" y="1282700"/>
            <a:ext cx="2708275" cy="855663"/>
            <a:chOff x="1979" y="1200"/>
            <a:chExt cx="1892" cy="614"/>
          </a:xfrm>
        </p:grpSpPr>
        <p:sp>
          <p:nvSpPr>
            <p:cNvPr id="118845" name="Rectangle 5"/>
            <p:cNvSpPr>
              <a:spLocks noChangeArrowheads="1"/>
            </p:cNvSpPr>
            <p:nvPr/>
          </p:nvSpPr>
          <p:spPr bwMode="auto">
            <a:xfrm>
              <a:off x="2022" y="1200"/>
              <a:ext cx="1806"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استغلال القادة للشعب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6" name="Rectangle 32"/>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1" name="Group 35"/>
          <p:cNvGrpSpPr>
            <a:grpSpLocks/>
          </p:cNvGrpSpPr>
          <p:nvPr/>
        </p:nvGrpSpPr>
        <p:grpSpPr bwMode="auto">
          <a:xfrm>
            <a:off x="5926138" y="1282700"/>
            <a:ext cx="2832100" cy="855663"/>
            <a:chOff x="3871" y="1200"/>
            <a:chExt cx="1979" cy="614"/>
          </a:xfrm>
        </p:grpSpPr>
        <p:sp>
          <p:nvSpPr>
            <p:cNvPr id="118843" name="Rectangle 6"/>
            <p:cNvSpPr>
              <a:spLocks noChangeArrowheads="1"/>
            </p:cNvSpPr>
            <p:nvPr/>
          </p:nvSpPr>
          <p:spPr bwMode="auto">
            <a:xfrm>
              <a:off x="3914" y="1200"/>
              <a:ext cx="1893"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الطقسية الفاسدة</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4" name="Rectangle 34"/>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2" name="Group 37"/>
          <p:cNvGrpSpPr>
            <a:grpSpLocks/>
          </p:cNvGrpSpPr>
          <p:nvPr/>
        </p:nvGrpSpPr>
        <p:grpSpPr bwMode="auto">
          <a:xfrm>
            <a:off x="385763" y="2138363"/>
            <a:ext cx="2832100" cy="801687"/>
            <a:chOff x="0" y="1814"/>
            <a:chExt cx="1979" cy="576"/>
          </a:xfrm>
        </p:grpSpPr>
        <p:sp>
          <p:nvSpPr>
            <p:cNvPr id="118841" name="Rectangle 7"/>
            <p:cNvSpPr>
              <a:spLocks noChangeArrowheads="1"/>
            </p:cNvSpPr>
            <p:nvPr/>
          </p:nvSpPr>
          <p:spPr bwMode="auto">
            <a:xfrm>
              <a:off x="43" y="1814"/>
              <a:ext cx="189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الإصحاحات 1-2</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إسمع</a:t>
              </a:r>
              <a:r>
                <a:rPr lang="ar-JO" altLang="ja-JP" sz="1600" b="1" dirty="0">
                  <a:solidFill>
                    <a:srgbClr val="FFFFFF"/>
                  </a:solidFill>
                  <a:latin typeface="Arial" panose="020B0604020202020204" pitchFamily="34" charset="0"/>
                  <a:ea typeface="ＭＳ Ｐゴシック" charset="0"/>
                  <a:cs typeface="Arial" panose="020B0604020202020204" pitchFamily="34" charset="0"/>
                </a:rPr>
                <a:t> (1: 2)</a:t>
              </a:r>
              <a:r>
                <a:rPr kumimoji="0" lang="ar-AE"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2" name="Rectangle 36"/>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3" name="Group 39"/>
          <p:cNvGrpSpPr>
            <a:grpSpLocks/>
          </p:cNvGrpSpPr>
          <p:nvPr/>
        </p:nvGrpSpPr>
        <p:grpSpPr bwMode="auto">
          <a:xfrm>
            <a:off x="3217863" y="2138363"/>
            <a:ext cx="2708275" cy="801687"/>
            <a:chOff x="1979" y="1814"/>
            <a:chExt cx="1892" cy="576"/>
          </a:xfrm>
        </p:grpSpPr>
        <p:sp>
          <p:nvSpPr>
            <p:cNvPr id="118839" name="Rectangle 8"/>
            <p:cNvSpPr>
              <a:spLocks noChangeArrowheads="1"/>
            </p:cNvSpPr>
            <p:nvPr/>
          </p:nvSpPr>
          <p:spPr bwMode="auto">
            <a:xfrm>
              <a:off x="2022" y="1814"/>
              <a:ext cx="1806"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الإصحاحات 3-5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إسمع</a:t>
              </a:r>
              <a:r>
                <a:rPr lang="ar-JO" altLang="ja-JP" sz="1600" b="1" dirty="0">
                  <a:solidFill>
                    <a:srgbClr val="FFFFFF"/>
                  </a:solidFill>
                  <a:latin typeface="Arial" panose="020B0604020202020204" pitchFamily="34" charset="0"/>
                  <a:ea typeface="ＭＳ Ｐゴシック" charset="0"/>
                  <a:cs typeface="Arial" panose="020B0604020202020204" pitchFamily="34" charset="0"/>
                </a:rPr>
                <a:t> (3: 1)</a:t>
              </a:r>
              <a:r>
                <a:rPr kumimoji="0" lang="ar-AE"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0" name="Rectangle 38"/>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4" name="Group 41"/>
          <p:cNvGrpSpPr>
            <a:grpSpLocks/>
          </p:cNvGrpSpPr>
          <p:nvPr/>
        </p:nvGrpSpPr>
        <p:grpSpPr bwMode="auto">
          <a:xfrm>
            <a:off x="5926138" y="2138363"/>
            <a:ext cx="2832100" cy="801687"/>
            <a:chOff x="3871" y="1814"/>
            <a:chExt cx="1979" cy="576"/>
          </a:xfrm>
        </p:grpSpPr>
        <p:sp>
          <p:nvSpPr>
            <p:cNvPr id="118837" name="Rectangle 9"/>
            <p:cNvSpPr>
              <a:spLocks noChangeArrowheads="1"/>
            </p:cNvSpPr>
            <p:nvPr/>
          </p:nvSpPr>
          <p:spPr bwMode="auto">
            <a:xfrm>
              <a:off x="3914" y="1814"/>
              <a:ext cx="189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الإصحاحات 6-7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altLang="ja-JP"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إسمع</a:t>
              </a:r>
              <a:r>
                <a:rPr lang="ar-JO" altLang="ja-JP" sz="1600" b="1" dirty="0">
                  <a:solidFill>
                    <a:srgbClr val="FFFFFF"/>
                  </a:solidFill>
                  <a:latin typeface="Arial" panose="020B0604020202020204" pitchFamily="34" charset="0"/>
                  <a:ea typeface="ＭＳ Ｐゴシック" charset="0"/>
                  <a:cs typeface="Arial" panose="020B0604020202020204" pitchFamily="34" charset="0"/>
                </a:rPr>
                <a:t> (6: 1)</a:t>
              </a: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8" name="Rectangle 40"/>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5" name="Group 43"/>
          <p:cNvGrpSpPr>
            <a:grpSpLocks/>
          </p:cNvGrpSpPr>
          <p:nvPr/>
        </p:nvGrpSpPr>
        <p:grpSpPr bwMode="auto">
          <a:xfrm>
            <a:off x="385763" y="2940050"/>
            <a:ext cx="2832100" cy="655638"/>
            <a:chOff x="0" y="2390"/>
            <a:chExt cx="1979" cy="470"/>
          </a:xfrm>
        </p:grpSpPr>
        <p:sp>
          <p:nvSpPr>
            <p:cNvPr id="118835" name="Rectangle 10"/>
            <p:cNvSpPr>
              <a:spLocks noChangeArrowheads="1"/>
            </p:cNvSpPr>
            <p:nvPr/>
          </p:nvSpPr>
          <p:spPr bwMode="auto">
            <a:xfrm>
              <a:off x="43" y="2390"/>
              <a:ext cx="1893"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عقاب ثم بركة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6" name="Rectangle 42"/>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6" name="Group 45"/>
          <p:cNvGrpSpPr>
            <a:grpSpLocks/>
          </p:cNvGrpSpPr>
          <p:nvPr/>
        </p:nvGrpSpPr>
        <p:grpSpPr bwMode="auto">
          <a:xfrm>
            <a:off x="3217863" y="2940050"/>
            <a:ext cx="2708275" cy="655638"/>
            <a:chOff x="1979" y="2390"/>
            <a:chExt cx="1892" cy="470"/>
          </a:xfrm>
        </p:grpSpPr>
        <p:sp>
          <p:nvSpPr>
            <p:cNvPr id="118833" name="Rectangle 11"/>
            <p:cNvSpPr>
              <a:spLocks noChangeArrowheads="1"/>
            </p:cNvSpPr>
            <p:nvPr/>
          </p:nvSpPr>
          <p:spPr bwMode="auto">
            <a:xfrm>
              <a:off x="2022" y="2390"/>
              <a:ext cx="1806"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عقاب ثم بركة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4" name="Rectangle 44"/>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7" name="Group 47"/>
          <p:cNvGrpSpPr>
            <a:grpSpLocks/>
          </p:cNvGrpSpPr>
          <p:nvPr/>
        </p:nvGrpSpPr>
        <p:grpSpPr bwMode="auto">
          <a:xfrm>
            <a:off x="5926138" y="2940050"/>
            <a:ext cx="2832100" cy="655638"/>
            <a:chOff x="3871" y="2390"/>
            <a:chExt cx="1979" cy="470"/>
          </a:xfrm>
        </p:grpSpPr>
        <p:sp>
          <p:nvSpPr>
            <p:cNvPr id="118831" name="Rectangle 12"/>
            <p:cNvSpPr>
              <a:spLocks noChangeArrowheads="1"/>
            </p:cNvSpPr>
            <p:nvPr/>
          </p:nvSpPr>
          <p:spPr bwMode="auto">
            <a:xfrm>
              <a:off x="3914" y="2390"/>
              <a:ext cx="1893"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عقاب ثم بركة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2" name="Rectangle 46"/>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8" name="Group 49"/>
          <p:cNvGrpSpPr>
            <a:grpSpLocks/>
          </p:cNvGrpSpPr>
          <p:nvPr/>
        </p:nvGrpSpPr>
        <p:grpSpPr bwMode="auto">
          <a:xfrm>
            <a:off x="385763" y="3595688"/>
            <a:ext cx="2832100" cy="882650"/>
            <a:chOff x="0" y="2860"/>
            <a:chExt cx="1979" cy="634"/>
          </a:xfrm>
        </p:grpSpPr>
        <p:sp>
          <p:nvSpPr>
            <p:cNvPr id="118829" name="Rectangle 13"/>
            <p:cNvSpPr>
              <a:spLocks noChangeArrowheads="1"/>
            </p:cNvSpPr>
            <p:nvPr/>
          </p:nvSpPr>
          <p:spPr bwMode="auto">
            <a:xfrm>
              <a:off x="43" y="2860"/>
              <a:ext cx="189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غنى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ＭＳ Ｐゴシック" charset="0"/>
                  <a:cs typeface="Arial" panose="020B0604020202020204" pitchFamily="34" charset="0"/>
                </a:rPr>
                <a:t>(2: 1-2، 8-12)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0" name="Rectangle 48"/>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9" name="Group 51"/>
          <p:cNvGrpSpPr>
            <a:grpSpLocks/>
          </p:cNvGrpSpPr>
          <p:nvPr/>
        </p:nvGrpSpPr>
        <p:grpSpPr bwMode="auto">
          <a:xfrm>
            <a:off x="3217863" y="3595688"/>
            <a:ext cx="2708275" cy="882650"/>
            <a:chOff x="1979" y="2860"/>
            <a:chExt cx="1892" cy="634"/>
          </a:xfrm>
        </p:grpSpPr>
        <p:sp>
          <p:nvSpPr>
            <p:cNvPr id="118827" name="Rectangle 14"/>
            <p:cNvSpPr>
              <a:spLocks noChangeArrowheads="1"/>
            </p:cNvSpPr>
            <p:nvPr/>
          </p:nvSpPr>
          <p:spPr bwMode="auto">
            <a:xfrm>
              <a:off x="2022" y="2860"/>
              <a:ext cx="1806"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غنى</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ＭＳ Ｐゴシック" charset="0"/>
                  <a:cs typeface="Arial" panose="020B0604020202020204" pitchFamily="34" charset="0"/>
                </a:rPr>
                <a:t>(3: 1-3، 9-11)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28" name="Rectangle 50"/>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800" name="Group 53"/>
          <p:cNvGrpSpPr>
            <a:grpSpLocks/>
          </p:cNvGrpSpPr>
          <p:nvPr/>
        </p:nvGrpSpPr>
        <p:grpSpPr bwMode="auto">
          <a:xfrm>
            <a:off x="5926138" y="3595688"/>
            <a:ext cx="2832100" cy="882650"/>
            <a:chOff x="3871" y="2860"/>
            <a:chExt cx="1979" cy="634"/>
          </a:xfrm>
        </p:grpSpPr>
        <p:sp>
          <p:nvSpPr>
            <p:cNvPr id="118825" name="Rectangle 15"/>
            <p:cNvSpPr>
              <a:spLocks noChangeArrowheads="1"/>
            </p:cNvSpPr>
            <p:nvPr/>
          </p:nvSpPr>
          <p:spPr bwMode="auto">
            <a:xfrm>
              <a:off x="3914" y="2860"/>
              <a:ext cx="189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غنى</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ＭＳ Ｐゴシック" charset="0"/>
                  <a:cs typeface="Arial" panose="020B0604020202020204" pitchFamily="34" charset="0"/>
                </a:rPr>
                <a:t>(6: 10-12، 7: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26" name="Rectangle 52"/>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208" name="Rectangle 16"/>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تدمير السامرة ويهوذا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2-16</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02" name="Rectangle 54"/>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09" name="Rectangle 17"/>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الادانة بسبب ال</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ستغلال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18804" name="Rectangle 56"/>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8805" name="Rectangle 18"/>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 الشمل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06" name="Rectangle 58"/>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11" name="Rectangle 19"/>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lang="ar-JO" sz="1400" b="1" dirty="0">
                <a:solidFill>
                  <a:srgbClr val="FFFFFF"/>
                </a:solidFill>
                <a:latin typeface="Arial" panose="020B0604020202020204" pitchFamily="34" charset="0"/>
                <a:ea typeface="ＭＳ Ｐゴシック" charset="0"/>
                <a:cs typeface="Arial" panose="020B0604020202020204" pitchFamily="34" charset="0"/>
              </a:rPr>
              <a:t>إ</a:t>
            </a: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دانة بسبب ال</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ستغلال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400" b="1" dirty="0">
                <a:solidFill>
                  <a:srgbClr val="FFFFFF"/>
                </a:solidFill>
                <a:latin typeface="Arial" panose="020B0604020202020204" pitchFamily="34" charset="0"/>
                <a:ea typeface="ＭＳ Ｐゴシック" charset="0"/>
                <a:cs typeface="Arial" panose="020B0604020202020204" pitchFamily="34" charset="0"/>
              </a:rPr>
              <a:t>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08" name="Rectangle 60"/>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8809" name="Rectangle 20"/>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المسيانية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10" name="Rectangle 62"/>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13" name="Rectangle 21"/>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Y</a:t>
            </a: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ستغلال الديني والطقسي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1-8</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12" name="Rectangle 64"/>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14" name="Rectangle 22"/>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400" b="1" dirty="0">
                <a:solidFill>
                  <a:srgbClr val="FFFFFF"/>
                </a:solidFill>
                <a:latin typeface="Arial" panose="020B0604020202020204" pitchFamily="34" charset="0"/>
                <a:ea typeface="ＭＳ Ｐゴシック" charset="0"/>
                <a:cs typeface="Arial" panose="020B0604020202020204" pitchFamily="34" charset="0"/>
              </a:rPr>
              <a:t>6: 9-7: 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18814" name="Rectangle 66"/>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8815" name="Rectangle 23"/>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الثقة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7-20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16" name="Rectangle 68"/>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18817" name="Group 71"/>
          <p:cNvGrpSpPr>
            <a:grpSpLocks/>
          </p:cNvGrpSpPr>
          <p:nvPr/>
        </p:nvGrpSpPr>
        <p:grpSpPr bwMode="auto">
          <a:xfrm>
            <a:off x="385763" y="5521325"/>
            <a:ext cx="8372475" cy="534988"/>
            <a:chOff x="0" y="4242"/>
            <a:chExt cx="5850" cy="384"/>
          </a:xfrm>
        </p:grpSpPr>
        <p:sp>
          <p:nvSpPr>
            <p:cNvPr id="118823" name="Rectangle 24"/>
            <p:cNvSpPr>
              <a:spLocks noChangeArrowheads="1"/>
            </p:cNvSpPr>
            <p:nvPr/>
          </p:nvSpPr>
          <p:spPr bwMode="auto">
            <a:xfrm>
              <a:off x="43" y="4242"/>
              <a:ext cx="576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 ويهوذا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24" name="Rectangle 70"/>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818" name="Group 73"/>
          <p:cNvGrpSpPr>
            <a:grpSpLocks/>
          </p:cNvGrpSpPr>
          <p:nvPr/>
        </p:nvGrpSpPr>
        <p:grpSpPr bwMode="auto">
          <a:xfrm>
            <a:off x="385763" y="6056313"/>
            <a:ext cx="8372475" cy="654050"/>
            <a:chOff x="0" y="4626"/>
            <a:chExt cx="5850" cy="470"/>
          </a:xfrm>
        </p:grpSpPr>
        <p:sp>
          <p:nvSpPr>
            <p:cNvPr id="118821" name="Rectangle 25"/>
            <p:cNvSpPr>
              <a:spLocks noChangeArrowheads="1"/>
            </p:cNvSpPr>
            <p:nvPr/>
          </p:nvSpPr>
          <p:spPr bwMode="auto">
            <a:xfrm>
              <a:off x="43" y="4626"/>
              <a:ext cx="5764"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قبل, أثناء, وبعد سقوط إسرائيل )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735-710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22" name="Rectangle 72"/>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18819" name="Text Box 77"/>
          <p:cNvSpPr txBox="1">
            <a:spLocks noChangeArrowheads="1"/>
          </p:cNvSpPr>
          <p:nvPr/>
        </p:nvSpPr>
        <p:spPr bwMode="auto">
          <a:xfrm>
            <a:off x="8307133" y="31956"/>
            <a:ext cx="78579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8820" name="Rectangle 79"/>
          <p:cNvSpPr>
            <a:spLocks noChangeArrowheads="1"/>
          </p:cNvSpPr>
          <p:nvPr/>
        </p:nvSpPr>
        <p:spPr bwMode="auto">
          <a:xfrm>
            <a:off x="381000" y="698500"/>
            <a:ext cx="8382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الدينونة على إسرائيل ويهوذا بسبب ال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AE"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ستغلال</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28385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8788"/>
                                        </p:tgtEl>
                                        <p:attrNameLst>
                                          <p:attrName>style.visibility</p:attrName>
                                        </p:attrNameLst>
                                      </p:cBhvr>
                                      <p:to>
                                        <p:strVal val="visible"/>
                                      </p:to>
                                    </p:set>
                                    <p:anim calcmode="lin" valueType="num">
                                      <p:cBhvr additive="base">
                                        <p:cTn id="7" dur="500" fill="hold"/>
                                        <p:tgtEl>
                                          <p:spTgt spid="118788"/>
                                        </p:tgtEl>
                                        <p:attrNameLst>
                                          <p:attrName>ppt_x</p:attrName>
                                        </p:attrNameLst>
                                      </p:cBhvr>
                                      <p:tavLst>
                                        <p:tav tm="0">
                                          <p:val>
                                            <p:strVal val="#ppt_x"/>
                                          </p:val>
                                        </p:tav>
                                        <p:tav tm="100000">
                                          <p:val>
                                            <p:strVal val="#ppt_x"/>
                                          </p:val>
                                        </p:tav>
                                      </p:tavLst>
                                    </p:anim>
                                    <p:anim calcmode="lin" valueType="num">
                                      <p:cBhvr additive="base">
                                        <p:cTn id="8" dur="500" fill="hold"/>
                                        <p:tgtEl>
                                          <p:spTgt spid="1187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19968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0" y="258414"/>
            <a:ext cx="9144000" cy="1463696"/>
          </a:xfrm>
          <a:prstGeom prst="rect">
            <a:avLst/>
          </a:prstGeom>
          <a:effectLst>
            <a:outerShdw blurRad="63500" dist="35921" dir="2700000" algn="ctr" rotWithShape="0">
              <a:schemeClr val="tx2">
                <a:alpha val="74998"/>
              </a:schemeClr>
            </a:outerShdw>
          </a:effectLst>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uLnTx/>
                <a:uFillTx/>
                <a:latin typeface="Arial" panose="020B0604020202020204" pitchFamily="34" charset="0"/>
                <a:ea typeface="ＭＳ Ｐゴシック" charset="0"/>
                <a:cs typeface="Arial" panose="020B0604020202020204" pitchFamily="34" charset="0"/>
                <a:sym typeface="Arial"/>
              </a:rPr>
              <a:t>العودة إلى ريك</a:t>
            </a:r>
            <a:endParaRPr kumimoji="0" lang="en-US" sz="4000" b="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uLnTx/>
                <a:uFillTx/>
                <a:latin typeface="Arial" panose="020B0604020202020204" pitchFamily="34" charset="0"/>
                <a:ea typeface="ＭＳ Ｐゴシック" charset="0"/>
                <a:cs typeface="Arial" panose="020B0604020202020204" pitchFamily="34" charset="0"/>
                <a:sym typeface="Arial"/>
              </a:rPr>
              <a:t>وعظة ميخا</a:t>
            </a:r>
            <a:endParaRPr kumimoji="0" lang="en-US" sz="4000" b="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31247200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82993"/>
            <a:ext cx="9144000" cy="829727"/>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أخرج الآخرين من مأزقهم</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736600" y="1714500"/>
            <a:ext cx="7670800" cy="3429000"/>
          </a:xfrm>
          <a:prstGeom prst="rect">
            <a:avLst/>
          </a:prstGeom>
        </p:spPr>
      </p:pic>
    </p:spTree>
    <p:extLst>
      <p:ext uri="{BB962C8B-B14F-4D97-AF65-F5344CB8AC3E}">
        <p14:creationId xmlns:p14="http://schemas.microsoft.com/office/powerpoint/2010/main" val="20243449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51554"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082675"/>
            <a:ext cx="5133975" cy="623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5"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9933"/>
              </a:solidFill>
              <a:effectLst/>
              <a:uLnTx/>
              <a:uFillTx/>
              <a:latin typeface="Arial" panose="020B0604020202020204" pitchFamily="34" charset="0"/>
              <a:cs typeface="Arial" panose="020B0604020202020204" pitchFamily="34" charset="0"/>
            </a:endParaRPr>
          </a:p>
        </p:txBody>
      </p:sp>
      <p:sp>
        <p:nvSpPr>
          <p:cNvPr id="15155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390" name="Text Box 6"/>
          <p:cNvSpPr txBox="1">
            <a:spLocks noChangeArrowheads="1"/>
          </p:cNvSpPr>
          <p:nvPr/>
        </p:nvSpPr>
        <p:spPr bwMode="auto">
          <a:xfrm>
            <a:off x="2483768" y="1759496"/>
            <a:ext cx="6444208" cy="1129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1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يمتلك ميخا واحدة من أعلى نسب التنبؤ في الكتب النبوية (70% من المحتوى) يتوقع :</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pic>
        <p:nvPicPr>
          <p:cNvPr id="151558" name="Picture 7" descr="candl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2" name="Text Box 8"/>
          <p:cNvSpPr txBox="1">
            <a:spLocks noChangeArrowheads="1"/>
          </p:cNvSpPr>
          <p:nvPr/>
        </p:nvSpPr>
        <p:spPr bwMode="auto">
          <a:xfrm>
            <a:off x="2411760" y="4330839"/>
            <a:ext cx="267883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marL="349250" indent="-349250" eaLnBrk="1" hangingPunct="1">
              <a:buFontTx/>
              <a:buChar char="•"/>
              <a:defRPr sz="3200" b="1">
                <a:solidFill>
                  <a:schemeClr val="bg1"/>
                </a:solidFill>
                <a:latin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49250" marR="0" lvl="0" indent="-349250" algn="r" defTabSz="914400" rtl="1" eaLnBrk="1" fontAlgn="base" latinLnBrk="0" hangingPunct="1">
              <a:lnSpc>
                <a:spcPct val="100000"/>
              </a:lnSpc>
              <a:spcBef>
                <a:spcPct val="0"/>
              </a:spcBef>
              <a:spcAft>
                <a:spcPct val="0"/>
              </a:spcAft>
              <a:buClrTx/>
              <a:buSzTx/>
              <a:buFontTx/>
              <a:buChar char="•"/>
              <a:tabLst/>
              <a:defRPr/>
            </a:pPr>
            <a:r>
              <a:rPr kumimoji="0" lang="ar-JO"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سقوط السامرة وأورشليم</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7223" name="Rectangle 9"/>
          <p:cNvSpPr>
            <a:spLocks noGrp="1" noChangeArrowheads="1"/>
          </p:cNvSpPr>
          <p:nvPr>
            <p:ph type="title" idx="4294967295"/>
          </p:nvPr>
        </p:nvSpPr>
        <p:spPr>
          <a:xfrm>
            <a:off x="381000" y="692696"/>
            <a:ext cx="7772400" cy="93610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ar-JO" dirty="0">
                <a:solidFill>
                  <a:srgbClr val="FFFFFF"/>
                </a:solidFill>
                <a:effectLst>
                  <a:glow rad="228600">
                    <a:schemeClr val="tx1"/>
                  </a:glow>
                </a:effectLst>
                <a:ea typeface="ＭＳ Ｐゴシック" charset="0"/>
              </a:rPr>
              <a:t>التأكيد على النبوة</a:t>
            </a:r>
            <a:endParaRPr lang="en-US" dirty="0">
              <a:solidFill>
                <a:srgbClr val="FFFFFF"/>
              </a:solidFill>
              <a:effectLst>
                <a:glow rad="228600">
                  <a:schemeClr val="tx1"/>
                </a:glow>
              </a:effectLst>
              <a:ea typeface="ＭＳ Ｐゴシック" charset="0"/>
            </a:endParaRPr>
          </a:p>
        </p:txBody>
      </p:sp>
      <p:sp>
        <p:nvSpPr>
          <p:cNvPr id="9" name="Text Box 3"/>
          <p:cNvSpPr txBox="1">
            <a:spLocks noChangeArrowheads="1"/>
          </p:cNvSpPr>
          <p:nvPr/>
        </p:nvSpPr>
        <p:spPr bwMode="auto">
          <a:xfrm>
            <a:off x="827088" y="0"/>
            <a:ext cx="2723823"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حقائق ممتعة</a:t>
            </a:r>
            <a:endPar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51562"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8"/>
          <p:cNvSpPr txBox="1">
            <a:spLocks noChangeArrowheads="1"/>
          </p:cNvSpPr>
          <p:nvPr/>
        </p:nvSpPr>
        <p:spPr bwMode="auto">
          <a:xfrm>
            <a:off x="5174232" y="4330839"/>
            <a:ext cx="400628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9250" marR="0" lvl="0" indent="-349250" algn="r" defTabSz="914400" rtl="1" eaLnBrk="1" fontAlgn="base" latinLnBrk="0" hangingPunct="1">
              <a:lnSpc>
                <a:spcPct val="10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الإسترداد المستقبلي من خلال البقية المؤدية للعصر المسياني</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963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box(out)">
                                      <p:cBhvr>
                                        <p:cTn id="7" dur="500"/>
                                        <p:tgtEl>
                                          <p:spTgt spid="163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392">
                                            <p:txEl>
                                              <p:pRg st="0" end="0"/>
                                            </p:txEl>
                                          </p:spTgt>
                                        </p:tgtEl>
                                        <p:attrNameLst>
                                          <p:attrName>style.visibility</p:attrName>
                                        </p:attrNameLst>
                                      </p:cBhvr>
                                      <p:to>
                                        <p:strVal val="visible"/>
                                      </p:to>
                                    </p:set>
                                    <p:animEffect transition="in" filter="box(out)">
                                      <p:cBhvr>
                                        <p:cTn id="12" dur="500"/>
                                        <p:tgtEl>
                                          <p:spTgt spid="163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ou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P spid="16392" grpId="0" build="p" autoUpdateAnimBg="0"/>
      <p:bldP spid="10"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0"/>
            <a:ext cx="7813970" cy="1446550"/>
          </a:xfrm>
        </p:spPr>
        <p:txBody>
          <a:bodyPr/>
          <a:lstStyle/>
          <a:p>
            <a:pPr algn="ctr" eaLnBrk="1" hangingPunct="1"/>
            <a:r>
              <a:rPr lang="ar-JO" sz="4400" b="1" dirty="0">
                <a:latin typeface="Arial" panose="020B0604020202020204" pitchFamily="34" charset="0"/>
                <a:cs typeface="Arial" panose="020B0604020202020204" pitchFamily="34" charset="0"/>
              </a:rPr>
              <a:t>مشاكل وملاحظات </a:t>
            </a:r>
            <a:br>
              <a:rPr lang="ar-JO" sz="4400" b="1" dirty="0">
                <a:latin typeface="Arial" panose="020B0604020202020204" pitchFamily="34" charset="0"/>
                <a:cs typeface="Arial" panose="020B0604020202020204" pitchFamily="34" charset="0"/>
              </a:rPr>
            </a:br>
            <a:r>
              <a:rPr lang="ar-JO" sz="4400" b="1" dirty="0">
                <a:latin typeface="Arial" panose="020B0604020202020204" pitchFamily="34" charset="0"/>
                <a:cs typeface="Arial" panose="020B0604020202020204" pitchFamily="34" charset="0"/>
              </a:rPr>
              <a:t>في تفسير النبوة</a:t>
            </a:r>
            <a:endParaRPr lang="en-US" sz="4400" b="1" dirty="0">
              <a:latin typeface="Arial" panose="020B0604020202020204" pitchFamily="34" charset="0"/>
              <a:cs typeface="Arial" panose="020B0604020202020204" pitchFamily="34" charset="0"/>
            </a:endParaRPr>
          </a:p>
        </p:txBody>
      </p:sp>
      <p:sp>
        <p:nvSpPr>
          <p:cNvPr id="12291" name="Rectangle 3"/>
          <p:cNvSpPr>
            <a:spLocks noGrp="1" noChangeArrowheads="1"/>
          </p:cNvSpPr>
          <p:nvPr>
            <p:ph type="body" idx="1"/>
          </p:nvPr>
        </p:nvSpPr>
        <p:spPr>
          <a:xfrm>
            <a:off x="827584" y="2057400"/>
            <a:ext cx="8077200" cy="4800600"/>
          </a:xfrm>
        </p:spPr>
        <p:txBody>
          <a:bodyPr/>
          <a:lstStyle/>
          <a:p>
            <a:pPr algn="r" rtl="1" eaLnBrk="1" hangingPunct="1"/>
            <a:r>
              <a:rPr lang="ar-JO" sz="2800" b="1" dirty="0">
                <a:latin typeface="Arial" panose="020B0604020202020204" pitchFamily="34" charset="0"/>
                <a:cs typeface="Arial" panose="020B0604020202020204" pitchFamily="34" charset="0"/>
              </a:rPr>
              <a:t>افتراضات مسبقة غير دقيقة</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algn="r" rtl="1" eaLnBrk="1" hangingPunct="1"/>
            <a:r>
              <a:rPr lang="ar-JO" sz="2800" b="1" dirty="0">
                <a:latin typeface="Arial" panose="020B0604020202020204" pitchFamily="34" charset="0"/>
                <a:cs typeface="Arial" panose="020B0604020202020204" pitchFamily="34" charset="0"/>
              </a:rPr>
              <a:t>كان الأنبياء بشكل أساسي منفذين للعهد على أساس الشريعة الموسوية</a:t>
            </a:r>
            <a:endParaRPr lang="en-US" sz="2800" b="1" dirty="0">
              <a:latin typeface="Arial" panose="020B0604020202020204" pitchFamily="34" charset="0"/>
              <a:cs typeface="Arial" panose="020B0604020202020204" pitchFamily="34" charset="0"/>
            </a:endParaRPr>
          </a:p>
        </p:txBody>
      </p:sp>
      <p:sp>
        <p:nvSpPr>
          <p:cNvPr id="110595"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الموسوي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الأخلاقي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832648" y="2780928"/>
            <a:ext cx="279439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الإبراهيمي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التنبؤي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23694244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grpId="0"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grpId="0" nodeType="after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 calcmode="lin" valueType="num">
                                      <p:cBhvr additive="base">
                                        <p:cTn id="40"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par>
                          <p:cTn id="47" fill="hold">
                            <p:stCondLst>
                              <p:cond delay="500"/>
                            </p:stCondLst>
                            <p:childTnLst>
                              <p:par>
                                <p:cTn id="48" presetID="2" presetClass="entr" presetSubtype="2" fill="hold" grpId="0" nodeType="after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 calcmode="lin" valueType="num">
                                      <p:cBhvr additive="base">
                                        <p:cTn id="5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6">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 calcmode="lin" valueType="num">
                                      <p:cBhvr additive="base">
                                        <p:cTn id="54"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
                                            <p:txEl>
                                              <p:pRg st="1" end="1"/>
                                            </p:txEl>
                                          </p:spTgt>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 calcmode="lin" valueType="num">
                                      <p:cBhvr additive="base">
                                        <p:cTn id="58"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uiExpand="1" build="p" autoUpdateAnimBg="0"/>
      <p:bldP spid="2"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575"/>
            <a:ext cx="8594725" cy="769938"/>
          </a:xfrm>
        </p:spPr>
        <p:txBody>
          <a:bodyPr/>
          <a:lstStyle/>
          <a:p>
            <a:pPr algn="ctr" eaLnBrk="1" hangingPunct="1"/>
            <a:r>
              <a:rPr lang="ar-JO" sz="4400" b="1" dirty="0">
                <a:latin typeface="Arial" panose="020B0604020202020204" pitchFamily="34" charset="0"/>
                <a:cs typeface="Arial" panose="020B0604020202020204" pitchFamily="34" charset="0"/>
              </a:rPr>
              <a:t>الرسالة النبوية</a:t>
            </a:r>
            <a:endParaRPr lang="en-US" sz="4400" b="1" dirty="0">
              <a:latin typeface="Arial" panose="020B0604020202020204" pitchFamily="34" charset="0"/>
              <a:cs typeface="Arial" panose="020B0604020202020204" pitchFamily="34" charset="0"/>
            </a:endParaRPr>
          </a:p>
        </p:txBody>
      </p:sp>
      <p:sp>
        <p:nvSpPr>
          <p:cNvPr id="12291" name="Rectangle 3"/>
          <p:cNvSpPr>
            <a:spLocks noGrp="1" noChangeArrowheads="1"/>
          </p:cNvSpPr>
          <p:nvPr>
            <p:ph type="body" idx="1"/>
          </p:nvPr>
        </p:nvSpPr>
        <p:spPr/>
        <p:txBody>
          <a:bodyPr/>
          <a:lstStyle/>
          <a:p>
            <a:pPr algn="r" rtl="1" eaLnBrk="1" hangingPunct="1"/>
            <a:r>
              <a:rPr lang="ar-JO" b="1" dirty="0">
                <a:latin typeface="Arial" panose="020B0604020202020204" pitchFamily="34" charset="0"/>
                <a:cs typeface="Arial" panose="020B0604020202020204" pitchFamily="34" charset="0"/>
              </a:rPr>
              <a:t>لم يكن من السهل على الأنبياء القيام بذلك، وقد ذهبوا عكس التيار ليكرزوا بكلمة الرب لأمة متمردة.</a:t>
            </a:r>
            <a:endParaRPr lang="en-US" b="1" dirty="0">
              <a:latin typeface="Arial" panose="020B0604020202020204" pitchFamily="34" charset="0"/>
              <a:cs typeface="Arial" panose="020B0604020202020204" pitchFamily="34" charset="0"/>
            </a:endParaRPr>
          </a:p>
        </p:txBody>
      </p:sp>
      <p:sp>
        <p:nvSpPr>
          <p:cNvPr id="110595"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6385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900113" y="2057400"/>
            <a:ext cx="8243887" cy="4540250"/>
          </a:xfrm>
        </p:spPr>
        <p:txBody>
          <a:bodyPr/>
          <a:lstStyle/>
          <a:p>
            <a:pPr algn="r" rtl="1" eaLnBrk="1" hangingPunct="1"/>
            <a:r>
              <a:rPr lang="ar-JO" b="1" dirty="0">
                <a:latin typeface="Arial" panose="020B0604020202020204" pitchFamily="34" charset="0"/>
                <a:cs typeface="Arial" panose="020B0604020202020204" pitchFamily="34" charset="0"/>
              </a:rPr>
              <a:t>اهتمام أساسي عولج من قبل الأنبياء هو الوثنية</a:t>
            </a:r>
            <a:endParaRPr lang="en-US" b="1" dirty="0">
              <a:latin typeface="Arial" panose="020B0604020202020204" pitchFamily="34" charset="0"/>
              <a:cs typeface="Arial" panose="020B0604020202020204" pitchFamily="34" charset="0"/>
            </a:endParaRPr>
          </a:p>
          <a:p>
            <a:pPr algn="r" rtl="1" eaLnBrk="1" hangingPunct="1"/>
            <a:r>
              <a:rPr lang="ar-JO" b="1" dirty="0">
                <a:latin typeface="Arial" panose="020B0604020202020204" pitchFamily="34" charset="0"/>
                <a:cs typeface="Arial" panose="020B0604020202020204" pitchFamily="34" charset="0"/>
              </a:rPr>
              <a:t>لكن كان لديهم اهتمامات اجتماعية واقتصادية أيضاً</a:t>
            </a:r>
            <a:r>
              <a:rPr lang="en-US" b="1" dirty="0">
                <a:latin typeface="Arial" panose="020B0604020202020204" pitchFamily="34" charset="0"/>
                <a:cs typeface="Arial" panose="020B0604020202020204" pitchFamily="34" charset="0"/>
              </a:rPr>
              <a:t> </a:t>
            </a:r>
          </a:p>
          <a:p>
            <a:pPr algn="r" rtl="1" eaLnBrk="1" hangingPunct="1"/>
            <a:r>
              <a:rPr lang="ar-JO" b="1" dirty="0">
                <a:latin typeface="Arial" panose="020B0604020202020204" pitchFamily="34" charset="0"/>
                <a:cs typeface="Arial" panose="020B0604020202020204" pitchFamily="34" charset="0"/>
              </a:rPr>
              <a:t>تكلموا بأحكام لإبعاد الأمة عن اللعنات.</a:t>
            </a:r>
            <a:endParaRPr lang="en-US" b="1" dirty="0">
              <a:latin typeface="Arial" panose="020B0604020202020204" pitchFamily="34" charset="0"/>
              <a:cs typeface="Arial" panose="020B0604020202020204" pitchFamily="34" charset="0"/>
            </a:endParaRPr>
          </a:p>
        </p:txBody>
      </p:sp>
      <p:sp>
        <p:nvSpPr>
          <p:cNvPr id="111619" name="Rectangle 4"/>
          <p:cNvSpPr>
            <a:spLocks noGrp="1" noChangeArrowheads="1"/>
          </p:cNvSpPr>
          <p:nvPr>
            <p:ph type="title"/>
          </p:nvPr>
        </p:nvSpPr>
        <p:spPr>
          <a:xfrm>
            <a:off x="900113" y="536575"/>
            <a:ext cx="8213725" cy="769938"/>
          </a:xfrm>
        </p:spPr>
        <p:txBody>
          <a:bodyPr/>
          <a:lstStyle/>
          <a:p>
            <a:pPr algn="ctr" eaLnBrk="1" hangingPunct="1"/>
            <a:r>
              <a:rPr lang="ar-JO" sz="4400" b="1" dirty="0">
                <a:latin typeface="Arial" panose="020B0604020202020204" pitchFamily="34" charset="0"/>
                <a:cs typeface="Arial" panose="020B0604020202020204" pitchFamily="34" charset="0"/>
              </a:rPr>
              <a:t>الرسالة النبوية</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0514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JO" sz="5400" dirty="0">
                <a:effectLst>
                  <a:glow rad="876300">
                    <a:schemeClr val="tx1"/>
                  </a:glow>
                </a:effectLst>
                <a:ea typeface="ＭＳ Ｐゴシック" charset="0"/>
              </a:rPr>
              <a:t>عظات ميخا الثلاثة</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لماذا يجب أن تكون سخياً؟</a:t>
            </a:r>
            <a:endParaRPr kumimoji="0" lang="en-US"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028700" marR="0" lvl="0" indent="-102870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1. الله س</a:t>
            </a:r>
            <a:r>
              <a:rPr kumimoji="0" lang="ar-JO" sz="4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يكافئ</a:t>
            </a: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السخاء</a:t>
            </a:r>
          </a:p>
          <a:p>
            <a:pPr marL="1028700" marR="0" lvl="0" indent="-102870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(ميخا 1-2)</a:t>
            </a:r>
            <a:endPar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879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JO" sz="5400" dirty="0">
                <a:effectLst>
                  <a:glow rad="876300">
                    <a:schemeClr val="tx1"/>
                  </a:glow>
                </a:effectLst>
                <a:ea typeface="ＭＳ Ｐゴシック" charset="0"/>
              </a:rPr>
              <a:t>عظات ميخا الثلاثة</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 1</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لماذا يجب أن تكون سخياً؟</a:t>
            </a:r>
            <a:endParaRPr kumimoji="0" lang="en-US"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 </a:t>
            </a:r>
            <a:r>
              <a:rPr kumimoji="0" lang="ar-JO" sz="4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يعزي</a:t>
            </a: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الله الأسخياء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(3-5)</a:t>
            </a:r>
            <a:endPar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574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ميخا ٣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6429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03329" y="1404751"/>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7" name="TextBox 3"/>
          <p:cNvSpPr txBox="1">
            <a:spLocks noChangeArrowheads="1"/>
          </p:cNvSpPr>
          <p:nvPr/>
        </p:nvSpPr>
        <p:spPr bwMode="auto">
          <a:xfrm>
            <a:off x="4129548" y="1046036"/>
            <a:ext cx="4863929" cy="353943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 الرسائل ضد السامرة وأورشليم</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شر شعب إسرائيل </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خطية قادة إسرائيل</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  سيادة الملك في صهيون </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5 تقديم مسيا بيت لحم  </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6 توبيخ أفعال الظلم </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7 الأمل في مستقبل الله </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ميخا</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521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1" descr="OPROF00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6019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4"/>
          <p:cNvSpPr>
            <a:spLocks noChangeArrowheads="1"/>
          </p:cNvSpPr>
          <p:nvPr/>
        </p:nvSpPr>
        <p:spPr bwMode="auto">
          <a:xfrm>
            <a:off x="0" y="3276600"/>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Judgment for Exploitation</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6739" name="Rectangle 5"/>
          <p:cNvSpPr>
            <a:spLocks noChangeArrowheads="1"/>
          </p:cNvSpPr>
          <p:nvPr/>
        </p:nvSpPr>
        <p:spPr bwMode="auto">
          <a:xfrm>
            <a:off x="0" y="3276600"/>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Judgment for Exploitation</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6740" name="Rectangle 12"/>
          <p:cNvSpPr>
            <a:spLocks noGrp="1" noChangeArrowheads="1"/>
          </p:cNvSpPr>
          <p:nvPr>
            <p:ph type="title" idx="4294967295"/>
          </p:nvPr>
        </p:nvSpPr>
        <p:spPr>
          <a:xfrm>
            <a:off x="0" y="5715000"/>
            <a:ext cx="91440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sz="4000" dirty="0">
                <a:effectLst/>
                <a:ea typeface="ＭＳ Ｐゴシック" charset="0"/>
              </a:rPr>
              <a:t>وعظ ميخا بشجاعة</a:t>
            </a:r>
            <a:endParaRPr lang="en-US" sz="4000" dirty="0">
              <a:effectLst/>
              <a:ea typeface="ＭＳ Ｐゴシック" charset="0"/>
            </a:endParaRPr>
          </a:p>
        </p:txBody>
      </p:sp>
    </p:spTree>
    <p:extLst>
      <p:ext uri="{BB962C8B-B14F-4D97-AF65-F5344CB8AC3E}">
        <p14:creationId xmlns:p14="http://schemas.microsoft.com/office/powerpoint/2010/main" val="5320261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26"/>
          <p:cNvGrpSpPr/>
          <p:nvPr/>
        </p:nvGrpSpPr>
        <p:grpSpPr>
          <a:xfrm>
            <a:off x="3405610" y="3924152"/>
            <a:ext cx="1274581" cy="1549442"/>
            <a:chOff x="1934795" y="221802"/>
            <a:chExt cx="1274581" cy="1549442"/>
          </a:xfrm>
          <a:solidFill>
            <a:srgbClr val="0000FF"/>
          </a:solidFill>
        </p:grpSpPr>
        <p:sp>
          <p:nvSpPr>
            <p:cNvPr id="28" name="Pentagon 27"/>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p:cNvGrpSpPr/>
          <p:nvPr/>
        </p:nvGrpSpPr>
        <p:grpSpPr>
          <a:xfrm>
            <a:off x="4851158" y="433462"/>
            <a:ext cx="1274581" cy="1549442"/>
            <a:chOff x="1934795" y="221802"/>
            <a:chExt cx="1274581" cy="1549442"/>
          </a:xfrm>
        </p:grpSpPr>
        <p:sp>
          <p:nvSpPr>
            <p:cNvPr id="30" name="Pentagon 29"/>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393519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Starving Boy &amp; Mission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6" y="-27384"/>
            <a:ext cx="9165726" cy="6192688"/>
          </a:xfrm>
          <a:prstGeom prst="rect">
            <a:avLst/>
          </a:prstGeom>
        </p:spPr>
      </p:pic>
      <p:sp>
        <p:nvSpPr>
          <p:cNvPr id="116740" name="Rectangle 12"/>
          <p:cNvSpPr>
            <a:spLocks noGrp="1" noChangeArrowheads="1"/>
          </p:cNvSpPr>
          <p:nvPr>
            <p:ph type="title" idx="4294967295"/>
          </p:nvPr>
        </p:nvSpPr>
        <p:spPr>
          <a:xfrm>
            <a:off x="0" y="6093296"/>
            <a:ext cx="9144000" cy="76470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sz="4000" dirty="0">
                <a:effectLst/>
                <a:ea typeface="ＭＳ Ｐゴシック" charset="0"/>
              </a:rPr>
              <a:t>علم ميخا الشفقة</a:t>
            </a:r>
            <a:endParaRPr lang="en-US" sz="4000" dirty="0">
              <a:effectLst/>
              <a:ea typeface="ＭＳ Ｐゴシック" charset="0"/>
            </a:endParaRPr>
          </a:p>
        </p:txBody>
      </p:sp>
    </p:spTree>
    <p:extLst>
      <p:ext uri="{BB962C8B-B14F-4D97-AF65-F5344CB8AC3E}">
        <p14:creationId xmlns:p14="http://schemas.microsoft.com/office/powerpoint/2010/main" val="40466335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381000" y="1158875"/>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9933"/>
              </a:solidFill>
              <a:effectLst/>
              <a:uLnTx/>
              <a:uFillTx/>
              <a:latin typeface="Arial" panose="020B0604020202020204" pitchFamily="34" charset="0"/>
              <a:cs typeface="Arial" panose="020B0604020202020204" pitchFamily="34" charset="0"/>
            </a:endParaRPr>
          </a:p>
        </p:txBody>
      </p:sp>
      <p:sp>
        <p:nvSpPr>
          <p:cNvPr id="122883" name="Line 4"/>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854" name="Rectangle 6"/>
          <p:cNvSpPr>
            <a:spLocks noChangeArrowheads="1"/>
          </p:cNvSpPr>
          <p:nvPr/>
        </p:nvSpPr>
        <p:spPr bwMode="auto">
          <a:xfrm>
            <a:off x="179388" y="2424113"/>
            <a:ext cx="8890776"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173038" marR="0" lvl="0" indent="-173038"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تشمل خطايا الظلم الإجتماعي في هذا السفر ما يلي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173038" marR="0" lvl="0" indent="-173038"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الظلم (2: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3038" marR="0" lvl="0" indent="-173038"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الرشوة بين القضاة، الأنبياء والكهنة (3: 11)</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173038" marR="0" lvl="0" indent="-173038"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استغلال الضعفاء (3: 2-3)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3038" marR="0" lvl="0" indent="-173038"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الشهوة (2: 8-9)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3038" marR="0" lvl="0" indent="-173038"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السرقة (3: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3038" marR="0" lvl="0" indent="-173038"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العنف (3: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73038" marR="0" lvl="0" indent="-173038"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الكبرياء (1: 16، 2: 6)</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22885"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6" name="Rectangle 8"/>
          <p:cNvSpPr>
            <a:spLocks noGrp="1" noChangeArrowheads="1"/>
          </p:cNvSpPr>
          <p:nvPr>
            <p:ph type="title" idx="4294967295"/>
          </p:nvPr>
        </p:nvSpPr>
        <p:spPr>
          <a:xfrm>
            <a:off x="533400" y="1052513"/>
            <a:ext cx="7391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ar-JO" sz="4000" dirty="0">
                <a:solidFill>
                  <a:srgbClr val="FF9933"/>
                </a:solidFill>
                <a:effectLst/>
                <a:ea typeface="ＭＳ Ｐゴシック" charset="0"/>
              </a:rPr>
              <a:t>دافع ميخا عن الفقراء والمظلومين</a:t>
            </a:r>
            <a:endParaRPr lang="en-US" sz="4000" dirty="0">
              <a:effectLst/>
              <a:ea typeface="ＭＳ Ｐゴシック" charset="0"/>
            </a:endParaRPr>
          </a:p>
        </p:txBody>
      </p:sp>
      <p:sp>
        <p:nvSpPr>
          <p:cNvPr id="8" name="Text Box 3"/>
          <p:cNvSpPr txBox="1">
            <a:spLocks noChangeArrowheads="1"/>
          </p:cNvSpPr>
          <p:nvPr/>
        </p:nvSpPr>
        <p:spPr bwMode="auto">
          <a:xfrm>
            <a:off x="827088" y="0"/>
            <a:ext cx="7539037"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حقائق ممتعة</a:t>
            </a:r>
            <a:endPar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22888"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886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4"/>
                                        </p:tgtEl>
                                        <p:attrNameLst>
                                          <p:attrName>style.visibility</p:attrName>
                                        </p:attrNameLst>
                                      </p:cBhvr>
                                      <p:to>
                                        <p:strVal val="visible"/>
                                      </p:to>
                                    </p:set>
                                    <p:anim calcmode="lin" valueType="num">
                                      <p:cBhvr additive="base">
                                        <p:cTn id="7" dur="500" fill="hold"/>
                                        <p:tgtEl>
                                          <p:spTgt spid="78854"/>
                                        </p:tgtEl>
                                        <p:attrNameLst>
                                          <p:attrName>ppt_x</p:attrName>
                                        </p:attrNameLst>
                                      </p:cBhvr>
                                      <p:tavLst>
                                        <p:tav tm="0">
                                          <p:val>
                                            <p:strVal val="0-#ppt_w/2"/>
                                          </p:val>
                                        </p:tav>
                                        <p:tav tm="100000">
                                          <p:val>
                                            <p:strVal val="#ppt_x"/>
                                          </p:val>
                                        </p:tav>
                                      </p:tavLst>
                                    </p:anim>
                                    <p:anim calcmode="lin" valueType="num">
                                      <p:cBhvr additive="base">
                                        <p:cTn id="8" dur="500" fill="hold"/>
                                        <p:tgtEl>
                                          <p:spTgt spid="78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26"/>
          <p:cNvGrpSpPr/>
          <p:nvPr/>
        </p:nvGrpSpPr>
        <p:grpSpPr>
          <a:xfrm>
            <a:off x="3405610" y="3924152"/>
            <a:ext cx="1274581" cy="1549442"/>
            <a:chOff x="1934795" y="221802"/>
            <a:chExt cx="1274581" cy="1549442"/>
          </a:xfrm>
          <a:solidFill>
            <a:srgbClr val="0000FF"/>
          </a:solidFill>
        </p:grpSpPr>
        <p:sp>
          <p:nvSpPr>
            <p:cNvPr id="28" name="Pentagon 27"/>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26"/>
          <p:cNvGrpSpPr/>
          <p:nvPr/>
        </p:nvGrpSpPr>
        <p:grpSpPr>
          <a:xfrm>
            <a:off x="4851158" y="433462"/>
            <a:ext cx="1274581" cy="1549442"/>
            <a:chOff x="1934795" y="221802"/>
            <a:chExt cx="1274581" cy="1549442"/>
          </a:xfrm>
        </p:grpSpPr>
        <p:sp>
          <p:nvSpPr>
            <p:cNvPr id="30" name="Pentagon 29"/>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 name="Group 31"/>
          <p:cNvGrpSpPr/>
          <p:nvPr/>
        </p:nvGrpSpPr>
        <p:grpSpPr>
          <a:xfrm>
            <a:off x="4838524" y="2194608"/>
            <a:ext cx="1274581" cy="1549442"/>
            <a:chOff x="1934795" y="221802"/>
            <a:chExt cx="1274581" cy="1549442"/>
          </a:xfrm>
        </p:grpSpPr>
        <p:sp>
          <p:nvSpPr>
            <p:cNvPr id="33" name="Pentagon 3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5-12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1283579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ISRAEL01"/>
          <p:cNvPicPr>
            <a:picLocks noChangeAspect="1" noChangeArrowheads="1"/>
          </p:cNvPicPr>
          <p:nvPr/>
        </p:nvPicPr>
        <p:blipFill>
          <a:blip r:embed="rId2" cstate="screen">
            <a:lum bright="-36000"/>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Text Box 3"/>
          <p:cNvSpPr txBox="1">
            <a:spLocks noChangeArrowheads="1"/>
          </p:cNvSpPr>
          <p:nvPr/>
        </p:nvSpPr>
        <p:spPr bwMode="auto">
          <a:xfrm>
            <a:off x="457200" y="1355725"/>
            <a:ext cx="8305800" cy="1754326"/>
          </a:xfrm>
          <a:prstGeom prst="rect">
            <a:avLst/>
          </a:prstGeom>
          <a:noFill/>
          <a:ln w="9525">
            <a:noFill/>
            <a:miter lim="800000"/>
            <a:headEnd/>
            <a:tailEnd/>
          </a:ln>
          <a:effectLst>
            <a:outerShdw blurRad="63500" dist="63500" dir="2212194"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sz="3600" b="1" dirty="0">
                <a:solidFill>
                  <a:srgbClr val="FFFFFF"/>
                </a:solidFill>
                <a:latin typeface="Arial" panose="020B0604020202020204" pitchFamily="34" charset="0"/>
                <a:cs typeface="Arial" panose="020B0604020202020204" pitchFamily="34" charset="0"/>
              </a:rPr>
              <a:t>تنبأ </a:t>
            </a: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 المورشتي في أيام حزقيا ملك يهوذا وكلم كل شعب يهوذا قائلاً هكذا قال رب الجنود إن صهيون تفلح كحقل وتصير أورشليم خرباً وجبل البيت شوامخ وعر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84" name="Text Box 4"/>
          <p:cNvSpPr txBox="1">
            <a:spLocks noChangeArrowheads="1"/>
          </p:cNvSpPr>
          <p:nvPr/>
        </p:nvSpPr>
        <p:spPr bwMode="auto">
          <a:xfrm>
            <a:off x="4495800" y="6278563"/>
            <a:ext cx="4343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 26: 18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85" name="Rectangle 5"/>
          <p:cNvSpPr>
            <a:spLocks noGrp="1" noChangeArrowheads="1"/>
          </p:cNvSpPr>
          <p:nvPr>
            <p:ph type="title" idx="4294967295"/>
          </p:nvPr>
        </p:nvSpPr>
        <p:spPr>
          <a:xfrm>
            <a:off x="0" y="152400"/>
            <a:ext cx="9144000" cy="701675"/>
          </a:xfrm>
          <a:effectLst>
            <a:outerShdw blurRad="63500" dist="63500" dir="2212194" algn="ctr" rotWithShape="0">
              <a:schemeClr val="tx1">
                <a:alpha val="74998"/>
              </a:schemeClr>
            </a:outerShdw>
          </a:effectLst>
        </p:spPr>
        <p:txBody>
          <a:bodyPr anchor="t">
            <a:spAutoFit/>
          </a:bodyPr>
          <a:lstStyle/>
          <a:p>
            <a:pPr eaLnBrk="1" hangingPunct="1">
              <a:defRPr/>
            </a:pPr>
            <a:r>
              <a:rPr lang="ar-JO" sz="4000" u="sng" dirty="0">
                <a:effectLst>
                  <a:outerShdw blurRad="38100" dist="38100" dir="2700000" algn="tl">
                    <a:srgbClr val="808080"/>
                  </a:outerShdw>
                </a:effectLst>
                <a:ea typeface="ＭＳ Ｐゴシック" charset="0"/>
              </a:rPr>
              <a:t>ميخا 3: 12 عن سقوط أورشليم</a:t>
            </a:r>
            <a:endParaRPr lang="en-US" sz="4000" u="sng" dirty="0">
              <a:effectLst>
                <a:outerShdw blurRad="38100" dist="38100" dir="2700000" algn="tl">
                  <a:srgbClr val="808080"/>
                </a:outerShdw>
              </a:effectLst>
              <a:ea typeface="ＭＳ Ｐゴシック" charset="0"/>
            </a:endParaRPr>
          </a:p>
        </p:txBody>
      </p:sp>
    </p:spTree>
    <p:extLst>
      <p:ext uri="{BB962C8B-B14F-4D97-AF65-F5344CB8AC3E}">
        <p14:creationId xmlns:p14="http://schemas.microsoft.com/office/powerpoint/2010/main" val="2245522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ميخا ٤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21879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26"/>
          <p:cNvGrpSpPr/>
          <p:nvPr/>
        </p:nvGrpSpPr>
        <p:grpSpPr>
          <a:xfrm>
            <a:off x="3405610" y="3924152"/>
            <a:ext cx="1274581" cy="1549442"/>
            <a:chOff x="1934795" y="221802"/>
            <a:chExt cx="1274581" cy="1549442"/>
          </a:xfrm>
          <a:solidFill>
            <a:srgbClr val="0000FF"/>
          </a:solidFill>
        </p:grpSpPr>
        <p:sp>
          <p:nvSpPr>
            <p:cNvPr id="28" name="Pentagon 27"/>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26"/>
          <p:cNvGrpSpPr/>
          <p:nvPr/>
        </p:nvGrpSpPr>
        <p:grpSpPr>
          <a:xfrm>
            <a:off x="4851158" y="433462"/>
            <a:ext cx="1274581" cy="1549442"/>
            <a:chOff x="1934795" y="221802"/>
            <a:chExt cx="1274581" cy="1549442"/>
          </a:xfrm>
        </p:grpSpPr>
        <p:sp>
          <p:nvSpPr>
            <p:cNvPr id="30" name="Pentagon 29"/>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31"/>
          <p:cNvGrpSpPr/>
          <p:nvPr/>
        </p:nvGrpSpPr>
        <p:grpSpPr>
          <a:xfrm>
            <a:off x="4838524" y="2194608"/>
            <a:ext cx="1274581" cy="1549442"/>
            <a:chOff x="1934795" y="221802"/>
            <a:chExt cx="1274581" cy="1549442"/>
          </a:xfrm>
        </p:grpSpPr>
        <p:sp>
          <p:nvSpPr>
            <p:cNvPr id="33" name="Pentagon 3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5-12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 name="Group 31"/>
          <p:cNvGrpSpPr/>
          <p:nvPr/>
        </p:nvGrpSpPr>
        <p:grpSpPr>
          <a:xfrm>
            <a:off x="4865570" y="3924152"/>
            <a:ext cx="1274581" cy="1549442"/>
            <a:chOff x="1934795" y="221802"/>
            <a:chExt cx="1274581" cy="1549442"/>
          </a:xfrm>
          <a:solidFill>
            <a:srgbClr val="0000FF"/>
          </a:solidFill>
        </p:grpSpPr>
        <p:sp>
          <p:nvSpPr>
            <p:cNvPr id="35" name="Pentagon 34"/>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1-5: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9755007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03329" y="1404751"/>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7" name="TextBox 3"/>
          <p:cNvSpPr txBox="1">
            <a:spLocks noChangeArrowheads="1"/>
          </p:cNvSpPr>
          <p:nvPr/>
        </p:nvSpPr>
        <p:spPr bwMode="auto">
          <a:xfrm>
            <a:off x="4635699" y="1046036"/>
            <a:ext cx="4357778" cy="310854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 الرسائل ضد السامرة وأورشليم</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شر شعب إسرائيل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خطية قادة إسرائيل</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  سيادة الملك في صهيون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5 تقديم مسيا بيت لحم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6 توبيخ أفعال الظلم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AE"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7 الأمل في مستقبل الله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ميخا</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70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glow rad="228600">
                    <a:srgbClr val="000000"/>
                  </a:glow>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sym typeface="Times New Roman" pitchFamily="18" charset="0"/>
              </a:rPr>
              <a:t>h</a:t>
            </a:r>
          </a:p>
        </p:txBody>
      </p:sp>
      <p:sp>
        <p:nvSpPr>
          <p:cNvPr id="565251" name="Text Box 3"/>
          <p:cNvSpPr txBox="1">
            <a:spLocks noChangeArrowheads="1"/>
          </p:cNvSpPr>
          <p:nvPr/>
        </p:nvSpPr>
        <p:spPr bwMode="auto">
          <a:xfrm>
            <a:off x="61722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650</a:t>
            </a:r>
          </a:p>
        </p:txBody>
      </p:sp>
      <p:sp>
        <p:nvSpPr>
          <p:cNvPr id="565252" name="Text Box 4"/>
          <p:cNvSpPr txBox="1">
            <a:spLocks noChangeArrowheads="1"/>
          </p:cNvSpPr>
          <p:nvPr/>
        </p:nvSpPr>
        <p:spPr bwMode="auto">
          <a:xfrm>
            <a:off x="41148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800</a:t>
            </a:r>
          </a:p>
        </p:txBody>
      </p:sp>
      <p:sp>
        <p:nvSpPr>
          <p:cNvPr id="565253" name="Text Box 5"/>
          <p:cNvSpPr txBox="1">
            <a:spLocks noChangeArrowheads="1"/>
          </p:cNvSpPr>
          <p:nvPr/>
        </p:nvSpPr>
        <p:spPr bwMode="auto">
          <a:xfrm>
            <a:off x="27432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900</a:t>
            </a:r>
          </a:p>
        </p:txBody>
      </p:sp>
      <p:sp>
        <p:nvSpPr>
          <p:cNvPr id="565254" name="Text Box 6"/>
          <p:cNvSpPr txBox="1">
            <a:spLocks noChangeArrowheads="1"/>
          </p:cNvSpPr>
          <p:nvPr/>
        </p:nvSpPr>
        <p:spPr bwMode="auto">
          <a:xfrm>
            <a:off x="20574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950</a:t>
            </a:r>
          </a:p>
        </p:txBody>
      </p:sp>
      <p:sp>
        <p:nvSpPr>
          <p:cNvPr id="565255" name="Text Box 7"/>
          <p:cNvSpPr txBox="1">
            <a:spLocks noChangeArrowheads="1"/>
          </p:cNvSpPr>
          <p:nvPr/>
        </p:nvSpPr>
        <p:spPr bwMode="auto">
          <a:xfrm>
            <a:off x="13716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1000</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56" name="Text Box 8"/>
          <p:cNvSpPr txBox="1">
            <a:spLocks noChangeArrowheads="1"/>
          </p:cNvSpPr>
          <p:nvPr/>
        </p:nvSpPr>
        <p:spPr bwMode="auto">
          <a:xfrm>
            <a:off x="81534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500</a:t>
            </a:r>
          </a:p>
        </p:txBody>
      </p:sp>
      <p:grpSp>
        <p:nvGrpSpPr>
          <p:cNvPr id="191496" name="Group 9"/>
          <p:cNvGrpSpPr>
            <a:grpSpLocks/>
          </p:cNvGrpSpPr>
          <p:nvPr/>
        </p:nvGrpSpPr>
        <p:grpSpPr bwMode="auto">
          <a:xfrm>
            <a:off x="66675" y="3044825"/>
            <a:ext cx="9534525" cy="844550"/>
            <a:chOff x="42" y="1918"/>
            <a:chExt cx="6006" cy="532"/>
          </a:xfrm>
        </p:grpSpPr>
        <p:grpSp>
          <p:nvGrpSpPr>
            <p:cNvPr id="191533" name="Group 10"/>
            <p:cNvGrpSpPr>
              <a:grpSpLocks/>
            </p:cNvGrpSpPr>
            <p:nvPr/>
          </p:nvGrpSpPr>
          <p:grpSpPr bwMode="auto">
            <a:xfrm>
              <a:off x="96" y="1918"/>
              <a:ext cx="1296" cy="530"/>
              <a:chOff x="96" y="1918"/>
              <a:chExt cx="1296" cy="530"/>
            </a:xfrm>
          </p:grpSpPr>
          <p:sp>
            <p:nvSpPr>
              <p:cNvPr id="5652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grpSp>
          <p:nvGrpSpPr>
            <p:cNvPr id="191534" name="Group 15"/>
            <p:cNvGrpSpPr>
              <a:grpSpLocks/>
            </p:cNvGrpSpPr>
            <p:nvPr/>
          </p:nvGrpSpPr>
          <p:grpSpPr bwMode="auto">
            <a:xfrm>
              <a:off x="1824" y="1920"/>
              <a:ext cx="1296" cy="530"/>
              <a:chOff x="96" y="1918"/>
              <a:chExt cx="1296" cy="530"/>
            </a:xfrm>
          </p:grpSpPr>
          <p:sp>
            <p:nvSpPr>
              <p:cNvPr id="5652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grpSp>
          <p:nvGrpSpPr>
            <p:cNvPr id="191535" name="Group 20"/>
            <p:cNvGrpSpPr>
              <a:grpSpLocks/>
            </p:cNvGrpSpPr>
            <p:nvPr/>
          </p:nvGrpSpPr>
          <p:grpSpPr bwMode="auto">
            <a:xfrm>
              <a:off x="3552" y="1920"/>
              <a:ext cx="1296" cy="530"/>
              <a:chOff x="96" y="1918"/>
              <a:chExt cx="1296" cy="530"/>
            </a:xfrm>
          </p:grpSpPr>
          <p:sp>
            <p:nvSpPr>
              <p:cNvPr id="5652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sp>
          <p:nvSpPr>
            <p:cNvPr id="5652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sp>
        <p:nvSpPr>
          <p:cNvPr id="565276" name="Text Box 28"/>
          <p:cNvSpPr txBox="1">
            <a:spLocks noChangeArrowheads="1"/>
          </p:cNvSpPr>
          <p:nvPr/>
        </p:nvSpPr>
        <p:spPr bwMode="auto">
          <a:xfrm>
            <a:off x="75438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550</a:t>
            </a:r>
          </a:p>
        </p:txBody>
      </p:sp>
      <p:sp>
        <p:nvSpPr>
          <p:cNvPr id="565277" name="Text Box 29"/>
          <p:cNvSpPr txBox="1">
            <a:spLocks noChangeArrowheads="1"/>
          </p:cNvSpPr>
          <p:nvPr/>
        </p:nvSpPr>
        <p:spPr bwMode="auto">
          <a:xfrm>
            <a:off x="34290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850</a:t>
            </a:r>
          </a:p>
        </p:txBody>
      </p:sp>
      <p:sp>
        <p:nvSpPr>
          <p:cNvPr id="565278" name="Text Box 30"/>
          <p:cNvSpPr txBox="1">
            <a:spLocks noChangeArrowheads="1"/>
          </p:cNvSpPr>
          <p:nvPr/>
        </p:nvSpPr>
        <p:spPr bwMode="auto">
          <a:xfrm>
            <a:off x="685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1050</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9" name="Text Box 31"/>
          <p:cNvSpPr txBox="1">
            <a:spLocks noChangeArrowheads="1"/>
          </p:cNvSpPr>
          <p:nvPr/>
        </p:nvSpPr>
        <p:spPr bwMode="auto">
          <a:xfrm>
            <a:off x="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1100</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0" name="Text Box 32"/>
          <p:cNvSpPr txBox="1">
            <a:spLocks noChangeArrowheads="1"/>
          </p:cNvSpPr>
          <p:nvPr/>
        </p:nvSpPr>
        <p:spPr bwMode="auto">
          <a:xfrm>
            <a:off x="87630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450</a:t>
            </a:r>
          </a:p>
        </p:txBody>
      </p:sp>
      <p:sp>
        <p:nvSpPr>
          <p:cNvPr id="565281" name="Text Box 33"/>
          <p:cNvSpPr txBox="1">
            <a:spLocks noChangeArrowheads="1"/>
          </p:cNvSpPr>
          <p:nvPr/>
        </p:nvSpPr>
        <p:spPr bwMode="auto">
          <a:xfrm>
            <a:off x="304800" y="1155700"/>
            <a:ext cx="25146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المملكة  المتحدة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1050 - 930</a:t>
            </a:r>
          </a:p>
        </p:txBody>
      </p:sp>
      <p:sp>
        <p:nvSpPr>
          <p:cNvPr id="565282" name="Text Box 34"/>
          <p:cNvSpPr txBox="1">
            <a:spLocks noChangeArrowheads="1"/>
          </p:cNvSpPr>
          <p:nvPr/>
        </p:nvSpPr>
        <p:spPr bwMode="auto">
          <a:xfrm>
            <a:off x="5867400" y="6172200"/>
            <a:ext cx="3048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66FF66"/>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السبي 605 - 536</a:t>
            </a:r>
          </a:p>
        </p:txBody>
      </p:sp>
      <p:sp>
        <p:nvSpPr>
          <p:cNvPr id="56528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 xmlns:a14="http://schemas.microsoft.com/office/drawing/2010/main" w="9525">
                <a:solidFill>
                  <a:srgbClr val="FF33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6" name="Text Box 38"/>
          <p:cNvSpPr txBox="1">
            <a:spLocks noChangeArrowheads="1"/>
          </p:cNvSpPr>
          <p:nvPr/>
        </p:nvSpPr>
        <p:spPr bwMode="auto">
          <a:xfrm>
            <a:off x="4800599" y="4067175"/>
            <a:ext cx="466725"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750</a:t>
            </a:r>
          </a:p>
        </p:txBody>
      </p:sp>
      <p:sp>
        <p:nvSpPr>
          <p:cNvPr id="56528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0" name="Text Box 42"/>
          <p:cNvSpPr txBox="1">
            <a:spLocks noChangeArrowheads="1"/>
          </p:cNvSpPr>
          <p:nvPr/>
        </p:nvSpPr>
        <p:spPr bwMode="auto">
          <a:xfrm>
            <a:off x="5343525" y="4067175"/>
            <a:ext cx="523875"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700</a:t>
            </a:r>
          </a:p>
        </p:txBody>
      </p:sp>
      <p:sp>
        <p:nvSpPr>
          <p:cNvPr id="565291" name="Text Box 43"/>
          <p:cNvSpPr txBox="1">
            <a:spLocks noChangeArrowheads="1"/>
          </p:cNvSpPr>
          <p:nvPr/>
        </p:nvSpPr>
        <p:spPr bwMode="auto">
          <a:xfrm>
            <a:off x="68580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4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rPr>
              <a:t>600</a:t>
            </a:r>
            <a:endParaRPr kumimoji="0" lang="ar-JO"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3" name="Text Box 45"/>
          <p:cNvSpPr txBox="1">
            <a:spLocks noChangeArrowheads="1"/>
          </p:cNvSpPr>
          <p:nvPr/>
        </p:nvSpPr>
        <p:spPr bwMode="auto">
          <a:xfrm>
            <a:off x="2590800" y="1155700"/>
            <a:ext cx="25146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المملكة المنقسمة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930 - 722</a:t>
            </a:r>
          </a:p>
        </p:txBody>
      </p:sp>
      <p:sp>
        <p:nvSpPr>
          <p:cNvPr id="565294" name="Text Box 46"/>
          <p:cNvSpPr txBox="1">
            <a:spLocks noChangeArrowheads="1"/>
          </p:cNvSpPr>
          <p:nvPr/>
        </p:nvSpPr>
        <p:spPr bwMode="auto">
          <a:xfrm>
            <a:off x="7010400" y="1155700"/>
            <a:ext cx="2514600" cy="206210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marL="0" marR="0" lvl="0" indent="0" defTabSz="914400" eaLnBrk="1" latinLnBrk="0" hangingPunct="1">
              <a:lnSpc>
                <a:spcPct val="100000"/>
              </a:lnSpc>
              <a:spcBef>
                <a:spcPct val="50000"/>
              </a:spcBef>
              <a:buClrTx/>
              <a:buSzTx/>
              <a:buFontTx/>
              <a:buNone/>
              <a:tabLst/>
              <a:defRPr kumimoji="0" sz="3200" b="1" u="none" strike="noStrike" cap="none" spc="0" normalizeH="0" baseline="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9C701"/>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ما بعد</a:t>
            </a:r>
            <a:r>
              <a:rPr kumimoji="0" lang="en-US" sz="3200" b="1" i="0" u="none" strike="noStrike" kern="1200" cap="none" spc="0" normalizeH="0" baseline="0" noProof="0" dirty="0">
                <a:ln>
                  <a:noFill/>
                </a:ln>
                <a:solidFill>
                  <a:srgbClr val="F9C701"/>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9C701"/>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السبي</a:t>
            </a:r>
            <a:endParaRPr kumimoji="0" lang="en-US" sz="3200" b="1" i="0" u="none" strike="noStrike" kern="1200" cap="none" spc="0" normalizeH="0" baseline="0" noProof="0" dirty="0">
              <a:ln>
                <a:noFill/>
              </a:ln>
              <a:solidFill>
                <a:srgbClr val="F9C701"/>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9C701"/>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536 - 425</a:t>
            </a:r>
            <a:endParaRPr kumimoji="0" lang="en-US" sz="3200" b="1" i="0" u="none" strike="noStrike" kern="1200" cap="none" spc="0" normalizeH="0" baseline="0" noProof="0" dirty="0">
              <a:ln>
                <a:noFill/>
              </a:ln>
              <a:solidFill>
                <a:srgbClr val="F9C701"/>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9C701"/>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65298" name="Text Box 50"/>
          <p:cNvSpPr txBox="1">
            <a:spLocks noChangeArrowheads="1"/>
          </p:cNvSpPr>
          <p:nvPr/>
        </p:nvSpPr>
        <p:spPr bwMode="auto">
          <a:xfrm>
            <a:off x="5029200" y="1155700"/>
            <a:ext cx="25146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المملكة المنعزلة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722 - 586</a:t>
            </a:r>
          </a:p>
        </p:txBody>
      </p:sp>
      <p:sp>
        <p:nvSpPr>
          <p:cNvPr id="2" name="Text Box 40">
            <a:extLst>
              <a:ext uri="{FF2B5EF4-FFF2-40B4-BE49-F238E27FC236}">
                <a16:creationId xmlns:a16="http://schemas.microsoft.com/office/drawing/2014/main" id="{D95C1880-6D8E-C9D8-AD60-1E0F44ABBFFF}"/>
              </a:ext>
            </a:extLst>
          </p:cNvPr>
          <p:cNvSpPr txBox="1">
            <a:spLocks noChangeArrowheads="1"/>
          </p:cNvSpPr>
          <p:nvPr/>
        </p:nvSpPr>
        <p:spPr bwMode="auto">
          <a:xfrm>
            <a:off x="3924300" y="0"/>
            <a:ext cx="2743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SA" sz="3600" b="1" dirty="0">
                <a:solidFill>
                  <a:srgbClr val="FFFFFF"/>
                </a:solidFill>
                <a:latin typeface="Arial" panose="020B0604020202020204" pitchFamily="34" charset="0"/>
                <a:ea typeface="ＭＳ Ｐゴシック" charset="0"/>
                <a:cs typeface="Arial" panose="020B0604020202020204" pitchFamily="34" charset="0"/>
              </a:rPr>
              <a:t>ميخا</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 name="Text Box 44">
            <a:extLst>
              <a:ext uri="{FF2B5EF4-FFF2-40B4-BE49-F238E27FC236}">
                <a16:creationId xmlns:a16="http://schemas.microsoft.com/office/drawing/2014/main" id="{9AB410B0-70BC-8CDE-F268-410AE0170ED0}"/>
              </a:ext>
            </a:extLst>
          </p:cNvPr>
          <p:cNvSpPr txBox="1">
            <a:spLocks noChangeArrowheads="1"/>
          </p:cNvSpPr>
          <p:nvPr/>
        </p:nvSpPr>
        <p:spPr bwMode="auto">
          <a:xfrm>
            <a:off x="3886200" y="533400"/>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740-700</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AutoShape 45">
            <a:extLst>
              <a:ext uri="{FF2B5EF4-FFF2-40B4-BE49-F238E27FC236}">
                <a16:creationId xmlns:a16="http://schemas.microsoft.com/office/drawing/2014/main" id="{23998DC4-3162-516F-507A-1B0836436E54}"/>
              </a:ext>
            </a:extLst>
          </p:cNvPr>
          <p:cNvSpPr>
            <a:spLocks noChangeArrowheads="1"/>
          </p:cNvSpPr>
          <p:nvPr/>
        </p:nvSpPr>
        <p:spPr bwMode="auto">
          <a:xfrm flipV="1">
            <a:off x="4876800" y="1143000"/>
            <a:ext cx="838200" cy="2590800"/>
          </a:xfrm>
          <a:prstGeom prst="upArrow">
            <a:avLst>
              <a:gd name="adj1" fmla="val 50000"/>
              <a:gd name="adj2" fmla="val 77273"/>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49">
            <a:extLst>
              <a:ext uri="{FF2B5EF4-FFF2-40B4-BE49-F238E27FC236}">
                <a16:creationId xmlns:a16="http://schemas.microsoft.com/office/drawing/2014/main" id="{6CF61CE6-B621-1F10-10CD-1823F0CFADA2}"/>
              </a:ext>
            </a:extLst>
          </p:cNvPr>
          <p:cNvSpPr>
            <a:spLocks noChangeArrowheads="1"/>
          </p:cNvSpPr>
          <p:nvPr/>
        </p:nvSpPr>
        <p:spPr bwMode="auto">
          <a:xfrm>
            <a:off x="5067300" y="3657600"/>
            <a:ext cx="514350" cy="171450"/>
          </a:xfrm>
          <a:prstGeom prst="rect">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560427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19756"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نبوة ميخا </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AE" sz="6600" dirty="0">
                <a:effectLst>
                  <a:glow rad="127000">
                    <a:schemeClr val="tx1"/>
                  </a:glow>
                </a:effectLst>
                <a:ea typeface="ＭＳ Ｐゴシック" charset="0"/>
              </a:rPr>
              <a:t>كن سخيا</a:t>
            </a:r>
            <a:r>
              <a:rPr lang="ar-JO" sz="6600" dirty="0">
                <a:effectLst>
                  <a:glow rad="127000">
                    <a:schemeClr val="tx1"/>
                  </a:glow>
                </a:effectLst>
                <a:ea typeface="ＭＳ Ｐゴシック" charset="0"/>
              </a:rPr>
              <a:t>ً</a:t>
            </a:r>
            <a:r>
              <a:rPr lang="ar-AE" sz="6600" dirty="0">
                <a:effectLst>
                  <a:glow rad="127000">
                    <a:schemeClr val="tx1"/>
                  </a:glow>
                </a:effectLst>
                <a:ea typeface="ＭＳ Ｐゴシック" charset="0"/>
              </a:rPr>
              <a:t> </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893542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ar-JO" b="1" i="0" dirty="0">
                <a:latin typeface="Arial" panose="020B0604020202020204" pitchFamily="34" charset="0"/>
                <a:ea typeface="ＭＳ Ｐゴシック" charset="0"/>
                <a:cs typeface="Arial" panose="020B0604020202020204" pitchFamily="34" charset="0"/>
              </a:rPr>
              <a:t>تشابه ميخا وأشعياء</a:t>
            </a:r>
            <a:endParaRPr lang="en-US" b="1" i="0" dirty="0">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1905000" y="2133600"/>
            <a:ext cx="7086600" cy="3733800"/>
          </a:xfrm>
          <a:prstGeom prst="rect">
            <a:avLst/>
          </a:prstGeom>
          <a:noFill/>
          <a:ln w="9525">
            <a:noFill/>
            <a:miter lim="800000"/>
            <a:headEnd/>
            <a:tailEnd/>
          </a:ln>
          <a:effectLst/>
        </p:spPr>
        <p:txBody>
          <a:bodyPr/>
          <a:lstStyle>
            <a:lvl1pPr marL="452438" indent="-4524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2438" marR="0" lvl="0" indent="-452438" algn="r" defTabSz="914400" rtl="0" eaLnBrk="1" fontAlgn="base" latinLnBrk="0" hangingPunct="1">
              <a:lnSpc>
                <a:spcPct val="100000"/>
              </a:lnSpc>
              <a:spcBef>
                <a:spcPct val="20000"/>
              </a:spcBef>
              <a:spcAft>
                <a:spcPct val="0"/>
              </a:spcAft>
              <a:buClr>
                <a:srgbClr val="CFBBFA"/>
              </a:buClr>
              <a:buSzPct val="85000"/>
              <a:buFontTx/>
              <a:buNone/>
              <a:tabLst/>
              <a:defRPr/>
            </a:pPr>
            <a:r>
              <a:rPr kumimoji="0" lang="ar-JO"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توازيات دقيقة</a:t>
            </a:r>
          </a:p>
          <a:p>
            <a:pPr marL="452438" marR="0" lvl="0" indent="-452438" algn="r" defTabSz="914400" rtl="0" eaLnBrk="1" fontAlgn="base" latinLnBrk="0" hangingPunct="1">
              <a:lnSpc>
                <a:spcPct val="100000"/>
              </a:lnSpc>
              <a:spcBef>
                <a:spcPct val="20000"/>
              </a:spcBef>
              <a:spcAft>
                <a:spcPct val="0"/>
              </a:spcAft>
              <a:buClr>
                <a:srgbClr val="CFBBFA"/>
              </a:buClr>
              <a:buSzPct val="85000"/>
              <a:buFontTx/>
              <a:buNone/>
              <a:tabLst/>
              <a:defRPr/>
            </a:pPr>
            <a:r>
              <a:rPr kumimoji="0" lang="ar-JO"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بروز المسيا</a:t>
            </a:r>
            <a:endParaRPr kumimoji="0" lang="en-US"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0" eaLnBrk="1" fontAlgn="base" latinLnBrk="0" hangingPunct="1">
              <a:lnSpc>
                <a:spcPct val="100000"/>
              </a:lnSpc>
              <a:spcBef>
                <a:spcPct val="20000"/>
              </a:spcBef>
              <a:spcAft>
                <a:spcPct val="0"/>
              </a:spcAft>
              <a:buClr>
                <a:srgbClr val="CFBBFA"/>
              </a:buClr>
              <a:buSzPct val="85000"/>
              <a:buFontTx/>
              <a:buNone/>
              <a:tabLst/>
              <a:defRPr/>
            </a:pPr>
            <a:r>
              <a:rPr kumimoji="0" lang="ar-JO"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كتبا من أورشليم</a:t>
            </a:r>
            <a:endParaRPr kumimoji="0" lang="en-US"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0" eaLnBrk="1" fontAlgn="base" latinLnBrk="0" hangingPunct="1">
              <a:lnSpc>
                <a:spcPct val="100000"/>
              </a:lnSpc>
              <a:spcBef>
                <a:spcPct val="20000"/>
              </a:spcBef>
              <a:spcAft>
                <a:spcPct val="0"/>
              </a:spcAft>
              <a:buClr>
                <a:srgbClr val="CFBBFA"/>
              </a:buClr>
              <a:buSzPct val="85000"/>
              <a:buFontTx/>
              <a:buNone/>
              <a:tabLst/>
              <a:defRPr/>
            </a:pPr>
            <a:r>
              <a:rPr kumimoji="0" lang="ar-JO"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كتبا عن كل من إسرائيل ويهوذا</a:t>
            </a:r>
            <a:endParaRPr kumimoji="0" lang="en-US"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0" eaLnBrk="1" fontAlgn="base" latinLnBrk="0" hangingPunct="1">
              <a:lnSpc>
                <a:spcPct val="100000"/>
              </a:lnSpc>
              <a:spcBef>
                <a:spcPct val="20000"/>
              </a:spcBef>
              <a:spcAft>
                <a:spcPct val="0"/>
              </a:spcAft>
              <a:buClr>
                <a:srgbClr val="CFBBFA"/>
              </a:buClr>
              <a:buSzPct val="85000"/>
              <a:buFontTx/>
              <a:buNone/>
              <a:tabLst/>
              <a:defRPr/>
            </a:pPr>
            <a:r>
              <a:rPr kumimoji="0" lang="ar-JO"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أثرا على حزقيا </a:t>
            </a:r>
            <a:endParaRPr kumimoji="0" lang="en-US"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endParaRPr>
          </a:p>
          <a:p>
            <a:pPr marL="452438" marR="0" lvl="0" indent="-452438" algn="r" defTabSz="914400" rtl="0" eaLnBrk="1" fontAlgn="base" latinLnBrk="0" hangingPunct="1">
              <a:lnSpc>
                <a:spcPct val="100000"/>
              </a:lnSpc>
              <a:spcBef>
                <a:spcPct val="20000"/>
              </a:spcBef>
              <a:spcAft>
                <a:spcPct val="0"/>
              </a:spcAft>
              <a:buClr>
                <a:srgbClr val="CFBBFA"/>
              </a:buClr>
              <a:buSzPct val="85000"/>
              <a:buFontTx/>
              <a:buNone/>
              <a:tabLst/>
              <a:defRPr/>
            </a:pPr>
            <a:r>
              <a:rPr kumimoji="0" lang="ar-JO"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ركزا كثيراً على الملكوت</a:t>
            </a:r>
          </a:p>
          <a:p>
            <a:pPr marL="452438" marR="0" lvl="0" indent="-452438" algn="r" defTabSz="914400" rtl="0" eaLnBrk="1" fontAlgn="base" latinLnBrk="0" hangingPunct="1">
              <a:lnSpc>
                <a:spcPct val="100000"/>
              </a:lnSpc>
              <a:spcBef>
                <a:spcPct val="20000"/>
              </a:spcBef>
              <a:spcAft>
                <a:spcPct val="0"/>
              </a:spcAft>
              <a:buClr>
                <a:srgbClr val="CFBBFA"/>
              </a:buClr>
              <a:buSzPct val="85000"/>
              <a:buFontTx/>
              <a:buNone/>
              <a:tabLst/>
              <a:defRPr/>
            </a:pPr>
            <a:r>
              <a:rPr kumimoji="0" lang="ar-JO"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كانا معاصرين لبعضهما</a:t>
            </a:r>
            <a:r>
              <a:rPr kumimoji="0" lang="en-US" sz="2800" b="1" u="none" strike="noStrike" kern="1200" cap="none" spc="0" normalizeH="0" baseline="0" noProof="0" dirty="0">
                <a:ln>
                  <a:noFill/>
                </a:ln>
                <a:solidFill>
                  <a:srgbClr val="FFFFFF"/>
                </a:solidFill>
                <a:uLnTx/>
                <a:uFillTx/>
                <a:latin typeface="Arial" panose="020B0604020202020204" pitchFamily="34" charset="0"/>
                <a:ea typeface="ＭＳ Ｐゴシック" charset="0"/>
                <a:cs typeface="Arial" panose="020B0604020202020204" pitchFamily="34" charset="0"/>
              </a:rPr>
              <a:t> </a:t>
            </a:r>
          </a:p>
        </p:txBody>
      </p:sp>
      <p:sp>
        <p:nvSpPr>
          <p:cNvPr id="314372" name="Text Box 24"/>
          <p:cNvSpPr txBox="1">
            <a:spLocks noChangeArrowheads="1"/>
          </p:cNvSpPr>
          <p:nvPr/>
        </p:nvSpPr>
        <p:spPr bwMode="auto">
          <a:xfrm>
            <a:off x="8408988" y="0"/>
            <a:ext cx="704850" cy="461963"/>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616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Rectangle 2"/>
          <p:cNvSpPr txBox="1">
            <a:spLocks noChangeArrowheads="1"/>
          </p:cNvSpPr>
          <p:nvPr/>
        </p:nvSpPr>
        <p:spPr bwMode="auto">
          <a:xfrm>
            <a:off x="1692275" y="5903913"/>
            <a:ext cx="7488238" cy="838200"/>
          </a:xfrm>
          <a:prstGeom prst="rect">
            <a:avLst/>
          </a:prstGeom>
          <a:noFill/>
          <a:ln w="9525">
            <a:noFill/>
            <a:miter lim="800000"/>
            <a:headEnd/>
            <a:tailEnd/>
          </a:ln>
          <a:effectLst>
            <a:outerShdw blurRad="50800" dist="35921" dir="2700000" algn="ctr" rotWithShape="0">
              <a:schemeClr val="bg2">
                <a:alpha val="75000"/>
              </a:schemeClr>
            </a:outerShdw>
          </a:effectLst>
        </p:spPr>
        <p:txBody>
          <a:bodyPr anchor="ctr"/>
          <a:lstStyle>
            <a:lvl1pPr algn="ctr"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على صعيد آخر كان يونان وناحوم متشابهين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727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pPr algn="ctr"/>
            <a:r>
              <a:rPr lang="ar-JO" sz="3600" b="1" i="0" dirty="0">
                <a:solidFill>
                  <a:schemeClr val="tx1"/>
                </a:solidFill>
                <a:latin typeface="Arial" panose="020B0604020202020204" pitchFamily="34" charset="0"/>
                <a:ea typeface="ＭＳ Ｐゴシック" charset="0"/>
                <a:cs typeface="Arial" panose="020B0604020202020204" pitchFamily="34" charset="0"/>
              </a:rPr>
              <a:t>أ</a:t>
            </a:r>
            <a:r>
              <a:rPr lang="ar-JO" sz="3600" b="1" i="0" dirty="0">
                <a:solidFill>
                  <a:schemeClr val="tx1"/>
                </a:solidFill>
                <a:effectLst/>
                <a:latin typeface="Arial" panose="020B0604020202020204" pitchFamily="34" charset="0"/>
                <a:ea typeface="ＭＳ Ｐゴシック" charset="0"/>
                <a:cs typeface="Arial" panose="020B0604020202020204" pitchFamily="34" charset="0"/>
              </a:rPr>
              <a:t>ورشليم الألفية (أشعياء)</a:t>
            </a:r>
            <a:endParaRPr lang="en-US" sz="3600" b="1" i="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36548" name="AutoShape 4"/>
          <p:cNvSpPr>
            <a:spLocks noChangeArrowheads="1"/>
          </p:cNvSpPr>
          <p:nvPr/>
        </p:nvSpPr>
        <p:spPr bwMode="auto">
          <a:xfrm>
            <a:off x="5181600" y="649635"/>
            <a:ext cx="1035134" cy="258693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17163" name="Text Box 12"/>
          <p:cNvSpPr txBox="1">
            <a:spLocks noChangeArrowheads="1"/>
          </p:cNvSpPr>
          <p:nvPr/>
        </p:nvSpPr>
        <p:spPr bwMode="auto">
          <a:xfrm>
            <a:off x="76200" y="4383088"/>
            <a:ext cx="7467600" cy="1569660"/>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لأنه من صهيون تخرج الشريعة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ومن أورشليم كلمة الرب</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أشعياء 2: 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106</a:t>
            </a:r>
            <a:endParaRPr kumimoji="0" lang="en-US" sz="2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05455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2 : 3</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144679704"/>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itchFamily="34" charset="-128"/>
                <a:cs typeface="Arial" panose="020B0604020202020204" pitchFamily="34" charset="0"/>
              </a:rPr>
              <a:t>من نسخ عن من؟</a:t>
            </a:r>
            <a:endParaRPr kumimoji="0" lang="en-GB" sz="4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itchFamily="34" charset="-128"/>
              <a:cs typeface="Arial" panose="020B0604020202020204" pitchFamily="34" charset="0"/>
            </a:endParaRPr>
          </a:p>
        </p:txBody>
      </p:sp>
      <p:sp>
        <p:nvSpPr>
          <p:cNvPr id="302083" name="Rectangle 2"/>
          <p:cNvSpPr>
            <a:spLocks noChangeArrowheads="1"/>
          </p:cNvSpPr>
          <p:nvPr/>
        </p:nvSpPr>
        <p:spPr bwMode="auto">
          <a:xfrm>
            <a:off x="685800" y="1905000"/>
            <a:ext cx="3810000" cy="43434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2 : 2  ويكون في آخر الأيام أن جبل بيت الرب يكون ثابتاً في رأس الجبال ويرتفع فوق التلال وتجري إليه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كل الأمم</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302084" name="Rectangle 3"/>
          <p:cNvSpPr>
            <a:spLocks noChangeArrowheads="1"/>
          </p:cNvSpPr>
          <p:nvPr/>
        </p:nvSpPr>
        <p:spPr bwMode="auto">
          <a:xfrm>
            <a:off x="4648200" y="1905000"/>
            <a:ext cx="3810000" cy="43434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 4 : 1  ويكون في آخر الأيام أن جبل بيت الرب يكون ثابتاً في رأس الجبال ويرتفع فوق التلال وتجري إليه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شعوب</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707290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1"/>
          <p:cNvSpPr txBox="1">
            <a:spLocks noChangeArrowheads="1"/>
          </p:cNvSpPr>
          <p:nvPr/>
        </p:nvSpPr>
        <p:spPr bwMode="auto">
          <a:xfrm>
            <a:off x="685800" y="152400"/>
            <a:ext cx="7772400" cy="990600"/>
          </a:xfrm>
          <a:prstGeom prst="rect">
            <a:avLst/>
          </a:prstGeom>
          <a:noFill/>
          <a:ln w="9525">
            <a:noFill/>
            <a:round/>
            <a:headEnd/>
            <a:tailEnd/>
          </a:ln>
        </p:spPr>
        <p:txBody>
          <a:bodyPr anchor="b"/>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 نسخ عن من؟</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3107" name="Rectangle 2"/>
          <p:cNvSpPr>
            <a:spLocks noChangeArrowheads="1"/>
          </p:cNvSpPr>
          <p:nvPr/>
        </p:nvSpPr>
        <p:spPr bwMode="auto">
          <a:xfrm>
            <a:off x="7620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2 : 3  وتسير شعوب كثيرة ويقولون هلم نصعد إلى جبل الرب إلى بيت </a:t>
            </a:r>
            <a:r>
              <a:rPr lang="ar-JO" sz="2800" b="1" dirty="0">
                <a:solidFill>
                  <a:srgbClr val="FFFFFF"/>
                </a:solidFill>
                <a:latin typeface="Arial" panose="020B0604020202020204" pitchFamily="34" charset="0"/>
                <a:ea typeface="MS PGothic" pitchFamily="34" charset="-128"/>
                <a:cs typeface="Arial" panose="020B0604020202020204" pitchFamily="34" charset="0"/>
              </a:rPr>
              <a:t>إ</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له يعقوب فيعلمنا من طرقه ونسلك في سبله لأنه من صهيون تخرج الشريعة ومن أورشليم كلمة الرب </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3108" name="Rectangle 3"/>
          <p:cNvSpPr>
            <a:spLocks noChangeArrowheads="1"/>
          </p:cNvSpPr>
          <p:nvPr/>
        </p:nvSpPr>
        <p:spPr bwMode="auto">
          <a:xfrm>
            <a:off x="4724400" y="1295400"/>
            <a:ext cx="41148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 4 : 2  وتسير أمم كثيرة ويقولون هلم نصعد إلى جبل الرب وإلى بيت </a:t>
            </a:r>
            <a:r>
              <a:rPr lang="ar-JO" sz="2800" b="1" dirty="0">
                <a:solidFill>
                  <a:srgbClr val="FFFFFF"/>
                </a:solidFill>
                <a:latin typeface="Arial" panose="020B0604020202020204" pitchFamily="34" charset="0"/>
                <a:ea typeface="MS PGothic" pitchFamily="34" charset="-128"/>
                <a:cs typeface="Arial" panose="020B0604020202020204" pitchFamily="34" charset="0"/>
              </a:rPr>
              <a:t>إ</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له يعقوب فيعلمنا من طرقه ونسلك في سبله لأنه من صهيون تخرج الشريعة ومن أورشليم كلمة الرب </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2950707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1"/>
          <p:cNvSpPr txBox="1">
            <a:spLocks noChangeArrowheads="1"/>
          </p:cNvSpPr>
          <p:nvPr/>
        </p:nvSpPr>
        <p:spPr bwMode="auto">
          <a:xfrm>
            <a:off x="685800" y="152400"/>
            <a:ext cx="7772400" cy="990600"/>
          </a:xfrm>
          <a:prstGeom prst="rect">
            <a:avLst/>
          </a:prstGeom>
          <a:noFill/>
          <a:ln w="9525">
            <a:noFill/>
            <a:round/>
            <a:headEnd/>
            <a:tailEnd/>
          </a:ln>
        </p:spPr>
        <p:txBody>
          <a:bodyPr anchor="b"/>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 نسخ عن من؟</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4131" name="Rectangle 2"/>
          <p:cNvSpPr>
            <a:spLocks noChangeArrowheads="1"/>
          </p:cNvSpPr>
          <p:nvPr/>
        </p:nvSpPr>
        <p:spPr bwMode="auto">
          <a:xfrm>
            <a:off x="6858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2 : 4  فيقضي بين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الأمم</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وينصف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لشعوب</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كثيرين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فيطبقون سيوفهم سككاً ورماحهم مناجل لا ترفع أمة على أمه سيفاً ولا يتعلمون الحرب فيما بعد</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4132" name="Rectangle 3"/>
          <p:cNvSpPr>
            <a:spLocks noChangeArrowheads="1"/>
          </p:cNvSpPr>
          <p:nvPr/>
        </p:nvSpPr>
        <p:spPr bwMode="auto">
          <a:xfrm>
            <a:off x="46482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 4 : 3  فيقضي بين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شعوب</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كثيرين ينصف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لأمم قوية بعيدة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فيطبقون سيوفهم سككاً ورماحهم مناجل لا ترفع أمة على أمة سيفاً ولا يتعلمون الحرب فيما بعد</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054564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 نسخ عن من؟</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46434" name="Rectangle 2"/>
          <p:cNvSpPr>
            <a:spLocks noChangeArrowheads="1"/>
          </p:cNvSpPr>
          <p:nvPr/>
        </p:nvSpPr>
        <p:spPr bwMode="auto">
          <a:xfrm>
            <a:off x="685800" y="1295400"/>
            <a:ext cx="3810000" cy="5029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شعياء ٢ : ٥</a:t>
            </a:r>
          </a:p>
          <a:p>
            <a:pPr marL="0" marR="0" lvl="0" indent="0" algn="r" defTabSz="449263" rtl="0" eaLnBrk="1" fontAlgn="base" latinLnBrk="0" hangingPunct="1">
              <a:lnSpc>
                <a:spcPct val="80000"/>
              </a:lnSpc>
              <a:spcBef>
                <a:spcPts val="700"/>
              </a:spcBef>
              <a:spcAft>
                <a:spcPct val="0"/>
              </a:spcAft>
              <a:buClr>
                <a:srgbClr val="990000"/>
              </a:buClr>
              <a:buSzPct val="7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800" b="1" dirty="0">
                <a:solidFill>
                  <a:srgbClr val="FFFF00"/>
                </a:solidFill>
                <a:latin typeface="Arial" panose="020B0604020202020204" pitchFamily="34" charset="0"/>
                <a:ea typeface="MS PGothic" pitchFamily="34" charset="-128"/>
                <a:cs typeface="Arial" panose="020B0604020202020204" pitchFamily="34" charset="0"/>
              </a:rPr>
              <a:t>يا بيت يعقوب هلم فنسلك في نور الرب</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 </a:t>
            </a:r>
          </a:p>
        </p:txBody>
      </p:sp>
      <p:sp>
        <p:nvSpPr>
          <p:cNvPr id="146435" name="Rectangle 3"/>
          <p:cNvSpPr>
            <a:spLocks noChangeArrowheads="1"/>
          </p:cNvSpPr>
          <p:nvPr/>
        </p:nvSpPr>
        <p:spPr bwMode="auto">
          <a:xfrm>
            <a:off x="4648200" y="1295400"/>
            <a:ext cx="3810000" cy="5029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 ٤ : ٤</a:t>
            </a:r>
          </a:p>
          <a:p>
            <a:pPr marL="0" marR="0" lvl="0" indent="0" algn="r" defTabSz="449263" rtl="0" eaLnBrk="1" fontAlgn="base" latinLnBrk="0" hangingPunct="1">
              <a:lnSpc>
                <a:spcPct val="80000"/>
              </a:lnSpc>
              <a:spcBef>
                <a:spcPts val="700"/>
              </a:spcBef>
              <a:spcAft>
                <a:spcPct val="0"/>
              </a:spcAft>
              <a:buClr>
                <a:srgbClr val="990000"/>
              </a:buClr>
              <a:buSzPct val="7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800" b="1" dirty="0">
                <a:solidFill>
                  <a:srgbClr val="FFFF00"/>
                </a:solidFill>
                <a:latin typeface="Arial" panose="020B0604020202020204" pitchFamily="34" charset="0"/>
                <a:ea typeface="MS PGothic" pitchFamily="34" charset="-128"/>
                <a:cs typeface="Arial" panose="020B0604020202020204" pitchFamily="34" charset="0"/>
              </a:rPr>
              <a:t>بل يجلسون كل واحد تحت كرمته وتحت تينته ولا يكون من يرعب لأن فم رب الجنود تكلم</a:t>
            </a: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 </a:t>
            </a:r>
          </a:p>
        </p:txBody>
      </p:sp>
    </p:spTree>
    <p:extLst>
      <p:ext uri="{BB962C8B-B14F-4D97-AF65-F5344CB8AC3E}">
        <p14:creationId xmlns:p14="http://schemas.microsoft.com/office/powerpoint/2010/main" val="1397502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p:cNvPicPr>
          <p:nvPr/>
        </p:nvPicPr>
        <p:blipFill>
          <a:blip r:embed="rId3" cstate="print"/>
          <a:srcRect/>
          <a:stretch>
            <a:fillRect/>
          </a:stretch>
        </p:blipFill>
        <p:spPr bwMode="auto">
          <a:xfrm>
            <a:off x="0" y="9525"/>
            <a:ext cx="9144000" cy="6848475"/>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ar-JO" dirty="0">
                <a:effectLst>
                  <a:glow rad="228600">
                    <a:schemeClr val="tx1"/>
                  </a:glow>
                </a:effectLst>
                <a:ea typeface="ＭＳ Ｐゴシック" charset="-128"/>
              </a:rPr>
              <a:t>مبنى الأمم المتحدة</a:t>
            </a:r>
            <a:br>
              <a:rPr lang="ar-JO" dirty="0">
                <a:effectLst>
                  <a:glow rad="228600">
                    <a:schemeClr val="tx1"/>
                  </a:glow>
                </a:effectLst>
                <a:ea typeface="ＭＳ Ｐゴシック" charset="-128"/>
              </a:rPr>
            </a:br>
            <a:r>
              <a:rPr lang="ar-JO" dirty="0">
                <a:effectLst>
                  <a:glow rad="228600">
                    <a:schemeClr val="tx1"/>
                  </a:glow>
                </a:effectLst>
                <a:ea typeface="ＭＳ Ｐゴシック" charset="-128"/>
              </a:rPr>
              <a:t>نيويورك</a:t>
            </a:r>
            <a:endParaRPr lang="en-US" dirty="0">
              <a:effectLst>
                <a:glow rad="228600">
                  <a:schemeClr val="tx1"/>
                </a:glow>
              </a:effectLst>
              <a:ea typeface="ＭＳ Ｐゴシック" charset="-128"/>
            </a:endParaRPr>
          </a:p>
        </p:txBody>
      </p:sp>
    </p:spTree>
    <p:extLst>
      <p:ext uri="{BB962C8B-B14F-4D97-AF65-F5344CB8AC3E}">
        <p14:creationId xmlns:p14="http://schemas.microsoft.com/office/powerpoint/2010/main" val="34348822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p:cNvPicPr>
            <a:picLocks noChangeAspect="1"/>
          </p:cNvPicPr>
          <p:nvPr/>
        </p:nvPicPr>
        <p:blipFill>
          <a:blip r:embed="rId3" cstate="print"/>
          <a:srcRect/>
          <a:stretch>
            <a:fillRect/>
          </a:stretch>
        </p:blipFill>
        <p:spPr bwMode="auto">
          <a:xfrm>
            <a:off x="0" y="-90488"/>
            <a:ext cx="4572000" cy="6948488"/>
          </a:xfrm>
          <a:prstGeom prst="rect">
            <a:avLst/>
          </a:prstGeom>
          <a:noFill/>
          <a:ln w="9525">
            <a:noFill/>
            <a:miter lim="800000"/>
            <a:headEnd/>
            <a:tailEnd/>
          </a:ln>
        </p:spPr>
      </p:pic>
      <p:pic>
        <p:nvPicPr>
          <p:cNvPr id="306179" name="Picture 3"/>
          <p:cNvPicPr>
            <a:picLocks noChangeAspect="1"/>
          </p:cNvPicPr>
          <p:nvPr/>
        </p:nvPicPr>
        <p:blipFill>
          <a:blip r:embed="rId4" cstate="print"/>
          <a:srcRect/>
          <a:stretch>
            <a:fillRect/>
          </a:stretch>
        </p:blipFill>
        <p:spPr bwMode="auto">
          <a:xfrm>
            <a:off x="3738563" y="-20638"/>
            <a:ext cx="5441950" cy="6858001"/>
          </a:xfrm>
          <a:prstGeom prst="rect">
            <a:avLst/>
          </a:prstGeom>
          <a:noFill/>
          <a:ln w="9525">
            <a:noFill/>
            <a:miter lim="800000"/>
            <a:headEnd/>
            <a:tailEnd/>
          </a:ln>
        </p:spPr>
      </p:pic>
      <p:sp>
        <p:nvSpPr>
          <p:cNvPr id="2" name="Title 1"/>
          <p:cNvSpPr>
            <a:spLocks noGrp="1"/>
          </p:cNvSpPr>
          <p:nvPr>
            <p:ph type="title"/>
          </p:nvPr>
        </p:nvSpPr>
        <p:spPr>
          <a:xfrm>
            <a:off x="215900" y="188913"/>
            <a:ext cx="3522663" cy="1143000"/>
          </a:xfrm>
        </p:spPr>
        <p:txBody>
          <a:bodyPr/>
          <a:lstStyle/>
          <a:p>
            <a:pPr>
              <a:defRPr/>
            </a:pPr>
            <a:r>
              <a:rPr lang="ar-JO" sz="4000" dirty="0">
                <a:effectLst>
                  <a:glow rad="228600">
                    <a:schemeClr val="tx1"/>
                  </a:glow>
                </a:effectLst>
                <a:ea typeface="ＭＳ Ｐゴシック" charset="-128"/>
              </a:rPr>
              <a:t>مبنى الأمم المتحدة</a:t>
            </a:r>
            <a:br>
              <a:rPr lang="ar-JO" sz="4000" dirty="0">
                <a:effectLst>
                  <a:glow rad="228600">
                    <a:schemeClr val="tx1"/>
                  </a:glow>
                </a:effectLst>
                <a:ea typeface="ＭＳ Ｐゴシック" charset="-128"/>
              </a:rPr>
            </a:br>
            <a:r>
              <a:rPr lang="ar-JO" sz="4000" dirty="0">
                <a:effectLst>
                  <a:glow rad="228600">
                    <a:schemeClr val="tx1"/>
                  </a:glow>
                </a:effectLst>
                <a:ea typeface="ＭＳ Ｐゴシック" charset="-128"/>
              </a:rPr>
              <a:t>نيويورك</a:t>
            </a:r>
            <a:endParaRPr lang="en-US" sz="4000" dirty="0">
              <a:effectLst>
                <a:glow rad="228600">
                  <a:schemeClr val="tx1"/>
                </a:glow>
              </a:effectLst>
              <a:ea typeface="ＭＳ Ｐゴシック" charset="-128"/>
            </a:endParaRPr>
          </a:p>
        </p:txBody>
      </p:sp>
      <p:pic>
        <p:nvPicPr>
          <p:cNvPr id="5" name="Picture 4">
            <a:extLst>
              <a:ext uri="{FF2B5EF4-FFF2-40B4-BE49-F238E27FC236}">
                <a16:creationId xmlns:a16="http://schemas.microsoft.com/office/drawing/2014/main" id="{C6BAFAB0-080D-9D4B-9C19-98F4024BC1C1}"/>
              </a:ext>
            </a:extLst>
          </p:cNvPr>
          <p:cNvPicPr>
            <a:picLocks noChangeAspect="1"/>
          </p:cNvPicPr>
          <p:nvPr/>
        </p:nvPicPr>
        <p:blipFill>
          <a:blip r:embed="rId5" cstate="print"/>
          <a:srcRect/>
          <a:stretch>
            <a:fillRect/>
          </a:stretch>
        </p:blipFill>
        <p:spPr bwMode="auto">
          <a:xfrm>
            <a:off x="5664395" y="3997842"/>
            <a:ext cx="3172327" cy="238843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252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ea typeface="ＭＳ Ｐゴシック" charset="-128"/>
              </a:rPr>
              <a:t>United Nations Building, New York</a:t>
            </a:r>
          </a:p>
        </p:txBody>
      </p:sp>
      <p:pic>
        <p:nvPicPr>
          <p:cNvPr id="307203" name="Picture 2"/>
          <p:cNvPicPr>
            <a:picLocks noChangeAspect="1"/>
          </p:cNvPicPr>
          <p:nvPr/>
        </p:nvPicPr>
        <p:blipFill>
          <a:blip r:embed="rId3" cstate="print"/>
          <a:srcRect/>
          <a:stretch>
            <a:fillRect/>
          </a:stretch>
        </p:blipFill>
        <p:spPr bwMode="auto">
          <a:xfrm>
            <a:off x="14288" y="0"/>
            <a:ext cx="9144000" cy="5683250"/>
          </a:xfrm>
          <a:prstGeom prst="rect">
            <a:avLst/>
          </a:prstGeom>
          <a:noFill/>
          <a:ln w="9525">
            <a:noFill/>
            <a:miter lim="800000"/>
            <a:headEnd/>
            <a:tailEnd/>
          </a:ln>
        </p:spPr>
      </p:pic>
      <p:sp>
        <p:nvSpPr>
          <p:cNvPr id="5" name="Rectangle 4"/>
          <p:cNvSpPr/>
          <p:nvPr/>
        </p:nvSpPr>
        <p:spPr>
          <a:xfrm>
            <a:off x="0" y="5786454"/>
            <a:ext cx="4214810" cy="92869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فيطبعون سيوفهم سككاً ورماحهم مناجل لا ترفع أمة على أمة سيفاً ولا يتعلمون الحرب فيما بعد</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 2 : 4</a:t>
            </a:r>
          </a:p>
        </p:txBody>
      </p:sp>
      <p:sp>
        <p:nvSpPr>
          <p:cNvPr id="6" name="Rectangle 3">
            <a:extLst>
              <a:ext uri="{FF2B5EF4-FFF2-40B4-BE49-F238E27FC236}">
                <a16:creationId xmlns:a16="http://schemas.microsoft.com/office/drawing/2014/main" id="{BB524610-6CE1-F544-A7F5-41C6709B75F8}"/>
              </a:ext>
            </a:extLst>
          </p:cNvPr>
          <p:cNvSpPr>
            <a:spLocks noChangeArrowheads="1"/>
          </p:cNvSpPr>
          <p:nvPr/>
        </p:nvSpPr>
        <p:spPr bwMode="auto">
          <a:xfrm>
            <a:off x="4586288" y="5784849"/>
            <a:ext cx="4481512" cy="1143001"/>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ميخا 4 : 3  فيقضي بين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شعوب</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كثيرين ينصف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لأمم قوية بعيدة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فيطبقون سيوفهم سككاً ورماحهم مناجل لا ترفع أمة على أمة سيفاً ولا يتعلمون الحرب فيما بعد</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53895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AE" sz="5400" dirty="0">
                <a:effectLst>
                  <a:glow rad="127000">
                    <a:schemeClr val="tx1"/>
                  </a:glow>
                </a:effectLst>
                <a:ea typeface="ＭＳ Ｐゴシック" charset="0"/>
              </a:rPr>
              <a:t>لماذا يريدك الله ان تكون</a:t>
            </a:r>
            <a:r>
              <a:rPr lang="ar-AE" sz="5400" dirty="0">
                <a:solidFill>
                  <a:srgbClr val="FFFF00"/>
                </a:solidFill>
                <a:effectLst>
                  <a:glow rad="127000">
                    <a:schemeClr val="tx1"/>
                  </a:glow>
                </a:effectLst>
                <a:ea typeface="ＭＳ Ｐゴシック" charset="0"/>
              </a:rPr>
              <a:t> سخي</a:t>
            </a:r>
            <a:r>
              <a:rPr lang="ar-JO" sz="5400" dirty="0">
                <a:solidFill>
                  <a:srgbClr val="FFFF00"/>
                </a:solidFill>
                <a:effectLst>
                  <a:glow rad="127000">
                    <a:schemeClr val="tx1"/>
                  </a:glow>
                </a:effectLst>
                <a:ea typeface="ＭＳ Ｐゴシック" charset="0"/>
              </a:rPr>
              <a:t>اً</a:t>
            </a:r>
            <a:r>
              <a:rPr lang="ar-AE" sz="5400" dirty="0">
                <a:solidFill>
                  <a:srgbClr val="FFFF00"/>
                </a:solidFill>
                <a:effectLst>
                  <a:glow rad="127000">
                    <a:schemeClr val="tx1"/>
                  </a:glow>
                </a:effectLst>
                <a:ea typeface="ＭＳ Ｐゴシック" charset="0"/>
              </a:rPr>
              <a:t> </a:t>
            </a:r>
            <a:r>
              <a:rPr lang="ar-AE" sz="5400" dirty="0">
                <a:effectLst>
                  <a:glow rad="127000">
                    <a:schemeClr val="tx1"/>
                  </a:glow>
                </a:effectLst>
                <a:ea typeface="ＭＳ Ｐゴシック" charset="0"/>
              </a:rPr>
              <a:t>للفقراء؟</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D67DDCDB-5051-B548-90CB-5972B15DDF5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091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9"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6033256"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2"/>
          <p:cNvSpPr>
            <a:spLocks noGrp="1" noChangeArrowheads="1"/>
          </p:cNvSpPr>
          <p:nvPr>
            <p:ph type="title"/>
          </p:nvPr>
        </p:nvSpPr>
        <p:spPr>
          <a:xfrm>
            <a:off x="6096000" y="0"/>
            <a:ext cx="3048000" cy="25908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تحب الذئاب الآن</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096000" y="2438400"/>
            <a:ext cx="3048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تقتل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6231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1389"/>
                                        </p:tgtEl>
                                        <p:attrNameLst>
                                          <p:attrName>style.visibility</p:attrName>
                                        </p:attrNameLst>
                                      </p:cBhvr>
                                      <p:to>
                                        <p:strVal val="visible"/>
                                      </p:to>
                                    </p:set>
                                    <p:anim calcmode="lin" valueType="num">
                                      <p:cBhvr>
                                        <p:cTn id="7" dur="1000" fill="hold"/>
                                        <p:tgtEl>
                                          <p:spTgt spid="101389"/>
                                        </p:tgtEl>
                                        <p:attrNameLst>
                                          <p:attrName>ppt_w</p:attrName>
                                        </p:attrNameLst>
                                      </p:cBhvr>
                                      <p:tavLst>
                                        <p:tav tm="0">
                                          <p:val>
                                            <p:fltVal val="0"/>
                                          </p:val>
                                        </p:tav>
                                        <p:tav tm="100000">
                                          <p:val>
                                            <p:strVal val="#ppt_w"/>
                                          </p:val>
                                        </p:tav>
                                      </p:tavLst>
                                    </p:anim>
                                    <p:anim calcmode="lin" valueType="num">
                                      <p:cBhvr>
                                        <p:cTn id="8" dur="1000" fill="hold"/>
                                        <p:tgtEl>
                                          <p:spTgt spid="101389"/>
                                        </p:tgtEl>
                                        <p:attrNameLst>
                                          <p:attrName>ppt_h</p:attrName>
                                        </p:attrNameLst>
                                      </p:cBhvr>
                                      <p:tavLst>
                                        <p:tav tm="0">
                                          <p:val>
                                            <p:fltVal val="0"/>
                                          </p:val>
                                        </p:tav>
                                        <p:tav tm="100000">
                                          <p:val>
                                            <p:strVal val="#ppt_h"/>
                                          </p:val>
                                        </p:tav>
                                      </p:tavLst>
                                    </p:anim>
                                    <p:anim calcmode="lin" valueType="num">
                                      <p:cBhvr>
                                        <p:cTn id="9" dur="1000" fill="hold"/>
                                        <p:tgtEl>
                                          <p:spTgt spid="101389"/>
                                        </p:tgtEl>
                                        <p:attrNameLst>
                                          <p:attrName>style.rotation</p:attrName>
                                        </p:attrNameLst>
                                      </p:cBhvr>
                                      <p:tavLst>
                                        <p:tav tm="0">
                                          <p:val>
                                            <p:fltVal val="90"/>
                                          </p:val>
                                        </p:tav>
                                        <p:tav tm="100000">
                                          <p:val>
                                            <p:fltVal val="0"/>
                                          </p:val>
                                        </p:tav>
                                      </p:tavLst>
                                    </p:anim>
                                    <p:animEffect transition="in" filter="fade">
                                      <p:cBhvr>
                                        <p:cTn id="10" dur="1000"/>
                                        <p:tgtEl>
                                          <p:spTgt spid="10138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a:t>
            </a:r>
            <a:r>
              <a:rPr lang="ar-JO"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فيسكن الذئب مع الخروف ويربض النمر مع الجدي والعجل والشبل والمسمن معاً وصبي صغير يسوقها</a:t>
            </a:r>
            <a:r>
              <a:rPr kumimoji="0" lang="ar-SA" sz="44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 11: 6-9</a:t>
            </a:r>
            <a:endParaRPr lang="en-US" dirty="0">
              <a:latin typeface="Arial" panose="020B0604020202020204" pitchFamily="34" charset="0"/>
              <a:cs typeface="Arial" panose="020B0604020202020204" pitchFamily="34" charset="0"/>
            </a:endParaRPr>
          </a:p>
        </p:txBody>
      </p:sp>
      <p:sp>
        <p:nvSpPr>
          <p:cNvPr id="1106949"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3137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46832" y="4749800"/>
            <a:ext cx="9144000" cy="2108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a:t>
            </a:r>
            <a:r>
              <a:rPr lang="ar-SA" sz="4000"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panose="020B0604020202020204" pitchFamily="34" charset="0"/>
                <a:ea typeface="ＭＳ Ｐゴシック" charset="0"/>
              </a:rPr>
              <a:t>فيسكن الذئب مع الخروف ويربض النمر مع الجدي والعجل والشبل والمسمن معاً </a:t>
            </a:r>
            <a:r>
              <a:rPr lang="ar-SA" sz="4000" b="1"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ea typeface="ＭＳ Ｐゴシック" charset="0"/>
              </a:rPr>
              <a:t>وصبي صغير يسوقها </a:t>
            </a:r>
            <a:r>
              <a:rPr kumimoji="0" lang="ar-SA" sz="4000" b="1"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 11: 6-9</a:t>
            </a:r>
            <a:endParaRPr lang="en-US" dirty="0"/>
          </a:p>
        </p:txBody>
      </p:sp>
      <p:sp>
        <p:nvSpPr>
          <p:cNvPr id="1108996"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04397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والبقرة والدبة ترعيان، تربض أولادهما معاً، والأسد كالبقر يأكل تبناً</a:t>
            </a:r>
            <a:endPar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 11: 6-9</a:t>
            </a:r>
            <a:endParaRPr lang="en-US" dirty="0">
              <a:latin typeface="Arial" panose="020B0604020202020204" pitchFamily="34" charset="0"/>
              <a:cs typeface="Arial" panose="020B0604020202020204" pitchFamily="34" charset="0"/>
            </a:endParaRPr>
          </a:p>
        </p:txBody>
      </p:sp>
      <p:sp>
        <p:nvSpPr>
          <p:cNvPr id="1111044"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3712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089"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4306957" y="713083"/>
            <a:ext cx="5275193" cy="6248104"/>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lvl="0" algn="r" defTabSz="449263" rtl="1" fontAlgn="base">
              <a:spcBef>
                <a:spcPct val="0"/>
              </a:spcBef>
              <a:spcAft>
                <a:spcPct val="0"/>
              </a:spcAft>
              <a:defRPr/>
            </a:pPr>
            <a:r>
              <a:rPr lang="ar-JO" sz="6600" b="1" baseline="30000" dirty="0">
                <a:solidFill>
                  <a:srgbClr val="FFFFFF"/>
                </a:solidFill>
                <a:latin typeface="Arial" panose="020B0604020202020204" pitchFamily="34" charset="0"/>
                <a:ea typeface="ＭＳ Ｐゴシック" charset="0"/>
                <a:cs typeface="Arial" panose="020B0604020202020204" pitchFamily="34" charset="0"/>
              </a:rPr>
              <a:t>8</a:t>
            </a:r>
            <a:r>
              <a:rPr lang="ar-SA" sz="6600" b="1" baseline="30000" dirty="0">
                <a:solidFill>
                  <a:srgbClr val="FFFFFF"/>
                </a:solidFill>
                <a:latin typeface="Arial" panose="020B0604020202020204" pitchFamily="34" charset="0"/>
                <a:ea typeface="ＭＳ Ｐゴシック" charset="0"/>
                <a:cs typeface="Arial" panose="020B0604020202020204" pitchFamily="34" charset="0"/>
              </a:rPr>
              <a:t> ويلعب الرضيع على سرب الصل ويمد الفطيم يده على جحر الأفعوان.</a:t>
            </a:r>
          </a:p>
          <a:p>
            <a:pPr lvl="0" algn="r" defTabSz="449263" rtl="1" fontAlgn="base">
              <a:spcBef>
                <a:spcPct val="0"/>
              </a:spcBef>
              <a:spcAft>
                <a:spcPct val="0"/>
              </a:spcAft>
              <a:defRPr/>
            </a:pPr>
            <a:r>
              <a:rPr lang="ar-SA" sz="6600" b="1" baseline="30000" dirty="0">
                <a:solidFill>
                  <a:srgbClr val="FFFFFF"/>
                </a:solidFill>
                <a:latin typeface="Arial" panose="020B0604020202020204" pitchFamily="34" charset="0"/>
                <a:ea typeface="ＭＳ Ｐゴシック" charset="0"/>
                <a:cs typeface="Arial" panose="020B0604020202020204" pitchFamily="34" charset="0"/>
              </a:rPr>
              <a:t>9 لا يسوؤون ولا يفسدون في كل جبل قدسي لأن الأرض تمتلئ من معرفة الرب كما تغطي المياه</a:t>
            </a:r>
            <a:r>
              <a:rPr lang="ar-JO" sz="6600" b="1" dirty="0">
                <a:solidFill>
                  <a:srgbClr val="FFFFFF"/>
                </a:solidFill>
                <a:latin typeface="Arial" panose="020B0604020202020204" pitchFamily="34" charset="0"/>
                <a:ea typeface="ＭＳ Ｐゴシック" charset="0"/>
                <a:cs typeface="Arial" panose="020B0604020202020204" pitchFamily="34" charset="0"/>
              </a:rPr>
              <a:t> </a:t>
            </a:r>
            <a:r>
              <a:rPr lang="ar-SA" sz="6600" b="1" baseline="30000" dirty="0">
                <a:solidFill>
                  <a:srgbClr val="FFFFFF"/>
                </a:solidFill>
                <a:latin typeface="Arial" panose="020B0604020202020204" pitchFamily="34" charset="0"/>
                <a:ea typeface="ＭＳ Ｐゴシック" charset="0"/>
                <a:cs typeface="Arial" panose="020B0604020202020204" pitchFamily="34" charset="0"/>
              </a:rPr>
              <a:t>البحر</a:t>
            </a:r>
            <a:endParaRPr kumimoji="0" lang="ar-SA" sz="6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 11: 6-9</a:t>
            </a:r>
            <a:endParaRPr lang="en-US" dirty="0"/>
          </a:p>
        </p:txBody>
      </p:sp>
      <p:sp>
        <p:nvSpPr>
          <p:cNvPr id="1113092"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139474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1" end="1"/>
                                            </p:txEl>
                                          </p:spTgt>
                                        </p:tgtEl>
                                        <p:attrNameLst>
                                          <p:attrName>style.visibility</p:attrName>
                                        </p:attrNameLst>
                                      </p:cBhvr>
                                      <p:to>
                                        <p:strVal val="visible"/>
                                      </p:to>
                                    </p:set>
                                    <p:anim calcmode="lin" valueType="num">
                                      <p:cBhvr additive="repl">
                                        <p:cTn id="17" dur="1000" fill="hold"/>
                                        <p:tgtEl>
                                          <p:spTgt spid="78851">
                                            <p:txEl>
                                              <p:pRg st="1" end="1"/>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1" end="1"/>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908720"/>
          </a:xfrm>
        </p:spPr>
        <p:txBody>
          <a:bodyPr/>
          <a:lstStyle/>
          <a:p>
            <a:pPr>
              <a:defRPr/>
            </a:pPr>
            <a:r>
              <a:rPr lang="ar-JO" dirty="0">
                <a:effectLst>
                  <a:glow rad="228600">
                    <a:schemeClr val="tx1"/>
                  </a:glow>
                  <a:outerShdw blurRad="38100" dist="38100" dir="2700000" algn="tl">
                    <a:srgbClr val="000000">
                      <a:alpha val="43137"/>
                    </a:srgbClr>
                  </a:outerShdw>
                </a:effectLst>
              </a:rPr>
              <a:t>الأسود، النمور والدببة يا إلهي</a:t>
            </a:r>
            <a:endParaRPr lang="en-US" dirty="0">
              <a:effectLst>
                <a:glow rad="228600">
                  <a:schemeClr val="tx1"/>
                </a:glow>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0" y="1399532"/>
            <a:ext cx="9100662" cy="3235791"/>
          </a:xfrm>
          <a:prstGeom prst="rect">
            <a:avLst/>
          </a:prstGeom>
        </p:spPr>
      </p:pic>
    </p:spTree>
    <p:extLst>
      <p:ext uri="{BB962C8B-B14F-4D97-AF65-F5344CB8AC3E}">
        <p14:creationId xmlns:p14="http://schemas.microsoft.com/office/powerpoint/2010/main" val="15123971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ar-JO" dirty="0">
                <a:effectLst>
                  <a:glow rad="228600">
                    <a:schemeClr val="tx1"/>
                  </a:glow>
                  <a:outerShdw blurRad="38100" dist="38100" dir="2700000" algn="tl">
                    <a:srgbClr val="000000">
                      <a:alpha val="43137"/>
                    </a:srgbClr>
                  </a:outerShdw>
                </a:effectLst>
              </a:rPr>
              <a:t>الأسود، النمور والدببة يا إلهي</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60921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br>
              <a:rPr lang="en-US" dirty="0">
                <a:effectLst>
                  <a:glow rad="228600">
                    <a:schemeClr val="tx1"/>
                  </a:glow>
                  <a:outerShdw blurRad="38100" dist="38100" dir="2700000" algn="tl">
                    <a:srgbClr val="000000">
                      <a:alpha val="43137"/>
                    </a:srgbClr>
                  </a:outerShdw>
                </a:effectLst>
              </a:rPr>
            </a:br>
            <a:r>
              <a:rPr lang="ar-JO" dirty="0">
                <a:effectLst>
                  <a:glow rad="228600">
                    <a:schemeClr val="tx1"/>
                  </a:glow>
                  <a:outerShdw blurRad="38100" dist="38100" dir="2700000" algn="tl">
                    <a:srgbClr val="000000">
                      <a:alpha val="43137"/>
                    </a:srgbClr>
                  </a:outerShdw>
                </a:effectLst>
              </a:rPr>
              <a:t>بالو الدب، وليو الأسد وشاريخان النمر</a:t>
            </a:r>
            <a:br>
              <a:rPr lang="ar-JO" dirty="0">
                <a:effectLst>
                  <a:glow rad="228600">
                    <a:schemeClr val="tx1"/>
                  </a:glow>
                  <a:outerShdw blurRad="38100" dist="38100" dir="2700000" algn="tl">
                    <a:srgbClr val="000000">
                      <a:alpha val="43137"/>
                    </a:srgbClr>
                  </a:outerShdw>
                </a:effectLst>
              </a:rPr>
            </a:br>
            <a:r>
              <a:rPr lang="en-US" dirty="0">
                <a:effectLst>
                  <a:glow rad="228600">
                    <a:schemeClr val="tx1"/>
                  </a:glow>
                  <a:outerShdw blurRad="38100" dist="38100" dir="2700000" algn="tl">
                    <a:srgbClr val="000000">
                      <a:alpha val="43137"/>
                    </a:srgbClr>
                  </a:outerShdw>
                </a:effectLst>
              </a:rPr>
              <a:t> </a:t>
            </a:r>
          </a:p>
        </p:txBody>
      </p:sp>
    </p:spTree>
    <p:extLst>
      <p:ext uri="{BB962C8B-B14F-4D97-AF65-F5344CB8AC3E}">
        <p14:creationId xmlns:p14="http://schemas.microsoft.com/office/powerpoint/2010/main" val="36509068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8635323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4241877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AE" sz="5400" dirty="0">
                <a:effectLst>
                  <a:glow rad="876300">
                    <a:schemeClr val="tx1"/>
                  </a:glow>
                </a:effectLst>
                <a:ea typeface="ＭＳ Ｐゴシック" charset="0"/>
              </a:rPr>
              <a:t> ثلاث عظات </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a:t>
            </a:r>
            <a:b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ميخا: لماذا يجب </a:t>
            </a:r>
            <a:r>
              <a:rPr kumimoji="0" lang="ar-JO"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أ</a:t>
            </a:r>
            <a:r>
              <a:rPr kumimoji="0" lang="ar-AE"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ن تكون سخيا</a:t>
            </a:r>
            <a:r>
              <a:rPr kumimoji="0" lang="ar-JO"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r>
              <a:rPr kumimoji="0" lang="ar-AE"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1.</a:t>
            </a:r>
            <a:r>
              <a:rPr lang="ar-JO" sz="4800" b="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rPr>
              <a:t> </a:t>
            </a:r>
            <a:r>
              <a:rPr lang="ar-JO" sz="4800" b="1" dirty="0">
                <a:solidFill>
                  <a:srgbClr val="FFFF00"/>
                </a:solidFill>
                <a:effectLst>
                  <a:glow rad="241300">
                    <a:srgbClr val="000000"/>
                  </a:glow>
                </a:effectLst>
                <a:latin typeface="Arial" panose="020B0604020202020204" pitchFamily="34" charset="0"/>
                <a:ea typeface="ＭＳ Ｐゴシック" charset="0"/>
                <a:cs typeface="Arial" panose="020B0604020202020204" pitchFamily="34" charset="0"/>
              </a:rPr>
              <a:t>يكافئ</a:t>
            </a:r>
            <a:r>
              <a:rPr lang="ar-JO" sz="4800" b="1" dirty="0">
                <a:solidFill>
                  <a:srgbClr val="FFFFFF"/>
                </a:solidFill>
                <a:effectLst>
                  <a:glow rad="241300">
                    <a:srgbClr val="000000"/>
                  </a:glow>
                </a:effectLst>
                <a:latin typeface="Arial" panose="020B0604020202020204" pitchFamily="34" charset="0"/>
                <a:ea typeface="ＭＳ Ｐゴシック" charset="0"/>
                <a:cs typeface="Arial" panose="020B0604020202020204" pitchFamily="34" charset="0"/>
              </a:rPr>
              <a:t> </a:t>
            </a:r>
            <a:r>
              <a:rPr kumimoji="0" lang="ar-AE"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الله السخاء </a:t>
            </a:r>
            <a:br>
              <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(1-2)</a:t>
            </a:r>
            <a:endPar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39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31453418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31604527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40311134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42707005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15520191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7767084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7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77" y="332656"/>
            <a:ext cx="9187363" cy="6093296"/>
          </a:xfrm>
          <a:prstGeom prst="rect">
            <a:avLst/>
          </a:prstGeom>
        </p:spPr>
      </p:pic>
    </p:spTree>
    <p:extLst>
      <p:ext uri="{BB962C8B-B14F-4D97-AF65-F5344CB8AC3E}">
        <p14:creationId xmlns:p14="http://schemas.microsoft.com/office/powerpoint/2010/main" val="4411512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ctr"/>
          <a:lstStyle/>
          <a:p>
            <a:pPr rtl="1"/>
            <a:r>
              <a:rPr lang="ar-SA" sz="3600" dirty="0"/>
              <a:t>ميخا ٤ : ٦-٧</a:t>
            </a:r>
          </a:p>
        </p:txBody>
      </p:sp>
      <p:sp>
        <p:nvSpPr>
          <p:cNvPr id="5" name="Rectangle 2"/>
          <p:cNvSpPr txBox="1">
            <a:spLocks noChangeArrowheads="1"/>
          </p:cNvSpPr>
          <p:nvPr/>
        </p:nvSpPr>
        <p:spPr bwMode="auto">
          <a:xfrm>
            <a:off x="5092700" y="0"/>
            <a:ext cx="4066296"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SA" sz="3600" b="1" dirty="0">
                <a:latin typeface="Arial" panose="020B0604020202020204" pitchFamily="34" charset="0"/>
                <a:cs typeface="Arial" panose="020B0604020202020204" pitchFamily="34" charset="0"/>
              </a:rPr>
              <a:t>6 في ذلك اليوم يقول الرب</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أجمع الظالعة وأضم المطرودة والتي أضررت بها.</a:t>
            </a:r>
          </a:p>
          <a:p>
            <a:pPr rtl="1"/>
            <a:r>
              <a:rPr lang="ar-SA" sz="3600" b="1" dirty="0">
                <a:latin typeface="Arial" panose="020B0604020202020204" pitchFamily="34" charset="0"/>
                <a:cs typeface="Arial" panose="020B0604020202020204" pitchFamily="34" charset="0"/>
              </a:rPr>
              <a:t>7 وأجعل الظالعة بقية والمقصاة أمة قوية، ويملك الرب عليهم في جبل صهيون من الآن إلى الأبد.</a:t>
            </a:r>
          </a:p>
        </p:txBody>
      </p:sp>
    </p:spTree>
    <p:extLst>
      <p:ext uri="{BB962C8B-B14F-4D97-AF65-F5344CB8AC3E}">
        <p14:creationId xmlns:p14="http://schemas.microsoft.com/office/powerpoint/2010/main" val="60600585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rtl="1"/>
            <a:r>
              <a:rPr lang="ar-SA" sz="2800" dirty="0"/>
              <a:t>ميخا ٤ : ٨</a:t>
            </a: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SA" sz="3600" b="1" dirty="0">
                <a:latin typeface="Arial" panose="020B0604020202020204" pitchFamily="34" charset="0"/>
                <a:cs typeface="Arial" panose="020B0604020202020204" pitchFamily="34" charset="0"/>
              </a:rPr>
              <a:t>8 وأنت يا برج القطيع أكمة بنت صهيون إليك يأتي. ويجيء الحكم الأول ملك بنت أورشليم.</a:t>
            </a:r>
          </a:p>
        </p:txBody>
      </p:sp>
    </p:spTree>
    <p:extLst>
      <p:ext uri="{BB962C8B-B14F-4D97-AF65-F5344CB8AC3E}">
        <p14:creationId xmlns:p14="http://schemas.microsoft.com/office/powerpoint/2010/main" val="87112325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8482" name="Text Box 4"/>
          <p:cNvSpPr txBox="1">
            <a:spLocks noChangeArrowheads="1"/>
          </p:cNvSpPr>
          <p:nvPr/>
        </p:nvSpPr>
        <p:spPr bwMode="auto">
          <a:xfrm>
            <a:off x="381000" y="1143000"/>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9933"/>
              </a:solidFill>
              <a:effectLst/>
              <a:uLnTx/>
              <a:uFillTx/>
              <a:latin typeface="Arial" panose="020B0604020202020204" pitchFamily="34" charset="0"/>
              <a:cs typeface="Arial" panose="020B0604020202020204" pitchFamily="34" charset="0"/>
            </a:endParaRPr>
          </a:p>
        </p:txBody>
      </p:sp>
      <p:sp>
        <p:nvSpPr>
          <p:cNvPr id="148483"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48485" name="Picture 259" descr="candl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6" name="Rectangle 260"/>
          <p:cNvSpPr>
            <a:spLocks noGrp="1" noChangeArrowheads="1"/>
          </p:cNvSpPr>
          <p:nvPr>
            <p:ph type="title" idx="4294967295"/>
          </p:nvPr>
        </p:nvSpPr>
        <p:spPr>
          <a:xfrm>
            <a:off x="755650" y="765175"/>
            <a:ext cx="7772400" cy="8620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dirty="0">
                <a:solidFill>
                  <a:srgbClr val="FF9933"/>
                </a:solidFill>
                <a:effectLst/>
                <a:ea typeface="ＭＳ Ｐゴシック" charset="0"/>
              </a:rPr>
              <a:t>أشعياء مصغر</a:t>
            </a:r>
            <a:endParaRPr lang="en-US" dirty="0">
              <a:effectLst/>
              <a:ea typeface="ＭＳ Ｐゴシック" charset="0"/>
            </a:endParaRPr>
          </a:p>
        </p:txBody>
      </p:sp>
      <p:sp>
        <p:nvSpPr>
          <p:cNvPr id="8" name="Text Box 3"/>
          <p:cNvSpPr txBox="1">
            <a:spLocks noChangeArrowheads="1"/>
          </p:cNvSpPr>
          <p:nvPr/>
        </p:nvSpPr>
        <p:spPr bwMode="auto">
          <a:xfrm>
            <a:off x="827088" y="0"/>
            <a:ext cx="2738250"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حقائق ممتعة</a:t>
            </a:r>
            <a:endPar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8488"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29EA67C4-5C62-3FED-8ED0-8A4E15EB0952}"/>
              </a:ext>
            </a:extLst>
          </p:cNvPr>
          <p:cNvGraphicFramePr>
            <a:graphicFrameLocks noGrp="1"/>
          </p:cNvGraphicFramePr>
          <p:nvPr>
            <p:extLst>
              <p:ext uri="{D42A27DB-BD31-4B8C-83A1-F6EECF244321}">
                <p14:modId xmlns:p14="http://schemas.microsoft.com/office/powerpoint/2010/main" val="2924971596"/>
              </p:ext>
            </p:extLst>
          </p:nvPr>
        </p:nvGraphicFramePr>
        <p:xfrm>
          <a:off x="-2" y="1973999"/>
          <a:ext cx="9144001" cy="4807802"/>
        </p:xfrm>
        <a:graphic>
          <a:graphicData uri="http://schemas.openxmlformats.org/drawingml/2006/table">
            <a:tbl>
              <a:tblPr firstRow="1" bandRow="1">
                <a:tableStyleId>{5C22544A-7EE6-4342-B048-85BDC9FD1C3A}</a:tableStyleId>
              </a:tblPr>
              <a:tblGrid>
                <a:gridCol w="1655182">
                  <a:extLst>
                    <a:ext uri="{9D8B030D-6E8A-4147-A177-3AD203B41FA5}">
                      <a16:colId xmlns:a16="http://schemas.microsoft.com/office/drawing/2014/main" val="1704897170"/>
                    </a:ext>
                  </a:extLst>
                </a:gridCol>
                <a:gridCol w="4942390">
                  <a:extLst>
                    <a:ext uri="{9D8B030D-6E8A-4147-A177-3AD203B41FA5}">
                      <a16:colId xmlns:a16="http://schemas.microsoft.com/office/drawing/2014/main" val="2752158835"/>
                    </a:ext>
                  </a:extLst>
                </a:gridCol>
                <a:gridCol w="2546429">
                  <a:extLst>
                    <a:ext uri="{9D8B030D-6E8A-4147-A177-3AD203B41FA5}">
                      <a16:colId xmlns:a16="http://schemas.microsoft.com/office/drawing/2014/main" val="363863397"/>
                    </a:ext>
                  </a:extLst>
                </a:gridCol>
              </a:tblGrid>
              <a:tr h="740737">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ميخا </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(أخلاقي واجتماعي)</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marL="0" marR="0" algn="ctr">
                        <a:spcBef>
                          <a:spcPts val="0"/>
                        </a:spcBef>
                        <a:spcAft>
                          <a:spcPts val="0"/>
                        </a:spcAft>
                      </a:pPr>
                      <a:r>
                        <a:rPr lang="ar-JO" sz="20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الموضوع</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أشعياء</a:t>
                      </a:r>
                      <a:br>
                        <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b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(شؤون عالمية واهتمامات سياسية</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46665482"/>
                  </a:ext>
                </a:extLst>
              </a:tr>
              <a:tr h="527100">
                <a:tc>
                  <a:txBody>
                    <a:bodyPr/>
                    <a:lstStyle/>
                    <a:p>
                      <a:pPr marL="0" marR="0" algn="ctr">
                        <a:spcBef>
                          <a:spcPts val="0"/>
                        </a:spcBef>
                        <a:spcAft>
                          <a:spcPts val="0"/>
                        </a:spcAft>
                        <a:tabLst>
                          <a:tab pos="2743200" algn="ctr"/>
                          <a:tab pos="5486400" algn="r"/>
                          <a:tab pos="457200" algn="l"/>
                        </a:tabLs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1: 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اسمعوا يا شعبي كلكم، اسمعي أيتها الأرض ... </a:t>
                      </a:r>
                    </a:p>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الرب الإله صار شاهداً ضدكم</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1: 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714106"/>
                  </a:ext>
                </a:extLst>
              </a:tr>
              <a:tr h="262346">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1: 9-16</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الدينونة على أورشليم وجيرانها</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10: 28-32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3049287"/>
                  </a:ext>
                </a:extLst>
              </a:tr>
              <a:tr h="286606">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2: 8-9</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ظلم اليتامى والأرامل</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10: 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8389366"/>
                  </a:ext>
                </a:extLst>
              </a:tr>
              <a:tr h="263678">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2: 12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بقية إسرائيل</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10: 10-23</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301624"/>
                  </a:ext>
                </a:extLst>
              </a:tr>
              <a:tr h="275142">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2: 13</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الرب يخرج أمامهم</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52: 12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0178024"/>
                  </a:ext>
                </a:extLst>
              </a:tr>
              <a:tr h="275143">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3: 5-7</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ليس من يفهم</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29: 9-12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5946494"/>
                  </a:ext>
                </a:extLst>
              </a:tr>
              <a:tr h="493825">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4: 1</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في آخر الأيام يتم تأسيس هيكل جبل الرب</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2: 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6856144"/>
                  </a:ext>
                </a:extLst>
              </a:tr>
              <a:tr h="246913">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5: 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نبوة مسيانية</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7: 14</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0564040"/>
                  </a:ext>
                </a:extLst>
              </a:tr>
              <a:tr h="320999">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5: 4</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صورة الراعي</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40: 11</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1497476"/>
                  </a:ext>
                </a:extLst>
              </a:tr>
              <a:tr h="493825">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6: 6-8</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أن تسلك بالعدل وتحب الرحمة </a:t>
                      </a:r>
                    </a:p>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وتتصرف باتضاع</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58: 6-7</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3409581"/>
                  </a:ext>
                </a:extLst>
              </a:tr>
              <a:tr h="265208">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7: 7</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انتظار الرب</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8: 17</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1882092"/>
                  </a:ext>
                </a:extLst>
              </a:tr>
              <a:tr h="356280">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7: 12</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آشور قادم</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ar-JO"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rPr>
                        <a:t>1: 11</a:t>
                      </a:r>
                      <a:endParaRPr lang="en-US" sz="1600" b="1" i="0" dirty="0">
                        <a:solidFill>
                          <a:schemeClr val="bg1"/>
                        </a:solidFill>
                        <a:effectLst>
                          <a:glow rad="228600">
                            <a:schemeClr val="accent4">
                              <a:satMod val="175000"/>
                              <a:alpha val="86000"/>
                            </a:schemeClr>
                          </a:glow>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0484241"/>
                  </a:ext>
                </a:extLst>
              </a:tr>
            </a:tbl>
          </a:graphicData>
        </a:graphic>
      </p:graphicFrame>
    </p:spTree>
    <p:extLst>
      <p:ext uri="{BB962C8B-B14F-4D97-AF65-F5344CB8AC3E}">
        <p14:creationId xmlns:p14="http://schemas.microsoft.com/office/powerpoint/2010/main" val="3287429191"/>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AE" sz="5400" dirty="0">
                <a:effectLst>
                  <a:glow rad="876300">
                    <a:schemeClr val="tx1"/>
                  </a:glow>
                </a:effectLst>
                <a:ea typeface="ＭＳ Ｐゴシック" charset="0"/>
              </a:rPr>
              <a:t> ثلاث عظات </a:t>
            </a:r>
            <a:endParaRPr lang="en-US" sz="5400" dirty="0">
              <a:effectLst>
                <a:glow rad="8763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اسمع</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 2</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اسمع</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 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a:t>
            </a:r>
            <a:r>
              <a:rPr kumimoji="0" lang="ar-JO" sz="40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يعوض</a:t>
            </a:r>
            <a:r>
              <a:rPr kumimoji="0" lang="ar-JO"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r>
              <a:rPr kumimoji="0" lang="ar-AE"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ar-AE" sz="40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الشخص السخي </a:t>
            </a:r>
            <a:r>
              <a:rPr kumimoji="0" lang="en-US"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endParaRPr kumimoji="0" lang="ar-AE"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3-5</a:t>
            </a:r>
            <a:r>
              <a:rPr kumimoji="0" lang="en-US"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7" name="Rectangle 2">
            <a:extLst>
              <a:ext uri="{FF2B5EF4-FFF2-40B4-BE49-F238E27FC236}">
                <a16:creationId xmlns:a16="http://schemas.microsoft.com/office/drawing/2014/main" id="{15A8F649-A142-48F5-B4FE-9994941C6BAC}"/>
              </a:ext>
            </a:extLst>
          </p:cNvPr>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ميخا: لماذا يجب </a:t>
            </a:r>
            <a:r>
              <a:rPr kumimoji="0" lang="ar-JO"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أ</a:t>
            </a:r>
            <a:r>
              <a:rPr kumimoji="0" lang="ar-AE"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ن تكون سخيا</a:t>
            </a:r>
            <a:r>
              <a:rPr kumimoji="0" lang="ar-JO"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a:t>
            </a:r>
            <a:r>
              <a:rPr lang="ar-JO" sz="66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a:t>
            </a:r>
            <a:endParaRPr kumimoji="0" lang="en-US"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7779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606606" y="4740275"/>
            <a:ext cx="1056380"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وفكر وطبيعة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1026" name="AutoShape 254"/>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0" imgH="0" progId="">
                  <p:embed/>
                </p:oleObj>
              </mc:Choice>
              <mc:Fallback>
                <p:oleObj name="Microsoft ClipArt Gallery" r:id="rId3" imgW="0" imgH="0" progId="">
                  <p:embed/>
                  <p:pic>
                    <p:nvPicPr>
                      <p:cNvPr id="1026" name="AutoShape 25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ومشروط ( تث 28 ) ليعلن الخطية ( رو 7 : 7 ) وينظم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وتتميم واستبدال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ea typeface="ＭＳ Ｐゴシック" pitchFamily="24" charset="-128"/>
                <a:cs typeface="Arial" panose="020B0604020202020204" pitchFamily="34" charset="0"/>
              </a:rPr>
              <a:t>خط سير الملكوت والعهود</a:t>
            </a:r>
            <a:endParaRPr lang="en-US" sz="5400" b="1"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853919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ميخا ٥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2678491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902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318" name="Text Box 6"/>
          <p:cNvSpPr txBox="1">
            <a:spLocks noChangeArrowheads="1"/>
          </p:cNvSpPr>
          <p:nvPr/>
        </p:nvSpPr>
        <p:spPr bwMode="auto">
          <a:xfrm>
            <a:off x="457200" y="2209800"/>
            <a:ext cx="8458200" cy="2456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9250" marR="0" lvl="0" indent="-349250" algn="r" defTabSz="914400" rtl="1" eaLnBrk="1" fontAlgn="base" latinLnBrk="0" hangingPunct="1">
              <a:lnSpc>
                <a:spcPct val="12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 5: 2 هي النبوة الوحيدة في العهد القديم التي تتوقع مكان ولادة المسيا في بيت لحم</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349250" marR="0" lvl="0" indent="-349250" algn="r" defTabSz="914400" rtl="1" eaLnBrk="1" fontAlgn="base" latinLnBrk="0" hangingPunct="1">
              <a:lnSpc>
                <a:spcPct val="120000"/>
              </a:lnSpc>
              <a:spcBef>
                <a:spcPct val="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يعطي ميخا أيضاً أفضل أوصاف لحكم المسيح البار على العالم أجمع (2: 12-13، 4: 1-8، 5: 4-5)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29028"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9" name="Rectangle 8"/>
          <p:cNvSpPr>
            <a:spLocks noGrp="1" noChangeArrowheads="1"/>
          </p:cNvSpPr>
          <p:nvPr>
            <p:ph type="title" idx="4294967295"/>
          </p:nvPr>
        </p:nvSpPr>
        <p:spPr>
          <a:xfrm>
            <a:off x="533400" y="12954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r>
              <a:rPr lang="ar-JO" sz="4000" dirty="0">
                <a:solidFill>
                  <a:srgbClr val="FF9933"/>
                </a:solidFill>
                <a:effectLst/>
                <a:ea typeface="ＭＳ Ｐゴシック" charset="0"/>
              </a:rPr>
              <a:t>المسيح في ميخا</a:t>
            </a:r>
            <a:endParaRPr lang="en-US" sz="4000" dirty="0">
              <a:effectLst/>
              <a:ea typeface="ＭＳ Ｐゴシック" charset="0"/>
            </a:endParaRPr>
          </a:p>
        </p:txBody>
      </p:sp>
      <p:sp>
        <p:nvSpPr>
          <p:cNvPr id="7" name="Text Box 3"/>
          <p:cNvSpPr txBox="1">
            <a:spLocks noChangeArrowheads="1"/>
          </p:cNvSpPr>
          <p:nvPr/>
        </p:nvSpPr>
        <p:spPr bwMode="auto">
          <a:xfrm>
            <a:off x="827088" y="0"/>
            <a:ext cx="7478712"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حقائق ممتعة</a:t>
            </a:r>
            <a:endPar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29031"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79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box(out)">
                                      <p:cBhvr>
                                        <p:cTn id="7" dur="500"/>
                                        <p:tgtEl>
                                          <p:spTgt spid="133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3318">
                                            <p:txEl>
                                              <p:pRg st="1" end="1"/>
                                            </p:txEl>
                                          </p:spTgt>
                                        </p:tgtEl>
                                        <p:attrNameLst>
                                          <p:attrName>style.visibility</p:attrName>
                                        </p:attrNameLst>
                                      </p:cBhvr>
                                      <p:to>
                                        <p:strVal val="visible"/>
                                      </p:to>
                                    </p:set>
                                    <p:animEffect transition="in" filter="box(out)">
                                      <p:cBhvr>
                                        <p:cTn id="12" dur="500"/>
                                        <p:tgtEl>
                                          <p:spTgt spid="133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3924300" y="115888"/>
            <a:ext cx="5219700" cy="1152525"/>
          </a:xfrm>
          <a:effectLst>
            <a:outerShdw blurRad="63500" dist="35921" dir="2700000" algn="ctr" rotWithShape="0">
              <a:srgbClr val="000000">
                <a:alpha val="74998"/>
              </a:srgbClr>
            </a:outerShdw>
          </a:effectLst>
        </p:spPr>
        <p:txBody>
          <a:bodyPr/>
          <a:lstStyle/>
          <a:p>
            <a:pPr eaLnBrk="1" hangingPunct="1">
              <a:defRPr/>
            </a:pPr>
            <a:r>
              <a:rPr lang="ar-JO" sz="6600" b="1" dirty="0">
                <a:solidFill>
                  <a:schemeClr val="bg1"/>
                </a:solidFill>
                <a:ea typeface="ＭＳ Ｐゴシック" charset="0"/>
                <a:cs typeface="Arial" panose="020B0604020202020204" pitchFamily="34" charset="0"/>
              </a:rPr>
              <a:t>بيت لحم</a:t>
            </a:r>
            <a:endParaRPr lang="en-US" b="1" dirty="0">
              <a:solidFill>
                <a:schemeClr val="bg1"/>
              </a:solidFill>
              <a:ea typeface="ＭＳ Ｐゴシック" charset="0"/>
              <a:cs typeface="Arial" panose="020B0604020202020204" pitchFamily="34" charset="0"/>
            </a:endParaRPr>
          </a:p>
        </p:txBody>
      </p:sp>
      <p:sp>
        <p:nvSpPr>
          <p:cNvPr id="4" name="Title 1"/>
          <p:cNvSpPr txBox="1">
            <a:spLocks/>
          </p:cNvSpPr>
          <p:nvPr/>
        </p:nvSpPr>
        <p:spPr bwMode="auto">
          <a:xfrm>
            <a:off x="0" y="4292600"/>
            <a:ext cx="9144000" cy="24939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أما انت يا بيت لحم أفراتة وأنت صغيرة أن تكوني بين ألوف يهوذا فمنك يخرج لي الذي يكون متسلطاً على إسرائيل ومخارجه منذ القديم منذ أيام الأزل</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(ميخا 5: 2 مقتبسة في متى 2: 6)</a:t>
            </a:r>
            <a: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15030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575" y="-11576"/>
            <a:ext cx="9166224" cy="695638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32098"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9" name="Rectangle 3"/>
          <p:cNvSpPr>
            <a:spLocks noGrp="1" noChangeArrowheads="1"/>
          </p:cNvSpPr>
          <p:nvPr>
            <p:ph type="ctrTitle"/>
          </p:nvPr>
        </p:nvSpPr>
        <p:spPr>
          <a:xfrm>
            <a:off x="609600" y="6121226"/>
            <a:ext cx="7848600" cy="692150"/>
          </a:xfrm>
        </p:spPr>
        <p:txBody>
          <a:bodyPr/>
          <a:lstStyle/>
          <a:p>
            <a:pPr eaLnBrk="1" hangingPunct="1"/>
            <a:r>
              <a:rPr lang="ar-JO" sz="4000" dirty="0">
                <a:solidFill>
                  <a:schemeClr val="bg1"/>
                </a:solidFill>
                <a:ea typeface="ＭＳ Ｐゴシック" charset="0"/>
                <a:cs typeface="Arial" panose="020B0604020202020204" pitchFamily="34" charset="0"/>
              </a:rPr>
              <a:t>رحلة إلى بيت لحم</a:t>
            </a:r>
            <a:endParaRPr lang="en-US" sz="16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8011734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609600" y="-723900"/>
            <a:ext cx="7772400" cy="723900"/>
          </a:xfrm>
        </p:spPr>
        <p:txBody>
          <a:bodyPr/>
          <a:lstStyle/>
          <a:p>
            <a:pPr eaLnBrk="1" hangingPunct="1"/>
            <a:r>
              <a:rPr lang="en-US" sz="3200" dirty="0">
                <a:solidFill>
                  <a:schemeClr val="tx1"/>
                </a:solidFill>
                <a:ea typeface="ＭＳ Ｐゴシック" charset="0"/>
                <a:cs typeface="Arial" panose="020B0604020202020204" pitchFamily="34" charset="0"/>
              </a:rPr>
              <a:t>One King 19/30</a:t>
            </a:r>
          </a:p>
        </p:txBody>
      </p:sp>
      <p:pic>
        <p:nvPicPr>
          <p:cNvPr id="263170"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248" y="231031"/>
            <a:ext cx="9144000" cy="664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6515" y="0"/>
            <a:ext cx="9170535" cy="867916"/>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السهل التعرف على يسوع</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19962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18.jpg"/>
          <p:cNvPicPr>
            <a:picLocks noChangeAspect="1"/>
          </p:cNvPicPr>
          <p:nvPr/>
        </p:nvPicPr>
        <p:blipFill rotWithShape="1">
          <a:blip r:embed="rId3">
            <a:extLst>
              <a:ext uri="{28A0092B-C50C-407E-A947-70E740481C1C}">
                <a14:useLocalDpi xmlns:a14="http://schemas.microsoft.com/office/drawing/2010/main" val="0"/>
              </a:ext>
            </a:extLst>
          </a:blip>
          <a:srcRect t="7535" r="8966"/>
          <a:stretch/>
        </p:blipFill>
        <p:spPr bwMode="auto">
          <a:xfrm>
            <a:off x="-1" y="-107836"/>
            <a:ext cx="9144001" cy="6965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5" name="Rectangle 2"/>
          <p:cNvSpPr>
            <a:spLocks noGrp="1" noChangeArrowheads="1"/>
          </p:cNvSpPr>
          <p:nvPr>
            <p:ph type="ctrTitle"/>
          </p:nvPr>
        </p:nvSpPr>
        <p:spPr>
          <a:xfrm>
            <a:off x="685799" y="355375"/>
            <a:ext cx="7772400" cy="723900"/>
          </a:xfrm>
          <a:noFill/>
          <a:ln>
            <a:noFill/>
          </a:ln>
        </p:spPr>
        <p:txBody>
          <a:bodyPr vert="horz" wrap="square" lIns="91440" tIns="45720" rIns="91440" bIns="45720" numCol="1" anchor="ctr" anchorCtr="0" compatLnSpc="1">
            <a:prstTxWarp prst="textNoShape">
              <a:avLst/>
            </a:prstTxWarp>
          </a:bodyPr>
          <a:lstStyle/>
          <a:p>
            <a:pPr eaLnBrk="1" hangingPunct="1"/>
            <a:r>
              <a:rPr lang="ar-JO" sz="54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جاء المجوس من الشرق
</a:t>
            </a:r>
            <a:endParaRPr lang="en-US" sz="2400" b="1"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3284984"/>
            <a:ext cx="3456384" cy="25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5400" b="0" i="0" u="none" strike="noStrike" kern="1200" cap="none" spc="0" normalizeH="0" baseline="0" noProof="0" dirty="0" err="1">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بالتاسار</a:t>
            </a:r>
            <a:r>
              <a:rPr kumimoji="0" lang="en-US" sz="5400" b="0" i="0"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 </a:t>
            </a:r>
            <a:r>
              <a:rPr kumimoji="0" lang="ar-JO" sz="5400" b="0" i="0"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من العربية 
</a:t>
            </a:r>
            <a:endParaRPr kumimoji="0" lang="en-US" sz="24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635896" y="2636912"/>
            <a:ext cx="3739952"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ملكيور من بلاد فارس
</a:t>
            </a:r>
            <a:endParaRPr kumimoji="0" lang="en-US" sz="24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5580112" y="4509120"/>
            <a:ext cx="3667944"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غاسبر</a:t>
            </a:r>
            <a:endParaRPr kumimoji="0" lang="en-US" sz="24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05577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3" descr="wiseman gifts ola18422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607" y="0"/>
            <a:ext cx="6531823" cy="1066800"/>
          </a:xfrm>
          <a:noFill/>
        </p:spPr>
        <p:txBody>
          <a:bodyPr anchor="b"/>
          <a:lstStyle/>
          <a:p>
            <a:pPr algn="l">
              <a:defRPr/>
            </a:pPr>
            <a:r>
              <a:rPr lang="ar-JO" sz="7200" b="1" dirty="0">
                <a:solidFill>
                  <a:srgbClr val="FFFFFF"/>
                </a:solidFill>
                <a:effectLst>
                  <a:glow rad="177800">
                    <a:schemeClr val="tx1"/>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rPr>
              <a:t>هدايا هامة:
</a:t>
            </a:r>
            <a:endParaRPr lang="en-US" sz="7200" b="1" dirty="0">
              <a:solidFill>
                <a:srgbClr val="FFFFFF"/>
              </a:solidFill>
              <a:effectLst>
                <a:glow rad="177800">
                  <a:schemeClr val="tx1"/>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6512" y="2204864"/>
            <a:ext cx="43924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prstClr val="black"/>
                  </a:glow>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ذهب</a:t>
            </a:r>
            <a:endParaRPr kumimoji="0" lang="en-US" sz="7200" b="1" i="0" u="none" strike="noStrike" kern="1200" cap="none" spc="0" normalizeH="0" baseline="0" noProof="0" dirty="0">
              <a:ln>
                <a:noFill/>
              </a:ln>
              <a:solidFill>
                <a:srgbClr val="FFFFFF"/>
              </a:solidFill>
              <a:effectLst>
                <a:glow rad="177800">
                  <a:prstClr val="black"/>
                </a:glow>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3250304" y="2168078"/>
            <a:ext cx="631579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prstClr val="black"/>
                  </a:glow>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لبان</a:t>
            </a:r>
            <a:endParaRPr kumimoji="0" lang="en-US" sz="7200" b="1" i="0" u="none" strike="noStrike" kern="1200" cap="none" spc="0" normalizeH="0" baseline="0" noProof="0" dirty="0">
              <a:ln>
                <a:noFill/>
              </a:ln>
              <a:solidFill>
                <a:srgbClr val="FFFFFF"/>
              </a:solidFill>
              <a:effectLst>
                <a:glow rad="177800">
                  <a:prstClr val="black"/>
                </a:glow>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915816" y="4437112"/>
            <a:ext cx="631579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prstClr val="black"/>
                  </a:glow>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مر</a:t>
            </a:r>
            <a:endParaRPr kumimoji="0" lang="en-US" sz="7200" b="1" i="0" u="none" strike="noStrike" kern="1200" cap="none" spc="0" normalizeH="0" baseline="0" noProof="0" dirty="0">
              <a:ln>
                <a:noFill/>
              </a:ln>
              <a:solidFill>
                <a:srgbClr val="FFFFFF"/>
              </a:solidFill>
              <a:effectLst>
                <a:glow rad="177800">
                  <a:prstClr val="black"/>
                </a:glow>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397821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54"/>
            <a:ext cx="9144000" cy="5029146"/>
          </a:xfrm>
          <a:prstGeom prst="rect">
            <a:avLst/>
          </a:prstGeom>
        </p:spPr>
      </p:pic>
      <p:sp>
        <p:nvSpPr>
          <p:cNvPr id="16387" name="Title 1"/>
          <p:cNvSpPr>
            <a:spLocks noGrp="1"/>
          </p:cNvSpPr>
          <p:nvPr>
            <p:ph type="ctrTitle"/>
          </p:nvPr>
        </p:nvSpPr>
        <p:spPr>
          <a:xfrm>
            <a:off x="-2576" y="188640"/>
            <a:ext cx="9146576" cy="1368152"/>
          </a:xfrm>
          <a:effectLst/>
        </p:spPr>
        <p:txBody>
          <a:bodyPr/>
          <a:lstStyle/>
          <a:p>
            <a:pPr eaLnBrk="1" hangingPunct="1">
              <a:defRPr/>
            </a:pPr>
            <a:r>
              <a:rPr lang="ar-JO" sz="4800" dirty="0">
                <a:solidFill>
                  <a:srgbClr val="FFFF00"/>
                </a:solidFill>
                <a:effectLst>
                  <a:glow rad="152400">
                    <a:schemeClr val="tx1"/>
                  </a:glow>
                </a:effectLst>
                <a:ea typeface="ＭＳ Ｐゴシック" charset="0"/>
                <a:cs typeface="Arial" panose="020B0604020202020204" pitchFamily="34" charset="0"/>
              </a:rPr>
              <a:t>تجاهله</a:t>
            </a:r>
            <a:r>
              <a:rPr lang="ar-JO" sz="4800" dirty="0">
                <a:solidFill>
                  <a:schemeClr val="bg1"/>
                </a:solidFill>
                <a:effectLst>
                  <a:glow rad="152400">
                    <a:schemeClr val="tx1"/>
                  </a:glow>
                </a:effectLst>
                <a:ea typeface="ＭＳ Ｐゴシック" charset="0"/>
                <a:cs typeface="Arial" panose="020B0604020202020204" pitchFamily="34" charset="0"/>
              </a:rPr>
              <a:t> القادة اليهود (٢: ٤-٦) </a:t>
            </a:r>
            <a:endParaRPr lang="en-US" sz="3200" dirty="0">
              <a:solidFill>
                <a:schemeClr val="bg1"/>
              </a:solidFill>
              <a:effectLst>
                <a:glow rad="1524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168528504"/>
      </p:ext>
    </p:extLst>
  </p:cSld>
  <p:clrMapOvr>
    <a:overrideClrMapping bg1="lt1" tx1="dk1" bg2="lt2" tx2="dk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9026"/>
          </a:xfrm>
          <a:prstGeom prst="rect">
            <a:avLst/>
          </a:prstGeom>
        </p:spPr>
      </p:pic>
      <p:sp>
        <p:nvSpPr>
          <p:cNvPr id="16387" name="Title 1"/>
          <p:cNvSpPr>
            <a:spLocks noGrp="1"/>
          </p:cNvSpPr>
          <p:nvPr>
            <p:ph type="ctrTitle"/>
          </p:nvPr>
        </p:nvSpPr>
        <p:spPr>
          <a:xfrm>
            <a:off x="0" y="2"/>
            <a:ext cx="4211960" cy="2924944"/>
          </a:xfrm>
          <a:solidFill>
            <a:srgbClr val="000000"/>
          </a:solidFill>
          <a:effectLst/>
        </p:spPr>
        <p:txBody>
          <a:bodyPr/>
          <a:lstStyle/>
          <a:p>
            <a:pPr eaLnBrk="1" hangingPunct="1">
              <a:defRPr/>
            </a:pPr>
            <a:r>
              <a:rPr lang="ar-JO" sz="3600" dirty="0">
                <a:solidFill>
                  <a:schemeClr val="bg1"/>
                </a:solidFill>
                <a:ea typeface="ＭＳ Ｐゴシック" charset="0"/>
                <a:cs typeface="Arial" panose="020B0604020202020204" pitchFamily="34" charset="0"/>
              </a:rPr>
              <a:t>تقع بيت لحم على بعد 8 كيلومترات فقط (6 أميال) جنوب القدس</a:t>
            </a:r>
            <a:endParaRPr lang="en-US" sz="2000" dirty="0">
              <a:solidFill>
                <a:schemeClr val="bg1"/>
              </a:solidFill>
              <a:ea typeface="ＭＳ Ｐゴシック" charset="0"/>
              <a:cs typeface="Arial" panose="020B0604020202020204" pitchFamily="34" charset="0"/>
            </a:endParaRPr>
          </a:p>
        </p:txBody>
      </p:sp>
      <p:grpSp>
        <p:nvGrpSpPr>
          <p:cNvPr id="10" name="Group 9"/>
          <p:cNvGrpSpPr/>
          <p:nvPr/>
        </p:nvGrpSpPr>
        <p:grpSpPr>
          <a:xfrm>
            <a:off x="1" y="4365125"/>
            <a:ext cx="4125906" cy="2454589"/>
            <a:chOff x="1" y="4365104"/>
            <a:chExt cx="4125906" cy="2454589"/>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4365104"/>
              <a:ext cx="4125906" cy="2454589"/>
            </a:xfrm>
            <a:prstGeom prst="rect">
              <a:avLst/>
            </a:prstGeom>
          </p:spPr>
        </p:pic>
        <p:sp>
          <p:nvSpPr>
            <p:cNvPr id="7" name="Title 1"/>
            <p:cNvSpPr txBox="1">
              <a:spLocks/>
            </p:cNvSpPr>
            <p:nvPr/>
          </p:nvSpPr>
          <p:spPr bwMode="auto">
            <a:xfrm>
              <a:off x="179512" y="6237312"/>
              <a:ext cx="3275856" cy="504056"/>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اليهود المقربون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p:nvPr/>
        </p:nvGrpSpPr>
        <p:grpSpPr>
          <a:xfrm>
            <a:off x="5669744" y="4365104"/>
            <a:ext cx="3222736" cy="2578188"/>
            <a:chOff x="5669744" y="4365104"/>
            <a:chExt cx="3222736" cy="2578188"/>
          </a:xfrm>
        </p:grpSpPr>
        <p:pic>
          <p:nvPicPr>
            <p:cNvPr id="6" name="Picture 5"/>
            <p:cNvPicPr>
              <a:picLocks noChangeAspect="1"/>
            </p:cNvPicPr>
            <p:nvPr/>
          </p:nvPicPr>
          <p:blipFill>
            <a:blip r:embed="rId5"/>
            <a:stretch>
              <a:fillRect/>
            </a:stretch>
          </p:blipFill>
          <p:spPr>
            <a:xfrm>
              <a:off x="5669744" y="4365104"/>
              <a:ext cx="3222735" cy="2578188"/>
            </a:xfrm>
            <a:prstGeom prst="rect">
              <a:avLst/>
            </a:prstGeom>
          </p:spPr>
        </p:pic>
        <p:sp>
          <p:nvSpPr>
            <p:cNvPr id="8" name="Title 1"/>
            <p:cNvSpPr txBox="1">
              <a:spLocks/>
            </p:cNvSpPr>
            <p:nvPr/>
          </p:nvSpPr>
          <p:spPr bwMode="auto">
            <a:xfrm>
              <a:off x="5688632" y="6237312"/>
              <a:ext cx="3203848" cy="504056"/>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البعيدة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pic>
        <p:nvPicPr>
          <p:cNvPr id="4" name="Picture 3"/>
          <p:cNvPicPr>
            <a:picLocks noChangeAspect="1"/>
          </p:cNvPicPr>
          <p:nvPr/>
        </p:nvPicPr>
        <p:blipFill>
          <a:blip r:embed="rId6"/>
          <a:stretch>
            <a:fillRect/>
          </a:stretch>
        </p:blipFill>
        <p:spPr>
          <a:xfrm>
            <a:off x="6948265" y="4689648"/>
            <a:ext cx="2195736" cy="2195736"/>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1800" y="5147099"/>
            <a:ext cx="1340216" cy="1717280"/>
          </a:xfrm>
          <a:prstGeom prst="rect">
            <a:avLst/>
          </a:prstGeom>
        </p:spPr>
      </p:pic>
      <p:sp>
        <p:nvSpPr>
          <p:cNvPr id="12" name="Title 1"/>
          <p:cNvSpPr txBox="1">
            <a:spLocks/>
          </p:cNvSpPr>
          <p:nvPr/>
        </p:nvSpPr>
        <p:spPr bwMode="auto">
          <a:xfrm>
            <a:off x="5436096" y="3717032"/>
            <a:ext cx="3707904" cy="864096"/>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 لحم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Bent Arrow 12"/>
          <p:cNvSpPr/>
          <p:nvPr/>
        </p:nvSpPr>
        <p:spPr>
          <a:xfrm rot="8562626">
            <a:off x="5135758" y="3190033"/>
            <a:ext cx="964193" cy="1224136"/>
          </a:xfrm>
          <a:prstGeom prst="bentArrow">
            <a:avLst/>
          </a:prstGeom>
        </p:spPr>
        <p:style>
          <a:lnRef idx="1">
            <a:schemeClr val="accent1"/>
          </a:lnRef>
          <a:fillRef idx="3">
            <a:schemeClr val="accent1"/>
          </a:fillRef>
          <a:effectRef idx="2">
            <a:schemeClr val="accent1"/>
          </a:effectRef>
          <a:fontRef idx="minor">
            <a:schemeClr val="lt1"/>
          </a:fontRef>
        </p:style>
        <p:txBody>
          <a:bodyPr lIns="91341" tIns="45671" rIns="91341" bIns="4567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59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0"/>
                            </p:stCondLst>
                            <p:childTnLst>
                              <p:par>
                                <p:cTn id="28" presetID="2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AE" sz="5400" dirty="0">
                <a:effectLst>
                  <a:glow rad="876300">
                    <a:schemeClr val="tx1"/>
                  </a:glow>
                </a:effectLst>
                <a:ea typeface="ＭＳ Ｐゴシック" charset="0"/>
              </a:rPr>
              <a:t> ثلاث عظات </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spc="-100" noProof="0" dirty="0">
                <a:solidFill>
                  <a:srgbClr val="000090"/>
                </a:solidFill>
                <a:latin typeface="Arial" panose="020B0604020202020204" pitchFamily="34" charset="0"/>
                <a:ea typeface="ＭＳ Ｐゴシック" charset="0"/>
                <a:cs typeface="Arial" panose="020B0604020202020204" pitchFamily="34" charset="0"/>
              </a:rPr>
              <a:t>ا</a:t>
            </a:r>
            <a:r>
              <a:rPr kumimoji="0" lang="ar-AE"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سمع</a:t>
            </a:r>
            <a:b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spc="-100" noProof="0" dirty="0">
                <a:solidFill>
                  <a:srgbClr val="000090"/>
                </a:solidFill>
                <a:latin typeface="Arial" panose="020B0604020202020204" pitchFamily="34" charset="0"/>
                <a:ea typeface="ＭＳ Ｐゴシック" charset="0"/>
                <a:cs typeface="Arial" panose="020B0604020202020204" pitchFamily="34" charset="0"/>
              </a:rPr>
              <a:t>ا</a:t>
            </a:r>
            <a:r>
              <a:rPr kumimoji="0" lang="ar-AE"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سمع</a:t>
            </a:r>
            <a:b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lang="ar-JO" sz="4800" spc="-100" dirty="0">
                <a:solidFill>
                  <a:srgbClr val="000090"/>
                </a:solidFill>
                <a:latin typeface="Arial" panose="020B0604020202020204" pitchFamily="34" charset="0"/>
                <a:ea typeface="ＭＳ Ｐゴシック" charset="0"/>
                <a:cs typeface="Arial" panose="020B0604020202020204" pitchFamily="34" charset="0"/>
              </a:rPr>
              <a:t>3: 1</a:t>
            </a: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a:t>
            </a:r>
            <a:b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lang="ar-JO" sz="4800" spc="-100" dirty="0">
                <a:solidFill>
                  <a:srgbClr val="000090"/>
                </a:solidFill>
                <a:latin typeface="Arial" panose="020B0604020202020204" pitchFamily="34" charset="0"/>
                <a:ea typeface="ＭＳ Ｐゴシック" charset="0"/>
                <a:cs typeface="Arial" panose="020B0604020202020204" pitchFamily="34" charset="0"/>
              </a:rPr>
              <a:t>6: 1</a:t>
            </a: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8" name="Rectangle 2"/>
          <p:cNvSpPr txBox="1">
            <a:spLocks noChangeArrowheads="1"/>
          </p:cNvSpPr>
          <p:nvPr/>
        </p:nvSpPr>
        <p:spPr bwMode="auto">
          <a:xfrm>
            <a:off x="104376" y="1143000"/>
            <a:ext cx="5501294"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3.</a:t>
            </a:r>
            <a:r>
              <a:rPr kumimoji="0" lang="ar-JO" sz="4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يعطي</a:t>
            </a: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r>
              <a:rPr kumimoji="0" lang="ar-AE"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r>
              <a:rPr kumimoji="0" lang="ar-AE" sz="4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ال</a:t>
            </a:r>
            <a:r>
              <a:rPr lang="ar-JO" sz="4800" b="1" dirty="0">
                <a:solidFill>
                  <a:srgbClr val="FFFF00"/>
                </a:solidFill>
                <a:effectLst>
                  <a:glow rad="241300">
                    <a:srgbClr val="000000"/>
                  </a:glow>
                </a:effectLst>
                <a:latin typeface="Arial" panose="020B0604020202020204" pitchFamily="34" charset="0"/>
                <a:ea typeface="ＭＳ Ｐゴシック" charset="0"/>
                <a:cs typeface="Arial" panose="020B0604020202020204" pitchFamily="34" charset="0"/>
              </a:rPr>
              <a:t>رجاء</a:t>
            </a:r>
            <a:r>
              <a:rPr kumimoji="0" lang="ar-AE" sz="4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r>
              <a:rPr lang="ar-JO" sz="4800" b="1" dirty="0">
                <a:solidFill>
                  <a:srgbClr val="FFFF00"/>
                </a:solidFill>
                <a:effectLst>
                  <a:glow rad="241300">
                    <a:srgbClr val="000000"/>
                  </a:glow>
                </a:effectLst>
                <a:latin typeface="Arial" panose="020B0604020202020204" pitchFamily="34" charset="0"/>
                <a:ea typeface="ＭＳ Ｐゴシック" charset="0"/>
                <a:cs typeface="Arial" panose="020B0604020202020204" pitchFamily="34" charset="0"/>
              </a:rPr>
              <a:t>إ</a:t>
            </a:r>
            <a:r>
              <a:rPr kumimoji="0" lang="ar-AE" sz="4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الشخص السخي</a:t>
            </a:r>
            <a:r>
              <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br>
            <a:r>
              <a:rPr kumimoji="0" lang="en-US"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6-7</a:t>
            </a:r>
            <a:r>
              <a:rPr kumimoji="0" lang="en-US"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0" name="Rectangle 2">
            <a:extLst>
              <a:ext uri="{FF2B5EF4-FFF2-40B4-BE49-F238E27FC236}">
                <a16:creationId xmlns:a16="http://schemas.microsoft.com/office/drawing/2014/main" id="{6916A009-109F-4D1F-B2E3-AE45EACFAEA4}"/>
              </a:ext>
            </a:extLst>
          </p:cNvPr>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ميخا: لماذا يجب </a:t>
            </a:r>
            <a:r>
              <a:rPr kumimoji="0" lang="ar-JO"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أ</a:t>
            </a:r>
            <a:r>
              <a:rPr kumimoji="0" lang="ar-AE"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ن تكون سخيا</a:t>
            </a:r>
            <a:r>
              <a:rPr kumimoji="0" lang="ar-JO"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a:t>
            </a:r>
            <a:r>
              <a:rPr kumimoji="0" lang="ar-AE"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66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3397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765"/>
            <a:ext cx="9144000" cy="7315200"/>
          </a:xfrm>
          <a:prstGeom prst="rect">
            <a:avLst/>
          </a:prstGeom>
        </p:spPr>
      </p:pic>
      <p:sp>
        <p:nvSpPr>
          <p:cNvPr id="900098" name="Rectangle 2"/>
          <p:cNvSpPr>
            <a:spLocks noGrp="1" noChangeArrowheads="1"/>
          </p:cNvSpPr>
          <p:nvPr>
            <p:ph type="ctrTitle"/>
          </p:nvPr>
        </p:nvSpPr>
        <p:spPr>
          <a:xfrm>
            <a:off x="0" y="-96963"/>
            <a:ext cx="9144000" cy="1001506"/>
          </a:xfrm>
          <a:solidFill>
            <a:schemeClr val="tx1"/>
          </a:solidFill>
          <a:effectLst/>
        </p:spPr>
        <p:txBody>
          <a:bodyPr/>
          <a:lstStyle/>
          <a:p>
            <a:pPr>
              <a:defRPr/>
            </a:pPr>
            <a:r>
              <a:rPr lang="ar-JO" sz="5400" dirty="0">
                <a:ea typeface="ＭＳ Ｐゴシック" charset="0"/>
              </a:rPr>
              <a:t>خسارة الأرض اليهودية</a:t>
            </a:r>
            <a:endParaRPr lang="en-US" sz="5400" dirty="0">
              <a:effectLst/>
              <a:ea typeface="ＭＳ Ｐゴシック" charset="0"/>
            </a:endParaRPr>
          </a:p>
        </p:txBody>
      </p:sp>
      <p:sp>
        <p:nvSpPr>
          <p:cNvPr id="4" name="Rectangle 3">
            <a:extLst>
              <a:ext uri="{FF2B5EF4-FFF2-40B4-BE49-F238E27FC236}">
                <a16:creationId xmlns:a16="http://schemas.microsoft.com/office/drawing/2014/main" id="{E9E5E1BC-7A96-0FC0-8B40-55769B42F8C2}"/>
              </a:ext>
            </a:extLst>
          </p:cNvPr>
          <p:cNvSpPr txBox="1">
            <a:spLocks noChangeArrowheads="1"/>
          </p:cNvSpPr>
          <p:nvPr/>
        </p:nvSpPr>
        <p:spPr bwMode="auto">
          <a:xfrm>
            <a:off x="0" y="929345"/>
            <a:ext cx="9144000" cy="692150"/>
          </a:xfrm>
          <a:prstGeom prst="rect">
            <a:avLst/>
          </a:prstGeom>
          <a:solidFill>
            <a:srgbClr val="F7F2F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1000 ق.م حتى الوقت الحالي</a:t>
            </a:r>
            <a:endParaRPr kumimoji="0" lang="en-US" sz="1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a:extLst>
              <a:ext uri="{FF2B5EF4-FFF2-40B4-BE49-F238E27FC236}">
                <a16:creationId xmlns:a16="http://schemas.microsoft.com/office/drawing/2014/main" id="{684AB777-0678-2C87-AC0A-BE3D832845B9}"/>
              </a:ext>
            </a:extLst>
          </p:cNvPr>
          <p:cNvSpPr txBox="1">
            <a:spLocks noChangeArrowheads="1"/>
          </p:cNvSpPr>
          <p:nvPr/>
        </p:nvSpPr>
        <p:spPr bwMode="auto">
          <a:xfrm>
            <a:off x="1805651" y="5802287"/>
            <a:ext cx="2500131" cy="692150"/>
          </a:xfrm>
          <a:prstGeom prst="rect">
            <a:avLst/>
          </a:prstGeom>
          <a:solidFill>
            <a:srgbClr val="F7F2F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الأرض اليهودية</a:t>
            </a:r>
            <a:endParaRPr kumimoji="0" lang="en-US" sz="11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a:extLst>
              <a:ext uri="{FF2B5EF4-FFF2-40B4-BE49-F238E27FC236}">
                <a16:creationId xmlns:a16="http://schemas.microsoft.com/office/drawing/2014/main" id="{4ACAAD4A-6016-3B3F-5F5E-24806F3953BD}"/>
              </a:ext>
            </a:extLst>
          </p:cNvPr>
          <p:cNvSpPr txBox="1">
            <a:spLocks noChangeArrowheads="1"/>
          </p:cNvSpPr>
          <p:nvPr/>
        </p:nvSpPr>
        <p:spPr bwMode="auto">
          <a:xfrm>
            <a:off x="5382228" y="5732839"/>
            <a:ext cx="3356658" cy="692150"/>
          </a:xfrm>
          <a:prstGeom prst="rect">
            <a:avLst/>
          </a:prstGeom>
          <a:solidFill>
            <a:srgbClr val="F7F2F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الأرض المتنازع عليها</a:t>
            </a:r>
            <a:endParaRPr kumimoji="0" lang="en-US" sz="11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a:extLst>
              <a:ext uri="{FF2B5EF4-FFF2-40B4-BE49-F238E27FC236}">
                <a16:creationId xmlns:a16="http://schemas.microsoft.com/office/drawing/2014/main" id="{7517460B-3D7E-B050-8544-48C3C6CC325D}"/>
              </a:ext>
            </a:extLst>
          </p:cNvPr>
          <p:cNvSpPr txBox="1">
            <a:spLocks noChangeArrowheads="1"/>
          </p:cNvSpPr>
          <p:nvPr/>
        </p:nvSpPr>
        <p:spPr bwMode="auto">
          <a:xfrm>
            <a:off x="816015" y="2152892"/>
            <a:ext cx="1979271" cy="1018573"/>
          </a:xfrm>
          <a:prstGeom prst="rect">
            <a:avLst/>
          </a:prstGeom>
          <a:solidFill>
            <a:srgbClr val="F7F2F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مملكة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سليمان</a:t>
            </a:r>
            <a:endParaRPr kumimoji="0" lang="en-US" sz="105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a:extLst>
              <a:ext uri="{FF2B5EF4-FFF2-40B4-BE49-F238E27FC236}">
                <a16:creationId xmlns:a16="http://schemas.microsoft.com/office/drawing/2014/main" id="{4C263E97-490E-CC0F-F4A8-14AF1EB4815A}"/>
              </a:ext>
            </a:extLst>
          </p:cNvPr>
          <p:cNvSpPr txBox="1">
            <a:spLocks noChangeArrowheads="1"/>
          </p:cNvSpPr>
          <p:nvPr/>
        </p:nvSpPr>
        <p:spPr bwMode="auto">
          <a:xfrm>
            <a:off x="3582364" y="2152892"/>
            <a:ext cx="1979271" cy="1018573"/>
          </a:xfrm>
          <a:prstGeom prst="rect">
            <a:avLst/>
          </a:prstGeom>
          <a:solidFill>
            <a:srgbClr val="F7F2F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الوطن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kern="0" dirty="0">
                <a:solidFill>
                  <a:srgbClr val="000000"/>
                </a:solidFill>
                <a:latin typeface="Arial" panose="020B0604020202020204" pitchFamily="34" charset="0"/>
                <a:ea typeface="ＭＳ Ｐゴシック" charset="0"/>
                <a:cs typeface="Arial" panose="020B0604020202020204" pitchFamily="34" charset="0"/>
              </a:rPr>
              <a:t>اليهودي</a:t>
            </a:r>
            <a:endParaRPr kumimoji="0" lang="en-US" sz="105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C179F4D7-4047-01BB-F205-C517686D21E7}"/>
              </a:ext>
            </a:extLst>
          </p:cNvPr>
          <p:cNvSpPr txBox="1">
            <a:spLocks noChangeArrowheads="1"/>
          </p:cNvSpPr>
          <p:nvPr/>
        </p:nvSpPr>
        <p:spPr bwMode="auto">
          <a:xfrm>
            <a:off x="6360288" y="2152892"/>
            <a:ext cx="1979271" cy="1018573"/>
          </a:xfrm>
          <a:prstGeom prst="rect">
            <a:avLst/>
          </a:prstGeom>
          <a:solidFill>
            <a:srgbClr val="F7F2F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دولة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05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3">
            <a:extLst>
              <a:ext uri="{FF2B5EF4-FFF2-40B4-BE49-F238E27FC236}">
                <a16:creationId xmlns:a16="http://schemas.microsoft.com/office/drawing/2014/main" id="{87537548-CCE7-3D1D-D4C9-FFAE7D5F6614}"/>
              </a:ext>
            </a:extLst>
          </p:cNvPr>
          <p:cNvSpPr txBox="1">
            <a:spLocks noChangeArrowheads="1"/>
          </p:cNvSpPr>
          <p:nvPr/>
        </p:nvSpPr>
        <p:spPr bwMode="auto">
          <a:xfrm>
            <a:off x="816015" y="5066277"/>
            <a:ext cx="1979271" cy="472375"/>
          </a:xfrm>
          <a:prstGeom prst="rect">
            <a:avLst/>
          </a:prstGeom>
          <a:solidFill>
            <a:srgbClr val="F7F2F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1000 ق.م</a:t>
            </a:r>
            <a:endParaRPr kumimoji="0" lang="en-US" sz="105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3">
            <a:extLst>
              <a:ext uri="{FF2B5EF4-FFF2-40B4-BE49-F238E27FC236}">
                <a16:creationId xmlns:a16="http://schemas.microsoft.com/office/drawing/2014/main" id="{3E16466F-EA3D-7C2E-A8F6-C5D074B6219C}"/>
              </a:ext>
            </a:extLst>
          </p:cNvPr>
          <p:cNvSpPr txBox="1">
            <a:spLocks noChangeArrowheads="1"/>
          </p:cNvSpPr>
          <p:nvPr/>
        </p:nvSpPr>
        <p:spPr bwMode="auto">
          <a:xfrm>
            <a:off x="3582364" y="5066277"/>
            <a:ext cx="1979271" cy="472375"/>
          </a:xfrm>
          <a:prstGeom prst="rect">
            <a:avLst/>
          </a:prstGeom>
          <a:solidFill>
            <a:srgbClr val="F7F2F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1920</a:t>
            </a:r>
            <a:endParaRPr kumimoji="0" lang="en-US" sz="105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3">
            <a:extLst>
              <a:ext uri="{FF2B5EF4-FFF2-40B4-BE49-F238E27FC236}">
                <a16:creationId xmlns:a16="http://schemas.microsoft.com/office/drawing/2014/main" id="{0F8170BF-49BF-4105-35D1-2E98D3B17E56}"/>
              </a:ext>
            </a:extLst>
          </p:cNvPr>
          <p:cNvSpPr txBox="1">
            <a:spLocks noChangeArrowheads="1"/>
          </p:cNvSpPr>
          <p:nvPr/>
        </p:nvSpPr>
        <p:spPr bwMode="auto">
          <a:xfrm>
            <a:off x="6360288" y="5066277"/>
            <a:ext cx="1979271" cy="472375"/>
          </a:xfrm>
          <a:prstGeom prst="rect">
            <a:avLst/>
          </a:prstGeom>
          <a:solidFill>
            <a:srgbClr val="F7F2F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a:t>
            </a:r>
            <a:endParaRPr kumimoji="0" lang="en-US" sz="105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72467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5138"/>
            <a:ext cx="9220800" cy="5372862"/>
          </a:xfrm>
          <a:prstGeom prst="rect">
            <a:avLst/>
          </a:prstGeom>
        </p:spPr>
      </p:pic>
      <p:sp>
        <p:nvSpPr>
          <p:cNvPr id="900098" name="Rectangle 2"/>
          <p:cNvSpPr>
            <a:spLocks noGrp="1" noChangeArrowheads="1"/>
          </p:cNvSpPr>
          <p:nvPr>
            <p:ph type="ctrTitle"/>
          </p:nvPr>
        </p:nvSpPr>
        <p:spPr>
          <a:xfrm>
            <a:off x="0" y="1"/>
            <a:ext cx="9144000" cy="1484784"/>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اليد غير المرئية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110416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 y="13180"/>
            <a:ext cx="9133362" cy="6082819"/>
          </a:xfrm>
          <a:prstGeom prst="rect">
            <a:avLst/>
          </a:prstGeom>
        </p:spPr>
      </p:pic>
      <p:sp>
        <p:nvSpPr>
          <p:cNvPr id="900098" name="Rectangle 2"/>
          <p:cNvSpPr>
            <a:spLocks noGrp="1" noChangeArrowheads="1"/>
          </p:cNvSpPr>
          <p:nvPr>
            <p:ph type="ctrTitle"/>
          </p:nvPr>
        </p:nvSpPr>
        <p:spPr>
          <a:xfrm>
            <a:off x="0" y="3933056"/>
            <a:ext cx="9144000" cy="280746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2400" kern="1200" dirty="0">
                <a:effectLst>
                  <a:glow rad="127000">
                    <a:schemeClr val="tx1"/>
                  </a:glow>
                </a:effectLst>
                <a:ea typeface="ＭＳ Ｐゴシック" charset="0"/>
              </a:rPr>
              <a:t>وتكون بقية يعقوب بين الأمم في وسط شعوب كثيرين كالأسد بين وحوش الوعر كشبل الأسد بين قطعان الغنم الذي إذا عبر يدوس ويفترس وليس من ينقذ لترتفع يدك على مبغضيك وينقرض كل أعدائك (ميخا 5: 8-9)</a:t>
            </a:r>
            <a:endParaRPr lang="en-US" sz="2400" kern="12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95536" y="16642"/>
            <a:ext cx="484267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المنتصر</a:t>
            </a:r>
            <a:b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19: 11</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91456283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733256"/>
            <a:ext cx="9144000" cy="1007269"/>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جبل الزيتون</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2420888"/>
            <a:ext cx="9144000"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وادي قدرون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79912" y="260648"/>
            <a:ext cx="5364088"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البوابة الشرقية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819294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ميخا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5620514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JO" sz="5400" dirty="0">
                <a:effectLst>
                  <a:glow rad="876300">
                    <a:schemeClr val="tx1"/>
                  </a:glow>
                </a:effectLst>
                <a:ea typeface="ＭＳ Ｐゴシック" charset="0"/>
              </a:rPr>
              <a:t>عظات ميخا الثلاثة</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 1</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6: 1</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لماذا يجب أن تكون سخياً؟</a:t>
            </a:r>
            <a:endParaRPr kumimoji="0" lang="en-US"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1158875"/>
            <a:ext cx="6196412"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3. يعطي الله </a:t>
            </a:r>
            <a:r>
              <a:rPr kumimoji="0" lang="ar-JO" sz="4800" b="1" u="none" strike="noStrike" kern="1200" cap="none" spc="0" normalizeH="0" baseline="0" noProof="0" dirty="0">
                <a:ln>
                  <a:noFill/>
                </a:ln>
                <a:solidFill>
                  <a:srgbClr val="FFFF00"/>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رجاء</a:t>
            </a:r>
            <a:r>
              <a:rPr kumimoji="0" lang="ar-JO"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 للأسخياء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(ميخا 6-7)</a:t>
            </a:r>
            <a:endParaRPr kumimoji="0" lang="en-US"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238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26"/>
          <p:cNvGrpSpPr/>
          <p:nvPr/>
        </p:nvGrpSpPr>
        <p:grpSpPr>
          <a:xfrm>
            <a:off x="3405610" y="3924152"/>
            <a:ext cx="1274581" cy="1549442"/>
            <a:chOff x="1934795" y="221802"/>
            <a:chExt cx="1274581" cy="1549442"/>
          </a:xfrm>
          <a:solidFill>
            <a:srgbClr val="0000FF"/>
          </a:solidFill>
        </p:grpSpPr>
        <p:sp>
          <p:nvSpPr>
            <p:cNvPr id="28" name="Pentagon 27"/>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26"/>
          <p:cNvGrpSpPr/>
          <p:nvPr/>
        </p:nvGrpSpPr>
        <p:grpSpPr>
          <a:xfrm>
            <a:off x="4851158" y="433462"/>
            <a:ext cx="1274581" cy="1549442"/>
            <a:chOff x="1934795" y="221802"/>
            <a:chExt cx="1274581" cy="1549442"/>
          </a:xfrm>
        </p:grpSpPr>
        <p:sp>
          <p:nvSpPr>
            <p:cNvPr id="30" name="Pentagon 29"/>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31"/>
          <p:cNvGrpSpPr/>
          <p:nvPr/>
        </p:nvGrpSpPr>
        <p:grpSpPr>
          <a:xfrm>
            <a:off x="4838524" y="2194608"/>
            <a:ext cx="1274581" cy="1549442"/>
            <a:chOff x="1934795" y="221802"/>
            <a:chExt cx="1274581" cy="1549442"/>
          </a:xfrm>
        </p:grpSpPr>
        <p:sp>
          <p:nvSpPr>
            <p:cNvPr id="33" name="Pentagon 3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5-12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31"/>
          <p:cNvGrpSpPr/>
          <p:nvPr/>
        </p:nvGrpSpPr>
        <p:grpSpPr>
          <a:xfrm>
            <a:off x="4865570" y="3924152"/>
            <a:ext cx="1274581" cy="1549442"/>
            <a:chOff x="1934795" y="221802"/>
            <a:chExt cx="1274581" cy="1549442"/>
          </a:xfrm>
          <a:solidFill>
            <a:srgbClr val="0000FF"/>
          </a:solidFill>
        </p:grpSpPr>
        <p:sp>
          <p:nvSpPr>
            <p:cNvPr id="35" name="Pentagon 34"/>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1-5: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7" name="Group 36"/>
          <p:cNvGrpSpPr/>
          <p:nvPr/>
        </p:nvGrpSpPr>
        <p:grpSpPr>
          <a:xfrm>
            <a:off x="6296706" y="433462"/>
            <a:ext cx="1274581" cy="1549442"/>
            <a:chOff x="1934795" y="221802"/>
            <a:chExt cx="1274581" cy="1549442"/>
          </a:xfrm>
        </p:grpSpPr>
        <p:sp>
          <p:nvSpPr>
            <p:cNvPr id="38" name="Pentagon 37"/>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8557780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2578"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9933"/>
              </a:solidFill>
              <a:effectLst/>
              <a:uLnTx/>
              <a:uFillTx/>
              <a:latin typeface="Arial" panose="020B0604020202020204" pitchFamily="34" charset="0"/>
              <a:cs typeface="Arial" panose="020B0604020202020204" pitchFamily="34" charset="0"/>
            </a:endParaRPr>
          </a:p>
        </p:txBody>
      </p:sp>
      <p:sp>
        <p:nvSpPr>
          <p:cNvPr id="152579"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414" name="Text Box 6"/>
          <p:cNvSpPr txBox="1">
            <a:spLocks noChangeArrowheads="1"/>
          </p:cNvSpPr>
          <p:nvPr/>
        </p:nvSpPr>
        <p:spPr bwMode="auto">
          <a:xfrm>
            <a:off x="457200" y="2316163"/>
            <a:ext cx="82296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يمثل ميخا 6: 1-8 اتهام الله لشعبه بخرق العهد، هذا معروض أمام الشهود الأساسيين وهم الجبال ويذكرهم بأعمال يهوه الخلاصية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2581"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2" name="Rectangle 8"/>
          <p:cNvSpPr>
            <a:spLocks noGrp="1" noChangeArrowheads="1"/>
          </p:cNvSpPr>
          <p:nvPr>
            <p:ph type="title" idx="4294967295"/>
          </p:nvPr>
        </p:nvSpPr>
        <p:spPr>
          <a:xfrm>
            <a:off x="381000" y="12954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dirty="0">
                <a:solidFill>
                  <a:srgbClr val="FF9933"/>
                </a:solidFill>
                <a:effectLst/>
                <a:ea typeface="ＭＳ Ｐゴシック" charset="0"/>
              </a:rPr>
              <a:t>دراما قاعة المحكمة</a:t>
            </a:r>
            <a:endParaRPr lang="en-US" dirty="0">
              <a:effectLst/>
              <a:ea typeface="ＭＳ Ｐゴシック" charset="0"/>
            </a:endParaRPr>
          </a:p>
        </p:txBody>
      </p:sp>
      <p:sp>
        <p:nvSpPr>
          <p:cNvPr id="8" name="Text Box 3"/>
          <p:cNvSpPr txBox="1">
            <a:spLocks noChangeArrowheads="1"/>
          </p:cNvSpPr>
          <p:nvPr/>
        </p:nvSpPr>
        <p:spPr bwMode="auto">
          <a:xfrm>
            <a:off x="827088" y="0"/>
            <a:ext cx="7326312"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حقائق ممتعة</a:t>
            </a:r>
            <a:endPar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52584"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75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ox(out)">
                                      <p:cBhvr>
                                        <p:cTn id="7" dur="500"/>
                                        <p:tgtEl>
                                          <p:spTgt spid="17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827" name="Text Box 3"/>
          <p:cNvSpPr txBox="1">
            <a:spLocks noChangeArrowheads="1"/>
          </p:cNvSpPr>
          <p:nvPr/>
        </p:nvSpPr>
        <p:spPr bwMode="auto">
          <a:xfrm>
            <a:off x="4419600" y="6392863"/>
            <a:ext cx="4724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رحلة عبر الكتاب 1989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7828" name="Text Box 4"/>
          <p:cNvSpPr txBox="1">
            <a:spLocks noChangeArrowheads="1"/>
          </p:cNvSpPr>
          <p:nvPr/>
        </p:nvSpPr>
        <p:spPr bwMode="auto">
          <a:xfrm>
            <a:off x="381000" y="76200"/>
            <a:ext cx="54864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7829" name="Text Box 5"/>
          <p:cNvSpPr txBox="1">
            <a:spLocks noChangeArrowheads="1"/>
          </p:cNvSpPr>
          <p:nvPr/>
        </p:nvSpPr>
        <p:spPr bwMode="auto">
          <a:xfrm>
            <a:off x="3429000" y="76200"/>
            <a:ext cx="5334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53605" name="Picture 6" descr="Mica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33525" y="1295400"/>
            <a:ext cx="5857875"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1" name="Rectangle 7"/>
          <p:cNvSpPr>
            <a:spLocks noGrp="1" noChangeArrowheads="1"/>
          </p:cNvSpPr>
          <p:nvPr>
            <p:ph type="title" idx="4294967295"/>
          </p:nvPr>
        </p:nvSpPr>
        <p:spPr>
          <a:xfrm>
            <a:off x="0" y="0"/>
            <a:ext cx="5562600" cy="914400"/>
          </a:xfrm>
          <a:effectLst>
            <a:outerShdw blurRad="63500" dist="35921" dir="2700000" algn="ctr" rotWithShape="0">
              <a:schemeClr val="tx1">
                <a:alpha val="74998"/>
              </a:schemeClr>
            </a:outerShdw>
          </a:effectLst>
        </p:spPr>
        <p:txBody>
          <a:bodyPr/>
          <a:lstStyle/>
          <a:p>
            <a:pPr eaLnBrk="1" hangingPunct="1">
              <a:defRPr/>
            </a:pPr>
            <a:r>
              <a:rPr lang="ar-JO" altLang="ja-JP" sz="4800" dirty="0">
                <a:effectLst>
                  <a:outerShdw blurRad="38100" dist="38100" dir="2700000" algn="tl">
                    <a:srgbClr val="808080"/>
                  </a:outerShdw>
                </a:effectLst>
                <a:ea typeface="ＭＳ Ｐゴシック" charset="0"/>
              </a:rPr>
              <a:t>يوم في المحكمة</a:t>
            </a:r>
            <a:endParaRPr lang="en-US" dirty="0">
              <a:effectLst>
                <a:outerShdw blurRad="38100" dist="38100" dir="2700000" algn="tl">
                  <a:srgbClr val="FFFFFF"/>
                </a:outerShdw>
              </a:effectLst>
              <a:ea typeface="ＭＳ Ｐゴシック" charset="0"/>
            </a:endParaRPr>
          </a:p>
        </p:txBody>
      </p:sp>
    </p:spTree>
    <p:extLst>
      <p:ext uri="{BB962C8B-B14F-4D97-AF65-F5344CB8AC3E}">
        <p14:creationId xmlns:p14="http://schemas.microsoft.com/office/powerpoint/2010/main" val="1912841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3000"/>
                                  </p:stCondLst>
                                  <p:endCondLst>
                                    <p:cond evt="begin" delay="0">
                                      <p:tn val="5"/>
                                    </p:cond>
                                  </p:endCondLst>
                                  <p:childTnLst>
                                    <p:set>
                                      <p:cBhvr>
                                        <p:cTn id="6" dur="1" fill="hold">
                                          <p:stCondLst>
                                            <p:cond delay="0"/>
                                          </p:stCondLst>
                                        </p:cTn>
                                        <p:tgtEl>
                                          <p:spTgt spid="77828"/>
                                        </p:tgtEl>
                                        <p:attrNameLst>
                                          <p:attrName>style.visibility</p:attrName>
                                        </p:attrNameLst>
                                      </p:cBhvr>
                                      <p:to>
                                        <p:strVal val="visible"/>
                                      </p:to>
                                    </p:set>
                                    <p:animEffect transition="in" filter="dissolv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26"/>
          <p:cNvGrpSpPr/>
          <p:nvPr/>
        </p:nvGrpSpPr>
        <p:grpSpPr>
          <a:xfrm>
            <a:off x="3405610" y="3924152"/>
            <a:ext cx="1274581" cy="1549442"/>
            <a:chOff x="1934795" y="221802"/>
            <a:chExt cx="1274581" cy="1549442"/>
          </a:xfrm>
          <a:solidFill>
            <a:srgbClr val="0000FF"/>
          </a:solidFill>
        </p:grpSpPr>
        <p:sp>
          <p:nvSpPr>
            <p:cNvPr id="28" name="Pentagon 27"/>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26"/>
          <p:cNvGrpSpPr/>
          <p:nvPr/>
        </p:nvGrpSpPr>
        <p:grpSpPr>
          <a:xfrm>
            <a:off x="4851158" y="433462"/>
            <a:ext cx="1274581" cy="1549442"/>
            <a:chOff x="1934795" y="221802"/>
            <a:chExt cx="1274581" cy="1549442"/>
          </a:xfrm>
        </p:grpSpPr>
        <p:sp>
          <p:nvSpPr>
            <p:cNvPr id="30" name="Pentagon 29"/>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31"/>
          <p:cNvGrpSpPr/>
          <p:nvPr/>
        </p:nvGrpSpPr>
        <p:grpSpPr>
          <a:xfrm>
            <a:off x="4838524" y="2194608"/>
            <a:ext cx="1274581" cy="1549442"/>
            <a:chOff x="1934795" y="221802"/>
            <a:chExt cx="1274581" cy="1549442"/>
          </a:xfrm>
        </p:grpSpPr>
        <p:sp>
          <p:nvSpPr>
            <p:cNvPr id="33" name="Pentagon 3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5-12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31"/>
          <p:cNvGrpSpPr/>
          <p:nvPr/>
        </p:nvGrpSpPr>
        <p:grpSpPr>
          <a:xfrm>
            <a:off x="4865570" y="3924152"/>
            <a:ext cx="1274581" cy="1549442"/>
            <a:chOff x="1934795" y="221802"/>
            <a:chExt cx="1274581" cy="1549442"/>
          </a:xfrm>
          <a:solidFill>
            <a:srgbClr val="0000FF"/>
          </a:solidFill>
        </p:grpSpPr>
        <p:sp>
          <p:nvSpPr>
            <p:cNvPr id="35" name="Pentagon 34"/>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1-5: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 name="Group 36"/>
          <p:cNvGrpSpPr/>
          <p:nvPr/>
        </p:nvGrpSpPr>
        <p:grpSpPr>
          <a:xfrm>
            <a:off x="6296706" y="433462"/>
            <a:ext cx="1274581" cy="1549442"/>
            <a:chOff x="1934795" y="221802"/>
            <a:chExt cx="1274581" cy="1549442"/>
          </a:xfrm>
        </p:grpSpPr>
        <p:sp>
          <p:nvSpPr>
            <p:cNvPr id="38" name="Pentagon 37"/>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0" name="Group 39"/>
          <p:cNvGrpSpPr/>
          <p:nvPr/>
        </p:nvGrpSpPr>
        <p:grpSpPr>
          <a:xfrm>
            <a:off x="6277755" y="2194608"/>
            <a:ext cx="1274581" cy="1549442"/>
            <a:chOff x="1934795" y="221802"/>
            <a:chExt cx="1274581" cy="1549442"/>
          </a:xfrm>
        </p:grpSpPr>
        <p:sp>
          <p:nvSpPr>
            <p:cNvPr id="41" name="Pentagon 40"/>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6-8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593370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AE" sz="5400" dirty="0">
                <a:effectLst>
                  <a:glow rad="127000">
                    <a:schemeClr val="tx1"/>
                  </a:glow>
                </a:effectLst>
                <a:ea typeface="ＭＳ Ｐゴシック" charset="0"/>
              </a:rPr>
              <a:t>الفكرة الرئيسية في ميخا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269850"/>
            <a:ext cx="9144000" cy="19632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a:t>
            </a:r>
            <a:r>
              <a:rPr kumimoji="0" lang="ar-AE"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سخيا</a:t>
            </a:r>
            <a:r>
              <a:rPr lang="ar-JO" sz="48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a:t>
            </a:r>
            <a:r>
              <a:rPr kumimoji="0" lang="ar-AE"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 ال</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آ</a:t>
            </a: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خرين سيكون الله </a:t>
            </a:r>
            <a:r>
              <a:rPr kumimoji="0" lang="ar-AE"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سخيا</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معك</a:t>
            </a:r>
            <a:r>
              <a:rPr kumimoji="0" lang="ar-AE"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34869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قد أخبرك أيها الإنسان ما هو صالح وماذا يطلبه منك الرب إلا أن تصنع الحق وتحب الرحمة وتسلك متواضعاً مع إلهك (6: 8)</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7823"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615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74168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4930" name="Picture 1" descr="Micah Quotes.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55725"/>
            <a:ext cx="91440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4932" name="Picture 9" descr="candle"/>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Rectangle 11"/>
          <p:cNvSpPr>
            <a:spLocks noGrp="1" noChangeArrowheads="1"/>
          </p:cNvSpPr>
          <p:nvPr>
            <p:ph type="title" idx="4294967295"/>
          </p:nvPr>
        </p:nvSpPr>
        <p:spPr>
          <a:xfrm>
            <a:off x="0" y="714375"/>
            <a:ext cx="9144000" cy="7699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sz="3600" dirty="0">
                <a:solidFill>
                  <a:srgbClr val="FF9933"/>
                </a:solidFill>
                <a:effectLst/>
                <a:ea typeface="ＭＳ Ｐゴシック" charset="0"/>
              </a:rPr>
              <a:t>تركيزنا على ميخا 6: 8</a:t>
            </a:r>
            <a:endParaRPr lang="en-US" sz="4000" dirty="0">
              <a:effectLst/>
              <a:ea typeface="ＭＳ Ｐゴシック" charset="0"/>
            </a:endParaRPr>
          </a:p>
        </p:txBody>
      </p:sp>
      <p:sp>
        <p:nvSpPr>
          <p:cNvPr id="8" name="Text Box 3"/>
          <p:cNvSpPr txBox="1">
            <a:spLocks noChangeArrowheads="1"/>
          </p:cNvSpPr>
          <p:nvPr/>
        </p:nvSpPr>
        <p:spPr bwMode="auto">
          <a:xfrm>
            <a:off x="827087" y="0"/>
            <a:ext cx="7349503"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حقاق ممتعة</a:t>
            </a:r>
            <a:endPar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24935"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4936" name="TextBox 1"/>
          <p:cNvSpPr txBox="1">
            <a:spLocks noChangeArrowheads="1"/>
          </p:cNvSpPr>
          <p:nvPr/>
        </p:nvSpPr>
        <p:spPr bwMode="auto">
          <a:xfrm>
            <a:off x="684213" y="1600200"/>
            <a:ext cx="3421062" cy="4603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مقدمة ميخا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4937" name="TextBox 9"/>
          <p:cNvSpPr txBox="1">
            <a:spLocks noChangeArrowheads="1"/>
          </p:cNvSpPr>
          <p:nvPr/>
        </p:nvSpPr>
        <p:spPr bwMode="auto">
          <a:xfrm>
            <a:off x="6443663" y="1403350"/>
            <a:ext cx="1584325"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الدمار</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4938" name="TextBox 10"/>
          <p:cNvSpPr txBox="1">
            <a:spLocks noChangeArrowheads="1"/>
          </p:cNvSpPr>
          <p:nvPr/>
        </p:nvSpPr>
        <p:spPr bwMode="auto">
          <a:xfrm>
            <a:off x="6443663" y="1919288"/>
            <a:ext cx="2232025"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مقاطع يحب الناس اقتباسها</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4939" name="TextBox 11"/>
          <p:cNvSpPr txBox="1">
            <a:spLocks noChangeArrowheads="1"/>
          </p:cNvSpPr>
          <p:nvPr/>
        </p:nvSpPr>
        <p:spPr bwMode="auto">
          <a:xfrm>
            <a:off x="6372225" y="6083300"/>
            <a:ext cx="10795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6659563" y="5661025"/>
            <a:ext cx="504825" cy="431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4" name="Straight Arrow Connector 13"/>
          <p:cNvCxnSpPr/>
          <p:nvPr/>
        </p:nvCxnSpPr>
        <p:spPr>
          <a:xfrm flipV="1">
            <a:off x="6948488" y="5661025"/>
            <a:ext cx="71437" cy="431800"/>
          </a:xfrm>
          <a:prstGeom prst="straightConnector1">
            <a:avLst/>
          </a:prstGeom>
          <a:ln w="762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05871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0" y="1524000"/>
            <a:ext cx="9144000" cy="6247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قد أخبرك أيها الإنسان</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ما هو صالح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وماذا يطلبه منك الرب (2)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إلا أن تصنع الحق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وتحب الرحمة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وتسلك متواضعاً مع إلهك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26978" name="Picture 3" descr="candle"/>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57200" y="106680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Rectangle 4"/>
          <p:cNvSpPr>
            <a:spLocks noGrp="1" noChangeArrowheads="1"/>
          </p:cNvSpPr>
          <p:nvPr>
            <p:ph type="title" idx="4294967295"/>
          </p:nvPr>
        </p:nvSpPr>
        <p:spPr>
          <a:xfrm>
            <a:off x="685800" y="76200"/>
            <a:ext cx="7772400" cy="1143000"/>
          </a:xfrm>
        </p:spPr>
        <p:txBody>
          <a:bodyPr/>
          <a:lstStyle/>
          <a:p>
            <a:pPr eaLnBrk="1" hangingPunct="1">
              <a:defRPr/>
            </a:pPr>
            <a:r>
              <a:rPr lang="ar-JO" u="sng" dirty="0">
                <a:effectLst>
                  <a:outerShdw blurRad="38100" dist="38100" dir="2700000" algn="tl">
                    <a:srgbClr val="808080"/>
                  </a:outerShdw>
                </a:effectLst>
                <a:ea typeface="ＭＳ Ｐゴシック" charset="0"/>
              </a:rPr>
              <a:t>أنشودة ميخا 6: 8</a:t>
            </a:r>
            <a:endParaRPr lang="en-US" dirty="0">
              <a:effectLst>
                <a:outerShdw blurRad="38100" dist="38100" dir="2700000" algn="tl">
                  <a:srgbClr val="808080"/>
                </a:outerShdw>
              </a:effectLst>
              <a:ea typeface="ＭＳ Ｐゴシック" charset="0"/>
            </a:endParaRPr>
          </a:p>
        </p:txBody>
      </p:sp>
    </p:spTree>
    <p:extLst>
      <p:ext uri="{BB962C8B-B14F-4D97-AF65-F5344CB8AC3E}">
        <p14:creationId xmlns:p14="http://schemas.microsoft.com/office/powerpoint/2010/main" val="18527976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9"/>
          <p:cNvSpPr txBox="1">
            <a:spLocks noChangeArrowheads="1"/>
          </p:cNvSpPr>
          <p:nvPr/>
        </p:nvSpPr>
        <p:spPr bwMode="auto">
          <a:xfrm>
            <a:off x="76200" y="76200"/>
            <a:ext cx="8839200" cy="567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~d</a:t>
            </a:r>
            <a:r>
              <a:rPr kumimoji="0" lang="fr-FR" sz="6600" b="0" i="0" u="none" strike="noStrike" kern="1200" cap="none" spc="0" normalizeH="0" baseline="0" noProof="0" dirty="0">
                <a:ln>
                  <a:noFill/>
                </a:ln>
                <a:solidFill>
                  <a:srgbClr val="FFFFFF"/>
                </a:solidFill>
                <a:effectLst/>
                <a:uLnTx/>
                <a:uFillTx/>
                <a:latin typeface="Bwhebb" charset="0"/>
                <a:ea typeface="ＭＳ Ｐゴシック" charset="0"/>
              </a:rPr>
              <a:t>'</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a</a:t>
            </a:r>
            <a:r>
              <a:rPr kumimoji="0" lang="fr-FR" sz="6600" b="0" i="0" u="none" strike="noStrike" kern="1200" cap="none" spc="0" normalizeH="0" baseline="0" noProof="0" dirty="0">
                <a:ln>
                  <a:noFill/>
                </a:ln>
                <a:solidFill>
                  <a:srgbClr val="FFFFFF"/>
                </a:solidFill>
                <a:effectLst/>
                <a:uLnTx/>
                <a:uFillTx/>
                <a:latin typeface="Bwhebb" charset="0"/>
                <a:ea typeface="ＭＳ Ｐゴシック" charset="0"/>
              </a:rPr>
              <a:t>'</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 ^l.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dyGIhi</a:t>
            </a:r>
            <a:r>
              <a:rPr kumimoji="0" lang="en-US" sz="6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Micah 6:8</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vreAD</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hw</a:t>
            </a:r>
            <a:r>
              <a:rPr kumimoji="0" lang="mr-IN" sz="6600" b="0" i="0" u="none" strike="noStrike" kern="1200" cap="none" spc="0" normalizeH="0" baseline="0" noProof="0" dirty="0">
                <a:ln>
                  <a:noFill/>
                </a:ln>
                <a:solidFill>
                  <a:srgbClr val="FFFFFF"/>
                </a:solidFill>
                <a:effectLst/>
                <a:uLnTx/>
                <a:uFillTx/>
                <a:latin typeface="Bwhebb" charset="0"/>
                <a:ea typeface="ＭＳ Ｐゴシック" charset="0"/>
              </a:rPr>
              <a:t>"</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hy</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&gt;-hm</a:t>
            </a:r>
            <a:r>
              <a:rPr kumimoji="0" lang="fr-FR" sz="6600" b="0" i="0" u="none" strike="noStrike" kern="1200" cap="none" spc="0" normalizeH="0" baseline="0" noProof="0" dirty="0">
                <a:ln>
                  <a:noFill/>
                </a:ln>
                <a:solidFill>
                  <a:srgbClr val="FFFFFF"/>
                </a:solidFill>
                <a:effectLst/>
                <a:uLnTx/>
                <a:uFillTx/>
                <a:latin typeface="Bwhebb" charset="0"/>
                <a:ea typeface="ＭＳ Ｐゴシック" charset="0"/>
              </a:rPr>
              <a:t>'</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W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bAJ</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-hm; </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tb;h</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a;w</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&gt;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jP</a:t>
            </a:r>
            <a:r>
              <a:rPr kumimoji="0" lang="fr-FR" sz="6600" b="0" i="0" u="none" strike="noStrike" kern="1200" cap="none" spc="0" normalizeH="0" baseline="0" noProof="0" dirty="0">
                <a:ln>
                  <a:noFill/>
                </a:ln>
                <a:solidFill>
                  <a:srgbClr val="FFFFFF"/>
                </a:solidFill>
                <a:effectLst/>
                <a:uLnTx/>
                <a:uFillTx/>
                <a:latin typeface="Bwhebb" charset="0"/>
                <a:ea typeface="ＭＳ Ｐゴシック" charset="0"/>
              </a:rPr>
              <a:t>'</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v.mi</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tAf</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[]-~ai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yKi</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M.mi</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 </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yh,l</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{a/-~[i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tk,l</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nEc.h;w</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&gt; </a:t>
            </a:r>
            <a:r>
              <a:rPr kumimoji="0" lang="en-US" sz="6600" b="0" i="0" u="none" strike="noStrike" kern="1200" cap="none" spc="0" normalizeH="0" baseline="0" noProof="0" dirty="0" err="1">
                <a:ln>
                  <a:noFill/>
                </a:ln>
                <a:solidFill>
                  <a:srgbClr val="FFFFFF"/>
                </a:solidFill>
                <a:effectLst/>
                <a:uLnTx/>
                <a:uFillTx/>
                <a:latin typeface="Bwhebb" charset="0"/>
                <a:ea typeface="ＭＳ Ｐゴシック" charset="0"/>
              </a:rPr>
              <a:t>ds,x</a:t>
            </a:r>
            <a:r>
              <a:rPr kumimoji="0" lang="en-US" sz="6600" b="0" i="0" u="none" strike="noStrike" kern="1200" cap="none" spc="0" normalizeH="0" baseline="0" noProof="0" dirty="0">
                <a:ln>
                  <a:noFill/>
                </a:ln>
                <a:solidFill>
                  <a:srgbClr val="FFFFFF"/>
                </a:solidFill>
                <a:effectLst/>
                <a:uLnTx/>
                <a:uFillTx/>
                <a:latin typeface="Bwhebb" charset="0"/>
                <a:ea typeface="ＭＳ Ｐゴシック" charset="0"/>
              </a:rPr>
              <a:t>,</a:t>
            </a:r>
          </a:p>
        </p:txBody>
      </p:sp>
      <p:pic>
        <p:nvPicPr>
          <p:cNvPr id="3" name="Picture 2">
            <a:extLst>
              <a:ext uri="{FF2B5EF4-FFF2-40B4-BE49-F238E27FC236}">
                <a16:creationId xmlns:a16="http://schemas.microsoft.com/office/drawing/2014/main" id="{1EE2307D-E783-8E40-8EF8-96A45CEBF566}"/>
              </a:ext>
            </a:extLst>
          </p:cNvPr>
          <p:cNvPicPr>
            <a:picLocks noChangeAspect="1"/>
          </p:cNvPicPr>
          <p:nvPr/>
        </p:nvPicPr>
        <p:blipFill>
          <a:blip r:embed="rId2"/>
          <a:stretch>
            <a:fillRect/>
          </a:stretch>
        </p:blipFill>
        <p:spPr>
          <a:xfrm>
            <a:off x="0" y="304328"/>
            <a:ext cx="9144000" cy="5807218"/>
          </a:xfrm>
          <a:prstGeom prst="rect">
            <a:avLst/>
          </a:prstGeom>
        </p:spPr>
      </p:pic>
      <p:pic>
        <p:nvPicPr>
          <p:cNvPr id="128002" name="Picture 10"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95588" y="1031955"/>
            <a:ext cx="580423" cy="1661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3" name="Rectangle 12"/>
          <p:cNvSpPr>
            <a:spLocks noGrp="1" noChangeArrowheads="1"/>
          </p:cNvSpPr>
          <p:nvPr>
            <p:ph type="title" idx="4294967295"/>
          </p:nvPr>
        </p:nvSpPr>
        <p:spPr>
          <a:xfrm>
            <a:off x="5285432" y="314889"/>
            <a:ext cx="3356149" cy="941155"/>
          </a:xfrm>
          <a:solidFill>
            <a:schemeClr val="tx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ffectLst/>
                <a:ea typeface="ＭＳ Ｐゴシック" charset="0"/>
              </a:rPr>
              <a:t>Micah 6:8</a:t>
            </a:r>
          </a:p>
        </p:txBody>
      </p:sp>
    </p:spTree>
    <p:extLst>
      <p:ext uri="{BB962C8B-B14F-4D97-AF65-F5344CB8AC3E}">
        <p14:creationId xmlns:p14="http://schemas.microsoft.com/office/powerpoint/2010/main" val="2324578735"/>
      </p:ext>
    </p:extLst>
  </p:cSld>
  <p:clrMapOvr>
    <a:masterClrMapping/>
  </p:clrMapOvr>
  <p:transition>
    <p:fade thruBlk="1"/>
  </p:transition>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26"/>
          <p:cNvGrpSpPr/>
          <p:nvPr/>
        </p:nvGrpSpPr>
        <p:grpSpPr>
          <a:xfrm>
            <a:off x="3405610" y="3924152"/>
            <a:ext cx="1274581" cy="1549442"/>
            <a:chOff x="1934795" y="221802"/>
            <a:chExt cx="1274581" cy="1549442"/>
          </a:xfrm>
          <a:solidFill>
            <a:srgbClr val="0000FF"/>
          </a:solidFill>
        </p:grpSpPr>
        <p:sp>
          <p:nvSpPr>
            <p:cNvPr id="28" name="Pentagon 27"/>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26"/>
          <p:cNvGrpSpPr/>
          <p:nvPr/>
        </p:nvGrpSpPr>
        <p:grpSpPr>
          <a:xfrm>
            <a:off x="4851158" y="433462"/>
            <a:ext cx="1274581" cy="1549442"/>
            <a:chOff x="1934795" y="221802"/>
            <a:chExt cx="1274581" cy="1549442"/>
          </a:xfrm>
        </p:grpSpPr>
        <p:sp>
          <p:nvSpPr>
            <p:cNvPr id="30" name="Pentagon 29"/>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31"/>
          <p:cNvGrpSpPr/>
          <p:nvPr/>
        </p:nvGrpSpPr>
        <p:grpSpPr>
          <a:xfrm>
            <a:off x="4838524" y="2194608"/>
            <a:ext cx="1274581" cy="1549442"/>
            <a:chOff x="1934795" y="221802"/>
            <a:chExt cx="1274581" cy="1549442"/>
          </a:xfrm>
        </p:grpSpPr>
        <p:sp>
          <p:nvSpPr>
            <p:cNvPr id="33" name="Pentagon 3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5-12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31"/>
          <p:cNvGrpSpPr/>
          <p:nvPr/>
        </p:nvGrpSpPr>
        <p:grpSpPr>
          <a:xfrm>
            <a:off x="4865570" y="3924152"/>
            <a:ext cx="1274581" cy="1549442"/>
            <a:chOff x="1934795" y="221802"/>
            <a:chExt cx="1274581" cy="1549442"/>
          </a:xfrm>
          <a:solidFill>
            <a:srgbClr val="0000FF"/>
          </a:solidFill>
        </p:grpSpPr>
        <p:sp>
          <p:nvSpPr>
            <p:cNvPr id="35" name="Pentagon 34"/>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1-5: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 name="Group 36"/>
          <p:cNvGrpSpPr/>
          <p:nvPr/>
        </p:nvGrpSpPr>
        <p:grpSpPr>
          <a:xfrm>
            <a:off x="6296706" y="433462"/>
            <a:ext cx="1274581" cy="1549442"/>
            <a:chOff x="1934795" y="221802"/>
            <a:chExt cx="1274581" cy="1549442"/>
          </a:xfrm>
        </p:grpSpPr>
        <p:sp>
          <p:nvSpPr>
            <p:cNvPr id="38" name="Pentagon 37"/>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39"/>
          <p:cNvGrpSpPr/>
          <p:nvPr/>
        </p:nvGrpSpPr>
        <p:grpSpPr>
          <a:xfrm>
            <a:off x="6277755" y="2194608"/>
            <a:ext cx="1274581" cy="1549442"/>
            <a:chOff x="1934795" y="221802"/>
            <a:chExt cx="1274581" cy="1549442"/>
          </a:xfrm>
        </p:grpSpPr>
        <p:sp>
          <p:nvSpPr>
            <p:cNvPr id="41" name="Pentagon 40"/>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6-8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3" name="Group 42"/>
          <p:cNvGrpSpPr/>
          <p:nvPr/>
        </p:nvGrpSpPr>
        <p:grpSpPr>
          <a:xfrm>
            <a:off x="7742254" y="433462"/>
            <a:ext cx="1274581" cy="1549442"/>
            <a:chOff x="1934795" y="221802"/>
            <a:chExt cx="1274581" cy="1549442"/>
          </a:xfrm>
        </p:grpSpPr>
        <p:sp>
          <p:nvSpPr>
            <p:cNvPr id="44" name="Pentagon 43"/>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9-16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8580575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550" y="0"/>
            <a:ext cx="8172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ar-JO" dirty="0">
                <a:effectLst>
                  <a:glow rad="228600">
                    <a:schemeClr val="tx1"/>
                  </a:glow>
                  <a:outerShdw blurRad="38100" dist="38100" dir="2700000" algn="tl">
                    <a:srgbClr val="000000">
                      <a:alpha val="43137"/>
                    </a:srgbClr>
                  </a:outerShdw>
                </a:effectLst>
              </a:rPr>
              <a:t>الإستغلال</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1116013" y="115888"/>
            <a:ext cx="7772400" cy="667067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10 أفي بيت الشرير بعد كنوز شر وإيفة ناقصة ملعونة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11 هل أتزكى مع موازين الشر ومع كيس معايير الغش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12 فإن أغنيائها ملآنون ظلماً وسكانها يتكلمون بالكذب ولسانهم في فمهم غاش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(6: 10-12)</a:t>
            </a:r>
            <a:endParaRPr kumimoji="0" lang="en-US"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78611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ميخا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4481394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26"/>
          <p:cNvGrpSpPr/>
          <p:nvPr/>
        </p:nvGrpSpPr>
        <p:grpSpPr>
          <a:xfrm>
            <a:off x="3405610" y="3924152"/>
            <a:ext cx="1274581" cy="1549442"/>
            <a:chOff x="1934795" y="221802"/>
            <a:chExt cx="1274581" cy="1549442"/>
          </a:xfrm>
          <a:solidFill>
            <a:srgbClr val="0000FF"/>
          </a:solidFill>
        </p:grpSpPr>
        <p:sp>
          <p:nvSpPr>
            <p:cNvPr id="28" name="Pentagon 27"/>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26"/>
          <p:cNvGrpSpPr/>
          <p:nvPr/>
        </p:nvGrpSpPr>
        <p:grpSpPr>
          <a:xfrm>
            <a:off x="4851158" y="433462"/>
            <a:ext cx="1274581" cy="1549442"/>
            <a:chOff x="1934795" y="221802"/>
            <a:chExt cx="1274581" cy="1549442"/>
          </a:xfrm>
        </p:grpSpPr>
        <p:sp>
          <p:nvSpPr>
            <p:cNvPr id="30" name="Pentagon 29"/>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31"/>
          <p:cNvGrpSpPr/>
          <p:nvPr/>
        </p:nvGrpSpPr>
        <p:grpSpPr>
          <a:xfrm>
            <a:off x="4838524" y="2194608"/>
            <a:ext cx="1274581" cy="1549442"/>
            <a:chOff x="1934795" y="221802"/>
            <a:chExt cx="1274581" cy="1549442"/>
          </a:xfrm>
        </p:grpSpPr>
        <p:sp>
          <p:nvSpPr>
            <p:cNvPr id="33" name="Pentagon 3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5-12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31"/>
          <p:cNvGrpSpPr/>
          <p:nvPr/>
        </p:nvGrpSpPr>
        <p:grpSpPr>
          <a:xfrm>
            <a:off x="4865570" y="3924152"/>
            <a:ext cx="1274581" cy="1549442"/>
            <a:chOff x="1934795" y="221802"/>
            <a:chExt cx="1274581" cy="1549442"/>
          </a:xfrm>
          <a:solidFill>
            <a:srgbClr val="0000FF"/>
          </a:solidFill>
        </p:grpSpPr>
        <p:sp>
          <p:nvSpPr>
            <p:cNvPr id="35" name="Pentagon 34"/>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1-5: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 name="Group 36"/>
          <p:cNvGrpSpPr/>
          <p:nvPr/>
        </p:nvGrpSpPr>
        <p:grpSpPr>
          <a:xfrm>
            <a:off x="6296706" y="433462"/>
            <a:ext cx="1274581" cy="1549442"/>
            <a:chOff x="1934795" y="221802"/>
            <a:chExt cx="1274581" cy="1549442"/>
          </a:xfrm>
        </p:grpSpPr>
        <p:sp>
          <p:nvSpPr>
            <p:cNvPr id="38" name="Pentagon 37"/>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39"/>
          <p:cNvGrpSpPr/>
          <p:nvPr/>
        </p:nvGrpSpPr>
        <p:grpSpPr>
          <a:xfrm>
            <a:off x="6277755" y="2194608"/>
            <a:ext cx="1274581" cy="1549442"/>
            <a:chOff x="1934795" y="221802"/>
            <a:chExt cx="1274581" cy="1549442"/>
          </a:xfrm>
        </p:grpSpPr>
        <p:sp>
          <p:nvSpPr>
            <p:cNvPr id="41" name="Pentagon 40"/>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6-8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 name="Group 42"/>
          <p:cNvGrpSpPr/>
          <p:nvPr/>
        </p:nvGrpSpPr>
        <p:grpSpPr>
          <a:xfrm>
            <a:off x="7742254" y="433462"/>
            <a:ext cx="1274581" cy="1549442"/>
            <a:chOff x="1934795" y="221802"/>
            <a:chExt cx="1274581" cy="1549442"/>
          </a:xfrm>
        </p:grpSpPr>
        <p:sp>
          <p:nvSpPr>
            <p:cNvPr id="44" name="Pentagon 43"/>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9-16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 name="Group 45"/>
          <p:cNvGrpSpPr/>
          <p:nvPr/>
        </p:nvGrpSpPr>
        <p:grpSpPr>
          <a:xfrm>
            <a:off x="7716987" y="2194608"/>
            <a:ext cx="1274581" cy="1549442"/>
            <a:chOff x="1934795" y="221802"/>
            <a:chExt cx="1274581" cy="1549442"/>
          </a:xfrm>
        </p:grpSpPr>
        <p:sp>
          <p:nvSpPr>
            <p:cNvPr id="47" name="Pentagon 46"/>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3016918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43608" y="29469"/>
            <a:ext cx="8100392" cy="3327523"/>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Arial" panose="020B0604020202020204" pitchFamily="34" charset="0"/>
              </a:rPr>
              <a:t>ويل لي لأني صرت كجنى الصيف كخصاصة القطاف لا عنقود للأكل ولا باكورة تينة اشتهتها نفسي</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(7: 1)</a:t>
            </a:r>
            <a:endParaRPr lang="en-US" sz="32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544" y="3429000"/>
            <a:ext cx="8371268" cy="3002562"/>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Osaka"/>
                <a:cs typeface="Arial" panose="020B0604020202020204" pitchFamily="34" charset="0"/>
              </a:rPr>
              <a:t>الإستغلال</a:t>
            </a:r>
            <a:endParaRPr kumimoji="0" lang="en-US" sz="44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3109253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71600" y="29469"/>
            <a:ext cx="8172400" cy="239141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cs typeface="Arial" panose="020B0604020202020204" pitchFamily="34" charset="0"/>
              </a:rPr>
              <a:t>قد باد التقي من الأرض وليس مستقيم بين الناس جميعهم يكمنون للدماء يصطادون بعضهم بعضاً بشبكة </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(7: 2)</a:t>
            </a:r>
            <a:endParaRPr lang="en-US" sz="32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9632" y="2710762"/>
            <a:ext cx="7327900" cy="4030606"/>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Osaka"/>
                <a:cs typeface="Arial" panose="020B0604020202020204" pitchFamily="34" charset="0"/>
              </a:rPr>
              <a:t>الإستغلال</a:t>
            </a:r>
            <a:endParaRPr kumimoji="0" lang="en-US" sz="44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434234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r>
              <a:rPr lang="ar-AE" sz="4000" dirty="0">
                <a:effectLst>
                  <a:glow rad="127000">
                    <a:schemeClr val="tx1"/>
                  </a:glow>
                </a:effectLst>
                <a:ea typeface="ＭＳ Ｐゴシック" charset="0"/>
              </a:rPr>
              <a:t>كيف تقدر أن تقدم مساعدة أفضل </a:t>
            </a:r>
            <a:r>
              <a:rPr lang="ar-JO" sz="4000" dirty="0">
                <a:effectLst>
                  <a:glow rad="127000">
                    <a:schemeClr val="tx1"/>
                  </a:glow>
                </a:effectLst>
                <a:ea typeface="ＭＳ Ｐゴシック" charset="0"/>
              </a:rPr>
              <a:t>إ</a:t>
            </a:r>
            <a:r>
              <a:rPr lang="ar-AE" sz="4000" dirty="0">
                <a:effectLst>
                  <a:glow rad="127000">
                    <a:schemeClr val="tx1"/>
                  </a:glow>
                </a:effectLst>
                <a:ea typeface="ＭＳ Ｐゴシック" charset="0"/>
              </a:rPr>
              <a:t>لى الأشخاص الذين لديهم مال أقل منك؟</a:t>
            </a:r>
            <a:endParaRPr lang="en-US" sz="4000" dirty="0">
              <a:effectLst>
                <a:glow rad="127000">
                  <a:schemeClr val="tx1"/>
                </a:glow>
              </a:effectLst>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
        <p:nvSpPr>
          <p:cNvPr id="6" name="Rectangle 2">
            <a:extLst>
              <a:ext uri="{FF2B5EF4-FFF2-40B4-BE49-F238E27FC236}">
                <a16:creationId xmlns:a16="http://schemas.microsoft.com/office/drawing/2014/main" id="{962DF929-C1BE-5E4C-B3A2-81D083F63B9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227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92192" y="29469"/>
            <a:ext cx="7951808" cy="275145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cs typeface="Arial" panose="020B0604020202020204" pitchFamily="34" charset="0"/>
              </a:rPr>
              <a:t>اليدان إلى الشر مجتهدتان الرئيس طالب والقاضي بالهدية والكبير متكلم بهوى نفسه فيعكشونها</a:t>
            </a:r>
            <a:br>
              <a:rPr lang="ar-JO" sz="3200" dirty="0">
                <a:effectLst>
                  <a:glow rad="127000">
                    <a:schemeClr val="tx1"/>
                  </a:glow>
                </a:effectLst>
                <a:ea typeface="ＭＳ Ｐゴシック" charset="0"/>
                <a:cs typeface="Arial" panose="020B0604020202020204" pitchFamily="34" charset="0"/>
              </a:rPr>
            </a:br>
            <a:r>
              <a:rPr lang="ar-JO" sz="3200" dirty="0">
                <a:effectLst>
                  <a:glow rad="127000">
                    <a:schemeClr val="tx1"/>
                  </a:glow>
                </a:effectLst>
                <a:ea typeface="ＭＳ Ｐゴシック" charset="0"/>
                <a:cs typeface="Arial" panose="020B0604020202020204" pitchFamily="34" charset="0"/>
              </a:rPr>
              <a:t>(7: 3)</a:t>
            </a:r>
            <a:endParaRPr lang="en-US" sz="3200"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7704" y="3212976"/>
            <a:ext cx="5413647" cy="3411512"/>
          </a:xfrm>
          <a:prstGeom prst="rect">
            <a:avLst/>
          </a:prstGeom>
        </p:spPr>
      </p:pic>
      <p:sp>
        <p:nvSpPr>
          <p:cNvPr id="5"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Osaka"/>
                <a:cs typeface="Arial" panose="020B0604020202020204" pitchFamily="34" charset="0"/>
              </a:rPr>
              <a:t>الإستغلال</a:t>
            </a:r>
            <a:endParaRPr kumimoji="0" lang="en-US" sz="44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2794873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2933700"/>
            <a:ext cx="65913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ar-JO" dirty="0">
                <a:effectLst>
                  <a:glow rad="228600">
                    <a:schemeClr val="tx1"/>
                  </a:glow>
                  <a:outerShdw blurRad="38100" dist="38100" dir="2700000" algn="tl">
                    <a:srgbClr val="000000">
                      <a:alpha val="43137"/>
                    </a:srgbClr>
                  </a:outerShdw>
                </a:effectLst>
              </a:rPr>
              <a:t>الإستغلال</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287972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أحسنهم مثل العوسج وأعدلهم من سياج الشوك يوم مراقبيك عقابك قد جاء الآن يكون ارتباكهم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(7: 4)</a:t>
            </a:r>
            <a:endParaRPr kumimoji="0" lang="en-US"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pic>
        <p:nvPicPr>
          <p:cNvPr id="24371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92725" y="3644900"/>
            <a:ext cx="3946525"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97083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3356992"/>
            <a:ext cx="4502152" cy="3384376"/>
          </a:xfrm>
          <a:prstGeom prst="rect">
            <a:avLst/>
          </a:prstGeom>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ar-JO" dirty="0">
                <a:effectLst>
                  <a:glow rad="228600">
                    <a:schemeClr val="tx1"/>
                  </a:glow>
                  <a:outerShdw blurRad="38100" dist="38100" dir="2700000" algn="tl">
                    <a:srgbClr val="000000">
                      <a:alpha val="43137"/>
                    </a:srgbClr>
                  </a:outerShdw>
                </a:effectLst>
              </a:rPr>
              <a:t>الغستغلال</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396044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لا تأتمنوا صاحباً لا تثقوا بصديق احفظ أبواب فمك عن المضطجعة في حضنك لأن الإبن مستهين بالأب والبنت قائمة على أمها والكنة على حماتها وأعداء الإنسان أهل بيته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(7: 5-6)</a:t>
            </a:r>
            <a:endParaRPr kumimoji="0" lang="en-US" sz="320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320465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26"/>
          <p:cNvGrpSpPr/>
          <p:nvPr/>
        </p:nvGrpSpPr>
        <p:grpSpPr>
          <a:xfrm>
            <a:off x="3405610" y="3924152"/>
            <a:ext cx="1274581" cy="1549442"/>
            <a:chOff x="1934795" y="221802"/>
            <a:chExt cx="1274581" cy="1549442"/>
          </a:xfrm>
          <a:solidFill>
            <a:srgbClr val="0000FF"/>
          </a:solidFill>
        </p:grpSpPr>
        <p:sp>
          <p:nvSpPr>
            <p:cNvPr id="28" name="Pentagon 27"/>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26"/>
          <p:cNvGrpSpPr/>
          <p:nvPr/>
        </p:nvGrpSpPr>
        <p:grpSpPr>
          <a:xfrm>
            <a:off x="4851158" y="433462"/>
            <a:ext cx="1274581" cy="1549442"/>
            <a:chOff x="1934795" y="221802"/>
            <a:chExt cx="1274581" cy="1549442"/>
          </a:xfrm>
        </p:grpSpPr>
        <p:sp>
          <p:nvSpPr>
            <p:cNvPr id="30" name="Pentagon 29"/>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31"/>
          <p:cNvGrpSpPr/>
          <p:nvPr/>
        </p:nvGrpSpPr>
        <p:grpSpPr>
          <a:xfrm>
            <a:off x="4838524" y="2194608"/>
            <a:ext cx="1274581" cy="1549442"/>
            <a:chOff x="1934795" y="221802"/>
            <a:chExt cx="1274581" cy="1549442"/>
          </a:xfrm>
        </p:grpSpPr>
        <p:sp>
          <p:nvSpPr>
            <p:cNvPr id="33" name="Pentagon 3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5-12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31"/>
          <p:cNvGrpSpPr/>
          <p:nvPr/>
        </p:nvGrpSpPr>
        <p:grpSpPr>
          <a:xfrm>
            <a:off x="4865570" y="3924152"/>
            <a:ext cx="1274581" cy="1549442"/>
            <a:chOff x="1934795" y="221802"/>
            <a:chExt cx="1274581" cy="1549442"/>
          </a:xfrm>
          <a:solidFill>
            <a:srgbClr val="0000FF"/>
          </a:solidFill>
        </p:grpSpPr>
        <p:sp>
          <p:nvSpPr>
            <p:cNvPr id="35" name="Pentagon 34"/>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1-5: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 name="Group 36"/>
          <p:cNvGrpSpPr/>
          <p:nvPr/>
        </p:nvGrpSpPr>
        <p:grpSpPr>
          <a:xfrm>
            <a:off x="6296706" y="433462"/>
            <a:ext cx="1274581" cy="1549442"/>
            <a:chOff x="1934795" y="221802"/>
            <a:chExt cx="1274581" cy="1549442"/>
          </a:xfrm>
        </p:grpSpPr>
        <p:sp>
          <p:nvSpPr>
            <p:cNvPr id="38" name="Pentagon 37"/>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39"/>
          <p:cNvGrpSpPr/>
          <p:nvPr/>
        </p:nvGrpSpPr>
        <p:grpSpPr>
          <a:xfrm>
            <a:off x="6277755" y="2194608"/>
            <a:ext cx="1274581" cy="1549442"/>
            <a:chOff x="1934795" y="221802"/>
            <a:chExt cx="1274581" cy="1549442"/>
          </a:xfrm>
        </p:grpSpPr>
        <p:sp>
          <p:nvSpPr>
            <p:cNvPr id="41" name="Pentagon 40"/>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6-8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 name="Group 42"/>
          <p:cNvGrpSpPr/>
          <p:nvPr/>
        </p:nvGrpSpPr>
        <p:grpSpPr>
          <a:xfrm>
            <a:off x="7742254" y="433462"/>
            <a:ext cx="1274581" cy="1549442"/>
            <a:chOff x="1934795" y="221802"/>
            <a:chExt cx="1274581" cy="1549442"/>
          </a:xfrm>
        </p:grpSpPr>
        <p:sp>
          <p:nvSpPr>
            <p:cNvPr id="44" name="Pentagon 43"/>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9-16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45"/>
          <p:cNvGrpSpPr/>
          <p:nvPr/>
        </p:nvGrpSpPr>
        <p:grpSpPr>
          <a:xfrm>
            <a:off x="7716987" y="2194608"/>
            <a:ext cx="1274581" cy="1549442"/>
            <a:chOff x="1934795" y="221802"/>
            <a:chExt cx="1274581" cy="1549442"/>
          </a:xfrm>
        </p:grpSpPr>
        <p:sp>
          <p:nvSpPr>
            <p:cNvPr id="47" name="Pentagon 46"/>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p:nvPr/>
        </p:nvGrpSpPr>
        <p:grpSpPr>
          <a:xfrm>
            <a:off x="7767522" y="5261934"/>
            <a:ext cx="1274581" cy="1549442"/>
            <a:chOff x="1934795" y="221802"/>
            <a:chExt cx="1274581" cy="1549442"/>
          </a:xfrm>
          <a:solidFill>
            <a:srgbClr val="0000FF"/>
          </a:solidFill>
        </p:grpSpPr>
        <p:sp>
          <p:nvSpPr>
            <p:cNvPr id="50" name="Pentagon 49"/>
            <p:cNvSpPr/>
            <p:nvPr/>
          </p:nvSpPr>
          <p:spPr bwMode="auto">
            <a:xfrm rot="162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Rectangle 2"/>
            <p:cNvSpPr txBox="1">
              <a:spLocks noChangeArrowheads="1"/>
            </p:cNvSpPr>
            <p:nvPr/>
          </p:nvSpPr>
          <p:spPr bwMode="auto">
            <a:xfrm>
              <a:off x="1934795" y="659278"/>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7-20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3223098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2" y="0"/>
            <a:ext cx="9131478" cy="6858000"/>
          </a:xfrm>
          <a:prstGeom prst="rect">
            <a:avLst/>
          </a:prstGeom>
        </p:spPr>
      </p:pic>
      <p:sp>
        <p:nvSpPr>
          <p:cNvPr id="900098" name="Rectangle 2"/>
          <p:cNvSpPr>
            <a:spLocks noGrp="1" noChangeArrowheads="1"/>
          </p:cNvSpPr>
          <p:nvPr>
            <p:ph type="ctrTitle"/>
          </p:nvPr>
        </p:nvSpPr>
        <p:spPr>
          <a:xfrm>
            <a:off x="0" y="101477"/>
            <a:ext cx="9144000" cy="253543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ولكنني أراقب الرب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أصبر لإله خلاصي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يسمعني إلهي</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(7: 7)</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39744215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3038481" y="4182627"/>
            <a:ext cx="6200775" cy="1815882"/>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15: 18</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ذلك اليوم قطع الرب مع أبرام ميثاقاً قائلاً لنسلك أعطي هذه الأرض من نهر مصر إلى النهر الكبير نهر الفرات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3" y="2384979"/>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531ج</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402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pPr algn="ctr"/>
            <a:r>
              <a:rPr lang="ar-JO" sz="3600" b="1" i="0" dirty="0">
                <a:solidFill>
                  <a:schemeClr val="tx1"/>
                </a:solidFill>
                <a:effectLst/>
                <a:latin typeface="Arial" panose="020B0604020202020204" pitchFamily="34" charset="0"/>
                <a:ea typeface="ＭＳ Ｐゴシック" charset="0"/>
                <a:cs typeface="Arial" panose="020B0604020202020204" pitchFamily="34" charset="0"/>
              </a:rPr>
              <a:t>أورشليم الألفية (أشعياء)</a:t>
            </a:r>
            <a:endParaRPr lang="en-US" sz="3600" b="1" i="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36548" name="AutoShape 4"/>
          <p:cNvSpPr>
            <a:spLocks noChangeArrowheads="1"/>
          </p:cNvSpPr>
          <p:nvPr/>
        </p:nvSpPr>
        <p:spPr bwMode="auto">
          <a:xfrm>
            <a:off x="5181600" y="649635"/>
            <a:ext cx="1035134" cy="258693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17163" name="Text Box 12"/>
          <p:cNvSpPr txBox="1">
            <a:spLocks noChangeArrowheads="1"/>
          </p:cNvSpPr>
          <p:nvPr/>
        </p:nvSpPr>
        <p:spPr bwMode="auto">
          <a:xfrm>
            <a:off x="152400" y="4383088"/>
            <a:ext cx="7467600" cy="1569660"/>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لأنه من صهيون تخرج الشريعة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ومن أورشليم كلمة الرب</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أشعياء 2: 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rPr>
              <a:t>106</a:t>
            </a:r>
            <a:endParaRPr kumimoji="0" lang="en-US" sz="2800" b="1"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25913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ar-JO" sz="3600" dirty="0">
                <a:effectLst/>
                <a:latin typeface="Arial" panose="020B0604020202020204" pitchFamily="34" charset="0"/>
                <a:ea typeface="ＭＳ Ｐゴシック" charset="0"/>
                <a:cs typeface="Arial" panose="020B0604020202020204" pitchFamily="34" charset="0"/>
              </a:rPr>
              <a:t>أورشليم الألفية (ميخا)</a:t>
            </a:r>
            <a:endParaRPr lang="en-US" sz="3600" dirty="0">
              <a:effectLst/>
              <a:latin typeface="Arial" panose="020B0604020202020204" pitchFamily="34" charset="0"/>
              <a:ea typeface="ＭＳ Ｐゴシック" charset="0"/>
              <a:cs typeface="Arial" panose="020B0604020202020204" pitchFamily="34" charset="0"/>
            </a:endParaRPr>
          </a:p>
        </p:txBody>
      </p:sp>
      <p:sp>
        <p:nvSpPr>
          <p:cNvPr id="236548" name="AutoShape 4"/>
          <p:cNvSpPr>
            <a:spLocks noChangeArrowheads="1"/>
          </p:cNvSpPr>
          <p:nvPr/>
        </p:nvSpPr>
        <p:spPr bwMode="auto">
          <a:xfrm>
            <a:off x="5181600" y="908328"/>
            <a:ext cx="1035134" cy="2069544"/>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لأنه من صهيون تخرج الشريعة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ومن أورشليم كلمة الرب</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 4: 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rPr>
              <a:t>106</a:t>
            </a:r>
            <a:endParaRPr kumimoji="0" lang="en-US" sz="2800" b="1"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8334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eaLnBrk="1" hangingPunct="1"/>
            <a:r>
              <a:rPr kumimoji="1" lang="ar-JO" altLang="zh-CN" sz="3200" dirty="0">
                <a:solidFill>
                  <a:schemeClr val="bg1"/>
                </a:solidFill>
                <a:cs typeface="Arial" panose="020B0604020202020204" pitchFamily="34" charset="0"/>
              </a:rPr>
              <a:t>إسرائيل الألفية ستبارك الأمم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5652120" y="764704"/>
            <a:ext cx="114807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أشور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395536" y="515719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2843808" y="4819799"/>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531ج</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55976" y="1550396"/>
            <a:ext cx="4741392" cy="353943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يوم بناء حيطانك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ذلك اليوم يبعد الميعاد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هو يوم يأتون إليك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من أشور ومدن مصر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ومن مصر إلى النهر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ومن البحر إلى البحر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ومن الجبل إلى الجبل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(ميخا 7: 11-12)</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9"/>
          <p:cNvSpPr txBox="1">
            <a:spLocks noChangeArrowheads="1"/>
          </p:cNvSpPr>
          <p:nvPr/>
        </p:nvSpPr>
        <p:spPr bwMode="auto">
          <a:xfrm>
            <a:off x="-210" y="2420888"/>
            <a:ext cx="12650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البحار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5" name="Text Box 9"/>
          <p:cNvSpPr txBox="1">
            <a:spLocks noChangeArrowheads="1"/>
          </p:cNvSpPr>
          <p:nvPr/>
        </p:nvSpPr>
        <p:spPr bwMode="auto">
          <a:xfrm>
            <a:off x="323528" y="692696"/>
            <a:ext cx="127631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الجبال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1423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39552" y="620688"/>
            <a:ext cx="7992888" cy="554461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من هو إله مثلك غافر الإثم وصافح عن الذنب لبقية ميراثه لا يحفظ إلى الأبد غضبه فإنه يسر بالرأفة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(ميخا 7: 18)</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4411771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AE" sz="6000" dirty="0">
                <a:effectLst>
                  <a:glow rad="127000">
                    <a:schemeClr val="tx1"/>
                  </a:glow>
                </a:effectLst>
                <a:ea typeface="ＭＳ Ｐゴシック" charset="0"/>
              </a:rPr>
              <a:t>لا تق</a:t>
            </a:r>
            <a:r>
              <a:rPr lang="ar-JO" sz="6000" dirty="0">
                <a:effectLst>
                  <a:glow rad="127000">
                    <a:schemeClr val="tx1"/>
                  </a:glow>
                </a:effectLst>
                <a:ea typeface="ＭＳ Ｐゴシック" charset="0"/>
              </a:rPr>
              <a:t>سّي</a:t>
            </a:r>
            <a:r>
              <a:rPr lang="ar-AE" sz="6000" dirty="0">
                <a:effectLst>
                  <a:glow rad="127000">
                    <a:schemeClr val="tx1"/>
                  </a:glow>
                </a:effectLst>
                <a:ea typeface="ＭＳ Ｐゴシック" charset="0"/>
              </a:rPr>
              <a:t> قلبك </a:t>
            </a:r>
            <a:endParaRPr lang="en-US" sz="6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
        <p:nvSpPr>
          <p:cNvPr id="5" name="Rectangle 2">
            <a:extLst>
              <a:ext uri="{FF2B5EF4-FFF2-40B4-BE49-F238E27FC236}">
                <a16:creationId xmlns:a16="http://schemas.microsoft.com/office/drawing/2014/main" id="{16F91BDC-3216-B64E-A7F0-BCC27F13256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4251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7544" y="620688"/>
            <a:ext cx="8064896" cy="55446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dirty="0">
                <a:effectLst>
                  <a:glow rad="127000">
                    <a:schemeClr val="tx1"/>
                  </a:glow>
                </a:effectLst>
                <a:ea typeface="ＭＳ Ｐゴシック" charset="0"/>
              </a:rPr>
              <a:t>ميخا ٧ : ١٩-٢٠</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19 يعود يرحمنا يدوس آثامنا وتطرح في أعماق البحر جميع خطاياهم. 20 تصنع الأمانة ليعقوب والرأفة لإبراهيم اللتين حلفت لآبائنا منذ أيام القدم.</a:t>
            </a:r>
          </a:p>
        </p:txBody>
      </p:sp>
    </p:spTree>
    <p:extLst>
      <p:ext uri="{BB962C8B-B14F-4D97-AF65-F5344CB8AC3E}">
        <p14:creationId xmlns:p14="http://schemas.microsoft.com/office/powerpoint/2010/main" val="1130753560"/>
      </p:ext>
    </p:extLst>
  </p:cSld>
  <p:clrMapOvr>
    <a:overrideClrMapping bg1="lt1" tx1="dk1" bg2="lt2" tx2="dk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يريدك الله أن تكون </a:t>
            </a:r>
            <a:r>
              <a:rPr lang="ar-JO" sz="5400" dirty="0">
                <a:solidFill>
                  <a:srgbClr val="FFFF00"/>
                </a:solidFill>
                <a:effectLst>
                  <a:glow rad="127000">
                    <a:schemeClr val="tx1"/>
                  </a:glow>
                </a:effectLst>
                <a:ea typeface="ＭＳ Ｐゴシック" charset="0"/>
              </a:rPr>
              <a:t>سخياً</a:t>
            </a:r>
            <a:r>
              <a:rPr lang="ar-JO" sz="5400" dirty="0">
                <a:effectLst>
                  <a:glow rad="127000">
                    <a:schemeClr val="tx1"/>
                  </a:glow>
                </a:effectLst>
                <a:ea typeface="ＭＳ Ｐゴシック" charset="0"/>
              </a:rPr>
              <a:t> مع الفقراء؟</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83859512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سخياً</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مع الآخرين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وسيكون الله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سخياً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معك</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108001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JO" sz="5400" dirty="0">
                <a:effectLst>
                  <a:glow rad="876300">
                    <a:schemeClr val="tx1"/>
                  </a:glow>
                </a:effectLst>
                <a:ea typeface="ＭＳ Ｐゴシック" charset="0"/>
              </a:rPr>
              <a:t>عظات ميخا الثلاثة</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لماذا يجب أن تكون سخياً؟</a:t>
            </a:r>
            <a:endParaRPr kumimoji="0" lang="en-US"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1. سوف </a:t>
            </a:r>
            <a:r>
              <a:rPr kumimoji="0" lang="ar-JO" sz="4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يكافئ</a:t>
            </a: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الله السخاء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(ميخا 1-2)</a:t>
            </a:r>
            <a:endPar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8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JO" sz="5400" dirty="0">
                <a:effectLst>
                  <a:glow rad="876300">
                    <a:schemeClr val="tx1"/>
                  </a:glow>
                </a:effectLst>
                <a:ea typeface="ＭＳ Ｐゴシック" charset="0"/>
              </a:rPr>
              <a:t>عظات ميخا الثلاثة</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 1</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لماذا يجب أن تكون سخياً؟</a:t>
            </a:r>
            <a:endParaRPr kumimoji="0" lang="en-US"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a:t>
            </a:r>
            <a:r>
              <a:rPr kumimoji="0" lang="ar-JO" sz="4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يعزي </a:t>
            </a: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الله الأسخياء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(ميخا 3-5)</a:t>
            </a:r>
            <a:endPar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89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JO" sz="5400" dirty="0">
                <a:effectLst>
                  <a:glow rad="876300">
                    <a:schemeClr val="tx1"/>
                  </a:glow>
                </a:effectLst>
                <a:ea typeface="ＭＳ Ｐゴシック" charset="0"/>
              </a:rPr>
              <a:t>عظات ميخا الثلاثة</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 3: 1</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6: 1</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لماذا يجب أن تكون سخياً؟</a:t>
            </a:r>
            <a:endParaRPr kumimoji="0" lang="en-US"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1158875"/>
            <a:ext cx="6022584"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3. يعطي الله </a:t>
            </a:r>
            <a:r>
              <a:rPr kumimoji="0" lang="ar-JO" sz="4800" b="1" u="none" strike="noStrike" kern="1200" cap="none" spc="0" normalizeH="0" baseline="0" noProof="0" dirty="0">
                <a:ln>
                  <a:noFill/>
                </a:ln>
                <a:solidFill>
                  <a:srgbClr val="FFFF00"/>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رجاء</a:t>
            </a:r>
            <a:r>
              <a:rPr kumimoji="0" lang="ar-JO"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 للأسخياء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rPr>
              <a:t>(ميخا 6-7)</a:t>
            </a:r>
            <a:endParaRPr kumimoji="0" lang="en-US" sz="4800" b="1" u="none" strike="noStrike" kern="1200" cap="none" spc="0" normalizeH="0" baseline="0" noProof="0" dirty="0">
              <a:ln>
                <a:noFill/>
              </a:ln>
              <a:solidFill>
                <a:srgbClr val="FFFFFF"/>
              </a:solidFill>
              <a:effectLst>
                <a:glow rad="368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25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كيف يمكنك مساعدة من يملكون مالاً أقل منك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بشكل أفضل؟</a:t>
            </a:r>
            <a:r>
              <a:rPr lang="en-US" sz="4000" dirty="0">
                <a:effectLst>
                  <a:glow rad="127000">
                    <a:schemeClr val="tx1"/>
                  </a:glow>
                </a:effectLst>
                <a:ea typeface="ＭＳ Ｐゴシック" charset="0"/>
              </a:rPr>
              <a:t>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11072852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2" name="Rectangle 1032"/>
          <p:cNvSpPr>
            <a:spLocks noGrp="1"/>
          </p:cNvSpPr>
          <p:nvPr>
            <p:ph type="title" idx="4294967295"/>
          </p:nvPr>
        </p:nvSpPr>
        <p:spPr bwMode="auto">
          <a:xfrm>
            <a:off x="0" y="-53447"/>
            <a:ext cx="9144000" cy="810684"/>
          </a:xfrm>
          <a:noFill/>
          <a:effectLst/>
        </p:spPr>
        <p:txBody>
          <a:bodyPr wrap="square" lIns="91440" tIns="45720" rIns="91440" bIns="45720" numCol="1" anchorCtr="0" compatLnSpc="1">
            <a:prstTxWarp prst="textNoShape">
              <a:avLst/>
            </a:prstTxWarp>
          </a:bodyPr>
          <a:lstStyle/>
          <a:p>
            <a:pPr eaLnBrk="1" hangingPunct="1">
              <a:defRPr/>
            </a:pPr>
            <a:r>
              <a:rPr lang="ar-JO" sz="6000" dirty="0">
                <a:solidFill>
                  <a:schemeClr val="bg1"/>
                </a:solidFill>
                <a:effectLst>
                  <a:outerShdw blurRad="38100" dist="38100" dir="2700000" algn="tl">
                    <a:srgbClr val="000000">
                      <a:alpha val="43137"/>
                    </a:srgbClr>
                  </a:outerShdw>
                </a:effectLst>
                <a:ea typeface="+mj-ea"/>
              </a:rPr>
              <a:t>علِّم اللغة الإنجليزية</a:t>
            </a:r>
            <a:endParaRPr lang="en-US" dirty="0">
              <a:solidFill>
                <a:schemeClr val="bg1"/>
              </a:solidFill>
              <a:effectLst>
                <a:outerShdw blurRad="38100" dist="38100" dir="2700000" algn="tl">
                  <a:srgbClr val="000000">
                    <a:alpha val="43137"/>
                  </a:srgbClr>
                </a:outerShdw>
              </a:effectLst>
              <a:ea typeface="+mj-ea"/>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621" y="1234800"/>
            <a:ext cx="8195881" cy="4714047"/>
          </a:xfrm>
          <a:prstGeom prst="rect">
            <a:avLst/>
          </a:prstGeom>
        </p:spPr>
      </p:pic>
      <p:sp>
        <p:nvSpPr>
          <p:cNvPr id="9" name="Rectangle 1032"/>
          <p:cNvSpPr txBox="1">
            <a:spLocks/>
          </p:cNvSpPr>
          <p:nvPr/>
        </p:nvSpPr>
        <p:spPr bwMode="auto">
          <a:xfrm>
            <a:off x="0" y="879321"/>
            <a:ext cx="9144000" cy="616023"/>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ar-JO" sz="4000" b="1" kern="12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rPr>
              <a:t>كن سخياً بوقتك</a:t>
            </a:r>
            <a:endParaRPr lang="en-US" sz="2800" b="1" kern="12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7247163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شارك في رحلة إرسالية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042354998"/>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400" y="88900"/>
            <a:ext cx="7810500" cy="666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ادفع ثمن وجبة</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629227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br>
              <a:rPr lang="ar-JO" sz="4800" normalizeH="1" dirty="0"/>
            </a:br>
            <a:r>
              <a:rPr lang="ar-JO" sz="4800" normalizeH="1" dirty="0"/>
              <a:t>الكلمة المفتاحية </a:t>
            </a:r>
            <a:br>
              <a:rPr lang="en-US" sz="4800" normalizeH="1" dirty="0"/>
            </a:b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AE"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ستغلال</a:t>
            </a:r>
            <a:r>
              <a:rPr kumimoji="0" lang="ar-AE"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615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3973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7551358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713606"/>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هذا الرجل الذي يبلغ من العمر 99 عاماً يتسول كل يوم ومن ثم يعطي كل المال للكنائس ودور الأيتام</a:t>
            </a:r>
            <a:endParaRPr lang="en-US" sz="32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95275" y="1743075"/>
            <a:ext cx="8331200" cy="5003800"/>
          </a:xfrm>
          <a:prstGeom prst="rect">
            <a:avLst/>
          </a:prstGeom>
        </p:spPr>
      </p:pic>
    </p:spTree>
    <p:extLst>
      <p:ext uri="{BB962C8B-B14F-4D97-AF65-F5344CB8AC3E}">
        <p14:creationId xmlns:p14="http://schemas.microsoft.com/office/powerpoint/2010/main" val="30921545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479291"/>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هذا الرجل الذي يبلغ من العمر 99 عاماً يتسول كل يوم ومن ثم يعطي كل المال للكنائس ودور الأيتام</a:t>
            </a:r>
            <a:endParaRPr lang="en-US" sz="32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952500" y="1724025"/>
            <a:ext cx="7239000" cy="5435600"/>
          </a:xfrm>
          <a:prstGeom prst="rect">
            <a:avLst/>
          </a:prstGeom>
        </p:spPr>
      </p:pic>
    </p:spTree>
    <p:extLst>
      <p:ext uri="{BB962C8B-B14F-4D97-AF65-F5344CB8AC3E}">
        <p14:creationId xmlns:p14="http://schemas.microsoft.com/office/powerpoint/2010/main" val="96354627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185" y="1285875"/>
            <a:ext cx="8701675" cy="55721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256406"/>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هذا الرجل الذي يبلغ من العمر 99 عاماً يتسول كل يوم ومن ثم يعطي كل المال للكنائس ودور الأيتام</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128355291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ActJustly-Ver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403397C6-8EA8-56FA-544F-A3D99D5C9F19}"/>
              </a:ext>
            </a:extLst>
          </p:cNvPr>
          <p:cNvSpPr txBox="1">
            <a:spLocks noChangeArrowheads="1"/>
          </p:cNvSpPr>
          <p:nvPr/>
        </p:nvSpPr>
        <p:spPr bwMode="auto">
          <a:xfrm>
            <a:off x="0" y="2015664"/>
            <a:ext cx="9144000" cy="3597521"/>
          </a:xfrm>
          <a:prstGeom prst="rect">
            <a:avLst/>
          </a:prstGeom>
          <a:solidFill>
            <a:schemeClr val="accent3">
              <a:lumMod val="50000"/>
            </a:schemeClr>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قد أخبرك أيها الإنسان ما هو صالح وماذا يطلبه منك الرب إلا أن تصنع الحق وتحب الرحمة وتسلك متواضعاً مع إلهك (6: 8)</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96342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ctJustly-Them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descr="ActJustly-Theme-Blan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C6628016-336C-8918-CAD6-FCCC94723431}"/>
              </a:ext>
            </a:extLst>
          </p:cNvPr>
          <p:cNvSpPr txBox="1">
            <a:spLocks noChangeArrowheads="1"/>
          </p:cNvSpPr>
          <p:nvPr/>
        </p:nvSpPr>
        <p:spPr bwMode="auto">
          <a:xfrm>
            <a:off x="0" y="2015664"/>
            <a:ext cx="9144000" cy="3597521"/>
          </a:xfrm>
          <a:prstGeom prst="rect">
            <a:avLst/>
          </a:prstGeom>
          <a:solidFill>
            <a:srgbClr val="C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تصنع الحق</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وتحب الرحمة</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وتسلك متواضعاً مع إلهك</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(6: 8)</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397543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لا تقسّي قلبك</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328544563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9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كن سخياً</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23276233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أطعم الجياع</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22725608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422650"/>
            <a:ext cx="4699000" cy="313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أعطي</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0" y="1038224"/>
            <a:ext cx="5033934" cy="3502025"/>
          </a:xfrm>
          <a:prstGeom prst="rect">
            <a:avLst/>
          </a:prstGeom>
        </p:spPr>
      </p:pic>
    </p:spTree>
    <p:extLst>
      <p:ext uri="{BB962C8B-B14F-4D97-AF65-F5344CB8AC3E}">
        <p14:creationId xmlns:p14="http://schemas.microsoft.com/office/powerpoint/2010/main" val="56825615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اهتم</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482600" y="1117600"/>
            <a:ext cx="8178800" cy="4622800"/>
          </a:xfrm>
          <a:prstGeom prst="rect">
            <a:avLst/>
          </a:prstGeom>
        </p:spPr>
      </p:pic>
    </p:spTree>
    <p:extLst>
      <p:ext uri="{BB962C8B-B14F-4D97-AF65-F5344CB8AC3E}">
        <p14:creationId xmlns:p14="http://schemas.microsoft.com/office/powerpoint/2010/main" val="3141803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19810" name="Picture 10"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90600" y="2295525"/>
            <a:ext cx="792163" cy="226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1" name="Rectangle 12"/>
          <p:cNvSpPr>
            <a:spLocks noGrp="1" noChangeArrowheads="1"/>
          </p:cNvSpPr>
          <p:nvPr>
            <p:ph type="title" idx="4294967295"/>
          </p:nvPr>
        </p:nvSpPr>
        <p:spPr>
          <a:xfrm>
            <a:off x="827315" y="1445622"/>
            <a:ext cx="7772400" cy="3505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JO" sz="8000" dirty="0">
                <a:effectLst/>
                <a:latin typeface="Tempus Sans ITC" charset="0"/>
                <a:ea typeface="ＭＳ Ｐゴシック" charset="0"/>
              </a:rPr>
              <a:t>حقائق ممتعة</a:t>
            </a:r>
            <a:endParaRPr lang="en-US" dirty="0">
              <a:effectLst/>
              <a:ea typeface="ＭＳ Ｐゴシック" charset="0"/>
            </a:endParaRPr>
          </a:p>
        </p:txBody>
      </p:sp>
    </p:spTree>
    <p:extLst>
      <p:ext uri="{BB962C8B-B14F-4D97-AF65-F5344CB8AC3E}">
        <p14:creationId xmlns:p14="http://schemas.microsoft.com/office/powerpoint/2010/main" val="4198561617"/>
      </p:ext>
    </p:extLst>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استمع</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022598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67591771"/>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636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a:extLst>
            <a:ext uri="{FF2B5EF4-FFF2-40B4-BE49-F238E27FC236}">
              <a16:creationId xmlns:a16="http://schemas.microsoft.com/office/drawing/2014/main" id="{CCD021D6-AD21-4D64-736E-46676F6E5CA2}"/>
            </a:ext>
          </a:extLst>
        </p:cNvPr>
        <p:cNvGrpSpPr/>
        <p:nvPr/>
      </p:nvGrpSpPr>
      <p:grpSpPr>
        <a:xfrm>
          <a:off x="0" y="0"/>
          <a:ext cx="0" cy="0"/>
          <a:chOff x="0" y="0"/>
          <a:chExt cx="0" cy="0"/>
        </a:xfrm>
      </p:grpSpPr>
      <p:grpSp>
        <p:nvGrpSpPr>
          <p:cNvPr id="118786" name="Group 27">
            <a:extLst>
              <a:ext uri="{FF2B5EF4-FFF2-40B4-BE49-F238E27FC236}">
                <a16:creationId xmlns:a16="http://schemas.microsoft.com/office/drawing/2014/main" id="{49C12CBD-0FD3-D044-66DE-CFD907E685E3}"/>
              </a:ext>
            </a:extLst>
          </p:cNvPr>
          <p:cNvGrpSpPr>
            <a:grpSpLocks/>
          </p:cNvGrpSpPr>
          <p:nvPr/>
        </p:nvGrpSpPr>
        <p:grpSpPr bwMode="auto">
          <a:xfrm>
            <a:off x="390525" y="609600"/>
            <a:ext cx="8372475" cy="668338"/>
            <a:chOff x="0" y="720"/>
            <a:chExt cx="5850" cy="480"/>
          </a:xfrm>
        </p:grpSpPr>
        <p:sp>
          <p:nvSpPr>
            <p:cNvPr id="118849" name="Rectangle 3">
              <a:extLst>
                <a:ext uri="{FF2B5EF4-FFF2-40B4-BE49-F238E27FC236}">
                  <a16:creationId xmlns:a16="http://schemas.microsoft.com/office/drawing/2014/main" id="{23DA286E-E0C1-30CC-EF5F-337C33859D99}"/>
                </a:ext>
              </a:extLst>
            </p:cNvPr>
            <p:cNvSpPr>
              <a:spLocks noChangeArrowheads="1"/>
            </p:cNvSpPr>
            <p:nvPr/>
          </p:nvSpPr>
          <p:spPr bwMode="auto">
            <a:xfrm>
              <a:off x="43" y="720"/>
              <a:ext cx="5764" cy="48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Judgment on Israel and Judah for Exploitation</a:t>
              </a:r>
            </a:p>
          </p:txBody>
        </p:sp>
        <p:sp>
          <p:nvSpPr>
            <p:cNvPr id="118850" name="Rectangle 26">
              <a:extLst>
                <a:ext uri="{FF2B5EF4-FFF2-40B4-BE49-F238E27FC236}">
                  <a16:creationId xmlns:a16="http://schemas.microsoft.com/office/drawing/2014/main" id="{AA0BCE4E-537D-E3AC-1979-649566817FC2}"/>
                </a:ext>
              </a:extLst>
            </p:cNvPr>
            <p:cNvSpPr>
              <a:spLocks noChangeArrowheads="1"/>
            </p:cNvSpPr>
            <p:nvPr/>
          </p:nvSpPr>
          <p:spPr bwMode="auto">
            <a:xfrm>
              <a:off x="0" y="720"/>
              <a:ext cx="5850" cy="480"/>
            </a:xfrm>
            <a:prstGeom prst="rect">
              <a:avLst/>
            </a:prstGeom>
            <a:gradFill rotWithShape="0">
              <a:gsLst>
                <a:gs pos="0">
                  <a:srgbClr val="CC0000"/>
                </a:gs>
                <a:gs pos="50000">
                  <a:srgbClr val="5E0000"/>
                </a:gs>
                <a:gs pos="100000">
                  <a:srgbClr val="CC0000"/>
                </a:gs>
              </a:gsLst>
              <a:lin ang="5400000" scaled="1"/>
            </a:gradFill>
            <a:ln w="7">
              <a:solidFill>
                <a:srgbClr val="A0A0A0"/>
              </a:solid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18787" name="Rectangle 78">
            <a:extLst>
              <a:ext uri="{FF2B5EF4-FFF2-40B4-BE49-F238E27FC236}">
                <a16:creationId xmlns:a16="http://schemas.microsoft.com/office/drawing/2014/main" id="{9A18B8A3-2440-4D34-220D-06B104C51616}"/>
              </a:ext>
            </a:extLst>
          </p:cNvPr>
          <p:cNvSpPr>
            <a:spLocks noGrp="1" noChangeArrowheads="1"/>
          </p:cNvSpPr>
          <p:nvPr>
            <p:ph type="title" idx="4294967295"/>
          </p:nvPr>
        </p:nvSpPr>
        <p:spPr>
          <a:xfrm>
            <a:off x="6990556" y="42862"/>
            <a:ext cx="1295400" cy="381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r>
              <a:rPr lang="ar-AE" sz="2000" dirty="0">
                <a:effectLst/>
                <a:ea typeface="ＭＳ Ｐゴシック" charset="0"/>
              </a:rPr>
              <a:t>مخطط ال</a:t>
            </a:r>
            <a:r>
              <a:rPr lang="ar-JO" sz="2000" dirty="0">
                <a:effectLst/>
                <a:ea typeface="ＭＳ Ｐゴシック" charset="0"/>
              </a:rPr>
              <a:t>سفر</a:t>
            </a:r>
            <a:endParaRPr lang="en-US" sz="2000" dirty="0">
              <a:effectLst/>
              <a:ea typeface="ＭＳ Ｐゴシック" charset="0"/>
            </a:endParaRPr>
          </a:p>
        </p:txBody>
      </p:sp>
      <p:sp>
        <p:nvSpPr>
          <p:cNvPr id="118788" name="Rectangle 2">
            <a:extLst>
              <a:ext uri="{FF2B5EF4-FFF2-40B4-BE49-F238E27FC236}">
                <a16:creationId xmlns:a16="http://schemas.microsoft.com/office/drawing/2014/main" id="{E83679E5-4477-328C-98E3-A1C1EBCDA442}"/>
              </a:ext>
            </a:extLst>
          </p:cNvPr>
          <p:cNvSpPr>
            <a:spLocks noChangeArrowheads="1"/>
          </p:cNvSpPr>
          <p:nvPr/>
        </p:nvSpPr>
        <p:spPr bwMode="auto">
          <a:xfrm>
            <a:off x="0" y="-68214"/>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18789" name="Group 31">
            <a:extLst>
              <a:ext uri="{FF2B5EF4-FFF2-40B4-BE49-F238E27FC236}">
                <a16:creationId xmlns:a16="http://schemas.microsoft.com/office/drawing/2014/main" id="{DF2292A6-2F90-F932-7113-F302F9604064}"/>
              </a:ext>
            </a:extLst>
          </p:cNvPr>
          <p:cNvGrpSpPr>
            <a:grpSpLocks/>
          </p:cNvGrpSpPr>
          <p:nvPr/>
        </p:nvGrpSpPr>
        <p:grpSpPr bwMode="auto">
          <a:xfrm>
            <a:off x="385763" y="1282700"/>
            <a:ext cx="2832100" cy="855663"/>
            <a:chOff x="0" y="1200"/>
            <a:chExt cx="1979" cy="614"/>
          </a:xfrm>
        </p:grpSpPr>
        <p:sp>
          <p:nvSpPr>
            <p:cNvPr id="118847" name="Rectangle 4">
              <a:extLst>
                <a:ext uri="{FF2B5EF4-FFF2-40B4-BE49-F238E27FC236}">
                  <a16:creationId xmlns:a16="http://schemas.microsoft.com/office/drawing/2014/main" id="{CE3BC8F0-C922-F6E7-60B5-3890D3686282}"/>
                </a:ext>
              </a:extLst>
            </p:cNvPr>
            <p:cNvSpPr>
              <a:spLocks noChangeArrowheads="1"/>
            </p:cNvSpPr>
            <p:nvPr/>
          </p:nvSpPr>
          <p:spPr bwMode="auto">
            <a:xfrm>
              <a:off x="43" y="1200"/>
              <a:ext cx="1893"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استغلال بين شعب إسرائيل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8" name="Rectangle 30">
              <a:extLst>
                <a:ext uri="{FF2B5EF4-FFF2-40B4-BE49-F238E27FC236}">
                  <a16:creationId xmlns:a16="http://schemas.microsoft.com/office/drawing/2014/main" id="{2617FE42-2746-B8F4-9635-21CF6BE2B797}"/>
                </a:ext>
              </a:extLst>
            </p:cNvPr>
            <p:cNvSpPr>
              <a:spLocks noChangeArrowheads="1"/>
            </p:cNvSpPr>
            <p:nvPr/>
          </p:nvSpPr>
          <p:spPr bwMode="auto">
            <a:xfrm>
              <a:off x="0" y="1200"/>
              <a:ext cx="1979"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0" name="Group 33">
            <a:extLst>
              <a:ext uri="{FF2B5EF4-FFF2-40B4-BE49-F238E27FC236}">
                <a16:creationId xmlns:a16="http://schemas.microsoft.com/office/drawing/2014/main" id="{09427450-FE36-F197-D5B5-179D594A3479}"/>
              </a:ext>
            </a:extLst>
          </p:cNvPr>
          <p:cNvGrpSpPr>
            <a:grpSpLocks/>
          </p:cNvGrpSpPr>
          <p:nvPr/>
        </p:nvGrpSpPr>
        <p:grpSpPr bwMode="auto">
          <a:xfrm>
            <a:off x="3217863" y="1282700"/>
            <a:ext cx="2708275" cy="855663"/>
            <a:chOff x="1979" y="1200"/>
            <a:chExt cx="1892" cy="614"/>
          </a:xfrm>
        </p:grpSpPr>
        <p:sp>
          <p:nvSpPr>
            <p:cNvPr id="118845" name="Rectangle 5">
              <a:extLst>
                <a:ext uri="{FF2B5EF4-FFF2-40B4-BE49-F238E27FC236}">
                  <a16:creationId xmlns:a16="http://schemas.microsoft.com/office/drawing/2014/main" id="{F58FC149-7F5A-01A9-9E4C-8B5E9D82008B}"/>
                </a:ext>
              </a:extLst>
            </p:cNvPr>
            <p:cNvSpPr>
              <a:spLocks noChangeArrowheads="1"/>
            </p:cNvSpPr>
            <p:nvPr/>
          </p:nvSpPr>
          <p:spPr bwMode="auto">
            <a:xfrm>
              <a:off x="2022" y="1200"/>
              <a:ext cx="1806"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استغلال القادة للشعب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6" name="Rectangle 32">
              <a:extLst>
                <a:ext uri="{FF2B5EF4-FFF2-40B4-BE49-F238E27FC236}">
                  <a16:creationId xmlns:a16="http://schemas.microsoft.com/office/drawing/2014/main" id="{D22A6029-7DA4-3CC9-7126-21B62F3296EE}"/>
                </a:ext>
              </a:extLst>
            </p:cNvPr>
            <p:cNvSpPr>
              <a:spLocks noChangeArrowheads="1"/>
            </p:cNvSpPr>
            <p:nvPr/>
          </p:nvSpPr>
          <p:spPr bwMode="auto">
            <a:xfrm>
              <a:off x="1979" y="1200"/>
              <a:ext cx="1892"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1" name="Group 35">
            <a:extLst>
              <a:ext uri="{FF2B5EF4-FFF2-40B4-BE49-F238E27FC236}">
                <a16:creationId xmlns:a16="http://schemas.microsoft.com/office/drawing/2014/main" id="{682EC040-F467-BE8D-181C-9EAB993E3F6A}"/>
              </a:ext>
            </a:extLst>
          </p:cNvPr>
          <p:cNvGrpSpPr>
            <a:grpSpLocks/>
          </p:cNvGrpSpPr>
          <p:nvPr/>
        </p:nvGrpSpPr>
        <p:grpSpPr bwMode="auto">
          <a:xfrm>
            <a:off x="5926138" y="1282700"/>
            <a:ext cx="2832100" cy="855663"/>
            <a:chOff x="3871" y="1200"/>
            <a:chExt cx="1979" cy="614"/>
          </a:xfrm>
        </p:grpSpPr>
        <p:sp>
          <p:nvSpPr>
            <p:cNvPr id="118843" name="Rectangle 6">
              <a:extLst>
                <a:ext uri="{FF2B5EF4-FFF2-40B4-BE49-F238E27FC236}">
                  <a16:creationId xmlns:a16="http://schemas.microsoft.com/office/drawing/2014/main" id="{5EFAC165-E9C6-5194-DEF5-E362F4A420F3}"/>
                </a:ext>
              </a:extLst>
            </p:cNvPr>
            <p:cNvSpPr>
              <a:spLocks noChangeArrowheads="1"/>
            </p:cNvSpPr>
            <p:nvPr/>
          </p:nvSpPr>
          <p:spPr bwMode="auto">
            <a:xfrm>
              <a:off x="3914" y="1200"/>
              <a:ext cx="1893"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الطقسية الفاسدة</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4" name="Rectangle 34">
              <a:extLst>
                <a:ext uri="{FF2B5EF4-FFF2-40B4-BE49-F238E27FC236}">
                  <a16:creationId xmlns:a16="http://schemas.microsoft.com/office/drawing/2014/main" id="{1DE9E9EE-AD1B-4DDB-6513-832B1268E8BB}"/>
                </a:ext>
              </a:extLst>
            </p:cNvPr>
            <p:cNvSpPr>
              <a:spLocks noChangeArrowheads="1"/>
            </p:cNvSpPr>
            <p:nvPr/>
          </p:nvSpPr>
          <p:spPr bwMode="auto">
            <a:xfrm>
              <a:off x="3871" y="1200"/>
              <a:ext cx="1979" cy="61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2" name="Group 37">
            <a:extLst>
              <a:ext uri="{FF2B5EF4-FFF2-40B4-BE49-F238E27FC236}">
                <a16:creationId xmlns:a16="http://schemas.microsoft.com/office/drawing/2014/main" id="{98CA460F-2C71-32C1-4694-9533E8742A26}"/>
              </a:ext>
            </a:extLst>
          </p:cNvPr>
          <p:cNvGrpSpPr>
            <a:grpSpLocks/>
          </p:cNvGrpSpPr>
          <p:nvPr/>
        </p:nvGrpSpPr>
        <p:grpSpPr bwMode="auto">
          <a:xfrm>
            <a:off x="385763" y="2138363"/>
            <a:ext cx="2832100" cy="801687"/>
            <a:chOff x="0" y="1814"/>
            <a:chExt cx="1979" cy="576"/>
          </a:xfrm>
        </p:grpSpPr>
        <p:sp>
          <p:nvSpPr>
            <p:cNvPr id="118841" name="Rectangle 7">
              <a:extLst>
                <a:ext uri="{FF2B5EF4-FFF2-40B4-BE49-F238E27FC236}">
                  <a16:creationId xmlns:a16="http://schemas.microsoft.com/office/drawing/2014/main" id="{A0615764-D405-5A5A-EBB0-AE421E1FD547}"/>
                </a:ext>
              </a:extLst>
            </p:cNvPr>
            <p:cNvSpPr>
              <a:spLocks noChangeArrowheads="1"/>
            </p:cNvSpPr>
            <p:nvPr/>
          </p:nvSpPr>
          <p:spPr bwMode="auto">
            <a:xfrm>
              <a:off x="43" y="1814"/>
              <a:ext cx="189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الإصحاحات 1-2</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إسمع</a:t>
              </a:r>
              <a:r>
                <a:rPr kumimoji="0" lang="ar-JO"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 2)</a:t>
              </a:r>
              <a:r>
                <a:rPr kumimoji="0" lang="ar-AE"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2" name="Rectangle 36">
              <a:extLst>
                <a:ext uri="{FF2B5EF4-FFF2-40B4-BE49-F238E27FC236}">
                  <a16:creationId xmlns:a16="http://schemas.microsoft.com/office/drawing/2014/main" id="{971D6255-DCC2-72D6-FBCC-E8F904C2A46F}"/>
                </a:ext>
              </a:extLst>
            </p:cNvPr>
            <p:cNvSpPr>
              <a:spLocks noChangeArrowheads="1"/>
            </p:cNvSpPr>
            <p:nvPr/>
          </p:nvSpPr>
          <p:spPr bwMode="auto">
            <a:xfrm>
              <a:off x="0" y="1814"/>
              <a:ext cx="197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3" name="Group 39">
            <a:extLst>
              <a:ext uri="{FF2B5EF4-FFF2-40B4-BE49-F238E27FC236}">
                <a16:creationId xmlns:a16="http://schemas.microsoft.com/office/drawing/2014/main" id="{CF638443-15ED-5C68-75A9-5AB60FC16AFB}"/>
              </a:ext>
            </a:extLst>
          </p:cNvPr>
          <p:cNvGrpSpPr>
            <a:grpSpLocks/>
          </p:cNvGrpSpPr>
          <p:nvPr/>
        </p:nvGrpSpPr>
        <p:grpSpPr bwMode="auto">
          <a:xfrm>
            <a:off x="3217863" y="2138363"/>
            <a:ext cx="2708275" cy="801687"/>
            <a:chOff x="1979" y="1814"/>
            <a:chExt cx="1892" cy="576"/>
          </a:xfrm>
        </p:grpSpPr>
        <p:sp>
          <p:nvSpPr>
            <p:cNvPr id="118839" name="Rectangle 8">
              <a:extLst>
                <a:ext uri="{FF2B5EF4-FFF2-40B4-BE49-F238E27FC236}">
                  <a16:creationId xmlns:a16="http://schemas.microsoft.com/office/drawing/2014/main" id="{8F2B8EA4-E9C7-CF27-52C6-57CE20BB2747}"/>
                </a:ext>
              </a:extLst>
            </p:cNvPr>
            <p:cNvSpPr>
              <a:spLocks noChangeArrowheads="1"/>
            </p:cNvSpPr>
            <p:nvPr/>
          </p:nvSpPr>
          <p:spPr bwMode="auto">
            <a:xfrm>
              <a:off x="2022" y="1814"/>
              <a:ext cx="1806"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الإصحاحات 3-5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إسمع</a:t>
              </a:r>
              <a:r>
                <a:rPr kumimoji="0" lang="ar-JO"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 1)</a:t>
              </a:r>
              <a:r>
                <a:rPr kumimoji="0" lang="ar-AE"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40" name="Rectangle 38">
              <a:extLst>
                <a:ext uri="{FF2B5EF4-FFF2-40B4-BE49-F238E27FC236}">
                  <a16:creationId xmlns:a16="http://schemas.microsoft.com/office/drawing/2014/main" id="{A8CE6DE5-B291-3CF1-D386-C3AEC50AFDC4}"/>
                </a:ext>
              </a:extLst>
            </p:cNvPr>
            <p:cNvSpPr>
              <a:spLocks noChangeArrowheads="1"/>
            </p:cNvSpPr>
            <p:nvPr/>
          </p:nvSpPr>
          <p:spPr bwMode="auto">
            <a:xfrm>
              <a:off x="1979" y="1814"/>
              <a:ext cx="1892"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4" name="Group 41">
            <a:extLst>
              <a:ext uri="{FF2B5EF4-FFF2-40B4-BE49-F238E27FC236}">
                <a16:creationId xmlns:a16="http://schemas.microsoft.com/office/drawing/2014/main" id="{55355722-3501-B266-587C-E33552AD760E}"/>
              </a:ext>
            </a:extLst>
          </p:cNvPr>
          <p:cNvGrpSpPr>
            <a:grpSpLocks/>
          </p:cNvGrpSpPr>
          <p:nvPr/>
        </p:nvGrpSpPr>
        <p:grpSpPr bwMode="auto">
          <a:xfrm>
            <a:off x="5926138" y="2138363"/>
            <a:ext cx="2832100" cy="801687"/>
            <a:chOff x="3871" y="1814"/>
            <a:chExt cx="1979" cy="576"/>
          </a:xfrm>
        </p:grpSpPr>
        <p:sp>
          <p:nvSpPr>
            <p:cNvPr id="118837" name="Rectangle 9">
              <a:extLst>
                <a:ext uri="{FF2B5EF4-FFF2-40B4-BE49-F238E27FC236}">
                  <a16:creationId xmlns:a16="http://schemas.microsoft.com/office/drawing/2014/main" id="{F7ED4F36-3306-6481-2DF6-5C02D2CA521F}"/>
                </a:ext>
              </a:extLst>
            </p:cNvPr>
            <p:cNvSpPr>
              <a:spLocks noChangeArrowheads="1"/>
            </p:cNvSpPr>
            <p:nvPr/>
          </p:nvSpPr>
          <p:spPr bwMode="auto">
            <a:xfrm>
              <a:off x="3914" y="1814"/>
              <a:ext cx="189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الإصحاحات 6-7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إسمع</a:t>
              </a:r>
              <a:r>
                <a:rPr kumimoji="0" lang="ar-JO"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 1)</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8" name="Rectangle 40">
              <a:extLst>
                <a:ext uri="{FF2B5EF4-FFF2-40B4-BE49-F238E27FC236}">
                  <a16:creationId xmlns:a16="http://schemas.microsoft.com/office/drawing/2014/main" id="{6603DF53-B4DD-1957-91A0-FE50E72A53A5}"/>
                </a:ext>
              </a:extLst>
            </p:cNvPr>
            <p:cNvSpPr>
              <a:spLocks noChangeArrowheads="1"/>
            </p:cNvSpPr>
            <p:nvPr/>
          </p:nvSpPr>
          <p:spPr bwMode="auto">
            <a:xfrm>
              <a:off x="3871" y="1814"/>
              <a:ext cx="197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5" name="Group 43">
            <a:extLst>
              <a:ext uri="{FF2B5EF4-FFF2-40B4-BE49-F238E27FC236}">
                <a16:creationId xmlns:a16="http://schemas.microsoft.com/office/drawing/2014/main" id="{BDDC4E4D-DFD5-A941-D447-E15DD0582249}"/>
              </a:ext>
            </a:extLst>
          </p:cNvPr>
          <p:cNvGrpSpPr>
            <a:grpSpLocks/>
          </p:cNvGrpSpPr>
          <p:nvPr/>
        </p:nvGrpSpPr>
        <p:grpSpPr bwMode="auto">
          <a:xfrm>
            <a:off x="385763" y="2940050"/>
            <a:ext cx="2832100" cy="655638"/>
            <a:chOff x="0" y="2390"/>
            <a:chExt cx="1979" cy="470"/>
          </a:xfrm>
        </p:grpSpPr>
        <p:sp>
          <p:nvSpPr>
            <p:cNvPr id="118835" name="Rectangle 10">
              <a:extLst>
                <a:ext uri="{FF2B5EF4-FFF2-40B4-BE49-F238E27FC236}">
                  <a16:creationId xmlns:a16="http://schemas.microsoft.com/office/drawing/2014/main" id="{A210CC30-78CF-E51E-DA25-8120972525B3}"/>
                </a:ext>
              </a:extLst>
            </p:cNvPr>
            <p:cNvSpPr>
              <a:spLocks noChangeArrowheads="1"/>
            </p:cNvSpPr>
            <p:nvPr/>
          </p:nvSpPr>
          <p:spPr bwMode="auto">
            <a:xfrm>
              <a:off x="43" y="2390"/>
              <a:ext cx="1893"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عقاب ثم بركة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6" name="Rectangle 42">
              <a:extLst>
                <a:ext uri="{FF2B5EF4-FFF2-40B4-BE49-F238E27FC236}">
                  <a16:creationId xmlns:a16="http://schemas.microsoft.com/office/drawing/2014/main" id="{5E39B1D9-BB16-7546-ADBC-704869800142}"/>
                </a:ext>
              </a:extLst>
            </p:cNvPr>
            <p:cNvSpPr>
              <a:spLocks noChangeArrowheads="1"/>
            </p:cNvSpPr>
            <p:nvPr/>
          </p:nvSpPr>
          <p:spPr bwMode="auto">
            <a:xfrm>
              <a:off x="0" y="2390"/>
              <a:ext cx="1979"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6" name="Group 45">
            <a:extLst>
              <a:ext uri="{FF2B5EF4-FFF2-40B4-BE49-F238E27FC236}">
                <a16:creationId xmlns:a16="http://schemas.microsoft.com/office/drawing/2014/main" id="{EB748B62-CD41-FA98-3F68-69482D846400}"/>
              </a:ext>
            </a:extLst>
          </p:cNvPr>
          <p:cNvGrpSpPr>
            <a:grpSpLocks/>
          </p:cNvGrpSpPr>
          <p:nvPr/>
        </p:nvGrpSpPr>
        <p:grpSpPr bwMode="auto">
          <a:xfrm>
            <a:off x="3217863" y="2940050"/>
            <a:ext cx="2708275" cy="655638"/>
            <a:chOff x="1979" y="2390"/>
            <a:chExt cx="1892" cy="470"/>
          </a:xfrm>
        </p:grpSpPr>
        <p:sp>
          <p:nvSpPr>
            <p:cNvPr id="118833" name="Rectangle 11">
              <a:extLst>
                <a:ext uri="{FF2B5EF4-FFF2-40B4-BE49-F238E27FC236}">
                  <a16:creationId xmlns:a16="http://schemas.microsoft.com/office/drawing/2014/main" id="{ABB10F8A-6B05-4E75-B6CE-13C6ABA37D61}"/>
                </a:ext>
              </a:extLst>
            </p:cNvPr>
            <p:cNvSpPr>
              <a:spLocks noChangeArrowheads="1"/>
            </p:cNvSpPr>
            <p:nvPr/>
          </p:nvSpPr>
          <p:spPr bwMode="auto">
            <a:xfrm>
              <a:off x="2022" y="2390"/>
              <a:ext cx="1806"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عقاب ثم بركة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4" name="Rectangle 44">
              <a:extLst>
                <a:ext uri="{FF2B5EF4-FFF2-40B4-BE49-F238E27FC236}">
                  <a16:creationId xmlns:a16="http://schemas.microsoft.com/office/drawing/2014/main" id="{FF5E3134-2AB6-7C32-99F9-EE6C38493D7B}"/>
                </a:ext>
              </a:extLst>
            </p:cNvPr>
            <p:cNvSpPr>
              <a:spLocks noChangeArrowheads="1"/>
            </p:cNvSpPr>
            <p:nvPr/>
          </p:nvSpPr>
          <p:spPr bwMode="auto">
            <a:xfrm>
              <a:off x="1979" y="2390"/>
              <a:ext cx="1892"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7" name="Group 47">
            <a:extLst>
              <a:ext uri="{FF2B5EF4-FFF2-40B4-BE49-F238E27FC236}">
                <a16:creationId xmlns:a16="http://schemas.microsoft.com/office/drawing/2014/main" id="{EC1FAF87-3176-3B2A-1E1C-AAD1B31716E7}"/>
              </a:ext>
            </a:extLst>
          </p:cNvPr>
          <p:cNvGrpSpPr>
            <a:grpSpLocks/>
          </p:cNvGrpSpPr>
          <p:nvPr/>
        </p:nvGrpSpPr>
        <p:grpSpPr bwMode="auto">
          <a:xfrm>
            <a:off x="5926138" y="2940050"/>
            <a:ext cx="2832100" cy="655638"/>
            <a:chOff x="3871" y="2390"/>
            <a:chExt cx="1979" cy="470"/>
          </a:xfrm>
        </p:grpSpPr>
        <p:sp>
          <p:nvSpPr>
            <p:cNvPr id="118831" name="Rectangle 12">
              <a:extLst>
                <a:ext uri="{FF2B5EF4-FFF2-40B4-BE49-F238E27FC236}">
                  <a16:creationId xmlns:a16="http://schemas.microsoft.com/office/drawing/2014/main" id="{98EF215E-1CA8-EE20-1533-E19928471C41}"/>
                </a:ext>
              </a:extLst>
            </p:cNvPr>
            <p:cNvSpPr>
              <a:spLocks noChangeArrowheads="1"/>
            </p:cNvSpPr>
            <p:nvPr/>
          </p:nvSpPr>
          <p:spPr bwMode="auto">
            <a:xfrm>
              <a:off x="3914" y="2390"/>
              <a:ext cx="1893"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عقاب ثم بركة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2" name="Rectangle 46">
              <a:extLst>
                <a:ext uri="{FF2B5EF4-FFF2-40B4-BE49-F238E27FC236}">
                  <a16:creationId xmlns:a16="http://schemas.microsoft.com/office/drawing/2014/main" id="{079F3FCE-B0E0-D396-3E62-5C03C9D6F097}"/>
                </a:ext>
              </a:extLst>
            </p:cNvPr>
            <p:cNvSpPr>
              <a:spLocks noChangeArrowheads="1"/>
            </p:cNvSpPr>
            <p:nvPr/>
          </p:nvSpPr>
          <p:spPr bwMode="auto">
            <a:xfrm>
              <a:off x="3871" y="2390"/>
              <a:ext cx="1979"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8" name="Group 49">
            <a:extLst>
              <a:ext uri="{FF2B5EF4-FFF2-40B4-BE49-F238E27FC236}">
                <a16:creationId xmlns:a16="http://schemas.microsoft.com/office/drawing/2014/main" id="{E10D3147-6BD4-268E-BB04-DA47965F5301}"/>
              </a:ext>
            </a:extLst>
          </p:cNvPr>
          <p:cNvGrpSpPr>
            <a:grpSpLocks/>
          </p:cNvGrpSpPr>
          <p:nvPr/>
        </p:nvGrpSpPr>
        <p:grpSpPr bwMode="auto">
          <a:xfrm>
            <a:off x="385763" y="3595688"/>
            <a:ext cx="2832100" cy="882650"/>
            <a:chOff x="0" y="2860"/>
            <a:chExt cx="1979" cy="634"/>
          </a:xfrm>
        </p:grpSpPr>
        <p:sp>
          <p:nvSpPr>
            <p:cNvPr id="118829" name="Rectangle 13">
              <a:extLst>
                <a:ext uri="{FF2B5EF4-FFF2-40B4-BE49-F238E27FC236}">
                  <a16:creationId xmlns:a16="http://schemas.microsoft.com/office/drawing/2014/main" id="{B0A6F97E-8C9C-0AF3-EEC2-0D8D480437CB}"/>
                </a:ext>
              </a:extLst>
            </p:cNvPr>
            <p:cNvSpPr>
              <a:spLocks noChangeArrowheads="1"/>
            </p:cNvSpPr>
            <p:nvPr/>
          </p:nvSpPr>
          <p:spPr bwMode="auto">
            <a:xfrm>
              <a:off x="43" y="2860"/>
              <a:ext cx="189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غنى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 8-12)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30" name="Rectangle 48">
              <a:extLst>
                <a:ext uri="{FF2B5EF4-FFF2-40B4-BE49-F238E27FC236}">
                  <a16:creationId xmlns:a16="http://schemas.microsoft.com/office/drawing/2014/main" id="{64D105F2-0DDE-FD0C-68E4-EA286AB55E48}"/>
                </a:ext>
              </a:extLst>
            </p:cNvPr>
            <p:cNvSpPr>
              <a:spLocks noChangeArrowheads="1"/>
            </p:cNvSpPr>
            <p:nvPr/>
          </p:nvSpPr>
          <p:spPr bwMode="auto">
            <a:xfrm>
              <a:off x="0" y="2860"/>
              <a:ext cx="1979"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799" name="Group 51">
            <a:extLst>
              <a:ext uri="{FF2B5EF4-FFF2-40B4-BE49-F238E27FC236}">
                <a16:creationId xmlns:a16="http://schemas.microsoft.com/office/drawing/2014/main" id="{72326915-0C03-E613-5C03-A2A98A9BB108}"/>
              </a:ext>
            </a:extLst>
          </p:cNvPr>
          <p:cNvGrpSpPr>
            <a:grpSpLocks/>
          </p:cNvGrpSpPr>
          <p:nvPr/>
        </p:nvGrpSpPr>
        <p:grpSpPr bwMode="auto">
          <a:xfrm>
            <a:off x="3217863" y="3595688"/>
            <a:ext cx="2708275" cy="882650"/>
            <a:chOff x="1979" y="2860"/>
            <a:chExt cx="1892" cy="634"/>
          </a:xfrm>
        </p:grpSpPr>
        <p:sp>
          <p:nvSpPr>
            <p:cNvPr id="118827" name="Rectangle 14">
              <a:extLst>
                <a:ext uri="{FF2B5EF4-FFF2-40B4-BE49-F238E27FC236}">
                  <a16:creationId xmlns:a16="http://schemas.microsoft.com/office/drawing/2014/main" id="{063BDD0C-FB0F-1D3B-D512-F3F8C755380A}"/>
                </a:ext>
              </a:extLst>
            </p:cNvPr>
            <p:cNvSpPr>
              <a:spLocks noChangeArrowheads="1"/>
            </p:cNvSpPr>
            <p:nvPr/>
          </p:nvSpPr>
          <p:spPr bwMode="auto">
            <a:xfrm>
              <a:off x="2022" y="2860"/>
              <a:ext cx="1806"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غنى</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1-3، 9-11)</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28" name="Rectangle 50">
              <a:extLst>
                <a:ext uri="{FF2B5EF4-FFF2-40B4-BE49-F238E27FC236}">
                  <a16:creationId xmlns:a16="http://schemas.microsoft.com/office/drawing/2014/main" id="{3DB5177D-17F6-7C35-82B3-F9B3EA2778B9}"/>
                </a:ext>
              </a:extLst>
            </p:cNvPr>
            <p:cNvSpPr>
              <a:spLocks noChangeArrowheads="1"/>
            </p:cNvSpPr>
            <p:nvPr/>
          </p:nvSpPr>
          <p:spPr bwMode="auto">
            <a:xfrm>
              <a:off x="1979" y="2860"/>
              <a:ext cx="1892"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800" name="Group 53">
            <a:extLst>
              <a:ext uri="{FF2B5EF4-FFF2-40B4-BE49-F238E27FC236}">
                <a16:creationId xmlns:a16="http://schemas.microsoft.com/office/drawing/2014/main" id="{B7508D58-2813-A13F-7504-F9802C2311C0}"/>
              </a:ext>
            </a:extLst>
          </p:cNvPr>
          <p:cNvGrpSpPr>
            <a:grpSpLocks/>
          </p:cNvGrpSpPr>
          <p:nvPr/>
        </p:nvGrpSpPr>
        <p:grpSpPr bwMode="auto">
          <a:xfrm>
            <a:off x="5926138" y="3595688"/>
            <a:ext cx="2832100" cy="882650"/>
            <a:chOff x="3871" y="2860"/>
            <a:chExt cx="1979" cy="634"/>
          </a:xfrm>
        </p:grpSpPr>
        <p:sp>
          <p:nvSpPr>
            <p:cNvPr id="118825" name="Rectangle 15">
              <a:extLst>
                <a:ext uri="{FF2B5EF4-FFF2-40B4-BE49-F238E27FC236}">
                  <a16:creationId xmlns:a16="http://schemas.microsoft.com/office/drawing/2014/main" id="{38074EC2-769D-3BA4-04B2-B9BDBD9EF77F}"/>
                </a:ext>
              </a:extLst>
            </p:cNvPr>
            <p:cNvSpPr>
              <a:spLocks noChangeArrowheads="1"/>
            </p:cNvSpPr>
            <p:nvPr/>
          </p:nvSpPr>
          <p:spPr bwMode="auto">
            <a:xfrm>
              <a:off x="3914" y="2860"/>
              <a:ext cx="189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غنى</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10-12، 7: 16)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26" name="Rectangle 52">
              <a:extLst>
                <a:ext uri="{FF2B5EF4-FFF2-40B4-BE49-F238E27FC236}">
                  <a16:creationId xmlns:a16="http://schemas.microsoft.com/office/drawing/2014/main" id="{4712546B-97FB-2636-C3E7-649ADF1DD4C4}"/>
                </a:ext>
              </a:extLst>
            </p:cNvPr>
            <p:cNvSpPr>
              <a:spLocks noChangeArrowheads="1"/>
            </p:cNvSpPr>
            <p:nvPr/>
          </p:nvSpPr>
          <p:spPr bwMode="auto">
            <a:xfrm>
              <a:off x="3871" y="2860"/>
              <a:ext cx="1979"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8208" name="Rectangle 16">
            <a:extLst>
              <a:ext uri="{FF2B5EF4-FFF2-40B4-BE49-F238E27FC236}">
                <a16:creationId xmlns:a16="http://schemas.microsoft.com/office/drawing/2014/main" id="{0341E868-4ABA-116D-373D-676051DFE7DC}"/>
              </a:ext>
            </a:extLst>
          </p:cNvPr>
          <p:cNvSpPr>
            <a:spLocks noChangeArrowheads="1"/>
          </p:cNvSpPr>
          <p:nvPr/>
        </p:nvSpPr>
        <p:spPr bwMode="auto">
          <a:xfrm>
            <a:off x="3810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تدمير السامرة ويهوذا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2-16</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02" name="Rectangle 54">
            <a:extLst>
              <a:ext uri="{FF2B5EF4-FFF2-40B4-BE49-F238E27FC236}">
                <a16:creationId xmlns:a16="http://schemas.microsoft.com/office/drawing/2014/main" id="{CD58964B-047A-7F68-A48D-46869BA0B67B}"/>
              </a:ext>
            </a:extLst>
          </p:cNvPr>
          <p:cNvSpPr>
            <a:spLocks noChangeArrowheads="1"/>
          </p:cNvSpPr>
          <p:nvPr/>
        </p:nvSpPr>
        <p:spPr bwMode="auto">
          <a:xfrm>
            <a:off x="385763" y="4478338"/>
            <a:ext cx="942975"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09" name="Rectangle 17">
            <a:extLst>
              <a:ext uri="{FF2B5EF4-FFF2-40B4-BE49-F238E27FC236}">
                <a16:creationId xmlns:a16="http://schemas.microsoft.com/office/drawing/2014/main" id="{A7FD57F1-3CB1-2583-2981-C01A0AC7775E}"/>
              </a:ext>
            </a:extLst>
          </p:cNvPr>
          <p:cNvSpPr>
            <a:spLocks noChangeArrowheads="1"/>
          </p:cNvSpPr>
          <p:nvPr/>
        </p:nvSpPr>
        <p:spPr bwMode="auto">
          <a:xfrm>
            <a:off x="12954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الادانة بسبب ال</a:t>
            </a: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ستغلال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1-11</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18804" name="Rectangle 56">
            <a:extLst>
              <a:ext uri="{FF2B5EF4-FFF2-40B4-BE49-F238E27FC236}">
                <a16:creationId xmlns:a16="http://schemas.microsoft.com/office/drawing/2014/main" id="{14879200-BDD3-B659-64CE-8F90341149D5}"/>
              </a:ext>
            </a:extLst>
          </p:cNvPr>
          <p:cNvSpPr>
            <a:spLocks noChangeArrowheads="1"/>
          </p:cNvSpPr>
          <p:nvPr/>
        </p:nvSpPr>
        <p:spPr bwMode="auto">
          <a:xfrm>
            <a:off x="1328738" y="4478338"/>
            <a:ext cx="944562"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8805" name="Rectangle 18">
            <a:extLst>
              <a:ext uri="{FF2B5EF4-FFF2-40B4-BE49-F238E27FC236}">
                <a16:creationId xmlns:a16="http://schemas.microsoft.com/office/drawing/2014/main" id="{16E6E95D-28D8-D93B-0BC1-ABDA48CCE71C}"/>
              </a:ext>
            </a:extLst>
          </p:cNvPr>
          <p:cNvSpPr>
            <a:spLocks noChangeArrowheads="1"/>
          </p:cNvSpPr>
          <p:nvPr/>
        </p:nvSpPr>
        <p:spPr bwMode="auto">
          <a:xfrm>
            <a:off x="2254250" y="4478338"/>
            <a:ext cx="94615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 الشمل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06" name="Rectangle 58">
            <a:extLst>
              <a:ext uri="{FF2B5EF4-FFF2-40B4-BE49-F238E27FC236}">
                <a16:creationId xmlns:a16="http://schemas.microsoft.com/office/drawing/2014/main" id="{57B62125-E3D0-EF77-1D6E-225A2B181853}"/>
              </a:ext>
            </a:extLst>
          </p:cNvPr>
          <p:cNvSpPr>
            <a:spLocks noChangeArrowheads="1"/>
          </p:cNvSpPr>
          <p:nvPr/>
        </p:nvSpPr>
        <p:spPr bwMode="auto">
          <a:xfrm>
            <a:off x="2273300" y="4478338"/>
            <a:ext cx="944563"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11" name="Rectangle 19">
            <a:extLst>
              <a:ext uri="{FF2B5EF4-FFF2-40B4-BE49-F238E27FC236}">
                <a16:creationId xmlns:a16="http://schemas.microsoft.com/office/drawing/2014/main" id="{9C3DE5A7-1FA4-A20A-4759-20EEED99DD65}"/>
              </a:ext>
            </a:extLst>
          </p:cNvPr>
          <p:cNvSpPr>
            <a:spLocks noChangeArrowheads="1"/>
          </p:cNvSpPr>
          <p:nvPr/>
        </p:nvSpPr>
        <p:spPr bwMode="auto">
          <a:xfrm>
            <a:off x="3200400" y="4478338"/>
            <a:ext cx="1371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دانة بسبب ال</a:t>
            </a: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ستغلال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08" name="Rectangle 60">
            <a:extLst>
              <a:ext uri="{FF2B5EF4-FFF2-40B4-BE49-F238E27FC236}">
                <a16:creationId xmlns:a16="http://schemas.microsoft.com/office/drawing/2014/main" id="{31818303-9C66-0722-207A-C78B6949A76C}"/>
              </a:ext>
            </a:extLst>
          </p:cNvPr>
          <p:cNvSpPr>
            <a:spLocks noChangeArrowheads="1"/>
          </p:cNvSpPr>
          <p:nvPr/>
        </p:nvSpPr>
        <p:spPr bwMode="auto">
          <a:xfrm>
            <a:off x="3217863" y="4478338"/>
            <a:ext cx="1354137"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8809" name="Rectangle 20">
            <a:extLst>
              <a:ext uri="{FF2B5EF4-FFF2-40B4-BE49-F238E27FC236}">
                <a16:creationId xmlns:a16="http://schemas.microsoft.com/office/drawing/2014/main" id="{0DDDB0F6-4140-0BE2-77CE-868FA51A25E1}"/>
              </a:ext>
            </a:extLst>
          </p:cNvPr>
          <p:cNvSpPr>
            <a:spLocks noChangeArrowheads="1"/>
          </p:cNvSpPr>
          <p:nvPr/>
        </p:nvSpPr>
        <p:spPr bwMode="auto">
          <a:xfrm>
            <a:off x="4572000" y="4478338"/>
            <a:ext cx="13716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المسيانية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10" name="Rectangle 62">
            <a:extLst>
              <a:ext uri="{FF2B5EF4-FFF2-40B4-BE49-F238E27FC236}">
                <a16:creationId xmlns:a16="http://schemas.microsoft.com/office/drawing/2014/main" id="{D43A2F78-9713-3DAB-7F06-33D4F8ECB41E}"/>
              </a:ext>
            </a:extLst>
          </p:cNvPr>
          <p:cNvSpPr>
            <a:spLocks noChangeArrowheads="1"/>
          </p:cNvSpPr>
          <p:nvPr/>
        </p:nvSpPr>
        <p:spPr bwMode="auto">
          <a:xfrm>
            <a:off x="4572000" y="4478338"/>
            <a:ext cx="1354138"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13" name="Rectangle 21">
            <a:extLst>
              <a:ext uri="{FF2B5EF4-FFF2-40B4-BE49-F238E27FC236}">
                <a16:creationId xmlns:a16="http://schemas.microsoft.com/office/drawing/2014/main" id="{81EF7F1F-1D63-33B5-4467-2F0B453E2DEE}"/>
              </a:ext>
            </a:extLst>
          </p:cNvPr>
          <p:cNvSpPr>
            <a:spLocks noChangeArrowheads="1"/>
          </p:cNvSpPr>
          <p:nvPr/>
        </p:nvSpPr>
        <p:spPr bwMode="auto">
          <a:xfrm>
            <a:off x="5943600" y="4478338"/>
            <a:ext cx="9144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Y</a:t>
            </a: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ستغلال الديني والطقسي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1-8</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12" name="Rectangle 64">
            <a:extLst>
              <a:ext uri="{FF2B5EF4-FFF2-40B4-BE49-F238E27FC236}">
                <a16:creationId xmlns:a16="http://schemas.microsoft.com/office/drawing/2014/main" id="{EAE571EE-27A3-523B-B047-3DBFB5E195AE}"/>
              </a:ext>
            </a:extLst>
          </p:cNvPr>
          <p:cNvSpPr>
            <a:spLocks noChangeArrowheads="1"/>
          </p:cNvSpPr>
          <p:nvPr/>
        </p:nvSpPr>
        <p:spPr bwMode="auto">
          <a:xfrm>
            <a:off x="5926138" y="4478338"/>
            <a:ext cx="942975"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14" name="Rectangle 22">
            <a:extLst>
              <a:ext uri="{FF2B5EF4-FFF2-40B4-BE49-F238E27FC236}">
                <a16:creationId xmlns:a16="http://schemas.microsoft.com/office/drawing/2014/main" id="{7614C003-CD61-989B-C956-D306D4C2695A}"/>
              </a:ext>
            </a:extLst>
          </p:cNvPr>
          <p:cNvSpPr>
            <a:spLocks noChangeArrowheads="1"/>
          </p:cNvSpPr>
          <p:nvPr/>
        </p:nvSpPr>
        <p:spPr bwMode="auto">
          <a:xfrm>
            <a:off x="6858000" y="4478338"/>
            <a:ext cx="990600" cy="1042987"/>
          </a:xfrm>
          <a:prstGeom prst="rect">
            <a:avLst/>
          </a:prstGeom>
          <a:gradFill flip="none" rotWithShape="1">
            <a:gsLst>
              <a:gs pos="23000">
                <a:srgbClr val="800000"/>
              </a:gs>
              <a:gs pos="76000">
                <a:schemeClr val="tx1"/>
              </a:gs>
            </a:gsLst>
            <a:path path="shape">
              <a:fillToRect l="50000" t="50000" r="50000" b="50000"/>
            </a:path>
            <a:tileRect/>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9-7: 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18814" name="Rectangle 66">
            <a:extLst>
              <a:ext uri="{FF2B5EF4-FFF2-40B4-BE49-F238E27FC236}">
                <a16:creationId xmlns:a16="http://schemas.microsoft.com/office/drawing/2014/main" id="{104408D7-A88A-7F3E-D54D-8B7559568D1A}"/>
              </a:ext>
            </a:extLst>
          </p:cNvPr>
          <p:cNvSpPr>
            <a:spLocks noChangeArrowheads="1"/>
          </p:cNvSpPr>
          <p:nvPr/>
        </p:nvSpPr>
        <p:spPr bwMode="auto">
          <a:xfrm>
            <a:off x="6869113" y="4478338"/>
            <a:ext cx="944562"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8815" name="Rectangle 23">
            <a:extLst>
              <a:ext uri="{FF2B5EF4-FFF2-40B4-BE49-F238E27FC236}">
                <a16:creationId xmlns:a16="http://schemas.microsoft.com/office/drawing/2014/main" id="{B5DF1C01-39D8-B473-ADCB-E333E6B11461}"/>
              </a:ext>
            </a:extLst>
          </p:cNvPr>
          <p:cNvSpPr>
            <a:spLocks noChangeArrowheads="1"/>
          </p:cNvSpPr>
          <p:nvPr/>
        </p:nvSpPr>
        <p:spPr bwMode="auto">
          <a:xfrm>
            <a:off x="7848600" y="4478338"/>
            <a:ext cx="914400" cy="1042987"/>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الثقة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7-20</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16" name="Rectangle 68">
            <a:extLst>
              <a:ext uri="{FF2B5EF4-FFF2-40B4-BE49-F238E27FC236}">
                <a16:creationId xmlns:a16="http://schemas.microsoft.com/office/drawing/2014/main" id="{7B1E71C3-B4C5-7213-3B8C-26DB03E8D111}"/>
              </a:ext>
            </a:extLst>
          </p:cNvPr>
          <p:cNvSpPr>
            <a:spLocks noChangeArrowheads="1"/>
          </p:cNvSpPr>
          <p:nvPr/>
        </p:nvSpPr>
        <p:spPr bwMode="auto">
          <a:xfrm>
            <a:off x="7813675" y="4478338"/>
            <a:ext cx="944563" cy="104298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18817" name="Group 71">
            <a:extLst>
              <a:ext uri="{FF2B5EF4-FFF2-40B4-BE49-F238E27FC236}">
                <a16:creationId xmlns:a16="http://schemas.microsoft.com/office/drawing/2014/main" id="{45A20FD6-133B-829C-4577-D073935B4FD4}"/>
              </a:ext>
            </a:extLst>
          </p:cNvPr>
          <p:cNvGrpSpPr>
            <a:grpSpLocks/>
          </p:cNvGrpSpPr>
          <p:nvPr/>
        </p:nvGrpSpPr>
        <p:grpSpPr bwMode="auto">
          <a:xfrm>
            <a:off x="385763" y="5521325"/>
            <a:ext cx="8372475" cy="534988"/>
            <a:chOff x="0" y="4242"/>
            <a:chExt cx="5850" cy="384"/>
          </a:xfrm>
        </p:grpSpPr>
        <p:sp>
          <p:nvSpPr>
            <p:cNvPr id="118823" name="Rectangle 24">
              <a:extLst>
                <a:ext uri="{FF2B5EF4-FFF2-40B4-BE49-F238E27FC236}">
                  <a16:creationId xmlns:a16="http://schemas.microsoft.com/office/drawing/2014/main" id="{53C5FA04-E069-EC25-AF17-37C7FC0BBD96}"/>
                </a:ext>
              </a:extLst>
            </p:cNvPr>
            <p:cNvSpPr>
              <a:spLocks noChangeArrowheads="1"/>
            </p:cNvSpPr>
            <p:nvPr/>
          </p:nvSpPr>
          <p:spPr bwMode="auto">
            <a:xfrm>
              <a:off x="43" y="4242"/>
              <a:ext cx="576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 ويهوذا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24" name="Rectangle 70">
              <a:extLst>
                <a:ext uri="{FF2B5EF4-FFF2-40B4-BE49-F238E27FC236}">
                  <a16:creationId xmlns:a16="http://schemas.microsoft.com/office/drawing/2014/main" id="{58237111-C71C-5C0E-CDB0-D4F2EC1E4621}"/>
                </a:ext>
              </a:extLst>
            </p:cNvPr>
            <p:cNvSpPr>
              <a:spLocks noChangeArrowheads="1"/>
            </p:cNvSpPr>
            <p:nvPr/>
          </p:nvSpPr>
          <p:spPr bwMode="auto">
            <a:xfrm>
              <a:off x="0" y="4242"/>
              <a:ext cx="5850" cy="38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8818" name="Group 73">
            <a:extLst>
              <a:ext uri="{FF2B5EF4-FFF2-40B4-BE49-F238E27FC236}">
                <a16:creationId xmlns:a16="http://schemas.microsoft.com/office/drawing/2014/main" id="{918AB4D5-957C-6F30-BFC6-BC8EE6B955DF}"/>
              </a:ext>
            </a:extLst>
          </p:cNvPr>
          <p:cNvGrpSpPr>
            <a:grpSpLocks/>
          </p:cNvGrpSpPr>
          <p:nvPr/>
        </p:nvGrpSpPr>
        <p:grpSpPr bwMode="auto">
          <a:xfrm>
            <a:off x="385763" y="6056313"/>
            <a:ext cx="8372475" cy="654050"/>
            <a:chOff x="0" y="4626"/>
            <a:chExt cx="5850" cy="470"/>
          </a:xfrm>
        </p:grpSpPr>
        <p:sp>
          <p:nvSpPr>
            <p:cNvPr id="118821" name="Rectangle 25">
              <a:extLst>
                <a:ext uri="{FF2B5EF4-FFF2-40B4-BE49-F238E27FC236}">
                  <a16:creationId xmlns:a16="http://schemas.microsoft.com/office/drawing/2014/main" id="{5A3A6FF6-DA3C-1021-879C-201CDB7A9374}"/>
                </a:ext>
              </a:extLst>
            </p:cNvPr>
            <p:cNvSpPr>
              <a:spLocks noChangeArrowheads="1"/>
            </p:cNvSpPr>
            <p:nvPr/>
          </p:nvSpPr>
          <p:spPr bwMode="auto">
            <a:xfrm>
              <a:off x="43" y="4626"/>
              <a:ext cx="5764"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قبل, أثناء, وبعد سقوط إسرائيل )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735-710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822" name="Rectangle 72">
              <a:extLst>
                <a:ext uri="{FF2B5EF4-FFF2-40B4-BE49-F238E27FC236}">
                  <a16:creationId xmlns:a16="http://schemas.microsoft.com/office/drawing/2014/main" id="{C7FF3EFA-F623-E217-AE34-E132DFCC1097}"/>
                </a:ext>
              </a:extLst>
            </p:cNvPr>
            <p:cNvSpPr>
              <a:spLocks noChangeArrowheads="1"/>
            </p:cNvSpPr>
            <p:nvPr/>
          </p:nvSpPr>
          <p:spPr bwMode="auto">
            <a:xfrm>
              <a:off x="0" y="4626"/>
              <a:ext cx="5850" cy="47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18819" name="Text Box 77">
            <a:extLst>
              <a:ext uri="{FF2B5EF4-FFF2-40B4-BE49-F238E27FC236}">
                <a16:creationId xmlns:a16="http://schemas.microsoft.com/office/drawing/2014/main" id="{73A43A48-BA29-25A1-EF9A-5FC7D0C97264}"/>
              </a:ext>
            </a:extLst>
          </p:cNvPr>
          <p:cNvSpPr txBox="1">
            <a:spLocks noChangeArrowheads="1"/>
          </p:cNvSpPr>
          <p:nvPr/>
        </p:nvSpPr>
        <p:spPr bwMode="auto">
          <a:xfrm>
            <a:off x="8307133" y="31956"/>
            <a:ext cx="78579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615</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8820" name="Rectangle 79">
            <a:extLst>
              <a:ext uri="{FF2B5EF4-FFF2-40B4-BE49-F238E27FC236}">
                <a16:creationId xmlns:a16="http://schemas.microsoft.com/office/drawing/2014/main" id="{26EC5636-BC50-0009-4157-6FA9F85E4C10}"/>
              </a:ext>
            </a:extLst>
          </p:cNvPr>
          <p:cNvSpPr>
            <a:spLocks noChangeArrowheads="1"/>
          </p:cNvSpPr>
          <p:nvPr/>
        </p:nvSpPr>
        <p:spPr bwMode="auto">
          <a:xfrm>
            <a:off x="381000" y="698500"/>
            <a:ext cx="8382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الدينونة على إسرائيل ويهوذا بسبب ال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AE"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ستغلال</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71384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8788"/>
                                        </p:tgtEl>
                                        <p:attrNameLst>
                                          <p:attrName>style.visibility</p:attrName>
                                        </p:attrNameLst>
                                      </p:cBhvr>
                                      <p:to>
                                        <p:strVal val="visible"/>
                                      </p:to>
                                    </p:set>
                                    <p:anim calcmode="lin" valueType="num">
                                      <p:cBhvr additive="base">
                                        <p:cTn id="7" dur="500" fill="hold"/>
                                        <p:tgtEl>
                                          <p:spTgt spid="118788"/>
                                        </p:tgtEl>
                                        <p:attrNameLst>
                                          <p:attrName>ppt_x</p:attrName>
                                        </p:attrNameLst>
                                      </p:cBhvr>
                                      <p:tavLst>
                                        <p:tav tm="0">
                                          <p:val>
                                            <p:strVal val="#ppt_x"/>
                                          </p:val>
                                        </p:tav>
                                        <p:tav tm="100000">
                                          <p:val>
                                            <p:strVal val="#ppt_x"/>
                                          </p:val>
                                        </p:tav>
                                      </p:tavLst>
                                    </p:anim>
                                    <p:anim calcmode="lin" valueType="num">
                                      <p:cBhvr additive="base">
                                        <p:cTn id="8" dur="500" fill="hold"/>
                                        <p:tgtEl>
                                          <p:spTgt spid="1187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1794"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dirty="0">
              <a:solidFill>
                <a:srgbClr val="FF9933"/>
              </a:solidFill>
              <a:latin typeface="Arial" panose="020B0604020202020204" pitchFamily="34" charset="0"/>
              <a:cs typeface="Arial" panose="020B0604020202020204" pitchFamily="34" charset="0"/>
            </a:endParaRPr>
          </a:p>
        </p:txBody>
      </p:sp>
      <p:sp>
        <p:nvSpPr>
          <p:cNvPr id="161795"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3558" name="Text Box 6"/>
          <p:cNvSpPr txBox="1">
            <a:spLocks noChangeArrowheads="1"/>
          </p:cNvSpPr>
          <p:nvPr/>
        </p:nvSpPr>
        <p:spPr bwMode="auto">
          <a:xfrm>
            <a:off x="228600" y="2049463"/>
            <a:ext cx="85344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الدراسة النقدية المعاصرة</a:t>
            </a:r>
            <a:endParaRPr lang="en-US" sz="2800" b="1" dirty="0">
              <a:solidFill>
                <a:srgbClr val="FFFFFF"/>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800" b="1" dirty="0">
                <a:solidFill>
                  <a:srgbClr val="FFFFFF"/>
                </a:solidFill>
                <a:latin typeface="Arial" panose="020B0604020202020204" pitchFamily="34" charset="0"/>
                <a:cs typeface="Arial" panose="020B0604020202020204" pitchFamily="34" charset="0"/>
              </a:rPr>
              <a:t>النقد الأدبي من قبل إيوالد في 1867</a:t>
            </a:r>
            <a:endParaRPr lang="en-US" sz="2800" b="1" dirty="0">
              <a:solidFill>
                <a:srgbClr val="FFFFFF"/>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800" b="1" dirty="0">
                <a:solidFill>
                  <a:srgbClr val="FFFFFF"/>
                </a:solidFill>
                <a:latin typeface="Arial" panose="020B0604020202020204" pitchFamily="34" charset="0"/>
                <a:cs typeface="Arial" panose="020B0604020202020204" pitchFamily="34" charset="0"/>
              </a:rPr>
              <a:t>نقد التنقيح - يُزعم أن الشكل النهائي لميخا هو عملية نمو بمرور الوقت - ميس، وويلي بلين (1971)، وفان دير وود، ورينو (1977)، وولف.</a:t>
            </a:r>
            <a:endParaRPr lang="en-US" sz="2800" b="1" dirty="0">
              <a:solidFill>
                <a:srgbClr val="FFFFFF"/>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800" b="1" dirty="0">
                <a:solidFill>
                  <a:srgbClr val="FFFFFF"/>
                </a:solidFill>
                <a:latin typeface="Arial" panose="020B0604020202020204" pitchFamily="34" charset="0"/>
                <a:cs typeface="Arial" panose="020B0604020202020204" pitchFamily="34" charset="0"/>
              </a:rPr>
              <a:t>وجد ويليس (1969) ثلاثة أجزاء تبدأ بفعل الأمر اسمع في 1: 2، 3: 1 و6: 1 وكل منها يحتوي على تهديد بالدينونة متبوعة بوعد الخلاص</a:t>
            </a:r>
            <a:endParaRPr lang="en-US" sz="2800" b="1" dirty="0">
              <a:solidFill>
                <a:srgbClr val="FFFFFF"/>
              </a:solidFill>
              <a:latin typeface="Arial" panose="020B0604020202020204" pitchFamily="34" charset="0"/>
              <a:cs typeface="Arial" panose="020B0604020202020204" pitchFamily="34" charset="0"/>
            </a:endParaRPr>
          </a:p>
        </p:txBody>
      </p:sp>
      <p:pic>
        <p:nvPicPr>
          <p:cNvPr id="161797"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7" name="Rectangle 8"/>
          <p:cNvSpPr>
            <a:spLocks noGrp="1" noChangeArrowheads="1"/>
          </p:cNvSpPr>
          <p:nvPr>
            <p:ph type="title" idx="4294967295"/>
          </p:nvPr>
        </p:nvSpPr>
        <p:spPr>
          <a:xfrm>
            <a:off x="228600" y="1219200"/>
            <a:ext cx="8686800" cy="685800"/>
          </a:xfrm>
        </p:spPr>
        <p:txBody>
          <a:bodyPr/>
          <a:lstStyle/>
          <a:p>
            <a:pPr algn="r" eaLnBrk="1" hangingPunct="1">
              <a:defRPr/>
            </a:pPr>
            <a:r>
              <a:rPr lang="ar-JO" dirty="0">
                <a:solidFill>
                  <a:srgbClr val="FF9933"/>
                </a:solidFill>
                <a:effectLst/>
                <a:ea typeface="ＭＳ Ｐゴシック" charset="0"/>
              </a:rPr>
              <a:t>مسائل تفسيرية</a:t>
            </a:r>
            <a:endParaRPr lang="en-US" dirty="0">
              <a:effectLst/>
              <a:ea typeface="ＭＳ Ｐゴシック" charset="0"/>
            </a:endParaRPr>
          </a:p>
        </p:txBody>
      </p:sp>
      <p:sp>
        <p:nvSpPr>
          <p:cNvPr id="8" name="Text Box 3"/>
          <p:cNvSpPr txBox="1">
            <a:spLocks noChangeArrowheads="1"/>
          </p:cNvSpPr>
          <p:nvPr/>
        </p:nvSpPr>
        <p:spPr bwMode="auto">
          <a:xfrm>
            <a:off x="827088" y="0"/>
            <a:ext cx="7539037" cy="854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حقائق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61800"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89627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Effect transition="in" filter="box(out)">
                                      <p:cBhvr>
                                        <p:cTn id="7" dur="500"/>
                                        <p:tgtEl>
                                          <p:spTgt spid="235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3558">
                                            <p:txEl>
                                              <p:pRg st="1" end="1"/>
                                            </p:txEl>
                                          </p:spTgt>
                                        </p:tgtEl>
                                        <p:attrNameLst>
                                          <p:attrName>style.visibility</p:attrName>
                                        </p:attrNameLst>
                                      </p:cBhvr>
                                      <p:to>
                                        <p:strVal val="visible"/>
                                      </p:to>
                                    </p:set>
                                    <p:animEffect transition="in" filter="box(out)">
                                      <p:cBhvr>
                                        <p:cTn id="12" dur="500"/>
                                        <p:tgtEl>
                                          <p:spTgt spid="235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3558">
                                            <p:txEl>
                                              <p:pRg st="2" end="2"/>
                                            </p:txEl>
                                          </p:spTgt>
                                        </p:tgtEl>
                                        <p:attrNameLst>
                                          <p:attrName>style.visibility</p:attrName>
                                        </p:attrNameLst>
                                      </p:cBhvr>
                                      <p:to>
                                        <p:strVal val="visible"/>
                                      </p:to>
                                    </p:set>
                                    <p:animEffect transition="in" filter="box(out)">
                                      <p:cBhvr>
                                        <p:cTn id="17" dur="500"/>
                                        <p:tgtEl>
                                          <p:spTgt spid="235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3558">
                                            <p:txEl>
                                              <p:pRg st="3" end="3"/>
                                            </p:txEl>
                                          </p:spTgt>
                                        </p:tgtEl>
                                        <p:attrNameLst>
                                          <p:attrName>style.visibility</p:attrName>
                                        </p:attrNameLst>
                                      </p:cBhvr>
                                      <p:to>
                                        <p:strVal val="visible"/>
                                      </p:to>
                                    </p:set>
                                    <p:animEffect transition="in" filter="box(out)">
                                      <p:cBhvr>
                                        <p:cTn id="22" dur="500"/>
                                        <p:tgtEl>
                                          <p:spTgt spid="235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3842"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dirty="0">
              <a:solidFill>
                <a:srgbClr val="FF9933"/>
              </a:solidFill>
              <a:latin typeface="Arial" panose="020B0604020202020204" pitchFamily="34" charset="0"/>
              <a:cs typeface="Arial" panose="020B0604020202020204" pitchFamily="34" charset="0"/>
            </a:endParaRPr>
          </a:p>
        </p:txBody>
      </p:sp>
      <p:sp>
        <p:nvSpPr>
          <p:cNvPr id="163843"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4582" name="Text Box 6"/>
          <p:cNvSpPr txBox="1">
            <a:spLocks noChangeArrowheads="1"/>
          </p:cNvSpPr>
          <p:nvPr/>
        </p:nvSpPr>
        <p:spPr bwMode="auto">
          <a:xfrm>
            <a:off x="533400" y="3148013"/>
            <a:ext cx="8229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0"/>
              </a:spcBef>
              <a:spcAft>
                <a:spcPct val="0"/>
              </a:spcAft>
              <a:buFontTx/>
              <a:buChar char="•"/>
            </a:pPr>
            <a:r>
              <a:rPr lang="ar-JO" sz="4000" b="1" dirty="0">
                <a:solidFill>
                  <a:srgbClr val="FFFFFF"/>
                </a:solidFill>
                <a:latin typeface="Arial" panose="020B0604020202020204" pitchFamily="34" charset="0"/>
                <a:cs typeface="Arial" panose="020B0604020202020204" pitchFamily="34" charset="0"/>
              </a:rPr>
              <a:t>هل ميخا نبي أم شيخ في الشعب؟</a:t>
            </a:r>
            <a:endParaRPr lang="en-US" sz="4000" b="1" dirty="0">
              <a:solidFill>
                <a:srgbClr val="FFFFFF"/>
              </a:solidFill>
              <a:latin typeface="Arial" panose="020B0604020202020204" pitchFamily="34" charset="0"/>
              <a:cs typeface="Arial" panose="020B0604020202020204" pitchFamily="34" charset="0"/>
            </a:endParaRPr>
          </a:p>
          <a:p>
            <a:pPr marL="0" indent="0" algn="just" defTabSz="914400" eaLnBrk="1" fontAlgn="base" hangingPunct="1">
              <a:spcBef>
                <a:spcPct val="0"/>
              </a:spcBef>
              <a:spcAft>
                <a:spcPct val="0"/>
              </a:spcAft>
            </a:pPr>
            <a:endParaRPr lang="en-US" sz="4000" b="1" dirty="0">
              <a:solidFill>
                <a:srgbClr val="FFFFFF"/>
              </a:solidFill>
              <a:latin typeface="Arial" panose="020B0604020202020204" pitchFamily="34" charset="0"/>
              <a:cs typeface="Arial" panose="020B0604020202020204" pitchFamily="34" charset="0"/>
            </a:endParaRPr>
          </a:p>
          <a:p>
            <a:pPr algn="just" defTabSz="914400" rtl="1" eaLnBrk="1" fontAlgn="base" hangingPunct="1">
              <a:spcBef>
                <a:spcPct val="0"/>
              </a:spcBef>
              <a:spcAft>
                <a:spcPct val="0"/>
              </a:spcAft>
              <a:buFontTx/>
              <a:buChar char="•"/>
            </a:pPr>
            <a:r>
              <a:rPr lang="ar-JO" sz="4000" b="1" dirty="0">
                <a:solidFill>
                  <a:srgbClr val="FFFFFF"/>
                </a:solidFill>
                <a:latin typeface="Arial" panose="020B0604020202020204" pitchFamily="34" charset="0"/>
                <a:cs typeface="Arial" panose="020B0604020202020204" pitchFamily="34" charset="0"/>
              </a:rPr>
              <a:t>مخطوطة محفوظة بشكل سيء</a:t>
            </a:r>
            <a:endParaRPr lang="en-US" sz="4000" b="1" dirty="0">
              <a:solidFill>
                <a:srgbClr val="FFFFFF"/>
              </a:solidFill>
              <a:latin typeface="Arial" panose="020B0604020202020204" pitchFamily="34" charset="0"/>
              <a:cs typeface="Arial" panose="020B0604020202020204" pitchFamily="34" charset="0"/>
            </a:endParaRPr>
          </a:p>
        </p:txBody>
      </p:sp>
      <p:pic>
        <p:nvPicPr>
          <p:cNvPr id="163845"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5" name="Rectangle 8"/>
          <p:cNvSpPr>
            <a:spLocks noGrp="1" noChangeArrowheads="1"/>
          </p:cNvSpPr>
          <p:nvPr>
            <p:ph type="title" idx="4294967295"/>
          </p:nvPr>
        </p:nvSpPr>
        <p:spPr>
          <a:xfrm>
            <a:off x="609600" y="1600200"/>
            <a:ext cx="8153400" cy="1143000"/>
          </a:xfrm>
        </p:spPr>
        <p:txBody>
          <a:bodyPr/>
          <a:lstStyle/>
          <a:p>
            <a:pPr algn="r" eaLnBrk="1" hangingPunct="1">
              <a:defRPr/>
            </a:pPr>
            <a:r>
              <a:rPr lang="ar-JO" dirty="0">
                <a:solidFill>
                  <a:srgbClr val="FF9933"/>
                </a:solidFill>
                <a:effectLst/>
                <a:ea typeface="ＭＳ Ｐゴシック" charset="0"/>
              </a:rPr>
              <a:t>التعريف والمخطوطات</a:t>
            </a:r>
            <a:endParaRPr lang="en-US" dirty="0">
              <a:effectLst/>
              <a:ea typeface="ＭＳ Ｐゴシック" charset="0"/>
            </a:endParaRPr>
          </a:p>
        </p:txBody>
      </p:sp>
      <p:sp>
        <p:nvSpPr>
          <p:cNvPr id="8" name="Text Box 3"/>
          <p:cNvSpPr txBox="1">
            <a:spLocks noChangeArrowheads="1"/>
          </p:cNvSpPr>
          <p:nvPr/>
        </p:nvSpPr>
        <p:spPr bwMode="auto">
          <a:xfrm>
            <a:off x="827088" y="0"/>
            <a:ext cx="7296495"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حقائق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63848"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3229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4582">
                                            <p:txEl>
                                              <p:pRg st="0" end="0"/>
                                            </p:txEl>
                                          </p:spTgt>
                                        </p:tgtEl>
                                        <p:attrNameLst>
                                          <p:attrName>style.visibility</p:attrName>
                                        </p:attrNameLst>
                                      </p:cBhvr>
                                      <p:to>
                                        <p:strVal val="visible"/>
                                      </p:to>
                                    </p:set>
                                    <p:animEffect transition="in" filter="box(out)">
                                      <p:cBhvr>
                                        <p:cTn id="7" dur="500"/>
                                        <p:tgtEl>
                                          <p:spTgt spid="245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4582">
                                            <p:txEl>
                                              <p:pRg st="2" end="2"/>
                                            </p:txEl>
                                          </p:spTgt>
                                        </p:tgtEl>
                                        <p:attrNameLst>
                                          <p:attrName>style.visibility</p:attrName>
                                        </p:attrNameLst>
                                      </p:cBhvr>
                                      <p:to>
                                        <p:strVal val="visible"/>
                                      </p:to>
                                    </p:set>
                                    <p:animEffect transition="in" filter="box(out)">
                                      <p:cBhvr>
                                        <p:cTn id="12" dur="500"/>
                                        <p:tgtEl>
                                          <p:spTgt spid="245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4866"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dirty="0">
              <a:solidFill>
                <a:srgbClr val="FF9933"/>
              </a:solidFill>
              <a:latin typeface="Arial" panose="020B0604020202020204" pitchFamily="34" charset="0"/>
              <a:cs typeface="Arial" panose="020B0604020202020204" pitchFamily="34" charset="0"/>
            </a:endParaRPr>
          </a:p>
        </p:txBody>
      </p:sp>
      <p:sp>
        <p:nvSpPr>
          <p:cNvPr id="164867"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606" name="Text Box 6"/>
          <p:cNvSpPr txBox="1">
            <a:spLocks noChangeArrowheads="1"/>
          </p:cNvSpPr>
          <p:nvPr/>
        </p:nvSpPr>
        <p:spPr bwMode="auto">
          <a:xfrm>
            <a:off x="381000" y="2282825"/>
            <a:ext cx="8229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rtl="1" eaLnBrk="1" fontAlgn="base" hangingPunct="1">
              <a:spcBef>
                <a:spcPct val="0"/>
              </a:spcBef>
              <a:spcAft>
                <a:spcPct val="0"/>
              </a:spcAft>
              <a:buFontTx/>
              <a:buChar char="•"/>
            </a:pPr>
            <a:r>
              <a:rPr lang="ar-JO" sz="4000" b="1" dirty="0">
                <a:solidFill>
                  <a:srgbClr val="FFFFFF"/>
                </a:solidFill>
                <a:latin typeface="Arial" panose="020B0604020202020204" pitchFamily="34" charset="0"/>
                <a:cs typeface="Arial" panose="020B0604020202020204" pitchFamily="34" charset="0"/>
              </a:rPr>
              <a:t>شخصية الله</a:t>
            </a:r>
          </a:p>
          <a:p>
            <a:pPr algn="just" defTabSz="914400" rtl="1" eaLnBrk="1" fontAlgn="base" hangingPunct="1">
              <a:spcBef>
                <a:spcPct val="0"/>
              </a:spcBef>
              <a:spcAft>
                <a:spcPct val="0"/>
              </a:spcAft>
              <a:buFontTx/>
              <a:buChar char="•"/>
            </a:pPr>
            <a:r>
              <a:rPr lang="ar-JO" sz="4000" b="1" dirty="0">
                <a:solidFill>
                  <a:srgbClr val="FFFFFF"/>
                </a:solidFill>
                <a:latin typeface="Arial" panose="020B0604020202020204" pitchFamily="34" charset="0"/>
                <a:cs typeface="Arial" panose="020B0604020202020204" pitchFamily="34" charset="0"/>
              </a:rPr>
              <a:t>عقيدة البقية</a:t>
            </a:r>
          </a:p>
          <a:p>
            <a:pPr algn="just" defTabSz="914400" rtl="1" eaLnBrk="1" fontAlgn="base" hangingPunct="1">
              <a:spcBef>
                <a:spcPct val="0"/>
              </a:spcBef>
              <a:spcAft>
                <a:spcPct val="0"/>
              </a:spcAft>
              <a:buFontTx/>
              <a:buChar char="•"/>
            </a:pPr>
            <a:r>
              <a:rPr lang="ar-JO" sz="4000" b="1" dirty="0">
                <a:solidFill>
                  <a:srgbClr val="FFFFFF"/>
                </a:solidFill>
                <a:latin typeface="Arial" panose="020B0604020202020204" pitchFamily="34" charset="0"/>
                <a:cs typeface="Arial" panose="020B0604020202020204" pitchFamily="34" charset="0"/>
              </a:rPr>
              <a:t>النبوة المسيانية</a:t>
            </a:r>
            <a:endParaRPr lang="en-US" sz="4000" b="1" dirty="0">
              <a:solidFill>
                <a:srgbClr val="FFFFFF"/>
              </a:solidFill>
              <a:latin typeface="Arial" panose="020B0604020202020204" pitchFamily="34" charset="0"/>
              <a:cs typeface="Arial" panose="020B0604020202020204" pitchFamily="34" charset="0"/>
            </a:endParaRPr>
          </a:p>
        </p:txBody>
      </p:sp>
      <p:pic>
        <p:nvPicPr>
          <p:cNvPr id="164869"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9" name="Rectangle 8"/>
          <p:cNvSpPr>
            <a:spLocks noGrp="1" noChangeArrowheads="1"/>
          </p:cNvSpPr>
          <p:nvPr>
            <p:ph type="title" idx="4294967295"/>
          </p:nvPr>
        </p:nvSpPr>
        <p:spPr>
          <a:xfrm>
            <a:off x="457200" y="1295400"/>
            <a:ext cx="8305800" cy="990600"/>
          </a:xfrm>
        </p:spPr>
        <p:txBody>
          <a:bodyPr/>
          <a:lstStyle/>
          <a:p>
            <a:pPr algn="r" eaLnBrk="1" hangingPunct="1">
              <a:defRPr/>
            </a:pPr>
            <a:r>
              <a:rPr lang="ar-JO" dirty="0">
                <a:solidFill>
                  <a:srgbClr val="FF9933"/>
                </a:solidFill>
                <a:effectLst/>
                <a:ea typeface="ＭＳ Ｐゴシック" charset="0"/>
              </a:rPr>
              <a:t>القيمة اللاهوتية</a:t>
            </a:r>
            <a:endParaRPr lang="en-US" dirty="0">
              <a:effectLst/>
              <a:ea typeface="ＭＳ Ｐゴシック" charset="0"/>
            </a:endParaRPr>
          </a:p>
        </p:txBody>
      </p:sp>
      <p:sp>
        <p:nvSpPr>
          <p:cNvPr id="8" name="Text Box 3"/>
          <p:cNvSpPr txBox="1">
            <a:spLocks noChangeArrowheads="1"/>
          </p:cNvSpPr>
          <p:nvPr/>
        </p:nvSpPr>
        <p:spPr bwMode="auto">
          <a:xfrm>
            <a:off x="827088" y="0"/>
            <a:ext cx="7326312"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حقائق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64872"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8767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box(out)">
                                      <p:cBhvr>
                                        <p:cTn id="7" dur="500"/>
                                        <p:tgtEl>
                                          <p:spTgt spid="256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5606">
                                            <p:txEl>
                                              <p:pRg st="1" end="1"/>
                                            </p:txEl>
                                          </p:spTgt>
                                        </p:tgtEl>
                                        <p:attrNameLst>
                                          <p:attrName>style.visibility</p:attrName>
                                        </p:attrNameLst>
                                      </p:cBhvr>
                                      <p:to>
                                        <p:strVal val="visible"/>
                                      </p:to>
                                    </p:set>
                                    <p:animEffect transition="in" filter="box(out)">
                                      <p:cBhvr>
                                        <p:cTn id="12" dur="500"/>
                                        <p:tgtEl>
                                          <p:spTgt spid="256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5606">
                                            <p:txEl>
                                              <p:pRg st="2" end="2"/>
                                            </p:txEl>
                                          </p:spTgt>
                                        </p:tgtEl>
                                        <p:attrNameLst>
                                          <p:attrName>style.visibility</p:attrName>
                                        </p:attrNameLst>
                                      </p:cBhvr>
                                      <p:to>
                                        <p:strVal val="visible"/>
                                      </p:to>
                                    </p:set>
                                    <p:animEffect transition="in" filter="box(out)">
                                      <p:cBhvr>
                                        <p:cTn id="17" dur="500"/>
                                        <p:tgtEl>
                                          <p:spTgt spid="25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90"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dirty="0">
              <a:solidFill>
                <a:srgbClr val="FF9933"/>
              </a:solidFill>
              <a:latin typeface="Arial" panose="020B0604020202020204" pitchFamily="34" charset="0"/>
              <a:cs typeface="Arial" panose="020B0604020202020204" pitchFamily="34" charset="0"/>
            </a:endParaRPr>
          </a:p>
        </p:txBody>
      </p:sp>
      <p:sp>
        <p:nvSpPr>
          <p:cNvPr id="16589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6630" name="Text Box 6"/>
          <p:cNvSpPr txBox="1">
            <a:spLocks noChangeArrowheads="1"/>
          </p:cNvSpPr>
          <p:nvPr/>
        </p:nvSpPr>
        <p:spPr bwMode="auto">
          <a:xfrm>
            <a:off x="0" y="1828800"/>
            <a:ext cx="8915400" cy="3416320"/>
          </a:xfrm>
          <a:prstGeom prst="rect">
            <a:avLst/>
          </a:prstGeom>
          <a:noFill/>
          <a:ln w="9525">
            <a:noFill/>
            <a:miter lim="800000"/>
            <a:headEnd/>
            <a:tailEnd/>
          </a:ln>
          <a:effectLst/>
        </p:spPr>
        <p:txBody>
          <a:bodyPr wrap="square">
            <a:spAutoFit/>
          </a:bodyPr>
          <a:lstStyle/>
          <a:p>
            <a:pPr marL="349250" indent="-349250" algn="r" defTabSz="914400" rtl="1" fontAlgn="base">
              <a:spcBef>
                <a:spcPct val="0"/>
              </a:spcBef>
              <a:spcAft>
                <a:spcPct val="0"/>
              </a:spcAft>
              <a:buFontTx/>
              <a:buChar cha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كيف تشبه الحالة في زمن ميخا مجتمعنا اليوم؟ في الكنيسة؟</a:t>
            </a:r>
            <a:r>
              <a:rPr lang="en-US" sz="3600" b="1" dirty="0">
                <a:solidFill>
                  <a:srgbClr val="FFFFFF"/>
                </a:solidFill>
                <a:latin typeface="Arial" panose="020B0604020202020204" pitchFamily="34" charset="0"/>
                <a:ea typeface="ＭＳ Ｐゴシック" charset="0"/>
                <a:cs typeface="Arial" panose="020B0604020202020204" pitchFamily="34" charset="0"/>
              </a:rPr>
              <a:t> </a:t>
            </a:r>
          </a:p>
          <a:p>
            <a:pPr marL="349250" indent="-349250" algn="r" defTabSz="914400" rtl="1" fontAlgn="base">
              <a:spcBef>
                <a:spcPct val="0"/>
              </a:spcBef>
              <a:spcAft>
                <a:spcPct val="0"/>
              </a:spcAft>
              <a:buFontTx/>
              <a:buChar cha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كيف تؤثر معرفة شخصية الله في الموجودة في ميخا على حياتنا وفلسفتنا اليومية؟</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a:p>
            <a:pPr marL="349250" indent="-349250" algn="r" defTabSz="914400" rtl="1" fontAlgn="base">
              <a:spcBef>
                <a:spcPct val="0"/>
              </a:spcBef>
              <a:spcAft>
                <a:spcPct val="0"/>
              </a:spcAft>
              <a:buFontTx/>
              <a:buChar cha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ما معنى أن نسلك بالحق وتحب الرحمة وأن تسلك متواضعاً على إلهك؟</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65893"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3" name="Rectangle 8"/>
          <p:cNvSpPr>
            <a:spLocks noGrp="1" noChangeArrowheads="1"/>
          </p:cNvSpPr>
          <p:nvPr>
            <p:ph type="title" idx="4294967295"/>
          </p:nvPr>
        </p:nvSpPr>
        <p:spPr>
          <a:xfrm>
            <a:off x="685800" y="838200"/>
            <a:ext cx="7772400" cy="914400"/>
          </a:xfrm>
        </p:spPr>
        <p:txBody>
          <a:bodyPr/>
          <a:lstStyle/>
          <a:p>
            <a:pPr eaLnBrk="1" hangingPunct="1">
              <a:defRPr/>
            </a:pPr>
            <a:r>
              <a:rPr lang="ar-JO" dirty="0">
                <a:solidFill>
                  <a:srgbClr val="FF9933"/>
                </a:solidFill>
                <a:effectLst>
                  <a:outerShdw blurRad="38100" dist="38100" dir="2700000" algn="tl">
                    <a:srgbClr val="DDDDDD"/>
                  </a:outerShdw>
                </a:effectLst>
                <a:ea typeface="ＭＳ Ｐゴシック" charset="0"/>
              </a:rPr>
              <a:t>التطبيق</a:t>
            </a:r>
            <a:endParaRPr lang="en-US" dirty="0">
              <a:effectLst>
                <a:outerShdw blurRad="38100" dist="38100" dir="2700000" algn="tl">
                  <a:srgbClr val="DDDDDD"/>
                </a:outerShdw>
              </a:effectLst>
              <a:ea typeface="ＭＳ Ｐゴシック" charset="0"/>
            </a:endParaRPr>
          </a:p>
        </p:txBody>
      </p:sp>
      <p:sp>
        <p:nvSpPr>
          <p:cNvPr id="8" name="Text Box 3"/>
          <p:cNvSpPr txBox="1">
            <a:spLocks noChangeArrowheads="1"/>
          </p:cNvSpPr>
          <p:nvPr/>
        </p:nvSpPr>
        <p:spPr bwMode="auto">
          <a:xfrm>
            <a:off x="827087" y="0"/>
            <a:ext cx="7539037"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حقائق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65896"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615</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3721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630">
                                            <p:txEl>
                                              <p:pRg st="0" end="0"/>
                                            </p:txEl>
                                          </p:spTgt>
                                        </p:tgtEl>
                                        <p:attrNameLst>
                                          <p:attrName>style.visibility</p:attrName>
                                        </p:attrNameLst>
                                      </p:cBhvr>
                                      <p:to>
                                        <p:strVal val="visible"/>
                                      </p:to>
                                    </p:set>
                                    <p:animEffect transition="in" filter="box(out)">
                                      <p:cBhvr>
                                        <p:cTn id="7" dur="500"/>
                                        <p:tgtEl>
                                          <p:spTgt spid="266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630">
                                            <p:txEl>
                                              <p:pRg st="1" end="1"/>
                                            </p:txEl>
                                          </p:spTgt>
                                        </p:tgtEl>
                                        <p:attrNameLst>
                                          <p:attrName>style.visibility</p:attrName>
                                        </p:attrNameLst>
                                      </p:cBhvr>
                                      <p:to>
                                        <p:strVal val="visible"/>
                                      </p:to>
                                    </p:set>
                                    <p:animEffect transition="in" filter="box(out)">
                                      <p:cBhvr>
                                        <p:cTn id="12" dur="500"/>
                                        <p:tgtEl>
                                          <p:spTgt spid="266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6630">
                                            <p:txEl>
                                              <p:pRg st="2" end="2"/>
                                            </p:txEl>
                                          </p:spTgt>
                                        </p:tgtEl>
                                        <p:attrNameLst>
                                          <p:attrName>style.visibility</p:attrName>
                                        </p:attrNameLst>
                                      </p:cBhvr>
                                      <p:to>
                                        <p:strVal val="visible"/>
                                      </p:to>
                                    </p:set>
                                    <p:animEffect transition="in" filter="box(out)">
                                      <p:cBhvr>
                                        <p:cTn id="17" dur="500"/>
                                        <p:tgtEl>
                                          <p:spTgt spid="266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69347" name="Text Box 3"/>
          <p:cNvSpPr txBox="1">
            <a:spLocks noChangeArrowheads="1"/>
          </p:cNvSpPr>
          <p:nvPr/>
        </p:nvSpPr>
        <p:spPr bwMode="auto">
          <a:xfrm>
            <a:off x="304800" y="306388"/>
            <a:ext cx="8686800" cy="508446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4000" b="1" dirty="0">
                <a:solidFill>
                  <a:srgbClr val="FFFFFF"/>
                </a:solidFill>
                <a:latin typeface="Arial" panose="020B0604020202020204" pitchFamily="34" charset="0"/>
                <a:cs typeface="Arial" panose="020B0604020202020204" pitchFamily="34" charset="0"/>
              </a:rPr>
              <a:t>اختبار مراجعة عن ميخا</a:t>
            </a:r>
            <a:endParaRPr lang="en-US" sz="4000" b="1" dirty="0">
              <a:solidFill>
                <a:srgbClr val="FFFFFF"/>
              </a:solidFill>
              <a:latin typeface="Arial" panose="020B0604020202020204" pitchFamily="34" charset="0"/>
              <a:cs typeface="Arial" panose="020B0604020202020204" pitchFamily="34" charset="0"/>
            </a:endParaRPr>
          </a:p>
          <a:p>
            <a:pPr marL="0" indent="0" algn="r" defTabSz="914400" fontAlgn="base">
              <a:lnSpc>
                <a:spcPct val="90000"/>
              </a:lnSpc>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1. كان ميخا من المملكة ــــــــــــــــــــــــــ .</a:t>
            </a:r>
            <a:endParaRPr lang="en-US" sz="3600" b="1" dirty="0">
              <a:solidFill>
                <a:srgbClr val="FFFFFF"/>
              </a:solidFill>
              <a:latin typeface="Arial" panose="020B0604020202020204" pitchFamily="34" charset="0"/>
              <a:cs typeface="Arial" panose="020B0604020202020204" pitchFamily="34" charset="0"/>
            </a:endParaRPr>
          </a:p>
          <a:p>
            <a:pPr marL="0" indent="0" algn="r" defTabSz="914400" fontAlgn="base">
              <a:lnSpc>
                <a:spcPct val="90000"/>
              </a:lnSpc>
              <a:spcBef>
                <a:spcPct val="50000"/>
              </a:spcBef>
              <a:spcAft>
                <a:spcPct val="0"/>
              </a:spcAft>
              <a:defRPr/>
            </a:pPr>
            <a:r>
              <a:rPr lang="ar-JO" sz="3600" b="1" dirty="0">
                <a:solidFill>
                  <a:srgbClr val="FFFFFF"/>
                </a:solidFill>
                <a:latin typeface="Arial" panose="020B0604020202020204" pitchFamily="34" charset="0"/>
                <a:cs typeface="Arial"/>
              </a:rPr>
              <a:t>2. معنى اسم ميخا (من مثل ـــــــــــــــــــــــ)؟</a:t>
            </a:r>
            <a:r>
              <a:rPr lang="en-US" sz="3600" b="1" dirty="0">
                <a:solidFill>
                  <a:srgbClr val="FFFFFF"/>
                </a:solidFill>
                <a:latin typeface="Arial" panose="020B0604020202020204" pitchFamily="34" charset="0"/>
                <a:cs typeface="Arial" panose="020B0604020202020204" pitchFamily="34" charset="0"/>
              </a:rPr>
              <a:t> </a:t>
            </a:r>
          </a:p>
          <a:p>
            <a:pPr marL="0" indent="0" algn="r" defTabSz="914400" fontAlgn="base">
              <a:lnSpc>
                <a:spcPct val="90000"/>
              </a:lnSpc>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3. كان ميخا معاصراً لـِ ـــــــــــــــــــــــــــ .</a:t>
            </a:r>
            <a:endParaRPr lang="en-US" sz="3600" b="1" dirty="0">
              <a:solidFill>
                <a:srgbClr val="FFFFFF"/>
              </a:solidFill>
              <a:latin typeface="Arial" panose="020B0604020202020204" pitchFamily="34" charset="0"/>
              <a:cs typeface="Arial" panose="020B0604020202020204" pitchFamily="34" charset="0"/>
            </a:endParaRPr>
          </a:p>
          <a:p>
            <a:pPr marL="0" indent="0" algn="r" defTabSz="914400" fontAlgn="base">
              <a:lnSpc>
                <a:spcPct val="90000"/>
              </a:lnSpc>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4. يعلم هذا السفر عن اهتمام الله بموضوع ـــــــــــــــــــــــ الإجتماعي .</a:t>
            </a:r>
            <a:endParaRPr lang="en-US" sz="3600" b="1" dirty="0">
              <a:solidFill>
                <a:srgbClr val="FFFFFF"/>
              </a:solidFill>
              <a:latin typeface="Arial" panose="020B0604020202020204" pitchFamily="34" charset="0"/>
              <a:cs typeface="Arial" panose="020B0604020202020204" pitchFamily="34" charset="0"/>
            </a:endParaRPr>
          </a:p>
          <a:p>
            <a:pPr defTabSz="914400" fontAlgn="base">
              <a:lnSpc>
                <a:spcPct val="90000"/>
              </a:lnSpc>
              <a:spcBef>
                <a:spcPct val="50000"/>
              </a:spcBef>
              <a:spcAft>
                <a:spcPct val="0"/>
              </a:spcAft>
              <a:buFontTx/>
              <a:buAutoNum type="arabicPeriod"/>
              <a:defRPr/>
            </a:pP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753507"/>
      </p:ext>
    </p:extLst>
  </p:cSld>
  <p:clrMapOvr>
    <a:masterClrMapping/>
  </p:clrMapOvr>
  <p:transition spd="slow"/>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D12F8-F133-1525-8893-449BB97A6E99}"/>
            </a:ext>
          </a:extLst>
        </p:cNvPr>
        <p:cNvGrpSpPr/>
        <p:nvPr/>
      </p:nvGrpSpPr>
      <p:grpSpPr>
        <a:xfrm>
          <a:off x="0" y="0"/>
          <a:ext cx="0" cy="0"/>
          <a:chOff x="0" y="0"/>
          <a:chExt cx="0" cy="0"/>
        </a:xfrm>
      </p:grpSpPr>
      <p:sp>
        <p:nvSpPr>
          <p:cNvPr id="569346" name="Rectangle 2" descr="Green marble">
            <a:extLst>
              <a:ext uri="{FF2B5EF4-FFF2-40B4-BE49-F238E27FC236}">
                <a16:creationId xmlns:a16="http://schemas.microsoft.com/office/drawing/2014/main" id="{898433A1-1C13-8C94-B29C-3CDDF095C6E8}"/>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9347" name="Text Box 3">
            <a:extLst>
              <a:ext uri="{FF2B5EF4-FFF2-40B4-BE49-F238E27FC236}">
                <a16:creationId xmlns:a16="http://schemas.microsoft.com/office/drawing/2014/main" id="{72A780A1-F1C3-C93D-D431-9DF2EA11F46B}"/>
              </a:ext>
            </a:extLst>
          </p:cNvPr>
          <p:cNvSpPr txBox="1">
            <a:spLocks noChangeArrowheads="1"/>
          </p:cNvSpPr>
          <p:nvPr/>
        </p:nvSpPr>
        <p:spPr bwMode="auto">
          <a:xfrm>
            <a:off x="304800" y="306388"/>
            <a:ext cx="8686800" cy="508446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ميخا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كان ميخا من المملكة </a:t>
            </a:r>
            <a:r>
              <a:rPr lang="ar-JO" sz="3600" b="1" u="sng" dirty="0">
                <a:solidFill>
                  <a:srgbClr val="FFFFFF"/>
                </a:solidFill>
                <a:latin typeface="Arial" panose="020B0604020202020204" pitchFamily="34" charset="0"/>
                <a:cs typeface="Arial" panose="020B0604020202020204" pitchFamily="34" charset="0"/>
              </a:rPr>
              <a:t>الجنوبية</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a:rPr>
              <a:t>2. معنى اسم ميخا (من مثل ـــــــــــــــــــــــ)؟</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كان ميخا معاصراً لـِ ـــــــــــــــــــــــــــ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يعلم هذا السفر عن اهتمام الله بموضوع ـــــــــــــــــــــــ الإجتماعي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927519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6968658"/>
              </p:ext>
            </p:extLst>
          </p:nvPr>
        </p:nvGraphicFramePr>
        <p:xfrm>
          <a:off x="0" y="44450"/>
          <a:ext cx="9090025" cy="5878513"/>
        </p:xfrm>
        <a:graphic>
          <a:graphicData uri="http://schemas.openxmlformats.org/drawingml/2006/table">
            <a:tbl>
              <a:tblPr/>
              <a:tblGrid>
                <a:gridCol w="334786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2172717">
                  <a:extLst>
                    <a:ext uri="{9D8B030D-6E8A-4147-A177-3AD203B41FA5}">
                      <a16:colId xmlns:a16="http://schemas.microsoft.com/office/drawing/2014/main" val="20002"/>
                    </a:ext>
                  </a:extLst>
                </a:gridCol>
                <a:gridCol w="2273300">
                  <a:extLst>
                    <a:ext uri="{9D8B030D-6E8A-4147-A177-3AD203B41FA5}">
                      <a16:colId xmlns:a16="http://schemas.microsoft.com/office/drawing/2014/main" val="20003"/>
                    </a:ext>
                  </a:extLst>
                </a:gridCol>
              </a:tblGrid>
              <a:tr h="51816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أنبياء يهوذا، إسرائيل، أدوم وأشور</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10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أنبياء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إلى يهوذا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أنبياء</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إلى إسرائيل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أنبياء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إلى أدوم</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أنبياء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إلى أشور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271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السبي – في يهوذا</a:t>
                      </a:r>
                      <a:endParaRPr kumimoji="0" lang="en-US"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حبقوق</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أشعياء</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يوئيل</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C00000"/>
                          </a:solidFill>
                          <a:effectLst/>
                          <a:latin typeface="Arial" panose="020B0604020202020204" pitchFamily="34" charset="0"/>
                          <a:ea typeface="ＭＳ Ｐゴシック" charset="0"/>
                          <a:cs typeface="Arial" panose="020B0604020202020204" pitchFamily="34" charset="0"/>
                        </a:rPr>
                        <a:t>ميخا</a:t>
                      </a:r>
                      <a:endParaRPr kumimoji="0" lang="en-US" sz="1800" b="1" i="0" u="none" strike="noStrike" cap="none" normalizeH="0" baseline="0" dirty="0">
                        <a:ln>
                          <a:noFill/>
                        </a:ln>
                        <a:solidFill>
                          <a:srgbClr val="C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صفنيا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مراثي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هوشع</a:t>
                      </a:r>
                      <a:endParaRPr kumimoji="0" lang="en-US"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عاموس</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عوبديا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يونان</a:t>
                      </a:r>
                      <a:endParaRPr kumimoji="0" lang="en-US"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ناحوم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1031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خلال السبي – في بابل</a:t>
                      </a:r>
                      <a:endParaRPr kumimoji="0" lang="en-US"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حزقيال</a:t>
                      </a:r>
                      <a:endParaRPr kumimoji="0" lang="en-US"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دانيال</a:t>
                      </a:r>
                      <a:endParaRPr kumimoji="0" lang="en-US"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1341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بعد السبي – في يهوذا</a:t>
                      </a:r>
                      <a:endParaRPr kumimoji="0" lang="en-US" altLang="zh-CN"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حجي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زكريا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ملاخي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bl>
          </a:graphicData>
        </a:graphic>
      </p:graphicFrame>
      <p:sp>
        <p:nvSpPr>
          <p:cNvPr id="53249" name="Rectangle 1"/>
          <p:cNvSpPr>
            <a:spLocks noChangeArrowheads="1"/>
          </p:cNvSpPr>
          <p:nvPr/>
        </p:nvSpPr>
        <p:spPr bwMode="auto">
          <a:xfrm>
            <a:off x="2471738" y="1981200"/>
            <a:ext cx="9144000" cy="1588"/>
          </a:xfrm>
          <a:prstGeom prst="rect">
            <a:avLst/>
          </a:prstGeom>
          <a:noFill/>
          <a:ln w="9525">
            <a:noFill/>
            <a:round/>
            <a:headEnd/>
            <a:tailEnd/>
          </a:ln>
          <a:effectLst/>
        </p:spPr>
        <p:txBody>
          <a:bodyPr wrap="none" anchor="ctr"/>
          <a:lstStyle/>
          <a:p>
            <a:pPr defTabSz="449263" fontAlgn="base">
              <a:lnSpc>
                <a:spcPct val="93000"/>
              </a:lnSpc>
              <a:spcBef>
                <a:spcPct val="0"/>
              </a:spcBef>
              <a:spcAft>
                <a:spcPct val="0"/>
              </a:spcAft>
              <a:buClr>
                <a:srgbClr val="FFFFFF"/>
              </a:buClr>
              <a:buSzPct val="100000"/>
              <a:buFont typeface="Arial" charset="0"/>
              <a:buNone/>
              <a:defRPr/>
            </a:pP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14719" name="Text Box 11"/>
          <p:cNvSpPr txBox="1">
            <a:spLocks noChangeArrowheads="1"/>
          </p:cNvSpPr>
          <p:nvPr/>
        </p:nvSpPr>
        <p:spPr bwMode="auto">
          <a:xfrm>
            <a:off x="8386763" y="-26988"/>
            <a:ext cx="722312" cy="460376"/>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341</a:t>
            </a:r>
            <a:endParaRPr lang="en-GB" b="1" dirty="0">
              <a:solidFill>
                <a:srgbClr val="FFFFFF"/>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0" y="6056113"/>
            <a:ext cx="9144000" cy="673100"/>
          </a:xfrm>
        </p:spPr>
        <p:txBody>
          <a:bodyPr/>
          <a:lstStyle/>
          <a:p>
            <a:pPr eaLnBrk="1" hangingPunct="1">
              <a:defRPr/>
            </a:pPr>
            <a:r>
              <a:rPr lang="ar-JO" altLang="zh-CN" sz="40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t>من كتب عن من؟</a:t>
            </a:r>
            <a:endParaRPr lang="en-US" dirty="0">
              <a:cs typeface="Arial" panose="020B0604020202020204" pitchFamily="34" charset="0"/>
            </a:endParaRPr>
          </a:p>
        </p:txBody>
      </p:sp>
      <p:sp>
        <p:nvSpPr>
          <p:cNvPr id="114721" name="Text Box 11"/>
          <p:cNvSpPr txBox="1">
            <a:spLocks noChangeArrowheads="1"/>
          </p:cNvSpPr>
          <p:nvPr/>
        </p:nvSpPr>
        <p:spPr bwMode="auto">
          <a:xfrm>
            <a:off x="5724525" y="4869160"/>
            <a:ext cx="3170238" cy="710067"/>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fontAlgn="base" hangingPunct="1">
              <a:spcBef>
                <a:spcPts val="1500"/>
              </a:spcBef>
              <a:spcAft>
                <a:spcPct val="0"/>
              </a:spcAft>
              <a:buClr>
                <a:srgbClr val="FFFFFF"/>
              </a:buClr>
              <a:buSzPct val="100000"/>
              <a:buFont typeface="Arial" charset="0"/>
              <a:buNone/>
            </a:pPr>
            <a:r>
              <a:rPr lang="ar-JO" sz="2000" b="1" dirty="0">
                <a:solidFill>
                  <a:srgbClr val="FFFFFF"/>
                </a:solidFill>
                <a:latin typeface="Arial" panose="020B0604020202020204" pitchFamily="34" charset="0"/>
                <a:cs typeface="Arial" panose="020B0604020202020204" pitchFamily="34" charset="0"/>
              </a:rPr>
              <a:t>مقتبس من تعليق معرفة الكتاب المقدس، ١: ١٠٢٧</a:t>
            </a:r>
            <a:endParaRPr lang="en-GB"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202178"/>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A020E-5E29-2C53-46EB-A28050482F22}"/>
            </a:ext>
          </a:extLst>
        </p:cNvPr>
        <p:cNvGrpSpPr/>
        <p:nvPr/>
      </p:nvGrpSpPr>
      <p:grpSpPr>
        <a:xfrm>
          <a:off x="0" y="0"/>
          <a:ext cx="0" cy="0"/>
          <a:chOff x="0" y="0"/>
          <a:chExt cx="0" cy="0"/>
        </a:xfrm>
      </p:grpSpPr>
      <p:sp>
        <p:nvSpPr>
          <p:cNvPr id="569346" name="Rectangle 2" descr="Green marble">
            <a:extLst>
              <a:ext uri="{FF2B5EF4-FFF2-40B4-BE49-F238E27FC236}">
                <a16:creationId xmlns:a16="http://schemas.microsoft.com/office/drawing/2014/main" id="{C007B3C9-1499-DD5C-5DFA-54F6D26FFF23}"/>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9347" name="Text Box 3">
            <a:extLst>
              <a:ext uri="{FF2B5EF4-FFF2-40B4-BE49-F238E27FC236}">
                <a16:creationId xmlns:a16="http://schemas.microsoft.com/office/drawing/2014/main" id="{B069220E-A628-DE13-42DC-F40CD4F4D1A3}"/>
              </a:ext>
            </a:extLst>
          </p:cNvPr>
          <p:cNvSpPr txBox="1">
            <a:spLocks noChangeArrowheads="1"/>
          </p:cNvSpPr>
          <p:nvPr/>
        </p:nvSpPr>
        <p:spPr bwMode="auto">
          <a:xfrm>
            <a:off x="304800" y="306388"/>
            <a:ext cx="8686800" cy="508446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ميخا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كان ميخا من المملكة </a:t>
            </a: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الجنوبية</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a:rPr>
              <a:t>2. معنى اسم ميخا (من مثل </a:t>
            </a:r>
            <a:r>
              <a:rPr lang="ar-JO" sz="3600" b="1" u="sng" dirty="0">
                <a:solidFill>
                  <a:srgbClr val="FFFFFF"/>
                </a:solidFill>
                <a:latin typeface="Arial" panose="020B0604020202020204" pitchFamily="34" charset="0"/>
                <a:cs typeface="Arial"/>
              </a:rPr>
              <a:t>الرب</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a:rPr>
              <a:t>)؟</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كان ميخا معاصراً لـِ ـــــــــــــــــــــــــــ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يعلم هذا السفر عن اهتمام الله بموضوع ـــــــــــــــــــــــ الإجتماعي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2129849"/>
      </p:ext>
    </p:extLst>
  </p:cSld>
  <p:clrMapOvr>
    <a:masterClrMapping/>
  </p:clrMapOvr>
  <p:transition spd="slow"/>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368B-2CB2-BB8D-FACB-4506018A8064}"/>
            </a:ext>
          </a:extLst>
        </p:cNvPr>
        <p:cNvGrpSpPr/>
        <p:nvPr/>
      </p:nvGrpSpPr>
      <p:grpSpPr>
        <a:xfrm>
          <a:off x="0" y="0"/>
          <a:ext cx="0" cy="0"/>
          <a:chOff x="0" y="0"/>
          <a:chExt cx="0" cy="0"/>
        </a:xfrm>
      </p:grpSpPr>
      <p:sp>
        <p:nvSpPr>
          <p:cNvPr id="569346" name="Rectangle 2" descr="Green marble">
            <a:extLst>
              <a:ext uri="{FF2B5EF4-FFF2-40B4-BE49-F238E27FC236}">
                <a16:creationId xmlns:a16="http://schemas.microsoft.com/office/drawing/2014/main" id="{A3B722C6-8235-5765-88DC-3B4D2777632B}"/>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9347" name="Text Box 3">
            <a:extLst>
              <a:ext uri="{FF2B5EF4-FFF2-40B4-BE49-F238E27FC236}">
                <a16:creationId xmlns:a16="http://schemas.microsoft.com/office/drawing/2014/main" id="{EEC6DC6D-A856-4B3D-B21B-B7564766A5B4}"/>
              </a:ext>
            </a:extLst>
          </p:cNvPr>
          <p:cNvSpPr txBox="1">
            <a:spLocks noChangeArrowheads="1"/>
          </p:cNvSpPr>
          <p:nvPr/>
        </p:nvSpPr>
        <p:spPr bwMode="auto">
          <a:xfrm>
            <a:off x="304800" y="306388"/>
            <a:ext cx="8686800" cy="508446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ميخا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كان ميخا من المملكة </a:t>
            </a: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الجنوبية</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a:rPr>
              <a:t>2. معنى اسم ميخا (من مثل </a:t>
            </a: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a:rPr>
              <a:t>الرب</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a:rPr>
              <a:t>)؟</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كان ميخا معاصراً لـِ </a:t>
            </a:r>
            <a:r>
              <a:rPr lang="ar-JO" sz="3600" b="1" u="sng" dirty="0">
                <a:solidFill>
                  <a:srgbClr val="FFFFFF"/>
                </a:solidFill>
                <a:latin typeface="Arial" panose="020B0604020202020204" pitchFamily="34" charset="0"/>
                <a:cs typeface="Arial" panose="020B0604020202020204" pitchFamily="34" charset="0"/>
              </a:rPr>
              <a:t>أشعياء</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يعلم هذا السفر عن اهتمام الله بموضوع ـــــــــــــــــــــــ الإجتماعي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7059195"/>
      </p:ext>
    </p:extLst>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5C00D-12BD-CE9A-1AF5-BF6478B6F9C7}"/>
            </a:ext>
          </a:extLst>
        </p:cNvPr>
        <p:cNvGrpSpPr/>
        <p:nvPr/>
      </p:nvGrpSpPr>
      <p:grpSpPr>
        <a:xfrm>
          <a:off x="0" y="0"/>
          <a:ext cx="0" cy="0"/>
          <a:chOff x="0" y="0"/>
          <a:chExt cx="0" cy="0"/>
        </a:xfrm>
      </p:grpSpPr>
      <p:sp>
        <p:nvSpPr>
          <p:cNvPr id="569346" name="Rectangle 2" descr="Green marble">
            <a:extLst>
              <a:ext uri="{FF2B5EF4-FFF2-40B4-BE49-F238E27FC236}">
                <a16:creationId xmlns:a16="http://schemas.microsoft.com/office/drawing/2014/main" id="{42A4EB03-E68E-D78B-66B5-8FC861D4D050}"/>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9347" name="Text Box 3">
            <a:extLst>
              <a:ext uri="{FF2B5EF4-FFF2-40B4-BE49-F238E27FC236}">
                <a16:creationId xmlns:a16="http://schemas.microsoft.com/office/drawing/2014/main" id="{26C2FF66-4866-CC4E-CD58-7BA3986DE9E4}"/>
              </a:ext>
            </a:extLst>
          </p:cNvPr>
          <p:cNvSpPr txBox="1">
            <a:spLocks noChangeArrowheads="1"/>
          </p:cNvSpPr>
          <p:nvPr/>
        </p:nvSpPr>
        <p:spPr bwMode="auto">
          <a:xfrm>
            <a:off x="304800" y="306388"/>
            <a:ext cx="8686800" cy="508446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ميخا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كان ميخا من المملكة </a:t>
            </a: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الجنوبية</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a:rPr>
              <a:t>2. معنى اسم ميخا (من مثل </a:t>
            </a: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a:rPr>
              <a:t>الرب</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a:rPr>
              <a:t>)؟</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كان ميخا معاصراً لـِ </a:t>
            </a: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يعلم هذا السفر عن اهتمام الله بموضوع </a:t>
            </a: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العدل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الإجتماعي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00574918"/>
      </p:ext>
    </p:extLst>
  </p:cSld>
  <p:clrMapOvr>
    <a:masterClrMapping/>
  </p:clrMapOvr>
  <p:transition spd="slow"/>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636283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4626"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400" b="1" dirty="0">
              <a:solidFill>
                <a:srgbClr val="FF9933"/>
              </a:solidFill>
              <a:latin typeface="Arial" panose="020B0604020202020204" pitchFamily="34" charset="0"/>
              <a:cs typeface="Arial" panose="020B0604020202020204" pitchFamily="34" charset="0"/>
            </a:endParaRPr>
          </a:p>
        </p:txBody>
      </p:sp>
      <p:sp>
        <p:nvSpPr>
          <p:cNvPr id="154627"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438" name="Text Box 6"/>
          <p:cNvSpPr txBox="1">
            <a:spLocks noChangeArrowheads="1"/>
          </p:cNvSpPr>
          <p:nvPr/>
        </p:nvSpPr>
        <p:spPr bwMode="auto">
          <a:xfrm>
            <a:off x="457200" y="2543175"/>
            <a:ext cx="8289234"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يزود ميخا 1: 1 معلومات مفيدة جداً عن تأليف السفر، التأريخ، القصد والإطار</a:t>
            </a:r>
            <a:endParaRPr lang="en-US" sz="4000" b="1" dirty="0">
              <a:solidFill>
                <a:srgbClr val="FFFFFF"/>
              </a:solidFill>
              <a:latin typeface="Arial" panose="020B0604020202020204" pitchFamily="34" charset="0"/>
              <a:cs typeface="Arial" panose="020B0604020202020204" pitchFamily="34" charset="0"/>
            </a:endParaRPr>
          </a:p>
        </p:txBody>
      </p:sp>
      <p:pic>
        <p:nvPicPr>
          <p:cNvPr id="154629"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9" name="Rectangle 8"/>
          <p:cNvSpPr>
            <a:spLocks noGrp="1" noChangeArrowheads="1"/>
          </p:cNvSpPr>
          <p:nvPr>
            <p:ph type="title" idx="4294967295"/>
          </p:nvPr>
        </p:nvSpPr>
        <p:spPr>
          <a:xfrm>
            <a:off x="380999" y="1371600"/>
            <a:ext cx="8365435" cy="1143000"/>
          </a:xfrm>
        </p:spPr>
        <p:txBody>
          <a:bodyPr/>
          <a:lstStyle/>
          <a:p>
            <a:pPr algn="r" eaLnBrk="1" hangingPunct="1">
              <a:defRPr/>
            </a:pPr>
            <a:r>
              <a:rPr lang="ar-JO" dirty="0">
                <a:solidFill>
                  <a:srgbClr val="FF9933"/>
                </a:solidFill>
                <a:effectLst>
                  <a:outerShdw blurRad="38100" dist="38100" dir="2700000" algn="tl">
                    <a:srgbClr val="DDDDDD"/>
                  </a:outerShdw>
                </a:effectLst>
                <a:ea typeface="ＭＳ Ｐゴシック" charset="0"/>
              </a:rPr>
              <a:t>الأدلة الداخلية</a:t>
            </a:r>
            <a:endParaRPr lang="en-US" dirty="0">
              <a:effectLst>
                <a:outerShdw blurRad="38100" dist="38100" dir="2700000" algn="tl">
                  <a:srgbClr val="DDDDDD"/>
                </a:outerShdw>
              </a:effectLst>
              <a:ea typeface="ＭＳ Ｐゴシック" charset="0"/>
            </a:endParaRPr>
          </a:p>
        </p:txBody>
      </p:sp>
      <p:sp>
        <p:nvSpPr>
          <p:cNvPr id="8" name="Text Box 3"/>
          <p:cNvSpPr txBox="1">
            <a:spLocks noChangeArrowheads="1"/>
          </p:cNvSpPr>
          <p:nvPr/>
        </p:nvSpPr>
        <p:spPr bwMode="auto">
          <a:xfrm>
            <a:off x="827088" y="0"/>
            <a:ext cx="7097712"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حقائق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54632"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9682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box(out)">
                                      <p:cBhvr>
                                        <p:cTn id="7" dur="500"/>
                                        <p:tgtEl>
                                          <p:spTgt spid="18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827088" y="0"/>
            <a:ext cx="7177225"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حقائق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20835" name="Line 6"/>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120837" name="Picture 8"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9"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616</a:t>
            </a:r>
            <a:endParaRPr lang="en-US" b="1" dirty="0">
              <a:solidFill>
                <a:srgbClr val="00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BC31F3F-A324-FF6B-3D38-5FA2E3A6F7FC}"/>
              </a:ext>
            </a:extLst>
          </p:cNvPr>
          <p:cNvPicPr>
            <a:picLocks noChangeAspect="1"/>
          </p:cNvPicPr>
          <p:nvPr/>
        </p:nvPicPr>
        <p:blipFill>
          <a:blip r:embed="rId4"/>
          <a:stretch>
            <a:fillRect/>
          </a:stretch>
        </p:blipFill>
        <p:spPr>
          <a:xfrm>
            <a:off x="6689762" y="1099385"/>
            <a:ext cx="1864306" cy="776160"/>
          </a:xfrm>
          <a:prstGeom prst="rect">
            <a:avLst/>
          </a:prstGeom>
        </p:spPr>
      </p:pic>
      <p:pic>
        <p:nvPicPr>
          <p:cNvPr id="3" name="Picture 2">
            <a:extLst>
              <a:ext uri="{FF2B5EF4-FFF2-40B4-BE49-F238E27FC236}">
                <a16:creationId xmlns:a16="http://schemas.microsoft.com/office/drawing/2014/main" id="{D5E506F4-C551-F53D-7769-CA95605819DC}"/>
              </a:ext>
            </a:extLst>
          </p:cNvPr>
          <p:cNvPicPr>
            <a:picLocks noChangeAspect="1"/>
          </p:cNvPicPr>
          <p:nvPr/>
        </p:nvPicPr>
        <p:blipFill>
          <a:blip r:embed="rId5"/>
          <a:stretch>
            <a:fillRect/>
          </a:stretch>
        </p:blipFill>
        <p:spPr>
          <a:xfrm>
            <a:off x="2858236" y="2809567"/>
            <a:ext cx="1905568" cy="793338"/>
          </a:xfrm>
          <a:prstGeom prst="rect">
            <a:avLst/>
          </a:prstGeom>
        </p:spPr>
      </p:pic>
      <p:sp>
        <p:nvSpPr>
          <p:cNvPr id="10247" name="Text Box 7"/>
          <p:cNvSpPr txBox="1">
            <a:spLocks noChangeArrowheads="1"/>
          </p:cNvSpPr>
          <p:nvPr/>
        </p:nvSpPr>
        <p:spPr bwMode="auto">
          <a:xfrm>
            <a:off x="136525" y="1714501"/>
            <a:ext cx="8229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ميخا وميخايا</a:t>
            </a:r>
            <a:endParaRPr lang="en-US" sz="3600" b="1" dirty="0">
              <a:solidFill>
                <a:srgbClr val="FFFFFF"/>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3600" b="1" dirty="0">
                <a:solidFill>
                  <a:srgbClr val="FFFFFF"/>
                </a:solidFill>
                <a:latin typeface="Arial" panose="020B0604020202020204" pitchFamily="34" charset="0"/>
                <a:cs typeface="Arial" panose="020B0604020202020204" pitchFamily="34" charset="0"/>
              </a:rPr>
              <a:t>هما العناوين اليونانية واللاتينية للسفر</a:t>
            </a:r>
            <a:endParaRPr lang="en-US" sz="3600" b="1" dirty="0">
              <a:solidFill>
                <a:srgbClr val="FFFFFF"/>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3600" b="1" dirty="0">
                <a:solidFill>
                  <a:srgbClr val="FFFFFF"/>
                </a:solidFill>
                <a:latin typeface="Arial" panose="020B0604020202020204" pitchFamily="34" charset="0"/>
                <a:cs typeface="Arial" panose="020B0604020202020204" pitchFamily="34" charset="0"/>
              </a:rPr>
              <a:t>النسخة المختصرة من</a:t>
            </a:r>
            <a:endParaRPr lang="en-US" sz="3600" b="1" dirty="0">
              <a:solidFill>
                <a:srgbClr val="FFFFFF"/>
              </a:solidFill>
              <a:latin typeface="Arial" panose="020B0604020202020204" pitchFamily="34" charset="0"/>
              <a:cs typeface="Arial" panose="020B0604020202020204" pitchFamily="34" charset="0"/>
            </a:endParaRPr>
          </a:p>
          <a:p>
            <a:pPr marL="0" indent="0" algn="r" defTabSz="914400" rtl="1" eaLnBrk="1" fontAlgn="base" hangingPunct="1">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   (ميخاياهو) والذي يعني (من مثل الرب) في 7: 18</a:t>
            </a:r>
            <a:endParaRPr lang="en-US" sz="3600" b="1" dirty="0">
              <a:solidFill>
                <a:srgbClr val="FFFFFF"/>
              </a:solidFill>
              <a:latin typeface="Arial" panose="020B0604020202020204" pitchFamily="34" charset="0"/>
              <a:cs typeface="Arial" panose="020B0604020202020204" pitchFamily="34" charset="0"/>
            </a:endParaRPr>
          </a:p>
        </p:txBody>
      </p:sp>
      <p:sp>
        <p:nvSpPr>
          <p:cNvPr id="120838" name="Rectangle 9"/>
          <p:cNvSpPr>
            <a:spLocks noGrp="1" noChangeArrowheads="1"/>
          </p:cNvSpPr>
          <p:nvPr>
            <p:ph type="title" idx="4294967295"/>
          </p:nvPr>
        </p:nvSpPr>
        <p:spPr>
          <a:xfrm>
            <a:off x="1533832" y="806253"/>
            <a:ext cx="7654412"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JO" sz="4000" dirty="0">
                <a:solidFill>
                  <a:srgbClr val="FF9933"/>
                </a:solidFill>
                <a:effectLst/>
                <a:ea typeface="ＭＳ Ｐゴシック" charset="0"/>
              </a:rPr>
              <a:t>ماذا يوجد في الإسم </a:t>
            </a:r>
            <a:endParaRPr lang="en-US" sz="4000" dirty="0">
              <a:effectLst/>
              <a:ea typeface="ＭＳ Ｐゴシック" charset="0"/>
            </a:endParaRPr>
          </a:p>
        </p:txBody>
      </p:sp>
    </p:spTree>
    <p:extLst>
      <p:ext uri="{BB962C8B-B14F-4D97-AF65-F5344CB8AC3E}">
        <p14:creationId xmlns:p14="http://schemas.microsoft.com/office/powerpoint/2010/main" val="3425440401"/>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30" descr="NNSCF009"/>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7" name="Text Box 29"/>
          <p:cNvSpPr txBox="1">
            <a:spLocks noChangeArrowheads="1"/>
          </p:cNvSpPr>
          <p:nvPr/>
        </p:nvSpPr>
        <p:spPr bwMode="auto">
          <a:xfrm>
            <a:off x="216311" y="261884"/>
            <a:ext cx="8560904" cy="5262979"/>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defRPr/>
            </a:pPr>
            <a:r>
              <a:rPr lang="ar-JO" sz="44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من مثلك؟</a:t>
            </a:r>
            <a:endParaRPr lang="en-US" sz="44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lgn="r" defTabSz="914400" eaLnBrk="1" fontAlgn="base" hangingPunct="1">
              <a:spcBef>
                <a:spcPct val="0"/>
              </a:spcBef>
              <a:spcAft>
                <a:spcPct val="0"/>
              </a:spcAft>
              <a:defRPr/>
            </a:pPr>
            <a:endParaRPr lang="en-US" sz="18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lgn="r" defTabSz="914400" eaLnBrk="1" fontAlgn="base" hangingPunct="1">
              <a:spcBef>
                <a:spcPct val="0"/>
              </a:spcBef>
              <a:spcAft>
                <a:spcPct val="0"/>
              </a:spcAft>
              <a:defRPr/>
            </a:pPr>
            <a:r>
              <a:rPr lang="ar-JO"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من هو مثلك يا الله؟</a:t>
            </a:r>
          </a:p>
          <a:p>
            <a:pPr algn="r" defTabSz="914400" eaLnBrk="1" fontAlgn="base" hangingPunct="1">
              <a:spcBef>
                <a:spcPct val="0"/>
              </a:spcBef>
              <a:spcAft>
                <a:spcPct val="0"/>
              </a:spcAft>
              <a:defRPr/>
            </a:pPr>
            <a:r>
              <a:rPr lang="ar-JO"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أنت خلقتنا على شبهك</a:t>
            </a:r>
          </a:p>
          <a:p>
            <a:pPr algn="r" defTabSz="914400" eaLnBrk="1" fontAlgn="base" hangingPunct="1">
              <a:spcBef>
                <a:spcPct val="0"/>
              </a:spcBef>
              <a:spcAft>
                <a:spcPct val="0"/>
              </a:spcAft>
              <a:defRPr/>
            </a:pPr>
            <a:r>
              <a:rPr lang="ar-JO"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من هو مثلك يا الله؟</a:t>
            </a:r>
          </a:p>
          <a:p>
            <a:pPr algn="r" defTabSz="914400" eaLnBrk="1" fontAlgn="base" hangingPunct="1">
              <a:spcBef>
                <a:spcPct val="0"/>
              </a:spcBef>
              <a:spcAft>
                <a:spcPct val="0"/>
              </a:spcAft>
              <a:defRPr/>
            </a:pPr>
            <a:r>
              <a:rPr lang="ar-JO"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إنه لشرف أن نقف ونعبدك</a:t>
            </a:r>
            <a:endParaRPr 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lgn="r" defTabSz="914400" eaLnBrk="1" fontAlgn="base" hangingPunct="1">
              <a:spcBef>
                <a:spcPct val="0"/>
              </a:spcBef>
              <a:spcAft>
                <a:spcPct val="0"/>
              </a:spcAft>
              <a:defRPr/>
            </a:pPr>
            <a:endParaRPr lang="en-US" sz="18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lgn="r" defTabSz="914400" eaLnBrk="1" fontAlgn="base" hangingPunct="1">
              <a:spcBef>
                <a:spcPct val="0"/>
              </a:spcBef>
              <a:spcAft>
                <a:spcPct val="0"/>
              </a:spcAft>
              <a:defRPr/>
            </a:pPr>
            <a:r>
              <a:rPr lang="ar-JO"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نرفع أيدينا إلى العظيم الكائن</a:t>
            </a:r>
          </a:p>
          <a:p>
            <a:pPr algn="r" defTabSz="914400" eaLnBrk="1" fontAlgn="base" hangingPunct="1">
              <a:spcBef>
                <a:spcPct val="0"/>
              </a:spcBef>
              <a:spcAft>
                <a:spcPct val="0"/>
              </a:spcAft>
              <a:defRPr/>
            </a:pPr>
            <a:r>
              <a:rPr lang="ar-JO"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والذي كان والذي يأتي</a:t>
            </a:r>
          </a:p>
          <a:p>
            <a:pPr algn="r" defTabSz="914400" eaLnBrk="1" fontAlgn="base" hangingPunct="1">
              <a:spcBef>
                <a:spcPct val="0"/>
              </a:spcBef>
              <a:spcAft>
                <a:spcPct val="0"/>
              </a:spcAft>
              <a:defRPr/>
            </a:pPr>
            <a:r>
              <a:rPr lang="ar-JO"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نرفع أيدينا إلى العظيم الكائن</a:t>
            </a:r>
          </a:p>
          <a:p>
            <a:pPr algn="r" defTabSz="914400" eaLnBrk="1" fontAlgn="base" hangingPunct="1">
              <a:spcBef>
                <a:spcPct val="0"/>
              </a:spcBef>
              <a:spcAft>
                <a:spcPct val="0"/>
              </a:spcAft>
              <a:defRPr/>
            </a:pPr>
            <a:r>
              <a:rPr lang="ar-JO"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من يقارن نفسه بك؟</a:t>
            </a:r>
            <a:endParaRPr 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14340" name="Rectangle 32"/>
          <p:cNvSpPr>
            <a:spLocks noGrp="1" noChangeArrowheads="1"/>
          </p:cNvSpPr>
          <p:nvPr>
            <p:ph type="title" idx="4294967295"/>
          </p:nvPr>
        </p:nvSpPr>
        <p:spPr>
          <a:xfrm>
            <a:off x="3962400" y="6400800"/>
            <a:ext cx="5181600" cy="457200"/>
          </a:xfrm>
        </p:spPr>
        <p:txBody>
          <a:bodyPr/>
          <a:lstStyle/>
          <a:p>
            <a:pPr algn="r" eaLnBrk="1" hangingPunct="1">
              <a:defRPr/>
            </a:pPr>
            <a:r>
              <a:rPr lang="ar-JO" sz="1600" dirty="0">
                <a:effectLst>
                  <a:outerShdw blurRad="38100" dist="38100" dir="2700000" algn="tl">
                    <a:srgbClr val="808080"/>
                  </a:outerShdw>
                </a:effectLst>
                <a:ea typeface="ＭＳ Ｐゴシック" charset="0"/>
              </a:rPr>
              <a:t>ترنيمة مقتبسة من ميخا 7: 18</a:t>
            </a:r>
            <a:endParaRPr lang="en-US" sz="1800" dirty="0">
              <a:effectLst>
                <a:outerShdw blurRad="38100" dist="38100" dir="2700000" algn="tl">
                  <a:srgbClr val="FFFFFF"/>
                </a:outerShdw>
              </a:effectLst>
              <a:ea typeface="ＭＳ Ｐゴシック" charset="0"/>
            </a:endParaRPr>
          </a:p>
        </p:txBody>
      </p:sp>
    </p:spTree>
    <p:extLst>
      <p:ext uri="{BB962C8B-B14F-4D97-AF65-F5344CB8AC3E}">
        <p14:creationId xmlns:p14="http://schemas.microsoft.com/office/powerpoint/2010/main" val="238561763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6674"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0486" name="Text Box 6"/>
          <p:cNvSpPr txBox="1">
            <a:spLocks noChangeArrowheads="1"/>
          </p:cNvSpPr>
          <p:nvPr/>
        </p:nvSpPr>
        <p:spPr bwMode="auto">
          <a:xfrm>
            <a:off x="457200" y="2173288"/>
            <a:ext cx="8229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0"/>
              </a:spcBef>
              <a:spcAft>
                <a:spcPct val="0"/>
              </a:spcAft>
              <a:buFontTx/>
              <a:buChar char="•"/>
              <a:defRPr/>
            </a:pPr>
            <a:r>
              <a:rPr lang="ar-JO" sz="3600" b="1" dirty="0">
                <a:solidFill>
                  <a:srgbClr val="FFFFFF"/>
                </a:solidFill>
                <a:latin typeface="Arial" panose="020B0604020202020204" pitchFamily="34" charset="0"/>
                <a:cs typeface="Arial" panose="020B0604020202020204" pitchFamily="34" charset="0"/>
              </a:rPr>
              <a:t>تنبأ تحت حكم يوثام (739-731)، آحاز (735-715) وحزقيا (715-686)</a:t>
            </a:r>
            <a:endParaRPr lang="en-US" sz="3600" b="1" dirty="0">
              <a:solidFill>
                <a:srgbClr val="FFFFFF"/>
              </a:solidFill>
              <a:latin typeface="Arial" panose="020B0604020202020204" pitchFamily="34" charset="0"/>
              <a:cs typeface="Arial" panose="020B0604020202020204" pitchFamily="34" charset="0"/>
            </a:endParaRPr>
          </a:p>
          <a:p>
            <a:pPr marL="0" indent="0" defTabSz="914400" eaLnBrk="1" fontAlgn="base" hangingPunct="1">
              <a:spcBef>
                <a:spcPct val="0"/>
              </a:spcBef>
              <a:spcAft>
                <a:spcPct val="0"/>
              </a:spcAft>
              <a:defRPr/>
            </a:pPr>
            <a:r>
              <a:rPr lang="en-US" sz="3600" b="1" dirty="0">
                <a:solidFill>
                  <a:srgbClr val="FFFFFF"/>
                </a:solidFill>
                <a:latin typeface="Arial" panose="020B0604020202020204" pitchFamily="34" charset="0"/>
                <a:cs typeface="Arial" panose="020B0604020202020204" pitchFamily="34" charset="0"/>
              </a:rPr>
              <a:t> </a:t>
            </a:r>
          </a:p>
          <a:p>
            <a:pPr algn="r" defTabSz="914400" rtl="1" eaLnBrk="1" fontAlgn="base" hangingPunct="1">
              <a:spcBef>
                <a:spcPct val="0"/>
              </a:spcBef>
              <a:spcAft>
                <a:spcPct val="0"/>
              </a:spcAft>
              <a:buFontTx/>
              <a:buChar char="•"/>
              <a:defRPr/>
            </a:pPr>
            <a:r>
              <a:rPr lang="ar-JO" sz="3600" b="1" dirty="0">
                <a:solidFill>
                  <a:srgbClr val="FFFFFF"/>
                </a:solidFill>
                <a:latin typeface="Arial" panose="020B0604020202020204" pitchFamily="34" charset="0"/>
                <a:cs typeface="Arial" panose="020B0604020202020204" pitchFamily="34" charset="0"/>
              </a:rPr>
              <a:t>يتراوح تاريخ نبواته ما بين 735-710 ق.م</a:t>
            </a:r>
            <a:endParaRPr lang="en-US" sz="3600" b="1" dirty="0">
              <a:solidFill>
                <a:srgbClr val="FFFFFF"/>
              </a:solidFill>
              <a:latin typeface="Arial" panose="020B0604020202020204" pitchFamily="34" charset="0"/>
              <a:cs typeface="Arial" panose="020B0604020202020204" pitchFamily="34" charset="0"/>
            </a:endParaRPr>
          </a:p>
        </p:txBody>
      </p:sp>
      <p:pic>
        <p:nvPicPr>
          <p:cNvPr id="156676"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6" name="Rectangle 8"/>
          <p:cNvSpPr>
            <a:spLocks noGrp="1" noChangeArrowheads="1"/>
          </p:cNvSpPr>
          <p:nvPr>
            <p:ph type="title" idx="4294967295"/>
          </p:nvPr>
        </p:nvSpPr>
        <p:spPr>
          <a:xfrm>
            <a:off x="609600" y="1295400"/>
            <a:ext cx="7772400" cy="762000"/>
          </a:xfrm>
        </p:spPr>
        <p:txBody>
          <a:bodyPr anchor="t">
            <a:spAutoFit/>
          </a:bodyPr>
          <a:lstStyle/>
          <a:p>
            <a:pPr algn="r" eaLnBrk="1" hangingPunct="1">
              <a:defRPr/>
            </a:pPr>
            <a:r>
              <a:rPr lang="ar-JO" dirty="0">
                <a:solidFill>
                  <a:srgbClr val="FF9933"/>
                </a:solidFill>
                <a:effectLst/>
                <a:ea typeface="ＭＳ Ｐゴシック" charset="0"/>
              </a:rPr>
              <a:t>التاريخ</a:t>
            </a:r>
            <a:endParaRPr lang="en-US" dirty="0">
              <a:solidFill>
                <a:srgbClr val="FF9933"/>
              </a:solidFill>
              <a:effectLst/>
              <a:ea typeface="ＭＳ Ｐゴシック" charset="0"/>
            </a:endParaRPr>
          </a:p>
        </p:txBody>
      </p:sp>
      <p:sp>
        <p:nvSpPr>
          <p:cNvPr id="7" name="Text Box 3"/>
          <p:cNvSpPr txBox="1">
            <a:spLocks noChangeArrowheads="1"/>
          </p:cNvSpPr>
          <p:nvPr/>
        </p:nvSpPr>
        <p:spPr bwMode="auto">
          <a:xfrm>
            <a:off x="827088" y="0"/>
            <a:ext cx="7230234"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حقائق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56679"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1785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box(out)">
                                      <p:cBhvr>
                                        <p:cTn id="7" dur="500"/>
                                        <p:tgtEl>
                                          <p:spTgt spid="204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0486">
                                            <p:txEl>
                                              <p:pRg st="1" end="1"/>
                                            </p:txEl>
                                          </p:spTgt>
                                        </p:tgtEl>
                                        <p:attrNameLst>
                                          <p:attrName>style.visibility</p:attrName>
                                        </p:attrNameLst>
                                      </p:cBhvr>
                                      <p:to>
                                        <p:strVal val="visible"/>
                                      </p:to>
                                    </p:set>
                                    <p:animEffect transition="in" filter="box(out)">
                                      <p:cBhvr>
                                        <p:cTn id="12" dur="500"/>
                                        <p:tgtEl>
                                          <p:spTgt spid="204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0486">
                                            <p:txEl>
                                              <p:pRg st="2" end="2"/>
                                            </p:txEl>
                                          </p:spTgt>
                                        </p:tgtEl>
                                        <p:attrNameLst>
                                          <p:attrName>style.visibility</p:attrName>
                                        </p:attrNameLst>
                                      </p:cBhvr>
                                      <p:to>
                                        <p:strVal val="visible"/>
                                      </p:to>
                                    </p:set>
                                    <p:animEffect transition="in" filter="box(out)">
                                      <p:cBhvr>
                                        <p:cTn id="17" dur="500"/>
                                        <p:tgtEl>
                                          <p:spTgt spid="204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4386" name="Line 2"/>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157699" name="Picture 4"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0" name="Text Box 6"/>
          <p:cNvSpPr txBox="1">
            <a:spLocks noChangeArrowheads="1"/>
          </p:cNvSpPr>
          <p:nvPr/>
        </p:nvSpPr>
        <p:spPr bwMode="auto">
          <a:xfrm>
            <a:off x="3563938" y="4652963"/>
            <a:ext cx="3384550" cy="1584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altLang="zh-CN" sz="3600" b="1" dirty="0">
                <a:solidFill>
                  <a:srgbClr val="FFFFFF"/>
                </a:solidFill>
                <a:latin typeface="Arial" panose="020B0604020202020204" pitchFamily="34" charset="0"/>
                <a:cs typeface="Arial" panose="020B0604020202020204" pitchFamily="34" charset="0"/>
              </a:rPr>
              <a:t>خدمة</a:t>
            </a:r>
          </a:p>
          <a:p>
            <a:pPr algn="ctr" defTabSz="914400" eaLnBrk="1" fontAlgn="base" hangingPunct="1">
              <a:spcBef>
                <a:spcPct val="0"/>
              </a:spcBef>
              <a:spcAft>
                <a:spcPct val="0"/>
              </a:spcAft>
            </a:pPr>
            <a:r>
              <a:rPr lang="ar-JO" altLang="zh-CN" sz="3600" b="1" dirty="0">
                <a:solidFill>
                  <a:srgbClr val="FFFFFF"/>
                </a:solidFill>
                <a:latin typeface="Arial" panose="020B0604020202020204" pitchFamily="34" charset="0"/>
                <a:cs typeface="Arial" panose="020B0604020202020204" pitchFamily="34" charset="0"/>
              </a:rPr>
              <a:t>ميخا</a:t>
            </a:r>
          </a:p>
          <a:p>
            <a:pPr algn="ctr" defTabSz="914400" eaLnBrk="1" fontAlgn="base" hangingPunct="1">
              <a:spcBef>
                <a:spcPct val="0"/>
              </a:spcBef>
              <a:spcAft>
                <a:spcPct val="0"/>
              </a:spcAft>
            </a:pPr>
            <a:r>
              <a:rPr lang="ar-JO" altLang="zh-CN" sz="3600" b="1" dirty="0">
                <a:solidFill>
                  <a:srgbClr val="FFFFFF"/>
                </a:solidFill>
                <a:latin typeface="Arial" panose="020B0604020202020204" pitchFamily="34" charset="0"/>
                <a:cs typeface="Arial" panose="020B0604020202020204" pitchFamily="34" charset="0"/>
              </a:rPr>
              <a:t>النبوية</a:t>
            </a:r>
            <a:endParaRPr lang="zh-CN" altLang="en-GB" sz="3600" b="1" dirty="0">
              <a:solidFill>
                <a:srgbClr val="000000"/>
              </a:solidFill>
              <a:latin typeface="Arial" panose="020B0604020202020204" pitchFamily="34" charset="0"/>
              <a:cs typeface="Arial" panose="020B0604020202020204" pitchFamily="34" charset="0"/>
            </a:endParaRPr>
          </a:p>
        </p:txBody>
      </p:sp>
      <p:sp>
        <p:nvSpPr>
          <p:cNvPr id="157701" name="Text Box 7"/>
          <p:cNvSpPr txBox="1">
            <a:spLocks noChangeArrowheads="1"/>
          </p:cNvSpPr>
          <p:nvPr/>
        </p:nvSpPr>
        <p:spPr bwMode="auto">
          <a:xfrm>
            <a:off x="0" y="2781300"/>
            <a:ext cx="2125663"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داود</a:t>
            </a: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1000 ق.م</a:t>
            </a:r>
            <a:endParaRPr lang="zh-CN" altLang="en-GB" sz="2800" b="1" dirty="0">
              <a:solidFill>
                <a:srgbClr val="000000"/>
              </a:solidFill>
              <a:latin typeface="Arial" panose="020B0604020202020204" pitchFamily="34" charset="0"/>
              <a:cs typeface="Arial" panose="020B0604020202020204" pitchFamily="34" charset="0"/>
            </a:endParaRPr>
          </a:p>
        </p:txBody>
      </p:sp>
      <p:sp>
        <p:nvSpPr>
          <p:cNvPr id="157702" name="Text Box 8"/>
          <p:cNvSpPr txBox="1">
            <a:spLocks noChangeArrowheads="1"/>
          </p:cNvSpPr>
          <p:nvPr/>
        </p:nvSpPr>
        <p:spPr bwMode="auto">
          <a:xfrm>
            <a:off x="971550" y="1196975"/>
            <a:ext cx="2189163"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المملكة</a:t>
            </a:r>
          </a:p>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المنقسمة</a:t>
            </a: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931 ق.م</a:t>
            </a:r>
            <a:endParaRPr lang="zh-CN" altLang="en-GB" sz="2800" b="1" dirty="0">
              <a:solidFill>
                <a:srgbClr val="FFFFFF"/>
              </a:solidFill>
              <a:latin typeface="Arial" panose="020B0604020202020204" pitchFamily="34" charset="0"/>
              <a:cs typeface="Arial" panose="020B0604020202020204" pitchFamily="34" charset="0"/>
            </a:endParaRPr>
          </a:p>
        </p:txBody>
      </p:sp>
      <p:sp>
        <p:nvSpPr>
          <p:cNvPr id="157703" name="Text Box 9"/>
          <p:cNvSpPr txBox="1">
            <a:spLocks noChangeArrowheads="1"/>
          </p:cNvSpPr>
          <p:nvPr/>
        </p:nvSpPr>
        <p:spPr bwMode="auto">
          <a:xfrm>
            <a:off x="2358231" y="2757488"/>
            <a:ext cx="251936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يوثام الثاني</a:t>
            </a:r>
          </a:p>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750 ق.م</a:t>
            </a:r>
            <a:endParaRPr lang="zh-CN" altLang="en-US" sz="2800" b="1" dirty="0">
              <a:solidFill>
                <a:srgbClr val="FFFFFF"/>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endParaRPr lang="zh-CN" altLang="en-US" sz="2800" b="1" dirty="0">
              <a:solidFill>
                <a:srgbClr val="FFFFFF"/>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endParaRPr lang="zh-CN" altLang="en-GB" sz="2800" b="1" dirty="0">
              <a:solidFill>
                <a:srgbClr val="000000"/>
              </a:solidFill>
              <a:latin typeface="Arial" panose="020B0604020202020204" pitchFamily="34" charset="0"/>
              <a:cs typeface="Arial" panose="020B0604020202020204" pitchFamily="34" charset="0"/>
            </a:endParaRPr>
          </a:p>
        </p:txBody>
      </p:sp>
      <p:sp>
        <p:nvSpPr>
          <p:cNvPr id="157704" name="Text Box 10"/>
          <p:cNvSpPr txBox="1">
            <a:spLocks noChangeArrowheads="1"/>
          </p:cNvSpPr>
          <p:nvPr/>
        </p:nvSpPr>
        <p:spPr bwMode="auto">
          <a:xfrm>
            <a:off x="3929063" y="1196975"/>
            <a:ext cx="2443162" cy="159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السبي </a:t>
            </a:r>
          </a:p>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الآشوري</a:t>
            </a: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722 ق.م</a:t>
            </a:r>
            <a:endParaRPr lang="zh-CN" altLang="en-US" sz="2800" b="1" dirty="0">
              <a:solidFill>
                <a:srgbClr val="FFFFFF"/>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endParaRPr lang="zh-CN" altLang="en-US" sz="2800" b="1" dirty="0">
              <a:solidFill>
                <a:srgbClr val="FFFFFF"/>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endParaRPr lang="zh-CN" altLang="en-GB" sz="2800" b="1" dirty="0">
              <a:solidFill>
                <a:srgbClr val="000000"/>
              </a:solidFill>
              <a:latin typeface="Arial" panose="020B0604020202020204" pitchFamily="34" charset="0"/>
              <a:cs typeface="Arial" panose="020B0604020202020204" pitchFamily="34" charset="0"/>
            </a:endParaRPr>
          </a:p>
        </p:txBody>
      </p:sp>
      <p:sp>
        <p:nvSpPr>
          <p:cNvPr id="157705" name="Text Box 11"/>
          <p:cNvSpPr txBox="1">
            <a:spLocks noChangeArrowheads="1"/>
          </p:cNvSpPr>
          <p:nvPr/>
        </p:nvSpPr>
        <p:spPr bwMode="auto">
          <a:xfrm>
            <a:off x="5364163" y="2493963"/>
            <a:ext cx="2360612"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نهاية حكم</a:t>
            </a:r>
          </a:p>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حزقيا</a:t>
            </a: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687 ق.م</a:t>
            </a:r>
            <a:endParaRPr lang="zh-CN" altLang="en-GB" sz="2800" b="1" dirty="0">
              <a:solidFill>
                <a:srgbClr val="FFFFFF"/>
              </a:solidFill>
              <a:latin typeface="Arial" panose="020B0604020202020204" pitchFamily="34" charset="0"/>
              <a:cs typeface="Arial" panose="020B0604020202020204" pitchFamily="34" charset="0"/>
            </a:endParaRPr>
          </a:p>
        </p:txBody>
      </p:sp>
      <p:sp>
        <p:nvSpPr>
          <p:cNvPr id="157706" name="Text Box 12"/>
          <p:cNvSpPr txBox="1">
            <a:spLocks noChangeArrowheads="1"/>
          </p:cNvSpPr>
          <p:nvPr/>
        </p:nvSpPr>
        <p:spPr bwMode="auto">
          <a:xfrm>
            <a:off x="6948488" y="1484313"/>
            <a:ext cx="1731962"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cs typeface="Arial" panose="020B0604020202020204" pitchFamily="34" charset="0"/>
              </a:rPr>
              <a:t>يسوع</a:t>
            </a: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4 ق.م</a:t>
            </a:r>
            <a:endParaRPr lang="zh-CN" altLang="en-GB" sz="2800" b="1" dirty="0">
              <a:solidFill>
                <a:srgbClr val="FFFFFF"/>
              </a:solidFill>
              <a:latin typeface="Arial" panose="020B0604020202020204" pitchFamily="34" charset="0"/>
              <a:cs typeface="Arial" panose="020B0604020202020204" pitchFamily="34" charset="0"/>
            </a:endParaRPr>
          </a:p>
        </p:txBody>
      </p:sp>
      <p:sp>
        <p:nvSpPr>
          <p:cNvPr id="157707" name="Line 13"/>
          <p:cNvSpPr>
            <a:spLocks noChangeShapeType="1"/>
          </p:cNvSpPr>
          <p:nvPr/>
        </p:nvSpPr>
        <p:spPr bwMode="auto">
          <a:xfrm>
            <a:off x="993775" y="4078288"/>
            <a:ext cx="7427913"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7708" name="Line 14"/>
          <p:cNvSpPr>
            <a:spLocks noChangeShapeType="1"/>
          </p:cNvSpPr>
          <p:nvPr/>
        </p:nvSpPr>
        <p:spPr bwMode="auto">
          <a:xfrm>
            <a:off x="993775" y="3733800"/>
            <a:ext cx="0" cy="3444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7709" name="Line 15"/>
          <p:cNvSpPr>
            <a:spLocks noChangeShapeType="1"/>
          </p:cNvSpPr>
          <p:nvPr/>
        </p:nvSpPr>
        <p:spPr bwMode="auto">
          <a:xfrm>
            <a:off x="2051050" y="2870200"/>
            <a:ext cx="0" cy="12080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7710" name="Line 16"/>
          <p:cNvSpPr>
            <a:spLocks noChangeShapeType="1"/>
          </p:cNvSpPr>
          <p:nvPr/>
        </p:nvSpPr>
        <p:spPr bwMode="auto">
          <a:xfrm>
            <a:off x="3617913" y="3732213"/>
            <a:ext cx="0" cy="344487"/>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7711" name="Line 17"/>
          <p:cNvSpPr>
            <a:spLocks noChangeShapeType="1"/>
          </p:cNvSpPr>
          <p:nvPr/>
        </p:nvSpPr>
        <p:spPr bwMode="auto">
          <a:xfrm>
            <a:off x="5148263" y="2852738"/>
            <a:ext cx="22225" cy="122555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7712" name="Line 18"/>
          <p:cNvSpPr>
            <a:spLocks noChangeShapeType="1"/>
          </p:cNvSpPr>
          <p:nvPr/>
        </p:nvSpPr>
        <p:spPr bwMode="auto">
          <a:xfrm>
            <a:off x="6480175" y="3733800"/>
            <a:ext cx="0" cy="3444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7713" name="Line 19"/>
          <p:cNvSpPr>
            <a:spLocks noChangeShapeType="1"/>
          </p:cNvSpPr>
          <p:nvPr/>
        </p:nvSpPr>
        <p:spPr bwMode="auto">
          <a:xfrm flipH="1">
            <a:off x="7791450" y="3068638"/>
            <a:ext cx="22225" cy="100965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7714" name="Line 20"/>
          <p:cNvSpPr>
            <a:spLocks noChangeShapeType="1"/>
          </p:cNvSpPr>
          <p:nvPr/>
        </p:nvSpPr>
        <p:spPr bwMode="auto">
          <a:xfrm>
            <a:off x="3708400" y="4581525"/>
            <a:ext cx="2873375" cy="0"/>
          </a:xfrm>
          <a:prstGeom prst="line">
            <a:avLst/>
          </a:prstGeom>
          <a:noFill/>
          <a:ln w="38100">
            <a:solidFill>
              <a:schemeClr val="bg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8726409"/>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panose="020B0604020202020204" pitchFamily="34" charset="0"/>
                <a:ea typeface="ＭＳ Ｐゴシック" charset="0"/>
                <a:cs typeface="Arial" panose="020B0604020202020204" pitchFamily="34" charset="0"/>
              </a:rPr>
              <a:t>مخطط ملوك وأنبياء العهد القديم</a:t>
            </a:r>
            <a:endParaRPr kumimoji="0"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 و342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0" y="642918"/>
            <a:ext cx="8786842" cy="214314"/>
          </a:xfrm>
          <a:prstGeom prst="rect">
            <a:avLst/>
          </a:prstGeom>
          <a:solidFill>
            <a:srgbClr val="FFE7D0"/>
          </a:solidFill>
          <a:ln>
            <a:solidFill>
              <a:srgbClr val="FFE7D0">
                <a:alpha val="0"/>
              </a:srgbClr>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840     850      860     870      880      890      900      910     920      930     940      950      960      970      980      990     1000    1010   1020    1030    1040 </a:t>
            </a: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1050</a:t>
            </a:r>
          </a:p>
        </p:txBody>
      </p:sp>
      <p:sp>
        <p:nvSpPr>
          <p:cNvPr id="8" name="Rectangle 7"/>
          <p:cNvSpPr/>
          <p:nvPr/>
        </p:nvSpPr>
        <p:spPr>
          <a:xfrm>
            <a:off x="500034" y="1071546"/>
            <a:ext cx="2357454"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ملوك وأنبياء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استخدام إدوين وثايل لوضع التسلسل الزمني للملوك العبرانيين )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أورشليم )</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p>
        </p:txBody>
      </p:sp>
      <p:sp>
        <p:nvSpPr>
          <p:cNvPr id="12" name="Rectangle 11"/>
          <p:cNvSpPr/>
          <p:nvPr/>
        </p:nvSpPr>
        <p:spPr>
          <a:xfrm>
            <a:off x="857224" y="1571612"/>
            <a:ext cx="1152000" cy="144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إيشبوشث وأبنير (في محنايم)</a:t>
            </a:r>
          </a:p>
        </p:txBody>
      </p:sp>
      <p:sp>
        <p:nvSpPr>
          <p:cNvPr id="13" name="Rectangle 12"/>
          <p:cNvSpPr/>
          <p:nvPr/>
        </p:nvSpPr>
        <p:spPr>
          <a:xfrm>
            <a:off x="285720"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1049 – معركة أبنير</a:t>
            </a:r>
          </a:p>
        </p:txBody>
      </p:sp>
      <p:sp>
        <p:nvSpPr>
          <p:cNvPr id="19" name="Rectangle 18"/>
          <p:cNvSpPr/>
          <p:nvPr/>
        </p:nvSpPr>
        <p:spPr>
          <a:xfrm>
            <a:off x="3071802" y="1921660"/>
            <a:ext cx="28575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دمشق</a:t>
            </a:r>
          </a:p>
        </p:txBody>
      </p:sp>
      <p:sp>
        <p:nvSpPr>
          <p:cNvPr id="21" name="Rectangle 20"/>
          <p:cNvSpPr/>
          <p:nvPr/>
        </p:nvSpPr>
        <p:spPr>
          <a:xfrm>
            <a:off x="4429124"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940</a:t>
            </a:r>
          </a:p>
        </p:txBody>
      </p:sp>
      <p:sp>
        <p:nvSpPr>
          <p:cNvPr id="22" name="Rectangle 21"/>
          <p:cNvSpPr/>
          <p:nvPr/>
        </p:nvSpPr>
        <p:spPr>
          <a:xfrm>
            <a:off x="5000628"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بعشا</a:t>
            </a:r>
          </a:p>
        </p:txBody>
      </p:sp>
      <p:sp>
        <p:nvSpPr>
          <p:cNvPr id="44" name="Rectangle 43"/>
          <p:cNvSpPr/>
          <p:nvPr/>
        </p:nvSpPr>
        <p:spPr>
          <a:xfrm>
            <a:off x="6572264" y="1571612"/>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آخاب</a:t>
            </a:r>
          </a:p>
        </p:txBody>
      </p:sp>
      <p:sp>
        <p:nvSpPr>
          <p:cNvPr id="48" name="Rectangle 47"/>
          <p:cNvSpPr/>
          <p:nvPr/>
        </p:nvSpPr>
        <p:spPr>
          <a:xfrm>
            <a:off x="7858148" y="1571612"/>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إيليا</a:t>
            </a:r>
          </a:p>
        </p:txBody>
      </p:sp>
      <p:pic>
        <p:nvPicPr>
          <p:cNvPr id="52" name="Picture 4" descr="Whitcomb Chart"/>
          <p:cNvPicPr>
            <a:picLocks noChangeAspect="1" noChangeArrowheads="1"/>
          </p:cNvPicPr>
          <p:nvPr/>
        </p:nvPicPr>
        <p:blipFill>
          <a:blip r:embed="rId3" cstate="print"/>
          <a:srcRect/>
          <a:stretch>
            <a:fillRect/>
          </a:stretch>
        </p:blipFill>
        <p:spPr bwMode="auto">
          <a:xfrm>
            <a:off x="0" y="571481"/>
            <a:ext cx="9144000" cy="6496070"/>
          </a:xfrm>
          <a:prstGeom prst="rect">
            <a:avLst/>
          </a:prstGeom>
          <a:noFill/>
          <a:ln w="9525">
            <a:noFill/>
            <a:miter lim="800000"/>
            <a:headEnd/>
            <a:tailEnd/>
          </a:ln>
        </p:spPr>
      </p:pic>
      <p:sp>
        <p:nvSpPr>
          <p:cNvPr id="53" name="Rectangle 52"/>
          <p:cNvSpPr/>
          <p:nvPr/>
        </p:nvSpPr>
        <p:spPr>
          <a:xfrm>
            <a:off x="4500562" y="6643710"/>
            <a:ext cx="3771920" cy="2142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مخطط ملوك وأنبياء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9F4517EC-FE84-1C48-9829-1D8721D1D2AA}"/>
              </a:ext>
            </a:extLst>
          </p:cNvPr>
          <p:cNvSpPr/>
          <p:nvPr/>
        </p:nvSpPr>
        <p:spPr>
          <a:xfrm>
            <a:off x="2365375" y="2555875"/>
            <a:ext cx="3222625" cy="1841500"/>
          </a:xfrm>
          <a:prstGeom prst="rect">
            <a:avLst/>
          </a:prstGeom>
          <a:noFill/>
          <a:ln w="762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808013"/>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strVal val="#ppt_w*0.70"/>
                                          </p:val>
                                        </p:tav>
                                        <p:tav tm="100000">
                                          <p:val>
                                            <p:strVal val="#ppt_w"/>
                                          </p:val>
                                        </p:tav>
                                      </p:tavLst>
                                    </p:anim>
                                    <p:anim calcmode="lin" valueType="num">
                                      <p:cBhvr>
                                        <p:cTn id="8" dur="1000" fill="hold"/>
                                        <p:tgtEl>
                                          <p:spTgt spid="54"/>
                                        </p:tgtEl>
                                        <p:attrNameLst>
                                          <p:attrName>ppt_h</p:attrName>
                                        </p:attrNameLst>
                                      </p:cBhvr>
                                      <p:tavLst>
                                        <p:tav tm="0">
                                          <p:val>
                                            <p:strVal val="#ppt_h"/>
                                          </p:val>
                                        </p:tav>
                                        <p:tav tm="100000">
                                          <p:val>
                                            <p:strVal val="#ppt_h"/>
                                          </p:val>
                                        </p:tav>
                                      </p:tavLst>
                                    </p:anim>
                                    <p:animEffect transition="in" filter="fade">
                                      <p:cBhvr>
                                        <p:cTn id="9"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1858"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1270" name="Text Box 6"/>
          <p:cNvSpPr txBox="1">
            <a:spLocks noChangeArrowheads="1"/>
          </p:cNvSpPr>
          <p:nvPr/>
        </p:nvSpPr>
        <p:spPr bwMode="auto">
          <a:xfrm>
            <a:off x="457200" y="2209800"/>
            <a:ext cx="8229600" cy="2690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lnSpc>
                <a:spcPct val="120000"/>
              </a:lnSpc>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بحسب التسلسل الزمني:</a:t>
            </a:r>
            <a:endParaRPr lang="en-US" sz="3600" b="1" dirty="0">
              <a:solidFill>
                <a:srgbClr val="FFFFFF"/>
              </a:solidFill>
              <a:latin typeface="Arial" panose="020B0604020202020204" pitchFamily="34" charset="0"/>
              <a:cs typeface="Arial" panose="020B0604020202020204" pitchFamily="34" charset="0"/>
            </a:endParaRPr>
          </a:p>
          <a:p>
            <a:pPr algn="r" defTabSz="914400" rtl="1" eaLnBrk="1" fontAlgn="base" hangingPunct="1">
              <a:lnSpc>
                <a:spcPct val="120000"/>
              </a:lnSpc>
              <a:spcBef>
                <a:spcPct val="0"/>
              </a:spcBef>
              <a:spcAft>
                <a:spcPct val="0"/>
              </a:spcAft>
              <a:buFontTx/>
              <a:buChar char="•"/>
            </a:pPr>
            <a:r>
              <a:rPr lang="ar-JO" sz="3600" b="1" dirty="0">
                <a:solidFill>
                  <a:srgbClr val="FFFFFF"/>
                </a:solidFill>
                <a:latin typeface="Arial" panose="020B0604020202020204" pitchFamily="34" charset="0"/>
                <a:cs typeface="Arial" panose="020B0604020202020204" pitchFamily="34" charset="0"/>
              </a:rPr>
              <a:t>السفر السادس ضمن الإثني عشر أو الأنبياء الصغار في القانون العبري</a:t>
            </a:r>
            <a:endParaRPr lang="en-US" sz="3600" b="1" dirty="0">
              <a:solidFill>
                <a:srgbClr val="FFFFFF"/>
              </a:solidFill>
              <a:latin typeface="Arial" panose="020B0604020202020204" pitchFamily="34" charset="0"/>
              <a:cs typeface="Arial" panose="020B0604020202020204" pitchFamily="34" charset="0"/>
            </a:endParaRPr>
          </a:p>
          <a:p>
            <a:pPr algn="r" defTabSz="914400" rtl="1" eaLnBrk="1" fontAlgn="base" hangingPunct="1">
              <a:lnSpc>
                <a:spcPct val="120000"/>
              </a:lnSpc>
              <a:spcBef>
                <a:spcPct val="0"/>
              </a:spcBef>
              <a:spcAft>
                <a:spcPct val="0"/>
              </a:spcAft>
              <a:buFontTx/>
              <a:buChar char="•"/>
            </a:pPr>
            <a:r>
              <a:rPr lang="ar-JO" sz="3600" b="1" dirty="0">
                <a:solidFill>
                  <a:srgbClr val="FFFFFF"/>
                </a:solidFill>
                <a:latin typeface="Arial" panose="020B0604020202020204" pitchFamily="34" charset="0"/>
                <a:cs typeface="Arial" panose="020B0604020202020204" pitchFamily="34" charset="0"/>
              </a:rPr>
              <a:t>الثالث في الترجمة السبعينية</a:t>
            </a:r>
            <a:endParaRPr lang="en-US" sz="3600" b="1" dirty="0">
              <a:solidFill>
                <a:srgbClr val="FFFFFF"/>
              </a:solidFill>
              <a:latin typeface="Arial" panose="020B0604020202020204" pitchFamily="34" charset="0"/>
              <a:cs typeface="Arial" panose="020B0604020202020204" pitchFamily="34" charset="0"/>
            </a:endParaRPr>
          </a:p>
        </p:txBody>
      </p:sp>
      <p:pic>
        <p:nvPicPr>
          <p:cNvPr id="121860"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1" name="Rectangle 8"/>
          <p:cNvSpPr>
            <a:spLocks noGrp="1" noChangeArrowheads="1"/>
          </p:cNvSpPr>
          <p:nvPr>
            <p:ph type="title" idx="4294967295"/>
          </p:nvPr>
        </p:nvSpPr>
        <p:spPr>
          <a:xfrm>
            <a:off x="381000" y="1295400"/>
            <a:ext cx="83058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ar-JO" sz="4000" dirty="0">
                <a:solidFill>
                  <a:srgbClr val="FF9933"/>
                </a:solidFill>
                <a:effectLst/>
                <a:ea typeface="ＭＳ Ｐゴシック" charset="0"/>
              </a:rPr>
              <a:t>موقع السفر ضمن القانونية</a:t>
            </a:r>
            <a:endParaRPr lang="en-US" sz="4000" dirty="0">
              <a:effectLst/>
              <a:ea typeface="ＭＳ Ｐゴシック" charset="0"/>
            </a:endParaRPr>
          </a:p>
        </p:txBody>
      </p:sp>
      <p:sp>
        <p:nvSpPr>
          <p:cNvPr id="7" name="Text Box 3"/>
          <p:cNvSpPr txBox="1">
            <a:spLocks noChangeArrowheads="1"/>
          </p:cNvSpPr>
          <p:nvPr/>
        </p:nvSpPr>
        <p:spPr bwMode="auto">
          <a:xfrm>
            <a:off x="827088" y="0"/>
            <a:ext cx="7326312"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21863"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63850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box(out)">
                                      <p:cBhvr>
                                        <p:cTn id="7" dur="500"/>
                                        <p:tgtEl>
                                          <p:spTgt spid="11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270">
                                            <p:txEl>
                                              <p:pRg st="1" end="1"/>
                                            </p:txEl>
                                          </p:spTgt>
                                        </p:tgtEl>
                                        <p:attrNameLst>
                                          <p:attrName>style.visibility</p:attrName>
                                        </p:attrNameLst>
                                      </p:cBhvr>
                                      <p:to>
                                        <p:strVal val="visible"/>
                                      </p:to>
                                    </p:set>
                                    <p:animEffect transition="in" filter="box(out)">
                                      <p:cBhvr>
                                        <p:cTn id="12" dur="500"/>
                                        <p:tgtEl>
                                          <p:spTgt spid="11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270">
                                            <p:txEl>
                                              <p:pRg st="2" end="2"/>
                                            </p:txEl>
                                          </p:spTgt>
                                        </p:tgtEl>
                                        <p:attrNameLst>
                                          <p:attrName>style.visibility</p:attrName>
                                        </p:attrNameLst>
                                      </p:cBhvr>
                                      <p:to>
                                        <p:strVal val="visible"/>
                                      </p:to>
                                    </p:set>
                                    <p:animEffect transition="in" filter="box(out)">
                                      <p:cBhvr>
                                        <p:cTn id="17" dur="500"/>
                                        <p:tgtEl>
                                          <p:spTgt spid="11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normalizeH="1" dirty="0"/>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 على إسرائيل ويهوذا بسبب ال</a:t>
            </a: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AE"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ستغلال</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20807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3906" name="Text Box 4"/>
          <p:cNvSpPr txBox="1">
            <a:spLocks noChangeArrowheads="1"/>
          </p:cNvSpPr>
          <p:nvPr/>
        </p:nvSpPr>
        <p:spPr bwMode="auto">
          <a:xfrm>
            <a:off x="381000" y="1736725"/>
            <a:ext cx="8763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4000" b="1" dirty="0">
              <a:solidFill>
                <a:srgbClr val="FF9933"/>
              </a:solidFill>
              <a:latin typeface="Arial" panose="020B0604020202020204" pitchFamily="34" charset="0"/>
              <a:cs typeface="Arial" panose="020B0604020202020204" pitchFamily="34" charset="0"/>
            </a:endParaRPr>
          </a:p>
        </p:txBody>
      </p:sp>
      <p:sp>
        <p:nvSpPr>
          <p:cNvPr id="123907"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294" name="Text Box 6"/>
          <p:cNvSpPr txBox="1">
            <a:spLocks noChangeArrowheads="1"/>
          </p:cNvSpPr>
          <p:nvPr/>
        </p:nvSpPr>
        <p:spPr bwMode="auto">
          <a:xfrm>
            <a:off x="457200" y="2286000"/>
            <a:ext cx="84582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ثلث سفر ميخا يعرض </a:t>
            </a:r>
            <a:r>
              <a:rPr lang="ar-JO" sz="3600" b="1" dirty="0">
                <a:solidFill>
                  <a:srgbClr val="FFFF00"/>
                </a:solidFill>
                <a:latin typeface="Arial" panose="020B0604020202020204" pitchFamily="34" charset="0"/>
                <a:cs typeface="Arial" panose="020B0604020202020204" pitchFamily="34" charset="0"/>
              </a:rPr>
              <a:t>خطايا</a:t>
            </a:r>
            <a:r>
              <a:rPr lang="ar-JO" sz="3600" b="1" dirty="0">
                <a:solidFill>
                  <a:srgbClr val="FFFFFF"/>
                </a:solidFill>
                <a:latin typeface="Arial" panose="020B0604020202020204" pitchFamily="34" charset="0"/>
                <a:cs typeface="Arial" panose="020B0604020202020204" pitchFamily="34" charset="0"/>
              </a:rPr>
              <a:t> مواطنيه، ثلث آخر يوضح </a:t>
            </a:r>
            <a:r>
              <a:rPr lang="ar-JO" sz="3600" b="1" dirty="0">
                <a:solidFill>
                  <a:srgbClr val="FFFF00"/>
                </a:solidFill>
                <a:latin typeface="Arial" panose="020B0604020202020204" pitchFamily="34" charset="0"/>
                <a:cs typeface="Arial" panose="020B0604020202020204" pitchFamily="34" charset="0"/>
              </a:rPr>
              <a:t>العقوبة</a:t>
            </a:r>
            <a:r>
              <a:rPr lang="ar-JO" sz="3600" b="1" dirty="0">
                <a:solidFill>
                  <a:srgbClr val="FFFFFF"/>
                </a:solidFill>
                <a:latin typeface="Arial" panose="020B0604020202020204" pitchFamily="34" charset="0"/>
                <a:cs typeface="Arial" panose="020B0604020202020204" pitchFamily="34" charset="0"/>
              </a:rPr>
              <a:t> التي كان الله سيرسلها والثلث الخير يتحدث عن رجاء </a:t>
            </a:r>
            <a:r>
              <a:rPr lang="ar-JO" sz="3600" b="1" dirty="0">
                <a:solidFill>
                  <a:srgbClr val="FFFF00"/>
                </a:solidFill>
                <a:latin typeface="Arial" panose="020B0604020202020204" pitchFamily="34" charset="0"/>
                <a:cs typeface="Arial" panose="020B0604020202020204" pitchFamily="34" charset="0"/>
              </a:rPr>
              <a:t>الإسترداد</a:t>
            </a:r>
            <a:r>
              <a:rPr lang="ar-JO" sz="3600" b="1" dirty="0">
                <a:solidFill>
                  <a:srgbClr val="FFFFFF"/>
                </a:solidFill>
                <a:latin typeface="Arial" panose="020B0604020202020204" pitchFamily="34" charset="0"/>
                <a:cs typeface="Arial" panose="020B0604020202020204" pitchFamily="34" charset="0"/>
              </a:rPr>
              <a:t> بمجرد انتهاء التأديب </a:t>
            </a:r>
            <a:endParaRPr lang="en-US" sz="3600" b="1" dirty="0">
              <a:solidFill>
                <a:srgbClr val="FFFFFF"/>
              </a:solidFill>
              <a:latin typeface="Arial" panose="020B0604020202020204" pitchFamily="34" charset="0"/>
              <a:cs typeface="Arial" panose="020B0604020202020204" pitchFamily="34" charset="0"/>
            </a:endParaRPr>
          </a:p>
        </p:txBody>
      </p:sp>
      <p:pic>
        <p:nvPicPr>
          <p:cNvPr id="123909" name="Picture 9"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1"/>
          <p:cNvSpPr>
            <a:spLocks noGrp="1" noChangeArrowheads="1"/>
          </p:cNvSpPr>
          <p:nvPr>
            <p:ph type="title" idx="4294967295"/>
          </p:nvPr>
        </p:nvSpPr>
        <p:spPr>
          <a:xfrm>
            <a:off x="0" y="1219200"/>
            <a:ext cx="91440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JO" sz="3600" dirty="0">
                <a:solidFill>
                  <a:srgbClr val="FF9933"/>
                </a:solidFill>
                <a:effectLst/>
                <a:ea typeface="ＭＳ Ｐゴシック" charset="0"/>
              </a:rPr>
              <a:t>الإستغلال ــــ الدينونة ــــ الإسترداد</a:t>
            </a:r>
            <a:endParaRPr lang="en-US" sz="4000" dirty="0">
              <a:effectLst/>
              <a:ea typeface="ＭＳ Ｐゴシック" charset="0"/>
            </a:endParaRPr>
          </a:p>
        </p:txBody>
      </p:sp>
      <p:sp>
        <p:nvSpPr>
          <p:cNvPr id="8" name="Text Box 3"/>
          <p:cNvSpPr txBox="1">
            <a:spLocks noChangeArrowheads="1"/>
          </p:cNvSpPr>
          <p:nvPr/>
        </p:nvSpPr>
        <p:spPr bwMode="auto">
          <a:xfrm>
            <a:off x="827088" y="0"/>
            <a:ext cx="7243486"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حقائق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23912"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617</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53058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animEffect transition="in" filter="box(out)">
                                      <p:cBhvr>
                                        <p:cTn id="7" dur="500"/>
                                        <p:tgtEl>
                                          <p:spTgt spid="12294">
                                            <p:txEl>
                                              <p:pRg st="0" end="0"/>
                                            </p:txEl>
                                          </p:spTgt>
                                        </p:tgtEl>
                                      </p:cBhvr>
                                    </p:animEffect>
                                  </p:childTnLst>
                                  <p:subTnLst>
                                    <p:set>
                                      <p:cBhvr override="childStyle">
                                        <p:cTn dur="1" fill="hold" display="0" masterRel="nextClick" afterEffect="1"/>
                                        <p:tgtEl>
                                          <p:spTgt spid="12294">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457200" y="2024063"/>
            <a:ext cx="8229600" cy="3458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lnSpc>
                <a:spcPct val="130000"/>
              </a:lnSpc>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(2 ملوك 15: 32-19: 37، 2 أخ 27: 1-32: 23)</a:t>
            </a:r>
            <a:r>
              <a:rPr lang="en-US" sz="2800" b="1" dirty="0">
                <a:solidFill>
                  <a:srgbClr val="FFFFFF"/>
                </a:solidFill>
                <a:latin typeface="Arial" panose="020B0604020202020204" pitchFamily="34" charset="0"/>
                <a:cs typeface="Arial" panose="020B0604020202020204" pitchFamily="34" charset="0"/>
              </a:rPr>
              <a:t> </a:t>
            </a:r>
            <a:endParaRPr lang="en-US" sz="3600" b="1" dirty="0">
              <a:solidFill>
                <a:srgbClr val="FFFFFF"/>
              </a:solidFill>
              <a:latin typeface="Arial" panose="020B0604020202020204" pitchFamily="34" charset="0"/>
              <a:cs typeface="Arial" panose="020B0604020202020204" pitchFamily="34" charset="0"/>
            </a:endParaRPr>
          </a:p>
          <a:p>
            <a:pPr algn="just" defTabSz="914400" rtl="1" eaLnBrk="1" fontAlgn="base" hangingPunct="1">
              <a:lnSpc>
                <a:spcPct val="130000"/>
              </a:lnSpc>
              <a:spcBef>
                <a:spcPct val="0"/>
              </a:spcBef>
              <a:spcAft>
                <a:spcPct val="0"/>
              </a:spcAft>
              <a:buFontTx/>
              <a:buChar char="•"/>
            </a:pPr>
            <a:r>
              <a:rPr lang="ar-JO" sz="3600" b="1" dirty="0">
                <a:solidFill>
                  <a:srgbClr val="FFFFFF"/>
                </a:solidFill>
                <a:latin typeface="Arial" panose="020B0604020202020204" pitchFamily="34" charset="0"/>
                <a:cs typeface="Arial" panose="020B0604020202020204" pitchFamily="34" charset="0"/>
              </a:rPr>
              <a:t>الإزدهار الإقتصادي</a:t>
            </a:r>
            <a:endParaRPr lang="en-US" sz="3600" b="1" dirty="0">
              <a:solidFill>
                <a:srgbClr val="FFFFFF"/>
              </a:solidFill>
              <a:latin typeface="Arial" panose="020B0604020202020204" pitchFamily="34" charset="0"/>
              <a:cs typeface="Arial" panose="020B0604020202020204" pitchFamily="34" charset="0"/>
            </a:endParaRPr>
          </a:p>
          <a:p>
            <a:pPr algn="just" defTabSz="914400" rtl="1" eaLnBrk="1" fontAlgn="base" hangingPunct="1">
              <a:lnSpc>
                <a:spcPct val="130000"/>
              </a:lnSpc>
              <a:spcBef>
                <a:spcPct val="0"/>
              </a:spcBef>
              <a:spcAft>
                <a:spcPct val="0"/>
              </a:spcAft>
              <a:buFontTx/>
              <a:buChar char="•"/>
            </a:pPr>
            <a:r>
              <a:rPr lang="ar-JO" sz="3600" b="1" dirty="0">
                <a:solidFill>
                  <a:srgbClr val="FFFFFF"/>
                </a:solidFill>
                <a:latin typeface="Arial" panose="020B0604020202020204" pitchFamily="34" charset="0"/>
                <a:cs typeface="Arial" panose="020B0604020202020204" pitchFamily="34" charset="0"/>
              </a:rPr>
              <a:t>الإنحلال الداخلي – الأخطاء الإجتماعية</a:t>
            </a:r>
            <a:r>
              <a:rPr lang="en-US" sz="3600" b="1" dirty="0">
                <a:solidFill>
                  <a:srgbClr val="FFFFFF"/>
                </a:solidFill>
                <a:latin typeface="Arial" panose="020B0604020202020204" pitchFamily="34" charset="0"/>
                <a:cs typeface="Arial" panose="020B0604020202020204" pitchFamily="34" charset="0"/>
              </a:rPr>
              <a:t> </a:t>
            </a:r>
          </a:p>
          <a:p>
            <a:pPr algn="just" defTabSz="914400" rtl="1" eaLnBrk="1" fontAlgn="base" hangingPunct="1">
              <a:lnSpc>
                <a:spcPct val="130000"/>
              </a:lnSpc>
              <a:spcBef>
                <a:spcPct val="0"/>
              </a:spcBef>
              <a:spcAft>
                <a:spcPct val="0"/>
              </a:spcAft>
              <a:buFontTx/>
              <a:buChar char="•"/>
            </a:pPr>
            <a:r>
              <a:rPr lang="ar-JO" sz="3600" b="1" dirty="0">
                <a:solidFill>
                  <a:srgbClr val="FFFFFF"/>
                </a:solidFill>
                <a:latin typeface="Arial" panose="020B0604020202020204" pitchFamily="34" charset="0"/>
                <a:cs typeface="Arial" panose="020B0604020202020204" pitchFamily="34" charset="0"/>
              </a:rPr>
              <a:t>عبادة الصنام الكنعانية</a:t>
            </a:r>
          </a:p>
          <a:p>
            <a:pPr algn="just" defTabSz="914400" rtl="1" eaLnBrk="1" fontAlgn="base" hangingPunct="1">
              <a:lnSpc>
                <a:spcPct val="130000"/>
              </a:lnSpc>
              <a:spcBef>
                <a:spcPct val="0"/>
              </a:spcBef>
              <a:spcAft>
                <a:spcPct val="0"/>
              </a:spcAft>
              <a:buFontTx/>
              <a:buChar char="•"/>
            </a:pPr>
            <a:r>
              <a:rPr lang="ar-JO" sz="3600" b="1" dirty="0">
                <a:solidFill>
                  <a:srgbClr val="FFFFFF"/>
                </a:solidFill>
                <a:latin typeface="Arial" panose="020B0604020202020204" pitchFamily="34" charset="0"/>
                <a:cs typeface="Arial" panose="020B0604020202020204" pitchFamily="34" charset="0"/>
              </a:rPr>
              <a:t>التهديد الأشوري</a:t>
            </a:r>
            <a:r>
              <a:rPr lang="en-US" sz="3600" b="1" dirty="0">
                <a:solidFill>
                  <a:srgbClr val="FFFFFF"/>
                </a:solidFill>
                <a:latin typeface="Arial" panose="020B0604020202020204" pitchFamily="34" charset="0"/>
                <a:cs typeface="Arial" panose="020B0604020202020204" pitchFamily="34" charset="0"/>
              </a:rPr>
              <a:t>	</a:t>
            </a:r>
          </a:p>
        </p:txBody>
      </p:sp>
      <p:sp>
        <p:nvSpPr>
          <p:cNvPr id="158723"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158724"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8"/>
          <p:cNvSpPr>
            <a:spLocks noGrp="1" noChangeArrowheads="1"/>
          </p:cNvSpPr>
          <p:nvPr>
            <p:ph type="title" idx="4294967295"/>
          </p:nvPr>
        </p:nvSpPr>
        <p:spPr>
          <a:xfrm>
            <a:off x="457200" y="1371600"/>
            <a:ext cx="8229600" cy="762000"/>
          </a:xfrm>
        </p:spPr>
        <p:txBody>
          <a:bodyPr wrap="square" anchor="t">
            <a:spAutoFit/>
          </a:bodyPr>
          <a:lstStyle/>
          <a:p>
            <a:pPr algn="r" eaLnBrk="1" hangingPunct="1">
              <a:defRPr/>
            </a:pPr>
            <a:r>
              <a:rPr lang="ar-JO" dirty="0">
                <a:solidFill>
                  <a:srgbClr val="FF9933"/>
                </a:solidFill>
                <a:effectLst/>
                <a:ea typeface="ＭＳ Ｐゴシック" charset="0"/>
              </a:rPr>
              <a:t>الإطار</a:t>
            </a:r>
            <a:endParaRPr lang="en-US" dirty="0">
              <a:solidFill>
                <a:srgbClr val="FF9933"/>
              </a:solidFill>
              <a:effectLst/>
              <a:ea typeface="ＭＳ Ｐゴシック" charset="0"/>
            </a:endParaRPr>
          </a:p>
        </p:txBody>
      </p:sp>
      <p:sp>
        <p:nvSpPr>
          <p:cNvPr id="7" name="Text Box 3"/>
          <p:cNvSpPr txBox="1">
            <a:spLocks noChangeArrowheads="1"/>
          </p:cNvSpPr>
          <p:nvPr/>
        </p:nvSpPr>
        <p:spPr bwMode="auto">
          <a:xfrm>
            <a:off x="827088" y="0"/>
            <a:ext cx="7269990"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حقائق ممتعة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58727"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616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5925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box(out)">
                                      <p:cBhvr>
                                        <p:cTn id="7" dur="500"/>
                                        <p:tgtEl>
                                          <p:spTgt spid="215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510">
                                            <p:txEl>
                                              <p:pRg st="1" end="1"/>
                                            </p:txEl>
                                          </p:spTgt>
                                        </p:tgtEl>
                                        <p:attrNameLst>
                                          <p:attrName>style.visibility</p:attrName>
                                        </p:attrNameLst>
                                      </p:cBhvr>
                                      <p:to>
                                        <p:strVal val="visible"/>
                                      </p:to>
                                    </p:set>
                                    <p:animEffect transition="in" filter="box(out)">
                                      <p:cBhvr>
                                        <p:cTn id="12" dur="500"/>
                                        <p:tgtEl>
                                          <p:spTgt spid="215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1510">
                                            <p:txEl>
                                              <p:pRg st="2" end="2"/>
                                            </p:txEl>
                                          </p:spTgt>
                                        </p:tgtEl>
                                        <p:attrNameLst>
                                          <p:attrName>style.visibility</p:attrName>
                                        </p:attrNameLst>
                                      </p:cBhvr>
                                      <p:to>
                                        <p:strVal val="visible"/>
                                      </p:to>
                                    </p:set>
                                    <p:animEffect transition="in" filter="box(out)">
                                      <p:cBhvr>
                                        <p:cTn id="17" dur="500"/>
                                        <p:tgtEl>
                                          <p:spTgt spid="215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1510">
                                            <p:txEl>
                                              <p:pRg st="3" end="3"/>
                                            </p:txEl>
                                          </p:spTgt>
                                        </p:tgtEl>
                                        <p:attrNameLst>
                                          <p:attrName>style.visibility</p:attrName>
                                        </p:attrNameLst>
                                      </p:cBhvr>
                                      <p:to>
                                        <p:strVal val="visible"/>
                                      </p:to>
                                    </p:set>
                                    <p:animEffect transition="in" filter="box(out)">
                                      <p:cBhvr>
                                        <p:cTn id="22" dur="500"/>
                                        <p:tgtEl>
                                          <p:spTgt spid="215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1510">
                                            <p:txEl>
                                              <p:pRg st="4" end="4"/>
                                            </p:txEl>
                                          </p:spTgt>
                                        </p:tgtEl>
                                        <p:attrNameLst>
                                          <p:attrName>style.visibility</p:attrName>
                                        </p:attrNameLst>
                                      </p:cBhvr>
                                      <p:to>
                                        <p:strVal val="visible"/>
                                      </p:to>
                                    </p:set>
                                    <p:animEffect transition="in" filter="box(out)">
                                      <p:cBhvr>
                                        <p:cTn id="27" dur="500"/>
                                        <p:tgtEl>
                                          <p:spTgt spid="215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15" y="1213012"/>
            <a:ext cx="9049395" cy="2522151"/>
          </a:xfrm>
        </p:spPr>
        <p:txBody>
          <a:bodyPr/>
          <a:lstStyle/>
          <a:p>
            <a:pPr algn="r"/>
            <a:r>
              <a:rPr lang="ar-EG" sz="7200" dirty="0">
                <a:effectLst>
                  <a:glow rad="177800">
                    <a:schemeClr val="bg2"/>
                  </a:glow>
                </a:effectLst>
                <a:cs typeface="Arial" panose="020B0604020202020204" pitchFamily="34" charset="0"/>
              </a:rPr>
              <a:t>حياة السود مهمة</a:t>
            </a:r>
            <a:endParaRPr lang="en-US" sz="7200" dirty="0">
              <a:effectLst>
                <a:glow rad="177800">
                  <a:schemeClr val="bg2"/>
                </a:glow>
              </a:effectLst>
              <a:cs typeface="Arial" panose="020B0604020202020204" pitchFamily="34" charset="0"/>
            </a:endParaRPr>
          </a:p>
        </p:txBody>
      </p:sp>
      <p:sp>
        <p:nvSpPr>
          <p:cNvPr id="5" name="Rectangle 4"/>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p>
        </p:txBody>
      </p:sp>
      <p:sp>
        <p:nvSpPr>
          <p:cNvPr id="7" name="Title 1">
            <a:extLst>
              <a:ext uri="{FF2B5EF4-FFF2-40B4-BE49-F238E27FC236}">
                <a16:creationId xmlns:a16="http://schemas.microsoft.com/office/drawing/2014/main" id="{5F07A162-D7A8-9C4D-B0EC-972AD9332E68}"/>
              </a:ext>
            </a:extLst>
          </p:cNvPr>
          <p:cNvSpPr txBox="1">
            <a:spLocks/>
          </p:cNvSpPr>
          <p:nvPr/>
        </p:nvSpPr>
        <p:spPr bwMode="auto">
          <a:xfrm>
            <a:off x="36990" y="2960404"/>
            <a:ext cx="9049395" cy="1010343"/>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EG" sz="48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cs typeface="Arial" panose="020B0604020202020204" pitchFamily="34" charset="0"/>
              </a:rPr>
              <a:t>بالطبع فعلوا</a:t>
            </a:r>
            <a:endParaRPr kumimoji="0" lang="en-US" sz="48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6320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914400"/>
          </a:xfrm>
          <a:solidFill>
            <a:srgbClr val="000000"/>
          </a:solidFill>
        </p:spPr>
        <p:txBody>
          <a:bodyPr/>
          <a:lstStyle/>
          <a:p>
            <a:pPr eaLnBrk="1" hangingPunct="1"/>
            <a:r>
              <a:rPr lang="ar-JO" dirty="0">
                <a:solidFill>
                  <a:srgbClr val="FFFFFF"/>
                </a:solidFill>
                <a:ea typeface="ＭＳ Ｐゴシック" charset="0"/>
                <a:cs typeface="Arial" panose="020B0604020202020204" pitchFamily="34" charset="0"/>
              </a:rPr>
              <a:t>حركة حياة السود مهمة في الشارع</a:t>
            </a:r>
            <a:endParaRPr lang="en-US" dirty="0">
              <a:solidFill>
                <a:srgbClr val="FFFFFF"/>
              </a:solidFill>
              <a:ea typeface="ＭＳ Ｐゴシック" charset="0"/>
              <a:cs typeface="Arial" panose="020B0604020202020204" pitchFamily="34" charset="0"/>
            </a:endParaRP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Justice</a:t>
            </a:r>
          </a:p>
        </p:txBody>
      </p:sp>
      <p:pic>
        <p:nvPicPr>
          <p:cNvPr id="5122" name="Picture 2" descr="Gordon Monson: Black Lives Matter is a needed movement, not a menacing  organization - The Salt Lake Tribune">
            <a:extLst>
              <a:ext uri="{FF2B5EF4-FFF2-40B4-BE49-F238E27FC236}">
                <a16:creationId xmlns:a16="http://schemas.microsoft.com/office/drawing/2014/main" id="{53B5B5EA-4625-9A48-A44C-947DDFB37A5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977900"/>
            <a:ext cx="9144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F6566C-BF77-0240-871A-6EF91BD1F4D8}"/>
              </a:ext>
            </a:extLst>
          </p:cNvPr>
          <p:cNvSpPr txBox="1">
            <a:spLocks noChangeArrowheads="1"/>
          </p:cNvSpPr>
          <p:nvPr/>
        </p:nvSpPr>
        <p:spPr bwMode="auto">
          <a:xfrm>
            <a:off x="50800" y="5930900"/>
            <a:ext cx="9144000" cy="914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كل ال</a:t>
            </a: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EG"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حتجاجات وأعمال الشغب في 2020؟</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936665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1397000"/>
          </a:xfrm>
          <a:solidFill>
            <a:srgbClr val="000000"/>
          </a:solidFill>
        </p:spPr>
        <p:txBody>
          <a:bodyPr/>
          <a:lstStyle/>
          <a:p>
            <a:pPr eaLnBrk="1" hangingPunct="1"/>
            <a:r>
              <a:rPr lang="ar-EG" dirty="0">
                <a:solidFill>
                  <a:srgbClr val="FFFFFF"/>
                </a:solidFill>
                <a:ea typeface="ＭＳ Ｐゴシック" charset="0"/>
                <a:cs typeface="Arial" panose="020B0604020202020204" pitchFamily="34" charset="0"/>
              </a:rPr>
              <a:t>في برج ترامب بمدينة نيويورك.</a:t>
            </a:r>
            <a:endParaRPr lang="en-US" dirty="0">
              <a:solidFill>
                <a:srgbClr val="FFFFFF"/>
              </a:solidFill>
              <a:ea typeface="ＭＳ Ｐゴシック" charset="0"/>
              <a:cs typeface="Arial" panose="020B0604020202020204" pitchFamily="34" charset="0"/>
            </a:endParaRP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Justice</a:t>
            </a:r>
          </a:p>
        </p:txBody>
      </p:sp>
      <p:pic>
        <p:nvPicPr>
          <p:cNvPr id="4098" name="Picture 2" descr="N.Y.C. Paints 'Black Lives Matter' Mural in Front of Trump Tower - The New  York Times">
            <a:extLst>
              <a:ext uri="{FF2B5EF4-FFF2-40B4-BE49-F238E27FC236}">
                <a16:creationId xmlns:a16="http://schemas.microsoft.com/office/drawing/2014/main" id="{40BA9C42-EDF4-144F-BFAD-8C2197FD779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a:off x="12777" y="155416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02954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ar-EG" dirty="0">
                <a:solidFill>
                  <a:srgbClr val="FFFFFF"/>
                </a:solidFill>
                <a:ea typeface="ＭＳ Ｐゴシック" charset="0"/>
                <a:cs typeface="Arial" panose="020B0604020202020204" pitchFamily="34" charset="0"/>
              </a:rPr>
              <a:t>انضم السياسيون إلى ال</a:t>
            </a:r>
            <a:r>
              <a:rPr lang="ar-JO" dirty="0">
                <a:solidFill>
                  <a:srgbClr val="FFFFFF"/>
                </a:solidFill>
                <a:ea typeface="ＭＳ Ｐゴシック" charset="0"/>
                <a:cs typeface="Arial" panose="020B0604020202020204" pitchFamily="34" charset="0"/>
              </a:rPr>
              <a:t>إ</a:t>
            </a:r>
            <a:r>
              <a:rPr lang="ar-EG" dirty="0">
                <a:solidFill>
                  <a:srgbClr val="FFFFFF"/>
                </a:solidFill>
                <a:ea typeface="ＭＳ Ｐゴシック" charset="0"/>
                <a:cs typeface="Arial" panose="020B0604020202020204" pitchFamily="34" charset="0"/>
              </a:rPr>
              <a:t>حتجاجات</a:t>
            </a:r>
            <a:endParaRPr lang="en-US" dirty="0">
              <a:solidFill>
                <a:srgbClr val="FFFFFF"/>
              </a:solidFill>
              <a:ea typeface="ＭＳ Ｐゴシック" charset="0"/>
              <a:cs typeface="Arial" panose="020B0604020202020204" pitchFamily="34" charset="0"/>
            </a:endParaRP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Justice</a:t>
            </a:r>
          </a:p>
        </p:txBody>
      </p:sp>
      <p:pic>
        <p:nvPicPr>
          <p:cNvPr id="3074" name="Picture 2" descr="New York City Mayor Bill de Blasio helps paint 'Black Lives Matter' in  front of Trump Tower">
            <a:extLst>
              <a:ext uri="{FF2B5EF4-FFF2-40B4-BE49-F238E27FC236}">
                <a16:creationId xmlns:a16="http://schemas.microsoft.com/office/drawing/2014/main" id="{B6C26DF4-6007-FC43-AA73-AAD92C35698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76993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2" name="Up Arrow Callout 1">
            <a:extLst>
              <a:ext uri="{FF2B5EF4-FFF2-40B4-BE49-F238E27FC236}">
                <a16:creationId xmlns:a16="http://schemas.microsoft.com/office/drawing/2014/main" id="{E36DBA1B-1027-8349-9990-4E8161335A96}"/>
              </a:ext>
            </a:extLst>
          </p:cNvPr>
          <p:cNvSpPr/>
          <p:nvPr/>
        </p:nvSpPr>
        <p:spPr>
          <a:xfrm>
            <a:off x="3746500" y="4927600"/>
            <a:ext cx="3055720" cy="1930400"/>
          </a:xfrm>
          <a:prstGeom prst="upArrowCallout">
            <a:avLst>
              <a:gd name="adj1" fmla="val 25000"/>
              <a:gd name="adj2" fmla="val 25000"/>
              <a:gd name="adj3" fmla="val 25000"/>
              <a:gd name="adj4" fmla="val 53662"/>
            </a:avLst>
          </a:prstGeom>
          <a:solidFill>
            <a:schemeClr val="tx1"/>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5">
            <a:extLst>
              <a:ext uri="{FF2B5EF4-FFF2-40B4-BE49-F238E27FC236}">
                <a16:creationId xmlns:a16="http://schemas.microsoft.com/office/drawing/2014/main" id="{80C6CABE-86D1-C94F-AA00-8B412FEFD724}"/>
              </a:ext>
            </a:extLst>
          </p:cNvPr>
          <p:cNvSpPr txBox="1">
            <a:spLocks noChangeArrowheads="1"/>
          </p:cNvSpPr>
          <p:nvPr/>
        </p:nvSpPr>
        <p:spPr bwMode="auto">
          <a:xfrm>
            <a:off x="4157804" y="5867400"/>
            <a:ext cx="240809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NYC Mayor DeBlasio</a:t>
            </a:r>
          </a:p>
        </p:txBody>
      </p:sp>
      <p:sp>
        <p:nvSpPr>
          <p:cNvPr id="3" name="Rectangle 2">
            <a:extLst>
              <a:ext uri="{FF2B5EF4-FFF2-40B4-BE49-F238E27FC236}">
                <a16:creationId xmlns:a16="http://schemas.microsoft.com/office/drawing/2014/main" id="{742F76A8-4213-0038-6D5A-33519DE9159F}"/>
              </a:ext>
            </a:extLst>
          </p:cNvPr>
          <p:cNvSpPr/>
          <p:nvPr/>
        </p:nvSpPr>
        <p:spPr>
          <a:xfrm>
            <a:off x="3746500" y="5949280"/>
            <a:ext cx="3055720" cy="908720"/>
          </a:xfrm>
          <a:prstGeom prst="rect">
            <a:avLst/>
          </a:prstGeom>
          <a:solidFill>
            <a:schemeClr val="tx1"/>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عمدة مدينة نيويورك </a:t>
            </a:r>
            <a:r>
              <a:rPr kumimoji="0" lang="ar-SA" sz="28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ديبلاسيو</a:t>
            </a:r>
            <a:endParaRPr kumimoji="0" lang="ar-SA"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375090"/>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idx="4294967295"/>
          </p:nvPr>
        </p:nvSpPr>
        <p:spPr>
          <a:xfrm>
            <a:off x="19050" y="188913"/>
            <a:ext cx="9124950" cy="863600"/>
          </a:xfrm>
        </p:spPr>
        <p:txBody>
          <a:bodyPr/>
          <a:lstStyle/>
          <a:p>
            <a:pPr>
              <a:defRPr/>
            </a:pPr>
            <a:r>
              <a:rPr lang="ar-JO" sz="5400" dirty="0">
                <a:solidFill>
                  <a:srgbClr val="FFFFFF"/>
                </a:solidFill>
                <a:ea typeface="ＭＳ Ｐゴシック" pitchFamily="-108" charset="-128"/>
              </a:rPr>
              <a:t>حياة السود مهمة</a:t>
            </a:r>
            <a:endParaRPr lang="en-US" sz="5400" dirty="0">
              <a:solidFill>
                <a:srgbClr val="FFFFFF"/>
              </a:solidFill>
              <a:ea typeface="ＭＳ Ｐゴシック" pitchFamily="-108" charset="-128"/>
            </a:endParaRPr>
          </a:p>
        </p:txBody>
      </p:sp>
      <p:pic>
        <p:nvPicPr>
          <p:cNvPr id="23040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50" y="1268413"/>
            <a:ext cx="9144000" cy="5018107"/>
          </a:xfrm>
          <a:prstGeom prst="rect">
            <a:avLst/>
          </a:prstGeom>
          <a:noFill/>
          <a:ln w="9525">
            <a:noFill/>
            <a:miter lim="800000"/>
            <a:headEnd/>
            <a:tailEnd/>
          </a:ln>
        </p:spPr>
      </p:pic>
      <p:sp>
        <p:nvSpPr>
          <p:cNvPr id="5" name="TextBox 4"/>
          <p:cNvSpPr txBox="1">
            <a:spLocks noChangeArrowheads="1"/>
          </p:cNvSpPr>
          <p:nvPr/>
        </p:nvSpPr>
        <p:spPr bwMode="auto">
          <a:xfrm rot="-526361">
            <a:off x="1642444" y="1371116"/>
            <a:ext cx="6316354" cy="1200329"/>
          </a:xfrm>
          <a:prstGeom prst="rect">
            <a:avLst/>
          </a:prstGeom>
          <a:solidFill>
            <a:schemeClr val="bg1"/>
          </a:solidFill>
          <a:ln w="9525">
            <a:solidFill>
              <a:schemeClr val="tx1"/>
            </a:solidFill>
            <a:miter lim="800000"/>
            <a:headEnd/>
            <a:tailEnd/>
          </a:ln>
        </p:spPr>
        <p:txBody>
          <a:bodyPr wrap="square">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نحن نسبب تشويشاً لمتطلبات نواة العائلة كما هو منصوص عليها في الغرب من خلال دعم بعضنا البعض كعائلات ممتدة وأهالي القرى والمدن وهو عمل جماعي من خلال العناية للواحد بالآخر وخصوصاً أطفالنا إلى الدرجة التي تكون فيها الأمهات والآباء وألطفال مرتاحين</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p>
        </p:txBody>
      </p:sp>
      <p:sp>
        <p:nvSpPr>
          <p:cNvPr id="6" name="Rectangle 5"/>
          <p:cNvSpPr/>
          <p:nvPr/>
        </p:nvSpPr>
        <p:spPr bwMode="auto">
          <a:xfrm>
            <a:off x="348305" y="1477047"/>
            <a:ext cx="1071570" cy="710067"/>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حياة السود مهمة</a:t>
            </a:r>
          </a:p>
        </p:txBody>
      </p:sp>
      <p:sp>
        <p:nvSpPr>
          <p:cNvPr id="7" name="Rectangle 6"/>
          <p:cNvSpPr/>
          <p:nvPr/>
        </p:nvSpPr>
        <p:spPr bwMode="auto">
          <a:xfrm>
            <a:off x="285720" y="3000372"/>
            <a:ext cx="2857520" cy="4638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بماذا نؤمن</a:t>
            </a:r>
          </a:p>
        </p:txBody>
      </p:sp>
      <p:sp>
        <p:nvSpPr>
          <p:cNvPr id="9" name="Rectangle 8"/>
          <p:cNvSpPr/>
          <p:nvPr/>
        </p:nvSpPr>
        <p:spPr bwMode="auto">
          <a:xfrm>
            <a:off x="8001024" y="1714488"/>
            <a:ext cx="864000" cy="371513"/>
          </a:xfrm>
          <a:prstGeom prst="rect">
            <a:avLst/>
          </a:prstGeom>
          <a:solidFill>
            <a:schemeClr val="accent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تبرع</a:t>
            </a:r>
          </a:p>
        </p:txBody>
      </p:sp>
      <p:sp>
        <p:nvSpPr>
          <p:cNvPr id="10" name="Rectangle 9"/>
          <p:cNvSpPr/>
          <p:nvPr/>
        </p:nvSpPr>
        <p:spPr bwMode="auto">
          <a:xfrm>
            <a:off x="285720" y="3571876"/>
            <a:ext cx="5000660" cy="2248950"/>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قبل أربع سنوات بدأ ما يعرف الآن بشبكة حياة السود مهمة الدولية بالتأسيس. بدأت كمؤسسة محلية بقيادة أعضاء مهمتهم بناء قوة محلية والتدخل عندما يقع العنف على مجتمعات السود من قبل الدولة ورجال الأمن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منذ ذلك الحين نحن ملتزمون بالكفاح معاً بأن نحلم ونخلق عالماً خالياً من مكافحة السواد حيث يمتلك كل شخص أسود القوة الإجتماعية والإقتصادية والسياسية للنمو؟</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بدأت منظمة حياة السود مهمة كدعوة للتصرف تجاه العنف الذي تجيزه الولاية</a:t>
            </a:r>
          </a:p>
        </p:txBody>
      </p:sp>
      <p:sp>
        <p:nvSpPr>
          <p:cNvPr id="11" name="Rectangle 10"/>
          <p:cNvSpPr/>
          <p:nvPr/>
        </p:nvSpPr>
        <p:spPr bwMode="auto">
          <a:xfrm>
            <a:off x="5572132" y="3000372"/>
            <a:ext cx="1500198" cy="4638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خذ موقف</a:t>
            </a:r>
          </a:p>
        </p:txBody>
      </p:sp>
      <p:sp>
        <p:nvSpPr>
          <p:cNvPr id="12" name="Rectangle 11"/>
          <p:cNvSpPr/>
          <p:nvPr/>
        </p:nvSpPr>
        <p:spPr bwMode="auto">
          <a:xfrm>
            <a:off x="5572132" y="3357562"/>
            <a:ext cx="3357586" cy="83317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انضم إلى الحركة للمحاربة من أجل الحرية  والتحرر والعدالة من خلال التسجيل للحصول على التحديثات ودعم عملنا وتفحص مصادرنا ومتابعتنا على وسائل التواصل الإجتماعي أو معلوماتنا ومعداتنا الرسمية</a:t>
            </a:r>
          </a:p>
        </p:txBody>
      </p:sp>
      <p:sp>
        <p:nvSpPr>
          <p:cNvPr id="13" name="Rectangle 12"/>
          <p:cNvSpPr/>
          <p:nvPr/>
        </p:nvSpPr>
        <p:spPr bwMode="auto">
          <a:xfrm>
            <a:off x="5857884" y="4214818"/>
            <a:ext cx="2214578" cy="833178"/>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شارك الحركة العالمية</a:t>
            </a:r>
          </a:p>
        </p:txBody>
      </p:sp>
      <p:sp>
        <p:nvSpPr>
          <p:cNvPr id="14" name="Rectangle 13"/>
          <p:cNvSpPr/>
          <p:nvPr/>
        </p:nvSpPr>
        <p:spPr bwMode="auto">
          <a:xfrm>
            <a:off x="5857884" y="4643446"/>
            <a:ext cx="278608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سجل هنا للحصول على التحديثات عن الإطلاقات الخاصة, تحركات الشبكة, البرامج, الشراكات وأكثر</a:t>
            </a:r>
          </a:p>
        </p:txBody>
      </p:sp>
      <p:sp>
        <p:nvSpPr>
          <p:cNvPr id="15" name="Rectangle 14"/>
          <p:cNvSpPr/>
          <p:nvPr/>
        </p:nvSpPr>
        <p:spPr bwMode="auto">
          <a:xfrm>
            <a:off x="5929322" y="5143512"/>
            <a:ext cx="2664000" cy="30995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lumMod val="65000"/>
                  </a:srgbClr>
                </a:solidFill>
                <a:effectLst/>
                <a:uLnTx/>
                <a:uFillTx/>
                <a:latin typeface="Arial" panose="020B0604020202020204" pitchFamily="34" charset="0"/>
                <a:ea typeface="MS PGothic" pitchFamily="34" charset="-128"/>
                <a:cs typeface="Arial" panose="020B0604020202020204" pitchFamily="34" charset="0"/>
              </a:rPr>
              <a:t>الإسم الأول</a:t>
            </a:r>
          </a:p>
        </p:txBody>
      </p:sp>
      <p:sp>
        <p:nvSpPr>
          <p:cNvPr id="16" name="Rectangle 15"/>
          <p:cNvSpPr/>
          <p:nvPr/>
        </p:nvSpPr>
        <p:spPr bwMode="auto">
          <a:xfrm>
            <a:off x="5929322" y="5500702"/>
            <a:ext cx="2643206" cy="30995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lumMod val="65000"/>
                  </a:srgbClr>
                </a:solidFill>
                <a:effectLst/>
                <a:uLnTx/>
                <a:uFillTx/>
                <a:latin typeface="Arial" panose="020B0604020202020204" pitchFamily="34" charset="0"/>
                <a:ea typeface="MS PGothic" pitchFamily="34" charset="-128"/>
                <a:cs typeface="Arial" panose="020B0604020202020204" pitchFamily="34" charset="0"/>
              </a:rPr>
              <a:t>الإسم الأخير</a:t>
            </a:r>
          </a:p>
        </p:txBody>
      </p:sp>
      <p:sp>
        <p:nvSpPr>
          <p:cNvPr id="17" name="Rectangle 16"/>
          <p:cNvSpPr/>
          <p:nvPr/>
        </p:nvSpPr>
        <p:spPr bwMode="auto">
          <a:xfrm>
            <a:off x="5929322" y="5857892"/>
            <a:ext cx="2643206" cy="30995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lumMod val="65000"/>
                  </a:srgbClr>
                </a:solidFill>
                <a:effectLst/>
                <a:uLnTx/>
                <a:uFillTx/>
                <a:latin typeface="Arial" panose="020B0604020202020204" pitchFamily="34" charset="0"/>
                <a:ea typeface="MS PGothic" pitchFamily="34" charset="-128"/>
                <a:cs typeface="Arial" panose="020B0604020202020204" pitchFamily="34" charset="0"/>
              </a:rPr>
              <a:t>البريد الإلكتروني</a:t>
            </a:r>
          </a:p>
        </p:txBody>
      </p:sp>
      <p:sp>
        <p:nvSpPr>
          <p:cNvPr id="18" name="Rectangle 17"/>
          <p:cNvSpPr/>
          <p:nvPr/>
        </p:nvSpPr>
        <p:spPr bwMode="auto">
          <a:xfrm rot="-1140000">
            <a:off x="1012083" y="3242602"/>
            <a:ext cx="5062219" cy="163339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نحن نحتضن شبكة حقوق المثليين. عندما نجتمع فإننا نفعل بغرض تحرير أنفسنا من القبضة الضيقة للتفكير غير المتجانس . أو بدلاً من ذلك أو التفكير السائد في العالم أن هناك جنسين مختلفين ( إلا إذا كان هو/هي أو هم يكشفون خلاف ذلك</a:t>
            </a:r>
          </a:p>
        </p:txBody>
      </p:sp>
    </p:spTree>
    <p:extLst>
      <p:ext uri="{BB962C8B-B14F-4D97-AF65-F5344CB8AC3E}">
        <p14:creationId xmlns:p14="http://schemas.microsoft.com/office/powerpoint/2010/main" val="14924975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7D9FAC-FCEF-4448-8022-2BA8F227B2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7879"/>
            <a:ext cx="9144000" cy="6062241"/>
          </a:xfrm>
          <a:prstGeom prst="rect">
            <a:avLst/>
          </a:prstGeom>
        </p:spPr>
      </p:pic>
      <p:sp>
        <p:nvSpPr>
          <p:cNvPr id="193539" name="Rectangle 3"/>
          <p:cNvSpPr>
            <a:spLocks noGrp="1" noChangeArrowheads="1"/>
          </p:cNvSpPr>
          <p:nvPr>
            <p:ph type="title" idx="4294967295"/>
          </p:nvPr>
        </p:nvSpPr>
        <p:spPr>
          <a:xfrm>
            <a:off x="19050" y="-4522"/>
            <a:ext cx="9124950" cy="495728"/>
          </a:xfrm>
          <a:solidFill>
            <a:schemeClr val="tx1"/>
          </a:solidFill>
        </p:spPr>
        <p:txBody>
          <a:bodyPr/>
          <a:lstStyle/>
          <a:p>
            <a:pPr>
              <a:defRPr/>
            </a:pPr>
            <a:r>
              <a:rPr lang="ar-EG" sz="3600" dirty="0">
                <a:solidFill>
                  <a:srgbClr val="FFFFFF"/>
                </a:solidFill>
              </a:rPr>
              <a:t>تم تحديث موقع حياة السود مهمة</a:t>
            </a:r>
            <a:endParaRPr lang="en-US" sz="3600" dirty="0">
              <a:solidFill>
                <a:srgbClr val="FFFFFF"/>
              </a:solidFill>
            </a:endParaRPr>
          </a:p>
        </p:txBody>
      </p:sp>
      <p:sp>
        <p:nvSpPr>
          <p:cNvPr id="6" name="Rectangle 3">
            <a:extLst>
              <a:ext uri="{FF2B5EF4-FFF2-40B4-BE49-F238E27FC236}">
                <a16:creationId xmlns:a16="http://schemas.microsoft.com/office/drawing/2014/main" id="{A502BB5A-93EA-BF45-8874-50A8ACDF45A8}"/>
              </a:ext>
            </a:extLst>
          </p:cNvPr>
          <p:cNvSpPr txBox="1">
            <a:spLocks noChangeArrowheads="1"/>
          </p:cNvSpPr>
          <p:nvPr/>
        </p:nvSpPr>
        <p:spPr bwMode="auto">
          <a:xfrm>
            <a:off x="7898" y="6366792"/>
            <a:ext cx="9124950" cy="49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https://</a:t>
            </a:r>
            <a:r>
              <a:rPr kumimoji="0" lang="en-US" sz="1600" b="1"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blacklivesmatter.com</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/about/ on 3 Oct 2020 </a:t>
            </a:r>
          </a:p>
        </p:txBody>
      </p:sp>
      <p:sp>
        <p:nvSpPr>
          <p:cNvPr id="10" name="TextBox 9">
            <a:extLst>
              <a:ext uri="{FF2B5EF4-FFF2-40B4-BE49-F238E27FC236}">
                <a16:creationId xmlns:a16="http://schemas.microsoft.com/office/drawing/2014/main" id="{2C91134A-6BA3-A340-B862-DCB6B25FF93B}"/>
              </a:ext>
            </a:extLst>
          </p:cNvPr>
          <p:cNvSpPr txBox="1"/>
          <p:nvPr/>
        </p:nvSpPr>
        <p:spPr>
          <a:xfrm rot="21073639">
            <a:off x="1942008" y="1477946"/>
            <a:ext cx="6970374" cy="646331"/>
          </a:xfrm>
          <a:prstGeom prst="rect">
            <a:avLst/>
          </a:prstGeom>
          <a:solidFill>
            <a:schemeClr val="tx1"/>
          </a:solidFill>
          <a:ln>
            <a:solidFill>
              <a:schemeClr val="tx1"/>
            </a:solidFill>
          </a:ln>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حركة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BLM </a:t>
            </a: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هي حركة مكافحة ومواجهة أعمال العنف</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احتجاجات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BLM </a:t>
            </a: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تُشعل مدن 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C64FEB23-1EE9-5547-B69D-917C80AFDFD8}"/>
              </a:ext>
            </a:extLst>
          </p:cNvPr>
          <p:cNvSpPr txBox="1"/>
          <p:nvPr/>
        </p:nvSpPr>
        <p:spPr>
          <a:xfrm rot="21073639">
            <a:off x="3385860" y="2838640"/>
            <a:ext cx="5541599" cy="923330"/>
          </a:xfrm>
          <a:prstGeom prst="rect">
            <a:avLst/>
          </a:prstGeom>
          <a:solidFill>
            <a:schemeClr val="bg1"/>
          </a:solidFill>
          <a:ln>
            <a:solidFill>
              <a:schemeClr val="tx1"/>
            </a:solidFill>
          </a:ln>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«نحن شموليون.. ماذا وراء الفومية العرقية الضيقة...في مجتمعات السود» </a:t>
            </a:r>
          </a:p>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يقولون أنهم لا ينبغي أن يكونوا أمريكيين وطنيين»</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a:extLst>
              <a:ext uri="{FF2B5EF4-FFF2-40B4-BE49-F238E27FC236}">
                <a16:creationId xmlns:a16="http://schemas.microsoft.com/office/drawing/2014/main" id="{7BC2E98D-BED0-074B-8891-C663C94425E8}"/>
              </a:ext>
            </a:extLst>
          </p:cNvPr>
          <p:cNvSpPr txBox="1"/>
          <p:nvPr/>
        </p:nvSpPr>
        <p:spPr>
          <a:xfrm rot="21073639">
            <a:off x="2279966" y="4086962"/>
            <a:ext cx="6336704" cy="646331"/>
          </a:xfrm>
          <a:prstGeom prst="rect">
            <a:avLst/>
          </a:prstGeom>
          <a:solidFill>
            <a:schemeClr val="tx1"/>
          </a:solidFill>
          <a:ln>
            <a:solidFill>
              <a:schemeClr val="tx1"/>
            </a:solidFill>
          </a:ln>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نحن نؤكد على حياة الأشخاص السود المثليين والمتحولون جنسيًا...  وكل حياة السود على طيف جنسهم.»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972523B1-67FF-A44A-982A-A3AEBA608A4C}"/>
              </a:ext>
            </a:extLst>
          </p:cNvPr>
          <p:cNvSpPr txBox="1"/>
          <p:nvPr/>
        </p:nvSpPr>
        <p:spPr>
          <a:xfrm rot="21073639">
            <a:off x="3384352" y="5313414"/>
            <a:ext cx="5799263" cy="646331"/>
          </a:xfrm>
          <a:prstGeom prst="rect">
            <a:avLst/>
          </a:prstGeom>
          <a:solidFill>
            <a:schemeClr val="bg1"/>
          </a:solidFill>
          <a:ln>
            <a:solidFill>
              <a:schemeClr val="tx1"/>
            </a:solidFill>
          </a:ln>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نحن نعمل من أجل عالم لا تكون فيه حياة السود مستهدفة بشكل منهجي بالزوال</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09347353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5"/>
          <p:cNvPicPr>
            <a:picLocks noChangeAspect="1"/>
          </p:cNvPicPr>
          <p:nvPr/>
        </p:nvPicPr>
        <p:blipFill>
          <a:blip r:embed="rId4" cstate="print"/>
          <a:srcRect/>
          <a:stretch>
            <a:fillRect/>
          </a:stretch>
        </p:blipFill>
        <p:spPr bwMode="auto">
          <a:xfrm>
            <a:off x="0" y="879475"/>
            <a:ext cx="9144000" cy="5099050"/>
          </a:xfrm>
          <a:prstGeom prst="rect">
            <a:avLst/>
          </a:prstGeom>
          <a:noFill/>
          <a:ln w="9525">
            <a:noFill/>
            <a:miter lim="800000"/>
            <a:headEnd/>
            <a:tailEnd/>
          </a:ln>
        </p:spPr>
      </p:pic>
      <p:sp>
        <p:nvSpPr>
          <p:cNvPr id="193539" name="Rectangle 3"/>
          <p:cNvSpPr>
            <a:spLocks noGrp="1" noChangeArrowheads="1"/>
          </p:cNvSpPr>
          <p:nvPr>
            <p:ph type="title" idx="4294967295"/>
          </p:nvPr>
        </p:nvSpPr>
        <p:spPr>
          <a:xfrm>
            <a:off x="19050" y="188913"/>
            <a:ext cx="9124950" cy="863600"/>
          </a:xfrm>
        </p:spPr>
        <p:txBody>
          <a:bodyPr/>
          <a:lstStyle/>
          <a:p>
            <a:pPr>
              <a:defRPr/>
            </a:pPr>
            <a:r>
              <a:rPr lang="ar-JO" sz="5400" dirty="0">
                <a:solidFill>
                  <a:srgbClr val="FFFFFF"/>
                </a:solidFill>
                <a:ea typeface="ＭＳ Ｐゴシック" pitchFamily="-108" charset="-128"/>
              </a:rPr>
              <a:t>حياة السود مهمة</a:t>
            </a:r>
            <a:endParaRPr lang="en-US" sz="5400" dirty="0">
              <a:solidFill>
                <a:srgbClr val="FFFFFF"/>
              </a:solidFill>
              <a:ea typeface="ＭＳ Ｐゴシック" pitchFamily="-108" charset="-128"/>
            </a:endParaRPr>
          </a:p>
        </p:txBody>
      </p:sp>
      <p:sp>
        <p:nvSpPr>
          <p:cNvPr id="231428" name="TextBox 4"/>
          <p:cNvSpPr txBox="1">
            <a:spLocks noChangeArrowheads="1"/>
          </p:cNvSpPr>
          <p:nvPr/>
        </p:nvSpPr>
        <p:spPr bwMode="auto">
          <a:xfrm>
            <a:off x="107950" y="2776538"/>
            <a:ext cx="5256213" cy="1077218"/>
          </a:xfrm>
          <a:prstGeom prst="rect">
            <a:avLst/>
          </a:prstGeom>
          <a:solidFill>
            <a:schemeClr val="bg1"/>
          </a:solidFill>
          <a:ln w="9525">
            <a:noFill/>
            <a:miter lim="800000"/>
            <a:headEnd/>
            <a:tailEnd/>
          </a:ln>
        </p:spPr>
        <p:txBody>
          <a:bodyP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في عام 2013, قامت ثلاث منظمات سود – أليسيا جارزا, باتريس كولرز وأوبال توميتي بتأسيس مشروع بناء حركة سياسية متمركزة حول السود وتم تسميتها ” حياة السود مهمة ” . وقد كانت رداً على تبرئة قاتل تريفون مارتن والمدعو جورج زيمرمان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a:spLocks noChangeArrowheads="1"/>
          </p:cNvSpPr>
          <p:nvPr/>
        </p:nvSpPr>
        <p:spPr bwMode="auto">
          <a:xfrm rot="-526361">
            <a:off x="628650" y="5722938"/>
            <a:ext cx="1785938" cy="369887"/>
          </a:xfrm>
          <a:prstGeom prst="rect">
            <a:avLst/>
          </a:prstGeom>
          <a:solidFill>
            <a:schemeClr val="tx1"/>
          </a:solidFill>
          <a:ln w="9525">
            <a:solidFill>
              <a:schemeClr val="tx1"/>
            </a:solidFill>
            <a:miter lim="800000"/>
            <a:headEnd/>
            <a:tailEnd/>
          </a:ln>
        </p:spPr>
        <p:txBody>
          <a:bodyP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أليسيا جارزا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 name="TextBox 9"/>
          <p:cNvSpPr txBox="1">
            <a:spLocks noChangeArrowheads="1"/>
          </p:cNvSpPr>
          <p:nvPr/>
        </p:nvSpPr>
        <p:spPr bwMode="auto">
          <a:xfrm rot="-526361">
            <a:off x="1995488" y="5824538"/>
            <a:ext cx="2163762" cy="368300"/>
          </a:xfrm>
          <a:prstGeom prst="rect">
            <a:avLst/>
          </a:prstGeom>
          <a:solidFill>
            <a:schemeClr val="tx1"/>
          </a:solidFill>
          <a:ln w="9525">
            <a:solidFill>
              <a:schemeClr val="tx1"/>
            </a:solidFill>
            <a:miter lim="800000"/>
            <a:headEnd/>
            <a:tailEnd/>
          </a:ln>
        </p:spPr>
        <p:txBody>
          <a:bodyP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باتريس كولرز</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 name="TextBox 10"/>
          <p:cNvSpPr txBox="1">
            <a:spLocks noChangeArrowheads="1"/>
          </p:cNvSpPr>
          <p:nvPr/>
        </p:nvSpPr>
        <p:spPr bwMode="auto">
          <a:xfrm rot="-526361">
            <a:off x="3489325" y="5949950"/>
            <a:ext cx="1784350" cy="369888"/>
          </a:xfrm>
          <a:prstGeom prst="rect">
            <a:avLst/>
          </a:prstGeom>
          <a:solidFill>
            <a:schemeClr val="tx1"/>
          </a:solidFill>
          <a:ln w="9525">
            <a:solidFill>
              <a:schemeClr val="tx1"/>
            </a:solidFill>
            <a:miter lim="800000"/>
            <a:headEnd/>
            <a:tailEnd/>
          </a:ln>
        </p:spPr>
        <p:txBody>
          <a:bodyP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أوبال توميتي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a:spLocks noChangeArrowheads="1"/>
          </p:cNvSpPr>
          <p:nvPr/>
        </p:nvSpPr>
        <p:spPr bwMode="auto">
          <a:xfrm rot="-526361">
            <a:off x="238125" y="6142038"/>
            <a:ext cx="1785938" cy="369887"/>
          </a:xfrm>
          <a:prstGeom prst="rect">
            <a:avLst/>
          </a:prstGeom>
          <a:solidFill>
            <a:srgbClr val="C00000"/>
          </a:solidFill>
          <a:ln w="9525">
            <a:solidFill>
              <a:schemeClr val="tx1"/>
            </a:solidFill>
            <a:miter lim="800000"/>
            <a:headEnd/>
            <a:tailEnd/>
          </a:ln>
        </p:spPr>
        <p:txBody>
          <a:bodyP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مثلية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a:spLocks noChangeArrowheads="1"/>
          </p:cNvSpPr>
          <p:nvPr/>
        </p:nvSpPr>
        <p:spPr bwMode="auto">
          <a:xfrm rot="-526361">
            <a:off x="1727200" y="6259513"/>
            <a:ext cx="1784350" cy="369887"/>
          </a:xfrm>
          <a:prstGeom prst="rect">
            <a:avLst/>
          </a:prstGeom>
          <a:solidFill>
            <a:srgbClr val="C00000"/>
          </a:solidFill>
          <a:ln w="9525">
            <a:solidFill>
              <a:schemeClr val="tx1"/>
            </a:solidFill>
            <a:miter lim="800000"/>
            <a:headEnd/>
            <a:tailEnd/>
          </a:ln>
        </p:spPr>
        <p:txBody>
          <a:bodyP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مثلية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Rectangle 12"/>
          <p:cNvSpPr/>
          <p:nvPr/>
        </p:nvSpPr>
        <p:spPr bwMode="auto">
          <a:xfrm>
            <a:off x="785786" y="928669"/>
            <a:ext cx="928694" cy="586957"/>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حياة السود مهمة</a:t>
            </a:r>
          </a:p>
        </p:txBody>
      </p:sp>
      <p:sp>
        <p:nvSpPr>
          <p:cNvPr id="14" name="Rectangle 13"/>
          <p:cNvSpPr/>
          <p:nvPr/>
        </p:nvSpPr>
        <p:spPr bwMode="auto">
          <a:xfrm>
            <a:off x="4071934" y="928670"/>
            <a:ext cx="3571900" cy="27918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تسوق   شاهد/استمع   أحداث عالمية   برامج   عن   أخبار</a:t>
            </a:r>
          </a:p>
        </p:txBody>
      </p:sp>
      <p:sp>
        <p:nvSpPr>
          <p:cNvPr id="15" name="Rectangle 14"/>
          <p:cNvSpPr/>
          <p:nvPr/>
        </p:nvSpPr>
        <p:spPr bwMode="auto">
          <a:xfrm>
            <a:off x="4143372" y="1214423"/>
            <a:ext cx="3500462" cy="40229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الفروع     المصادر     ما هو المهم</a:t>
            </a:r>
          </a:p>
        </p:txBody>
      </p:sp>
      <p:sp>
        <p:nvSpPr>
          <p:cNvPr id="16" name="Rectangle 15"/>
          <p:cNvSpPr/>
          <p:nvPr/>
        </p:nvSpPr>
        <p:spPr bwMode="auto">
          <a:xfrm>
            <a:off x="7715272" y="1142984"/>
            <a:ext cx="785818" cy="340735"/>
          </a:xfrm>
          <a:prstGeom prst="rect">
            <a:avLst/>
          </a:prstGeom>
          <a:solidFill>
            <a:schemeClr val="accent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تبرع</a:t>
            </a:r>
          </a:p>
        </p:txBody>
      </p:sp>
      <p:sp>
        <p:nvSpPr>
          <p:cNvPr id="17" name="Rectangle 16"/>
          <p:cNvSpPr/>
          <p:nvPr/>
        </p:nvSpPr>
        <p:spPr bwMode="auto">
          <a:xfrm>
            <a:off x="5643570" y="3500439"/>
            <a:ext cx="2214578" cy="40229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شارك الحركة العالمية</a:t>
            </a:r>
          </a:p>
        </p:txBody>
      </p:sp>
      <p:sp>
        <p:nvSpPr>
          <p:cNvPr id="18" name="Rectangle 17"/>
          <p:cNvSpPr/>
          <p:nvPr/>
        </p:nvSpPr>
        <p:spPr bwMode="auto">
          <a:xfrm>
            <a:off x="5715008" y="3857628"/>
            <a:ext cx="2714644"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سجل هنا للحصول على التحديثات عن الإطلاقات الخاصة, تحركات الشبكة, البرامج, الشراكات وأكثر</a:t>
            </a:r>
          </a:p>
        </p:txBody>
      </p:sp>
      <p:sp>
        <p:nvSpPr>
          <p:cNvPr id="19" name="Rectangle 18"/>
          <p:cNvSpPr/>
          <p:nvPr/>
        </p:nvSpPr>
        <p:spPr bwMode="auto">
          <a:xfrm>
            <a:off x="5500694" y="2357430"/>
            <a:ext cx="1571636" cy="4638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خذ موقف</a:t>
            </a:r>
          </a:p>
        </p:txBody>
      </p:sp>
      <p:sp>
        <p:nvSpPr>
          <p:cNvPr id="20" name="Rectangle 19"/>
          <p:cNvSpPr/>
          <p:nvPr/>
        </p:nvSpPr>
        <p:spPr bwMode="auto">
          <a:xfrm>
            <a:off x="5500694" y="2714620"/>
            <a:ext cx="3071834" cy="83317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انضم إلى الحركة للمحاربة من أجل الحرية  والتحرر والعدالة من خلال التسجيل للحصول على التحديثات ودعم عملنا وتفحص مصادرنا ومتابعتنا على وسائل التواصل الإجتماعي أو معلوماتنا ومعداتنا الرسمية</a:t>
            </a:r>
          </a:p>
        </p:txBody>
      </p:sp>
      <p:sp>
        <p:nvSpPr>
          <p:cNvPr id="21" name="Rectangle 20"/>
          <p:cNvSpPr/>
          <p:nvPr/>
        </p:nvSpPr>
        <p:spPr bwMode="auto">
          <a:xfrm>
            <a:off x="5786446" y="4357694"/>
            <a:ext cx="2500330" cy="30995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lumMod val="65000"/>
                  </a:srgbClr>
                </a:solidFill>
                <a:effectLst/>
                <a:uLnTx/>
                <a:uFillTx/>
                <a:latin typeface="Arial" panose="020B0604020202020204" pitchFamily="34" charset="0"/>
                <a:ea typeface="MS PGothic" pitchFamily="34" charset="-128"/>
                <a:cs typeface="Arial" panose="020B0604020202020204" pitchFamily="34" charset="0"/>
              </a:rPr>
              <a:t>الإسم الأول</a:t>
            </a:r>
          </a:p>
        </p:txBody>
      </p:sp>
      <p:sp>
        <p:nvSpPr>
          <p:cNvPr id="22" name="Rectangle 21"/>
          <p:cNvSpPr/>
          <p:nvPr/>
        </p:nvSpPr>
        <p:spPr bwMode="auto">
          <a:xfrm>
            <a:off x="5786446" y="4714884"/>
            <a:ext cx="2500330" cy="30995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lumMod val="65000"/>
                  </a:srgbClr>
                </a:solidFill>
                <a:effectLst/>
                <a:uLnTx/>
                <a:uFillTx/>
                <a:latin typeface="Arial" panose="020B0604020202020204" pitchFamily="34" charset="0"/>
                <a:ea typeface="MS PGothic" pitchFamily="34" charset="-128"/>
                <a:cs typeface="Arial" panose="020B0604020202020204" pitchFamily="34" charset="0"/>
              </a:rPr>
              <a:t>الإسم الأخير</a:t>
            </a:r>
          </a:p>
        </p:txBody>
      </p:sp>
      <p:sp>
        <p:nvSpPr>
          <p:cNvPr id="23" name="Rectangle 22"/>
          <p:cNvSpPr/>
          <p:nvPr/>
        </p:nvSpPr>
        <p:spPr bwMode="auto">
          <a:xfrm>
            <a:off x="5786446" y="5072074"/>
            <a:ext cx="2500330" cy="30995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lumMod val="65000"/>
                  </a:srgbClr>
                </a:solidFill>
                <a:effectLst/>
                <a:uLnTx/>
                <a:uFillTx/>
                <a:latin typeface="Arial" panose="020B0604020202020204" pitchFamily="34" charset="0"/>
                <a:ea typeface="MS PGothic" pitchFamily="34" charset="-128"/>
                <a:cs typeface="Arial" panose="020B0604020202020204" pitchFamily="34" charset="0"/>
              </a:rPr>
              <a:t>البريد الإلكتروني</a:t>
            </a:r>
          </a:p>
        </p:txBody>
      </p:sp>
      <p:sp>
        <p:nvSpPr>
          <p:cNvPr id="24" name="Rectangle 23"/>
          <p:cNvSpPr/>
          <p:nvPr/>
        </p:nvSpPr>
        <p:spPr bwMode="auto">
          <a:xfrm>
            <a:off x="5786446" y="5429264"/>
            <a:ext cx="2500330" cy="30995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lumMod val="65000"/>
                  </a:srgbClr>
                </a:solidFill>
                <a:effectLst/>
                <a:uLnTx/>
                <a:uFillTx/>
                <a:latin typeface="Arial" panose="020B0604020202020204" pitchFamily="34" charset="0"/>
                <a:ea typeface="MS PGothic" pitchFamily="34" charset="-128"/>
                <a:cs typeface="Arial" panose="020B0604020202020204" pitchFamily="34" charset="0"/>
              </a:rPr>
              <a:t>الرمز البريدي</a:t>
            </a:r>
          </a:p>
        </p:txBody>
      </p:sp>
      <p:sp>
        <p:nvSpPr>
          <p:cNvPr id="25" name="Rectangle 24"/>
          <p:cNvSpPr/>
          <p:nvPr/>
        </p:nvSpPr>
        <p:spPr bwMode="auto">
          <a:xfrm>
            <a:off x="5857884" y="5786454"/>
            <a:ext cx="2428892" cy="309958"/>
          </a:xfrm>
          <a:prstGeom prst="rect">
            <a:avLst/>
          </a:prstGeom>
          <a:solidFill>
            <a:srgbClr val="FFFF00"/>
          </a:solidFill>
          <a:ln w="9525" cap="flat" cmpd="sng" algn="ctr">
            <a:solidFill>
              <a:srgbClr val="FFFF00"/>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أضف اسمك</a:t>
            </a:r>
          </a:p>
        </p:txBody>
      </p:sp>
      <p:sp>
        <p:nvSpPr>
          <p:cNvPr id="26" name="Rectangle 25"/>
          <p:cNvSpPr/>
          <p:nvPr/>
        </p:nvSpPr>
        <p:spPr bwMode="auto">
          <a:xfrm>
            <a:off x="714348" y="2214554"/>
            <a:ext cx="1500198" cy="4638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قصتها</a:t>
            </a:r>
          </a:p>
        </p:txBody>
      </p:sp>
    </p:spTree>
    <p:extLst>
      <p:ext uri="{BB962C8B-B14F-4D97-AF65-F5344CB8AC3E}">
        <p14:creationId xmlns:p14="http://schemas.microsoft.com/office/powerpoint/2010/main" val="110030789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Rectangle 3"/>
          <p:cNvSpPr>
            <a:spLocks noGrp="1" noChangeArrowheads="1"/>
          </p:cNvSpPr>
          <p:nvPr>
            <p:ph type="title" idx="4294967295"/>
          </p:nvPr>
        </p:nvSpPr>
        <p:spPr>
          <a:xfrm>
            <a:off x="19050" y="44450"/>
            <a:ext cx="9124950" cy="576263"/>
          </a:xfrm>
        </p:spPr>
        <p:txBody>
          <a:bodyPr/>
          <a:lstStyle/>
          <a:p>
            <a:r>
              <a:rPr lang="ar-JO" sz="3600" dirty="0">
                <a:solidFill>
                  <a:srgbClr val="FFFFFF"/>
                </a:solidFill>
              </a:rPr>
              <a:t>هل الله مهتم بالعدالة الإجتماعية؟</a:t>
            </a:r>
            <a:endParaRPr lang="en-US" sz="3600" dirty="0">
              <a:solidFill>
                <a:srgbClr val="FFFFFF"/>
              </a:solidFill>
            </a:endParaRPr>
          </a:p>
        </p:txBody>
      </p:sp>
      <p:sp>
        <p:nvSpPr>
          <p:cNvPr id="5" name="TextBox 4"/>
          <p:cNvSpPr txBox="1">
            <a:spLocks noChangeArrowheads="1"/>
          </p:cNvSpPr>
          <p:nvPr/>
        </p:nvSpPr>
        <p:spPr bwMode="auto">
          <a:xfrm>
            <a:off x="323850" y="692150"/>
            <a:ext cx="8640763" cy="1631216"/>
          </a:xfrm>
          <a:prstGeom prst="rect">
            <a:avLst/>
          </a:prstGeom>
          <a:solidFill>
            <a:schemeClr val="bg1"/>
          </a:solidFill>
          <a:ln w="9525">
            <a:solidFill>
              <a:schemeClr val="tx1"/>
            </a:solidFill>
            <a:miter lim="800000"/>
            <a:headEnd/>
            <a:tailEnd/>
          </a:ln>
        </p:spPr>
        <p:txBody>
          <a:bodyPr wrap="square">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الرب هو </a:t>
            </a:r>
            <a:r>
              <a:rPr lang="ar-JO" sz="2000" b="1" dirty="0">
                <a:solidFill>
                  <a:srgbClr val="000000"/>
                </a:solidFill>
                <a:latin typeface="Arial" panose="020B0604020202020204" pitchFamily="34" charset="0"/>
                <a:ea typeface="MS PGothic" pitchFamily="34" charset="-128"/>
                <a:cs typeface="Arial" panose="020B0604020202020204" pitchFamily="34" charset="0"/>
              </a:rPr>
              <a:t>إ</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له العدالة الإجتماعية، ربما كانت هذه هي الرسالة في معظم الكنائس والمجامع في أمريكا والغرب اليوم. لكن المشكلة تكمن هنا. إن الكتاب المقدس لا يقول ذلك في الحقيقة حيث يقول في أشعياء أن الرب هو إله العدل ( أش 5 : 16 ) . سوف تجد الكثير من المراجع عن العدل في الكتاب المقدس . ولكنك لن تجد هذه الكلمة مسبوقة بكلمة الإجتماعي لكن من المحتمل أن تفكر قائلاً ما الفرق؟ حسناً ليس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إذا كان ثابتاً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a:spLocks noChangeArrowheads="1"/>
          </p:cNvSpPr>
          <p:nvPr/>
        </p:nvSpPr>
        <p:spPr bwMode="auto">
          <a:xfrm>
            <a:off x="323850" y="3503613"/>
            <a:ext cx="8640763" cy="400110"/>
          </a:xfrm>
          <a:prstGeom prst="rect">
            <a:avLst/>
          </a:prstGeom>
          <a:solidFill>
            <a:srgbClr val="C00000"/>
          </a:solidFill>
          <a:ln w="9525">
            <a:solidFill>
              <a:schemeClr val="tx1"/>
            </a:solidFill>
            <a:miter lim="800000"/>
            <a:headEnd/>
            <a:tailEnd/>
          </a:ln>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أترى , لا يمكن أن يكون الله هو إله العدل والعدالة الإجتماعية لأن العدالة الإجتماعية ليست عادلة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TextBox 5"/>
          <p:cNvSpPr txBox="1">
            <a:spLocks noChangeArrowheads="1"/>
          </p:cNvSpPr>
          <p:nvPr/>
        </p:nvSpPr>
        <p:spPr bwMode="auto">
          <a:xfrm>
            <a:off x="288925" y="4508500"/>
            <a:ext cx="3446463" cy="708025"/>
          </a:xfrm>
          <a:prstGeom prst="rect">
            <a:avLst/>
          </a:prstGeom>
          <a:solidFill>
            <a:srgbClr val="C00000"/>
          </a:solidFill>
          <a:ln w="9525">
            <a:solidFill>
              <a:schemeClr val="tx1"/>
            </a:solidFill>
            <a:miter lim="800000"/>
            <a:headEnd/>
            <a:tailEnd/>
          </a:ln>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العدالة هي الحصول على ما تستحق دون نعمة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7" name="TextBox 6"/>
          <p:cNvSpPr txBox="1">
            <a:spLocks noChangeArrowheads="1"/>
          </p:cNvSpPr>
          <p:nvPr/>
        </p:nvSpPr>
        <p:spPr bwMode="auto">
          <a:xfrm>
            <a:off x="3995738" y="4508500"/>
            <a:ext cx="4968875" cy="708025"/>
          </a:xfrm>
          <a:prstGeom prst="rect">
            <a:avLst/>
          </a:prstGeom>
          <a:solidFill>
            <a:srgbClr val="C00000"/>
          </a:solidFill>
          <a:ln w="9525">
            <a:solidFill>
              <a:schemeClr val="tx1"/>
            </a:solidFill>
            <a:miter lim="800000"/>
            <a:headEnd/>
            <a:tailEnd/>
          </a:ln>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العدالة الإجتماعية هي الحصول على ما لا تستحق لأنك تأخذ نعمة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a:spLocks noChangeArrowheads="1"/>
          </p:cNvSpPr>
          <p:nvPr/>
        </p:nvSpPr>
        <p:spPr bwMode="auto">
          <a:xfrm>
            <a:off x="333375" y="5476875"/>
            <a:ext cx="3446463" cy="400050"/>
          </a:xfrm>
          <a:prstGeom prst="rect">
            <a:avLst/>
          </a:prstGeom>
          <a:solidFill>
            <a:srgbClr val="C00000"/>
          </a:solidFill>
          <a:ln w="9525">
            <a:solidFill>
              <a:schemeClr val="tx1"/>
            </a:solidFill>
            <a:miter lim="800000"/>
            <a:headEnd/>
            <a:tailEnd/>
          </a:ln>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العدل أعمى</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 name="TextBox 9"/>
          <p:cNvSpPr txBox="1">
            <a:spLocks noChangeArrowheads="1"/>
          </p:cNvSpPr>
          <p:nvPr/>
        </p:nvSpPr>
        <p:spPr bwMode="auto">
          <a:xfrm>
            <a:off x="3995738" y="5476875"/>
            <a:ext cx="4968875" cy="400050"/>
          </a:xfrm>
          <a:prstGeom prst="rect">
            <a:avLst/>
          </a:prstGeom>
          <a:solidFill>
            <a:srgbClr val="C00000"/>
          </a:solidFill>
          <a:ln w="9525">
            <a:solidFill>
              <a:schemeClr val="tx1"/>
            </a:solidFill>
            <a:miter lim="800000"/>
            <a:headEnd/>
            <a:tailEnd/>
          </a:ln>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العدالة الإجتماعية ليست عمياء</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 name="Rectangle 3"/>
          <p:cNvSpPr txBox="1">
            <a:spLocks noChangeArrowheads="1"/>
          </p:cNvSpPr>
          <p:nvPr/>
        </p:nvSpPr>
        <p:spPr bwMode="auto">
          <a:xfrm>
            <a:off x="7938" y="5999163"/>
            <a:ext cx="9124950" cy="863600"/>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جون ميركل, ” الكنيسة المختطفة والمتسللة ” تدوين صوتي في 25 تموز 2020</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hlinkClick r:id="rId4"/>
              </a:rPr>
              <a:t>https://www.oneplace.com/ministries/understanding-the-times/</a:t>
            </a: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تم الوصول إليها 25 تموز 2020</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1532489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7"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قد أخبرك أيها الإنسان ما هو صالح وماذا يطلبه منك الرب إلا أن تصنع الحق وتحب الرحمة وتسلك متواضعا</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مع إلهك.</a:t>
            </a:r>
            <a:endPar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8</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7" name="Text Box 24"/>
          <p:cNvSpPr txBox="1">
            <a:spLocks noChangeArrowheads="1"/>
          </p:cNvSpPr>
          <p:nvPr/>
        </p:nvSpPr>
        <p:spPr bwMode="auto">
          <a:xfrm>
            <a:off x="8367823"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615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6A212607-5A6A-F94E-A9B9-6E43708D0B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4833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3474" name="Picture 3"/>
          <p:cNvPicPr>
            <a:picLocks noChangeAspect="1"/>
          </p:cNvPicPr>
          <p:nvPr/>
        </p:nvPicPr>
        <p:blipFill>
          <a:blip r:embed="rId4" cstate="print"/>
          <a:srcRect/>
          <a:stretch>
            <a:fillRect/>
          </a:stretch>
        </p:blipFill>
        <p:spPr bwMode="auto">
          <a:xfrm>
            <a:off x="0" y="1196975"/>
            <a:ext cx="9144000" cy="6053138"/>
          </a:xfrm>
          <a:prstGeom prst="rect">
            <a:avLst/>
          </a:prstGeom>
          <a:noFill/>
          <a:ln w="9525">
            <a:noFill/>
            <a:miter lim="800000"/>
            <a:headEnd/>
            <a:tailEnd/>
          </a:ln>
        </p:spPr>
      </p:pic>
      <p:sp>
        <p:nvSpPr>
          <p:cNvPr id="193539" name="Rectangle 3"/>
          <p:cNvSpPr>
            <a:spLocks noGrp="1" noChangeArrowheads="1"/>
          </p:cNvSpPr>
          <p:nvPr>
            <p:ph type="title" idx="4294967295"/>
          </p:nvPr>
        </p:nvSpPr>
        <p:spPr>
          <a:xfrm>
            <a:off x="19050" y="188913"/>
            <a:ext cx="9124950" cy="863600"/>
          </a:xfrm>
        </p:spPr>
        <p:txBody>
          <a:bodyPr/>
          <a:lstStyle/>
          <a:p>
            <a:pPr>
              <a:defRPr/>
            </a:pPr>
            <a:r>
              <a:rPr lang="ar-JO" sz="5400" dirty="0">
                <a:solidFill>
                  <a:srgbClr val="FFFFFF"/>
                </a:solidFill>
                <a:ea typeface="ＭＳ Ｐゴシック" pitchFamily="-108" charset="-128"/>
              </a:rPr>
              <a:t>حياة السود مهمة</a:t>
            </a:r>
            <a:endParaRPr lang="en-US" sz="5400" dirty="0">
              <a:solidFill>
                <a:srgbClr val="FFFFFF"/>
              </a:solidFill>
              <a:ea typeface="ＭＳ Ｐゴシック" pitchFamily="-108" charset="-128"/>
            </a:endParaRPr>
          </a:p>
        </p:txBody>
      </p:sp>
      <p:sp>
        <p:nvSpPr>
          <p:cNvPr id="8" name="Rectangle 7"/>
          <p:cNvSpPr/>
          <p:nvPr/>
        </p:nvSpPr>
        <p:spPr bwMode="auto">
          <a:xfrm>
            <a:off x="0" y="1214423"/>
            <a:ext cx="5143504" cy="2864503"/>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نجدد التزامنا يومياً لشفاء أنفسنا والآخرين وأن نتشارك جنباً إلى جنب في خلق الرفاق والحلفاء ونحول المجتمع لعائلة حيث كل شخص يشعر بأنه مرئي ومسموع ومدعوم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نعرف ونحترم ونحتفل بالإختلافات والقواسم المشتركة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نعمل بقوة من أجل الحرية والعدالة للأشخاص السود ولكل الناس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نبني وننشا بشكل متعمد مجتمع متحاب متواصل معاً من خلال كفاح جميل تصالحي لا ينضب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لا نشعر بالأسف كوننا متمركزين حول السود للتأكيد أن حياة السود مهمة ولا نحتاج لتأهيل موقفنا بأن نحب وأن نطالب بالحرية والعدالة لأنفسنا هو متطلب سابق لأن نطالب بنفس الأشياء للآخرين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نرى أنفسنا كجزء من عائلة السود العالمية ونحن مدركون للطرق المختلفة لتأثيرنا أو امتيازنا كسود موجودون في أجزاء مختلفة من العالم </a:t>
            </a:r>
          </a:p>
        </p:txBody>
      </p:sp>
      <p:sp>
        <p:nvSpPr>
          <p:cNvPr id="9" name="Rectangle 8"/>
          <p:cNvSpPr/>
          <p:nvPr/>
        </p:nvSpPr>
        <p:spPr bwMode="auto">
          <a:xfrm>
            <a:off x="0" y="4071940"/>
            <a:ext cx="5143504" cy="2864503"/>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نحن مقادون بحقيقة أن حياة كل السود مهمة بغض النظر عن الهوية الجنسية الملموسة أو الحقيقية, هوية النوع, نوع التعبير, الوضع الإقتصادي, القدرة, العجز, الإيمان وعدم الإيمان الديني, حالة الهجرة أو الموقع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نعطي مساحة للتحول الجنسي الذي يشارك فيه ويقوده إخوة وأخوات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نحن منعكسين ذاتياً ونقوم بالعمل المطلوب لتفكيك ميزة تطابق الجنس ورفع جماعة السود المتحولين جنسياً خصوصاً النساء السود المتحولات الذين يستمرون في التأثر بشكل غير متناسب من العنف العدائي للمتحولين جنسياً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نبني مساحة للتأكيد أن النساء السود أحرار من التحيز الجنسي, كراهية النساء والبيئات التي يتمركز فيها الرجال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نمارس العطف ونشترك مع رفاق بقصد التعليم والتواصل مع سياقاتهم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5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نجعل مساحاتنا ودية – وعائلية ونمكن الأهالي من المشاركة مع أولادهم ونقوم بتفكيك الممارسة الوالدية التي تطلب من الأمهات العمل المضاعف</a:t>
            </a:r>
          </a:p>
        </p:txBody>
      </p:sp>
      <p:sp>
        <p:nvSpPr>
          <p:cNvPr id="10" name="Rectangle 9"/>
          <p:cNvSpPr/>
          <p:nvPr/>
        </p:nvSpPr>
        <p:spPr bwMode="auto">
          <a:xfrm>
            <a:off x="5643570" y="1214423"/>
            <a:ext cx="2643206" cy="340735"/>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ساعدنا لمحاربة التضليل</a:t>
            </a:r>
          </a:p>
        </p:txBody>
      </p:sp>
      <p:sp>
        <p:nvSpPr>
          <p:cNvPr id="11" name="Rectangle 10"/>
          <p:cNvSpPr/>
          <p:nvPr/>
        </p:nvSpPr>
        <p:spPr bwMode="auto">
          <a:xfrm>
            <a:off x="5500694" y="1500174"/>
            <a:ext cx="3643306" cy="95628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نحتاج أن نرى ما تراه . حياة السود مهمة هي هدف مركزي لعملية التضليل وأنت خط الدفاع.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قم بحدف المواقع والقصص والإعلانات وحسابات التواصل والتعليقات المشبوهة عن حياة السود مهمة</a:t>
            </a:r>
          </a:p>
        </p:txBody>
      </p:sp>
      <p:sp>
        <p:nvSpPr>
          <p:cNvPr id="12" name="Rectangle 11"/>
          <p:cNvSpPr/>
          <p:nvPr/>
        </p:nvSpPr>
        <p:spPr bwMode="auto">
          <a:xfrm>
            <a:off x="8001024" y="2428868"/>
            <a:ext cx="1142976" cy="340735"/>
          </a:xfrm>
          <a:prstGeom prst="rect">
            <a:avLst/>
          </a:prstGeom>
          <a:solidFill>
            <a:srgbClr val="FFFF00"/>
          </a:solidFill>
          <a:ln w="9525" cap="flat" cmpd="sng" algn="ctr">
            <a:solidFill>
              <a:srgbClr val="FFFF00"/>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ساعدنا</a:t>
            </a:r>
          </a:p>
        </p:txBody>
      </p:sp>
      <p:sp>
        <p:nvSpPr>
          <p:cNvPr id="13" name="Rectangle 12"/>
          <p:cNvSpPr/>
          <p:nvPr/>
        </p:nvSpPr>
        <p:spPr bwMode="auto">
          <a:xfrm>
            <a:off x="5572132" y="2857496"/>
            <a:ext cx="1143008" cy="340735"/>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تابعنا</a:t>
            </a:r>
          </a:p>
        </p:txBody>
      </p:sp>
      <p:sp>
        <p:nvSpPr>
          <p:cNvPr id="14" name="Rectangle 13"/>
          <p:cNvSpPr/>
          <p:nvPr/>
        </p:nvSpPr>
        <p:spPr bwMode="auto">
          <a:xfrm>
            <a:off x="5572132" y="3857628"/>
            <a:ext cx="928694" cy="340735"/>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تسوق</a:t>
            </a:r>
          </a:p>
        </p:txBody>
      </p:sp>
      <p:sp>
        <p:nvSpPr>
          <p:cNvPr id="16" name="Rectangle 15"/>
          <p:cNvSpPr/>
          <p:nvPr/>
        </p:nvSpPr>
        <p:spPr bwMode="auto">
          <a:xfrm>
            <a:off x="6572264" y="4143380"/>
            <a:ext cx="2571736" cy="771623"/>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الشريط الرسمي بثلاث خطوط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كم قصير, وزن متوسط, قبة مستديرة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25 دولار</a:t>
            </a:r>
          </a:p>
        </p:txBody>
      </p:sp>
      <p:sp>
        <p:nvSpPr>
          <p:cNvPr id="17" name="Rectangle 16"/>
          <p:cNvSpPr/>
          <p:nvPr/>
        </p:nvSpPr>
        <p:spPr bwMode="auto">
          <a:xfrm>
            <a:off x="6429388" y="5286388"/>
            <a:ext cx="2714612" cy="1017844"/>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رابط القلب الأحمر الرسمي لنقطة الإنطلاق المجهزة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كم قصير, وزن متوسط, قبة مستديرة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25 دولار</a:t>
            </a:r>
          </a:p>
        </p:txBody>
      </p:sp>
      <p:sp>
        <p:nvSpPr>
          <p:cNvPr id="18" name="Rectangle 17"/>
          <p:cNvSpPr/>
          <p:nvPr/>
        </p:nvSpPr>
        <p:spPr bwMode="auto">
          <a:xfrm>
            <a:off x="7929586" y="6572271"/>
            <a:ext cx="1214414" cy="340735"/>
          </a:xfrm>
          <a:prstGeom prst="rect">
            <a:avLst/>
          </a:prstGeom>
          <a:solidFill>
            <a:srgbClr val="FFFF00"/>
          </a:solidFill>
          <a:ln w="9525" cap="flat" cmpd="sng" algn="ctr">
            <a:solidFill>
              <a:srgbClr val="FFFF00"/>
            </a:solidFill>
            <a:prstDash val="solid"/>
            <a:round/>
            <a:headEnd type="none" w="med" len="med"/>
            <a:tailEnd type="stealth" w="lg" len="lg"/>
          </a:ln>
          <a:effectLst/>
        </p:spPr>
        <p:txBody>
          <a:bodyPr vert="horz" wrap="square" lIns="90000" tIns="46800" rIns="90000" bIns="46800" numCol="1" rtl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تسوق الكل</a:t>
            </a:r>
          </a:p>
        </p:txBody>
      </p:sp>
      <p:sp>
        <p:nvSpPr>
          <p:cNvPr id="19" name="Curved Up Arrow 18"/>
          <p:cNvSpPr>
            <a:spLocks noChangeArrowheads="1"/>
          </p:cNvSpPr>
          <p:nvPr/>
        </p:nvSpPr>
        <p:spPr bwMode="auto">
          <a:xfrm rot="9805510">
            <a:off x="2409825" y="1027113"/>
            <a:ext cx="3054350" cy="1438275"/>
          </a:xfrm>
          <a:prstGeom prst="curvedUpArrow">
            <a:avLst>
              <a:gd name="adj1" fmla="val 24992"/>
              <a:gd name="adj2" fmla="val 50003"/>
              <a:gd name="adj3" fmla="val 25000"/>
            </a:avLst>
          </a:prstGeom>
          <a:solidFill>
            <a:schemeClr val="accent1"/>
          </a:solidFill>
          <a:ln w="9525" algn="ctr">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20" name="TextBox 19"/>
          <p:cNvSpPr txBox="1">
            <a:spLocks noChangeArrowheads="1"/>
          </p:cNvSpPr>
          <p:nvPr/>
        </p:nvSpPr>
        <p:spPr bwMode="auto">
          <a:xfrm rot="21073639">
            <a:off x="318682" y="2625961"/>
            <a:ext cx="7421562" cy="1938992"/>
          </a:xfrm>
          <a:prstGeom prst="rect">
            <a:avLst/>
          </a:prstGeom>
          <a:solidFill>
            <a:schemeClr val="bg1"/>
          </a:solidFill>
          <a:ln w="9525">
            <a:solidFill>
              <a:schemeClr val="tx1"/>
            </a:solidFill>
            <a:miter lim="800000"/>
            <a:headEnd/>
            <a:tailEnd/>
          </a:ln>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ساعدنا لمحاربة التضليل</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نحتاج أن نرى ما تراه . حياة السود مهمة هي هدف مركزي لعملية التضليل وأنت خط الدفاع.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قم بحدف المواقع والقصص والإعلانات وحسابات التواصل والتعليقات المشبوهة عن حياة السود مهمة</a:t>
            </a:r>
          </a:p>
        </p:txBody>
      </p:sp>
    </p:spTree>
    <p:extLst>
      <p:ext uri="{BB962C8B-B14F-4D97-AF65-F5344CB8AC3E}">
        <p14:creationId xmlns:p14="http://schemas.microsoft.com/office/powerpoint/2010/main" val="262970679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ar-EG" dirty="0">
                <a:solidFill>
                  <a:srgbClr val="FFFFFF"/>
                </a:solidFill>
                <a:ea typeface="ＭＳ Ｐゴシック" charset="0"/>
                <a:cs typeface="Arial" panose="020B0604020202020204" pitchFamily="34" charset="0"/>
              </a:rPr>
              <a:t>أنواع العدالة</a:t>
            </a:r>
            <a:endParaRPr lang="en-US" dirty="0">
              <a:solidFill>
                <a:srgbClr val="FFFFFF"/>
              </a:solidFill>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F40F478C-EEB4-2E41-B55D-E9E77CA7B50A}"/>
              </a:ext>
            </a:extLst>
          </p:cNvPr>
          <p:cNvGrpSpPr/>
          <p:nvPr/>
        </p:nvGrpSpPr>
        <p:grpSpPr>
          <a:xfrm>
            <a:off x="1043608" y="980728"/>
            <a:ext cx="7317728" cy="5492601"/>
            <a:chOff x="1043608" y="980728"/>
            <a:chExt cx="7317728" cy="5492601"/>
          </a:xfrm>
        </p:grpSpPr>
        <p:pic>
          <p:nvPicPr>
            <p:cNvPr id="4" name="Picture 3">
              <a:extLst>
                <a:ext uri="{FF2B5EF4-FFF2-40B4-BE49-F238E27FC236}">
                  <a16:creationId xmlns:a16="http://schemas.microsoft.com/office/drawing/2014/main" id="{BA515552-0459-694D-BDEE-6DB623C68108}"/>
                </a:ext>
              </a:extLst>
            </p:cNvPr>
            <p:cNvPicPr>
              <a:picLocks noChangeAspect="1"/>
            </p:cNvPicPr>
            <p:nvPr/>
          </p:nvPicPr>
          <p:blipFill>
            <a:blip r:embed="rId4"/>
            <a:stretch>
              <a:fillRect/>
            </a:stretch>
          </p:blipFill>
          <p:spPr>
            <a:xfrm>
              <a:off x="1043608" y="980728"/>
              <a:ext cx="7317728" cy="5492601"/>
            </a:xfrm>
            <a:prstGeom prst="rect">
              <a:avLst/>
            </a:prstGeom>
          </p:spPr>
        </p:pic>
        <p:sp>
          <p:nvSpPr>
            <p:cNvPr id="5" name="Rectangle 4">
              <a:extLst>
                <a:ext uri="{FF2B5EF4-FFF2-40B4-BE49-F238E27FC236}">
                  <a16:creationId xmlns:a16="http://schemas.microsoft.com/office/drawing/2014/main" id="{3676A3FF-B4F1-6940-A6C1-32A383BD662B}"/>
                </a:ext>
              </a:extLst>
            </p:cNvPr>
            <p:cNvSpPr/>
            <p:nvPr/>
          </p:nvSpPr>
          <p:spPr>
            <a:xfrm>
              <a:off x="1835696" y="5877272"/>
              <a:ext cx="2160240"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9B9E0575-DC4E-FF45-9EFD-D055E8505B3E}"/>
                </a:ext>
              </a:extLst>
            </p:cNvPr>
            <p:cNvSpPr/>
            <p:nvPr/>
          </p:nvSpPr>
          <p:spPr>
            <a:xfrm>
              <a:off x="5234878" y="5897150"/>
              <a:ext cx="2649489"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العدالة الإجتماعية</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العدالة</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7606631"/>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764704"/>
          </a:xfrm>
          <a:solidFill>
            <a:srgbClr val="000000"/>
          </a:solidFill>
        </p:spPr>
        <p:txBody>
          <a:bodyPr/>
          <a:lstStyle/>
          <a:p>
            <a:pPr rtl="1" eaLnBrk="1" hangingPunct="1"/>
            <a:r>
              <a:rPr lang="ar-EG" dirty="0">
                <a:solidFill>
                  <a:srgbClr val="FFFFFF"/>
                </a:solidFill>
                <a:ea typeface="ＭＳ Ｐゴシック" charset="0"/>
                <a:cs typeface="Arial" panose="020B0604020202020204" pitchFamily="34" charset="0"/>
              </a:rPr>
              <a:t>تمييز المصطلحات</a:t>
            </a:r>
            <a:endParaRPr lang="en-US" dirty="0">
              <a:solidFill>
                <a:srgbClr val="FFFFFF"/>
              </a:solidFill>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F90DC612-63D0-0D46-BA5F-BA40A08B2EB3}"/>
              </a:ext>
            </a:extLst>
          </p:cNvPr>
          <p:cNvGrpSpPr/>
          <p:nvPr/>
        </p:nvGrpSpPr>
        <p:grpSpPr>
          <a:xfrm>
            <a:off x="-41277" y="925606"/>
            <a:ext cx="4491675" cy="2574309"/>
            <a:chOff x="-41277" y="925606"/>
            <a:chExt cx="4491675" cy="2574309"/>
          </a:xfrm>
        </p:grpSpPr>
        <p:pic>
          <p:nvPicPr>
            <p:cNvPr id="19" name="Picture 18">
              <a:extLst>
                <a:ext uri="{FF2B5EF4-FFF2-40B4-BE49-F238E27FC236}">
                  <a16:creationId xmlns:a16="http://schemas.microsoft.com/office/drawing/2014/main" id="{9285C602-C3CE-244A-B19D-7796430A6F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124" y="925606"/>
              <a:ext cx="4434274" cy="2398406"/>
            </a:xfrm>
            <a:prstGeom prst="rect">
              <a:avLst/>
            </a:prstGeom>
          </p:spPr>
        </p:pic>
        <p:sp>
          <p:nvSpPr>
            <p:cNvPr id="14" name="Rectangle 13">
              <a:extLst>
                <a:ext uri="{FF2B5EF4-FFF2-40B4-BE49-F238E27FC236}">
                  <a16:creationId xmlns:a16="http://schemas.microsoft.com/office/drawing/2014/main" id="{AC712360-8C0D-6B4D-B768-0606C675BDE8}"/>
                </a:ext>
              </a:extLst>
            </p:cNvPr>
            <p:cNvSpPr/>
            <p:nvPr/>
          </p:nvSpPr>
          <p:spPr>
            <a:xfrm>
              <a:off x="107504" y="1604459"/>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7" name="Rectangle 5">
              <a:extLst>
                <a:ext uri="{FF2B5EF4-FFF2-40B4-BE49-F238E27FC236}">
                  <a16:creationId xmlns:a16="http://schemas.microsoft.com/office/drawing/2014/main" id="{AB04AFE6-C1F9-8B42-9993-CDE6D0D7BD54}"/>
                </a:ext>
              </a:extLst>
            </p:cNvPr>
            <p:cNvSpPr txBox="1">
              <a:spLocks noChangeArrowheads="1"/>
            </p:cNvSpPr>
            <p:nvPr/>
          </p:nvSpPr>
          <p:spPr bwMode="auto">
            <a:xfrm>
              <a:off x="-41277" y="1522765"/>
              <a:ext cx="2110869" cy="19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عدم المساواة </a:t>
              </a: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1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اللامساواة في الحصول على الفرص</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a:extLst>
              <a:ext uri="{FF2B5EF4-FFF2-40B4-BE49-F238E27FC236}">
                <a16:creationId xmlns:a16="http://schemas.microsoft.com/office/drawing/2014/main" id="{AF80F427-A60C-8A4E-88DB-C9DDC7082101}"/>
              </a:ext>
            </a:extLst>
          </p:cNvPr>
          <p:cNvGrpSpPr/>
          <p:nvPr/>
        </p:nvGrpSpPr>
        <p:grpSpPr>
          <a:xfrm>
            <a:off x="-12576" y="3530426"/>
            <a:ext cx="4441779" cy="2418854"/>
            <a:chOff x="-12576" y="3530426"/>
            <a:chExt cx="4441779" cy="2418854"/>
          </a:xfrm>
        </p:grpSpPr>
        <p:pic>
          <p:nvPicPr>
            <p:cNvPr id="21" name="Picture 20">
              <a:extLst>
                <a:ext uri="{FF2B5EF4-FFF2-40B4-BE49-F238E27FC236}">
                  <a16:creationId xmlns:a16="http://schemas.microsoft.com/office/drawing/2014/main" id="{33510491-FC58-2849-80F4-16CD5E2241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1" y="3530426"/>
              <a:ext cx="4434274" cy="2398406"/>
            </a:xfrm>
            <a:prstGeom prst="rect">
              <a:avLst/>
            </a:prstGeom>
          </p:spPr>
        </p:pic>
        <p:sp>
          <p:nvSpPr>
            <p:cNvPr id="13" name="Rectangle 12">
              <a:extLst>
                <a:ext uri="{FF2B5EF4-FFF2-40B4-BE49-F238E27FC236}">
                  <a16:creationId xmlns:a16="http://schemas.microsoft.com/office/drawing/2014/main" id="{9813C661-F39A-B14B-88CD-05552F9DEEBC}"/>
                </a:ext>
              </a:extLst>
            </p:cNvPr>
            <p:cNvSpPr/>
            <p:nvPr/>
          </p:nvSpPr>
          <p:spPr>
            <a:xfrm>
              <a:off x="-5071" y="4437112"/>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8" name="Rectangle 5">
              <a:extLst>
                <a:ext uri="{FF2B5EF4-FFF2-40B4-BE49-F238E27FC236}">
                  <a16:creationId xmlns:a16="http://schemas.microsoft.com/office/drawing/2014/main" id="{35F1BE69-98A7-6242-9F03-698BF0CFF222}"/>
                </a:ext>
              </a:extLst>
            </p:cNvPr>
            <p:cNvSpPr txBox="1">
              <a:spLocks noChangeArrowheads="1"/>
            </p:cNvSpPr>
            <p:nvPr/>
          </p:nvSpPr>
          <p:spPr bwMode="auto">
            <a:xfrm>
              <a:off x="-12576" y="3972130"/>
              <a:ext cx="1848272" cy="19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العدالة</a:t>
              </a: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1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الأدوات المخصصة التي  تحدد وتعالج عدم المساواة</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5" name="Rectangle 3">
            <a:extLst>
              <a:ext uri="{FF2B5EF4-FFF2-40B4-BE49-F238E27FC236}">
                <a16:creationId xmlns:a16="http://schemas.microsoft.com/office/drawing/2014/main" id="{B3217D6F-DCC4-9F4C-A2D4-6346C345C02F}"/>
              </a:ext>
            </a:extLst>
          </p:cNvPr>
          <p:cNvSpPr txBox="1">
            <a:spLocks noChangeArrowheads="1"/>
          </p:cNvSpPr>
          <p:nvPr/>
        </p:nvSpPr>
        <p:spPr bwMode="auto">
          <a:xfrm>
            <a:off x="-22719" y="6002016"/>
            <a:ext cx="9124950" cy="90512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استشهد توني روث بجون مايدا، تقرير التصميم في التكنولوجيا لعام 2019</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(https://designintech.report/2019/03/11/%F0%9F%93%B1design-in-tech-report-2019-section-6-addressing-imbalance/)</a:t>
            </a:r>
          </a:p>
        </p:txBody>
      </p:sp>
      <p:grpSp>
        <p:nvGrpSpPr>
          <p:cNvPr id="7" name="Group 6">
            <a:extLst>
              <a:ext uri="{FF2B5EF4-FFF2-40B4-BE49-F238E27FC236}">
                <a16:creationId xmlns:a16="http://schemas.microsoft.com/office/drawing/2014/main" id="{82D2C1C7-8B0B-BE4B-A779-1C0F0DD1B1D1}"/>
              </a:ext>
            </a:extLst>
          </p:cNvPr>
          <p:cNvGrpSpPr/>
          <p:nvPr/>
        </p:nvGrpSpPr>
        <p:grpSpPr>
          <a:xfrm>
            <a:off x="4624761" y="945624"/>
            <a:ext cx="4411735" cy="2627392"/>
            <a:chOff x="4624761" y="945624"/>
            <a:chExt cx="4411735" cy="2627392"/>
          </a:xfrm>
        </p:grpSpPr>
        <p:pic>
          <p:nvPicPr>
            <p:cNvPr id="20" name="Picture 19">
              <a:extLst>
                <a:ext uri="{FF2B5EF4-FFF2-40B4-BE49-F238E27FC236}">
                  <a16:creationId xmlns:a16="http://schemas.microsoft.com/office/drawing/2014/main" id="{19775350-8534-FC4A-B4E5-9108CE8074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24761" y="945624"/>
              <a:ext cx="4411735" cy="2398406"/>
            </a:xfrm>
            <a:prstGeom prst="rect">
              <a:avLst/>
            </a:prstGeom>
          </p:spPr>
        </p:pic>
        <p:sp>
          <p:nvSpPr>
            <p:cNvPr id="12" name="Rectangle 11">
              <a:extLst>
                <a:ext uri="{FF2B5EF4-FFF2-40B4-BE49-F238E27FC236}">
                  <a16:creationId xmlns:a16="http://schemas.microsoft.com/office/drawing/2014/main" id="{7C366D69-715F-2B45-8FC0-0068055C2D38}"/>
                </a:ext>
              </a:extLst>
            </p:cNvPr>
            <p:cNvSpPr/>
            <p:nvPr/>
          </p:nvSpPr>
          <p:spPr>
            <a:xfrm>
              <a:off x="4716016" y="1556792"/>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Rectangle 5">
              <a:extLst>
                <a:ext uri="{FF2B5EF4-FFF2-40B4-BE49-F238E27FC236}">
                  <a16:creationId xmlns:a16="http://schemas.microsoft.com/office/drawing/2014/main" id="{EA27C411-FD9D-3747-AB9A-043ABDDEAA16}"/>
                </a:ext>
              </a:extLst>
            </p:cNvPr>
            <p:cNvSpPr txBox="1">
              <a:spLocks noChangeArrowheads="1"/>
            </p:cNvSpPr>
            <p:nvPr/>
          </p:nvSpPr>
          <p:spPr bwMode="auto">
            <a:xfrm>
              <a:off x="4644008" y="1595866"/>
              <a:ext cx="1837319" cy="19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المساواة؟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1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توزيع المواد بالتساوي مع مساعدتهم.</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3" name="Group 22">
            <a:extLst>
              <a:ext uri="{FF2B5EF4-FFF2-40B4-BE49-F238E27FC236}">
                <a16:creationId xmlns:a16="http://schemas.microsoft.com/office/drawing/2014/main" id="{B86F5AE6-DA0C-0945-994A-F47D16D24FFB}"/>
              </a:ext>
            </a:extLst>
          </p:cNvPr>
          <p:cNvGrpSpPr/>
          <p:nvPr/>
        </p:nvGrpSpPr>
        <p:grpSpPr>
          <a:xfrm>
            <a:off x="4624760" y="3479048"/>
            <a:ext cx="4411735" cy="2512066"/>
            <a:chOff x="4624760" y="3479048"/>
            <a:chExt cx="4411735" cy="2512066"/>
          </a:xfrm>
        </p:grpSpPr>
        <p:pic>
          <p:nvPicPr>
            <p:cNvPr id="22" name="Picture 21">
              <a:extLst>
                <a:ext uri="{FF2B5EF4-FFF2-40B4-BE49-F238E27FC236}">
                  <a16:creationId xmlns:a16="http://schemas.microsoft.com/office/drawing/2014/main" id="{326A94FB-D111-6F41-B9D3-A388AEBF12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24760" y="3541968"/>
              <a:ext cx="4411735" cy="2449146"/>
            </a:xfrm>
            <a:prstGeom prst="rect">
              <a:avLst/>
            </a:prstGeom>
          </p:spPr>
        </p:pic>
        <p:sp>
          <p:nvSpPr>
            <p:cNvPr id="8" name="Rectangle 7">
              <a:extLst>
                <a:ext uri="{FF2B5EF4-FFF2-40B4-BE49-F238E27FC236}">
                  <a16:creationId xmlns:a16="http://schemas.microsoft.com/office/drawing/2014/main" id="{CDD44632-94BE-F946-B2FF-392563AA5DE8}"/>
                </a:ext>
              </a:extLst>
            </p:cNvPr>
            <p:cNvSpPr/>
            <p:nvPr/>
          </p:nvSpPr>
          <p:spPr>
            <a:xfrm>
              <a:off x="4716016" y="4464190"/>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4644008" y="3479048"/>
              <a:ext cx="1770991" cy="250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القضاء</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1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إصلاح النظام لتوفير الوصول المتساوي إلى كل من الأدوات والفرص</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755624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6423CF-6B39-904E-A944-41B22D63545E}"/>
              </a:ext>
            </a:extLst>
          </p:cNvPr>
          <p:cNvGrpSpPr/>
          <p:nvPr/>
        </p:nvGrpSpPr>
        <p:grpSpPr>
          <a:xfrm>
            <a:off x="-12576" y="836712"/>
            <a:ext cx="8761040" cy="4752528"/>
            <a:chOff x="-12576" y="836712"/>
            <a:chExt cx="8761040" cy="4752528"/>
          </a:xfrm>
        </p:grpSpPr>
        <p:pic>
          <p:nvPicPr>
            <p:cNvPr id="3" name="Picture 2">
              <a:extLst>
                <a:ext uri="{FF2B5EF4-FFF2-40B4-BE49-F238E27FC236}">
                  <a16:creationId xmlns:a16="http://schemas.microsoft.com/office/drawing/2014/main" id="{AFC06158-8C7B-3542-881A-46F4574FC6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76" y="836712"/>
              <a:ext cx="8761040" cy="4752528"/>
            </a:xfrm>
            <a:prstGeom prst="rect">
              <a:avLst/>
            </a:prstGeom>
          </p:spPr>
        </p:pic>
        <p:sp>
          <p:nvSpPr>
            <p:cNvPr id="13" name="Rectangle 12">
              <a:extLst>
                <a:ext uri="{FF2B5EF4-FFF2-40B4-BE49-F238E27FC236}">
                  <a16:creationId xmlns:a16="http://schemas.microsoft.com/office/drawing/2014/main" id="{9813C661-F39A-B14B-88CD-05552F9DEEBC}"/>
                </a:ext>
              </a:extLst>
            </p:cNvPr>
            <p:cNvSpPr/>
            <p:nvPr/>
          </p:nvSpPr>
          <p:spPr>
            <a:xfrm>
              <a:off x="107504" y="2986316"/>
              <a:ext cx="3168352" cy="1257967"/>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4" name="Rectangle 13">
            <a:extLst>
              <a:ext uri="{FF2B5EF4-FFF2-40B4-BE49-F238E27FC236}">
                <a16:creationId xmlns:a16="http://schemas.microsoft.com/office/drawing/2014/main" id="{AC712360-8C0D-6B4D-B768-0606C675BDE8}"/>
              </a:ext>
            </a:extLst>
          </p:cNvPr>
          <p:cNvSpPr/>
          <p:nvPr/>
        </p:nvSpPr>
        <p:spPr>
          <a:xfrm>
            <a:off x="107504" y="1604459"/>
            <a:ext cx="1440160" cy="1125050"/>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ar-EG" dirty="0">
                <a:solidFill>
                  <a:srgbClr val="FFFFFF"/>
                </a:solidFill>
                <a:ea typeface="ＭＳ Ｐゴシック" charset="0"/>
                <a:cs typeface="Arial" panose="020B0604020202020204" pitchFamily="34" charset="0"/>
              </a:rPr>
              <a:t>نقد شجرة عدم المساواة</a:t>
            </a:r>
            <a:endParaRPr lang="en-US" dirty="0">
              <a:solidFill>
                <a:srgbClr val="FFFFFF"/>
              </a:solidFill>
              <a:ea typeface="ＭＳ Ｐゴシック" charset="0"/>
              <a:cs typeface="Arial" panose="020B0604020202020204" pitchFamily="34" charset="0"/>
            </a:endParaRPr>
          </a:p>
        </p:txBody>
      </p:sp>
      <p:sp>
        <p:nvSpPr>
          <p:cNvPr id="17" name="Rectangle 5">
            <a:extLst>
              <a:ext uri="{FF2B5EF4-FFF2-40B4-BE49-F238E27FC236}">
                <a16:creationId xmlns:a16="http://schemas.microsoft.com/office/drawing/2014/main" id="{AB04AFE6-C1F9-8B42-9993-CDE6D0D7BD54}"/>
              </a:ext>
            </a:extLst>
          </p:cNvPr>
          <p:cNvSpPr txBox="1">
            <a:spLocks noChangeArrowheads="1"/>
          </p:cNvSpPr>
          <p:nvPr/>
        </p:nvSpPr>
        <p:spPr bwMode="auto">
          <a:xfrm>
            <a:off x="107505" y="1844823"/>
            <a:ext cx="3168351" cy="340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4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التمييز</a:t>
            </a:r>
            <a:endParaRPr kumimoji="0" lang="en-US" sz="4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يعبر عن عدم المساواة في الفرص</a:t>
            </a:r>
            <a:endParaRPr kumimoji="0" lang="en-US"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3">
            <a:extLst>
              <a:ext uri="{FF2B5EF4-FFF2-40B4-BE49-F238E27FC236}">
                <a16:creationId xmlns:a16="http://schemas.microsoft.com/office/drawing/2014/main" id="{B3217D6F-DCC4-9F4C-A2D4-6346C345C02F}"/>
              </a:ext>
            </a:extLst>
          </p:cNvPr>
          <p:cNvSpPr txBox="1">
            <a:spLocks noChangeArrowheads="1"/>
          </p:cNvSpPr>
          <p:nvPr/>
        </p:nvSpPr>
        <p:spPr bwMode="auto">
          <a:xfrm>
            <a:off x="-22719" y="6002016"/>
            <a:ext cx="9124950" cy="90512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ريتشارد ليونج، "المشكلة مع الرسوم الكاريكاتورية الجديدة المتعلقة بالمساواة مقابل المساواة التي تشاركها"، 26 مايو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(https://medium.com/@leong.richard212/the-problem-with-that-new-equity-vs-equality-cartoon-youre-sharing-f1ebdfc793e8)</a:t>
            </a:r>
          </a:p>
        </p:txBody>
      </p:sp>
    </p:spTree>
    <p:extLst>
      <p:ext uri="{BB962C8B-B14F-4D97-AF65-F5344CB8AC3E}">
        <p14:creationId xmlns:p14="http://schemas.microsoft.com/office/powerpoint/2010/main" val="161784523"/>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71B6F9-DB68-9F46-BA5F-8526B32A31B7}"/>
              </a:ext>
            </a:extLst>
          </p:cNvPr>
          <p:cNvGrpSpPr/>
          <p:nvPr/>
        </p:nvGrpSpPr>
        <p:grpSpPr>
          <a:xfrm>
            <a:off x="1342" y="779437"/>
            <a:ext cx="9124950" cy="5097835"/>
            <a:chOff x="1342" y="779437"/>
            <a:chExt cx="9124950" cy="5097835"/>
          </a:xfrm>
        </p:grpSpPr>
        <p:pic>
          <p:nvPicPr>
            <p:cNvPr id="3" name="Picture 2">
              <a:extLst>
                <a:ext uri="{FF2B5EF4-FFF2-40B4-BE49-F238E27FC236}">
                  <a16:creationId xmlns:a16="http://schemas.microsoft.com/office/drawing/2014/main" id="{AFC06158-8C7B-3542-881A-46F4574FC6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42" y="779437"/>
              <a:ext cx="9124950" cy="5097835"/>
            </a:xfrm>
            <a:prstGeom prst="rect">
              <a:avLst/>
            </a:prstGeom>
          </p:spPr>
        </p:pic>
        <p:sp>
          <p:nvSpPr>
            <p:cNvPr id="14" name="Rectangle 13">
              <a:extLst>
                <a:ext uri="{FF2B5EF4-FFF2-40B4-BE49-F238E27FC236}">
                  <a16:creationId xmlns:a16="http://schemas.microsoft.com/office/drawing/2014/main" id="{AC712360-8C0D-6B4D-B768-0606C675BDE8}"/>
                </a:ext>
              </a:extLst>
            </p:cNvPr>
            <p:cNvSpPr/>
            <p:nvPr/>
          </p:nvSpPr>
          <p:spPr>
            <a:xfrm>
              <a:off x="107504" y="1604458"/>
              <a:ext cx="2664296" cy="3408717"/>
            </a:xfrm>
            <a:prstGeom prst="rect">
              <a:avLst/>
            </a:prstGeom>
            <a:solidFill>
              <a:srgbClr val="B1D2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ar-EG" dirty="0">
                <a:solidFill>
                  <a:srgbClr val="FFFFFF"/>
                </a:solidFill>
                <a:ea typeface="ＭＳ Ｐゴシック" charset="0"/>
                <a:cs typeface="Arial" panose="020B0604020202020204" pitchFamily="34" charset="0"/>
              </a:rPr>
              <a:t>نقد شجرة العدالة</a:t>
            </a:r>
            <a:endParaRPr lang="en-US" dirty="0">
              <a:solidFill>
                <a:srgbClr val="FFFFFF"/>
              </a:solidFill>
              <a:ea typeface="ＭＳ Ｐゴシック" charset="0"/>
              <a:cs typeface="Arial" panose="020B0604020202020204" pitchFamily="34" charset="0"/>
            </a:endParaRP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341" y="1479714"/>
            <a:ext cx="3324955" cy="403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هي إصلاح النظام ل</a:t>
            </a: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EG"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تاحة الوصول المتساوي إلى كل من الأدوات</a:t>
            </a:r>
            <a:r>
              <a:rPr lang="ar-JO" sz="4000" b="1" kern="0" dirty="0">
                <a:solidFill>
                  <a:srgbClr val="000000"/>
                </a:solidFill>
                <a:latin typeface="Arial" panose="020B0604020202020204" pitchFamily="34" charset="0"/>
                <a:ea typeface="ＭＳ Ｐゴシック" charset="0"/>
                <a:cs typeface="Arial" panose="020B0604020202020204" pitchFamily="34" charset="0"/>
              </a:rPr>
              <a:t> </a:t>
            </a:r>
            <a:r>
              <a:rPr kumimoji="0" lang="ar-EG"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والفرص</a:t>
            </a:r>
            <a:endParaRPr kumimoji="0" lang="en-US" sz="4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3">
            <a:extLst>
              <a:ext uri="{FF2B5EF4-FFF2-40B4-BE49-F238E27FC236}">
                <a16:creationId xmlns:a16="http://schemas.microsoft.com/office/drawing/2014/main" id="{B3217D6F-DCC4-9F4C-A2D4-6346C345C02F}"/>
              </a:ext>
            </a:extLst>
          </p:cNvPr>
          <p:cNvSpPr txBox="1">
            <a:spLocks noChangeArrowheads="1"/>
          </p:cNvSpPr>
          <p:nvPr/>
        </p:nvSpPr>
        <p:spPr bwMode="auto">
          <a:xfrm>
            <a:off x="-22719" y="6002016"/>
            <a:ext cx="9124950" cy="90512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ريتشارد ليونج، "المشكلة مع الرسوم الكاريكاتورية الجديدة المتعلقة بالمساواة مقابل المساواة التي تشاركها"، 26 مايو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(https://medium.com/@leong.richard212/the-problem-with-that-new-equity-vs-equality-cartoon-youre-sharing-f1ebdfc793e8)</a:t>
            </a:r>
          </a:p>
        </p:txBody>
      </p:sp>
    </p:spTree>
    <p:extLst>
      <p:ext uri="{BB962C8B-B14F-4D97-AF65-F5344CB8AC3E}">
        <p14:creationId xmlns:p14="http://schemas.microsoft.com/office/powerpoint/2010/main" val="4111237020"/>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1"/>
            <a:ext cx="9144000" cy="1032387"/>
          </a:xfrm>
          <a:solidFill>
            <a:srgbClr val="000000"/>
          </a:solidFill>
        </p:spPr>
        <p:txBody>
          <a:bodyPr/>
          <a:lstStyle/>
          <a:p>
            <a:pPr eaLnBrk="1" hangingPunct="1"/>
            <a:r>
              <a:rPr lang="ar-EG" dirty="0">
                <a:solidFill>
                  <a:schemeClr val="bg1"/>
                </a:solidFill>
                <a:ea typeface="ＭＳ Ｐゴシック" charset="0"/>
                <a:cs typeface="Arial" panose="020B0604020202020204" pitchFamily="34" charset="0"/>
              </a:rPr>
              <a:t>الأيديولوجية الشيوعية</a:t>
            </a:r>
            <a:endParaRPr lang="en-US" dirty="0">
              <a:solidFill>
                <a:schemeClr val="bg1"/>
              </a:solidFill>
              <a:ea typeface="ＭＳ Ｐゴシック" charset="0"/>
              <a:cs typeface="Arial" panose="020B0604020202020204" pitchFamily="34" charset="0"/>
            </a:endParaRP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Justice</a:t>
            </a:r>
          </a:p>
        </p:txBody>
      </p:sp>
      <p:pic>
        <p:nvPicPr>
          <p:cNvPr id="1026" name="Picture 2" descr="Robin Smith: In Racial Reconciliation, What Matters Is Truth — The Patriot  Post">
            <a:extLst>
              <a:ext uri="{FF2B5EF4-FFF2-40B4-BE49-F238E27FC236}">
                <a16:creationId xmlns:a16="http://schemas.microsoft.com/office/drawing/2014/main" id="{ED4028B2-9871-D04E-A3CE-80C9838E91C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3D722D40-7E4B-EA23-2DEA-D0714521AD34}"/>
              </a:ext>
            </a:extLst>
          </p:cNvPr>
          <p:cNvSpPr txBox="1">
            <a:spLocks noChangeArrowheads="1"/>
          </p:cNvSpPr>
          <p:nvPr/>
        </p:nvSpPr>
        <p:spPr bwMode="auto">
          <a:xfrm>
            <a:off x="3851920" y="1052736"/>
            <a:ext cx="5272202" cy="53104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نحن ماركسيون مدربون.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باتريس كولورز، المؤسس المشارك لـحياة السود مهمة</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358915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1"/>
            <a:ext cx="9144000" cy="912815"/>
          </a:xfrm>
          <a:solidFill>
            <a:srgbClr val="000000"/>
          </a:solidFill>
        </p:spPr>
        <p:txBody>
          <a:bodyPr/>
          <a:lstStyle/>
          <a:p>
            <a:pPr eaLnBrk="1" hangingPunct="1"/>
            <a:r>
              <a:rPr lang="ar-EG" dirty="0">
                <a:solidFill>
                  <a:srgbClr val="FFFFFF"/>
                </a:solidFill>
                <a:ea typeface="ＭＳ Ｐゴシック" charset="0"/>
                <a:cs typeface="Arial" panose="020B0604020202020204" pitchFamily="34" charset="0"/>
              </a:rPr>
              <a:t>الماركسيون بحاجة إلى الرأسماليين</a:t>
            </a:r>
            <a:endParaRPr lang="en-US" dirty="0">
              <a:solidFill>
                <a:srgbClr val="FFFFFF"/>
              </a:solidFill>
              <a:ea typeface="ＭＳ Ｐゴシック" charset="0"/>
              <a:cs typeface="Arial" panose="020B0604020202020204" pitchFamily="34" charset="0"/>
            </a:endParaRPr>
          </a:p>
        </p:txBody>
      </p:sp>
      <p:sp>
        <p:nvSpPr>
          <p:cNvPr id="7" name="Rectangle 5">
            <a:extLst>
              <a:ext uri="{FF2B5EF4-FFF2-40B4-BE49-F238E27FC236}">
                <a16:creationId xmlns:a16="http://schemas.microsoft.com/office/drawing/2014/main" id="{1BE38515-387C-3A46-9EF2-AB2627C273DA}"/>
              </a:ext>
            </a:extLst>
          </p:cNvPr>
          <p:cNvSpPr txBox="1">
            <a:spLocks noChangeArrowheads="1"/>
          </p:cNvSpPr>
          <p:nvPr/>
        </p:nvSpPr>
        <p:spPr bwMode="auto">
          <a:xfrm>
            <a:off x="4986197" y="5708625"/>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Social Justice</a:t>
            </a:r>
          </a:p>
        </p:txBody>
      </p:sp>
      <p:sp>
        <p:nvSpPr>
          <p:cNvPr id="11" name="Rectangle 5">
            <a:extLst>
              <a:ext uri="{FF2B5EF4-FFF2-40B4-BE49-F238E27FC236}">
                <a16:creationId xmlns:a16="http://schemas.microsoft.com/office/drawing/2014/main" id="{CAC2AB37-44C8-924B-B134-DE368CB87A94}"/>
              </a:ext>
            </a:extLst>
          </p:cNvPr>
          <p:cNvSpPr txBox="1">
            <a:spLocks noChangeArrowheads="1"/>
          </p:cNvSpPr>
          <p:nvPr/>
        </p:nvSpPr>
        <p:spPr bwMode="auto">
          <a:xfrm>
            <a:off x="1437927" y="5688746"/>
            <a:ext cx="314685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Justice</a:t>
            </a:r>
          </a:p>
        </p:txBody>
      </p:sp>
      <p:grpSp>
        <p:nvGrpSpPr>
          <p:cNvPr id="3" name="Group 2">
            <a:extLst>
              <a:ext uri="{FF2B5EF4-FFF2-40B4-BE49-F238E27FC236}">
                <a16:creationId xmlns:a16="http://schemas.microsoft.com/office/drawing/2014/main" id="{47213FF6-1BC7-7145-B3FA-E106DEFB65B5}"/>
              </a:ext>
            </a:extLst>
          </p:cNvPr>
          <p:cNvGrpSpPr/>
          <p:nvPr/>
        </p:nvGrpSpPr>
        <p:grpSpPr>
          <a:xfrm>
            <a:off x="427305" y="912815"/>
            <a:ext cx="8314944" cy="5945185"/>
            <a:chOff x="427305" y="912815"/>
            <a:chExt cx="8314944" cy="5945185"/>
          </a:xfrm>
        </p:grpSpPr>
        <p:pic>
          <p:nvPicPr>
            <p:cNvPr id="1030" name="Picture 6" descr="Image">
              <a:extLst>
                <a:ext uri="{FF2B5EF4-FFF2-40B4-BE49-F238E27FC236}">
                  <a16:creationId xmlns:a16="http://schemas.microsoft.com/office/drawing/2014/main" id="{3E2B33D7-33E8-514B-B116-D5357F1A8A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7305" y="912815"/>
              <a:ext cx="8314944" cy="59451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0B7484-1134-1840-853D-0B396A3BB7BD}"/>
                </a:ext>
              </a:extLst>
            </p:cNvPr>
            <p:cNvSpPr/>
            <p:nvPr/>
          </p:nvSpPr>
          <p:spPr>
            <a:xfrm>
              <a:off x="4989357" y="2126974"/>
              <a:ext cx="1434481" cy="11538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Rectangle 5">
            <a:extLst>
              <a:ext uri="{FF2B5EF4-FFF2-40B4-BE49-F238E27FC236}">
                <a16:creationId xmlns:a16="http://schemas.microsoft.com/office/drawing/2014/main" id="{683104FE-9C22-5E44-9D62-A25181DF3A4F}"/>
              </a:ext>
            </a:extLst>
          </p:cNvPr>
          <p:cNvSpPr txBox="1">
            <a:spLocks noChangeArrowheads="1"/>
          </p:cNvSpPr>
          <p:nvPr/>
        </p:nvSpPr>
        <p:spPr bwMode="auto">
          <a:xfrm>
            <a:off x="4263888" y="1977023"/>
            <a:ext cx="2633869" cy="115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MY, WHAT BIG TEETH YOU HAVE</a:t>
            </a:r>
          </a:p>
        </p:txBody>
      </p:sp>
      <p:sp>
        <p:nvSpPr>
          <p:cNvPr id="6" name="Oval 5">
            <a:extLst>
              <a:ext uri="{FF2B5EF4-FFF2-40B4-BE49-F238E27FC236}">
                <a16:creationId xmlns:a16="http://schemas.microsoft.com/office/drawing/2014/main" id="{C6EC085D-5B40-043F-5DB5-6EB83BEB826E}"/>
              </a:ext>
            </a:extLst>
          </p:cNvPr>
          <p:cNvSpPr/>
          <p:nvPr/>
        </p:nvSpPr>
        <p:spPr>
          <a:xfrm>
            <a:off x="1835696" y="5157192"/>
            <a:ext cx="1421969" cy="90609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6C0D01A5-8453-909F-4455-836C84B773B2}"/>
              </a:ext>
            </a:extLst>
          </p:cNvPr>
          <p:cNvSpPr/>
          <p:nvPr/>
        </p:nvSpPr>
        <p:spPr>
          <a:xfrm>
            <a:off x="1807987" y="5503555"/>
            <a:ext cx="1421969" cy="90609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D2785C56-85D8-C456-9070-0F3D94BBD4EC}"/>
              </a:ext>
            </a:extLst>
          </p:cNvPr>
          <p:cNvSpPr/>
          <p:nvPr/>
        </p:nvSpPr>
        <p:spPr>
          <a:xfrm>
            <a:off x="1711005" y="5863773"/>
            <a:ext cx="1421969" cy="90609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9DD4335F-E205-AC44-73F5-EC3BD92E2654}"/>
              </a:ext>
            </a:extLst>
          </p:cNvPr>
          <p:cNvSpPr/>
          <p:nvPr/>
        </p:nvSpPr>
        <p:spPr>
          <a:xfrm>
            <a:off x="1904969" y="5822210"/>
            <a:ext cx="1421969" cy="90609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11E752AB-2463-FCAA-F632-559EFD818BF7}"/>
              </a:ext>
            </a:extLst>
          </p:cNvPr>
          <p:cNvSpPr/>
          <p:nvPr/>
        </p:nvSpPr>
        <p:spPr>
          <a:xfrm>
            <a:off x="536040" y="4683482"/>
            <a:ext cx="1320438" cy="125210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64DCA1A3-5C2E-F66F-F0D1-688041D602D8}"/>
              </a:ext>
            </a:extLst>
          </p:cNvPr>
          <p:cNvSpPr/>
          <p:nvPr/>
        </p:nvSpPr>
        <p:spPr>
          <a:xfrm>
            <a:off x="7003482" y="4704499"/>
            <a:ext cx="1487289" cy="135879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5">
            <a:extLst>
              <a:ext uri="{FF2B5EF4-FFF2-40B4-BE49-F238E27FC236}">
                <a16:creationId xmlns:a16="http://schemas.microsoft.com/office/drawing/2014/main" id="{E1AB1FAB-E330-DAF1-847D-7CF986BE8B29}"/>
              </a:ext>
            </a:extLst>
          </p:cNvPr>
          <p:cNvSpPr txBox="1">
            <a:spLocks noChangeArrowheads="1"/>
          </p:cNvSpPr>
          <p:nvPr/>
        </p:nvSpPr>
        <p:spPr bwMode="auto">
          <a:xfrm>
            <a:off x="1547664" y="5036338"/>
            <a:ext cx="2085495" cy="192607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ماركسي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ثورة ثقافية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5">
            <a:extLst>
              <a:ext uri="{FF2B5EF4-FFF2-40B4-BE49-F238E27FC236}">
                <a16:creationId xmlns:a16="http://schemas.microsoft.com/office/drawing/2014/main" id="{40F2E20C-E28B-55BC-F5EE-026D8650CB19}"/>
              </a:ext>
            </a:extLst>
          </p:cNvPr>
          <p:cNvSpPr txBox="1">
            <a:spLocks noChangeArrowheads="1"/>
          </p:cNvSpPr>
          <p:nvPr/>
        </p:nvSpPr>
        <p:spPr bwMode="auto">
          <a:xfrm>
            <a:off x="7003482" y="4763528"/>
            <a:ext cx="1487289" cy="113141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الشركات الأمريكية</a:t>
            </a:r>
          </a:p>
        </p:txBody>
      </p:sp>
      <p:sp>
        <p:nvSpPr>
          <p:cNvPr id="16" name="Rectangle 5">
            <a:extLst>
              <a:ext uri="{FF2B5EF4-FFF2-40B4-BE49-F238E27FC236}">
                <a16:creationId xmlns:a16="http://schemas.microsoft.com/office/drawing/2014/main" id="{B5531845-0FFA-8CA9-9732-B86E7F254C7B}"/>
              </a:ext>
            </a:extLst>
          </p:cNvPr>
          <p:cNvSpPr txBox="1">
            <a:spLocks noChangeArrowheads="1"/>
          </p:cNvSpPr>
          <p:nvPr/>
        </p:nvSpPr>
        <p:spPr bwMode="auto">
          <a:xfrm>
            <a:off x="467544" y="4725144"/>
            <a:ext cx="1421969" cy="11395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حياة السود مهمة</a:t>
            </a:r>
          </a:p>
        </p:txBody>
      </p:sp>
      <p:sp>
        <p:nvSpPr>
          <p:cNvPr id="5" name="Rectangle 4">
            <a:extLst>
              <a:ext uri="{FF2B5EF4-FFF2-40B4-BE49-F238E27FC236}">
                <a16:creationId xmlns:a16="http://schemas.microsoft.com/office/drawing/2014/main" id="{D7152B0A-4130-23A0-C2F3-3596B4FAD4A0}"/>
              </a:ext>
            </a:extLst>
          </p:cNvPr>
          <p:cNvSpPr/>
          <p:nvPr/>
        </p:nvSpPr>
        <p:spPr>
          <a:xfrm>
            <a:off x="4584777" y="1977023"/>
            <a:ext cx="2003447" cy="11538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9506C0F-05BA-30AB-5EE0-4E1AE6A5C727}"/>
              </a:ext>
            </a:extLst>
          </p:cNvPr>
          <p:cNvSpPr txBox="1"/>
          <p:nvPr/>
        </p:nvSpPr>
        <p:spPr>
          <a:xfrm>
            <a:off x="4584777" y="2126974"/>
            <a:ext cx="2003447" cy="954107"/>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يا، ما أسنانك الكبيرة </a:t>
            </a:r>
          </a:p>
        </p:txBody>
      </p:sp>
    </p:spTree>
    <p:extLst>
      <p:ext uri="{BB962C8B-B14F-4D97-AF65-F5344CB8AC3E}">
        <p14:creationId xmlns:p14="http://schemas.microsoft.com/office/powerpoint/2010/main" val="3334505271"/>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 am a black life: What a Jesus of Color would say to white police | The  Milwaukee Independent">
            <a:extLst>
              <a:ext uri="{FF2B5EF4-FFF2-40B4-BE49-F238E27FC236}">
                <a16:creationId xmlns:a16="http://schemas.microsoft.com/office/drawing/2014/main" id="{D56F97CF-3969-7F4B-BAE4-9CB5344EFD7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43840"/>
            <a:ext cx="9144000" cy="7101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27C112-9C3D-594B-B46F-1325CCDF87C7}"/>
              </a:ext>
            </a:extLst>
          </p:cNvPr>
          <p:cNvSpPr>
            <a:spLocks noGrp="1"/>
          </p:cNvSpPr>
          <p:nvPr>
            <p:ph type="title"/>
          </p:nvPr>
        </p:nvSpPr>
        <p:spPr>
          <a:xfrm>
            <a:off x="0" y="-217482"/>
            <a:ext cx="9144000" cy="1162050"/>
          </a:xfrm>
          <a:solidFill>
            <a:schemeClr val="bg2"/>
          </a:solidFill>
        </p:spPr>
        <p:txBody>
          <a:bodyPr anchor="ctr"/>
          <a:lstStyle/>
          <a:p>
            <a:pPr algn="r" rtl="1"/>
            <a:r>
              <a:rPr lang="ar-EG" sz="4000" dirty="0">
                <a:cs typeface="Arial" panose="020B0604020202020204" pitchFamily="34" charset="0"/>
              </a:rPr>
              <a:t>تقييم حركة </a:t>
            </a:r>
            <a:r>
              <a:rPr lang="ar-JO" sz="4000" dirty="0">
                <a:cs typeface="Arial" panose="020B0604020202020204" pitchFamily="34" charset="0"/>
              </a:rPr>
              <a:t>حياة السود مهمة</a:t>
            </a:r>
            <a:r>
              <a:rPr lang="ar-EG" sz="4000" dirty="0">
                <a:cs typeface="Arial" panose="020B0604020202020204" pitchFamily="34" charset="0"/>
              </a:rPr>
              <a:t> كتابي</a:t>
            </a:r>
            <a:r>
              <a:rPr lang="ar-JO" sz="4000" dirty="0">
                <a:cs typeface="Arial" panose="020B0604020202020204" pitchFamily="34" charset="0"/>
              </a:rPr>
              <a:t>اً</a:t>
            </a:r>
            <a:endParaRPr lang="en-US" sz="4000" dirty="0">
              <a:cs typeface="Arial" panose="020B0604020202020204" pitchFamily="34" charset="0"/>
            </a:endParaRPr>
          </a:p>
        </p:txBody>
      </p:sp>
      <p:sp>
        <p:nvSpPr>
          <p:cNvPr id="3" name="Content Placeholder 2">
            <a:extLst>
              <a:ext uri="{FF2B5EF4-FFF2-40B4-BE49-F238E27FC236}">
                <a16:creationId xmlns:a16="http://schemas.microsoft.com/office/drawing/2014/main" id="{612A8521-8D51-A14A-8B62-1FDB2755FE50}"/>
              </a:ext>
            </a:extLst>
          </p:cNvPr>
          <p:cNvSpPr>
            <a:spLocks noGrp="1"/>
          </p:cNvSpPr>
          <p:nvPr>
            <p:ph idx="1"/>
          </p:nvPr>
        </p:nvSpPr>
        <p:spPr>
          <a:xfrm>
            <a:off x="3302000" y="1676400"/>
            <a:ext cx="5842000" cy="4449768"/>
          </a:xfrm>
        </p:spPr>
        <p:txBody>
          <a:bodyPr/>
          <a:lstStyle/>
          <a:p>
            <a:pPr algn="r" rtl="1"/>
            <a:r>
              <a:rPr lang="ar-JO" dirty="0">
                <a:effectLst>
                  <a:glow rad="228600">
                    <a:schemeClr val="bg1">
                      <a:alpha val="96000"/>
                    </a:schemeClr>
                  </a:glow>
                </a:effectLst>
                <a:cs typeface="Arial" panose="020B0604020202020204" pitchFamily="34" charset="0"/>
              </a:rPr>
              <a:t>رفضت حركة حياة السود مهمة</a:t>
            </a:r>
            <a:r>
              <a:rPr lang="en-US" dirty="0">
                <a:effectLst>
                  <a:glow rad="228600">
                    <a:schemeClr val="bg1">
                      <a:alpha val="96000"/>
                    </a:schemeClr>
                  </a:glow>
                </a:effectLst>
                <a:cs typeface="Arial" panose="020B0604020202020204" pitchFamily="34" charset="0"/>
              </a:rPr>
              <a:t>  </a:t>
            </a:r>
            <a:r>
              <a:rPr lang="ar-JO" dirty="0">
                <a:effectLst>
                  <a:glow rad="228600">
                    <a:schemeClr val="bg1">
                      <a:alpha val="96000"/>
                    </a:schemeClr>
                  </a:glow>
                </a:effectLst>
                <a:cs typeface="Arial" panose="020B0604020202020204" pitchFamily="34" charset="0"/>
              </a:rPr>
              <a:t>ا</a:t>
            </a:r>
            <a:r>
              <a:rPr lang="ar-EG" dirty="0">
                <a:effectLst>
                  <a:glow rad="228600">
                    <a:schemeClr val="bg1">
                      <a:alpha val="96000"/>
                    </a:schemeClr>
                  </a:glow>
                </a:effectLst>
                <a:cs typeface="Arial" panose="020B0604020202020204" pitchFamily="34" charset="0"/>
              </a:rPr>
              <a:t>لله مثل كل الفلسفات الماركسية.</a:t>
            </a:r>
          </a:p>
          <a:p>
            <a:pPr algn="r" rtl="1"/>
            <a:r>
              <a:rPr lang="ar-JO" dirty="0">
                <a:effectLst>
                  <a:glow rad="228600">
                    <a:schemeClr val="bg1">
                      <a:alpha val="96000"/>
                    </a:schemeClr>
                  </a:glow>
                </a:effectLst>
                <a:cs typeface="Arial" panose="020B0604020202020204" pitchFamily="34" charset="0"/>
              </a:rPr>
              <a:t>رفضت حركة حياة السود مهمة </a:t>
            </a:r>
            <a:r>
              <a:rPr lang="ar-EG" dirty="0">
                <a:effectLst>
                  <a:glow rad="228600">
                    <a:schemeClr val="bg1">
                      <a:alpha val="96000"/>
                    </a:schemeClr>
                  </a:glow>
                </a:effectLst>
                <a:cs typeface="Arial" panose="020B0604020202020204" pitchFamily="34" charset="0"/>
              </a:rPr>
              <a:t>مفهوم وقيم العائلة.</a:t>
            </a:r>
            <a:endParaRPr lang="en-US" dirty="0">
              <a:effectLst>
                <a:glow rad="228600">
                  <a:schemeClr val="bg1">
                    <a:alpha val="96000"/>
                  </a:schemeClr>
                </a:glow>
              </a:effectLst>
              <a:cs typeface="Arial" panose="020B0604020202020204" pitchFamily="34" charset="0"/>
            </a:endParaRPr>
          </a:p>
          <a:p>
            <a:pPr algn="r" rtl="1"/>
            <a:r>
              <a:rPr lang="ar-JO" dirty="0">
                <a:effectLst>
                  <a:glow rad="228600">
                    <a:schemeClr val="bg1">
                      <a:alpha val="96000"/>
                    </a:schemeClr>
                  </a:glow>
                </a:effectLst>
                <a:cs typeface="Arial" panose="020B0604020202020204" pitchFamily="34" charset="0"/>
              </a:rPr>
              <a:t>رفضت حركة حياة السود مهمة </a:t>
            </a:r>
            <a:r>
              <a:rPr lang="ar-EG" dirty="0">
                <a:effectLst>
                  <a:glow rad="228600">
                    <a:schemeClr val="bg1">
                      <a:alpha val="96000"/>
                    </a:schemeClr>
                  </a:glow>
                </a:effectLst>
                <a:cs typeface="Arial" panose="020B0604020202020204" pitchFamily="34" charset="0"/>
              </a:rPr>
              <a:t>الدولة.</a:t>
            </a:r>
            <a:endParaRPr lang="en-US" dirty="0">
              <a:effectLst>
                <a:glow rad="228600">
                  <a:schemeClr val="bg1">
                    <a:alpha val="96000"/>
                  </a:schemeClr>
                </a:glow>
              </a:effectLst>
              <a:cs typeface="Arial" panose="020B0604020202020204" pitchFamily="34" charset="0"/>
            </a:endParaRPr>
          </a:p>
          <a:p>
            <a:pPr algn="r" rtl="1"/>
            <a:r>
              <a:rPr lang="ar-JO" dirty="0">
                <a:effectLst>
                  <a:glow rad="228600">
                    <a:schemeClr val="bg1">
                      <a:alpha val="96000"/>
                    </a:schemeClr>
                  </a:glow>
                </a:effectLst>
                <a:cs typeface="Arial" panose="020B0604020202020204" pitchFamily="34" charset="0"/>
              </a:rPr>
              <a:t>لم تحترم حركة حياة السود مهمة </a:t>
            </a:r>
            <a:r>
              <a:rPr lang="ar-EG" dirty="0">
                <a:effectLst>
                  <a:glow rad="228600">
                    <a:schemeClr val="bg1">
                      <a:alpha val="96000"/>
                    </a:schemeClr>
                  </a:glow>
                </a:effectLst>
                <a:cs typeface="Arial" panose="020B0604020202020204" pitchFamily="34" charset="0"/>
              </a:rPr>
              <a:t>الممتلكات الخاصة.</a:t>
            </a:r>
            <a:endParaRPr lang="en-US" dirty="0">
              <a:effectLst>
                <a:glow rad="228600">
                  <a:schemeClr val="bg1">
                    <a:alpha val="96000"/>
                  </a:schemeClr>
                </a:glow>
              </a:effectLst>
              <a:cs typeface="Arial" panose="020B0604020202020204" pitchFamily="34" charset="0"/>
            </a:endParaRPr>
          </a:p>
          <a:p>
            <a:pPr algn="r" rtl="1"/>
            <a:r>
              <a:rPr lang="ar-EG" dirty="0">
                <a:effectLst>
                  <a:glow rad="228600">
                    <a:schemeClr val="bg1">
                      <a:alpha val="96000"/>
                    </a:schemeClr>
                  </a:glow>
                </a:effectLst>
                <a:cs typeface="Arial" panose="020B0604020202020204" pitchFamily="34" charset="0"/>
              </a:rPr>
              <a:t> </a:t>
            </a:r>
            <a:r>
              <a:rPr lang="ar-JO" dirty="0">
                <a:effectLst>
                  <a:glow rad="228600">
                    <a:schemeClr val="bg1">
                      <a:alpha val="96000"/>
                    </a:schemeClr>
                  </a:glow>
                </a:effectLst>
                <a:cs typeface="Arial" panose="020B0604020202020204" pitchFamily="34" charset="0"/>
              </a:rPr>
              <a:t>يقول </a:t>
            </a:r>
            <a:r>
              <a:rPr lang="ar-EG" dirty="0">
                <a:effectLst>
                  <a:glow rad="228600">
                    <a:schemeClr val="bg1">
                      <a:alpha val="96000"/>
                    </a:schemeClr>
                  </a:glow>
                </a:effectLst>
                <a:cs typeface="Arial" panose="020B0604020202020204" pitchFamily="34" charset="0"/>
              </a:rPr>
              <a:t>الله أنه ينبغي </a:t>
            </a:r>
            <a:r>
              <a:rPr lang="ar-JO" dirty="0">
                <a:effectLst>
                  <a:glow rad="228600">
                    <a:schemeClr val="bg1">
                      <a:alpha val="96000"/>
                    </a:schemeClr>
                  </a:glow>
                </a:effectLst>
                <a:cs typeface="Arial" panose="020B0604020202020204" pitchFamily="34" charset="0"/>
              </a:rPr>
              <a:t>أ</a:t>
            </a:r>
            <a:r>
              <a:rPr lang="ar-EG" dirty="0">
                <a:effectLst>
                  <a:glow rad="228600">
                    <a:schemeClr val="bg1">
                      <a:alpha val="96000"/>
                    </a:schemeClr>
                  </a:glow>
                </a:effectLst>
                <a:cs typeface="Arial" panose="020B0604020202020204" pitchFamily="34" charset="0"/>
              </a:rPr>
              <a:t>ن </a:t>
            </a:r>
            <a:r>
              <a:rPr lang="ar-JO" dirty="0">
                <a:effectLst>
                  <a:glow rad="228600">
                    <a:schemeClr val="bg1">
                      <a:alpha val="96000"/>
                    </a:schemeClr>
                  </a:glow>
                </a:effectLst>
                <a:cs typeface="Arial" panose="020B0604020202020204" pitchFamily="34" charset="0"/>
              </a:rPr>
              <a:t>ن</a:t>
            </a:r>
            <a:r>
              <a:rPr lang="ar-EG" dirty="0">
                <a:effectLst>
                  <a:glow rad="228600">
                    <a:schemeClr val="bg1">
                      <a:alpha val="96000"/>
                    </a:schemeClr>
                  </a:glow>
                </a:effectLst>
                <a:cs typeface="Arial" panose="020B0604020202020204" pitchFamily="34" charset="0"/>
              </a:rPr>
              <a:t>حيا في سلام</a:t>
            </a:r>
            <a:r>
              <a:rPr lang="ar-JO" dirty="0">
                <a:effectLst>
                  <a:glow rad="228600">
                    <a:schemeClr val="bg1">
                      <a:alpha val="96000"/>
                    </a:schemeClr>
                  </a:glow>
                </a:effectLst>
                <a:cs typeface="Arial" panose="020B0604020202020204" pitchFamily="34" charset="0"/>
              </a:rPr>
              <a:t> </a:t>
            </a:r>
            <a:r>
              <a:rPr lang="ar-EG" dirty="0">
                <a:effectLst>
                  <a:glow rad="228600">
                    <a:schemeClr val="bg1">
                      <a:alpha val="96000"/>
                    </a:schemeClr>
                  </a:glow>
                </a:effectLst>
                <a:cs typeface="Arial" panose="020B0604020202020204" pitchFamily="34" charset="0"/>
              </a:rPr>
              <a:t>وليس بعنف مع الأخرين.</a:t>
            </a:r>
            <a:br>
              <a:rPr lang="en-US" dirty="0">
                <a:effectLst>
                  <a:glow rad="228600">
                    <a:schemeClr val="bg1">
                      <a:alpha val="96000"/>
                    </a:schemeClr>
                  </a:glow>
                </a:effectLst>
                <a:cs typeface="Arial" panose="020B0604020202020204" pitchFamily="34" charset="0"/>
              </a:rPr>
            </a:br>
            <a:r>
              <a:rPr lang="ar-EG" dirty="0">
                <a:effectLst>
                  <a:glow rad="228600">
                    <a:schemeClr val="bg1">
                      <a:alpha val="96000"/>
                    </a:schemeClr>
                  </a:glow>
                </a:effectLst>
                <a:cs typeface="Arial" panose="020B0604020202020204" pitchFamily="34" charset="0"/>
              </a:rPr>
              <a:t>(2تي 2: 24)</a:t>
            </a:r>
            <a:endParaRPr lang="en-US" dirty="0">
              <a:effectLst>
                <a:glow rad="228600">
                  <a:schemeClr val="bg1">
                    <a:alpha val="96000"/>
                  </a:schemeClr>
                </a:glow>
              </a:effectLst>
              <a:cs typeface="Arial" panose="020B0604020202020204" pitchFamily="34" charset="0"/>
            </a:endParaRPr>
          </a:p>
        </p:txBody>
      </p:sp>
    </p:spTree>
    <p:extLst>
      <p:ext uri="{BB962C8B-B14F-4D97-AF65-F5344CB8AC3E}">
        <p14:creationId xmlns:p14="http://schemas.microsoft.com/office/powerpoint/2010/main" val="215503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نبوة ميخا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كن سخياً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808405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أورشليم</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ar-JO" sz="3600" b="1" dirty="0">
                <a:solidFill>
                  <a:srgbClr val="FFFFFF"/>
                </a:solidFill>
                <a:latin typeface="Arial" panose="020B0604020202020204" pitchFamily="34" charset="0"/>
                <a:ea typeface="ＭＳ Ｐゴシック" charset="0"/>
                <a:cs typeface="Arial" panose="020B0604020202020204" pitchFamily="34" charset="0"/>
              </a:rPr>
              <a:t>كانون أول 1995</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832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بيان الملكوت</a:t>
            </a:r>
            <a:endParaRPr lang="en-US" sz="4000"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سوف يدين </a:t>
            </a:r>
            <a:r>
              <a:rPr kumimoji="0" lang="ar-AE"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الله شعبة بسبب استغلال الفقراء . ولكن بعد توبتهم سوف يباركهم في المملكة المِسيانية</a:t>
            </a: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(2: 12-13، 4: 1-5، 15، 7: 7-20)</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AE"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a:t>
            </a:r>
            <a:r>
              <a:rPr kumimoji="0" lang="ar-AE" sz="4400" b="1" u="sng"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a:t>
            </a:r>
            <a:endParaRPr kumimoji="0" lang="en-US" sz="4400" b="1" i="0" u="sng"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947DF9CD-24F0-BC4B-AEBE-080D488960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70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8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منغوليا</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ar-JO" sz="3600" b="1" dirty="0">
                <a:solidFill>
                  <a:srgbClr val="FFFFFF"/>
                </a:solidFill>
                <a:latin typeface="Arial" panose="020B0604020202020204" pitchFamily="34" charset="0"/>
                <a:ea typeface="ＭＳ Ｐゴシック" charset="0"/>
                <a:cs typeface="Arial" panose="020B0604020202020204" pitchFamily="34" charset="0"/>
              </a:rPr>
              <a:t>كانون أول 1995</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8746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73649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إلى أي مدى عزلتك أموالك؟</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803400" y="1968500"/>
            <a:ext cx="5524500" cy="4610100"/>
          </a:xfrm>
          <a:prstGeom prst="rect">
            <a:avLst/>
          </a:prstGeom>
        </p:spPr>
      </p:pic>
    </p:spTree>
    <p:extLst>
      <p:ext uri="{BB962C8B-B14F-4D97-AF65-F5344CB8AC3E}">
        <p14:creationId xmlns:p14="http://schemas.microsoft.com/office/powerpoint/2010/main" val="1668725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يريدك الله أن تكون </a:t>
            </a:r>
            <a:br>
              <a:rPr lang="ar-JO"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سخياً </a:t>
            </a:r>
            <a:r>
              <a:rPr lang="ar-JO" sz="5400" dirty="0">
                <a:effectLst>
                  <a:glow rad="127000">
                    <a:schemeClr val="tx1"/>
                  </a:glow>
                </a:effectLst>
                <a:ea typeface="ＭＳ Ｐゴシック" charset="0"/>
              </a:rPr>
              <a:t>مع الفقراء؟</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928549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35299" y="-2645"/>
            <a:ext cx="6132872" cy="6335612"/>
          </a:xfrm>
          <a:prstGeom prst="rect">
            <a:avLst/>
          </a:prstGeom>
        </p:spPr>
      </p:pic>
      <p:sp>
        <p:nvSpPr>
          <p:cNvPr id="900098" name="Rectangle 2"/>
          <p:cNvSpPr>
            <a:spLocks noGrp="1" noChangeArrowheads="1"/>
          </p:cNvSpPr>
          <p:nvPr>
            <p:ph type="ctrTitle"/>
          </p:nvPr>
        </p:nvSpPr>
        <p:spPr>
          <a:xfrm>
            <a:off x="544529" y="5571885"/>
            <a:ext cx="8623641" cy="769349"/>
          </a:xfrm>
          <a:effectLst>
            <a:outerShdw blurRad="63500" dist="35921" dir="2700000" algn="ctr" rotWithShape="0">
              <a:schemeClr val="tx2">
                <a:alpha val="74998"/>
              </a:schemeClr>
            </a:outerShdw>
          </a:effectLst>
        </p:spPr>
        <p:txBody>
          <a:bodyPr/>
          <a:lstStyle/>
          <a:p>
            <a:pPr algn="l">
              <a:defRPr/>
            </a:pPr>
            <a:r>
              <a:rPr lang="ar-JO" sz="6600" dirty="0">
                <a:effectLst>
                  <a:glow rad="127000">
                    <a:schemeClr val="tx1"/>
                  </a:glow>
                </a:effectLst>
                <a:ea typeface="ＭＳ Ｐゴシック" charset="0"/>
              </a:rPr>
              <a:t>الخلفية</a:t>
            </a:r>
            <a:endParaRPr lang="en-US" sz="6600" dirty="0">
              <a:effectLst>
                <a:glow rad="127000">
                  <a:schemeClr val="tx1"/>
                </a:glow>
              </a:effectLst>
              <a:ea typeface="ＭＳ Ｐゴシック" charset="0"/>
            </a:endParaRPr>
          </a:p>
        </p:txBody>
      </p:sp>
    </p:spTree>
    <p:extLst>
      <p:ext uri="{BB962C8B-B14F-4D97-AF65-F5344CB8AC3E}">
        <p14:creationId xmlns:p14="http://schemas.microsoft.com/office/powerpoint/2010/main" val="2909499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710" y="1079500"/>
            <a:ext cx="9144000" cy="4793358"/>
          </a:xfrm>
          <a:blipFill rotWithShape="1">
            <a:blip r:embed="rId3"/>
            <a:tile tx="0" ty="0" sx="100000" sy="100000" flip="none" algn="tl"/>
          </a:blipFill>
          <a:effectLst/>
        </p:spPr>
        <p:txBody>
          <a:bodyPr anchor="ctr"/>
          <a:lstStyle/>
          <a:p>
            <a:pPr>
              <a:defRPr/>
            </a:pPr>
            <a:r>
              <a:rPr lang="ar-JO" sz="9600" b="1" dirty="0">
                <a:effectLst>
                  <a:outerShdw blurRad="57150" dist="38100" dir="2700000" sx="101000" sy="101000" algn="tl" rotWithShape="0">
                    <a:srgbClr val="000000"/>
                  </a:outerShdw>
                </a:effectLst>
                <a:ea typeface="ＭＳ Ｐゴシック" charset="0"/>
              </a:rPr>
              <a:t>الأنبياء </a:t>
            </a:r>
            <a:br>
              <a:rPr lang="ar-JO" sz="9600" b="1" dirty="0">
                <a:effectLst>
                  <a:outerShdw blurRad="57150" dist="38100" dir="2700000" sx="101000" sy="101000" algn="tl" rotWithShape="0">
                    <a:srgbClr val="000000"/>
                  </a:outerShdw>
                </a:effectLst>
                <a:ea typeface="ＭＳ Ｐゴシック" charset="0"/>
              </a:rPr>
            </a:br>
            <a:r>
              <a:rPr lang="ar-JO" sz="9600" b="1" dirty="0">
                <a:effectLst>
                  <a:outerShdw blurRad="57150" dist="38100" dir="2700000" sx="101000" sy="101000" algn="tl" rotWithShape="0">
                    <a:srgbClr val="000000"/>
                  </a:outerShdw>
                </a:effectLst>
                <a:ea typeface="ＭＳ Ｐゴシック" charset="0"/>
              </a:rPr>
              <a:t>الصغار</a:t>
            </a:r>
            <a:endParaRPr lang="en-US" sz="9600" b="1" dirty="0">
              <a:effectLst>
                <a:outerShdw blurRad="57150" dist="38100" dir="2700000" sx="101000" sy="101000" algn="tl" rotWithShape="0">
                  <a:srgbClr val="000000"/>
                </a:outerShdw>
              </a:effectLst>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8770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540234"/>
            <a:ext cx="9144000" cy="1837719"/>
          </a:xfrm>
          <a:solidFill>
            <a:srgbClr val="000000"/>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الأنبياء الصغار / رسالة عظيمة</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058648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9933"/>
              </a:solidFill>
              <a:effectLst/>
              <a:uLnTx/>
              <a:uFillTx/>
              <a:latin typeface="Arial" panose="020B0604020202020204" pitchFamily="34" charset="0"/>
              <a:cs typeface="Arial" panose="020B0604020202020204" pitchFamily="34" charset="0"/>
            </a:endParaRPr>
          </a:p>
        </p:txBody>
      </p:sp>
      <p:sp>
        <p:nvSpPr>
          <p:cNvPr id="15565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462" name="Text Box 6"/>
          <p:cNvSpPr txBox="1">
            <a:spLocks noChangeArrowheads="1"/>
          </p:cNvSpPr>
          <p:nvPr/>
        </p:nvSpPr>
        <p:spPr bwMode="auto">
          <a:xfrm>
            <a:off x="0" y="2681288"/>
            <a:ext cx="37084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المورشتي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5653"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Rectangle 8"/>
          <p:cNvSpPr>
            <a:spLocks noGrp="1" noChangeArrowheads="1"/>
          </p:cNvSpPr>
          <p:nvPr>
            <p:ph type="title" idx="4294967295"/>
          </p:nvPr>
        </p:nvSpPr>
        <p:spPr>
          <a:xfrm>
            <a:off x="0" y="1614488"/>
            <a:ext cx="3708400" cy="1143000"/>
          </a:xfrm>
        </p:spPr>
        <p:txBody>
          <a:bodyPr/>
          <a:lstStyle/>
          <a:p>
            <a:pPr eaLnBrk="1" hangingPunct="1">
              <a:defRPr/>
            </a:pPr>
            <a:r>
              <a:rPr lang="ar-JO" dirty="0">
                <a:solidFill>
                  <a:srgbClr val="FF9933"/>
                </a:solidFill>
                <a:effectLst/>
                <a:ea typeface="ＭＳ Ｐゴシック" charset="0"/>
              </a:rPr>
              <a:t>الكاتب</a:t>
            </a:r>
            <a:endParaRPr lang="en-US" dirty="0">
              <a:solidFill>
                <a:srgbClr val="FF9933"/>
              </a:solidFill>
              <a:effectLst/>
              <a:ea typeface="ＭＳ Ｐゴシック" charset="0"/>
            </a:endParaRPr>
          </a:p>
        </p:txBody>
      </p:sp>
      <p:sp>
        <p:nvSpPr>
          <p:cNvPr id="8" name="Text Box 3"/>
          <p:cNvSpPr txBox="1">
            <a:spLocks noChangeArrowheads="1"/>
          </p:cNvSpPr>
          <p:nvPr/>
        </p:nvSpPr>
        <p:spPr bwMode="auto">
          <a:xfrm>
            <a:off x="827088" y="0"/>
            <a:ext cx="2723823"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حقائق ممتعة</a:t>
            </a:r>
            <a:endPar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55656" name="Text Box 77"/>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5565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1196975"/>
            <a:ext cx="39116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5210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79996"/>
            <a:ext cx="9144000" cy="4813300"/>
          </a:xfrm>
          <a:prstGeom prst="rect">
            <a:avLst/>
          </a:prstGeom>
        </p:spPr>
      </p:pic>
      <p:sp>
        <p:nvSpPr>
          <p:cNvPr id="900098" name="Rectangle 2"/>
          <p:cNvSpPr>
            <a:spLocks noGrp="1" noChangeArrowheads="1"/>
          </p:cNvSpPr>
          <p:nvPr>
            <p:ph type="ctrTitle"/>
          </p:nvPr>
        </p:nvSpPr>
        <p:spPr>
          <a:xfrm>
            <a:off x="0" y="49784"/>
            <a:ext cx="9144000" cy="1435000"/>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الإنقسام في 1 ملوك سريعاً سوف يترك يهوذا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باعتبارها المملكة الباقية</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032183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panose="020B0604020202020204" pitchFamily="34" charset="0"/>
                <a:ea typeface="ＭＳ Ｐゴシック" charset="0"/>
                <a:cs typeface="Arial" panose="020B0604020202020204" pitchFamily="34" charset="0"/>
              </a:rPr>
              <a:t>مخطط ملوك وأنبياء العهد القديم</a:t>
            </a:r>
            <a:endParaRPr kumimoji="0"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 و342</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0" y="642918"/>
            <a:ext cx="8786842" cy="214314"/>
          </a:xfrm>
          <a:prstGeom prst="rect">
            <a:avLst/>
          </a:prstGeom>
          <a:solidFill>
            <a:srgbClr val="FFE7D0"/>
          </a:solidFill>
          <a:ln>
            <a:solidFill>
              <a:srgbClr val="FFE7D0">
                <a:alpha val="0"/>
              </a:srgbClr>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840     850      860     870      880      890      900      910     920      930     940      950      960      970      980      990     1000    1010   1020    1030    1040 </a:t>
            </a: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1050</a:t>
            </a:r>
          </a:p>
        </p:txBody>
      </p:sp>
      <p:sp>
        <p:nvSpPr>
          <p:cNvPr id="8" name="Rectangle 7"/>
          <p:cNvSpPr/>
          <p:nvPr/>
        </p:nvSpPr>
        <p:spPr>
          <a:xfrm>
            <a:off x="500034" y="1071546"/>
            <a:ext cx="2357454"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ملوك وأنبياء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استخدام إدوين وثايل لوضع التسلسل الزمني للملوك العبرانيين )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أورشليم )</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p>
        </p:txBody>
      </p:sp>
      <p:sp>
        <p:nvSpPr>
          <p:cNvPr id="12" name="Rectangle 11"/>
          <p:cNvSpPr/>
          <p:nvPr/>
        </p:nvSpPr>
        <p:spPr>
          <a:xfrm>
            <a:off x="857224" y="1571612"/>
            <a:ext cx="1152000" cy="144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إيشبوشث وأبنير (في محنايم)</a:t>
            </a:r>
          </a:p>
        </p:txBody>
      </p:sp>
      <p:sp>
        <p:nvSpPr>
          <p:cNvPr id="13" name="Rectangle 12"/>
          <p:cNvSpPr/>
          <p:nvPr/>
        </p:nvSpPr>
        <p:spPr>
          <a:xfrm>
            <a:off x="285720"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1049 – معركة أبنير</a:t>
            </a:r>
          </a:p>
        </p:txBody>
      </p:sp>
      <p:sp>
        <p:nvSpPr>
          <p:cNvPr id="19" name="Rectangle 18"/>
          <p:cNvSpPr/>
          <p:nvPr/>
        </p:nvSpPr>
        <p:spPr>
          <a:xfrm>
            <a:off x="3071802" y="1921660"/>
            <a:ext cx="28575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دمشق</a:t>
            </a:r>
          </a:p>
        </p:txBody>
      </p:sp>
      <p:sp>
        <p:nvSpPr>
          <p:cNvPr id="21" name="Rectangle 20"/>
          <p:cNvSpPr/>
          <p:nvPr/>
        </p:nvSpPr>
        <p:spPr>
          <a:xfrm>
            <a:off x="4429124"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940</a:t>
            </a:r>
          </a:p>
        </p:txBody>
      </p:sp>
      <p:sp>
        <p:nvSpPr>
          <p:cNvPr id="22" name="Rectangle 21"/>
          <p:cNvSpPr/>
          <p:nvPr/>
        </p:nvSpPr>
        <p:spPr>
          <a:xfrm>
            <a:off x="5000628"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بعشا</a:t>
            </a:r>
          </a:p>
        </p:txBody>
      </p:sp>
      <p:sp>
        <p:nvSpPr>
          <p:cNvPr id="44" name="Rectangle 43"/>
          <p:cNvSpPr/>
          <p:nvPr/>
        </p:nvSpPr>
        <p:spPr>
          <a:xfrm>
            <a:off x="6572264" y="1571612"/>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آخاب</a:t>
            </a:r>
          </a:p>
        </p:txBody>
      </p:sp>
      <p:sp>
        <p:nvSpPr>
          <p:cNvPr id="48" name="Rectangle 47"/>
          <p:cNvSpPr/>
          <p:nvPr/>
        </p:nvSpPr>
        <p:spPr>
          <a:xfrm>
            <a:off x="7858148" y="1571612"/>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إيليا</a:t>
            </a:r>
          </a:p>
        </p:txBody>
      </p:sp>
      <p:pic>
        <p:nvPicPr>
          <p:cNvPr id="52" name="Picture 4" descr="Whitcomb Chart"/>
          <p:cNvPicPr>
            <a:picLocks noChangeAspect="1" noChangeArrowheads="1"/>
          </p:cNvPicPr>
          <p:nvPr/>
        </p:nvPicPr>
        <p:blipFill>
          <a:blip r:embed="rId3" cstate="print"/>
          <a:srcRect/>
          <a:stretch>
            <a:fillRect/>
          </a:stretch>
        </p:blipFill>
        <p:spPr bwMode="auto">
          <a:xfrm>
            <a:off x="0" y="571481"/>
            <a:ext cx="9144000" cy="6496070"/>
          </a:xfrm>
          <a:prstGeom prst="rect">
            <a:avLst/>
          </a:prstGeom>
          <a:noFill/>
          <a:ln w="9525">
            <a:noFill/>
            <a:miter lim="800000"/>
            <a:headEnd/>
            <a:tailEnd/>
          </a:ln>
        </p:spPr>
      </p:pic>
      <p:sp>
        <p:nvSpPr>
          <p:cNvPr id="53" name="Rectangle 52"/>
          <p:cNvSpPr/>
          <p:nvPr/>
        </p:nvSpPr>
        <p:spPr>
          <a:xfrm>
            <a:off x="4500562" y="6643710"/>
            <a:ext cx="3771920" cy="2142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مخطط ملوك وأنبياء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9F4517EC-FE84-1C48-9829-1D8721D1D2AA}"/>
              </a:ext>
            </a:extLst>
          </p:cNvPr>
          <p:cNvSpPr/>
          <p:nvPr/>
        </p:nvSpPr>
        <p:spPr>
          <a:xfrm>
            <a:off x="2365375" y="2555875"/>
            <a:ext cx="3222625" cy="1841500"/>
          </a:xfrm>
          <a:prstGeom prst="rect">
            <a:avLst/>
          </a:prstGeom>
          <a:noFill/>
          <a:ln w="762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18786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strVal val="#ppt_w*0.70"/>
                                          </p:val>
                                        </p:tav>
                                        <p:tav tm="100000">
                                          <p:val>
                                            <p:strVal val="#ppt_w"/>
                                          </p:val>
                                        </p:tav>
                                      </p:tavLst>
                                    </p:anim>
                                    <p:anim calcmode="lin" valueType="num">
                                      <p:cBhvr>
                                        <p:cTn id="8" dur="1000" fill="hold"/>
                                        <p:tgtEl>
                                          <p:spTgt spid="54"/>
                                        </p:tgtEl>
                                        <p:attrNameLst>
                                          <p:attrName>ppt_h</p:attrName>
                                        </p:attrNameLst>
                                      </p:cBhvr>
                                      <p:tavLst>
                                        <p:tav tm="0">
                                          <p:val>
                                            <p:strVal val="#ppt_h"/>
                                          </p:val>
                                        </p:tav>
                                        <p:tav tm="100000">
                                          <p:val>
                                            <p:strVal val="#ppt_h"/>
                                          </p:val>
                                        </p:tav>
                                      </p:tavLst>
                                    </p:anim>
                                    <p:animEffect transition="in" filter="fade">
                                      <p:cBhvr>
                                        <p:cTn id="9"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u="none" strike="noStrike" kern="1200" cap="none" spc="0" normalizeH="0" baseline="0" noProof="0" dirty="0">
              <a:ln>
                <a:noFill/>
              </a:ln>
              <a:solidFill>
                <a:srgbClr val="FFCC66"/>
              </a:solidFill>
              <a:effectLst/>
              <a:uLnTx/>
              <a:uFillTx/>
              <a:latin typeface="Arial" panose="020B0604020202020204" pitchFamily="34" charset="0"/>
              <a:ea typeface="MS PGothic" pitchFamily="34" charset="-128"/>
              <a:cs typeface="Arial" panose="020B0604020202020204"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البحر المتوسط</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آرام</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يهوذا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مصر</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نينوى</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8" name="Text Box 20"/>
          <p:cNvSpPr txBox="1">
            <a:spLocks noChangeArrowheads="1"/>
          </p:cNvSpPr>
          <p:nvPr/>
        </p:nvSpPr>
        <p:spPr bwMode="auto">
          <a:xfrm>
            <a:off x="1981200" y="2095500"/>
            <a:ext cx="41910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rPr>
              <a:t>التوسع الأشوري</a:t>
            </a:r>
            <a:endParaRPr kumimoji="0" lang="en-GB"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إسرائيل</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454</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أشعياء 7 </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kern="1200" dirty="0">
                <a:ea typeface="ＭＳ Ｐゴシック"/>
              </a:rPr>
              <a:t>التهديد الأشوري</a:t>
            </a:r>
            <a:endParaRPr lang="en-US" dirty="0">
              <a:ea typeface="+mj-ea"/>
            </a:endParaRPr>
          </a:p>
        </p:txBody>
      </p:sp>
    </p:spTree>
    <p:extLst>
      <p:ext uri="{BB962C8B-B14F-4D97-AF65-F5344CB8AC3E}">
        <p14:creationId xmlns:p14="http://schemas.microsoft.com/office/powerpoint/2010/main" val="34268848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أدان </a:t>
            </a: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الله</a:t>
            </a:r>
            <a:r>
              <a:rPr kumimoji="0" lang="ar-AE"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إسرائيل ويهوذا على الطقسية الفاسدة و</a:t>
            </a:r>
            <a:r>
              <a:rPr kumimoji="0" lang="ar-AE"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استغلال</a:t>
            </a:r>
            <a:r>
              <a:rPr kumimoji="0" lang="ar-AE"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الفقراء, وأعلن الدينونة بالسبي لكي يحثهم على الندم . ولكنه وعد بالغفران وتأسيس مملكة بارَّة تحت حكم المسيّا تحقيق</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AE"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للوعد الإبراهيمي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marL="0" marR="0" lvl="0" indent="0" algn="ctr"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br>
              <a:rPr lang="en-US" sz="6000" b="1" dirty="0">
                <a:solidFill>
                  <a:srgbClr val="FFFFFF"/>
                </a:solidFill>
                <a:latin typeface="Arial" panose="020B0604020202020204" pitchFamily="34" charset="0"/>
                <a:cs typeface="Arial" panose="020B0604020202020204" pitchFamily="34" charset="0"/>
              </a:rPr>
            </a:br>
            <a:r>
              <a:rPr lang="ar-JO" sz="6000" b="1" dirty="0">
                <a:solidFill>
                  <a:srgbClr val="FFFFFF"/>
                </a:solidFill>
                <a:latin typeface="Arial" panose="020B0604020202020204" pitchFamily="34" charset="0"/>
                <a:cs typeface="Arial" panose="020B0604020202020204" pitchFamily="34" charset="0"/>
              </a:rPr>
              <a:t>البيان الموجز</a:t>
            </a:r>
            <a:br>
              <a:rPr kumimoji="0" lang="en-US" sz="6000" b="1" i="0" u="none" strike="noStrike" kern="1200" cap="all"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br>
            <a:endParaRPr lang="en-US" sz="60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253818" y="-33176"/>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615</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79E594C-D7EF-9B4B-BEB6-7F06F40F90B4}"/>
              </a:ext>
            </a:extLst>
          </p:cNvPr>
          <p:cNvSpPr txBox="1">
            <a:spLocks noChangeArrowheads="1"/>
          </p:cNvSpPr>
          <p:nvPr/>
        </p:nvSpPr>
        <p:spPr bwMode="auto">
          <a:xfrm>
            <a:off x="0" y="592607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AE"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ميخا</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2921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35" y="765810"/>
            <a:ext cx="9144000" cy="6092190"/>
          </a:xfrm>
          <a:prstGeom prst="rect">
            <a:avLst/>
          </a:prstGeom>
        </p:spPr>
      </p:pic>
      <p:sp>
        <p:nvSpPr>
          <p:cNvPr id="900098" name="Rectangle 2"/>
          <p:cNvSpPr>
            <a:spLocks noGrp="1" noChangeArrowheads="1"/>
          </p:cNvSpPr>
          <p:nvPr>
            <p:ph type="ctrTitle"/>
          </p:nvPr>
        </p:nvSpPr>
        <p:spPr>
          <a:xfrm>
            <a:off x="0" y="29469"/>
            <a:ext cx="9144000" cy="1023267"/>
          </a:xfrm>
          <a:solidFill>
            <a:schemeClr val="tx1"/>
          </a:solidFill>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احتلت آشور إسرائيل في زمن ميخا</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185149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امتدت خدمة أشعياء 60 سنة</a:t>
            </a:r>
            <a:br>
              <a:rPr kumimoji="0" lang="en-GB" altLang="ja-JP"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GB" altLang="ja-JP"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altLang="ja-JP"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739-680 ق.م</a:t>
            </a:r>
            <a:r>
              <a:rPr kumimoji="0" lang="en-GB" altLang="ja-JP"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GB"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عزيا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يوثام</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آحاز</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فقح</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هوشع</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73" name="Text Box 9"/>
          <p:cNvSpPr txBox="1">
            <a:spLocks noChangeArrowheads="1"/>
          </p:cNvSpPr>
          <p:nvPr/>
        </p:nvSpPr>
        <p:spPr bwMode="auto">
          <a:xfrm>
            <a:off x="76200" y="2667000"/>
            <a:ext cx="274320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نهاية ملوك إسرائيل</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74" name="Text Box 10"/>
          <p:cNvSpPr txBox="1">
            <a:spLocks noChangeArrowheads="1"/>
          </p:cNvSpPr>
          <p:nvPr/>
        </p:nvSpPr>
        <p:spPr bwMode="auto">
          <a:xfrm>
            <a:off x="76200" y="3825875"/>
            <a:ext cx="169227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ملوك</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453</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609601"/>
            <a:ext cx="9144000" cy="875184"/>
          </a:xfrm>
          <a:solidFill>
            <a:schemeClr val="tx1"/>
          </a:solidFill>
        </p:spPr>
        <p:txBody>
          <a:bodyPr/>
          <a:lstStyle/>
          <a:p>
            <a:r>
              <a:rPr lang="ar-JO" sz="4000" dirty="0">
                <a:solidFill>
                  <a:schemeClr val="bg1"/>
                </a:solidFill>
              </a:rPr>
              <a:t>متى كتب هوشع، أشعياء وميخا؟</a:t>
            </a:r>
            <a:endParaRPr lang="en-US" sz="4000" dirty="0">
              <a:solidFill>
                <a:schemeClr val="bg1"/>
              </a:solidFill>
            </a:endParaRPr>
          </a:p>
        </p:txBody>
      </p:sp>
    </p:spTree>
    <p:extLst>
      <p:ext uri="{BB962C8B-B14F-4D97-AF65-F5344CB8AC3E}">
        <p14:creationId xmlns:p14="http://schemas.microsoft.com/office/powerpoint/2010/main" val="2537406469"/>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31745"/>
            <a:ext cx="914400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79500"/>
            <a:ext cx="9144000"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ar-JO" sz="2800" b="1" dirty="0">
                <a:solidFill>
                  <a:schemeClr val="tx1"/>
                </a:solidFill>
                <a:latin typeface="Arial" panose="020B0604020202020204" pitchFamily="34" charset="0"/>
                <a:ea typeface="ＭＳ Ｐゴシック" charset="0"/>
                <a:cs typeface="Arial" panose="020B0604020202020204" pitchFamily="34" charset="0"/>
              </a:rPr>
              <a:t>ملوك وأنبياء العهد القديم عند سقوط إسرائيل</a:t>
            </a:r>
            <a:endParaRPr kumimoji="0" lang="en-US" sz="28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232 و342</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0" y="574675"/>
            <a:ext cx="9144000" cy="441325"/>
          </a:xfrm>
          <a:prstGeom prst="rect">
            <a:avLst/>
          </a:prstGeom>
          <a:solidFill>
            <a:srgbClr val="FFFFFF"/>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جون سي ويتكومب، الطبعة الرابعة. (وينونا ليك، 1968)، 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537288" y="6045125"/>
            <a:ext cx="8229600" cy="685800"/>
          </a:xfrm>
          <a:prstGeom prst="rect">
            <a:avLst/>
          </a:prstGeom>
          <a:solidFill>
            <a:srgbClr val="000090"/>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هـ أ م = هوشع + أشعياء + ميخا</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12147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JO" sz="5400" dirty="0">
                <a:effectLst>
                  <a:glow rad="876300">
                    <a:schemeClr val="tx1"/>
                  </a:glow>
                </a:effectLst>
                <a:ea typeface="ＭＳ Ｐゴシック" charset="0"/>
              </a:rPr>
              <a:t>عظات ميخا الثلاثة</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b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b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 1</a:t>
            </a: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b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6: 1</a:t>
            </a: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t>
            </a: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لماذا يجب أن تكون سخياً؟</a:t>
            </a:r>
            <a:endParaRPr kumimoji="0" lang="en-US"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216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ضع في فكرك</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4292600"/>
            <a:ext cx="9144000" cy="2215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سخياً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تسأل ما هو الموجود لك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اسأل ما هو الموجود لهم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52401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ميخا ١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43317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ar-JO" sz="5400" dirty="0">
                <a:effectLst>
                  <a:glow rad="876300">
                    <a:schemeClr val="tx1"/>
                  </a:glow>
                </a:effectLst>
                <a:ea typeface="ＭＳ Ｐゴシック" charset="0"/>
              </a:rPr>
              <a:t>عظات ميخا الثلاثة</a:t>
            </a:r>
            <a:endParaRPr lang="en-US" sz="54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اسمعوا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 2)</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لماذا يجب أن تكون سخياً؟</a:t>
            </a:r>
            <a:endParaRPr kumimoji="0" lang="en-US" sz="5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270250" y="1423988"/>
            <a:ext cx="569087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7850" marR="0" lvl="0" indent="-577850" algn="r" defTabSz="457200" rtl="1"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1. </a:t>
            </a:r>
            <a:r>
              <a:rPr kumimoji="0" lang="ar-JO" sz="4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يكافئ</a:t>
            </a: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الله السخاء    (ميخا 1-2)</a:t>
            </a:r>
            <a:r>
              <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9978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004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3888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اسمعوا أيها الشعوب جميعكم أصغي أيتها الأرض وملؤها وليكن السيد الرب شاهداً عليكم السيد من هيكل قدسه</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(ميخا 1: 2)</a:t>
            </a:r>
            <a:endParaRPr lang="en-US" sz="32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68354"/>
            <a:ext cx="9144000" cy="3989646"/>
          </a:xfrm>
          <a:prstGeom prst="rect">
            <a:avLst/>
          </a:prstGeom>
        </p:spPr>
      </p:pic>
    </p:spTree>
    <p:extLst>
      <p:ext uri="{BB962C8B-B14F-4D97-AF65-F5344CB8AC3E}">
        <p14:creationId xmlns:p14="http://schemas.microsoft.com/office/powerpoint/2010/main" val="25096939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AFD33B2-9BCA-E415-51FA-867D83BFA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4231"/>
            <a:ext cx="9144000" cy="517207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70"/>
            <a:ext cx="9144000" cy="1647884"/>
          </a:xfrm>
          <a:effectLst>
            <a:outerShdw blurRad="63500" dist="35921" dir="2700000" algn="ctr" rotWithShape="0">
              <a:schemeClr val="tx2">
                <a:alpha val="74998"/>
              </a:schemeClr>
            </a:outerShdw>
          </a:effectLst>
        </p:spPr>
        <p:txBody>
          <a:bodyPr anchor="ctr"/>
          <a:lstStyle/>
          <a:p>
            <a:r>
              <a:rPr lang="ar-SA" sz="3600" dirty="0">
                <a:effectLst>
                  <a:glow rad="127000">
                    <a:schemeClr val="tx1"/>
                  </a:glow>
                </a:effectLst>
                <a:ea typeface="ＭＳ Ｐゴシック" charset="0"/>
              </a:rPr>
              <a:t>ميخا ١ : ٣-٤</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فإنه هوذا الرب يخرج من مكانه وينزل ويمشي على شوامخ الأرض</a:t>
            </a:r>
            <a:endParaRPr lang="ar-SA" sz="36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E96F4A55-66F5-7086-B1A2-B803E590D3C8}"/>
              </a:ext>
            </a:extLst>
          </p:cNvPr>
          <p:cNvSpPr txBox="1">
            <a:spLocks noChangeArrowheads="1"/>
          </p:cNvSpPr>
          <p:nvPr/>
        </p:nvSpPr>
        <p:spPr bwMode="auto">
          <a:xfrm>
            <a:off x="0" y="3482642"/>
            <a:ext cx="9144000" cy="23287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kern="0" dirty="0">
                <a:effectLst>
                  <a:glow rad="127000">
                    <a:schemeClr val="tx1"/>
                  </a:glow>
                </a:effectLst>
                <a:latin typeface="Arial" panose="020B0604020202020204" pitchFamily="34" charset="0"/>
                <a:ea typeface="ＭＳ Ｐゴシック" charset="0"/>
                <a:cs typeface="Arial" panose="020B0604020202020204" pitchFamily="34" charset="0"/>
              </a:rPr>
              <a:t>4 فتذوب الجبال تحته وتنشق الوديان كالشمع قدام النار</a:t>
            </a:r>
          </a:p>
          <a:p>
            <a:pPr defTabSz="914400"/>
            <a:r>
              <a:rPr lang="ar-JO" sz="3600" b="1" kern="0" dirty="0">
                <a:effectLst>
                  <a:glow rad="127000">
                    <a:schemeClr val="tx1"/>
                  </a:glow>
                </a:effectLst>
                <a:latin typeface="Arial" panose="020B0604020202020204" pitchFamily="34" charset="0"/>
                <a:ea typeface="ＭＳ Ｐゴシック" charset="0"/>
                <a:cs typeface="Arial" panose="020B0604020202020204" pitchFamily="34" charset="0"/>
              </a:rPr>
              <a:t>كالماء المنصب في منحدر</a:t>
            </a: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67604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SA" altLang="en-US" sz="6000" b="1" dirty="0">
                <a:ln>
                  <a:solidFill>
                    <a:prstClr val="black"/>
                  </a:solidFill>
                </a:ln>
                <a:solidFill>
                  <a:prstClr val="white"/>
                </a:solidFill>
                <a:latin typeface="Arial" panose="020B0604020202020204" pitchFamily="34" charset="0"/>
                <a:cs typeface="Arial" panose="020B0604020202020204" pitchFamily="34" charset="0"/>
              </a:rPr>
              <a:t>العهد</a:t>
            </a:r>
            <a:endParaRPr lang="en-US" sz="6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من الحلقات التأديبية</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الثلاثة</a:t>
            </a:r>
            <a:r>
              <a:rPr kumimoji="0" lang="ar-AE"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لميخا لإهمال العهد الموسوي, انتهت ببركة في العهد الإبراهيمي </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12-13، 4-5، 7: 7-20)</a:t>
            </a:r>
            <a:r>
              <a:rPr kumimoji="0" lang="ar-AE"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338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240508" y="29469"/>
            <a:ext cx="5694946" cy="579881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SA" sz="3600" dirty="0">
                <a:effectLst>
                  <a:glow rad="127000">
                    <a:schemeClr val="tx1"/>
                  </a:glow>
                </a:effectLst>
                <a:ea typeface="ＭＳ Ｐゴシック" charset="0"/>
              </a:rPr>
              <a:t>ميخا ١ : </a:t>
            </a:r>
            <a:r>
              <a:rPr lang="ar-JO" sz="3600" dirty="0">
                <a:effectLst>
                  <a:glow rad="127000">
                    <a:schemeClr val="tx1"/>
                  </a:glow>
                </a:effectLst>
                <a:ea typeface="ＭＳ Ｐゴシック" charset="0"/>
              </a:rPr>
              <a:t>5-6</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كل هذا من أجل إثم يعقوب ومن أجل خطية بيت إسرائيل. ما هو ذنب يعقوب؟ أليس هو السامرة؟ وما هي مرتفعات يهوذا؟ أليست هي أورشليم؟</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6 فأجعل السامرة خربة في البرية مغارس للكروم وألقي حجارتها إلى الوادي وأكشف أسسها.</a:t>
            </a:r>
          </a:p>
        </p:txBody>
      </p:sp>
      <p:grpSp>
        <p:nvGrpSpPr>
          <p:cNvPr id="2" name="Group 1">
            <a:extLst>
              <a:ext uri="{FF2B5EF4-FFF2-40B4-BE49-F238E27FC236}">
                <a16:creationId xmlns:a16="http://schemas.microsoft.com/office/drawing/2014/main" id="{E0EC889D-3F36-F009-EC7A-8DA035BFFE4B}"/>
              </a:ext>
            </a:extLst>
          </p:cNvPr>
          <p:cNvGrpSpPr/>
          <p:nvPr/>
        </p:nvGrpSpPr>
        <p:grpSpPr>
          <a:xfrm>
            <a:off x="-16042" y="29469"/>
            <a:ext cx="2944751" cy="6866182"/>
            <a:chOff x="-16042" y="29469"/>
            <a:chExt cx="2944751" cy="6866182"/>
          </a:xfrm>
        </p:grpSpPr>
        <p:grpSp>
          <p:nvGrpSpPr>
            <p:cNvPr id="3" name="Group 2">
              <a:extLst>
                <a:ext uri="{FF2B5EF4-FFF2-40B4-BE49-F238E27FC236}">
                  <a16:creationId xmlns:a16="http://schemas.microsoft.com/office/drawing/2014/main" id="{99CDD03A-D0CC-944D-6BB8-82A19393DC84}"/>
                </a:ext>
              </a:extLst>
            </p:cNvPr>
            <p:cNvGrpSpPr/>
            <p:nvPr/>
          </p:nvGrpSpPr>
          <p:grpSpPr>
            <a:xfrm>
              <a:off x="-16042" y="29469"/>
              <a:ext cx="2944751" cy="6866182"/>
              <a:chOff x="3063095" y="7536"/>
              <a:chExt cx="2944751" cy="6866182"/>
            </a:xfrm>
          </p:grpSpPr>
          <p:pic>
            <p:nvPicPr>
              <p:cNvPr id="6" name="Picture 5" descr="Divided Kingdom Regions.png">
                <a:extLst>
                  <a:ext uri="{FF2B5EF4-FFF2-40B4-BE49-F238E27FC236}">
                    <a16:creationId xmlns:a16="http://schemas.microsoft.com/office/drawing/2014/main" id="{F5B032F7-5549-4B39-5629-6CB449ED15CA}"/>
                  </a:ext>
                </a:extLst>
              </p:cNvPr>
              <p:cNvPicPr>
                <a:picLocks noChangeAspect="1"/>
              </p:cNvPicPr>
              <p:nvPr/>
            </p:nvPicPr>
            <p:blipFill rotWithShape="1">
              <a:blip r:embed="rId3">
                <a:extLst>
                  <a:ext uri="{28A0092B-C50C-407E-A947-70E740481C1C}">
                    <a14:useLocalDpi xmlns:a14="http://schemas.microsoft.com/office/drawing/2010/main" val="0"/>
                  </a:ext>
                </a:extLst>
              </a:blip>
              <a:srcRect l="50320" r="21157" b="8198"/>
              <a:stretch/>
            </p:blipFill>
            <p:spPr>
              <a:xfrm>
                <a:off x="3102118" y="7536"/>
                <a:ext cx="2905728" cy="6866182"/>
              </a:xfrm>
              <a:prstGeom prst="rect">
                <a:avLst/>
              </a:prstGeom>
            </p:spPr>
          </p:pic>
          <p:sp>
            <p:nvSpPr>
              <p:cNvPr id="7" name="Text Box 6">
                <a:extLst>
                  <a:ext uri="{FF2B5EF4-FFF2-40B4-BE49-F238E27FC236}">
                    <a16:creationId xmlns:a16="http://schemas.microsoft.com/office/drawing/2014/main" id="{4FC23F7A-7D6F-C893-F69B-249BE0F92C47}"/>
                  </a:ext>
                </a:extLst>
              </p:cNvPr>
              <p:cNvSpPr txBox="1">
                <a:spLocks noChangeArrowheads="1"/>
              </p:cNvSpPr>
              <p:nvPr/>
            </p:nvSpPr>
            <p:spPr bwMode="auto">
              <a:xfrm>
                <a:off x="3079137" y="400841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kumimoji="0" lang="ar-JO" sz="4000" b="1" u="none" strike="noStrike" kern="1200" cap="none" spc="0" normalizeH="0" baseline="0" noProof="0" dirty="0">
                    <a:ln>
                      <a:noFill/>
                    </a:ln>
                    <a:solidFill>
                      <a:schemeClr val="bg1"/>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أورشليم</a:t>
                </a:r>
                <a:endParaRPr lang="en-US" sz="2800" b="1" dirty="0">
                  <a:solidFill>
                    <a:schemeClr val="bg1"/>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8">
                <a:extLst>
                  <a:ext uri="{FF2B5EF4-FFF2-40B4-BE49-F238E27FC236}">
                    <a16:creationId xmlns:a16="http://schemas.microsoft.com/office/drawing/2014/main" id="{7A378FBC-44FB-A296-B610-10E9AE32861A}"/>
                  </a:ext>
                </a:extLst>
              </p:cNvPr>
              <p:cNvSpPr txBox="1">
                <a:spLocks noChangeArrowheads="1"/>
              </p:cNvSpPr>
              <p:nvPr/>
            </p:nvSpPr>
            <p:spPr bwMode="auto">
              <a:xfrm>
                <a:off x="3063095" y="2518358"/>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kumimoji="0" lang="ar-JO" sz="4000" b="1" u="none" strike="noStrike" kern="1200" cap="none" spc="0" normalizeH="0" baseline="0" noProof="0" dirty="0">
                    <a:ln>
                      <a:noFill/>
                    </a:ln>
                    <a:solidFill>
                      <a:schemeClr val="bg1"/>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السامرة</a:t>
                </a:r>
                <a:endParaRPr lang="en-US" sz="4000" b="1" dirty="0">
                  <a:solidFill>
                    <a:schemeClr val="bg1"/>
                  </a:solidFill>
                  <a:effectLst>
                    <a:glow rad="101600">
                      <a:srgbClr val="000000">
                        <a:alpha val="75000"/>
                      </a:srgbClr>
                    </a:glow>
                  </a:effectLst>
                  <a:latin typeface="Arial" panose="020B0604020202020204" pitchFamily="34" charset="0"/>
                  <a:cs typeface="Arial" panose="020B0604020202020204" pitchFamily="34" charset="0"/>
                </a:endParaRPr>
              </a:p>
            </p:txBody>
          </p:sp>
        </p:grpSp>
        <p:sp>
          <p:nvSpPr>
            <p:cNvPr id="4" name="Explosion 1 3">
              <a:extLst>
                <a:ext uri="{FF2B5EF4-FFF2-40B4-BE49-F238E27FC236}">
                  <a16:creationId xmlns:a16="http://schemas.microsoft.com/office/drawing/2014/main" id="{AC2CF46E-F789-83A5-7516-A8552165DED5}"/>
                </a:ext>
              </a:extLst>
            </p:cNvPr>
            <p:cNvSpPr/>
            <p:nvPr/>
          </p:nvSpPr>
          <p:spPr bwMode="auto">
            <a:xfrm>
              <a:off x="1013254" y="3548921"/>
              <a:ext cx="838464" cy="701452"/>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Explosion 1 4">
              <a:extLst>
                <a:ext uri="{FF2B5EF4-FFF2-40B4-BE49-F238E27FC236}">
                  <a16:creationId xmlns:a16="http://schemas.microsoft.com/office/drawing/2014/main" id="{C220B870-38E4-D0DE-F739-79B32D0B9217}"/>
                </a:ext>
              </a:extLst>
            </p:cNvPr>
            <p:cNvSpPr/>
            <p:nvPr/>
          </p:nvSpPr>
          <p:spPr bwMode="auto">
            <a:xfrm>
              <a:off x="1050325" y="2029040"/>
              <a:ext cx="838464" cy="701452"/>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Tree>
    <p:extLst>
      <p:ext uri="{BB962C8B-B14F-4D97-AF65-F5344CB8AC3E}">
        <p14:creationId xmlns:p14="http://schemas.microsoft.com/office/powerpoint/2010/main" val="254107244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5F6A460-1605-252F-FA14-3FC6D3B58C65}"/>
              </a:ext>
            </a:extLst>
          </p:cNvPr>
          <p:cNvGrpSpPr/>
          <p:nvPr/>
        </p:nvGrpSpPr>
        <p:grpSpPr>
          <a:xfrm>
            <a:off x="0" y="0"/>
            <a:ext cx="9144000" cy="6864350"/>
            <a:chOff x="0" y="0"/>
            <a:chExt cx="9144000" cy="6864350"/>
          </a:xfrm>
        </p:grpSpPr>
        <p:pic>
          <p:nvPicPr>
            <p:cNvPr id="17" name="Picture 2">
              <a:extLst>
                <a:ext uri="{FF2B5EF4-FFF2-40B4-BE49-F238E27FC236}">
                  <a16:creationId xmlns:a16="http://schemas.microsoft.com/office/drawing/2014/main" id="{91F60ACD-0136-DC1B-8659-4D0A3215E9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ight Triangle 17">
              <a:extLst>
                <a:ext uri="{FF2B5EF4-FFF2-40B4-BE49-F238E27FC236}">
                  <a16:creationId xmlns:a16="http://schemas.microsoft.com/office/drawing/2014/main" id="{F59636ED-F64E-3FE2-9799-50A5610D2877}"/>
                </a:ext>
              </a:extLst>
            </p:cNvPr>
            <p:cNvSpPr/>
            <p:nvPr/>
          </p:nvSpPr>
          <p:spPr>
            <a:xfrm rot="5400000">
              <a:off x="1454100" y="-1430479"/>
              <a:ext cx="2727325" cy="5624141"/>
            </a:xfrm>
            <a:prstGeom prst="rtTriangle">
              <a:avLst/>
            </a:prstGeom>
            <a:solidFill>
              <a:srgbClr val="0026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76803" name="Oval 3"/>
          <p:cNvSpPr>
            <a:spLocks noChangeArrowheads="1"/>
          </p:cNvSpPr>
          <p:nvPr/>
        </p:nvSpPr>
        <p:spPr bwMode="auto">
          <a:xfrm>
            <a:off x="1828800" y="3352800"/>
            <a:ext cx="222250" cy="220663"/>
          </a:xfrm>
          <a:prstGeom prst="ellipse">
            <a:avLst/>
          </a:prstGeom>
          <a:solidFill>
            <a:schemeClr val="bg1"/>
          </a:solidFill>
          <a:ln w="57150" cmpd="sng">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
        <p:nvSpPr>
          <p:cNvPr id="76804" name="Text Box 4"/>
          <p:cNvSpPr txBox="1">
            <a:spLocks noChangeArrowheads="1"/>
          </p:cNvSpPr>
          <p:nvPr/>
        </p:nvSpPr>
        <p:spPr bwMode="auto">
          <a:xfrm>
            <a:off x="838200" y="2651125"/>
            <a:ext cx="42672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
        <p:nvSpPr>
          <p:cNvPr id="76805" name="Text Box 5"/>
          <p:cNvSpPr txBox="1">
            <a:spLocks noChangeArrowheads="1"/>
          </p:cNvSpPr>
          <p:nvPr/>
        </p:nvSpPr>
        <p:spPr bwMode="auto">
          <a:xfrm>
            <a:off x="2743200" y="3260725"/>
            <a:ext cx="4267200" cy="701675"/>
          </a:xfrm>
          <a:prstGeom prst="rect">
            <a:avLst/>
          </a:prstGeom>
          <a:noFill/>
          <a:ln w="9525">
            <a:noFill/>
            <a:miter lim="800000"/>
            <a:headEnd/>
            <a:tailEnd/>
          </a:ln>
          <a:effectLst/>
        </p:spPr>
        <p:txBody>
          <a:bodyPr>
            <a:spAutoFit/>
          </a:bodyPr>
          <a:lstStyle/>
          <a:p>
            <a:pPr marL="0" marR="0" lvl="0" indent="0" algn="l" defTabSz="914400" rtl="1"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CC99">
                    <a:lumMod val="60000"/>
                    <a:lumOff val="40000"/>
                  </a:srgbClr>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أورشليم</a:t>
            </a:r>
            <a:endParaRPr kumimoji="0" lang="en-US" sz="4000" b="1" u="none" strike="noStrike" kern="1200" cap="none" spc="0" normalizeH="0" baseline="0" noProof="0" dirty="0">
              <a:ln>
                <a:noFill/>
              </a:ln>
              <a:solidFill>
                <a:srgbClr val="00CC99">
                  <a:lumMod val="60000"/>
                  <a:lumOff val="40000"/>
                </a:srgbClr>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
        <p:nvSpPr>
          <p:cNvPr id="76806" name="Text Box 6"/>
          <p:cNvSpPr txBox="1">
            <a:spLocks noChangeArrowheads="1"/>
          </p:cNvSpPr>
          <p:nvPr/>
        </p:nvSpPr>
        <p:spPr bwMode="auto">
          <a:xfrm>
            <a:off x="3276600" y="1371600"/>
            <a:ext cx="4267200" cy="7699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إسرائيل</a:t>
            </a:r>
            <a:endParaRPr kumimoji="0" lang="en-US" sz="4400" b="1"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
        <p:nvSpPr>
          <p:cNvPr id="76807" name="Text Box 7"/>
          <p:cNvSpPr txBox="1">
            <a:spLocks noChangeArrowheads="1"/>
          </p:cNvSpPr>
          <p:nvPr/>
        </p:nvSpPr>
        <p:spPr bwMode="auto">
          <a:xfrm>
            <a:off x="914400" y="3505200"/>
            <a:ext cx="2578100" cy="7620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47FFD1"/>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4400" b="1" u="none" strike="noStrike" kern="1200" cap="none" spc="0" normalizeH="0" baseline="0" noProof="0" dirty="0">
              <a:ln>
                <a:noFill/>
              </a:ln>
              <a:solidFill>
                <a:srgbClr val="47FFD1"/>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5"/>
          <p:cNvSpPr txBox="1">
            <a:spLocks noChangeArrowheads="1"/>
          </p:cNvSpPr>
          <p:nvPr/>
        </p:nvSpPr>
        <p:spPr bwMode="auto">
          <a:xfrm>
            <a:off x="4419600" y="1981200"/>
            <a:ext cx="4267200" cy="701675"/>
          </a:xfrm>
          <a:prstGeom prst="rect">
            <a:avLst/>
          </a:prstGeom>
          <a:noFill/>
          <a:ln w="9525">
            <a:noFill/>
            <a:miter lim="800000"/>
            <a:headEnd/>
            <a:tailEnd/>
          </a:ln>
          <a:effectLst/>
        </p:spPr>
        <p:txBody>
          <a:bodyPr>
            <a:spAutoFit/>
          </a:bodyPr>
          <a:lstStyle/>
          <a:p>
            <a:pPr marL="0" marR="0" lvl="0" indent="0" algn="l" defTabSz="914400" rtl="1" eaLnBrk="1" fontAlgn="base" latinLnBrk="0" hangingPunct="1">
              <a:lnSpc>
                <a:spcPct val="100000"/>
              </a:lnSpc>
              <a:spcBef>
                <a:spcPct val="50000"/>
              </a:spcBef>
              <a:spcAft>
                <a:spcPct val="0"/>
              </a:spcAft>
              <a:buClrTx/>
              <a:buSzTx/>
              <a:buFontTx/>
              <a:buChar char="•"/>
              <a:tabLst/>
              <a:defRPr/>
            </a:pPr>
            <a:r>
              <a:rPr kumimoji="0" lang="ar-JO" sz="4000" b="1"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السامرة </a:t>
            </a:r>
            <a:endParaRPr kumimoji="0" lang="en-US" sz="4000" b="1"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5"/>
          <p:cNvSpPr txBox="1">
            <a:spLocks noChangeArrowheads="1"/>
          </p:cNvSpPr>
          <p:nvPr/>
        </p:nvSpPr>
        <p:spPr bwMode="auto">
          <a:xfrm>
            <a:off x="2720181" y="2553127"/>
            <a:ext cx="3871913" cy="830997"/>
          </a:xfrm>
          <a:prstGeom prst="rect">
            <a:avLst/>
          </a:prstGeom>
          <a:solidFill>
            <a:srgbClr val="000000"/>
          </a:solidFill>
          <a:ln w="9525">
            <a:noFill/>
            <a:miter lim="800000"/>
            <a:headEnd/>
            <a:tailEnd/>
          </a:ln>
          <a:effectLst/>
        </p:spPr>
        <p:txBody>
          <a:bodyPr wrap="square">
            <a:spAutoFit/>
          </a:bodyP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فأجعل </a:t>
            </a:r>
            <a:r>
              <a:rPr kumimoji="0" lang="ar-JO" altLang="ja-JP" sz="2400" b="1"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cs typeface="Arial" panose="020B0604020202020204" pitchFamily="34" charset="0"/>
              </a:rPr>
              <a:t>السامرة</a:t>
            </a:r>
            <a:r>
              <a:rPr kumimoji="0" lang="ar-JO" altLang="ja-JP"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 خربة في البرية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1: 6</a:t>
            </a:r>
            <a:r>
              <a:rPr kumimoji="0" lang="en-US"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a:t>
            </a:r>
          </a:p>
        </p:txBody>
      </p:sp>
      <p:sp>
        <p:nvSpPr>
          <p:cNvPr id="14" name="Text Box 5"/>
          <p:cNvSpPr txBox="1">
            <a:spLocks noChangeArrowheads="1"/>
          </p:cNvSpPr>
          <p:nvPr/>
        </p:nvSpPr>
        <p:spPr bwMode="auto">
          <a:xfrm>
            <a:off x="654844" y="4333875"/>
            <a:ext cx="3097212" cy="1938992"/>
          </a:xfrm>
          <a:prstGeom prst="rect">
            <a:avLst/>
          </a:prstGeom>
          <a:solidFill>
            <a:srgbClr val="000000"/>
          </a:solidFill>
          <a:ln w="9525">
            <a:noFill/>
            <a:miter lim="800000"/>
            <a:headEnd/>
            <a:tailEnd/>
          </a:ln>
          <a:effectLst/>
        </p:spPr>
        <p:txBody>
          <a:bodyPr wrap="square">
            <a:spAutoFit/>
          </a:bodyPr>
          <a:lstStyle/>
          <a:p>
            <a:pPr marL="355600" marR="0" lvl="0" indent="-35560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كوني قرعاء وجزي</a:t>
            </a:r>
          </a:p>
          <a:p>
            <a:pPr marL="355600" marR="0" lvl="0" indent="-35560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من أجل بني تنعمك</a:t>
            </a:r>
          </a:p>
          <a:p>
            <a:pPr marL="355600" marR="0" lvl="0" indent="-35560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وسعي قرعتك كالنسر</a:t>
            </a:r>
          </a:p>
          <a:p>
            <a:pPr marL="355600" marR="0" lvl="0" indent="-35560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لأنهم قد انتفوا عنك</a:t>
            </a:r>
          </a:p>
          <a:p>
            <a:pPr marL="355600" marR="0" lvl="0" indent="-35560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rPr>
              <a:t>(1: 16)</a:t>
            </a:r>
            <a:endParaRPr kumimoji="0" lang="en-US" sz="2400" b="1"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
        <p:nvSpPr>
          <p:cNvPr id="76808" name="Rectangle 8"/>
          <p:cNvSpPr>
            <a:spLocks noGrp="1" noChangeArrowheads="1"/>
          </p:cNvSpPr>
          <p:nvPr>
            <p:ph type="title" idx="4294967295"/>
          </p:nvPr>
        </p:nvSpPr>
        <p:spPr>
          <a:xfrm>
            <a:off x="0" y="2667000"/>
            <a:ext cx="4067175" cy="762000"/>
          </a:xfrm>
        </p:spPr>
        <p:txBody>
          <a:bodyPr/>
          <a:lstStyle/>
          <a:p>
            <a:pPr algn="l" eaLnBrk="1" hangingPunct="1">
              <a:defRPr/>
            </a:pPr>
            <a:r>
              <a:rPr lang="ar-JO" sz="4000" dirty="0">
                <a:effectLst>
                  <a:glow rad="127000">
                    <a:schemeClr val="tx1">
                      <a:alpha val="96000"/>
                    </a:schemeClr>
                  </a:glow>
                </a:effectLst>
                <a:ea typeface="ＭＳ Ｐゴシック" charset="0"/>
              </a:rPr>
              <a:t>مورشيث - جث</a:t>
            </a:r>
            <a:endParaRPr lang="en-US" dirty="0">
              <a:effectLst>
                <a:glow rad="127000">
                  <a:schemeClr val="tx1">
                    <a:alpha val="96000"/>
                  </a:schemeClr>
                </a:glow>
              </a:effectLst>
              <a:ea typeface="ＭＳ Ｐゴシック" charset="0"/>
            </a:endParaRPr>
          </a:p>
        </p:txBody>
      </p:sp>
      <p:sp>
        <p:nvSpPr>
          <p:cNvPr id="13" name="Oval 3">
            <a:extLst>
              <a:ext uri="{FF2B5EF4-FFF2-40B4-BE49-F238E27FC236}">
                <a16:creationId xmlns:a16="http://schemas.microsoft.com/office/drawing/2014/main" id="{96F58E2A-0FE1-4936-423B-7422AC773F91}"/>
              </a:ext>
            </a:extLst>
          </p:cNvPr>
          <p:cNvSpPr>
            <a:spLocks noChangeArrowheads="1"/>
          </p:cNvSpPr>
          <p:nvPr/>
        </p:nvSpPr>
        <p:spPr bwMode="auto">
          <a:xfrm>
            <a:off x="2457450" y="3438525"/>
            <a:ext cx="222250" cy="220663"/>
          </a:xfrm>
          <a:prstGeom prst="ellipse">
            <a:avLst/>
          </a:prstGeom>
          <a:solidFill>
            <a:schemeClr val="accent1">
              <a:lumMod val="60000"/>
              <a:lumOff val="40000"/>
            </a:schemeClr>
          </a:solidFill>
          <a:ln w="57150" cmpd="sng">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270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8">
            <a:extLst>
              <a:ext uri="{FF2B5EF4-FFF2-40B4-BE49-F238E27FC236}">
                <a16:creationId xmlns:a16="http://schemas.microsoft.com/office/drawing/2014/main" id="{B4CFC450-97B7-F48A-EA47-D735637488A3}"/>
              </a:ext>
            </a:extLst>
          </p:cNvPr>
          <p:cNvSpPr txBox="1">
            <a:spLocks noChangeArrowheads="1"/>
          </p:cNvSpPr>
          <p:nvPr/>
        </p:nvSpPr>
        <p:spPr bwMode="auto">
          <a:xfrm>
            <a:off x="28575" y="195262"/>
            <a:ext cx="4067175"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marL="0" marR="0" lvl="0" indent="0" algn="ctr" defTabSz="457200" rtl="0" eaLnBrk="0" fontAlgn="t" latinLnBrk="0" hangingPunct="0">
              <a:lnSpc>
                <a:spcPct val="100000"/>
              </a:lnSpc>
              <a:spcBef>
                <a:spcPct val="5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البحر الأبيض المتوسط</a:t>
            </a:r>
            <a:endParaRPr kumimoji="0" lang="en-US" sz="400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1126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maria (ancient city) - Wikipedia">
            <a:extLst>
              <a:ext uri="{FF2B5EF4-FFF2-40B4-BE49-F238E27FC236}">
                <a16:creationId xmlns:a16="http://schemas.microsoft.com/office/drawing/2014/main" id="{86D02D2F-3A8A-8A88-18CD-2C193D776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3547920"/>
          </a:xfrm>
          <a:noFill/>
          <a:ln>
            <a:noFill/>
          </a:ln>
          <a:effectLst/>
        </p:spPr>
        <p:txBody>
          <a:bodyPr vert="horz" wrap="square" lIns="91440" tIns="45720" rIns="91440" bIns="45720" numCol="1" anchor="ctr" anchorCtr="0" compatLnSpc="1">
            <a:prstTxWarp prst="textNoShape">
              <a:avLst/>
            </a:prstTxWarp>
          </a:bodyPr>
          <a:lstStyle/>
          <a:p>
            <a:pPr rtl="1"/>
            <a:r>
              <a:rPr lang="ar-SA" sz="3600" dirty="0">
                <a:effectLst>
                  <a:glow rad="228600">
                    <a:schemeClr val="accent4">
                      <a:satMod val="175000"/>
                      <a:alpha val="91000"/>
                    </a:schemeClr>
                  </a:glow>
                </a:effectLst>
              </a:rPr>
              <a:t>ميخا ١ : </a:t>
            </a:r>
            <a:r>
              <a:rPr lang="ar-JO" sz="3600" dirty="0">
                <a:effectLst>
                  <a:glow rad="228600">
                    <a:schemeClr val="accent4">
                      <a:satMod val="175000"/>
                      <a:alpha val="91000"/>
                    </a:schemeClr>
                  </a:glow>
                </a:effectLst>
              </a:rPr>
              <a:t>7</a:t>
            </a:r>
            <a:br>
              <a:rPr lang="ar-SA" sz="3600" dirty="0">
                <a:effectLst>
                  <a:glow rad="228600">
                    <a:schemeClr val="accent4">
                      <a:satMod val="175000"/>
                      <a:alpha val="91000"/>
                    </a:schemeClr>
                  </a:glow>
                </a:effectLst>
              </a:rPr>
            </a:br>
            <a:r>
              <a:rPr lang="ar-SA" sz="3600" dirty="0">
                <a:effectLst>
                  <a:glow rad="228600">
                    <a:schemeClr val="accent4">
                      <a:satMod val="175000"/>
                      <a:alpha val="91000"/>
                    </a:schemeClr>
                  </a:glow>
                </a:effectLst>
              </a:rPr>
              <a:t>7 وجميع تماثيلها المنحوتة تحطم وكل أعقارها تحرق بالنار وجميع أصنامها أجعلها خرابا</a:t>
            </a:r>
            <a:r>
              <a:rPr lang="ar-JO" sz="3600" dirty="0">
                <a:effectLst>
                  <a:glow rad="228600">
                    <a:schemeClr val="accent4">
                      <a:satMod val="175000"/>
                      <a:alpha val="91000"/>
                    </a:schemeClr>
                  </a:glow>
                </a:effectLst>
              </a:rPr>
              <a:t>ً</a:t>
            </a:r>
            <a:r>
              <a:rPr lang="ar-SA" sz="3600" dirty="0">
                <a:effectLst>
                  <a:glow rad="228600">
                    <a:schemeClr val="accent4">
                      <a:satMod val="175000"/>
                      <a:alpha val="91000"/>
                    </a:schemeClr>
                  </a:glow>
                </a:effectLst>
              </a:rPr>
              <a:t> لأنها من عقر الزانية جمعتها وإلى عقر الزانية تعود.</a:t>
            </a:r>
          </a:p>
        </p:txBody>
      </p:sp>
    </p:spTree>
    <p:extLst>
      <p:ext uri="{BB962C8B-B14F-4D97-AF65-F5344CB8AC3E}">
        <p14:creationId xmlns:p14="http://schemas.microsoft.com/office/powerpoint/2010/main" val="423141115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maria Ivories -- Proof of the Bible? | ArmstrongInstitute.org">
            <a:extLst>
              <a:ext uri="{FF2B5EF4-FFF2-40B4-BE49-F238E27FC236}">
                <a16:creationId xmlns:a16="http://schemas.microsoft.com/office/drawing/2014/main" id="{FE954FBE-BEAD-165D-A3E8-F77F200FD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104" y="29469"/>
            <a:ext cx="11377594" cy="682853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240378" y="29469"/>
            <a:ext cx="2903621" cy="679906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SA" sz="3600" dirty="0"/>
              <a:t>ميخا ١ : </a:t>
            </a:r>
            <a:r>
              <a:rPr lang="ar-JO" sz="3600" dirty="0"/>
              <a:t>8</a:t>
            </a:r>
            <a:br>
              <a:rPr lang="ar-SA" sz="3600" dirty="0"/>
            </a:br>
            <a:r>
              <a:rPr lang="ar-SA" sz="3600" dirty="0"/>
              <a:t>من أجل ذلك أنوح وأولول. أمشي حافيا</a:t>
            </a:r>
            <a:r>
              <a:rPr lang="ar-JO" sz="3600" dirty="0"/>
              <a:t>ً</a:t>
            </a:r>
            <a:r>
              <a:rPr lang="ar-SA" sz="3600" dirty="0"/>
              <a:t> وعريانا</a:t>
            </a:r>
            <a:r>
              <a:rPr lang="ar-JO" sz="3600" dirty="0"/>
              <a:t>ً</a:t>
            </a:r>
            <a:r>
              <a:rPr lang="ar-SA" sz="3600" dirty="0"/>
              <a:t>. أصنع نحيبا</a:t>
            </a:r>
            <a:r>
              <a:rPr lang="ar-JO" sz="3600" dirty="0"/>
              <a:t>ً</a:t>
            </a:r>
            <a:r>
              <a:rPr lang="ar-SA" sz="3600" dirty="0"/>
              <a:t> كبنات آوى ونوحا</a:t>
            </a:r>
            <a:r>
              <a:rPr lang="ar-JO" sz="3600" dirty="0"/>
              <a:t>ً</a:t>
            </a:r>
            <a:r>
              <a:rPr lang="ar-SA" sz="3600" dirty="0"/>
              <a:t> </a:t>
            </a:r>
            <a:br>
              <a:rPr lang="ar-JO" sz="3600" dirty="0"/>
            </a:br>
            <a:r>
              <a:rPr lang="ar-SA" sz="3600" dirty="0"/>
              <a:t>كرعال النعام.</a:t>
            </a:r>
          </a:p>
        </p:txBody>
      </p:sp>
    </p:spTree>
    <p:extLst>
      <p:ext uri="{BB962C8B-B14F-4D97-AF65-F5344CB8AC3E}">
        <p14:creationId xmlns:p14="http://schemas.microsoft.com/office/powerpoint/2010/main" val="254107244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609600"/>
            <a:ext cx="4191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ChangeArrowheads="1"/>
          </p:cNvSpPr>
          <p:nvPr/>
        </p:nvSpPr>
        <p:spPr bwMode="auto">
          <a:xfrm>
            <a:off x="0" y="3276600"/>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Judgment for Exploitation</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0595" name="Rectangle 4"/>
          <p:cNvSpPr>
            <a:spLocks noChangeArrowheads="1"/>
          </p:cNvSpPr>
          <p:nvPr/>
        </p:nvSpPr>
        <p:spPr bwMode="auto">
          <a:xfrm>
            <a:off x="0" y="3276600"/>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Judgment for Exploitation</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
          <p:cNvGrpSpPr>
            <a:grpSpLocks/>
          </p:cNvGrpSpPr>
          <p:nvPr/>
        </p:nvGrpSpPr>
        <p:grpSpPr bwMode="auto">
          <a:xfrm>
            <a:off x="954088" y="3429001"/>
            <a:ext cx="7604125" cy="1643063"/>
            <a:chOff x="553" y="2496"/>
            <a:chExt cx="4790" cy="1035"/>
          </a:xfrm>
        </p:grpSpPr>
        <p:pic>
          <p:nvPicPr>
            <p:cNvPr id="110600" name="Picture 6"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3" name="Text Box 7"/>
            <p:cNvSpPr txBox="1">
              <a:spLocks noChangeArrowheads="1"/>
            </p:cNvSpPr>
            <p:nvPr/>
          </p:nvSpPr>
          <p:spPr bwMode="auto">
            <a:xfrm>
              <a:off x="553" y="2542"/>
              <a:ext cx="479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hk</a:t>
              </a:r>
              <a:r>
                <a:rPr kumimoji="0" lang="fr-FR" sz="9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96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ymi</a:t>
              </a:r>
              <a:r>
                <a:rPr kumimoji="0" lang="en-US" sz="9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9600" b="0" i="0"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Micah</a:t>
              </a:r>
              <a:endParaRPr kumimoji="0" lang="en-US" sz="9600" b="0"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grpSp>
      <p:pic>
        <p:nvPicPr>
          <p:cNvPr id="110597" name="Picture 8" descr="glassclock"/>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804025" y="1484313"/>
            <a:ext cx="17526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9"/>
          <p:cNvSpPr>
            <a:spLocks noGrp="1" noChangeArrowheads="1"/>
          </p:cNvSpPr>
          <p:nvPr>
            <p:ph type="title" idx="4294967295"/>
          </p:nvPr>
        </p:nvSpPr>
        <p:spPr>
          <a:xfrm>
            <a:off x="4360862" y="3521074"/>
            <a:ext cx="2686049" cy="2398713"/>
          </a:xfrm>
        </p:spPr>
        <p:txBody>
          <a:bodyPr/>
          <a:lstStyle/>
          <a:p>
            <a:pPr algn="r" eaLnBrk="1" hangingPunct="1">
              <a:defRPr/>
            </a:pPr>
            <a:r>
              <a:rPr lang="ar-JO" sz="7200" dirty="0">
                <a:effectLst>
                  <a:outerShdw blurRad="50800" dist="38100" dir="2700000" algn="tl">
                    <a:srgbClr val="000000">
                      <a:alpha val="43000"/>
                    </a:srgbClr>
                  </a:outerShdw>
                </a:effectLst>
                <a:ea typeface="ＭＳ Ｐゴシック" charset="0"/>
              </a:rPr>
              <a:t>رثاء</a:t>
            </a:r>
            <a:br>
              <a:rPr lang="ar-JO" sz="7200" dirty="0">
                <a:effectLst>
                  <a:outerShdw blurRad="50800" dist="38100" dir="2700000" algn="tl">
                    <a:srgbClr val="000000">
                      <a:alpha val="43000"/>
                    </a:srgbClr>
                  </a:outerShdw>
                </a:effectLst>
                <a:ea typeface="ＭＳ Ｐゴシック" charset="0"/>
              </a:rPr>
            </a:br>
            <a:r>
              <a:rPr lang="en-US" sz="7200" dirty="0">
                <a:effectLst>
                  <a:outerShdw blurRad="50800" dist="38100" dir="2700000" algn="tl">
                    <a:srgbClr val="000000">
                      <a:alpha val="43000"/>
                    </a:srgbClr>
                  </a:outerShdw>
                </a:effectLst>
                <a:ea typeface="ＭＳ Ｐゴシック" charset="0"/>
              </a:rPr>
              <a:t> </a:t>
            </a:r>
            <a:r>
              <a:rPr lang="ar-JO" sz="7200" dirty="0">
                <a:effectLst>
                  <a:outerShdw blurRad="50800" dist="38100" dir="2700000" algn="tl">
                    <a:srgbClr val="000000">
                      <a:alpha val="43000"/>
                    </a:srgbClr>
                  </a:outerShdw>
                </a:effectLst>
                <a:ea typeface="ＭＳ Ｐゴシック" charset="0"/>
              </a:rPr>
              <a:t>ميخا</a:t>
            </a:r>
            <a:br>
              <a:rPr lang="ar-JO" sz="7200" dirty="0">
                <a:effectLst>
                  <a:outerShdw blurRad="50800" dist="38100" dir="2700000" algn="tl">
                    <a:srgbClr val="000000">
                      <a:alpha val="43000"/>
                    </a:srgbClr>
                  </a:outerShdw>
                </a:effectLst>
                <a:ea typeface="ＭＳ Ｐゴシック" charset="0"/>
              </a:rPr>
            </a:br>
            <a:endParaRPr lang="en-US" sz="3200" dirty="0">
              <a:effectLst>
                <a:outerShdw blurRad="50800" dist="38100" dir="2700000" algn="tl">
                  <a:srgbClr val="000000">
                    <a:alpha val="43000"/>
                  </a:srgbClr>
                </a:outerShdw>
              </a:effectLst>
              <a:ea typeface="ＭＳ Ｐゴシック" charset="0"/>
            </a:endParaRPr>
          </a:p>
        </p:txBody>
      </p:sp>
      <p:pic>
        <p:nvPicPr>
          <p:cNvPr id="3" name="Picture 2" descr="Screen Shot 2016-06-29 at 6.49.3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363" y="3429001"/>
            <a:ext cx="3039184" cy="1680490"/>
          </a:xfrm>
          <a:prstGeom prst="rect">
            <a:avLst/>
          </a:prstGeom>
        </p:spPr>
      </p:pic>
    </p:spTree>
    <p:extLst>
      <p:ext uri="{BB962C8B-B14F-4D97-AF65-F5344CB8AC3E}">
        <p14:creationId xmlns:p14="http://schemas.microsoft.com/office/powerpoint/2010/main" val="110293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bwMode="auto">
          <a:xfrm>
            <a:off x="3598172" y="1352592"/>
            <a:ext cx="5545827" cy="435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أجل ذلك أنوح وأولول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أمشي حافياً وعرياناً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أصنع نحيباً كبنات آوى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ونوحاً كرعال النعام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8)</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2006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الإستغلال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615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254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rPr>
              <a:t>ميخا ٢ </a:t>
            </a:r>
            <a:endParaRPr lang="en-US" sz="8800" dirty="0">
              <a:ea typeface="Osaka" charset="0"/>
            </a:endParaRPr>
          </a:p>
        </p:txBody>
      </p:sp>
    </p:spTree>
    <p:extLst>
      <p:ext uri="{BB962C8B-B14F-4D97-AF65-F5344CB8AC3E}">
        <p14:creationId xmlns:p14="http://schemas.microsoft.com/office/powerpoint/2010/main" val="19570100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en-US"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 الله</a:t>
            </a:r>
            <a:endParaRPr lang="en-US"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en-US"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 ميخا</a:t>
            </a:r>
            <a:endParaRPr lang="en-US"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en-US"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 الله</a:t>
            </a:r>
            <a:endParaRPr lang="en-US"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00"/>
                </a:solidFill>
                <a:effectLst>
                  <a:glow rad="876300">
                    <a:srgbClr val="000000"/>
                  </a:glow>
                </a:effectLst>
                <a:latin typeface="Arial" panose="020B0604020202020204" pitchFamily="34" charset="0"/>
                <a:ea typeface="ＭＳ Ｐゴシック" charset="0"/>
                <a:cs typeface="Arial" panose="020B0604020202020204" pitchFamily="34" charset="0"/>
              </a:rPr>
              <a:t>الدينونة</a:t>
            </a:r>
            <a:endParaRPr lang="en-US" sz="2800" b="1" dirty="0">
              <a:solidFill>
                <a:srgbClr val="FFFF00"/>
              </a:solidFill>
              <a:effectLst>
                <a:glow rad="876300">
                  <a:srgbClr val="000000"/>
                </a:glow>
              </a:effectLst>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00"/>
                </a:solidFill>
                <a:effectLst>
                  <a:glow rad="876300">
                    <a:srgbClr val="000000"/>
                  </a:glow>
                </a:effectLst>
                <a:latin typeface="Arial" panose="020B0604020202020204" pitchFamily="34" charset="0"/>
                <a:ea typeface="ＭＳ Ｐゴシック" charset="0"/>
                <a:cs typeface="Arial" panose="020B0604020202020204" pitchFamily="34" charset="0"/>
              </a:rPr>
              <a:t>الرجاء</a:t>
            </a:r>
            <a:endParaRPr lang="en-US" sz="2800" b="1" dirty="0">
              <a:solidFill>
                <a:srgbClr val="FFFF00"/>
              </a:solidFill>
              <a:effectLst>
                <a:glow rad="876300">
                  <a:srgbClr val="000000"/>
                </a:glow>
              </a:effectLst>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en-US"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 ميخا</a:t>
            </a:r>
            <a:endParaRPr lang="en-US" sz="2800" b="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1: 1-7</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1: 8-16</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400" b="1" dirty="0">
                <a:solidFill>
                  <a:srgbClr val="FFFFFF"/>
                </a:solidFill>
                <a:latin typeface="Arial" panose="020B0604020202020204" pitchFamily="34" charset="0"/>
                <a:ea typeface="ＭＳ Ｐゴシック" charset="0"/>
                <a:cs typeface="Arial" panose="020B0604020202020204" pitchFamily="34" charset="0"/>
              </a:rPr>
              <a:t>مقتبس من هومر هيتر، كلية دالاس</a:t>
            </a:r>
            <a:endParaRPr lang="en-US" sz="1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620</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grpSp>
        <p:nvGrpSpPr>
          <p:cNvPr id="18"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latin typeface="Arial" panose="020B0604020202020204" pitchFamily="34" charset="0"/>
                  <a:ea typeface="ＭＳ Ｐゴシック" charset="0"/>
                  <a:cs typeface="Arial" panose="020B0604020202020204" pitchFamily="34" charset="0"/>
                </a:rPr>
                <a:t>2: 1-5</a:t>
              </a:r>
              <a:endParaRPr lang="en-US" sz="2800" b="1" dirty="0">
                <a:effectLst/>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549265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5100"/>
            <a:ext cx="9144000" cy="6515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ويل للمفتكرين بالبطل والصانعين الشر على مضاجعهم في نور الصباح يفعلونه لأنه في قدرة يدهم فإنهم يشتهون الحقول ويغتصبونها والبيوت ويأخذونها ويظلمون الرجل وبيته والإنسان وميراثه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(ميخا 2: 1-2)</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26376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altLang="en-US" sz="6000" b="1" dirty="0">
                <a:ln w="12700">
                  <a:solidFill>
                    <a:prstClr val="black"/>
                  </a:solidFill>
                </a:ln>
                <a:solidFill>
                  <a:prstClr val="white"/>
                </a:solidFill>
                <a:latin typeface="Arial" panose="020B0604020202020204" pitchFamily="34" charset="0"/>
                <a:ea typeface="+mn-ea"/>
                <a:cs typeface="Arial" panose="020B0604020202020204" pitchFamily="34" charset="0"/>
              </a:rPr>
              <a:t>الفداء</a:t>
            </a:r>
            <a:endParaRPr lang="en-US" sz="6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سوف يتبع تأديب يهوذا على خطاياهم بفدائهم من السبي</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(7: 15)</a:t>
            </a:r>
            <a:endParaRPr kumimoji="0" lang="ar-AE"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مصحوب بعجائب كما في حدث في سفر الخروج  </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(4: 10، 5: 6)</a:t>
            </a:r>
            <a:r>
              <a:rPr kumimoji="0" lang="ar-AE"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081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26A33C-99C7-AF53-7823-E5228EF4F8D3}"/>
              </a:ext>
            </a:extLst>
          </p:cNvPr>
          <p:cNvGrpSpPr/>
          <p:nvPr/>
        </p:nvGrpSpPr>
        <p:grpSpPr>
          <a:xfrm>
            <a:off x="-1" y="26392"/>
            <a:ext cx="9062358" cy="6841671"/>
            <a:chOff x="-1" y="13140"/>
            <a:chExt cx="9062358" cy="6841671"/>
          </a:xfrm>
        </p:grpSpPr>
        <p:pic>
          <p:nvPicPr>
            <p:cNvPr id="3" name="Picture 2" descr="Stream Noose Neck music | Listen to songs, albums, playlists for free on  SoundCloud">
              <a:extLst>
                <a:ext uri="{FF2B5EF4-FFF2-40B4-BE49-F238E27FC236}">
                  <a16:creationId xmlns:a16="http://schemas.microsoft.com/office/drawing/2014/main" id="{B0ABC0D6-5795-65A0-C3F4-5772061C1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014" y="13140"/>
              <a:ext cx="6825343" cy="6825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tream Noose Neck music | Listen to songs, albums, playlists for free on  SoundCloud">
              <a:extLst>
                <a:ext uri="{FF2B5EF4-FFF2-40B4-BE49-F238E27FC236}">
                  <a16:creationId xmlns:a16="http://schemas.microsoft.com/office/drawing/2014/main" id="{078913E6-FFA4-3CDE-7C65-C76778977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468"/>
              <a:ext cx="6825343" cy="6825343"/>
            </a:xfrm>
            <a:prstGeom prst="rect">
              <a:avLst/>
            </a:prstGeom>
            <a:noFill/>
            <a:extLst>
              <a:ext uri="{909E8E84-426E-40DD-AFC4-6F175D3DCCD1}">
                <a14:hiddenFill xmlns:a14="http://schemas.microsoft.com/office/drawing/2010/main">
                  <a:solidFill>
                    <a:srgbClr val="FFFFFF"/>
                  </a:solidFill>
                </a14:hiddenFill>
              </a:ext>
            </a:extLst>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18979" y="518480"/>
            <a:ext cx="4412725" cy="5798813"/>
          </a:xfrm>
          <a:effectLst>
            <a:outerShdw blurRad="63500" dist="35921" dir="2700000" algn="ctr" rotWithShape="0">
              <a:schemeClr val="tx2">
                <a:alpha val="74998"/>
              </a:schemeClr>
            </a:outerShdw>
          </a:effectLst>
        </p:spPr>
        <p:txBody>
          <a:bodyPr anchor="ctr"/>
          <a:lstStyle/>
          <a:p>
            <a:pPr rtl="1"/>
            <a:r>
              <a:rPr lang="ar-SA" sz="4000" dirty="0"/>
              <a:t>ميخا ٢ : ٣</a:t>
            </a:r>
            <a:br>
              <a:rPr lang="en-US" sz="4000" dirty="0"/>
            </a:br>
            <a:br>
              <a:rPr lang="ar-SA" sz="4000" dirty="0"/>
            </a:br>
            <a:r>
              <a:rPr lang="ar-SA" sz="4000" dirty="0"/>
              <a:t>لذلك هكذا قال الرب: </a:t>
            </a:r>
            <a:br>
              <a:rPr lang="en-US" sz="4000" dirty="0"/>
            </a:br>
            <a:r>
              <a:rPr lang="ar-SA" sz="4000" dirty="0"/>
              <a:t>هأنذا أفتكر على هذه العشيرة بشر لا تزيلون منه أعناقكم، ولا تسلكون بالتشامخ لأنه زمان رديء.</a:t>
            </a:r>
          </a:p>
        </p:txBody>
      </p:sp>
    </p:spTree>
    <p:extLst>
      <p:ext uri="{BB962C8B-B14F-4D97-AF65-F5344CB8AC3E}">
        <p14:creationId xmlns:p14="http://schemas.microsoft.com/office/powerpoint/2010/main" val="212224182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143613"/>
          </a:xfrm>
          <a:effectLst>
            <a:outerShdw blurRad="63500" dist="35921" dir="2700000" algn="ctr" rotWithShape="0">
              <a:schemeClr val="tx2">
                <a:alpha val="74998"/>
              </a:schemeClr>
            </a:outerShdw>
          </a:effectLst>
        </p:spPr>
        <p:txBody>
          <a:bodyPr anchor="ctr"/>
          <a:lstStyle/>
          <a:p>
            <a:pPr rtl="1"/>
            <a:r>
              <a:rPr lang="ar-SA" sz="3600" dirty="0"/>
              <a:t>ميخا ٢ : ٤-٥</a:t>
            </a:r>
            <a:br>
              <a:rPr lang="ar-SA" sz="3600" dirty="0"/>
            </a:br>
            <a:br>
              <a:rPr lang="en-US" sz="3600" dirty="0"/>
            </a:br>
            <a:r>
              <a:rPr lang="ar-SA" sz="3600" dirty="0"/>
              <a:t>في ذلك اليوم ينطق عليكم بهجو ويرثى بمرثاة ويقال: خربنا خرابا</a:t>
            </a:r>
            <a:r>
              <a:rPr lang="ar-JO" sz="3600" dirty="0"/>
              <a:t>ً</a:t>
            </a:r>
            <a:r>
              <a:rPr lang="ar-SA" sz="3600" dirty="0"/>
              <a:t> بدل نصيب شعبي كيف ينزعه عني؟ يقسم للمرتد حقولنا.</a:t>
            </a:r>
            <a:r>
              <a:rPr lang="ar-JO" sz="3600" dirty="0"/>
              <a:t> 5 </a:t>
            </a:r>
            <a:r>
              <a:rPr lang="ar-SA" sz="3600" dirty="0"/>
              <a:t>لذلك لا يكون لك من يلقي حبلا</a:t>
            </a:r>
            <a:r>
              <a:rPr lang="ar-JO" sz="3600" dirty="0"/>
              <a:t>ً</a:t>
            </a:r>
            <a:r>
              <a:rPr lang="ar-SA" sz="3600" dirty="0"/>
              <a:t> في نصيب بين جماعة الرب.</a:t>
            </a:r>
          </a:p>
        </p:txBody>
      </p:sp>
    </p:spTree>
    <p:extLst>
      <p:ext uri="{BB962C8B-B14F-4D97-AF65-F5344CB8AC3E}">
        <p14:creationId xmlns:p14="http://schemas.microsoft.com/office/powerpoint/2010/main" val="68156677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7830801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bwMode="auto">
          <a:xfrm>
            <a:off x="2316500" y="29469"/>
            <a:ext cx="6667285" cy="3815479"/>
          </a:xfrm>
          <a:prstGeom prst="wedgeRoundRectCallout">
            <a:avLst>
              <a:gd name="adj1" fmla="val -60516"/>
              <a:gd name="adj2" fmla="val 96091"/>
              <a:gd name="adj3" fmla="val 16667"/>
            </a:avLst>
          </a:prstGeom>
          <a:solidFill>
            <a:srgbClr val="0000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15244" y="0"/>
            <a:ext cx="6256613" cy="3815479"/>
          </a:xfrm>
          <a:effectLst>
            <a:outerShdw blurRad="63500" dist="35921" dir="2700000" algn="ctr" rotWithShape="0">
              <a:schemeClr val="tx2">
                <a:alpha val="74998"/>
              </a:schemeClr>
            </a:outerShdw>
          </a:effectLst>
        </p:spPr>
        <p:txBody>
          <a:bodyPr anchor="ctr"/>
          <a:lstStyle/>
          <a:p>
            <a:pPr rtl="1"/>
            <a:r>
              <a:rPr lang="ar-SA" sz="3600" dirty="0"/>
              <a:t>ميخا ٢ : ٦</a:t>
            </a:r>
            <a:br>
              <a:rPr lang="en-US" sz="3600" dirty="0"/>
            </a:br>
            <a:br>
              <a:rPr lang="ar-SA" sz="3600" dirty="0"/>
            </a:br>
            <a:r>
              <a:rPr lang="ar-JO" sz="3600" dirty="0"/>
              <a:t>يتنبأون قائلين: لا تتنبأوا. لا يتنبأون عن هذه الأمور. لا يزول العار.</a:t>
            </a:r>
            <a:r>
              <a:rPr lang="ar-SA" sz="3600" dirty="0"/>
              <a:t> </a:t>
            </a:r>
          </a:p>
        </p:txBody>
      </p:sp>
    </p:spTree>
    <p:extLst>
      <p:ext uri="{BB962C8B-B14F-4D97-AF65-F5344CB8AC3E}">
        <p14:creationId xmlns:p14="http://schemas.microsoft.com/office/powerpoint/2010/main" val="342197347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8ABD24AE-1061-C411-36C3-CD2A734EA93F}"/>
              </a:ext>
            </a:extLst>
          </p:cNvPr>
          <p:cNvSpPr/>
          <p:nvPr/>
        </p:nvSpPr>
        <p:spPr bwMode="auto">
          <a:xfrm>
            <a:off x="424543" y="1484371"/>
            <a:ext cx="8441871" cy="4983103"/>
          </a:xfrm>
          <a:prstGeom prst="wedgeRoundRectCallout">
            <a:avLst>
              <a:gd name="adj1" fmla="val 47723"/>
              <a:gd name="adj2" fmla="val -79056"/>
              <a:gd name="adj3" fmla="val 16667"/>
            </a:avLst>
          </a:prstGeom>
          <a:solidFill>
            <a:srgbClr val="7030A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93558" y="1484371"/>
            <a:ext cx="8125899" cy="4691842"/>
          </a:xfrm>
          <a:effectLst>
            <a:outerShdw blurRad="63500" dist="35921" dir="2700000" algn="ctr" rotWithShape="0">
              <a:schemeClr val="tx2">
                <a:alpha val="74998"/>
              </a:schemeClr>
            </a:outerShdw>
          </a:effectLst>
        </p:spPr>
        <p:txBody>
          <a:bodyPr anchor="ctr"/>
          <a:lstStyle/>
          <a:p>
            <a:pPr rtl="1"/>
            <a:r>
              <a:rPr lang="ar-SA" sz="4000" dirty="0"/>
              <a:t>ميخا ٢ : ٧</a:t>
            </a:r>
            <a:br>
              <a:rPr lang="en-US" sz="4000" dirty="0"/>
            </a:br>
            <a:br>
              <a:rPr lang="ar-SA" sz="4000" dirty="0"/>
            </a:br>
            <a:r>
              <a:rPr lang="ar-SA" sz="4000" dirty="0"/>
              <a:t>أيها المسمى بيت يعقوب، هل قصرت روح الرب؟ أهذه أفعاله؟ أليست أقوالي صالحة نحو من يسلك بالاستقامة؟</a:t>
            </a:r>
          </a:p>
        </p:txBody>
      </p:sp>
    </p:spTree>
    <p:extLst>
      <p:ext uri="{BB962C8B-B14F-4D97-AF65-F5344CB8AC3E}">
        <p14:creationId xmlns:p14="http://schemas.microsoft.com/office/powerpoint/2010/main" val="246038889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83102"/>
          </a:xfrm>
          <a:effectLst>
            <a:outerShdw blurRad="63500" dist="35921" dir="2700000" algn="ctr" rotWithShape="0">
              <a:schemeClr val="tx2">
                <a:alpha val="74998"/>
              </a:schemeClr>
            </a:outerShdw>
          </a:effectLst>
        </p:spPr>
        <p:txBody>
          <a:bodyPr anchor="t"/>
          <a:lstStyle/>
          <a:p>
            <a:pPr rtl="1"/>
            <a:r>
              <a:rPr lang="ar-SA" sz="3600" dirty="0"/>
              <a:t>ميخا ٢ : ٨</a:t>
            </a:r>
            <a:br>
              <a:rPr lang="en-US" sz="3600" dirty="0"/>
            </a:br>
            <a:br>
              <a:rPr lang="ar-SA" sz="3600" dirty="0"/>
            </a:br>
            <a:r>
              <a:rPr lang="ar-SA" sz="3600" dirty="0"/>
              <a:t> ولكن بالأمس قام شعبي كعدو. تنزعون الرداء عن الثوب من المجتازين بالطمأنينة ومن الراجعين من القتال.</a:t>
            </a:r>
          </a:p>
        </p:txBody>
      </p:sp>
    </p:spTree>
    <p:extLst>
      <p:ext uri="{BB962C8B-B14F-4D97-AF65-F5344CB8AC3E}">
        <p14:creationId xmlns:p14="http://schemas.microsoft.com/office/powerpoint/2010/main" val="401737882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61331"/>
          </a:xfrm>
          <a:effectLst>
            <a:outerShdw blurRad="63500" dist="35921" dir="2700000" algn="ctr" rotWithShape="0">
              <a:schemeClr val="tx2">
                <a:alpha val="74998"/>
              </a:schemeClr>
            </a:outerShdw>
          </a:effectLst>
        </p:spPr>
        <p:txBody>
          <a:bodyPr anchor="t"/>
          <a:lstStyle/>
          <a:p>
            <a:pPr rtl="1"/>
            <a:r>
              <a:rPr lang="ar-SA" sz="3600" dirty="0"/>
              <a:t>ميخا ٢ : ٩</a:t>
            </a:r>
            <a:br>
              <a:rPr lang="ar-SA" sz="3600" dirty="0"/>
            </a:br>
            <a:br>
              <a:rPr lang="en-US" sz="3600" dirty="0"/>
            </a:br>
            <a:r>
              <a:rPr lang="ar-SA" sz="3600" dirty="0"/>
              <a:t>تطردون نساء شعبي من بيت تنعمهن</a:t>
            </a:r>
            <a:r>
              <a:rPr lang="ar-JO" sz="3600" dirty="0"/>
              <a:t>،</a:t>
            </a:r>
            <a:r>
              <a:rPr lang="ar-SA" sz="3600" dirty="0"/>
              <a:t> تأخذون عن أطفالهن زينتي إلى الأبد.</a:t>
            </a:r>
          </a:p>
        </p:txBody>
      </p:sp>
      <p:pic>
        <p:nvPicPr>
          <p:cNvPr id="2" name="Picture 2" descr="Evictions and Health – IAPHS – Interdisciplinary Association for Population  Health Science">
            <a:extLst>
              <a:ext uri="{FF2B5EF4-FFF2-40B4-BE49-F238E27FC236}">
                <a16:creationId xmlns:a16="http://schemas.microsoft.com/office/drawing/2014/main" id="{A1E2EAB5-B3D0-7D93-3478-67DF3A4E0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614" y="3144900"/>
            <a:ext cx="6498771" cy="371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8889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rtl="1"/>
            <a:r>
              <a:rPr lang="ar-SA" sz="3600" dirty="0"/>
              <a:t>ميخا ٢ : ١٠-١١</a:t>
            </a:r>
            <a:br>
              <a:rPr lang="ar-SA" sz="3600" dirty="0"/>
            </a:br>
            <a:br>
              <a:rPr lang="en-US" sz="3600" dirty="0"/>
            </a:br>
            <a:r>
              <a:rPr lang="ar-JO" sz="3600" dirty="0"/>
              <a:t>10 </a:t>
            </a:r>
            <a:r>
              <a:rPr lang="ar-SA" sz="3600" dirty="0"/>
              <a:t>قوموا واذهبوا لأنه ليست هذه هي الراحة. من أجل نجاسة تهلك والهلاك شديد.</a:t>
            </a:r>
            <a:r>
              <a:rPr lang="ar-JO" sz="3600" dirty="0"/>
              <a:t> 11</a:t>
            </a:r>
            <a:r>
              <a:rPr lang="ar-SA" sz="3600" dirty="0"/>
              <a:t> لو كان أحد وهو سالك بالريح والكذب يكذب قائلا</a:t>
            </a:r>
            <a:r>
              <a:rPr lang="ar-JO" sz="3600" dirty="0"/>
              <a:t>ً</a:t>
            </a:r>
            <a:r>
              <a:rPr lang="ar-SA" sz="3600" dirty="0"/>
              <a:t>: أتنبأ لك عن الخمر والمسكر لكان هو نبي هذا الشعب</a:t>
            </a:r>
            <a:r>
              <a:rPr lang="ar-JO" sz="3600" dirty="0"/>
              <a:t>.</a:t>
            </a:r>
            <a:endParaRPr lang="ar-SA" sz="3600" dirty="0"/>
          </a:p>
        </p:txBody>
      </p:sp>
    </p:spTree>
    <p:extLst>
      <p:ext uri="{BB962C8B-B14F-4D97-AF65-F5344CB8AC3E}">
        <p14:creationId xmlns:p14="http://schemas.microsoft.com/office/powerpoint/2010/main" val="246038889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ar-JO" sz="3200" dirty="0">
                <a:effectLst>
                  <a:glow rad="876300">
                    <a:schemeClr val="tx1"/>
                  </a:glow>
                </a:effectLst>
                <a:ea typeface="ＭＳ Ｐゴシック" charset="0"/>
              </a:rPr>
              <a:t>هيكل ميخا</a:t>
            </a:r>
            <a:endParaRPr lang="en-US" sz="3200" dirty="0">
              <a:effectLst>
                <a:glow rad="876300">
                  <a:schemeClr val="tx1"/>
                </a:glow>
              </a:effectLst>
              <a:ea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الرجاء</a:t>
            </a:r>
            <a:endParaRPr kumimoji="0" lang="en-US" sz="2800" b="1" u="none" strike="noStrike" kern="1200" cap="none" spc="0" normalizeH="0" baseline="0" noProof="0" dirty="0">
              <a:ln>
                <a:noFill/>
              </a:ln>
              <a:solidFill>
                <a:srgbClr val="FFFF00"/>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 ميخا</a:t>
            </a:r>
            <a:endParaRPr kumimoji="0" lang="en-US" sz="28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8-16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هومر هيتر، كلية دالاس</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24"/>
          <p:cNvSpPr txBox="1">
            <a:spLocks noChangeArrowheads="1"/>
          </p:cNvSpPr>
          <p:nvPr/>
        </p:nvSpPr>
        <p:spPr bwMode="auto">
          <a:xfrm>
            <a:off x="8367823" y="-2150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grpSp>
        <p:nvGrpSpPr>
          <p:cNvPr id="5" name="Group 17"/>
          <p:cNvGrpSpPr/>
          <p:nvPr/>
        </p:nvGrpSpPr>
        <p:grpSpPr>
          <a:xfrm>
            <a:off x="3405610" y="433462"/>
            <a:ext cx="1274581" cy="1549442"/>
            <a:chOff x="1934795" y="221802"/>
            <a:chExt cx="1274581" cy="1549442"/>
          </a:xfrm>
        </p:grpSpPr>
        <p:sp>
          <p:nvSpPr>
            <p:cNvPr id="19" name="Pentagon 18"/>
            <p:cNvSpPr/>
            <p:nvPr/>
          </p:nvSpPr>
          <p:spPr bwMode="auto">
            <a:xfrm rot="54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20"/>
          <p:cNvGrpSpPr/>
          <p:nvPr/>
        </p:nvGrpSpPr>
        <p:grpSpPr>
          <a:xfrm>
            <a:off x="3399293" y="2194608"/>
            <a:ext cx="1274581" cy="1549442"/>
            <a:chOff x="1934795" y="221802"/>
            <a:chExt cx="1274581" cy="1549442"/>
          </a:xfrm>
        </p:grpSpPr>
        <p:sp>
          <p:nvSpPr>
            <p:cNvPr id="25" name="Pentagon 24"/>
            <p:cNvSpPr/>
            <p:nvPr/>
          </p:nvSpPr>
          <p:spPr bwMode="auto">
            <a:xfrm rot="16200000">
              <a:off x="1809998" y="764600"/>
              <a:ext cx="1549442" cy="463846"/>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6-11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p:cNvGrpSpPr/>
          <p:nvPr/>
        </p:nvGrpSpPr>
        <p:grpSpPr>
          <a:xfrm>
            <a:off x="3405610" y="3924152"/>
            <a:ext cx="1274581" cy="1549442"/>
            <a:chOff x="1934795" y="221802"/>
            <a:chExt cx="1274581" cy="1549442"/>
          </a:xfrm>
          <a:solidFill>
            <a:srgbClr val="0000FF"/>
          </a:solidFill>
        </p:grpSpPr>
        <p:sp>
          <p:nvSpPr>
            <p:cNvPr id="28" name="Pentagon 27"/>
            <p:cNvSpPr/>
            <p:nvPr/>
          </p:nvSpPr>
          <p:spPr bwMode="auto">
            <a:xfrm rot="5400000">
              <a:off x="1809998" y="764600"/>
              <a:ext cx="1549442" cy="463846"/>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12-13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7900472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63701"/>
            <a:ext cx="91440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1"/>
            <a:ext cx="9145588" cy="2295497"/>
          </a:xfrm>
          <a:solidFill>
            <a:srgbClr val="000000"/>
          </a:solidFill>
        </p:spPr>
        <p:txBody>
          <a:bodyPr/>
          <a:lstStyle/>
          <a:p>
            <a:pPr>
              <a:defRPr/>
            </a:pPr>
            <a:r>
              <a:rPr lang="ar-JO" sz="2800" dirty="0">
                <a:solidFill>
                  <a:schemeClr val="tx1"/>
                </a:solidFill>
              </a:rPr>
              <a:t>إني أجمع جميعك يا يعقوب أضم بقية إسرائيل أضعهم معاً كغنم الحظيرة كقطيع في وسط مرعاه يضج من الناس</a:t>
            </a:r>
            <a:br>
              <a:rPr lang="ar-JO" sz="2800" dirty="0">
                <a:solidFill>
                  <a:schemeClr val="tx1"/>
                </a:solidFill>
              </a:rPr>
            </a:br>
            <a:r>
              <a:rPr lang="ar-JO" sz="2800" dirty="0">
                <a:solidFill>
                  <a:schemeClr val="tx1"/>
                </a:solidFill>
              </a:rPr>
              <a:t>(2: 12)</a:t>
            </a:r>
            <a:endParaRPr lang="en-US" sz="2800" dirty="0">
              <a:solidFill>
                <a:schemeClr val="tx1"/>
              </a:solidFill>
            </a:endParaRPr>
          </a:p>
        </p:txBody>
      </p:sp>
    </p:spTree>
    <p:extLst>
      <p:ext uri="{BB962C8B-B14F-4D97-AF65-F5344CB8AC3E}">
        <p14:creationId xmlns:p14="http://schemas.microsoft.com/office/powerpoint/2010/main" val="3419860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altLang="en-US" sz="6000" b="1" dirty="0">
                <a:ln w="12700">
                  <a:solidFill>
                    <a:prstClr val="black"/>
                  </a:solidFill>
                </a:ln>
                <a:solidFill>
                  <a:prstClr val="white"/>
                </a:solidFill>
                <a:latin typeface="Arial" panose="020B0604020202020204" pitchFamily="34" charset="0"/>
                <a:ea typeface="+mn-ea"/>
                <a:cs typeface="Arial" panose="020B0604020202020204" pitchFamily="34" charset="0"/>
              </a:rPr>
              <a:t>المسيا</a:t>
            </a:r>
            <a:endParaRPr lang="en-US" sz="6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بالرغم من كون</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a:t>
            </a: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أبدي</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 فإن</a:t>
            </a: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المسيا سوف يُولد في بيت لحم</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(5: 2)</a:t>
            </a: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وسيملك بالبر على العالم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12-13، 4: 1-8، 5: 4-5)</a:t>
            </a:r>
            <a:endPar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ميخا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3884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CB50C7B-D7D4-3EED-FA41-DED6920B4B6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1663701"/>
            <a:ext cx="91440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8233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2340"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5588" cy="2070100"/>
          </a:xfrm>
          <a:solidFill>
            <a:srgbClr val="000000"/>
          </a:solidFill>
        </p:spPr>
        <p:txBody>
          <a:bodyPr/>
          <a:lstStyle/>
          <a:p>
            <a:pPr>
              <a:defRPr/>
            </a:pPr>
            <a:r>
              <a:rPr lang="ar-JO" sz="2800" dirty="0">
                <a:solidFill>
                  <a:schemeClr val="tx1"/>
                </a:solidFill>
              </a:rPr>
              <a:t>قد صعد الفاتك أمامهم يقتحمون ويعبرون من الباب ويخرجون منه ويجتاز ملكهم أمامهم والرب في رأسهم</a:t>
            </a:r>
            <a:br>
              <a:rPr lang="ar-JO" sz="2800" dirty="0">
                <a:solidFill>
                  <a:schemeClr val="tx1"/>
                </a:solidFill>
              </a:rPr>
            </a:br>
            <a:r>
              <a:rPr lang="ar-JO" sz="2800" dirty="0">
                <a:solidFill>
                  <a:schemeClr val="tx1"/>
                </a:solidFill>
              </a:rPr>
              <a:t>(2: 13)</a:t>
            </a:r>
            <a:endParaRPr lang="en-US" sz="2800" dirty="0">
              <a:solidFill>
                <a:schemeClr val="tx1"/>
              </a:solidFill>
            </a:endParaRPr>
          </a:p>
        </p:txBody>
      </p:sp>
    </p:spTree>
    <p:extLst>
      <p:ext uri="{BB962C8B-B14F-4D97-AF65-F5344CB8AC3E}">
        <p14:creationId xmlns:p14="http://schemas.microsoft.com/office/powerpoint/2010/main" val="8969946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513" y="0"/>
            <a:ext cx="8678487" cy="6858000"/>
          </a:xfrm>
          <a:prstGeom prst="rect">
            <a:avLst/>
          </a:prstGeom>
        </p:spPr>
      </p:pic>
      <p:sp>
        <p:nvSpPr>
          <p:cNvPr id="900098" name="Rectangle 2"/>
          <p:cNvSpPr>
            <a:spLocks noGrp="1" noChangeArrowheads="1"/>
          </p:cNvSpPr>
          <p:nvPr>
            <p:ph type="ctrTitle"/>
          </p:nvPr>
        </p:nvSpPr>
        <p:spPr>
          <a:xfrm>
            <a:off x="-16281" y="345967"/>
            <a:ext cx="9144000" cy="769349"/>
          </a:xfrm>
          <a:effectLst>
            <a:outerShdw blurRad="63500" dist="35921" dir="2700000" algn="ctr" rotWithShape="0">
              <a:schemeClr val="tx2">
                <a:alpha val="74998"/>
              </a:schemeClr>
            </a:outerShdw>
          </a:effectLst>
        </p:spPr>
        <p:txBody>
          <a:bodyPr/>
          <a:lstStyle/>
          <a:p>
            <a:pPr algn="r">
              <a:defRPr/>
            </a:pPr>
            <a:r>
              <a:rPr lang="ar-JO" sz="6600" dirty="0">
                <a:effectLst>
                  <a:glow rad="127000">
                    <a:schemeClr val="tx1"/>
                  </a:glow>
                </a:effectLst>
                <a:ea typeface="ＭＳ Ｐゴシック" charset="0"/>
              </a:rPr>
              <a:t>ماذا عنا؟</a:t>
            </a:r>
            <a:endParaRPr lang="en-US" sz="6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62811" y="1286129"/>
            <a:ext cx="3695864" cy="54538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سيديننا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 يباركنا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بناء على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كيفية معاملتنا للفقراء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72928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t>التعليم 1994-2021</a:t>
            </a:r>
            <a:endParaRPr lang="en-US" dirty="0"/>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500" name="Text Box 28"/>
          <p:cNvSpPr txBox="1">
            <a:spLocks noChangeArrowheads="1"/>
          </p:cNvSpPr>
          <p:nvPr/>
        </p:nvSpPr>
        <p:spPr bwMode="auto">
          <a:xfrm>
            <a:off x="4005996" y="5410200"/>
            <a:ext cx="2471003"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سنغافورة للكتاب المقدس</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نيبال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9">
            <a:extLst>
              <a:ext uri="{FF2B5EF4-FFF2-40B4-BE49-F238E27FC236}">
                <a16:creationId xmlns:a16="http://schemas.microsoft.com/office/drawing/2014/main" id="{A1727416-DA0F-8B45-B7F4-D137E3121521}"/>
              </a:ext>
            </a:extLst>
          </p:cNvPr>
          <p:cNvSpPr txBox="1">
            <a:spLocks noChangeArrowheads="1"/>
          </p:cNvSpPr>
          <p:nvPr/>
        </p:nvSpPr>
        <p:spPr bwMode="auto">
          <a:xfrm>
            <a:off x="1961" y="107625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13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dirty="0">
                <a:solidFill>
                  <a:schemeClr val="tx2"/>
                </a:solidFill>
                <a:effectLst>
                  <a:glow rad="127000">
                    <a:schemeClr val="bg1"/>
                  </a:glow>
                </a:effectLst>
                <a:ea typeface="ＭＳ Ｐゴシック" charset="0"/>
                <a:cs typeface="ＭＳ Ｐゴシック" charset="0"/>
              </a:rPr>
              <a:t>Dies den Engelsen</a:t>
            </a:r>
          </a:p>
        </p:txBody>
      </p:sp>
      <p:pic>
        <p:nvPicPr>
          <p:cNvPr id="2" name="Picture 1"/>
          <p:cNvPicPr>
            <a:picLocks noChangeAspect="1"/>
          </p:cNvPicPr>
          <p:nvPr/>
        </p:nvPicPr>
        <p:blipFill>
          <a:blip r:embed="rId3"/>
          <a:stretch>
            <a:fillRect/>
          </a:stretch>
        </p:blipFill>
        <p:spPr>
          <a:xfrm>
            <a:off x="1206500" y="1651000"/>
            <a:ext cx="6731000" cy="5207000"/>
          </a:xfrm>
          <a:prstGeom prst="rect">
            <a:avLst/>
          </a:prstGeom>
        </p:spPr>
      </p:pic>
    </p:spTree>
    <p:extLst>
      <p:ext uri="{BB962C8B-B14F-4D97-AF65-F5344CB8AC3E}">
        <p14:creationId xmlns:p14="http://schemas.microsoft.com/office/powerpoint/2010/main" val="13409372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69435">
            <a:off x="4131287" y="887555"/>
            <a:ext cx="4597757" cy="30675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622" y="3981629"/>
            <a:ext cx="4679324" cy="23045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625" r="100000">
                        <a14:foregroundMark x1="68125" y1="9659" x2="68125" y2="9659"/>
                        <a14:foregroundMark x1="30625" y1="52273" x2="30625" y2="52273"/>
                        <a14:foregroundMark x1="40625" y1="60795" x2="40625" y2="60795"/>
                        <a14:foregroundMark x1="40000" y1="84091" x2="40000" y2="84091"/>
                      </a14:backgroundRemoval>
                    </a14:imgEffect>
                  </a14:imgLayer>
                </a14:imgProps>
              </a:ext>
              <a:ext uri="{28A0092B-C50C-407E-A947-70E740481C1C}">
                <a14:useLocalDpi xmlns:a14="http://schemas.microsoft.com/office/drawing/2010/main"/>
              </a:ext>
            </a:extLst>
          </a:blip>
          <a:stretch>
            <a:fillRect/>
          </a:stretch>
        </p:blipFill>
        <p:spPr>
          <a:xfrm>
            <a:off x="744829" y="478664"/>
            <a:ext cx="2351370" cy="2586507"/>
          </a:xfrm>
          <a:prstGeom prst="rect">
            <a:avLst/>
          </a:prstGeom>
        </p:spPr>
      </p:pic>
    </p:spTree>
    <p:extLst>
      <p:ext uri="{BB962C8B-B14F-4D97-AF65-F5344CB8AC3E}">
        <p14:creationId xmlns:p14="http://schemas.microsoft.com/office/powerpoint/2010/main" val="132141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33714"/>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518" y="1146583"/>
            <a:ext cx="7332363" cy="4668592"/>
          </a:xfrm>
          <a:prstGeom prst="rect">
            <a:avLst/>
          </a:prstGeom>
        </p:spPr>
      </p:pic>
      <p:sp>
        <p:nvSpPr>
          <p:cNvPr id="4" name="TextBox 3"/>
          <p:cNvSpPr txBox="1"/>
          <p:nvPr/>
        </p:nvSpPr>
        <p:spPr>
          <a:xfrm>
            <a:off x="1700011" y="210375"/>
            <a:ext cx="571969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الفريق المفضل؟</a:t>
            </a:r>
            <a:endParaRPr kumimoji="0" lang="en-US" sz="5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
        <p:nvSpPr>
          <p:cNvPr id="18" name="TextBox 17"/>
          <p:cNvSpPr txBox="1"/>
          <p:nvPr/>
        </p:nvSpPr>
        <p:spPr>
          <a:xfrm>
            <a:off x="600971" y="5471487"/>
            <a:ext cx="864852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5400" b="1" u="none" strike="noStrike" kern="1200" cap="none" spc="0" normalizeH="0" baseline="0" noProof="0" dirty="0" err="1">
                <a:ln>
                  <a:noFill/>
                </a:ln>
                <a:solidFill>
                  <a:prstClr val="white"/>
                </a:solidFill>
                <a:effectLst/>
                <a:uLnTx/>
                <a:uFillTx/>
                <a:latin typeface="Arial" panose="020B0604020202020204" pitchFamily="34" charset="0"/>
                <a:ea typeface="Arial"/>
                <a:cs typeface="Arial" panose="020B0604020202020204" pitchFamily="34" charset="0"/>
                <a:sym typeface="Arial"/>
              </a:rPr>
              <a:t>Chak</a:t>
            </a:r>
            <a:r>
              <a:rPr kumimoji="0" lang="en-AU" sz="5400" b="1"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Arial"/>
              </a:rPr>
              <a:t> </a:t>
            </a:r>
            <a:r>
              <a:rPr kumimoji="0" lang="en-AU" sz="5400" b="1" u="none" strike="noStrike" kern="1200" cap="none" spc="0" normalizeH="0" baseline="0" noProof="0" dirty="0" err="1">
                <a:ln>
                  <a:noFill/>
                </a:ln>
                <a:solidFill>
                  <a:prstClr val="white"/>
                </a:solidFill>
                <a:effectLst/>
                <a:uLnTx/>
                <a:uFillTx/>
                <a:latin typeface="Arial" panose="020B0604020202020204" pitchFamily="34" charset="0"/>
                <a:ea typeface="Arial"/>
                <a:cs typeface="Arial" panose="020B0604020202020204" pitchFamily="34" charset="0"/>
                <a:sym typeface="Arial"/>
              </a:rPr>
              <a:t>Kropop</a:t>
            </a:r>
            <a:r>
              <a:rPr kumimoji="0" lang="en-AU" sz="5400" b="1"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Arial"/>
              </a:rPr>
              <a:t> Po </a:t>
            </a:r>
            <a:r>
              <a:rPr kumimoji="0" lang="en-AU" sz="5400" b="1" u="none" strike="noStrike" kern="1200" cap="none" spc="0" normalizeH="0" baseline="0" noProof="0" dirty="0" err="1">
                <a:ln>
                  <a:noFill/>
                </a:ln>
                <a:solidFill>
                  <a:prstClr val="white"/>
                </a:solidFill>
                <a:effectLst/>
                <a:uLnTx/>
                <a:uFillTx/>
                <a:latin typeface="Arial" panose="020B0604020202020204" pitchFamily="34" charset="0"/>
                <a:ea typeface="Arial"/>
                <a:cs typeface="Arial" panose="020B0604020202020204" pitchFamily="34" charset="0"/>
                <a:sym typeface="Arial"/>
              </a:rPr>
              <a:t>Mongkol</a:t>
            </a:r>
            <a:endParaRPr kumimoji="0" lang="en-US" sz="5400" b="1"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Arial"/>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1150" y="5454576"/>
            <a:ext cx="1442434" cy="144243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1454" r="20981"/>
          <a:stretch/>
        </p:blipFill>
        <p:spPr>
          <a:xfrm>
            <a:off x="2457040" y="5465544"/>
            <a:ext cx="1344111" cy="15538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34346" y="5461346"/>
            <a:ext cx="1509654" cy="150965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71777" y="5461346"/>
            <a:ext cx="1459178" cy="1459178"/>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5305" y="5467538"/>
            <a:ext cx="1079009" cy="14591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 y="5467455"/>
            <a:ext cx="1442434" cy="144243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42134" y="5461346"/>
            <a:ext cx="1039112" cy="1459178"/>
          </a:xfrm>
          <a:prstGeom prst="rect">
            <a:avLst/>
          </a:prstGeom>
        </p:spPr>
      </p:pic>
    </p:spTree>
    <p:extLst>
      <p:ext uri="{BB962C8B-B14F-4D97-AF65-F5344CB8AC3E}">
        <p14:creationId xmlns:p14="http://schemas.microsoft.com/office/powerpoint/2010/main" val="419648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2000"/>
                                        <p:tgtEl>
                                          <p:spTgt spid="17"/>
                                        </p:tgtEl>
                                      </p:cBhvr>
                                    </p:animEffect>
                                  </p:childTnLst>
                                </p:cTn>
                              </p:par>
                              <p:par>
                                <p:cTn id="38" presetID="1" presetClass="entr" presetSubtype="0" fill="hold"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childTnLst>
                                </p:cTn>
                              </p:par>
                              <p:par>
                                <p:cTn id="40" presetID="9" presetClass="exit" presetSubtype="0" fill="hold" nodeType="withEffect">
                                  <p:stCondLst>
                                    <p:cond delay="500"/>
                                  </p:stCondLst>
                                  <p:childTnLst>
                                    <p:animEffect transition="out" filter="dissolve">
                                      <p:cBhvr>
                                        <p:cTn id="41" dur="2000"/>
                                        <p:tgtEl>
                                          <p:spTgt spid="7"/>
                                        </p:tgtEl>
                                      </p:cBhvr>
                                    </p:animEffect>
                                    <p:set>
                                      <p:cBhvr>
                                        <p:cTn id="42" dur="1" fill="hold">
                                          <p:stCondLst>
                                            <p:cond delay="1999"/>
                                          </p:stCondLst>
                                        </p:cTn>
                                        <p:tgtEl>
                                          <p:spTgt spid="7"/>
                                        </p:tgtEl>
                                        <p:attrNameLst>
                                          <p:attrName>style.visibility</p:attrName>
                                        </p:attrNameLst>
                                      </p:cBhvr>
                                      <p:to>
                                        <p:strVal val="hidden"/>
                                      </p:to>
                                    </p:set>
                                  </p:childTnLst>
                                </p:cTn>
                              </p:par>
                              <p:par>
                                <p:cTn id="43" presetID="9" presetClass="exit" presetSubtype="0" fill="hold" nodeType="withEffect">
                                  <p:stCondLst>
                                    <p:cond delay="500"/>
                                  </p:stCondLst>
                                  <p:childTnLst>
                                    <p:animEffect transition="out" filter="dissolve">
                                      <p:cBhvr>
                                        <p:cTn id="44" dur="2000"/>
                                        <p:tgtEl>
                                          <p:spTgt spid="8"/>
                                        </p:tgtEl>
                                      </p:cBhvr>
                                    </p:animEffect>
                                    <p:set>
                                      <p:cBhvr>
                                        <p:cTn id="45" dur="1" fill="hold">
                                          <p:stCondLst>
                                            <p:cond delay="1999"/>
                                          </p:stCondLst>
                                        </p:cTn>
                                        <p:tgtEl>
                                          <p:spTgt spid="8"/>
                                        </p:tgtEl>
                                        <p:attrNameLst>
                                          <p:attrName>style.visibility</p:attrName>
                                        </p:attrNameLst>
                                      </p:cBhvr>
                                      <p:to>
                                        <p:strVal val="hidden"/>
                                      </p:to>
                                    </p:set>
                                  </p:childTnLst>
                                </p:cTn>
                              </p:par>
                              <p:par>
                                <p:cTn id="46" presetID="9" presetClass="exit" presetSubtype="0" fill="hold" nodeType="withEffect">
                                  <p:stCondLst>
                                    <p:cond delay="500"/>
                                  </p:stCondLst>
                                  <p:childTnLst>
                                    <p:animEffect transition="out" filter="dissolv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9" presetClass="exit" presetSubtype="0" fill="hold" nodeType="withEffect">
                                  <p:stCondLst>
                                    <p:cond delay="500"/>
                                  </p:stCondLst>
                                  <p:childTnLst>
                                    <p:animEffect transition="out" filter="dissolve">
                                      <p:cBhvr>
                                        <p:cTn id="50" dur="2000"/>
                                        <p:tgtEl>
                                          <p:spTgt spid="11"/>
                                        </p:tgtEl>
                                      </p:cBhvr>
                                    </p:animEffect>
                                    <p:set>
                                      <p:cBhvr>
                                        <p:cTn id="51" dur="1" fill="hold">
                                          <p:stCondLst>
                                            <p:cond delay="1999"/>
                                          </p:stCondLst>
                                        </p:cTn>
                                        <p:tgtEl>
                                          <p:spTgt spid="11"/>
                                        </p:tgtEl>
                                        <p:attrNameLst>
                                          <p:attrName>style.visibility</p:attrName>
                                        </p:attrNameLst>
                                      </p:cBhvr>
                                      <p:to>
                                        <p:strVal val="hidden"/>
                                      </p:to>
                                    </p:set>
                                  </p:childTnLst>
                                </p:cTn>
                              </p:par>
                              <p:par>
                                <p:cTn id="52" presetID="9" presetClass="exit" presetSubtype="0" fill="hold" nodeType="withEffect">
                                  <p:stCondLst>
                                    <p:cond delay="500"/>
                                  </p:stCondLst>
                                  <p:childTnLst>
                                    <p:animEffect transition="out" filter="dissolve">
                                      <p:cBhvr>
                                        <p:cTn id="53" dur="2000"/>
                                        <p:tgtEl>
                                          <p:spTgt spid="12"/>
                                        </p:tgtEl>
                                      </p:cBhvr>
                                    </p:animEffect>
                                    <p:set>
                                      <p:cBhvr>
                                        <p:cTn id="54" dur="1" fill="hold">
                                          <p:stCondLst>
                                            <p:cond delay="1999"/>
                                          </p:stCondLst>
                                        </p:cTn>
                                        <p:tgtEl>
                                          <p:spTgt spid="12"/>
                                        </p:tgtEl>
                                        <p:attrNameLst>
                                          <p:attrName>style.visibility</p:attrName>
                                        </p:attrNameLst>
                                      </p:cBhvr>
                                      <p:to>
                                        <p:strVal val="hidden"/>
                                      </p:to>
                                    </p:set>
                                  </p:childTnLst>
                                </p:cTn>
                              </p:par>
                              <p:par>
                                <p:cTn id="55" presetID="9" presetClass="exit" presetSubtype="0" fill="hold" nodeType="withEffect">
                                  <p:stCondLst>
                                    <p:cond delay="500"/>
                                  </p:stCondLst>
                                  <p:childTnLst>
                                    <p:animEffect transition="out" filter="dissolve">
                                      <p:cBhvr>
                                        <p:cTn id="56" dur="2000"/>
                                        <p:tgtEl>
                                          <p:spTgt spid="14"/>
                                        </p:tgtEl>
                                      </p:cBhvr>
                                    </p:animEffect>
                                    <p:set>
                                      <p:cBhvr>
                                        <p:cTn id="57" dur="1" fill="hold">
                                          <p:stCondLst>
                                            <p:cond delay="1999"/>
                                          </p:stCondLst>
                                        </p:cTn>
                                        <p:tgtEl>
                                          <p:spTgt spid="14"/>
                                        </p:tgtEl>
                                        <p:attrNameLst>
                                          <p:attrName>style.visibility</p:attrName>
                                        </p:attrNameLst>
                                      </p:cBhvr>
                                      <p:to>
                                        <p:strVal val="hidden"/>
                                      </p:to>
                                    </p:set>
                                  </p:childTnLst>
                                </p:cTn>
                              </p:par>
                              <p:par>
                                <p:cTn id="58" presetID="9" presetClass="exit" presetSubtype="0" fill="hold" nodeType="withEffect">
                                  <p:stCondLst>
                                    <p:cond delay="500"/>
                                  </p:stCondLst>
                                  <p:childTnLst>
                                    <p:animEffect transition="out" filter="dissolve">
                                      <p:cBhvr>
                                        <p:cTn id="59" dur="2000"/>
                                        <p:tgtEl>
                                          <p:spTgt spid="15"/>
                                        </p:tgtEl>
                                      </p:cBhvr>
                                    </p:animEffect>
                                    <p:set>
                                      <p:cBhvr>
                                        <p:cTn id="60"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2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pic>
        <p:nvPicPr>
          <p:cNvPr id="9" name="Picture 8"/>
          <p:cNvPicPr>
            <a:picLocks noChangeAspect="1"/>
          </p:cNvPicPr>
          <p:nvPr/>
        </p:nvPicPr>
        <p:blipFill>
          <a:blip r:embed="rId3" cstate="screen">
            <a:extLst>
              <a:ext uri="{BEBA8EAE-BF5A-486C-A8C5-ECC9F3942E4B}">
                <a14:imgProps xmlns:a14="http://schemas.microsoft.com/office/drawing/2010/main">
                  <a14:imgLayer r:embed="rId4">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24" name="Group 23"/>
          <p:cNvGrpSpPr/>
          <p:nvPr/>
        </p:nvGrpSpPr>
        <p:grpSpPr>
          <a:xfrm>
            <a:off x="-12879" y="3657600"/>
            <a:ext cx="9607644" cy="3213278"/>
            <a:chOff x="-12879" y="3657600"/>
            <a:chExt cx="9607644" cy="3213278"/>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9525" y="4369447"/>
              <a:ext cx="3335240" cy="2501431"/>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79" y="4356569"/>
              <a:ext cx="3335240" cy="2501431"/>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18322" y="3657600"/>
              <a:ext cx="4410388" cy="3213278"/>
            </a:xfrm>
            <a:prstGeom prst="rect">
              <a:avLst/>
            </a:prstGeom>
          </p:spPr>
        </p:pic>
      </p:grpSp>
    </p:spTree>
    <p:extLst>
      <p:ext uri="{BB962C8B-B14F-4D97-AF65-F5344CB8AC3E}">
        <p14:creationId xmlns:p14="http://schemas.microsoft.com/office/powerpoint/2010/main" val="96885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grpSp>
      <p:pic>
        <p:nvPicPr>
          <p:cNvPr id="9" name="Picture 8"/>
          <p:cNvPicPr>
            <a:picLocks noChangeAspect="1"/>
          </p:cNvPicPr>
          <p:nvPr/>
        </p:nvPicPr>
        <p:blipFill>
          <a:blip r:embed="rId4" cstate="screen">
            <a:extLst>
              <a:ext uri="{BEBA8EAE-BF5A-486C-A8C5-ECC9F3942E4B}">
                <a14:imgProps xmlns:a14="http://schemas.microsoft.com/office/drawing/2010/main">
                  <a14:imgLayer r:embed="rId5">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sp>
        <p:nvSpPr>
          <p:cNvPr id="17" name="TextBox 16"/>
          <p:cNvSpPr txBox="1"/>
          <p:nvPr/>
        </p:nvSpPr>
        <p:spPr>
          <a:xfrm>
            <a:off x="396862" y="546799"/>
            <a:ext cx="822462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مؤسسة نجم البحر الهند</a:t>
            </a:r>
            <a:r>
              <a:rPr lang="ar-JO" sz="4800" b="1" dirty="0">
                <a:solidFill>
                  <a:prstClr val="black"/>
                </a:solidFill>
                <a:latin typeface="Arial" panose="020B0604020202020204" pitchFamily="34" charset="0"/>
                <a:cs typeface="Arial" panose="020B0604020202020204" pitchFamily="34" charset="0"/>
              </a:rPr>
              <a:t>ي</a:t>
            </a:r>
            <a:r>
              <a:rPr kumimoji="0" lang="ar-JO"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الصينية</a:t>
            </a:r>
            <a:endParaRPr kumimoji="0" lang="en-US" sz="4800" b="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anose="020B0604020202020204" pitchFamily="34" charset="0"/>
              <a:ea typeface="Arial"/>
              <a:cs typeface="Arial" panose="020B0604020202020204" pitchFamily="34" charset="0"/>
              <a:sym typeface="Arial"/>
            </a:endParaRPr>
          </a:p>
        </p:txBody>
      </p:sp>
      <p:grpSp>
        <p:nvGrpSpPr>
          <p:cNvPr id="23" name="Group 22"/>
          <p:cNvGrpSpPr/>
          <p:nvPr/>
        </p:nvGrpSpPr>
        <p:grpSpPr>
          <a:xfrm>
            <a:off x="-19599" y="3825026"/>
            <a:ext cx="9568253" cy="3051818"/>
            <a:chOff x="-19599" y="3934518"/>
            <a:chExt cx="9568253" cy="2942326"/>
          </a:xfrm>
        </p:grpSpPr>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99" y="4589505"/>
              <a:ext cx="3024660" cy="2268495"/>
            </a:xfrm>
            <a:prstGeom prst="rect">
              <a:avLst/>
            </a:prstGeom>
            <a:blipFill dpi="0" rotWithShape="1">
              <a:blip r:embed="rId7">
                <a:alphaModFix amt="67000"/>
              </a:blip>
              <a:srcRect/>
              <a:tile tx="0" ty="0" sx="100000" sy="100000" flip="none" algn="tl"/>
            </a:blipFill>
          </p:spPr>
        </p:pic>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03835" y="4593229"/>
              <a:ext cx="3044819" cy="2283614"/>
            </a:xfrm>
            <a:prstGeom prst="rect">
              <a:avLst/>
            </a:prstGeom>
            <a:blipFill dpi="0" rotWithShape="1">
              <a:blip r:embed="rId7">
                <a:alphaModFix amt="67000"/>
              </a:blip>
              <a:srcRect/>
              <a:tile tx="0" ty="0" sx="100000" sy="100000" flip="none" algn="tl"/>
            </a:blipFill>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14011" y="3934518"/>
              <a:ext cx="4134521" cy="2942326"/>
            </a:xfrm>
            <a:prstGeom prst="rect">
              <a:avLst/>
            </a:prstGeom>
          </p:spPr>
        </p:pic>
      </p:grpSp>
      <p:sp>
        <p:nvSpPr>
          <p:cNvPr id="19" name="TextBox 18"/>
          <p:cNvSpPr txBox="1"/>
          <p:nvPr/>
        </p:nvSpPr>
        <p:spPr>
          <a:xfrm>
            <a:off x="7159881" y="2199925"/>
            <a:ext cx="1896673" cy="230832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التعليم</a:t>
            </a:r>
            <a:endParaRPr kumimoji="0" lang="en-AU"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الرعاية الطبية</a:t>
            </a:r>
            <a:endParaRPr kumimoji="0" lang="en-AU"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الطعام الصحي </a:t>
            </a:r>
            <a:endParaRPr kumimoji="0" lang="en-AU"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الزي المدرسي</a:t>
            </a:r>
            <a:endParaRPr kumimoji="0" lang="en-AU"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حوافز للعائلات</a:t>
            </a:r>
            <a:endParaRPr kumimoji="0" lang="en-AU"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الخدمة المجتمعية</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24204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250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grpSp>
      <p:pic>
        <p:nvPicPr>
          <p:cNvPr id="9" name="Picture 8"/>
          <p:cNvPicPr>
            <a:picLocks noChangeAspect="1"/>
          </p:cNvPicPr>
          <p:nvPr/>
        </p:nvPicPr>
        <p:blipFill>
          <a:blip r:embed="rId4" cstate="screen">
            <a:extLst>
              <a:ext uri="{BEBA8EAE-BF5A-486C-A8C5-ECC9F3942E4B}">
                <a14:imgProps xmlns:a14="http://schemas.microsoft.com/office/drawing/2010/main">
                  <a14:imgLayer r:embed="rId5">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6" name="Group 5"/>
          <p:cNvGrpSpPr/>
          <p:nvPr/>
        </p:nvGrpSpPr>
        <p:grpSpPr>
          <a:xfrm>
            <a:off x="6104586" y="1760049"/>
            <a:ext cx="2693646" cy="2305317"/>
            <a:chOff x="6104586" y="1760049"/>
            <a:chExt cx="2693646" cy="2305317"/>
          </a:xfrm>
        </p:grpSpPr>
        <p:pic>
          <p:nvPicPr>
            <p:cNvPr id="13" name="Picture 12"/>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211" b="91447" l="9600" r="96000">
                          <a14:foregroundMark x1="44800" y1="51974" x2="44800" y2="51974"/>
                          <a14:foregroundMark x1="62400" y1="50000" x2="62400" y2="50000"/>
                          <a14:foregroundMark x1="51200" y1="66447" x2="51200" y2="66447"/>
                        </a14:backgroundRemoval>
                      </a14:imgEffect>
                    </a14:imgLayer>
                  </a14:imgProps>
                </a:ext>
                <a:ext uri="{28A0092B-C50C-407E-A947-70E740481C1C}">
                  <a14:useLocalDpi xmlns:a14="http://schemas.microsoft.com/office/drawing/2010/main"/>
                </a:ext>
              </a:extLst>
            </a:blip>
            <a:srcRect/>
            <a:stretch/>
          </p:blipFill>
          <p:spPr>
            <a:xfrm>
              <a:off x="6808732" y="1760049"/>
              <a:ext cx="1989500" cy="2305317"/>
            </a:xfrm>
            <a:prstGeom prst="rect">
              <a:avLst/>
            </a:prstGeom>
          </p:spPr>
        </p:pic>
        <p:sp>
          <p:nvSpPr>
            <p:cNvPr id="8" name="Right Arrow 7"/>
            <p:cNvSpPr/>
            <p:nvPr/>
          </p:nvSpPr>
          <p:spPr>
            <a:xfrm>
              <a:off x="6104586"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gr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6546" y="4013144"/>
            <a:ext cx="3596044" cy="2697033"/>
          </a:xfrm>
          <a:prstGeom prst="rect">
            <a:avLst/>
          </a:prstGeom>
        </p:spPr>
      </p:pic>
      <p:sp>
        <p:nvSpPr>
          <p:cNvPr id="15" name="TextBox 14"/>
          <p:cNvSpPr txBox="1"/>
          <p:nvPr/>
        </p:nvSpPr>
        <p:spPr>
          <a:xfrm>
            <a:off x="2862898" y="-67235"/>
            <a:ext cx="3727302" cy="230832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uhaus 93" panose="04030905020B02020C02" pitchFamily="82" charset="0"/>
                <a:ea typeface="Arial"/>
                <a:cs typeface="Arial" panose="020B0604020202020204" pitchFamily="34" charset="0"/>
                <a:sym typeface="Arial"/>
              </a:rPr>
              <a:t>الإندماج</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uhaus 93" panose="04030905020B02020C02" pitchFamily="82" charset="0"/>
                <a:ea typeface="Arial"/>
                <a:cs typeface="Arial" panose="020B0604020202020204" pitchFamily="34" charset="0"/>
                <a:sym typeface="Arial"/>
              </a:rPr>
              <a:t>داخل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uhaus 93" panose="04030905020B02020C02" pitchFamily="82" charset="0"/>
                <a:ea typeface="Arial"/>
                <a:cs typeface="Arial" panose="020B0604020202020204" pitchFamily="34" charset="0"/>
                <a:sym typeface="Arial"/>
              </a:rPr>
              <a:t>المجتمع الكمبودي</a:t>
            </a:r>
            <a:endParaRPr kumimoji="0" lang="en-US" sz="4800" b="1"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Bauhaus 93" panose="04030905020B02020C02" pitchFamily="82" charset="0"/>
              <a:ea typeface="Arial"/>
              <a:cs typeface="Arial" panose="020B0604020202020204" pitchFamily="34" charset="0"/>
              <a:sym typeface="Arial"/>
            </a:endParaRPr>
          </a:p>
        </p:txBody>
      </p:sp>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939099" y="4133986"/>
            <a:ext cx="2974508" cy="2230881"/>
          </a:xfrm>
          <a:prstGeom prst="rect">
            <a:avLst/>
          </a:prstGeom>
        </p:spPr>
      </p:pic>
    </p:spTree>
    <p:extLst>
      <p:ext uri="{BB962C8B-B14F-4D97-AF65-F5344CB8AC3E}">
        <p14:creationId xmlns:p14="http://schemas.microsoft.com/office/powerpoint/2010/main" val="69763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par>
                                <p:cTn id="11" presetID="9"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8295" l="0" r="100000">
                        <a14:foregroundMark x1="66875" y1="10227" x2="66875" y2="10227"/>
                        <a14:foregroundMark x1="26875" y1="52273" x2="30000" y2="52273"/>
                        <a14:foregroundMark x1="43125" y1="57955" x2="43125" y2="57955"/>
                        <a14:foregroundMark x1="40000" y1="85795" x2="40000" y2="85795"/>
                      </a14:backgroundRemoval>
                    </a14:imgEffect>
                  </a14:imgLayer>
                </a14:imgProps>
              </a:ext>
              <a:ext uri="{28A0092B-C50C-407E-A947-70E740481C1C}">
                <a14:useLocalDpi xmlns:a14="http://schemas.microsoft.com/office/drawing/2010/main"/>
              </a:ext>
            </a:extLst>
          </a:blip>
          <a:stretch>
            <a:fillRect/>
          </a:stretch>
        </p:blipFill>
        <p:spPr>
          <a:xfrm>
            <a:off x="3739231" y="4535798"/>
            <a:ext cx="1865223" cy="2051745"/>
          </a:xfrm>
          <a:prstGeom prst="rect">
            <a:avLst/>
          </a:prstGeom>
        </p:spPr>
      </p:pic>
      <p:grpSp>
        <p:nvGrpSpPr>
          <p:cNvPr id="4" name="Group 3"/>
          <p:cNvGrpSpPr/>
          <p:nvPr/>
        </p:nvGrpSpPr>
        <p:grpSpPr>
          <a:xfrm>
            <a:off x="112684" y="1619702"/>
            <a:ext cx="8685548" cy="2586009"/>
            <a:chOff x="74047" y="1619702"/>
            <a:chExt cx="8685548" cy="2586009"/>
          </a:xfrm>
        </p:grpSpPr>
        <p:pic>
          <p:nvPicPr>
            <p:cNvPr id="13" name="Picture 12"/>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211" b="91447" l="9600" r="96000">
                          <a14:foregroundMark x1="44800" y1="51974" x2="44800" y2="51974"/>
                          <a14:foregroundMark x1="62400" y1="50000" x2="62400" y2="50000"/>
                          <a14:foregroundMark x1="51200" y1="66447" x2="51200" y2="66447"/>
                        </a14:backgroundRemoval>
                      </a14:imgEffect>
                    </a14:imgLayer>
                  </a14:imgProps>
                </a:ext>
                <a:ext uri="{28A0092B-C50C-407E-A947-70E740481C1C}">
                  <a14:useLocalDpi xmlns:a14="http://schemas.microsoft.com/office/drawing/2010/main"/>
                </a:ext>
              </a:extLst>
            </a:blip>
            <a:srcRect/>
            <a:stretch/>
          </p:blipFill>
          <p:spPr>
            <a:xfrm>
              <a:off x="6770095" y="1760049"/>
              <a:ext cx="1989500" cy="230531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82934" y="2188559"/>
              <a:ext cx="2609951" cy="1448296"/>
            </a:xfrm>
            <a:prstGeom prst="rect">
              <a:avLst/>
            </a:prstGeom>
          </p:spPr>
        </p:pic>
        <p:sp>
          <p:nvSpPr>
            <p:cNvPr id="2" name="Right Arrow 1"/>
            <p:cNvSpPr/>
            <p:nvPr/>
          </p:nvSpPr>
          <p:spPr>
            <a:xfrm>
              <a:off x="2318195"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pic>
          <p:nvPicPr>
            <p:cNvPr id="9" name="Picture 8"/>
            <p:cNvPicPr>
              <a:picLocks noChangeAspect="1"/>
            </p:cNvPicPr>
            <p:nvPr/>
          </p:nvPicPr>
          <p:blipFill>
            <a:blip r:embed="rId8" cstate="screen">
              <a:extLst>
                <a:ext uri="{BEBA8EAE-BF5A-486C-A8C5-ECC9F3942E4B}">
                  <a14:imgProps xmlns:a14="http://schemas.microsoft.com/office/drawing/2010/main">
                    <a14:imgLayer r:embed="rId9">
                      <a14:imgEffect>
                        <a14:backgroundRemoval t="2340" b="90000" l="1778" r="90000">
                          <a14:foregroundMark x1="36889" y1="44043" x2="36889" y2="44043"/>
                          <a14:foregroundMark x1="61333" y1="45745" x2="61333" y2="45745"/>
                          <a14:foregroundMark x1="37333" y1="56170" x2="37333" y2="56170"/>
                          <a14:foregroundMark x1="51111" y1="62128" x2="51111" y2="62128"/>
                          <a14:foregroundMark x1="32222" y1="33617" x2="32222" y2="33617"/>
                          <a14:foregroundMark x1="40222" y1="30851" x2="40222" y2="30851"/>
                        </a14:backgroundRemoval>
                      </a14:imgEffect>
                    </a14:imgLayer>
                  </a14:imgProps>
                </a:ext>
                <a:ext uri="{28A0092B-C50C-407E-A947-70E740481C1C}">
                  <a14:useLocalDpi xmlns:a14="http://schemas.microsoft.com/office/drawing/2010/main"/>
                </a:ext>
              </a:extLst>
            </a:blip>
            <a:stretch>
              <a:fillRect/>
            </a:stretch>
          </p:blipFill>
          <p:spPr>
            <a:xfrm>
              <a:off x="74047" y="1619702"/>
              <a:ext cx="2475966" cy="2586009"/>
            </a:xfrm>
            <a:prstGeom prst="rect">
              <a:avLst/>
            </a:prstGeom>
          </p:spPr>
        </p:pic>
        <p:sp>
          <p:nvSpPr>
            <p:cNvPr id="8" name="Right Arrow 7"/>
            <p:cNvSpPr/>
            <p:nvPr/>
          </p:nvSpPr>
          <p:spPr>
            <a:xfrm>
              <a:off x="6065949"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grpSp>
      <p:grpSp>
        <p:nvGrpSpPr>
          <p:cNvPr id="11" name="Group 10"/>
          <p:cNvGrpSpPr/>
          <p:nvPr/>
        </p:nvGrpSpPr>
        <p:grpSpPr>
          <a:xfrm>
            <a:off x="4060442" y="2037104"/>
            <a:ext cx="1254931" cy="2330947"/>
            <a:chOff x="4060442" y="1957592"/>
            <a:chExt cx="1254931" cy="2330947"/>
          </a:xfrm>
        </p:grpSpPr>
        <p:sp>
          <p:nvSpPr>
            <p:cNvPr id="5" name="Left-Right Arrow 4"/>
            <p:cNvSpPr/>
            <p:nvPr/>
          </p:nvSpPr>
          <p:spPr>
            <a:xfrm rot="5400000">
              <a:off x="3522434" y="2495600"/>
              <a:ext cx="2330947" cy="1254931"/>
            </a:xfrm>
            <a:prstGeom prst="lef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endParaRPr>
            </a:p>
          </p:txBody>
        </p:sp>
        <p:sp>
          <p:nvSpPr>
            <p:cNvPr id="7" name="TextBox 6"/>
            <p:cNvSpPr txBox="1"/>
            <p:nvPr/>
          </p:nvSpPr>
          <p:spPr>
            <a:xfrm>
              <a:off x="4381575" y="2615233"/>
              <a:ext cx="654346"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60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a:t>
              </a:r>
              <a:endParaRPr kumimoji="0" lang="en-US" sz="6000" b="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grpSp>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4698" y="2307336"/>
            <a:ext cx="3352865" cy="2514649"/>
          </a:xfrm>
          <a:prstGeom prst="rect">
            <a:avLst/>
          </a:prstGeom>
          <a:ln>
            <a:noFill/>
          </a:ln>
          <a:effectLst>
            <a:softEdge rad="112500"/>
          </a:effectLst>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76735" y="2276585"/>
            <a:ext cx="3777359" cy="2514229"/>
          </a:xfrm>
          <a:prstGeom prst="rect">
            <a:avLst/>
          </a:prstGeom>
          <a:ln>
            <a:noFill/>
          </a:ln>
          <a:effectLst>
            <a:softEdge rad="112500"/>
          </a:effectLst>
        </p:spPr>
      </p:pic>
    </p:spTree>
    <p:extLst>
      <p:ext uri="{BB962C8B-B14F-4D97-AF65-F5344CB8AC3E}">
        <p14:creationId xmlns:p14="http://schemas.microsoft.com/office/powerpoint/2010/main" val="212631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4" presetClass="path" presetSubtype="0" accel="50000" decel="50000" fill="hold" nodeType="withEffect">
                                  <p:stCondLst>
                                    <p:cond delay="0"/>
                                  </p:stCondLst>
                                  <p:childTnLst>
                                    <p:animMotion origin="layout" path="M -3.88889E-6 0.25 L -3.88889E-6 4.90287E-7 " pathEditMode="relative" rAng="0" ptsTypes="AA">
                                      <p:cBhvr>
                                        <p:cTn id="10" dur="2000" fill="hold"/>
                                        <p:tgtEl>
                                          <p:spTgt spid="6"/>
                                        </p:tgtEl>
                                        <p:attrNameLst>
                                          <p:attrName>ppt_x</p:attrName>
                                          <p:attrName>ppt_y</p:attrName>
                                        </p:attrNameLst>
                                      </p:cBhvr>
                                      <p:rCtr x="0" y="-12512"/>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Conten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10787</TotalTime>
  <Words>13592</Words>
  <Application>Microsoft Macintosh PowerPoint</Application>
  <PresentationFormat>On-screen Show (4:3)</PresentationFormat>
  <Paragraphs>1864</Paragraphs>
  <Slides>224</Slides>
  <Notes>163</Notes>
  <HiddenSlides>0</HiddenSlides>
  <MMClips>0</MMClips>
  <ScaleCrop>false</ScaleCrop>
  <HeadingPairs>
    <vt:vector size="8" baseType="variant">
      <vt:variant>
        <vt:lpstr>Fonts Used</vt:lpstr>
      </vt:variant>
      <vt:variant>
        <vt:i4>23</vt:i4>
      </vt:variant>
      <vt:variant>
        <vt:lpstr>Theme</vt:lpstr>
      </vt:variant>
      <vt:variant>
        <vt:i4>44</vt:i4>
      </vt:variant>
      <vt:variant>
        <vt:lpstr>Embedded OLE Servers</vt:lpstr>
      </vt:variant>
      <vt:variant>
        <vt:i4>1</vt:i4>
      </vt:variant>
      <vt:variant>
        <vt:lpstr>Slide Titles</vt:lpstr>
      </vt:variant>
      <vt:variant>
        <vt:i4>224</vt:i4>
      </vt:variant>
    </vt:vector>
  </HeadingPairs>
  <TitlesOfParts>
    <vt:vector size="292" baseType="lpstr">
      <vt:lpstr>Arial Unicode MS</vt:lpstr>
      <vt:lpstr>ＭＳ Ｐゴシック</vt:lpstr>
      <vt:lpstr>Osaka</vt:lpstr>
      <vt:lpstr>Times</vt:lpstr>
      <vt:lpstr>Arial</vt:lpstr>
      <vt:lpstr>Arial Black</vt:lpstr>
      <vt:lpstr>Arial Narrow</vt:lpstr>
      <vt:lpstr>Bauhaus 93</vt:lpstr>
      <vt:lpstr>Bwhebb</vt:lpstr>
      <vt:lpstr>Calibri</vt:lpstr>
      <vt:lpstr>Capitals</vt:lpstr>
      <vt:lpstr>Comic Sans MS</vt:lpstr>
      <vt:lpstr>Garamond</vt:lpstr>
      <vt:lpstr>Helvetica</vt:lpstr>
      <vt:lpstr>Helvetica Neue Black Condensed</vt:lpstr>
      <vt:lpstr>Impact</vt:lpstr>
      <vt:lpstr>Monotype Sorts</vt:lpstr>
      <vt:lpstr>Tempus Sans ITC</vt:lpstr>
      <vt:lpstr>Times New Roman</vt:lpstr>
      <vt:lpstr>Tw Cen MT</vt:lpstr>
      <vt:lpstr>Wingdings</vt:lpstr>
      <vt:lpstr>Wingdings 2</vt:lpstr>
      <vt:lpstr>Wingdings 3</vt:lpstr>
      <vt:lpstr>49_Blank Presentation</vt:lpstr>
      <vt:lpstr>1_Gesture</vt:lpstr>
      <vt:lpstr>15_Default Design</vt:lpstr>
      <vt:lpstr>Blank Presentation</vt:lpstr>
      <vt:lpstr>1_Stream</vt:lpstr>
      <vt:lpstr>Construction</vt:lpstr>
      <vt:lpstr>Project Overview (Standard)</vt:lpstr>
      <vt:lpstr>1_Pulse</vt:lpstr>
      <vt:lpstr>Median</vt:lpstr>
      <vt:lpstr>1_Glint</vt:lpstr>
      <vt:lpstr>6_Default Design</vt:lpstr>
      <vt:lpstr>14_Default Design</vt:lpstr>
      <vt:lpstr>12_Default Design</vt:lpstr>
      <vt:lpstr>17_Default Design</vt:lpstr>
      <vt:lpstr>2_Content Page</vt:lpstr>
      <vt:lpstr>3_Office Theme</vt:lpstr>
      <vt:lpstr>Default Design</vt:lpstr>
      <vt:lpstr>4_Default Design</vt:lpstr>
      <vt:lpstr>1_Default Design</vt:lpstr>
      <vt:lpstr>16_Default Design</vt:lpstr>
      <vt:lpstr>Office Theme</vt:lpstr>
      <vt:lpstr>3_Project Overview (Standard)</vt:lpstr>
      <vt:lpstr>16_Office Theme</vt:lpstr>
      <vt:lpstr>11_Office Theme</vt:lpstr>
      <vt:lpstr>13_Default Design</vt:lpstr>
      <vt:lpstr>1_blstripc.ppt - Blue Stripes</vt:lpstr>
      <vt:lpstr>2_Glint</vt:lpstr>
      <vt:lpstr>27_Office Theme</vt:lpstr>
      <vt:lpstr>8_Office Theme</vt:lpstr>
      <vt:lpstr>1_Office Theme</vt:lpstr>
      <vt:lpstr>1_untitled 1</vt:lpstr>
      <vt:lpstr>19_Default Design</vt:lpstr>
      <vt:lpstr>13_Office Theme</vt:lpstr>
      <vt:lpstr>3_Default Design</vt:lpstr>
      <vt:lpstr>8_Default Design</vt:lpstr>
      <vt:lpstr>11_Default Design</vt:lpstr>
      <vt:lpstr>2_Office Theme</vt:lpstr>
      <vt:lpstr>1_White on Black Background</vt:lpstr>
      <vt:lpstr>20_Default Design</vt:lpstr>
      <vt:lpstr>1_Orbit</vt:lpstr>
      <vt:lpstr>7_Default Design</vt:lpstr>
      <vt:lpstr>53_Blank Presentation</vt:lpstr>
      <vt:lpstr>51_Blank Presentation</vt:lpstr>
      <vt:lpstr>9_Default Design</vt:lpstr>
      <vt:lpstr>Microsoft ClipArt Gallery</vt:lpstr>
      <vt:lpstr>ميخا</vt:lpstr>
      <vt:lpstr> الكلمة المفتاحية  </vt:lpstr>
      <vt:lpstr>الموضوع الرئيسي</vt:lpstr>
      <vt:lpstr>الآية المفتاحية</vt:lpstr>
      <vt:lpstr>بيان الملكوت</vt:lpstr>
      <vt:lpstr> البيان الموجز </vt:lpstr>
      <vt:lpstr>العهد</vt:lpstr>
      <vt:lpstr>الفداء</vt:lpstr>
      <vt:lpstr>المسيا</vt:lpstr>
      <vt:lpstr>مخطط السفر</vt:lpstr>
      <vt:lpstr>باري هادلستون، الكتاب المقدس الملخص بالأحرف الصوتية (غراند رابيدز: بيكر، 1992)</vt:lpstr>
      <vt:lpstr>كن سخياً </vt:lpstr>
      <vt:lpstr>لماذا يريدك الله ان تكون سخياً للفقراء؟</vt:lpstr>
      <vt:lpstr> ثلاث عظات </vt:lpstr>
      <vt:lpstr> ثلاث عظات </vt:lpstr>
      <vt:lpstr> ثلاث عظات </vt:lpstr>
      <vt:lpstr>الفكرة الرئيسية في ميخا</vt:lpstr>
      <vt:lpstr>كيف تقدر أن تقدم مساعدة أفضل إلى الأشخاص الذين لديهم مال أقل منك؟</vt:lpstr>
      <vt:lpstr>لا تقسّي قلبك </vt:lpstr>
      <vt:lpstr>Black</vt:lpstr>
      <vt:lpstr>حقائق ممتعة</vt:lpstr>
      <vt:lpstr>من كتب عن من؟</vt:lpstr>
      <vt:lpstr>الأدلة الداخلية</vt:lpstr>
      <vt:lpstr>ماذا يوجد في الإسم </vt:lpstr>
      <vt:lpstr>ترنيمة مقتبسة من ميخا 7: 18</vt:lpstr>
      <vt:lpstr>التاريخ</vt:lpstr>
      <vt:lpstr>PowerPoint Presentation</vt:lpstr>
      <vt:lpstr>مخطط ملوك وأنبياء العهد القديم</vt:lpstr>
      <vt:lpstr>موقع السفر ضمن القانونية</vt:lpstr>
      <vt:lpstr>الإستغلال ــــ الدينونة ــــ الإسترداد</vt:lpstr>
      <vt:lpstr>الإطار</vt:lpstr>
      <vt:lpstr>حياة السود مهمة</vt:lpstr>
      <vt:lpstr>حركة حياة السود مهمة في الشارع</vt:lpstr>
      <vt:lpstr>في برج ترامب بمدينة نيويورك.</vt:lpstr>
      <vt:lpstr>انضم السياسيون إلى الإحتجاجات</vt:lpstr>
      <vt:lpstr>حياة السود مهمة</vt:lpstr>
      <vt:lpstr>تم تحديث موقع حياة السود مهمة</vt:lpstr>
      <vt:lpstr>حياة السود مهمة</vt:lpstr>
      <vt:lpstr>هل الله مهتم بالعدالة الإجتماعية؟</vt:lpstr>
      <vt:lpstr>حياة السود مهمة</vt:lpstr>
      <vt:lpstr>أنواع العدالة</vt:lpstr>
      <vt:lpstr>تمييز المصطلحات</vt:lpstr>
      <vt:lpstr>نقد شجرة عدم المساواة</vt:lpstr>
      <vt:lpstr>نقد شجرة العدالة</vt:lpstr>
      <vt:lpstr>الأيديولوجية الشيوعية</vt:lpstr>
      <vt:lpstr>الماركسيون بحاجة إلى الرأسماليين</vt:lpstr>
      <vt:lpstr>تقييم حركة حياة السود مهمة كتابياً</vt:lpstr>
      <vt:lpstr>كن سخياً</vt:lpstr>
      <vt:lpstr>أورشليم كانون أول 1995</vt:lpstr>
      <vt:lpstr>منغوليا كانون أول 1995</vt:lpstr>
      <vt:lpstr>إلى أي مدى عزلتك أموالك؟</vt:lpstr>
      <vt:lpstr>لماذا يريدك الله أن تكون  سخياً مع الفقراء؟</vt:lpstr>
      <vt:lpstr>الخلفية</vt:lpstr>
      <vt:lpstr>الأنبياء  الصغار</vt:lpstr>
      <vt:lpstr>الأنبياء الصغار / رسالة عظيمة</vt:lpstr>
      <vt:lpstr>الكاتب</vt:lpstr>
      <vt:lpstr>الإنقسام في 1 ملوك سريعاً سوف يترك يهوذا  باعتبارها المملكة الباقية</vt:lpstr>
      <vt:lpstr>مخطط ملوك وأنبياء العهد القديم</vt:lpstr>
      <vt:lpstr>التهديد الأشوري</vt:lpstr>
      <vt:lpstr>احتلت آشور إسرائيل في زمن ميخا</vt:lpstr>
      <vt:lpstr>متى كتب هوشع، أشعياء وميخا؟</vt:lpstr>
      <vt:lpstr>ملوك وأنبياء العهد القديم عند سقوط إسرائيل</vt:lpstr>
      <vt:lpstr>عظات ميخا الثلاثة</vt:lpstr>
      <vt:lpstr>ضع في فكرك</vt:lpstr>
      <vt:lpstr>ميخا ١ </vt:lpstr>
      <vt:lpstr>عظات ميخا الثلاثة</vt:lpstr>
      <vt:lpstr>هيكل ميخا</vt:lpstr>
      <vt:lpstr>اسمعوا أيها الشعوب جميعكم أصغي أيتها الأرض وملؤها وليكن السيد الرب شاهداً عليكم السيد من هيكل قدسه (ميخا 1: 2)</vt:lpstr>
      <vt:lpstr>ميخا ١ : ٣-٤ 3 فإنه هوذا الرب يخرج من مكانه وينزل ويمشي على شوامخ الأرض</vt:lpstr>
      <vt:lpstr>ميخا ١ : 5-6 كل هذا من أجل إثم يعقوب ومن أجل خطية بيت إسرائيل. ما هو ذنب يعقوب؟ أليس هو السامرة؟ وما هي مرتفعات يهوذا؟ أليست هي أورشليم؟ 6 فأجعل السامرة خربة في البرية مغارس للكروم وألقي حجارتها إلى الوادي وأكشف أسسها.</vt:lpstr>
      <vt:lpstr>مورشيث - جث</vt:lpstr>
      <vt:lpstr>ميخا ١ : 7 7 وجميع تماثيلها المنحوتة تحطم وكل أعقارها تحرق بالنار وجميع أصنامها أجعلها خراباً لأنها من عقر الزانية جمعتها وإلى عقر الزانية تعود.</vt:lpstr>
      <vt:lpstr>ميخا ١ : 8 من أجل ذلك أنوح وأولول. أمشي حافياً وعرياناً. أصنع نحيباً كبنات آوى ونوحاً  كرعال النعام.</vt:lpstr>
      <vt:lpstr>رثاء  ميخا </vt:lpstr>
      <vt:lpstr>هيكل ميخا</vt:lpstr>
      <vt:lpstr>الكلمة المفتاحية</vt:lpstr>
      <vt:lpstr>ميخا ٢ </vt:lpstr>
      <vt:lpstr>هيكل ميخا</vt:lpstr>
      <vt:lpstr>ويل للمفتكرين بالبطل والصانعين الشر على مضاجعهم في نور الصباح يفعلونه لأنه في قدرة يدهم فإنهم يشتهون الحقول ويغتصبونها والبيوت ويأخذونها ويظلمون الرجل وبيته والإنسان وميراثه  (ميخا 2: 1-2)</vt:lpstr>
      <vt:lpstr>ميخا ٢ : ٣  لذلك هكذا قال الرب:  هأنذا أفتكر على هذه العشيرة بشر لا تزيلون منه أعناقكم، ولا تسلكون بالتشامخ لأنه زمان رديء.</vt:lpstr>
      <vt:lpstr>ميخا ٢ : ٤-٥  في ذلك اليوم ينطق عليكم بهجو ويرثى بمرثاة ويقال: خربنا خراباً بدل نصيب شعبي كيف ينزعه عني؟ يقسم للمرتد حقولنا. 5 لذلك لا يكون لك من يلقي حبلاً في نصيب بين جماعة الرب.</vt:lpstr>
      <vt:lpstr>هيكل ميخا</vt:lpstr>
      <vt:lpstr>ميخا ٢ : ٦  يتنبأون قائلين: لا تتنبأوا. لا يتنبأون عن هذه الأمور. لا يزول العار. </vt:lpstr>
      <vt:lpstr>ميخا ٢ : ٧  أيها المسمى بيت يعقوب، هل قصرت روح الرب؟ أهذه أفعاله؟ أليست أقوالي صالحة نحو من يسلك بالاستقامة؟</vt:lpstr>
      <vt:lpstr>ميخا ٢ : ٨   ولكن بالأمس قام شعبي كعدو. تنزعون الرداء عن الثوب من المجتازين بالطمأنينة ومن الراجعين من القتال.</vt:lpstr>
      <vt:lpstr>ميخا ٢ : ٩  تطردون نساء شعبي من بيت تنعمهن، تأخذون عن أطفالهن زينتي إلى الأبد.</vt:lpstr>
      <vt:lpstr>ميخا ٢ : ١٠-١١  10 قوموا واذهبوا لأنه ليست هذه هي الراحة. من أجل نجاسة تهلك والهلاك شديد. 11 لو كان أحد وهو سالك بالريح والكذب يكذب قائلاً: أتنبأ لك عن الخمر والمسكر لكان هو نبي هذا الشعب.</vt:lpstr>
      <vt:lpstr>هيكل ميخا</vt:lpstr>
      <vt:lpstr>إني أجمع جميعك يا يعقوب أضم بقية إسرائيل أضعهم معاً كغنم الحظيرة كقطيع في وسط مرعاه يضج من الناس (2: 12)</vt:lpstr>
      <vt:lpstr>قد صعد الفاتك أمامهم يقتحمون ويعبرون من الباب ويخرجون منه ويجتاز ملكهم أمامهم والرب في رأسهم (2: 13)</vt:lpstr>
      <vt:lpstr>ماذا عنا؟</vt:lpstr>
      <vt:lpstr>التعليم 1994-2021</vt:lpstr>
      <vt:lpstr>Dies den Engelsen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أخرج الآخرين من مأزقهم</vt:lpstr>
      <vt:lpstr>التأكيد على النبوة</vt:lpstr>
      <vt:lpstr>مشاكل وملاحظات  في تفسير النبوة</vt:lpstr>
      <vt:lpstr>الرسالة النبوية</vt:lpstr>
      <vt:lpstr>الرسالة النبوية</vt:lpstr>
      <vt:lpstr>عظات ميخا الثلاثة</vt:lpstr>
      <vt:lpstr>عظات ميخا الثلاثة</vt:lpstr>
      <vt:lpstr>ميخا ٣ </vt:lpstr>
      <vt:lpstr>وعظ ميخا بشجاعة</vt:lpstr>
      <vt:lpstr>هيكل ميخا</vt:lpstr>
      <vt:lpstr>علم ميخا الشفقة</vt:lpstr>
      <vt:lpstr>دافع ميخا عن الفقراء والمظلومين</vt:lpstr>
      <vt:lpstr>هيكل ميخا</vt:lpstr>
      <vt:lpstr>ميخا 3: 12 عن سقوط أورشليم</vt:lpstr>
      <vt:lpstr>ميخا ٤ </vt:lpstr>
      <vt:lpstr>هيكل ميخا</vt:lpstr>
      <vt:lpstr>باري هادلستون، الكتاب المقدس الملخص بالأحرف الصوتية (غراند رابيدز: بيكر، 1992)</vt:lpstr>
      <vt:lpstr>PowerPoint Presentation</vt:lpstr>
      <vt:lpstr>تشابه ميخا وأشعياء</vt:lpstr>
      <vt:lpstr>أورشليم الألفية (أشعياء)</vt:lpstr>
      <vt:lpstr>PowerPoint Presentation</vt:lpstr>
      <vt:lpstr>PowerPoint Presentation</vt:lpstr>
      <vt:lpstr>PowerPoint Presentation</vt:lpstr>
      <vt:lpstr>PowerPoint Presentation</vt:lpstr>
      <vt:lpstr>PowerPoint Presentation</vt:lpstr>
      <vt:lpstr>مبنى الأمم المتحدة نيويورك</vt:lpstr>
      <vt:lpstr>مبنى الأمم المتحدة نيويورك</vt:lpstr>
      <vt:lpstr>United Nations Building, New York</vt:lpstr>
      <vt:lpstr>تحب الذئاب الآن</vt:lpstr>
      <vt:lpstr>أشعياء 11: 6-9</vt:lpstr>
      <vt:lpstr>أشعياء 11: 6-9</vt:lpstr>
      <vt:lpstr>أشعياء 11: 6-9</vt:lpstr>
      <vt:lpstr>أشعياء 11: 6-9</vt:lpstr>
      <vt:lpstr>الأسود، النمور والدببة يا إلهي</vt:lpstr>
      <vt:lpstr>الأسود، النمور والدببة يا إلهي</vt:lpstr>
      <vt:lpstr> بالو الدب، وليو الأسد وشاريخان النمر  </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ميخا ٤ : ٦-٧</vt:lpstr>
      <vt:lpstr>ميخا ٤ : ٨</vt:lpstr>
      <vt:lpstr>أشعياء مصغر</vt:lpstr>
      <vt:lpstr>خط سير الملكوت والعهود</vt:lpstr>
      <vt:lpstr>ميخا ٥ </vt:lpstr>
      <vt:lpstr>المسيح في ميخا</vt:lpstr>
      <vt:lpstr>بيت لحم</vt:lpstr>
      <vt:lpstr>رحلة إلى بيت لحم</vt:lpstr>
      <vt:lpstr>One King 19/30</vt:lpstr>
      <vt:lpstr>جاء المجوس من الشرق
</vt:lpstr>
      <vt:lpstr>هدايا هامة:
</vt:lpstr>
      <vt:lpstr>تجاهله القادة اليهود (٢: ٤-٦) </vt:lpstr>
      <vt:lpstr>تقع بيت لحم على بعد 8 كيلومترات فقط (6 أميال) جنوب القدس</vt:lpstr>
      <vt:lpstr>خسارة الأرض اليهودية</vt:lpstr>
      <vt:lpstr>اليد غير المرئية</vt:lpstr>
      <vt:lpstr>وتكون بقية يعقوب بين الأمم في وسط شعوب كثيرين كالأسد بين وحوش الوعر كشبل الأسد بين قطعان الغنم الذي إذا عبر يدوس ويفترس وليس من ينقذ لترتفع يدك على مبغضيك وينقرض كل أعدائك (ميخا 5: 8-9)</vt:lpstr>
      <vt:lpstr>جبل الزيتون</vt:lpstr>
      <vt:lpstr>ميخا 6 </vt:lpstr>
      <vt:lpstr>عظات ميخا الثلاثة</vt:lpstr>
      <vt:lpstr>هيكل ميخا</vt:lpstr>
      <vt:lpstr>دراما قاعة المحكمة</vt:lpstr>
      <vt:lpstr>يوم في المحكمة</vt:lpstr>
      <vt:lpstr>هيكل ميخا</vt:lpstr>
      <vt:lpstr>الآية المفتاحية</vt:lpstr>
      <vt:lpstr>تركيزنا على ميخا 6: 8</vt:lpstr>
      <vt:lpstr>أنشودة ميخا 6: 8</vt:lpstr>
      <vt:lpstr>Micah 6:8</vt:lpstr>
      <vt:lpstr>هيكل ميخا</vt:lpstr>
      <vt:lpstr>الإستغلال</vt:lpstr>
      <vt:lpstr>ميخا 7 </vt:lpstr>
      <vt:lpstr>هيكل ميخا</vt:lpstr>
      <vt:lpstr>ويل لي لأني صرت كجنى الصيف كخصاصة القطاف لا عنقود للأكل ولا باكورة تينة اشتهتها نفسي (7: 1)</vt:lpstr>
      <vt:lpstr>قد باد التقي من الأرض وليس مستقيم بين الناس جميعهم يكمنون للدماء يصطادون بعضهم بعضاً بشبكة  (7: 2)</vt:lpstr>
      <vt:lpstr>اليدان إلى الشر مجتهدتان الرئيس طالب والقاضي بالهدية والكبير متكلم بهوى نفسه فيعكشونها (7: 3)</vt:lpstr>
      <vt:lpstr>الإستغلال</vt:lpstr>
      <vt:lpstr>الغستغلال</vt:lpstr>
      <vt:lpstr>هيكل ميخا</vt:lpstr>
      <vt:lpstr>ولكنني أراقب الرب  أصبر لإله خلاصي  يسمعني إلهي (7: 7)</vt:lpstr>
      <vt:lpstr>حدود الأرض الموعودة لإبراهيم</vt:lpstr>
      <vt:lpstr>أورشليم الألفية (أشعياء)</vt:lpstr>
      <vt:lpstr>أورشليم الألفية (ميخا)</vt:lpstr>
      <vt:lpstr>إسرائيل الألفية ستبارك الأمم</vt:lpstr>
      <vt:lpstr>من هو إله مثلك غافر الإثم وصافح عن الذنب لبقية ميراثه لا يحفظ إلى الأبد غضبه فإنه يسر بالرأفة (ميخا 7: 18)</vt:lpstr>
      <vt:lpstr>ميخا ٧ : ١٩-٢٠ 19 يعود يرحمنا يدوس آثامنا وتطرح في أعماق البحر جميع خطاياهم. 20 تصنع الأمانة ليعقوب والرأفة لإبراهيم اللتين حلفت لآبائنا منذ أيام القدم.</vt:lpstr>
      <vt:lpstr>لماذا يريدك الله أن تكون سخياً مع الفقراء؟</vt:lpstr>
      <vt:lpstr>الفكرة الرئيسية</vt:lpstr>
      <vt:lpstr>عظات ميخا الثلاثة</vt:lpstr>
      <vt:lpstr>عظات ميخا الثلاثة</vt:lpstr>
      <vt:lpstr>عظات ميخا الثلاثة</vt:lpstr>
      <vt:lpstr>كيف يمكنك مساعدة من يملكون مالاً أقل منك  بشكل أفضل؟ </vt:lpstr>
      <vt:lpstr>علِّم اللغة الإنجليزية</vt:lpstr>
      <vt:lpstr>شارك في رحلة إرسالية</vt:lpstr>
      <vt:lpstr>ادفع ثمن وجبة</vt:lpstr>
      <vt:lpstr>هذا الرجل الذي يبلغ من العمر 99 عاماً يتسول كل يوم ومن ثم يعطي كل المال للكنائس ودور الأيتام</vt:lpstr>
      <vt:lpstr>هذا الرجل الذي يبلغ من العمر 99 عاماً يتسول كل يوم ومن ثم يعطي كل المال للكنائس ودور الأيتام</vt:lpstr>
      <vt:lpstr>هذا الرجل الذي يبلغ من العمر 99 عاماً يتسول كل يوم ومن ثم يعطي كل المال للكنائس ودور الأيتام</vt:lpstr>
      <vt:lpstr>PowerPoint Presentation</vt:lpstr>
      <vt:lpstr>PowerPoint Presentation</vt:lpstr>
      <vt:lpstr>لا تقسّي قلبك</vt:lpstr>
      <vt:lpstr>كن سخياً</vt:lpstr>
      <vt:lpstr>أطعم الجياع</vt:lpstr>
      <vt:lpstr>أعطي</vt:lpstr>
      <vt:lpstr>اهتم</vt:lpstr>
      <vt:lpstr>استمع</vt:lpstr>
      <vt:lpstr>Black</vt:lpstr>
      <vt:lpstr>مسح العهد القديم   •  BibleStudyDownloads.org</vt:lpstr>
      <vt:lpstr>مخطط السفر</vt:lpstr>
      <vt:lpstr>مسائل تفسيرية</vt:lpstr>
      <vt:lpstr>التعريف والمخطوطات</vt:lpstr>
      <vt:lpstr>القيمة اللاهوتية</vt:lpstr>
      <vt:lpstr>التطبيق</vt:lpstr>
      <vt:lpstr>PowerPoint Presentation</vt:lpstr>
      <vt:lpstr>PowerPoint Presentation</vt:lpstr>
      <vt:lpstr>PowerPoint Presentation</vt:lpstr>
      <vt:lpstr>PowerPoint Presentation</vt:lpstr>
      <vt:lpstr>PowerPoint Presentation</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340</cp:revision>
  <dcterms:created xsi:type="dcterms:W3CDTF">2014-08-02T06:39:19Z</dcterms:created>
  <dcterms:modified xsi:type="dcterms:W3CDTF">2024-02-16T06:03:38Z</dcterms:modified>
</cp:coreProperties>
</file>