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theme/themeOverride1.xml" ContentType="application/vnd.openxmlformats-officedocument.themeOverrid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0.xml" ContentType="application/vnd.openxmlformats-officedocument.theme+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7.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4.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 id="2147483821" r:id="rId2"/>
    <p:sldMasterId id="2147484053" r:id="rId3"/>
    <p:sldMasterId id="2147484161" r:id="rId4"/>
    <p:sldMasterId id="2147484375" r:id="rId5"/>
    <p:sldMasterId id="2147485917" r:id="rId6"/>
    <p:sldMasterId id="2147485943" r:id="rId7"/>
    <p:sldMasterId id="2147485994" r:id="rId8"/>
    <p:sldMasterId id="2147486006" r:id="rId9"/>
    <p:sldMasterId id="2147486021" r:id="rId10"/>
    <p:sldMasterId id="2147486034" r:id="rId11"/>
    <p:sldMasterId id="2147486071" r:id="rId12"/>
    <p:sldMasterId id="2147486134" r:id="rId13"/>
    <p:sldMasterId id="2147486172" r:id="rId14"/>
    <p:sldMasterId id="2147486186" r:id="rId15"/>
    <p:sldMasterId id="2147486200" r:id="rId16"/>
    <p:sldMasterId id="2147486267" r:id="rId17"/>
    <p:sldMasterId id="2147486281" r:id="rId18"/>
    <p:sldMasterId id="2147486293" r:id="rId19"/>
    <p:sldMasterId id="2147486307" r:id="rId20"/>
    <p:sldMasterId id="2147486319" r:id="rId21"/>
    <p:sldMasterId id="2147486332" r:id="rId22"/>
    <p:sldMasterId id="2147486344" r:id="rId23"/>
    <p:sldMasterId id="2147486356" r:id="rId24"/>
    <p:sldMasterId id="2147486396" r:id="rId25"/>
    <p:sldMasterId id="2147486408" r:id="rId26"/>
    <p:sldMasterId id="2147486421" r:id="rId27"/>
    <p:sldMasterId id="2147486433" r:id="rId28"/>
    <p:sldMasterId id="2147486445" r:id="rId29"/>
    <p:sldMasterId id="2147486457" r:id="rId30"/>
    <p:sldMasterId id="2147486471" r:id="rId31"/>
    <p:sldMasterId id="2147486473" r:id="rId32"/>
    <p:sldMasterId id="2147486486" r:id="rId33"/>
    <p:sldMasterId id="2147486499" r:id="rId34"/>
    <p:sldMasterId id="2147486513" r:id="rId35"/>
    <p:sldMasterId id="2147486525" r:id="rId36"/>
    <p:sldMasterId id="2147486538" r:id="rId37"/>
    <p:sldMasterId id="2147486550" r:id="rId38"/>
  </p:sldMasterIdLst>
  <p:notesMasterIdLst>
    <p:notesMasterId r:id="rId233"/>
  </p:notesMasterIdLst>
  <p:sldIdLst>
    <p:sldId id="956" r:id="rId39"/>
    <p:sldId id="4442" r:id="rId40"/>
    <p:sldId id="4443" r:id="rId41"/>
    <p:sldId id="4444" r:id="rId42"/>
    <p:sldId id="960" r:id="rId43"/>
    <p:sldId id="961" r:id="rId44"/>
    <p:sldId id="962" r:id="rId45"/>
    <p:sldId id="963" r:id="rId46"/>
    <p:sldId id="964" r:id="rId47"/>
    <p:sldId id="965" r:id="rId48"/>
    <p:sldId id="966" r:id="rId49"/>
    <p:sldId id="967" r:id="rId50"/>
    <p:sldId id="968" r:id="rId51"/>
    <p:sldId id="969" r:id="rId52"/>
    <p:sldId id="970" r:id="rId53"/>
    <p:sldId id="971" r:id="rId54"/>
    <p:sldId id="972" r:id="rId55"/>
    <p:sldId id="973" r:id="rId56"/>
    <p:sldId id="974" r:id="rId57"/>
    <p:sldId id="515" r:id="rId58"/>
    <p:sldId id="465" r:id="rId59"/>
    <p:sldId id="4938" r:id="rId60"/>
    <p:sldId id="4916" r:id="rId61"/>
    <p:sldId id="4939" r:id="rId62"/>
    <p:sldId id="469" r:id="rId63"/>
    <p:sldId id="470" r:id="rId64"/>
    <p:sldId id="471" r:id="rId65"/>
    <p:sldId id="535" r:id="rId66"/>
    <p:sldId id="532" r:id="rId67"/>
    <p:sldId id="533" r:id="rId68"/>
    <p:sldId id="534" r:id="rId69"/>
    <p:sldId id="538" r:id="rId70"/>
    <p:sldId id="537" r:id="rId71"/>
    <p:sldId id="539" r:id="rId72"/>
    <p:sldId id="540" r:id="rId73"/>
    <p:sldId id="4445" r:id="rId74"/>
    <p:sldId id="4940" r:id="rId75"/>
    <p:sldId id="4941" r:id="rId76"/>
    <p:sldId id="4942" r:id="rId77"/>
    <p:sldId id="4943" r:id="rId78"/>
    <p:sldId id="398" r:id="rId79"/>
    <p:sldId id="4944" r:id="rId80"/>
    <p:sldId id="2495" r:id="rId81"/>
    <p:sldId id="605" r:id="rId82"/>
    <p:sldId id="434" r:id="rId83"/>
    <p:sldId id="4945" r:id="rId84"/>
    <p:sldId id="4946" r:id="rId85"/>
    <p:sldId id="4947" r:id="rId86"/>
    <p:sldId id="433" r:id="rId87"/>
    <p:sldId id="4948" r:id="rId88"/>
    <p:sldId id="4949" r:id="rId89"/>
    <p:sldId id="440" r:id="rId90"/>
    <p:sldId id="4950" r:id="rId91"/>
    <p:sldId id="4951" r:id="rId92"/>
    <p:sldId id="5015" r:id="rId93"/>
    <p:sldId id="4952" r:id="rId94"/>
    <p:sldId id="4953" r:id="rId95"/>
    <p:sldId id="526" r:id="rId96"/>
    <p:sldId id="4449" r:id="rId97"/>
    <p:sldId id="4954" r:id="rId98"/>
    <p:sldId id="4955" r:id="rId99"/>
    <p:sldId id="4956" r:id="rId100"/>
    <p:sldId id="4957" r:id="rId101"/>
    <p:sldId id="4958" r:id="rId102"/>
    <p:sldId id="4959" r:id="rId103"/>
    <p:sldId id="4960" r:id="rId104"/>
    <p:sldId id="4961" r:id="rId105"/>
    <p:sldId id="4962" r:id="rId106"/>
    <p:sldId id="4963" r:id="rId107"/>
    <p:sldId id="4964" r:id="rId108"/>
    <p:sldId id="4965" r:id="rId109"/>
    <p:sldId id="4966" r:id="rId110"/>
    <p:sldId id="307" r:id="rId111"/>
    <p:sldId id="308" r:id="rId112"/>
    <p:sldId id="4967" r:id="rId113"/>
    <p:sldId id="5014" r:id="rId114"/>
    <p:sldId id="4968" r:id="rId115"/>
    <p:sldId id="4969" r:id="rId116"/>
    <p:sldId id="4970" r:id="rId117"/>
    <p:sldId id="4971" r:id="rId118"/>
    <p:sldId id="4972" r:id="rId119"/>
    <p:sldId id="5526" r:id="rId120"/>
    <p:sldId id="5523" r:id="rId121"/>
    <p:sldId id="5524" r:id="rId122"/>
    <p:sldId id="5525" r:id="rId123"/>
    <p:sldId id="4973" r:id="rId124"/>
    <p:sldId id="4974" r:id="rId125"/>
    <p:sldId id="542" r:id="rId126"/>
    <p:sldId id="4975" r:id="rId127"/>
    <p:sldId id="4976" r:id="rId128"/>
    <p:sldId id="4977" r:id="rId129"/>
    <p:sldId id="594" r:id="rId130"/>
    <p:sldId id="595" r:id="rId131"/>
    <p:sldId id="4937" r:id="rId132"/>
    <p:sldId id="340" r:id="rId133"/>
    <p:sldId id="4978" r:id="rId134"/>
    <p:sldId id="4979" r:id="rId135"/>
    <p:sldId id="459" r:id="rId136"/>
    <p:sldId id="460" r:id="rId137"/>
    <p:sldId id="461" r:id="rId138"/>
    <p:sldId id="4980" r:id="rId139"/>
    <p:sldId id="4981" r:id="rId140"/>
    <p:sldId id="4925" r:id="rId141"/>
    <p:sldId id="4926" r:id="rId142"/>
    <p:sldId id="543" r:id="rId143"/>
    <p:sldId id="4982" r:id="rId144"/>
    <p:sldId id="4983" r:id="rId145"/>
    <p:sldId id="4984" r:id="rId146"/>
    <p:sldId id="472" r:id="rId147"/>
    <p:sldId id="4985" r:id="rId148"/>
    <p:sldId id="4986" r:id="rId149"/>
    <p:sldId id="4987" r:id="rId150"/>
    <p:sldId id="4988" r:id="rId151"/>
    <p:sldId id="4989" r:id="rId152"/>
    <p:sldId id="4990" r:id="rId153"/>
    <p:sldId id="477" r:id="rId154"/>
    <p:sldId id="4991" r:id="rId155"/>
    <p:sldId id="4992" r:id="rId156"/>
    <p:sldId id="4993" r:id="rId157"/>
    <p:sldId id="525" r:id="rId158"/>
    <p:sldId id="4994" r:id="rId159"/>
    <p:sldId id="478" r:id="rId160"/>
    <p:sldId id="959" r:id="rId161"/>
    <p:sldId id="4440" r:id="rId162"/>
    <p:sldId id="4438" r:id="rId163"/>
    <p:sldId id="338" r:id="rId164"/>
    <p:sldId id="352" r:id="rId165"/>
    <p:sldId id="4441" r:id="rId166"/>
    <p:sldId id="541" r:id="rId167"/>
    <p:sldId id="4927" r:id="rId168"/>
    <p:sldId id="313" r:id="rId169"/>
    <p:sldId id="4995" r:id="rId170"/>
    <p:sldId id="4996" r:id="rId171"/>
    <p:sldId id="4997" r:id="rId172"/>
    <p:sldId id="4998" r:id="rId173"/>
    <p:sldId id="4999" r:id="rId174"/>
    <p:sldId id="5000" r:id="rId175"/>
    <p:sldId id="5001" r:id="rId176"/>
    <p:sldId id="458" r:id="rId177"/>
    <p:sldId id="5002" r:id="rId178"/>
    <p:sldId id="5003" r:id="rId179"/>
    <p:sldId id="445" r:id="rId180"/>
    <p:sldId id="444" r:id="rId181"/>
    <p:sldId id="5516" r:id="rId182"/>
    <p:sldId id="601" r:id="rId183"/>
    <p:sldId id="602" r:id="rId184"/>
    <p:sldId id="603" r:id="rId185"/>
    <p:sldId id="5517" r:id="rId186"/>
    <p:sldId id="446" r:id="rId187"/>
    <p:sldId id="447" r:id="rId188"/>
    <p:sldId id="448" r:id="rId189"/>
    <p:sldId id="449" r:id="rId190"/>
    <p:sldId id="5513" r:id="rId191"/>
    <p:sldId id="5514" r:id="rId192"/>
    <p:sldId id="5515" r:id="rId193"/>
    <p:sldId id="5502" r:id="rId194"/>
    <p:sldId id="5004" r:id="rId195"/>
    <p:sldId id="5005" r:id="rId196"/>
    <p:sldId id="5006" r:id="rId197"/>
    <p:sldId id="5007" r:id="rId198"/>
    <p:sldId id="5008" r:id="rId199"/>
    <p:sldId id="5009" r:id="rId200"/>
    <p:sldId id="4928" r:id="rId201"/>
    <p:sldId id="4929" r:id="rId202"/>
    <p:sldId id="4932" r:id="rId203"/>
    <p:sldId id="4930" r:id="rId204"/>
    <p:sldId id="4931" r:id="rId205"/>
    <p:sldId id="5010" r:id="rId206"/>
    <p:sldId id="5011" r:id="rId207"/>
    <p:sldId id="4933" r:id="rId208"/>
    <p:sldId id="4934" r:id="rId209"/>
    <p:sldId id="4935" r:id="rId210"/>
    <p:sldId id="495" r:id="rId211"/>
    <p:sldId id="4030" r:id="rId212"/>
    <p:sldId id="473" r:id="rId213"/>
    <p:sldId id="474" r:id="rId214"/>
    <p:sldId id="475" r:id="rId215"/>
    <p:sldId id="476" r:id="rId216"/>
    <p:sldId id="479" r:id="rId217"/>
    <p:sldId id="5012" r:id="rId218"/>
    <p:sldId id="481" r:id="rId219"/>
    <p:sldId id="5518" r:id="rId220"/>
    <p:sldId id="5519" r:id="rId221"/>
    <p:sldId id="5520" r:id="rId222"/>
    <p:sldId id="5521" r:id="rId223"/>
    <p:sldId id="486" r:id="rId224"/>
    <p:sldId id="487" r:id="rId225"/>
    <p:sldId id="488" r:id="rId226"/>
    <p:sldId id="489" r:id="rId227"/>
    <p:sldId id="490" r:id="rId228"/>
    <p:sldId id="5013" r:id="rId229"/>
    <p:sldId id="492" r:id="rId230"/>
    <p:sldId id="493" r:id="rId231"/>
    <p:sldId id="4936" r:id="rId2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BAC537B8-DDF9-E149-9FF4-4A970E2E2C14}">
          <p14:sldIdLst>
            <p14:sldId id="956"/>
            <p14:sldId id="4442"/>
            <p14:sldId id="4443"/>
            <p14:sldId id="4444"/>
            <p14:sldId id="960"/>
            <p14:sldId id="961"/>
            <p14:sldId id="962"/>
            <p14:sldId id="963"/>
            <p14:sldId id="964"/>
            <p14:sldId id="965"/>
            <p14:sldId id="966"/>
            <p14:sldId id="967"/>
            <p14:sldId id="968"/>
            <p14:sldId id="969"/>
            <p14:sldId id="970"/>
            <p14:sldId id="971"/>
            <p14:sldId id="972"/>
            <p14:sldId id="973"/>
            <p14:sldId id="974"/>
            <p14:sldId id="515"/>
          </p14:sldIdLst>
        </p14:section>
        <p14:section name="Introduction" id="{7FB8D3EF-30D8-CB45-8CDF-219064F7DC94}">
          <p14:sldIdLst>
            <p14:sldId id="465"/>
            <p14:sldId id="4938"/>
            <p14:sldId id="4916"/>
            <p14:sldId id="4939"/>
            <p14:sldId id="469"/>
            <p14:sldId id="470"/>
            <p14:sldId id="471"/>
            <p14:sldId id="535"/>
            <p14:sldId id="532"/>
            <p14:sldId id="533"/>
            <p14:sldId id="534"/>
            <p14:sldId id="538"/>
            <p14:sldId id="537"/>
            <p14:sldId id="539"/>
            <p14:sldId id="540"/>
          </p14:sldIdLst>
        </p14:section>
        <p14:section name="Sermon" id="{3068054B-56ED-3445-A307-3931B88EE8CF}">
          <p14:sldIdLst>
            <p14:sldId id="4445"/>
            <p14:sldId id="4940"/>
            <p14:sldId id="4941"/>
            <p14:sldId id="4942"/>
            <p14:sldId id="4943"/>
            <p14:sldId id="398"/>
            <p14:sldId id="4944"/>
            <p14:sldId id="2495"/>
            <p14:sldId id="605"/>
            <p14:sldId id="434"/>
            <p14:sldId id="4945"/>
            <p14:sldId id="4946"/>
            <p14:sldId id="4947"/>
            <p14:sldId id="433"/>
            <p14:sldId id="4948"/>
            <p14:sldId id="4949"/>
            <p14:sldId id="440"/>
            <p14:sldId id="4950"/>
            <p14:sldId id="4951"/>
          </p14:sldIdLst>
        </p14:section>
        <p14:section name="Chapters" id="{0A61D921-BF7B-D947-8517-8E8B976F6E5C}">
          <p14:sldIdLst>
            <p14:sldId id="5015"/>
            <p14:sldId id="4952"/>
            <p14:sldId id="4953"/>
            <p14:sldId id="526"/>
            <p14:sldId id="4449"/>
            <p14:sldId id="4954"/>
            <p14:sldId id="4955"/>
            <p14:sldId id="4956"/>
            <p14:sldId id="4957"/>
            <p14:sldId id="4958"/>
            <p14:sldId id="4959"/>
            <p14:sldId id="4960"/>
            <p14:sldId id="4961"/>
            <p14:sldId id="4962"/>
            <p14:sldId id="4963"/>
            <p14:sldId id="4964"/>
            <p14:sldId id="4965"/>
            <p14:sldId id="4966"/>
            <p14:sldId id="307"/>
            <p14:sldId id="308"/>
            <p14:sldId id="4967"/>
            <p14:sldId id="5014"/>
            <p14:sldId id="4968"/>
            <p14:sldId id="4969"/>
            <p14:sldId id="4970"/>
            <p14:sldId id="4971"/>
            <p14:sldId id="4972"/>
            <p14:sldId id="5526"/>
            <p14:sldId id="5523"/>
            <p14:sldId id="5524"/>
            <p14:sldId id="5525"/>
            <p14:sldId id="4973"/>
            <p14:sldId id="4974"/>
            <p14:sldId id="542"/>
            <p14:sldId id="4975"/>
            <p14:sldId id="4976"/>
            <p14:sldId id="4977"/>
            <p14:sldId id="594"/>
            <p14:sldId id="595"/>
            <p14:sldId id="4937"/>
            <p14:sldId id="340"/>
            <p14:sldId id="4978"/>
            <p14:sldId id="4979"/>
            <p14:sldId id="459"/>
            <p14:sldId id="460"/>
            <p14:sldId id="461"/>
            <p14:sldId id="4980"/>
            <p14:sldId id="4981"/>
            <p14:sldId id="4925"/>
            <p14:sldId id="4926"/>
            <p14:sldId id="543"/>
            <p14:sldId id="4982"/>
            <p14:sldId id="4983"/>
            <p14:sldId id="4984"/>
            <p14:sldId id="472"/>
            <p14:sldId id="4985"/>
            <p14:sldId id="4986"/>
            <p14:sldId id="4987"/>
            <p14:sldId id="4988"/>
            <p14:sldId id="4989"/>
            <p14:sldId id="4990"/>
            <p14:sldId id="477"/>
            <p14:sldId id="4991"/>
            <p14:sldId id="4992"/>
            <p14:sldId id="4993"/>
            <p14:sldId id="525"/>
            <p14:sldId id="4994"/>
            <p14:sldId id="478"/>
            <p14:sldId id="959"/>
            <p14:sldId id="4440"/>
            <p14:sldId id="4438"/>
            <p14:sldId id="338"/>
            <p14:sldId id="352"/>
            <p14:sldId id="4441"/>
            <p14:sldId id="541"/>
            <p14:sldId id="4927"/>
            <p14:sldId id="313"/>
            <p14:sldId id="4995"/>
            <p14:sldId id="4996"/>
            <p14:sldId id="4997"/>
            <p14:sldId id="4998"/>
            <p14:sldId id="4999"/>
            <p14:sldId id="5000"/>
            <p14:sldId id="5001"/>
            <p14:sldId id="458"/>
            <p14:sldId id="5002"/>
            <p14:sldId id="5003"/>
            <p14:sldId id="445"/>
            <p14:sldId id="444"/>
            <p14:sldId id="5516"/>
            <p14:sldId id="601"/>
            <p14:sldId id="602"/>
            <p14:sldId id="603"/>
            <p14:sldId id="5517"/>
            <p14:sldId id="446"/>
            <p14:sldId id="447"/>
            <p14:sldId id="448"/>
            <p14:sldId id="449"/>
            <p14:sldId id="5513"/>
            <p14:sldId id="5514"/>
            <p14:sldId id="5515"/>
            <p14:sldId id="5502"/>
            <p14:sldId id="5004"/>
            <p14:sldId id="5005"/>
            <p14:sldId id="5006"/>
            <p14:sldId id="5007"/>
            <p14:sldId id="5008"/>
            <p14:sldId id="5009"/>
            <p14:sldId id="4928"/>
          </p14:sldIdLst>
        </p14:section>
        <p14:section name="Conclusion" id="{F0D435EE-AD63-084F-828E-E4D0D2B339EE}">
          <p14:sldIdLst>
            <p14:sldId id="4929"/>
            <p14:sldId id="4932"/>
            <p14:sldId id="4930"/>
            <p14:sldId id="4931"/>
            <p14:sldId id="5010"/>
            <p14:sldId id="5011"/>
            <p14:sldId id="4933"/>
            <p14:sldId id="4934"/>
            <p14:sldId id="4935"/>
            <p14:sldId id="495"/>
            <p14:sldId id="4030"/>
          </p14:sldIdLst>
        </p14:section>
        <p14:section name="Supplements" id="{4EEB4A7F-68B9-9D40-99C7-E4AA7ABF67BD}">
          <p14:sldIdLst>
            <p14:sldId id="473"/>
            <p14:sldId id="474"/>
            <p14:sldId id="475"/>
            <p14:sldId id="476"/>
            <p14:sldId id="479"/>
            <p14:sldId id="5012"/>
            <p14:sldId id="481"/>
            <p14:sldId id="5518"/>
            <p14:sldId id="5519"/>
            <p14:sldId id="5520"/>
            <p14:sldId id="5521"/>
            <p14:sldId id="486"/>
            <p14:sldId id="487"/>
            <p14:sldId id="488"/>
            <p14:sldId id="489"/>
            <p14:sldId id="490"/>
            <p14:sldId id="5013"/>
            <p14:sldId id="492"/>
            <p14:sldId id="493"/>
            <p14:sldId id="49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FFF5"/>
    <a:srgbClr val="FFF5D2"/>
    <a:srgbClr val="C4CAE1"/>
    <a:srgbClr val="EDEAE4"/>
    <a:srgbClr val="E4EEFF"/>
    <a:srgbClr val="000000"/>
    <a:srgbClr val="FF0000"/>
    <a:srgbClr val="FFFF99"/>
    <a:srgbClr val="666699"/>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1"/>
    <p:restoredTop sz="80635" autoAdjust="0"/>
  </p:normalViewPr>
  <p:slideViewPr>
    <p:cSldViewPr>
      <p:cViewPr varScale="1">
        <p:scale>
          <a:sx n="87" d="100"/>
          <a:sy n="87" d="100"/>
        </p:scale>
        <p:origin x="200" y="99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50" d="100"/>
        <a:sy n="50" d="100"/>
      </p:scale>
      <p:origin x="0" y="0"/>
    </p:cViewPr>
  </p:sorter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slide" Target="slides/slide167.xml"/><Relationship Id="rId226" Type="http://schemas.openxmlformats.org/officeDocument/2006/relationships/slide" Target="slides/slide188.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16" Type="http://schemas.openxmlformats.org/officeDocument/2006/relationships/slide" Target="slides/slide178.xml"/><Relationship Id="rId237"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206" Type="http://schemas.openxmlformats.org/officeDocument/2006/relationships/slide" Target="slides/slide168.xml"/><Relationship Id="rId227" Type="http://schemas.openxmlformats.org/officeDocument/2006/relationships/slide" Target="slides/slide18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217" Type="http://schemas.openxmlformats.org/officeDocument/2006/relationships/slide" Target="slides/slide17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207" Type="http://schemas.openxmlformats.org/officeDocument/2006/relationships/slide" Target="slides/slide169.xml"/><Relationship Id="rId228"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18" Type="http://schemas.openxmlformats.org/officeDocument/2006/relationships/slide" Target="slides/slide180.xml"/><Relationship Id="rId24" Type="http://schemas.openxmlformats.org/officeDocument/2006/relationships/slideMaster" Target="slideMasters/slideMaster24.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31" Type="http://schemas.openxmlformats.org/officeDocument/2006/relationships/slide" Target="slides/slide93.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208" Type="http://schemas.openxmlformats.org/officeDocument/2006/relationships/slide" Target="slides/slide170.xml"/><Relationship Id="rId229" Type="http://schemas.openxmlformats.org/officeDocument/2006/relationships/slide" Target="slides/slide19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8" Type="http://schemas.openxmlformats.org/officeDocument/2006/relationships/slideMaster" Target="slideMasters/slideMaster8.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219" Type="http://schemas.openxmlformats.org/officeDocument/2006/relationships/slide" Target="slides/slide181.xml"/><Relationship Id="rId230" Type="http://schemas.openxmlformats.org/officeDocument/2006/relationships/slide" Target="slides/slide192.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95" Type="http://schemas.openxmlformats.org/officeDocument/2006/relationships/slide" Target="slides/slide157.xml"/><Relationship Id="rId209" Type="http://schemas.openxmlformats.org/officeDocument/2006/relationships/slide" Target="slides/slide171.xml"/><Relationship Id="rId190" Type="http://schemas.openxmlformats.org/officeDocument/2006/relationships/slide" Target="slides/slide152.xml"/><Relationship Id="rId204" Type="http://schemas.openxmlformats.org/officeDocument/2006/relationships/slide" Target="slides/slide166.xml"/><Relationship Id="rId220" Type="http://schemas.openxmlformats.org/officeDocument/2006/relationships/slide" Target="slides/slide182.xml"/><Relationship Id="rId225" Type="http://schemas.openxmlformats.org/officeDocument/2006/relationships/slide" Target="slides/slide1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10" Type="http://schemas.openxmlformats.org/officeDocument/2006/relationships/slide" Target="slides/slide172.xml"/><Relationship Id="rId215" Type="http://schemas.openxmlformats.org/officeDocument/2006/relationships/slide" Target="slides/slide177.xml"/><Relationship Id="rId236" Type="http://schemas.openxmlformats.org/officeDocument/2006/relationships/theme" Target="theme/theme1.xml"/><Relationship Id="rId26" Type="http://schemas.openxmlformats.org/officeDocument/2006/relationships/slideMaster" Target="slideMasters/slideMaster26.xml"/><Relationship Id="rId231" Type="http://schemas.openxmlformats.org/officeDocument/2006/relationships/slide" Target="slides/slide193.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221" Type="http://schemas.openxmlformats.org/officeDocument/2006/relationships/slide" Target="slides/slide183.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11" Type="http://schemas.openxmlformats.org/officeDocument/2006/relationships/slide" Target="slides/slide173.xml"/><Relationship Id="rId232" Type="http://schemas.openxmlformats.org/officeDocument/2006/relationships/slide" Target="slides/slide194.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222" Type="http://schemas.openxmlformats.org/officeDocument/2006/relationships/slide" Target="slides/slide18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12" Type="http://schemas.openxmlformats.org/officeDocument/2006/relationships/slide" Target="slides/slide174.xml"/><Relationship Id="rId233" Type="http://schemas.openxmlformats.org/officeDocument/2006/relationships/notesMaster" Target="notesMasters/notes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slide" Target="slides/slide164.xml"/><Relationship Id="rId223"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 Id="rId213" Type="http://schemas.openxmlformats.org/officeDocument/2006/relationships/slide" Target="slides/slide175.xml"/><Relationship Id="rId234"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2.xml"/><Relationship Id="rId115" Type="http://schemas.openxmlformats.org/officeDocument/2006/relationships/slide" Target="slides/slide77.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61" Type="http://schemas.openxmlformats.org/officeDocument/2006/relationships/slide" Target="slides/slide23.xml"/><Relationship Id="rId82" Type="http://schemas.openxmlformats.org/officeDocument/2006/relationships/slide" Target="slides/slide44.xml"/><Relationship Id="rId199" Type="http://schemas.openxmlformats.org/officeDocument/2006/relationships/slide" Target="slides/slide161.xml"/><Relationship Id="rId203" Type="http://schemas.openxmlformats.org/officeDocument/2006/relationships/slide" Target="slides/slide165.xml"/><Relationship Id="rId19" Type="http://schemas.openxmlformats.org/officeDocument/2006/relationships/slideMaster" Target="slideMasters/slideMaster19.xml"/><Relationship Id="rId224" Type="http://schemas.openxmlformats.org/officeDocument/2006/relationships/slide" Target="slides/slide186.xml"/><Relationship Id="rId30" Type="http://schemas.openxmlformats.org/officeDocument/2006/relationships/slideMaster" Target="slideMasters/slideMaster30.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189" Type="http://schemas.openxmlformats.org/officeDocument/2006/relationships/slide" Target="slides/slide151.xml"/><Relationship Id="rId3" Type="http://schemas.openxmlformats.org/officeDocument/2006/relationships/slideMaster" Target="slideMasters/slideMaster3.xml"/><Relationship Id="rId214" Type="http://schemas.openxmlformats.org/officeDocument/2006/relationships/slide" Target="slides/slide176.xml"/><Relationship Id="rId235" Type="http://schemas.openxmlformats.org/officeDocument/2006/relationships/viewProps" Target="viewProps.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179" Type="http://schemas.openxmlformats.org/officeDocument/2006/relationships/slide" Target="slides/slide141.xml"/></Relationships>
</file>

<file path=ppt/_rels/viewProps.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slide" Target="slides/slide1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1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20000"/>
              </a:spcBef>
              <a:defRPr sz="1200">
                <a:latin typeface="Times New Roman" pitchFamily="-112" charset="0"/>
                <a:ea typeface="+mn-ea"/>
                <a:cs typeface="+mn-cs"/>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1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1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20000"/>
              </a:spcBef>
              <a:defRPr sz="1200">
                <a:latin typeface="Times New Roman" charset="0"/>
              </a:defRPr>
            </a:lvl1pPr>
          </a:lstStyle>
          <a:p>
            <a:pPr>
              <a:defRPr/>
            </a:pPr>
            <a:fld id="{93DA688C-5BD7-C344-B3B7-D1D16C19A52A}" type="slidenum">
              <a:rPr lang="en-US"/>
              <a:pPr>
                <a:defRPr/>
              </a:pPr>
              <a:t>‹#›</a:t>
            </a:fld>
            <a:endParaRPr lang="en-US"/>
          </a:p>
        </p:txBody>
      </p:sp>
    </p:spTree>
    <p:extLst>
      <p:ext uri="{BB962C8B-B14F-4D97-AF65-F5344CB8AC3E}">
        <p14:creationId xmlns:p14="http://schemas.microsoft.com/office/powerpoint/2010/main" val="421959237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nytimes.com/1976/05/23/archives/locusts-watched-by-world-center-early-warning-observation-helps.html" TargetMode="External"/><Relationship Id="rId13" Type="http://schemas.openxmlformats.org/officeDocument/2006/relationships/hyperlink" Target="https://www.ipcc.ch/site/assets/uploads/2018/02/WG1AR5_Chapter12_FINAL.pdf" TargetMode="External"/><Relationship Id="rId3" Type="http://schemas.openxmlformats.org/officeDocument/2006/relationships/hyperlink" Target="https://www.nationalguard.mil/News/Article-View/Article/575751/in-1937-colorado-guard-used-flamethrowers-and-explosives-against-plague-of-locu/" TargetMode="External"/><Relationship Id="rId7" Type="http://schemas.openxmlformats.org/officeDocument/2006/relationships/hyperlink" Target="https://www.nature.com/articles/158231d0" TargetMode="External"/><Relationship Id="rId12" Type="http://schemas.openxmlformats.org/officeDocument/2006/relationships/hyperlink" Target="https://mashable.com/article/2019-second-warmest-year-on-recor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qdl.qa/en/forgotten-war-against-locusts-helped-win-war" TargetMode="External"/><Relationship Id="rId11" Type="http://schemas.openxmlformats.org/officeDocument/2006/relationships/hyperlink" Target="https://mashable.com/article/australia-fires-climate-change/?utm_cid=a-seealso" TargetMode="External"/><Relationship Id="rId5" Type="http://schemas.openxmlformats.org/officeDocument/2006/relationships/hyperlink" Target="https://earthobservatory.nasa.gov/features/Locusts/locusts2.php" TargetMode="External"/><Relationship Id="rId10" Type="http://schemas.openxmlformats.org/officeDocument/2006/relationships/hyperlink" Target="https://mashable.com/article/smokey-bear-climate-change-wildfires-history/" TargetMode="External"/><Relationship Id="rId4" Type="http://schemas.openxmlformats.org/officeDocument/2006/relationships/hyperlink" Target="https://news.un.org/en/story/2020/01/1055631" TargetMode="External"/><Relationship Id="rId9" Type="http://schemas.openxmlformats.org/officeDocument/2006/relationships/hyperlink" Target="https://www.fs.fed.us/rm/pubs_other/rmrs_2012_miller_c001.pdf" TargetMode="External"/><Relationship Id="rId14" Type="http://schemas.openxmlformats.org/officeDocument/2006/relationships/hyperlink" Target="https://mashable.com/author/mark-kaufman/"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ationalguard.mil/News/Article-View/Article/575751/in-1937-colorado-guard-used-flamethrowers-and-explosives-against-plague-of-locu/"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news.un.org/en/story/2020/01/1055631"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7" Type="http://schemas.openxmlformats.org/officeDocument/2006/relationships/hyperlink" Target="https://mashable.com/author/mark-kaufma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ytimes.com/1976/05/23/archives/locusts-watched-by-world-center-early-warning-observation-helps.html" TargetMode="External"/><Relationship Id="rId5" Type="http://schemas.openxmlformats.org/officeDocument/2006/relationships/hyperlink" Target="https://www.nature.com/articles/158231d0" TargetMode="External"/><Relationship Id="rId4" Type="http://schemas.openxmlformats.org/officeDocument/2006/relationships/hyperlink" Target="https://www.qdl.qa/en/forgotten-war-against-locusts-helped-win-war"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mashable.com/author/mark-kaufman/"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s.fed.us/rm/pubs_other/rmrs_2012_miller_c001.pdf"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mashable.com/article/smokey-bear-climate-change-wildfires-history/"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ashable.com/article/australia-fires-climate-change/?utm_cid=a-seealso"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mashable.com/author/mark-kaufman/" TargetMode="External"/><Relationship Id="rId5" Type="http://schemas.openxmlformats.org/officeDocument/2006/relationships/hyperlink" Target="https://www.ipcc.ch/site/assets/uploads/2018/02/WG1AR5_Chapter12_FINAL.pdf" TargetMode="External"/><Relationship Id="rId4" Type="http://schemas.openxmlformats.org/officeDocument/2006/relationships/hyperlink" Target="https://mashable.com/article/2019-second-warmest-year-on-recor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npr.org/2020/02/21/807483297/why-are-swarms-of-locusts-wreaking-havoc-in-east-africa" TargetMode="External"/><Relationship Id="rId3" Type="http://schemas.openxmlformats.org/officeDocument/2006/relationships/hyperlink" Target="https://nymag.com/tags/just-asking-questions/" TargetMode="External"/><Relationship Id="rId7" Type="http://schemas.openxmlformats.org/officeDocument/2006/relationships/hyperlink" Target="https://www.jpost.com/Middle-East/Starving-Yemenis-find-food-source-in-massive-locust-outbreak-591426" TargetMode="External"/><Relationship Id="rId12" Type="http://schemas.openxmlformats.org/officeDocument/2006/relationships/hyperlink" Target="https://www.voxmedia.com/a/go-deeper"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nytimes.com/2020/02/21/world/africa/locusts-kenya-east-africa.html" TargetMode="External"/><Relationship Id="rId11" Type="http://schemas.openxmlformats.org/officeDocument/2006/relationships/hyperlink" Target="http://www.fao.org/ag/locusts/common/ecg/75/en/200302forecast.jpg" TargetMode="External"/><Relationship Id="rId5" Type="http://schemas.openxmlformats.org/officeDocument/2006/relationships/hyperlink" Target="https://www.vulture.com/2020/03/coronavirus-empty-spaces-photo-video-roundup.html#_ga=2.91960986.1475023414.1583638507-1449795920.1579121881" TargetMode="External"/><Relationship Id="rId10" Type="http://schemas.openxmlformats.org/officeDocument/2006/relationships/hyperlink" Target="http://floodlist.com/africa/somalia-tropical-cyclone-pawan-december-2019" TargetMode="External"/><Relationship Id="rId4" Type="http://schemas.openxmlformats.org/officeDocument/2006/relationships/hyperlink" Target="https://nymag.com/author/matt-stieb/" TargetMode="External"/><Relationship Id="rId9" Type="http://schemas.openxmlformats.org/officeDocument/2006/relationships/hyperlink" Target="https://subs.nymag.com/magazine/subscribe/official-subscriptionpt2.html?utm_source=disitepromo&amp;utm_medium=siteacquisition&amp;utm_campaign=bump"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8" Type="http://schemas.openxmlformats.org/officeDocument/2006/relationships/hyperlink" Target="https://lists.theepochtimes.com/links/w04KnL1FU/RontmvJPy/wCIDFYUap/D4fXP0tC1g" TargetMode="External"/><Relationship Id="rId13" Type="http://schemas.openxmlformats.org/officeDocument/2006/relationships/hyperlink" Target="https://lists.theepochtimes.com/links/w04KnL1FU/RontmvJPy/wCIDFYUap/iXvP2H2jsx" TargetMode="External"/><Relationship Id="rId18" Type="http://schemas.openxmlformats.org/officeDocument/2006/relationships/hyperlink" Target="https://lists.theepochtimes.com/links/w04KnL1FU/RontmvJPy/wCIDFYUap/2jlgRzCxZY" TargetMode="External"/><Relationship Id="rId3" Type="http://schemas.openxmlformats.org/officeDocument/2006/relationships/hyperlink" Target="https://lists.theepochtimes.com/links/w04KnL1FU/RontmvJPy/wCIDFYUap/7BqcY6DuUK" TargetMode="External"/><Relationship Id="rId21" Type="http://schemas.openxmlformats.org/officeDocument/2006/relationships/hyperlink" Target="https://lists.theepochtimes.com/links/w04KnL1FU/RontmvJPy/wCIDFYUap/JXWirbgcq0" TargetMode="External"/><Relationship Id="rId7" Type="http://schemas.openxmlformats.org/officeDocument/2006/relationships/hyperlink" Target="https://lists.theepochtimes.com/links/w04KnL1FU/RontmvJPy/wCIDFYUap/gb7K4Fd2uZ" TargetMode="External"/><Relationship Id="rId12" Type="http://schemas.openxmlformats.org/officeDocument/2006/relationships/hyperlink" Target="https://lists.theepochtimes.com/links/w04KnL1FU/RontmvJPy/wCIDFYUap/XQSMJKSKcO" TargetMode="External"/><Relationship Id="rId17" Type="http://schemas.openxmlformats.org/officeDocument/2006/relationships/hyperlink" Target="https://lists.theepochtimes.com/links/w04KnL1FU/RontmvJPy/wCIDFYUap/rA62Cn9Dem" TargetMode="External"/><Relationship Id="rId2" Type="http://schemas.openxmlformats.org/officeDocument/2006/relationships/slide" Target="../slides/slide83.xml"/><Relationship Id="rId16" Type="http://schemas.openxmlformats.org/officeDocument/2006/relationships/hyperlink" Target="https://lists.theepochtimes.com/links/w04KnL1FU/RontmvJPy/wCIDFYUap/nhqVRt8go9" TargetMode="External"/><Relationship Id="rId20" Type="http://schemas.openxmlformats.org/officeDocument/2006/relationships/hyperlink" Target="https://lists.theepochtimes.com/links/w04KnL1FU/RontmvJPy/wCIDFYUap/2ehmsV6HGK" TargetMode="External"/><Relationship Id="rId1" Type="http://schemas.openxmlformats.org/officeDocument/2006/relationships/notesMaster" Target="../notesMasters/notesMaster1.xml"/><Relationship Id="rId6" Type="http://schemas.openxmlformats.org/officeDocument/2006/relationships/hyperlink" Target="https://lists.theepochtimes.com/links/w04KnL1FU/RontmvJPy/wCIDFYUap/qLO5THTaNr" TargetMode="External"/><Relationship Id="rId11" Type="http://schemas.openxmlformats.org/officeDocument/2006/relationships/hyperlink" Target="https://lists.theepochtimes.com/links/w04KnL1FU/RontmvJPy/wCIDFYUap/w9cOb3t3Fv" TargetMode="External"/><Relationship Id="rId5" Type="http://schemas.openxmlformats.org/officeDocument/2006/relationships/hyperlink" Target="https://lists.theepochtimes.com/links/w04KnL1FU/RontmvJPy/wCIDFYUap/91Hd0GwSAk" TargetMode="External"/><Relationship Id="rId15" Type="http://schemas.openxmlformats.org/officeDocument/2006/relationships/hyperlink" Target="https://lists.theepochtimes.com/links/w04KnL1FU/RontmvJPy/wCIDFYUap/rwBTZHM1wE" TargetMode="External"/><Relationship Id="rId10" Type="http://schemas.openxmlformats.org/officeDocument/2006/relationships/hyperlink" Target="https://lists.theepochtimes.com/links/w04KnL1FU/RontmvJPy/wCIDFYUap/AzjzMiCuhu" TargetMode="External"/><Relationship Id="rId19" Type="http://schemas.openxmlformats.org/officeDocument/2006/relationships/hyperlink" Target="https://lists.theepochtimes.com/links/w04KnL1FU/RontmvJPy/wCIDFYUap/T5QNabBSTr" TargetMode="External"/><Relationship Id="rId4" Type="http://schemas.openxmlformats.org/officeDocument/2006/relationships/hyperlink" Target="https://lists.theepochtimes.com/links/w04KnL1FU/RontmvJPy/wCIDFYUap/gZ1xRJmTH2" TargetMode="External"/><Relationship Id="rId9" Type="http://schemas.openxmlformats.org/officeDocument/2006/relationships/hyperlink" Target="https://lists.theepochtimes.com/links/w04KnL1FU/RontmvJPy/wCIDFYUap/hkq0DteNy" TargetMode="External"/><Relationship Id="rId14" Type="http://schemas.openxmlformats.org/officeDocument/2006/relationships/hyperlink" Target="https://lists.theepochtimes.com/links/w04KnL1FU/RontmvJPy/wCIDFYUap/9PQ5r6HbeF" TargetMode="External"/><Relationship Id="rId22" Type="http://schemas.openxmlformats.org/officeDocument/2006/relationships/hyperlink" Target="https://lists.theepochtimes.com/links/w04KnL1FU/RontmvJPy/wCIDFYUap/nBrE2Q3Jfv"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8" Type="http://schemas.openxmlformats.org/officeDocument/2006/relationships/hyperlink" Target="http://www.lifewayresearch.com/2015/07/01/americans-optimistic-about-future/" TargetMode="External"/><Relationship Id="rId13" Type="http://schemas.openxmlformats.org/officeDocument/2006/relationships/hyperlink" Target="http://www.lifewayresearch.com/files/2015/06/American-Views-on-God-and-America.pdf" TargetMode="External"/><Relationship Id="rId3" Type="http://schemas.openxmlformats.org/officeDocument/2006/relationships/hyperlink" Target="http://www.christianitytoday.com/edstetzer/" TargetMode="External"/><Relationship Id="rId7" Type="http://schemas.openxmlformats.org/officeDocument/2006/relationships/hyperlink" Target="http://www.lifewayresearch.com/" TargetMode="External"/><Relationship Id="rId12" Type="http://schemas.openxmlformats.org/officeDocument/2006/relationships/hyperlink" Target="http://www.washingtonpost.com/wp-srv/special/politics/american-exceptionalism/"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www.christianitytoday.com/edstetzer/2012/july/rightful-revelry-cautions-concerning-combining-patriotism.html" TargetMode="External"/><Relationship Id="rId11" Type="http://schemas.openxmlformats.org/officeDocument/2006/relationships/hyperlink" Target="https://www.gop.com/platform/american-exceptionalism/" TargetMode="External"/><Relationship Id="rId5" Type="http://schemas.openxmlformats.org/officeDocument/2006/relationships/hyperlink" Target="http://www.christianitytoday.com/edstetzer/2015/july/" TargetMode="External"/><Relationship Id="rId10" Type="http://schemas.openxmlformats.org/officeDocument/2006/relationships/hyperlink" Target="http://www.washingtonpost.com/sf/national/2015/06/03/obama-and-american-exceptionalism/" TargetMode="External"/><Relationship Id="rId4" Type="http://schemas.openxmlformats.org/officeDocument/2006/relationships/hyperlink" Target="http://www.christianitytoday.com/edstetzer/2015/" TargetMode="External"/><Relationship Id="rId9" Type="http://schemas.openxmlformats.org/officeDocument/2006/relationships/hyperlink" Target="http://www.christianitytoday.com/gleanings/2015/july/god-and-america-its-complicated-lifeway-prri.html" TargetMode="External"/><Relationship Id="rId14" Type="http://schemas.openxmlformats.org/officeDocument/2006/relationships/hyperlink" Target="https://subscribe.christianitytoday.com/servlet/OrdersGateway?cds_mag_code=TDY&amp;cds_page_id=209188&amp;cds_from_id=stetzerEOAsub&amp;cds_misc_1=991959390.1481147730"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97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8304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333661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6783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4827CD9-EEF6-1641-B4BF-2DBA850EDEF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8B1D26-F9F2-5442-A9B3-BFD97CF735F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Ezekiel 47-48. The River and the Land</a:t>
            </a:r>
          </a:p>
          <a:p>
            <a:r>
              <a:rPr lang="en-US" dirty="0"/>
              <a:t>See Picture #32. The river that starts on the south side of the temple entrance.</a:t>
            </a:r>
          </a:p>
          <a:p>
            <a:r>
              <a:rPr lang="en-US" dirty="0"/>
              <a:t>Ezekiel 47:1, </a:t>
            </a:r>
            <a:r>
              <a:rPr lang="ru-RU" dirty="0"/>
              <a:t>"</a:t>
            </a:r>
            <a:r>
              <a:rPr lang="en-US" dirty="0"/>
              <a:t>Afterward he brought me again unto the door of the house,</a:t>
            </a:r>
            <a:r>
              <a:rPr lang="ru-RU" dirty="0"/>
              <a:t>"</a:t>
            </a:r>
            <a:r>
              <a:rPr lang="en-US" dirty="0"/>
              <a:t> the temple, </a:t>
            </a:r>
            <a:r>
              <a:rPr lang="ru-RU" dirty="0"/>
              <a:t>"</a:t>
            </a:r>
            <a:r>
              <a:rPr lang="en-US" dirty="0"/>
              <a:t>and, behold, waters issued out from under the threshold of the house eastward: for the forefront of the house stood toward the east, and the waters came down from under from the right side of the house, at the south side of the altar.</a:t>
            </a:r>
            <a:r>
              <a:rPr lang="ru-RU" dirty="0"/>
              <a:t>"</a:t>
            </a:r>
            <a:r>
              <a:rPr lang="en-US" dirty="0"/>
              <a:t> Picture #32 shows a trickle of water flowing from south side of the threshold of the temple. </a:t>
            </a:r>
            <a:r>
              <a:rPr lang="ru-RU" dirty="0"/>
              <a:t>"</a:t>
            </a:r>
            <a:r>
              <a:rPr lang="en-US" dirty="0"/>
              <a:t>The right side of the house</a:t>
            </a:r>
            <a:r>
              <a:rPr lang="ru-RU" dirty="0"/>
              <a:t>"</a:t>
            </a:r>
            <a:r>
              <a:rPr lang="en-US" dirty="0"/>
              <a:t> is the south side, since the temple faces east.</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#33. The river flowing out the south side of the outer east gate.</a:t>
            </a:r>
          </a:p>
          <a:p>
            <a:r>
              <a:rPr lang="ar-SA" dirty="0"/>
              <a:t>حزقيال</a:t>
            </a:r>
            <a:r>
              <a:rPr lang="en-US" dirty="0"/>
              <a:t> 47:2, </a:t>
            </a:r>
            <a:r>
              <a:rPr lang="ru-RU" dirty="0"/>
              <a:t>"</a:t>
            </a:r>
            <a:r>
              <a:rPr lang="en-US" dirty="0"/>
              <a:t>Then brought he me out of the way of the gate northward, and led me about [around] the way without [outside] unto the utter [outer] gate by the way that </a:t>
            </a:r>
            <a:r>
              <a:rPr lang="en-US" dirty="0" err="1"/>
              <a:t>looketh</a:t>
            </a:r>
            <a:r>
              <a:rPr lang="en-US" dirty="0"/>
              <a:t> eastward; and, behold, there ran out waters on the right side.</a:t>
            </a:r>
            <a:r>
              <a:rPr lang="ru-RU" dirty="0"/>
              <a:t>"</a:t>
            </a:r>
            <a:r>
              <a:rPr lang="en-US" dirty="0"/>
              <a:t> </a:t>
            </a:r>
            <a:r>
              <a:rPr lang="ru-RU" dirty="0"/>
              <a:t>"</a:t>
            </a:r>
            <a:r>
              <a:rPr lang="en-US" dirty="0"/>
              <a:t>The right side</a:t>
            </a:r>
            <a:r>
              <a:rPr lang="ru-RU" dirty="0"/>
              <a:t>"</a:t>
            </a:r>
            <a:r>
              <a:rPr lang="en-US" dirty="0"/>
              <a:t> of the gate is the south side, since the gate faces east. Why did the angel take </a:t>
            </a:r>
            <a:r>
              <a:rPr lang="ar-SA" dirty="0"/>
              <a:t>حزقيال</a:t>
            </a:r>
            <a:r>
              <a:rPr lang="en-US" dirty="0"/>
              <a:t> out the north gate and around when he wanted to show him something outside the outer east gate? Why didn</a:t>
            </a:r>
            <a:r>
              <a:rPr lang="uk-UA" dirty="0"/>
              <a:t>'</a:t>
            </a:r>
            <a:r>
              <a:rPr lang="en-US" dirty="0"/>
              <a:t>t he just take him through the outer east gate? Well, remember, the outside of the outer east gate has been sealed. So in Picture #33, we are outside the outer east gate where we started this tour, and we see the waters from the temple coming from the south side.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Bible Study Pictures and Notes for </a:t>
            </a:r>
            <a:r>
              <a:rPr lang="ar-SA" sz="1200" b="1" kern="1200" dirty="0">
                <a:solidFill>
                  <a:schemeClr val="tx1"/>
                </a:solidFill>
                <a:effectLst/>
                <a:latin typeface="Times New Roman" pitchFamily="-108" charset="0"/>
                <a:ea typeface="ＭＳ Ｐゴシック" pitchFamily="-111" charset="-128"/>
                <a:cs typeface="ＭＳ Ｐゴシック" pitchFamily="-111" charset="-128"/>
              </a:rPr>
              <a:t>حزقيال</a:t>
            </a: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 38-40</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www.jesuslovesyoutoday.org</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bible_study_pictures_and_notes</a:t>
            </a:r>
            <a:r>
              <a:rPr lang="en-US" dirty="0">
                <a:latin typeface="Times New Roman" charset="0"/>
                <a:ea typeface="ＭＳ Ｐゴシック" charset="0"/>
                <a:cs typeface="ＭＳ Ｐゴシック" charset="0"/>
              </a:rPr>
              <a:t>/</a:t>
            </a:r>
            <a:r>
              <a:rPr lang="ar-SA" dirty="0">
                <a:latin typeface="Times New Roman" charset="0"/>
                <a:ea typeface="ＭＳ Ｐゴシック" charset="0"/>
                <a:cs typeface="ＭＳ Ｐゴシック" charset="0"/>
              </a:rPr>
              <a:t>حزقيال</a:t>
            </a:r>
            <a:r>
              <a:rPr lang="en-US" dirty="0">
                <a:latin typeface="Times New Roman" charset="0"/>
                <a:ea typeface="ＭＳ Ｐゴシック" charset="0"/>
                <a:cs typeface="ＭＳ Ｐゴシック" charset="0"/>
              </a:rPr>
              <a:t>_38-40</a:t>
            </a:r>
          </a:p>
          <a:p>
            <a:r>
              <a:rPr lang="en-US" dirty="0">
                <a:latin typeface="Times New Roman" charset="0"/>
                <a:ea typeface="ＭＳ Ｐゴシック" charset="0"/>
                <a:cs typeface="ＭＳ Ｐゴシック" charset="0"/>
              </a:rPr>
              <a:t>Accessed 30 Aug 2016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E17715-FF0C-D647-BE68-39139E2E403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b="1">
                <a:solidFill>
                  <a:prstClr val="black"/>
                </a:solidFill>
                <a:latin typeface="Arial" panose="020B0604020202020204" pitchFamily="34" charset="0"/>
              </a:rPr>
              <a:pPr/>
              <a:t>148</a:t>
            </a:fld>
            <a:endParaRPr lang="en-US" sz="1200" b="1" dirty="0">
              <a:solidFill>
                <a:prstClr val="black"/>
              </a:solidFill>
              <a:latin typeface="Arial" panose="020B0604020202020204" pitchFamily="34"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#34. The river flowing east from the temple compound and getting deeper and wider.</a:t>
            </a:r>
          </a:p>
          <a:p>
            <a:r>
              <a:rPr lang="ar-SA" dirty="0"/>
              <a:t>حزقيال</a:t>
            </a:r>
            <a:r>
              <a:rPr lang="en-US" dirty="0"/>
              <a:t> 47:3-5, </a:t>
            </a:r>
            <a:r>
              <a:rPr lang="ru-RU" dirty="0"/>
              <a:t>"</a:t>
            </a:r>
            <a:r>
              <a:rPr lang="en-US" dirty="0"/>
              <a:t>And when the man that had the line in his hand went forth eastward, he measured a thousand cubits, and he brought me through the waters; the waters were to the ankles. Again he measured a thousand, and brought me through the waters; the waters were to the knees. Again he measured a thousand, and brought me through; the waters were to the loins. Afterward he measured a thousand; and it was a river that I could not pass over: for the waters were risen, waters to swim in.</a:t>
            </a:r>
            <a:r>
              <a:rPr lang="ru-RU" dirty="0"/>
              <a:t>"</a:t>
            </a:r>
            <a:r>
              <a:rPr lang="en-US" dirty="0"/>
              <a:t> The waters get deeper and deeper as they flow east. The angel is using the flax string to measure each 1000-cubit stretch. The angel gets to stay on dry ground, while </a:t>
            </a:r>
            <a:r>
              <a:rPr lang="ar-SA" dirty="0"/>
              <a:t>حزقيال</a:t>
            </a:r>
            <a:r>
              <a:rPr lang="en-US" dirty="0"/>
              <a:t> has to go through the water.</a:t>
            </a:r>
          </a:p>
          <a:p>
            <a:r>
              <a:rPr lang="en-US" dirty="0"/>
              <a:t>This passage is another reason why the word </a:t>
            </a:r>
            <a:r>
              <a:rPr lang="ru-RU" dirty="0"/>
              <a:t>"</a:t>
            </a:r>
            <a:r>
              <a:rPr lang="en-US" dirty="0"/>
              <a:t>reeds</a:t>
            </a:r>
            <a:r>
              <a:rPr lang="ru-RU" dirty="0"/>
              <a:t>"</a:t>
            </a:r>
            <a:r>
              <a:rPr lang="en-US" dirty="0"/>
              <a:t> in </a:t>
            </a:r>
            <a:r>
              <a:rPr lang="ar-SA" dirty="0"/>
              <a:t>حزقيال</a:t>
            </a:r>
            <a:r>
              <a:rPr lang="en-US" dirty="0"/>
              <a:t> 42:16-19 seems incongruous. If the angel brought the flax line to measure long distances, like these 1,000 cubit stretches, why would he use the reed to measure 500 reeds, or 3,000 cubits, in </a:t>
            </a:r>
            <a:r>
              <a:rPr lang="ar-SA" dirty="0"/>
              <a:t>حزقيال</a:t>
            </a:r>
            <a:r>
              <a:rPr lang="en-US" dirty="0"/>
              <a:t> 42? But if the word </a:t>
            </a:r>
            <a:r>
              <a:rPr lang="ru-RU" dirty="0"/>
              <a:t>"</a:t>
            </a:r>
            <a:r>
              <a:rPr lang="en-US" dirty="0"/>
              <a:t>reeds</a:t>
            </a:r>
            <a:r>
              <a:rPr lang="ru-RU" dirty="0"/>
              <a:t>"</a:t>
            </a:r>
            <a:r>
              <a:rPr lang="en-US" dirty="0"/>
              <a:t> was not in the original in 42:16-19, then the 500 cubit outside wall of the temple compound in </a:t>
            </a:r>
            <a:r>
              <a:rPr lang="ar-SA" dirty="0"/>
              <a:t>حزقيال</a:t>
            </a:r>
            <a:r>
              <a:rPr lang="en-US" dirty="0"/>
              <a:t> 42 was the longest distance the angel measured with the reed, and we could assume all longer distances were measured with the flax line, which would probably be in common medium cubits.</a:t>
            </a:r>
          </a:p>
          <a:p>
            <a:r>
              <a:rPr lang="ar-SA" dirty="0"/>
              <a:t>حزقيال</a:t>
            </a:r>
            <a:r>
              <a:rPr lang="en-US" dirty="0"/>
              <a:t> 47:7-8, </a:t>
            </a:r>
            <a:r>
              <a:rPr lang="ru-RU" dirty="0"/>
              <a:t>"</a:t>
            </a:r>
            <a:r>
              <a:rPr lang="en-US" dirty="0"/>
              <a:t>Now when I had returned, ... then said he unto me, These waters issue out toward the east country, and go down into the desert, and go into the sea: which being brought forth into the sea, the waters shall be healed.</a:t>
            </a:r>
            <a:r>
              <a:rPr lang="ru-RU" dirty="0"/>
              <a:t>"</a:t>
            </a:r>
            <a:r>
              <a:rPr lang="en-US" dirty="0"/>
              <a:t> The river from the temple goes down to the Dead Sea, and heals their salty waters.</a:t>
            </a:r>
          </a:p>
          <a:p>
            <a:r>
              <a:rPr lang="ar-SA" dirty="0"/>
              <a:t>حزقيال</a:t>
            </a:r>
            <a:r>
              <a:rPr lang="en-US" dirty="0"/>
              <a:t> 47:9-11, </a:t>
            </a:r>
            <a:r>
              <a:rPr lang="ru-RU" dirty="0"/>
              <a:t>"</a:t>
            </a:r>
            <a:r>
              <a:rPr lang="en-US" dirty="0"/>
              <a:t>And it shall come to pass, that every thing ... whithersoever the rivers shall come, shall live ... And ... fishers shall stand upon it from </a:t>
            </a:r>
            <a:r>
              <a:rPr lang="en-US" dirty="0" err="1"/>
              <a:t>Engedi</a:t>
            </a:r>
            <a:r>
              <a:rPr lang="en-US" dirty="0"/>
              <a:t> even unto </a:t>
            </a:r>
            <a:r>
              <a:rPr lang="en-US" dirty="0" err="1"/>
              <a:t>Eneglaim</a:t>
            </a:r>
            <a:r>
              <a:rPr lang="en-US" dirty="0"/>
              <a:t>, ... their fish shall be according to their kinds, as the fish of the great sea [the Mediterranean], exceeding many. But the miry places thereof and the marshes thereof shall not be healed; they shall be given to salt.</a:t>
            </a:r>
            <a:r>
              <a:rPr lang="ru-RU" dirty="0"/>
              <a:t>"</a:t>
            </a:r>
            <a:r>
              <a:rPr lang="en-US" dirty="0"/>
              <a:t> There</a:t>
            </a:r>
            <a:r>
              <a:rPr lang="uk-UA" dirty="0"/>
              <a:t>'</a:t>
            </a:r>
            <a:r>
              <a:rPr lang="en-US" dirty="0"/>
              <a:t>s no fish in the Dead Sea today, but there will be great fishing there soon.</a:t>
            </a:r>
          </a:p>
          <a:p>
            <a:r>
              <a:rPr lang="ar-SA" dirty="0"/>
              <a:t>حزقيال</a:t>
            </a:r>
            <a:r>
              <a:rPr lang="en-US" dirty="0"/>
              <a:t> 47:12, </a:t>
            </a:r>
            <a:r>
              <a:rPr lang="ru-RU" dirty="0"/>
              <a:t>"</a:t>
            </a:r>
            <a:r>
              <a:rPr lang="en-US" dirty="0"/>
              <a:t>And by the river upon the bank ...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a:t>
            </a:r>
            <a:r>
              <a:rPr lang="ru-RU" dirty="0"/>
              <a:t>"</a:t>
            </a:r>
            <a:r>
              <a:rPr lang="en-US" dirty="0"/>
              <a:t> The trees that are watered by the river from the temple will have leaves that provide healing, so no one will remain sick.</a:t>
            </a:r>
          </a:p>
          <a:p>
            <a:r>
              <a:rPr lang="en-US" dirty="0"/>
              <a:t>Not only will the waters go east and down to the Dead Sea, but half will go towards the Mediterranean Sea. Zechariah 14:8, </a:t>
            </a:r>
            <a:r>
              <a:rPr lang="ru-RU" dirty="0"/>
              <a:t>"</a:t>
            </a:r>
            <a:r>
              <a:rPr lang="en-US" dirty="0"/>
              <a:t>And it shall be in that day, that living waters shall go out from Jerusalem; half of them toward the former sea, and half of them toward the hinder sea: in summer [dryer season] and in winter [wetter season] shall it be.</a:t>
            </a:r>
            <a:r>
              <a:rPr lang="ru-RU" dirty="0"/>
              <a:t>"</a:t>
            </a:r>
            <a:endParaRPr lang="en-US" dirty="0"/>
          </a:p>
          <a:p>
            <a:r>
              <a:rPr lang="en-US" dirty="0"/>
              <a:t>In the east, the river can go down the great valley through the split in the Mount of Olives we talked about earlier to the Dead Sea. In the west, the waters from the temple, which may be at the highest point on the mountain, may first water the rest of the mountain via irrigation channels and so forth, before being gathered at the western base of the mountain to flow on to the Mediterranean. </a:t>
            </a:r>
            <a:r>
              <a:rPr lang="ru-RU" dirty="0"/>
              <a:t>"</a:t>
            </a:r>
            <a:r>
              <a:rPr lang="en-US" dirty="0"/>
              <a:t>Look upon Zion, the city of our solemnities, there the glorious LORD will be unto us a place of broad rivers and streams; wherein shall go no galley with oars, neither shall gallant ship pass thereby,</a:t>
            </a:r>
            <a:r>
              <a:rPr lang="ru-RU" dirty="0"/>
              <a:t>"</a:t>
            </a:r>
            <a:r>
              <a:rPr lang="en-US" dirty="0"/>
              <a:t> Is33:20,21. See picture #36. </a:t>
            </a:r>
            <a:r>
              <a:rPr lang="ru-RU" dirty="0"/>
              <a:t>"</a:t>
            </a:r>
            <a:r>
              <a:rPr lang="en-US" dirty="0"/>
              <a:t>I am the LORD your God dwelling in Zion, my holy mountain: ... in that day ... a fountain shall come forth out of the house of the LORD, and shall water the valley of Shittim,</a:t>
            </a:r>
            <a:r>
              <a:rPr lang="ru-RU" dirty="0"/>
              <a:t>"</a:t>
            </a:r>
            <a:r>
              <a:rPr lang="en-US" dirty="0"/>
              <a:t> Joel3:17-18.</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endParaRPr lang="en-US" dirty="0"/>
          </a:p>
          <a:p>
            <a:r>
              <a:rPr lang="en-US" dirty="0"/>
              <a:t>"The pictures in this chapter were taken from a video tour of a computer-generated model of the future Messianic Kingdom temple. The video tour is available from http://</a:t>
            </a:r>
            <a:r>
              <a:rPr lang="en-US" dirty="0" err="1"/>
              <a:t>bible.ag</a:t>
            </a:r>
            <a:r>
              <a:rPr lang="en-US" dirty="0"/>
              <a:t>. You can also download the computer model and the software to view it from Google SketchUp Warehouse, and walk through it yourself."</a:t>
            </a:r>
          </a:p>
          <a:p>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2EF383-8FFF-C749-9F55-18E1BD56846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4AF721-662B-134D-BB51-A6ED0D4E39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74FF18-8135-6C4E-BDCF-9D87EDD4632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his return, Jesus will split the Mount of Olives in half (Zechariah 14:4), making a large east-west valley for which to channel water eastward from Temple Mount all the way to the Dead Sea.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693578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 Ezekiel notes only the water flowing eastward, but Zechariah 14:8 adds that westward water will also reach the Mediterranean.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44938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071603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Grp="1" noRot="1" noChangeAspect="1" noChangeArrowheads="1"/>
          </p:cNvSpPr>
          <p:nvPr>
            <p:ph type="sldImg"/>
          </p:nvPr>
        </p:nvSpPr>
        <p:spPr>
          <a:solidFill>
            <a:srgbClr val="FFFFFF"/>
          </a:solidFill>
          <a:ln/>
        </p:spPr>
      </p:sp>
      <p:sp>
        <p:nvSpPr>
          <p:cNvPr id="8089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Israel grows crops next to the Dead Sea today. How? </a:t>
            </a:r>
          </a:p>
          <a:p>
            <a:r>
              <a:rPr lang="en-US" dirty="0">
                <a:latin typeface="Times New Roman" charset="0"/>
                <a:ea typeface="ＭＳ Ｐゴシック" charset="0"/>
                <a:cs typeface="ＭＳ Ｐゴシック" charset="0"/>
              </a:rPr>
              <a:t>• An underground oasis!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ゴシック" pitchFamily="-112" charset="-128"/>
                <a:cs typeface="Arial"/>
              </a:rPr>
              <a:t>Repentance will bring restoration in a nation: Repentance in the USA is bringing about his blessing</a:t>
            </a:r>
            <a:r>
              <a:rPr kumimoji="1" lang="en-SG" sz="1200" kern="1200" dirty="0">
                <a:solidFill>
                  <a:schemeClr val="tx1"/>
                </a:solidFill>
                <a:effectLst/>
                <a:latin typeface="Arial"/>
                <a:ea typeface="ＭＳ Ｐゴシック" pitchFamily="-112" charset="-128"/>
                <a:cs typeface="Arial"/>
              </a:rPr>
              <a:t>.</a:t>
            </a:r>
          </a:p>
          <a:p>
            <a:r>
              <a:rPr kumimoji="1" lang="en-US" sz="1200" kern="1200" dirty="0">
                <a:solidFill>
                  <a:schemeClr val="tx1"/>
                </a:solidFill>
                <a:effectLst/>
                <a:latin typeface="Arial"/>
                <a:ea typeface="ＭＳ Ｐゴシック" pitchFamily="-112" charset="-128"/>
                <a:cs typeface="Arial"/>
              </a:rPr>
              <a:t>In April 2016, Antonin Scalia, the most conservative Supreme Court justice, died suddenly, and his body was pronounced dead by a coroner who never actually saw the body, then the body was cremated within hours. This set the stage for a huge showdown on whether the Court would shift to the Left for the next generation.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breaking point came in 2016 when the USA had a candidate (Hillary Clinton) running for office under FBI investigation who destroyed 30,000 government documents.</a:t>
            </a:r>
          </a:p>
          <a:p>
            <a:r>
              <a:rPr lang="en-US" dirty="0">
                <a:latin typeface="Arial"/>
                <a:cs typeface="Arial"/>
              </a:rPr>
              <a:t>God brought American Christians to this breaking point. Franklin Graham devoted the year to 50 prayer vigils—one on the steps of each capital of each state in the USA.</a:t>
            </a:r>
          </a:p>
          <a:p>
            <a:r>
              <a:rPr lang="en-US" dirty="0">
                <a:latin typeface="Arial"/>
                <a:cs typeface="Arial"/>
              </a:rPr>
              <a:t>Election night in Nov 2016 showed a huge lead for Clinton until a massive prayer effort nationwide surged at about 8-9 PM, when it totally shifted. </a:t>
            </a:r>
          </a:p>
          <a:p>
            <a:r>
              <a:rPr lang="en-US" dirty="0">
                <a:latin typeface="Arial"/>
                <a:cs typeface="Arial"/>
              </a:rPr>
              <a:t>The result? From 2008-2016, over 1000 liberal elected officials were removed from office, culminating in the first Republican president, House and Senate in nearly 100 years in 2016. Only 17 of the 50 state governors were liberal in 2016. </a:t>
            </a:r>
          </a:p>
          <a:p>
            <a:endParaRPr lang="en-US" dirty="0">
              <a:latin typeface="Arial"/>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b="1" dirty="0">
                <a:latin typeface="Arial" panose="020B0604020202020204" pitchFamily="34" charset="0"/>
                <a:cs typeface="Arial" panose="020B0604020202020204" pitchFamily="34" charset="0"/>
              </a:rPr>
              <a:t>لذا عد إلى سؤالنا الأصلي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The culmination came on 7 April 2017 when Neil Gorsuch was confirmed to the Court, restoring the 5-4 Constitutional edge. This was by far the most enduring act President Trump had in his 4-year term of office from 2016-2020.</a:t>
            </a:r>
            <a:r>
              <a:rPr lang="en-SG" b="0" dirty="0">
                <a:effectLst/>
                <a:latin typeface="Arial" panose="020B0604020202020204" pitchFamily="34" charset="0"/>
                <a:cs typeface="Arial" panose="020B0604020202020204" pitchFamily="34" charset="0"/>
              </a:rPr>
              <a:t> He later went on to appoint two more Justices in this four-year term.</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0"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0"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a:t>
            </a:r>
          </a:p>
          <a:p>
            <a:pPr eaLnBrk="1" hangingPunct="1"/>
            <a:r>
              <a:rPr lang="en-US" b="0" dirty="0">
                <a:latin typeface="Arial" panose="020B0604020202020204" pitchFamily="34" charset="0"/>
                <a:ea typeface="ＭＳ Ｐゴシック" charset="0"/>
                <a:cs typeface="Arial" panose="020B0604020202020204" pitchFamily="34" charset="0"/>
              </a:rPr>
              <a:t>BE-05-Deut-82</a:t>
            </a:r>
          </a:p>
          <a:p>
            <a:pPr eaLnBrk="1" hangingPunct="1"/>
            <a:r>
              <a:rPr lang="en-US" b="0" dirty="0">
                <a:latin typeface="Arial" panose="020B0604020202020204" pitchFamily="34" charset="0"/>
                <a:ea typeface="ＭＳ Ｐゴシック" charset="0"/>
                <a:cs typeface="ＭＳ Ｐゴシック" charset="0"/>
              </a:rPr>
              <a:t>OP-05-Deut-71</a:t>
            </a:r>
          </a:p>
          <a:p>
            <a:pPr eaLnBrk="1" hangingPunct="1"/>
            <a:r>
              <a:rPr lang="en-US" b="0"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OS-29-Joel-159</a:t>
            </a:r>
          </a:p>
          <a:p>
            <a:pPr eaLnBrk="1" hangingPunct="1"/>
            <a:endParaRPr lang="en-US" b="0" dirty="0">
              <a:latin typeface="Arial" panose="020B0604020202020204" pitchFamily="34" charset="0"/>
              <a:ea typeface="ＭＳ Ｐゴシック" charset="0"/>
              <a:cs typeface="ＭＳ Ｐゴシック" charset="0"/>
            </a:endParaRPr>
          </a:p>
          <a:p>
            <a:pPr eaLnBrk="1" hangingPunct="1"/>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b="1" dirty="0">
                <a:latin typeface="Arial" panose="020B0604020202020204" pitchFamily="34" charset="0"/>
                <a:cs typeface="Arial" panose="020B0604020202020204" pitchFamily="34" charset="0"/>
              </a:rPr>
              <a:t>لذا عد إلى سؤالنا الأصلي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Arial" panose="020B0604020202020204" pitchFamily="34" charset="0"/>
                <a:cs typeface="Arial" panose="020B0604020202020204" pitchFamily="34" charset="0"/>
              </a:rPr>
              <a:t>God makes things difficult, so we refocus on him, and this change of mind renews our lives.</a:t>
            </a:r>
          </a:p>
          <a:p>
            <a:endParaRPr lang="en-US" dirty="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t>أوقات الصعوبة هي أوقات رائعة لتغيير وجهات نظرنا. </a:t>
            </a:r>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b="1" dirty="0">
                <a:latin typeface="Arial" panose="020B0604020202020204" pitchFamily="34" charset="0"/>
                <a:cs typeface="Arial" panose="020B0604020202020204" pitchFamily="34" charset="0"/>
              </a:rPr>
              <a:t>تغيير أفكارنا عن الله يقودنا الى تغيير مستقبلنا.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ゴシック" pitchFamily="-112" charset="-128"/>
                <a:cs typeface="Arial"/>
              </a:rPr>
              <a:t>The book </a:t>
            </a:r>
            <a:r>
              <a:rPr kumimoji="1" lang="en-US" sz="1200" i="1" kern="1200" dirty="0">
                <a:solidFill>
                  <a:schemeClr val="tx1"/>
                </a:solidFill>
                <a:effectLst/>
                <a:latin typeface="Arial"/>
                <a:ea typeface="ＭＳ Ｐゴシック" pitchFamily="-112" charset="-128"/>
                <a:cs typeface="Arial"/>
              </a:rPr>
              <a:t>Celebration of Discipline</a:t>
            </a:r>
            <a:r>
              <a:rPr kumimoji="1" lang="en-US" sz="1200" kern="1200" dirty="0">
                <a:solidFill>
                  <a:schemeClr val="tx1"/>
                </a:solidFill>
                <a:effectLst/>
                <a:latin typeface="Arial"/>
                <a:ea typeface="ＭＳ Ｐゴシック" pitchFamily="-112" charset="-128"/>
                <a:cs typeface="Arial"/>
              </a:rPr>
              <a:t> shows the value of the spiritual disciplines</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t>أوقات الصعوبة هي أوقات رائعة لتغيير وجهات نظرنا. </a:t>
            </a:r>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authors wrote this small prophecy called Joel? </a:t>
            </a:r>
          </a:p>
          <a:p>
            <a:r>
              <a:rPr lang="en-US" dirty="0"/>
              <a:t>• Some scholars argue that chapters 1 and chapters 2–3 supposedly have a different writing style, thus indicating two or more authors.</a:t>
            </a:r>
          </a:p>
          <a:p>
            <a:r>
              <a:rPr lang="en-US" dirty="0"/>
              <a:t>• Others add that the content also differs, which is true in that it speaks of both judgment and blessing. But this does not mean that two or more authors penned it. The same Joel could speak positively and negatively, as we do today.</a:t>
            </a:r>
          </a:p>
          <a:p>
            <a:endParaRPr lang="en-US" dirty="0"/>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177</a:t>
            </a:fld>
            <a:endParaRPr lang="en-US"/>
          </a:p>
        </p:txBody>
      </p:sp>
    </p:spTree>
    <p:extLst>
      <p:ext uri="{BB962C8B-B14F-4D97-AF65-F5344CB8AC3E}">
        <p14:creationId xmlns:p14="http://schemas.microsoft.com/office/powerpoint/2010/main" val="202411353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OS-29-Joel-90, 176</a:t>
            </a:r>
          </a:p>
          <a:p>
            <a:r>
              <a:rPr lang="en-US" dirty="0">
                <a:latin typeface="Times New Roman" charset="0"/>
                <a:ea typeface="ＭＳ Ｐゴシック" charset="0"/>
                <a:cs typeface="ＭＳ Ｐゴシック" charset="0"/>
              </a:rPr>
              <a:t>OS-36-Zephaniah-132</a:t>
            </a:r>
          </a:p>
        </p:txBody>
      </p:sp>
    </p:spTree>
    <p:extLst>
      <p:ext uri="{BB962C8B-B14F-4D97-AF65-F5344CB8AC3E}">
        <p14:creationId xmlns:p14="http://schemas.microsoft.com/office/powerpoint/2010/main" val="42295068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b="1" dirty="0">
                <a:latin typeface="Arial" panose="020B0604020202020204" pitchFamily="34" charset="0"/>
                <a:cs typeface="Arial" panose="020B0604020202020204" pitchFamily="34" charset="0"/>
              </a:rPr>
              <a:t>تغيير أفكارنا عن الله يقودنا الى تغيير مستقبلنا.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cs typeface="Geneva" charset="0"/>
              </a:rPr>
              <a:t>ومع ذلك قد تكون هناك فجوات بين القمم. هذه لم ترى من قبل الأنبياء الذين عرفوا أنهم تحدثوا عن المستقبل فقط، لكنهم لم يعرفوا إلى أي مدى تشير نبوءاتهم. بشكل عام وجد هناك خمس فترات زمنية، تخللت عصر النبي نفسه.</a:t>
            </a:r>
            <a:endParaRPr lang="en-US" dirty="0">
              <a:latin typeface="Times New Roman" charset="0"/>
              <a:cs typeface="Geneva" charset="0"/>
            </a:endParaRPr>
          </a:p>
          <a:p>
            <a:pPr algn="r" eaLnBrk="1" hangingPunct="1"/>
            <a:endParaRPr lang="en-US" dirty="0">
              <a:latin typeface="Times New Roman" charset="0"/>
              <a:cs typeface="Geneva" charset="0"/>
            </a:endParaRPr>
          </a:p>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mountain looking into the distance and seeing what appears to be the same mountain. However, the person standing at these same mountains from the side can clearly see significant gaps between the peaks. Such is the viewpoint that we have thousands of years later. Generally there existed five time periods, including the prophet’s own era.</a:t>
            </a:r>
          </a:p>
          <a:p>
            <a:pPr eaLnBrk="1" hangingPunct="1"/>
            <a:r>
              <a:rPr lang="en-US" baseline="0" dirty="0">
                <a:latin typeface="Times New Roman" charset="0"/>
                <a:cs typeface="Geneva" charset="0"/>
              </a:rPr>
              <a:t>____________</a:t>
            </a:r>
          </a:p>
          <a:p>
            <a:pPr eaLnBrk="1" hangingPunct="1"/>
            <a:r>
              <a:rPr lang="en-US" baseline="0" dirty="0">
                <a:latin typeface="Times New Roman" charset="0"/>
                <a:cs typeface="Geneva" charset="0"/>
              </a:rPr>
              <a:t>Common Slides English-151</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OS-31-Obadiah-13</a:t>
            </a:r>
          </a:p>
          <a:p>
            <a:pPr algn="r" eaLnBrk="1" hangingPunct="1"/>
            <a:endParaRPr lang="en-US" dirty="0">
              <a:latin typeface="Times New Roman" charset="0"/>
              <a:cs typeface="Genev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76F4C9-88F0-244C-A92C-9EC1AE94DF4D}" type="slidenum">
              <a:rPr lang="en-US" sz="1200">
                <a:solidFill>
                  <a:prstClr val="black"/>
                </a:solidFill>
                <a:latin typeface="Times New Roman" charset="0"/>
              </a:rPr>
              <a:pPr/>
              <a:t>26</a:t>
            </a:fld>
            <a:endParaRPr lang="en-US" sz="1200">
              <a:solidFill>
                <a:prstClr val="black"/>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solidFill>
                  <a:schemeClr val="tx1"/>
                </a:solidFill>
                <a:latin typeface="Arial" panose="020B0604020202020204" pitchFamily="34" charset="0"/>
                <a:cs typeface="Arial" panose="020B0604020202020204" pitchFamily="34" charset="0"/>
              </a:rPr>
              <a:t>WHOLE ARTICLE BROKEN INTO PARTS IN FOLLOWING SLIDES:</a:t>
            </a:r>
          </a:p>
          <a:p>
            <a:endParaRPr lang="en-SG" b="1" dirty="0">
              <a:solidFill>
                <a:schemeClr val="tx1"/>
              </a:solidFill>
              <a:latin typeface="Arial" panose="020B0604020202020204" pitchFamily="34" charset="0"/>
              <a:cs typeface="Arial" panose="020B0604020202020204" pitchFamily="34" charset="0"/>
            </a:endParaRPr>
          </a:p>
          <a:p>
            <a:r>
              <a:rPr lang="en-SG" b="1" dirty="0">
                <a:solidFill>
                  <a:schemeClr val="tx1"/>
                </a:solidFill>
                <a:latin typeface="Arial" panose="020B0604020202020204" pitchFamily="34" charset="0"/>
                <a:cs typeface="Arial" panose="020B0604020202020204" pitchFamily="34" charset="0"/>
              </a:rPr>
              <a:t>In 1937, aboard slowly-moving trains, the Army National Guard </a:t>
            </a:r>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b="1"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b="1"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b="1"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b="1"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r>
              <a:rPr lang="en-SG" b="1"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460-square miles of land</a:t>
            </a:r>
            <a:r>
              <a:rPr lang="en-SG" b="1"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b="1"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formed an anti-locust unit</a:t>
            </a:r>
            <a:r>
              <a:rPr lang="en-SG" b="1" dirty="0">
                <a:solidFill>
                  <a:schemeClr val="tx1"/>
                </a:solidFill>
                <a:latin typeface="Arial" panose="020B0604020202020204" pitchFamily="34" charset="0"/>
                <a:cs typeface="Arial" panose="020B0604020202020204" pitchFamily="34" charset="0"/>
              </a:rPr>
              <a:t> at the height of World War II to combat the pests </a:t>
            </a:r>
            <a:r>
              <a:rPr lang="en-SG" b="1"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 Africa</a:t>
            </a:r>
            <a:r>
              <a:rPr lang="en-SG" b="1" dirty="0">
                <a:solidFill>
                  <a:schemeClr val="tx1"/>
                </a:solidFill>
                <a:latin typeface="Arial" panose="020B0604020202020204" pitchFamily="34" charset="0"/>
                <a:cs typeface="Arial" panose="020B0604020202020204" pitchFamily="34" charset="0"/>
              </a:rPr>
              <a:t> and the Middle East, and a New York Times reporter </a:t>
            </a:r>
            <a:r>
              <a:rPr lang="en-SG" b="1"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pondered</a:t>
            </a:r>
            <a:r>
              <a:rPr lang="en-SG" b="1"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b="1"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the director of the Max Planck Institute of Animal </a:t>
            </a:r>
            <a:r>
              <a:rPr lang="en-SG" b="1" dirty="0" err="1">
                <a:solidFill>
                  <a:schemeClr val="tx1"/>
                </a:solidFill>
                <a:latin typeface="Arial" panose="020B0604020202020204" pitchFamily="34" charset="0"/>
                <a:cs typeface="Arial" panose="020B0604020202020204" pitchFamily="34" charset="0"/>
              </a:rPr>
              <a:t>Behavior</a:t>
            </a:r>
            <a:r>
              <a:rPr lang="en-SG" b="1" dirty="0">
                <a:solidFill>
                  <a:schemeClr val="tx1"/>
                </a:solidFill>
                <a:latin typeface="Arial" panose="020B0604020202020204" pitchFamily="34" charset="0"/>
                <a:cs typeface="Arial" panose="020B0604020202020204" pitchFamily="34" charset="0"/>
              </a:rPr>
              <a:t> who researches locust swarms. </a:t>
            </a:r>
          </a:p>
          <a:p>
            <a:r>
              <a:rPr lang="en-SG" b="1"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b="1" dirty="0">
                <a:solidFill>
                  <a:schemeClr val="tx1"/>
                </a:solidFill>
                <a:latin typeface="Arial" panose="020B0604020202020204" pitchFamily="34" charset="0"/>
                <a:cs typeface="Arial" panose="020B0604020202020204" pitchFamily="34" charset="0"/>
              </a:rPr>
              <a:t>Locust swarms in Kenya on Jan. 24. </a:t>
            </a:r>
          </a:p>
          <a:p>
            <a:r>
              <a:rPr lang="en-SG" b="1" dirty="0">
                <a:solidFill>
                  <a:schemeClr val="tx1"/>
                </a:solidFill>
                <a:latin typeface="Arial" panose="020B0604020202020204" pitchFamily="34" charset="0"/>
                <a:cs typeface="Arial" panose="020B0604020202020204" pitchFamily="34" charset="0"/>
              </a:rPr>
              <a:t>Image: Ben Curtis / AP / Shutterstock </a:t>
            </a:r>
          </a:p>
          <a:p>
            <a:r>
              <a:rPr lang="en-SG" b="1" dirty="0">
                <a:solidFill>
                  <a:schemeClr val="tx1"/>
                </a:solidFill>
                <a:latin typeface="Arial" panose="020B0604020202020204" pitchFamily="34" charset="0"/>
                <a:cs typeface="Arial" panose="020B0604020202020204" pitchFamily="34" charset="0"/>
              </a:rPr>
              <a:t>Desert locust movements and prediction released on Jan. 28, 2020. </a:t>
            </a:r>
          </a:p>
          <a:p>
            <a:r>
              <a:rPr lang="en-SG" b="1" dirty="0">
                <a:solidFill>
                  <a:schemeClr val="tx1"/>
                </a:solidFill>
                <a:latin typeface="Arial" panose="020B0604020202020204" pitchFamily="34" charset="0"/>
                <a:cs typeface="Arial" panose="020B0604020202020204" pitchFamily="34" charset="0"/>
              </a:rPr>
              <a:t>Image: UN </a:t>
            </a:r>
            <a:r>
              <a:rPr lang="en-SG" b="1" dirty="0" err="1">
                <a:solidFill>
                  <a:schemeClr val="tx1"/>
                </a:solidFill>
                <a:latin typeface="Arial" panose="020B0604020202020204" pitchFamily="34" charset="0"/>
                <a:cs typeface="Arial" panose="020B0604020202020204" pitchFamily="34" charset="0"/>
              </a:rPr>
              <a:t>Fao</a:t>
            </a:r>
            <a:r>
              <a:rPr lang="en-SG" b="1" dirty="0">
                <a:solidFill>
                  <a:schemeClr val="tx1"/>
                </a:solidFill>
                <a:latin typeface="Arial" panose="020B0604020202020204" pitchFamily="34" charset="0"/>
                <a:cs typeface="Arial" panose="020B0604020202020204" pitchFamily="34" charset="0"/>
              </a:rPr>
              <a:t> </a:t>
            </a:r>
          </a:p>
          <a:p>
            <a:r>
              <a:rPr lang="en-SG" b="1"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b="1"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b="1" dirty="0" err="1">
                <a:solidFill>
                  <a:schemeClr val="tx1"/>
                </a:solidFill>
                <a:latin typeface="Arial" panose="020B0604020202020204" pitchFamily="34" charset="0"/>
                <a:cs typeface="Arial" panose="020B0604020202020204" pitchFamily="34" charset="0"/>
              </a:rPr>
              <a:t>liters</a:t>
            </a:r>
            <a:r>
              <a:rPr lang="en-SG" b="1"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explained. </a:t>
            </a:r>
          </a:p>
          <a:p>
            <a:r>
              <a:rPr lang="en-SG" b="1"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b="1" dirty="0" err="1">
                <a:solidFill>
                  <a:schemeClr val="tx1"/>
                </a:solidFill>
                <a:latin typeface="Arial" panose="020B0604020202020204" pitchFamily="34" charset="0"/>
                <a:cs typeface="Arial" panose="020B0604020202020204" pitchFamily="34" charset="0"/>
              </a:rPr>
              <a:t>neighboring</a:t>
            </a:r>
            <a:r>
              <a:rPr lang="en-SG" b="1" dirty="0">
                <a:solidFill>
                  <a:schemeClr val="tx1"/>
                </a:solidFill>
                <a:latin typeface="Arial" panose="020B0604020202020204" pitchFamily="34" charset="0"/>
                <a:cs typeface="Arial" panose="020B0604020202020204" pitchFamily="34" charset="0"/>
              </a:rPr>
              <a:t> areas, which naturally inhabit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remote, mostly-uninhabited regions</a:t>
            </a:r>
            <a:r>
              <a:rPr lang="en-SG" b="1" dirty="0">
                <a:solidFill>
                  <a:schemeClr val="tx1"/>
                </a:solidFill>
                <a:latin typeface="Arial" panose="020B0604020202020204" pitchFamily="34" charset="0"/>
                <a:cs typeface="Arial" panose="020B0604020202020204" pitchFamily="34" charset="0"/>
              </a:rPr>
              <a:t> some 16 million square </a:t>
            </a:r>
            <a:r>
              <a:rPr lang="en-SG" b="1" dirty="0" err="1">
                <a:solidFill>
                  <a:schemeClr val="tx1"/>
                </a:solidFill>
                <a:latin typeface="Arial" panose="020B0604020202020204" pitchFamily="34" charset="0"/>
                <a:cs typeface="Arial" panose="020B0604020202020204" pitchFamily="34" charset="0"/>
              </a:rPr>
              <a:t>kilometers</a:t>
            </a:r>
            <a:r>
              <a:rPr lang="en-SG" b="1"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b="1" dirty="0" err="1">
                <a:solidFill>
                  <a:schemeClr val="tx1"/>
                </a:solidFill>
                <a:latin typeface="Arial" panose="020B0604020202020204" pitchFamily="34" charset="0"/>
                <a:cs typeface="Arial" panose="020B0604020202020204" pitchFamily="34" charset="0"/>
              </a:rPr>
              <a:t>color</a:t>
            </a:r>
            <a:r>
              <a:rPr lang="en-SG" b="1"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b="1"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said. </a:t>
            </a:r>
          </a:p>
          <a:p>
            <a:r>
              <a:rPr lang="en-SG" b="1" dirty="0">
                <a:solidFill>
                  <a:schemeClr val="tx1"/>
                </a:solidFill>
                <a:latin typeface="Arial" panose="020B0604020202020204" pitchFamily="34" charset="0"/>
                <a:cs typeface="Arial" panose="020B0604020202020204" pitchFamily="34" charset="0"/>
              </a:rPr>
              <a:t>Critically, humanity shouldn't </a:t>
            </a:r>
            <a:r>
              <a:rPr lang="en-SG" b="1" dirty="0" err="1">
                <a:solidFill>
                  <a:schemeClr val="tx1"/>
                </a:solidFill>
                <a:latin typeface="Arial" panose="020B0604020202020204" pitchFamily="34" charset="0"/>
                <a:cs typeface="Arial" panose="020B0604020202020204" pitchFamily="34" charset="0"/>
              </a:rPr>
              <a:t>endeavor</a:t>
            </a:r>
            <a:r>
              <a:rPr lang="en-SG" b="1"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."We don't want to stop them. We just want to manage them."</a:t>
            </a:r>
          </a:p>
          <a:p>
            <a:r>
              <a:rPr lang="en-SG" b="1" dirty="0">
                <a:solidFill>
                  <a:schemeClr val="tx1"/>
                </a:solidFill>
                <a:latin typeface="Arial" panose="020B0604020202020204" pitchFamily="34" charset="0"/>
                <a:cs typeface="Arial" panose="020B0604020202020204" pitchFamily="34" charset="0"/>
              </a:rPr>
              <a:t>Locust swarms have similarities to wildfires, explained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Sure, no one wants their house to burn down. But wide-scale </a:t>
            </a:r>
            <a:r>
              <a:rPr lang="en-SG" b="1"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suppression of wildfire</a:t>
            </a:r>
            <a:r>
              <a:rPr lang="en-SG" b="1"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b="1"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contributing to explosive infernos</a:t>
            </a:r>
            <a:r>
              <a:rPr lang="en-SG" b="1"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b="1"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Where will the locusts strike? Locust populations can explode after the right rains, at the right times, or after mild winters, explained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a:t>
            </a:r>
          </a:p>
          <a:p>
            <a:r>
              <a:rPr lang="en-SG" b="1"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each other. </a:t>
            </a:r>
          </a:p>
          <a:p>
            <a:r>
              <a:rPr lang="en-SG" b="1"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b="1" dirty="0">
                <a:solidFill>
                  <a:schemeClr val="tx1"/>
                </a:solidFill>
                <a:latin typeface="Arial" panose="020B0604020202020204" pitchFamily="34" charset="0"/>
                <a:cs typeface="Arial" panose="020B0604020202020204" pitchFamily="34" charset="0"/>
              </a:rPr>
              <a:t>Image: </a:t>
            </a:r>
            <a:r>
              <a:rPr lang="en-SG" b="1" dirty="0" err="1">
                <a:solidFill>
                  <a:schemeClr val="tx1"/>
                </a:solidFill>
                <a:latin typeface="Arial" panose="020B0604020202020204" pitchFamily="34" charset="0"/>
                <a:cs typeface="Arial" panose="020B0604020202020204" pitchFamily="34" charset="0"/>
              </a:rPr>
              <a:t>nasa</a:t>
            </a:r>
            <a:r>
              <a:rPr lang="en-SG" b="1" dirty="0">
                <a:solidFill>
                  <a:schemeClr val="tx1"/>
                </a:solidFill>
                <a:latin typeface="Arial" panose="020B0604020202020204" pitchFamily="34" charset="0"/>
                <a:cs typeface="Arial" panose="020B0604020202020204" pitchFamily="34" charset="0"/>
              </a:rPr>
              <a:t> </a:t>
            </a:r>
          </a:p>
          <a:p>
            <a:r>
              <a:rPr lang="en-SG" b="1" dirty="0">
                <a:solidFill>
                  <a:schemeClr val="tx1"/>
                </a:solidFill>
                <a:latin typeface="Arial" panose="020B0604020202020204" pitchFamily="34" charset="0"/>
                <a:cs typeface="Arial" panose="020B0604020202020204" pitchFamily="34" charset="0"/>
              </a:rPr>
              <a:t>A Kenyan farmer picks up a desert locust in Jan. 2020. </a:t>
            </a:r>
          </a:p>
          <a:p>
            <a:r>
              <a:rPr lang="en-SG" b="1" dirty="0">
                <a:solidFill>
                  <a:schemeClr val="tx1"/>
                </a:solidFill>
                <a:latin typeface="Arial" panose="020B0604020202020204" pitchFamily="34" charset="0"/>
                <a:cs typeface="Arial" panose="020B0604020202020204" pitchFamily="34" charset="0"/>
              </a:rPr>
              <a:t>Image: DAI KUROKAWA / EPA-EFE / Shutterstock </a:t>
            </a:r>
          </a:p>
          <a:p>
            <a:r>
              <a:rPr lang="en-SG" b="1" dirty="0">
                <a:solidFill>
                  <a:schemeClr val="tx1"/>
                </a:solidFill>
                <a:latin typeface="Arial" panose="020B0604020202020204" pitchFamily="34" charset="0"/>
                <a:cs typeface="Arial" panose="020B0604020202020204" pitchFamily="34" charset="0"/>
              </a:rPr>
              <a:t>"Locusts are highly cannibalistic," explained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noting that they start cannibalizing when swarming begins and food starts to vanish. "As soon as resources are limited they turn on each other."</a:t>
            </a:r>
          </a:p>
          <a:p>
            <a:r>
              <a:rPr lang="en-SG" b="1"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b="1"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and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agreed. </a:t>
            </a:r>
          </a:p>
          <a:p>
            <a:r>
              <a:rPr lang="en-SG" b="1" dirty="0">
                <a:solidFill>
                  <a:schemeClr val="tx1"/>
                </a:solidFill>
                <a:latin typeface="Arial" panose="020B0604020202020204" pitchFamily="34" charset="0"/>
                <a:cs typeface="Arial" panose="020B0604020202020204" pitchFamily="34" charset="0"/>
              </a:rPr>
              <a:t>"We’re trying to change the dogma that humans are passive victims of locust swarms," said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a:t>
            </a:r>
          </a:p>
          <a:p>
            <a:r>
              <a:rPr lang="en-SG" b="1" dirty="0">
                <a:solidFill>
                  <a:schemeClr val="tx1"/>
                </a:solidFill>
                <a:effectLst/>
                <a:latin typeface="Arial" panose="020B0604020202020204" pitchFamily="34" charset="0"/>
                <a:cs typeface="Arial" panose="020B0604020202020204" pitchFamily="34" charset="0"/>
              </a:rPr>
              <a:t>SEE ALSO: </a:t>
            </a:r>
            <a:r>
              <a:rPr lang="en-SG" b="1" dirty="0">
                <a:solidFill>
                  <a:schemeClr val="tx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Why Australia won't escape its vicious fire spiral</a:t>
            </a:r>
            <a:endParaRPr lang="en-SG" b="1" dirty="0">
              <a:solidFill>
                <a:schemeClr val="tx1"/>
              </a:solidFill>
              <a:effectLst/>
              <a:latin typeface="Arial" panose="020B0604020202020204" pitchFamily="34" charset="0"/>
              <a:cs typeface="Arial" panose="020B0604020202020204" pitchFamily="34" charset="0"/>
            </a:endParaRPr>
          </a:p>
          <a:p>
            <a:r>
              <a:rPr lang="en-SG" b="1"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b="1"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Climate change</a:t>
            </a:r>
            <a:r>
              <a:rPr lang="en-SG" b="1" dirty="0">
                <a:solidFill>
                  <a:schemeClr val="tx1"/>
                </a:solidFill>
                <a:latin typeface="Arial" panose="020B0604020202020204" pitchFamily="34" charset="0"/>
                <a:cs typeface="Arial" panose="020B0604020202020204" pitchFamily="34" charset="0"/>
              </a:rPr>
              <a:t> might make swarms more extreme, as rainfall events </a:t>
            </a:r>
            <a:r>
              <a:rPr lang="en-SG" b="1"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become more intense</a:t>
            </a:r>
            <a:r>
              <a:rPr lang="en-SG" b="1"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b="1"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b="1" dirty="0">
                <a:solidFill>
                  <a:schemeClr val="tx1"/>
                </a:solidFill>
                <a:latin typeface="Arial" panose="020B0604020202020204" pitchFamily="34" charset="0"/>
                <a:cs typeface="Arial" panose="020B0604020202020204" pitchFamily="34" charset="0"/>
              </a:rPr>
              <a:t>"It's quite extraordinary," said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b="1"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223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solidFill>
                  <a:schemeClr val="tx1"/>
                </a:solidFill>
                <a:latin typeface="Arial" panose="020B0604020202020204" pitchFamily="34" charset="0"/>
                <a:cs typeface="Arial" panose="020B0604020202020204" pitchFamily="34" charset="0"/>
              </a:rPr>
              <a:t>In 1937, aboard slowly-moving trains, the Army National Guard </a:t>
            </a:r>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b="1"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b="1"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b="1"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b="1"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70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460-square miles of land</a:t>
            </a:r>
            <a:r>
              <a:rPr lang="en-SG" b="1"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formed an anti-locust unit</a:t>
            </a:r>
            <a:r>
              <a:rPr lang="en-SG" b="1" dirty="0">
                <a:solidFill>
                  <a:schemeClr val="tx1"/>
                </a:solidFill>
                <a:latin typeface="Arial" panose="020B0604020202020204" pitchFamily="34" charset="0"/>
                <a:cs typeface="Arial" panose="020B0604020202020204" pitchFamily="34" charset="0"/>
              </a:rPr>
              <a:t> at the height of World War II to combat the pests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 Africa</a:t>
            </a:r>
            <a:r>
              <a:rPr lang="en-SG" b="1" dirty="0">
                <a:solidFill>
                  <a:schemeClr val="tx1"/>
                </a:solidFill>
                <a:latin typeface="Arial" panose="020B0604020202020204" pitchFamily="34" charset="0"/>
                <a:cs typeface="Arial" panose="020B0604020202020204" pitchFamily="34" charset="0"/>
              </a:rPr>
              <a:t> and the Middle East, and a New York Times reporter </a:t>
            </a:r>
            <a:r>
              <a:rPr lang="en-SG" b="1"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pondered</a:t>
            </a:r>
            <a:r>
              <a:rPr lang="en-SG" b="1"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b="1"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the director of the Max Planck Institute of Animal </a:t>
            </a:r>
            <a:r>
              <a:rPr lang="en-SG" b="1" dirty="0" err="1">
                <a:solidFill>
                  <a:schemeClr val="tx1"/>
                </a:solidFill>
                <a:latin typeface="Arial" panose="020B0604020202020204" pitchFamily="34" charset="0"/>
                <a:cs typeface="Arial" panose="020B0604020202020204" pitchFamily="34" charset="0"/>
              </a:rPr>
              <a:t>Behavior</a:t>
            </a:r>
            <a:r>
              <a:rPr lang="en-SG" b="1" dirty="0">
                <a:solidFill>
                  <a:schemeClr val="tx1"/>
                </a:solidFill>
                <a:latin typeface="Arial" panose="020B0604020202020204" pitchFamily="34" charset="0"/>
                <a:cs typeface="Arial" panose="020B0604020202020204" pitchFamily="34" charset="0"/>
              </a:rPr>
              <a:t> who researches locust swarms. </a:t>
            </a:r>
          </a:p>
          <a:p>
            <a:r>
              <a:rPr lang="en-SG" b="1"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b="1" dirty="0">
                <a:solidFill>
                  <a:schemeClr val="tx1"/>
                </a:solidFill>
                <a:latin typeface="Arial" panose="020B0604020202020204" pitchFamily="34" charset="0"/>
                <a:cs typeface="Arial" panose="020B0604020202020204" pitchFamily="34" charset="0"/>
              </a:rPr>
              <a:t>Locust swarms in Kenya on Jan. 24. </a:t>
            </a:r>
          </a:p>
          <a:p>
            <a:r>
              <a:rPr lang="en-SG" b="1" dirty="0">
                <a:solidFill>
                  <a:schemeClr val="tx1"/>
                </a:solidFill>
                <a:latin typeface="Arial" panose="020B0604020202020204" pitchFamily="34" charset="0"/>
                <a:cs typeface="Arial" panose="020B0604020202020204" pitchFamily="34" charset="0"/>
              </a:rPr>
              <a:t>Image: Ben Curtis / AP / Shutterstock </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670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b="1"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b="1" dirty="0" err="1">
                <a:solidFill>
                  <a:schemeClr val="tx1"/>
                </a:solidFill>
                <a:latin typeface="Arial" panose="020B0604020202020204" pitchFamily="34" charset="0"/>
                <a:cs typeface="Arial" panose="020B0604020202020204" pitchFamily="34" charset="0"/>
              </a:rPr>
              <a:t>liters</a:t>
            </a:r>
            <a:r>
              <a:rPr lang="en-SG" b="1"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explained. </a:t>
            </a:r>
          </a:p>
          <a:p>
            <a:r>
              <a:rPr lang="en-SG" b="1"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b="1" dirty="0" err="1">
                <a:solidFill>
                  <a:schemeClr val="tx1"/>
                </a:solidFill>
                <a:latin typeface="Arial" panose="020B0604020202020204" pitchFamily="34" charset="0"/>
                <a:cs typeface="Arial" panose="020B0604020202020204" pitchFamily="34" charset="0"/>
              </a:rPr>
              <a:t>neighboring</a:t>
            </a:r>
            <a:r>
              <a:rPr lang="en-SG" b="1" dirty="0">
                <a:solidFill>
                  <a:schemeClr val="tx1"/>
                </a:solidFill>
                <a:latin typeface="Arial" panose="020B0604020202020204" pitchFamily="34" charset="0"/>
                <a:cs typeface="Arial" panose="020B0604020202020204" pitchFamily="34" charset="0"/>
              </a:rPr>
              <a:t> areas, which naturally inhabit </a:t>
            </a:r>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remote, mostly-uninhabited regions</a:t>
            </a:r>
            <a:r>
              <a:rPr lang="en-SG" b="1" dirty="0">
                <a:solidFill>
                  <a:schemeClr val="tx1"/>
                </a:solidFill>
                <a:latin typeface="Arial" panose="020B0604020202020204" pitchFamily="34" charset="0"/>
                <a:cs typeface="Arial" panose="020B0604020202020204" pitchFamily="34" charset="0"/>
              </a:rPr>
              <a:t> some 16 million square </a:t>
            </a:r>
            <a:r>
              <a:rPr lang="en-SG" b="1" dirty="0" err="1">
                <a:solidFill>
                  <a:schemeClr val="tx1"/>
                </a:solidFill>
                <a:latin typeface="Arial" panose="020B0604020202020204" pitchFamily="34" charset="0"/>
                <a:cs typeface="Arial" panose="020B0604020202020204" pitchFamily="34" charset="0"/>
              </a:rPr>
              <a:t>kilometers</a:t>
            </a:r>
            <a:r>
              <a:rPr lang="en-SG" b="1"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b="1" dirty="0" err="1">
                <a:solidFill>
                  <a:schemeClr val="tx1"/>
                </a:solidFill>
                <a:latin typeface="Arial" panose="020B0604020202020204" pitchFamily="34" charset="0"/>
                <a:cs typeface="Arial" panose="020B0604020202020204" pitchFamily="34" charset="0"/>
              </a:rPr>
              <a:t>color</a:t>
            </a:r>
            <a:r>
              <a:rPr lang="en-SG" b="1"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b="1"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said. </a:t>
            </a:r>
          </a:p>
          <a:p>
            <a:r>
              <a:rPr lang="en-SG" b="1" dirty="0">
                <a:solidFill>
                  <a:schemeClr val="tx1"/>
                </a:solidFill>
                <a:latin typeface="Arial" panose="020B0604020202020204" pitchFamily="34" charset="0"/>
                <a:cs typeface="Arial" panose="020B0604020202020204" pitchFamily="34" charset="0"/>
              </a:rPr>
              <a:t>Critically, humanity shouldn't </a:t>
            </a:r>
            <a:r>
              <a:rPr lang="en-SG" b="1" dirty="0" err="1">
                <a:solidFill>
                  <a:schemeClr val="tx1"/>
                </a:solidFill>
                <a:latin typeface="Arial" panose="020B0604020202020204" pitchFamily="34" charset="0"/>
                <a:cs typeface="Arial" panose="020B0604020202020204" pitchFamily="34" charset="0"/>
              </a:rPr>
              <a:t>endeavor</a:t>
            </a:r>
            <a:r>
              <a:rPr lang="en-SG" b="1"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."We don't want to stop them. We just want to manage them."</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99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solidFill>
                  <a:schemeClr val="tx1"/>
                </a:solidFill>
                <a:latin typeface="Arial" panose="020B0604020202020204" pitchFamily="34" charset="0"/>
                <a:cs typeface="Arial" panose="020B0604020202020204" pitchFamily="34" charset="0"/>
              </a:rPr>
              <a:t>Locust swarms have similarities to wildfires, explained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Sure, no one wants their house to burn down. But wide-scale </a:t>
            </a:r>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suppression of wildfire</a:t>
            </a:r>
            <a:r>
              <a:rPr lang="en-SG" b="1"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contributing to explosive infernos</a:t>
            </a:r>
            <a:r>
              <a:rPr lang="en-SG" b="1"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b="1"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Where will the locusts strike? Locust populations can explode after the right rains, at the right times, or after mild winters, explained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a:t>
            </a:r>
          </a:p>
          <a:p>
            <a:r>
              <a:rPr lang="en-SG" b="1"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each other. </a:t>
            </a:r>
          </a:p>
          <a:p>
            <a:r>
              <a:rPr lang="en-SG" b="1"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b="1" dirty="0">
                <a:solidFill>
                  <a:schemeClr val="tx1"/>
                </a:solidFill>
                <a:latin typeface="Arial" panose="020B0604020202020204" pitchFamily="34" charset="0"/>
                <a:cs typeface="Arial" panose="020B0604020202020204" pitchFamily="34" charset="0"/>
              </a:rPr>
              <a:t>Image: </a:t>
            </a:r>
            <a:r>
              <a:rPr lang="en-SG" b="1" dirty="0" err="1">
                <a:solidFill>
                  <a:schemeClr val="tx1"/>
                </a:solidFill>
                <a:latin typeface="Arial" panose="020B0604020202020204" pitchFamily="34" charset="0"/>
                <a:cs typeface="Arial" panose="020B0604020202020204" pitchFamily="34" charset="0"/>
              </a:rPr>
              <a:t>nasa</a:t>
            </a:r>
            <a:r>
              <a:rPr lang="en-SG" b="1" dirty="0">
                <a:solidFill>
                  <a:schemeClr val="tx1"/>
                </a:solidFill>
                <a:latin typeface="Arial" panose="020B0604020202020204" pitchFamily="34" charset="0"/>
                <a:cs typeface="Arial" panose="020B0604020202020204" pitchFamily="34" charset="0"/>
              </a:rPr>
              <a:t> </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327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b="1"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and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 agreed. </a:t>
            </a:r>
          </a:p>
          <a:p>
            <a:r>
              <a:rPr lang="en-SG" b="1" dirty="0">
                <a:solidFill>
                  <a:schemeClr val="tx1"/>
                </a:solidFill>
                <a:latin typeface="Arial" panose="020B0604020202020204" pitchFamily="34" charset="0"/>
                <a:cs typeface="Arial" panose="020B0604020202020204" pitchFamily="34" charset="0"/>
              </a:rPr>
              <a:t>"We’re trying to change the dogma that humans are passive victims of locust swarms," said </a:t>
            </a:r>
            <a:r>
              <a:rPr lang="en-SG" b="1" dirty="0" err="1">
                <a:solidFill>
                  <a:schemeClr val="tx1"/>
                </a:solidFill>
                <a:latin typeface="Arial" panose="020B0604020202020204" pitchFamily="34" charset="0"/>
                <a:cs typeface="Arial" panose="020B0604020202020204" pitchFamily="34" charset="0"/>
              </a:rPr>
              <a:t>Overson</a:t>
            </a:r>
            <a:r>
              <a:rPr lang="en-SG" b="1" dirty="0">
                <a:solidFill>
                  <a:schemeClr val="tx1"/>
                </a:solidFill>
                <a:latin typeface="Arial" panose="020B0604020202020204" pitchFamily="34" charset="0"/>
                <a:cs typeface="Arial" panose="020B0604020202020204" pitchFamily="34" charset="0"/>
              </a:rPr>
              <a:t>.</a:t>
            </a:r>
          </a:p>
          <a:p>
            <a:r>
              <a:rPr lang="en-SG" b="1" dirty="0">
                <a:solidFill>
                  <a:schemeClr val="tx1"/>
                </a:solidFill>
                <a:effectLst/>
                <a:latin typeface="Arial" panose="020B0604020202020204" pitchFamily="34" charset="0"/>
                <a:cs typeface="Arial" panose="020B0604020202020204" pitchFamily="34" charset="0"/>
              </a:rPr>
              <a:t>SEE ALSO: </a:t>
            </a:r>
            <a:r>
              <a:rPr lang="en-SG" b="1"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Why Australia won't escape its vicious fire spiral</a:t>
            </a:r>
            <a:endParaRPr lang="en-SG" b="1" dirty="0">
              <a:solidFill>
                <a:schemeClr val="tx1"/>
              </a:solidFill>
              <a:effectLst/>
              <a:latin typeface="Arial" panose="020B0604020202020204" pitchFamily="34" charset="0"/>
              <a:cs typeface="Arial" panose="020B0604020202020204" pitchFamily="34" charset="0"/>
            </a:endParaRPr>
          </a:p>
          <a:p>
            <a:r>
              <a:rPr lang="en-SG" b="1"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Climate change</a:t>
            </a:r>
            <a:r>
              <a:rPr lang="en-SG" b="1" dirty="0">
                <a:solidFill>
                  <a:schemeClr val="tx1"/>
                </a:solidFill>
                <a:latin typeface="Arial" panose="020B0604020202020204" pitchFamily="34" charset="0"/>
                <a:cs typeface="Arial" panose="020B0604020202020204" pitchFamily="34" charset="0"/>
              </a:rPr>
              <a:t> might make swarms more extreme, as rainfall events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become more intense</a:t>
            </a:r>
            <a:r>
              <a:rPr lang="en-SG" b="1"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b="1"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b="1" dirty="0">
                <a:solidFill>
                  <a:schemeClr val="tx1"/>
                </a:solidFill>
                <a:latin typeface="Arial" panose="020B0604020202020204" pitchFamily="34" charset="0"/>
                <a:cs typeface="Arial" panose="020B0604020202020204" pitchFamily="34" charset="0"/>
              </a:rPr>
              <a:t>"It's quite extraordinary," said </a:t>
            </a:r>
            <a:r>
              <a:rPr lang="en-SG" b="1" dirty="0" err="1">
                <a:solidFill>
                  <a:schemeClr val="tx1"/>
                </a:solidFill>
                <a:latin typeface="Arial" panose="020B0604020202020204" pitchFamily="34" charset="0"/>
                <a:cs typeface="Arial" panose="020B0604020202020204" pitchFamily="34" charset="0"/>
              </a:rPr>
              <a:t>Couzin</a:t>
            </a:r>
            <a:r>
              <a:rPr lang="en-SG" b="1"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b="1"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Mark Kaufman</a:t>
            </a:r>
            <a:r>
              <a:rPr lang="en-SG" b="1" dirty="0">
                <a:solidFill>
                  <a:schemeClr val="tx1"/>
                </a:solidFill>
                <a:latin typeface="Arial" panose="020B0604020202020204" pitchFamily="34" charset="0"/>
                <a:cs typeface="Arial" panose="020B0604020202020204" pitchFamily="34" charset="0"/>
              </a:rPr>
              <a:t> Jan 28, 2020</a:t>
            </a:r>
          </a:p>
          <a:p>
            <a:r>
              <a:rPr lang="en-US" b="1" dirty="0">
                <a:solidFill>
                  <a:schemeClr val="tx1"/>
                </a:solidFill>
                <a:latin typeface="Arial" panose="020B0604020202020204" pitchFamily="34" charset="0"/>
                <a:cs typeface="Arial" panose="020B0604020202020204" pitchFamily="34" charset="0"/>
              </a:rPr>
              <a:t>https://</a:t>
            </a:r>
            <a:r>
              <a:rPr lang="en-US" b="1" dirty="0" err="1">
                <a:solidFill>
                  <a:schemeClr val="tx1"/>
                </a:solidFill>
                <a:latin typeface="Arial" panose="020B0604020202020204" pitchFamily="34" charset="0"/>
                <a:cs typeface="Arial" panose="020B0604020202020204" pitchFamily="34" charset="0"/>
              </a:rPr>
              <a:t>mashable.com</a:t>
            </a:r>
            <a:r>
              <a:rPr lang="en-US" b="1" dirty="0">
                <a:solidFill>
                  <a:schemeClr val="tx1"/>
                </a:solidFill>
                <a:latin typeface="Arial" panose="020B0604020202020204" pitchFamily="34" charset="0"/>
                <a:cs typeface="Arial" panose="020B0604020202020204" pitchFamily="34" charset="0"/>
              </a:rPr>
              <a:t>/article/locust-swarm-</a:t>
            </a:r>
            <a:r>
              <a:rPr lang="en-US" b="1" dirty="0" err="1">
                <a:solidFill>
                  <a:schemeClr val="tx1"/>
                </a:solidFill>
                <a:latin typeface="Arial" panose="020B0604020202020204" pitchFamily="34" charset="0"/>
                <a:cs typeface="Arial" panose="020B0604020202020204" pitchFamily="34" charset="0"/>
              </a:rPr>
              <a:t>africa</a:t>
            </a:r>
            <a:r>
              <a:rPr lang="en-US" b="1" dirty="0">
                <a:solidFill>
                  <a:schemeClr val="tx1"/>
                </a:solidFill>
                <a:latin typeface="Arial" panose="020B0604020202020204" pitchFamily="34" charset="0"/>
                <a:cs typeface="Arial" panose="020B0604020202020204" pitchFamily="34" charset="0"/>
              </a:rPr>
              <a:t>-explained/</a:t>
            </a:r>
          </a:p>
          <a:p>
            <a:r>
              <a:rPr lang="en-US" b="1" dirty="0">
                <a:solidFill>
                  <a:schemeClr val="tx1"/>
                </a:solidFill>
                <a:latin typeface="Arial" panose="020B0604020202020204" pitchFamily="34" charset="0"/>
                <a:cs typeface="Arial" panose="020B0604020202020204" pitchFamily="34" charset="0"/>
              </a:rPr>
              <a:t>Accessed 17 March 2020</a:t>
            </a: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4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6522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just asking questions</a:t>
            </a:r>
            <a:r>
              <a:rPr lang="en-SG" b="1" dirty="0">
                <a:solidFill>
                  <a:schemeClr val="tx1"/>
                </a:solidFill>
                <a:latin typeface="Arial" panose="020B0604020202020204" pitchFamily="34" charset="0"/>
                <a:cs typeface="Arial" panose="020B0604020202020204" pitchFamily="34" charset="0"/>
              </a:rPr>
              <a:t> Mar. 14, 2020 </a:t>
            </a:r>
          </a:p>
          <a:p>
            <a:r>
              <a:rPr lang="en-SG" b="1" dirty="0">
                <a:solidFill>
                  <a:schemeClr val="tx1"/>
                </a:solidFill>
                <a:latin typeface="Arial" panose="020B0604020202020204" pitchFamily="34" charset="0"/>
                <a:cs typeface="Arial" panose="020B0604020202020204" pitchFamily="34" charset="0"/>
              </a:rPr>
              <a:t>So There’s a Locust Plague Too?</a:t>
            </a:r>
          </a:p>
          <a:p>
            <a:r>
              <a:rPr lang="en-SG" b="1" dirty="0">
                <a:solidFill>
                  <a:schemeClr val="tx1"/>
                </a:solidFill>
                <a:latin typeface="Arial" panose="020B0604020202020204" pitchFamily="34" charset="0"/>
                <a:cs typeface="Arial" panose="020B0604020202020204" pitchFamily="34" charset="0"/>
              </a:rPr>
              <a:t>By </a:t>
            </a:r>
            <a:r>
              <a:rPr lang="en-SG" b="1"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Matt Stieb</a:t>
            </a:r>
            <a:r>
              <a:rPr lang="en-SG" b="1" dirty="0">
                <a:solidFill>
                  <a:schemeClr val="tx1"/>
                </a:solidFill>
                <a:latin typeface="Arial" panose="020B0604020202020204" pitchFamily="34" charset="0"/>
                <a:cs typeface="Arial" panose="020B0604020202020204" pitchFamily="34" charset="0"/>
              </a:rPr>
              <a:t> </a:t>
            </a:r>
          </a:p>
          <a:p>
            <a:r>
              <a:rPr lang="en-SG" b="1" dirty="0">
                <a:solidFill>
                  <a:schemeClr val="tx1"/>
                </a:solidFill>
                <a:latin typeface="Arial" panose="020B0604020202020204" pitchFamily="34" charset="0"/>
                <a:cs typeface="Arial" panose="020B0604020202020204" pitchFamily="34" charset="0"/>
              </a:rPr>
              <a:t>A volunteer sprays pesticide in eastern Kenya — which is suffering from its worst locust outbreak in 70 years. Photo: Tony </a:t>
            </a:r>
            <a:r>
              <a:rPr lang="en-SG" b="1" dirty="0" err="1">
                <a:solidFill>
                  <a:schemeClr val="tx1"/>
                </a:solidFill>
                <a:latin typeface="Arial" panose="020B0604020202020204" pitchFamily="34" charset="0"/>
                <a:cs typeface="Arial" panose="020B0604020202020204" pitchFamily="34" charset="0"/>
              </a:rPr>
              <a:t>Karumba</a:t>
            </a:r>
            <a:r>
              <a:rPr lang="en-SG" b="1" dirty="0">
                <a:solidFill>
                  <a:schemeClr val="tx1"/>
                </a:solidFill>
                <a:latin typeface="Arial" panose="020B0604020202020204" pitchFamily="34" charset="0"/>
                <a:cs typeface="Arial" panose="020B0604020202020204" pitchFamily="34" charset="0"/>
              </a:rPr>
              <a:t>/AFP via Getty Images </a:t>
            </a:r>
          </a:p>
          <a:p>
            <a:r>
              <a:rPr lang="en-SG" b="1" dirty="0">
                <a:solidFill>
                  <a:schemeClr val="tx1"/>
                </a:solidFill>
                <a:latin typeface="Arial" panose="020B0604020202020204" pitchFamily="34" charset="0"/>
                <a:cs typeface="Arial" panose="020B0604020202020204" pitchFamily="34" charset="0"/>
              </a:rPr>
              <a:t>It’d be easy to quip biblically about the simultaneous breakout of pandemic and plague if not for the vast human toll that the intercontinental crises are exacting. As the </a:t>
            </a:r>
            <a:r>
              <a:rPr lang="en-SG" b="1"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coronavirus</a:t>
            </a:r>
            <a:r>
              <a:rPr lang="en-SG" b="1" dirty="0">
                <a:solidFill>
                  <a:schemeClr val="tx1"/>
                </a:solidFill>
                <a:latin typeface="Arial" panose="020B0604020202020204" pitchFamily="34" charset="0"/>
                <a:cs typeface="Arial" panose="020B0604020202020204" pitchFamily="34" charset="0"/>
              </a:rPr>
              <a:t> continues to spread on six continents, a desert locust outbreak has inundated East Africa with hundreds of billions of bugs, causing food shortages in Kenya, Somalia, and Ethiopia. “It was like an umbrella had covered the sky,” Joseph </a:t>
            </a:r>
            <a:r>
              <a:rPr lang="en-SG" b="1" dirty="0" err="1">
                <a:solidFill>
                  <a:schemeClr val="tx1"/>
                </a:solidFill>
                <a:latin typeface="Arial" panose="020B0604020202020204" pitchFamily="34" charset="0"/>
                <a:cs typeface="Arial" panose="020B0604020202020204" pitchFamily="34" charset="0"/>
              </a:rPr>
              <a:t>Katone</a:t>
            </a:r>
            <a:r>
              <a:rPr lang="en-SG" b="1" dirty="0">
                <a:solidFill>
                  <a:schemeClr val="tx1"/>
                </a:solidFill>
                <a:latin typeface="Arial" panose="020B0604020202020204" pitchFamily="34" charset="0"/>
                <a:cs typeface="Arial" panose="020B0604020202020204" pitchFamily="34" charset="0"/>
              </a:rPr>
              <a:t> </a:t>
            </a:r>
            <a:r>
              <a:rPr lang="en-SG" b="1" dirty="0" err="1">
                <a:solidFill>
                  <a:schemeClr val="tx1"/>
                </a:solidFill>
                <a:latin typeface="Arial" panose="020B0604020202020204" pitchFamily="34" charset="0"/>
                <a:cs typeface="Arial" panose="020B0604020202020204" pitchFamily="34" charset="0"/>
              </a:rPr>
              <a:t>Leparole</a:t>
            </a:r>
            <a:r>
              <a:rPr lang="en-SG" b="1" dirty="0">
                <a:solidFill>
                  <a:schemeClr val="tx1"/>
                </a:solidFill>
                <a:latin typeface="Arial" panose="020B0604020202020204" pitchFamily="34" charset="0"/>
                <a:cs typeface="Arial" panose="020B0604020202020204" pitchFamily="34" charset="0"/>
              </a:rPr>
              <a:t>, a 68-year-old living in central Kenya, </a:t>
            </a:r>
            <a:r>
              <a:rPr lang="en-SG" b="1"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told</a:t>
            </a:r>
            <a:r>
              <a:rPr lang="en-SG" b="1" dirty="0">
                <a:solidFill>
                  <a:schemeClr val="tx1"/>
                </a:solidFill>
                <a:latin typeface="Arial" panose="020B0604020202020204" pitchFamily="34" charset="0"/>
                <a:cs typeface="Arial" panose="020B0604020202020204" pitchFamily="34" charset="0"/>
              </a:rPr>
              <a:t> the New York Times.</a:t>
            </a:r>
          </a:p>
          <a:p>
            <a:r>
              <a:rPr lang="en-SG" b="1" dirty="0">
                <a:solidFill>
                  <a:schemeClr val="tx1"/>
                </a:solidFill>
                <a:latin typeface="Arial" panose="020B0604020202020204" pitchFamily="34" charset="0"/>
                <a:cs typeface="Arial" panose="020B0604020202020204" pitchFamily="34" charset="0"/>
              </a:rPr>
              <a:t>In our age of overlapping crises, it shouldn’t be a surprise that climate change can be identified as a factor in the upsurge, the technical term used for such a natural disaster that is just below plague. It began in 2018, when a pair of cyclones came in from the Indian Ocean and hit the “empty quarter” of the Arabian peninsula — the vast desert region near the borders of Saudi Arabia, Yemen, and Oman. In a speech before the African Union in February, U.N. general secretary António Guterres explained the unfortunate cycle: “Warmer seas mean more cyclones, generating the perfect breeding ground for locusts.”</a:t>
            </a:r>
          </a:p>
          <a:p>
            <a:r>
              <a:rPr lang="en-SG" b="1" dirty="0">
                <a:solidFill>
                  <a:schemeClr val="tx1"/>
                </a:solidFill>
                <a:latin typeface="Arial" panose="020B0604020202020204" pitchFamily="34" charset="0"/>
                <a:cs typeface="Arial" panose="020B0604020202020204" pitchFamily="34" charset="0"/>
              </a:rPr>
              <a:t>“When you have rains associated with cyclones, they’re much stronger than normal,” said Keith </a:t>
            </a:r>
            <a:r>
              <a:rPr lang="en-SG" b="1" dirty="0" err="1">
                <a:solidFill>
                  <a:schemeClr val="tx1"/>
                </a:solidFill>
                <a:latin typeface="Arial" panose="020B0604020202020204" pitchFamily="34" charset="0"/>
                <a:cs typeface="Arial" panose="020B0604020202020204" pitchFamily="34" charset="0"/>
              </a:rPr>
              <a:t>Cressman</a:t>
            </a:r>
            <a:r>
              <a:rPr lang="en-SG" b="1" dirty="0">
                <a:solidFill>
                  <a:schemeClr val="tx1"/>
                </a:solidFill>
                <a:latin typeface="Arial" panose="020B0604020202020204" pitchFamily="34" charset="0"/>
                <a:cs typeface="Arial" panose="020B0604020202020204" pitchFamily="34" charset="0"/>
              </a:rPr>
              <a:t>, the senior locust-forecasting officer at the United Nations’ Food and Agriculture Organization. “When those rains fall in desert areas with sandy soil, that will flood the soil. Once those floods recede, the soil retains so much moisture that it allows desert locust females to lay their eggs probably for a period of around six months.”</a:t>
            </a:r>
          </a:p>
          <a:p>
            <a:r>
              <a:rPr lang="en-SG" b="1" dirty="0">
                <a:solidFill>
                  <a:schemeClr val="tx1"/>
                </a:solidFill>
                <a:latin typeface="Arial" panose="020B0604020202020204" pitchFamily="34" charset="0"/>
                <a:cs typeface="Arial" panose="020B0604020202020204" pitchFamily="34" charset="0"/>
              </a:rPr>
              <a:t>From these ideal conditions, the bugs moved south into Yemen (already in a food crisis, Yemenis turned to them as a </a:t>
            </a:r>
            <a:r>
              <a:rPr lang="en-SG" b="1"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protein source</a:t>
            </a:r>
            <a:r>
              <a:rPr lang="en-SG" b="1" dirty="0">
                <a:solidFill>
                  <a:schemeClr val="tx1"/>
                </a:solidFill>
                <a:latin typeface="Arial" panose="020B0604020202020204" pitchFamily="34" charset="0"/>
                <a:cs typeface="Arial" panose="020B0604020202020204" pitchFamily="34" charset="0"/>
              </a:rPr>
              <a:t>) and into the Horn of Africa. The spread was rapid: A single locust can travel up to 90 miles in a day and eat its own weight in plant matter, of which there was a bounty, thanks to the excessive rains. They also turned north, across the Persian Gulf into Iran, and into India and Pakistan last summer. National emergencies have been declared in Pakistan, Jordan, and Somalia to help mobilize a response: The only </a:t>
            </a:r>
            <a:r>
              <a:rPr lang="en-SG" b="1"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effective</a:t>
            </a:r>
            <a:r>
              <a:rPr lang="en-SG" b="1" dirty="0">
                <a:solidFill>
                  <a:schemeClr val="tx1"/>
                </a:solidFill>
                <a:latin typeface="Arial" panose="020B0604020202020204" pitchFamily="34" charset="0"/>
                <a:cs typeface="Arial" panose="020B0604020202020204" pitchFamily="34" charset="0"/>
              </a:rPr>
              <a:t> control operation once a swarm is in motion is to spray pesticide directly on the bugs from the air.</a:t>
            </a:r>
          </a:p>
          <a:p>
            <a:r>
              <a:rPr lang="en-SG" b="1" dirty="0">
                <a:solidFill>
                  <a:schemeClr val="tx1"/>
                </a:solidFill>
                <a:latin typeface="Arial" panose="020B0604020202020204" pitchFamily="34" charset="0"/>
                <a:cs typeface="Arial" panose="020B0604020202020204" pitchFamily="34" charset="0"/>
              </a:rPr>
              <a:t>To help understand the crisis, Intelligencer spoke with the FAO’s </a:t>
            </a:r>
            <a:r>
              <a:rPr lang="en-SG" b="1" dirty="0" err="1">
                <a:solidFill>
                  <a:schemeClr val="tx1"/>
                </a:solidFill>
                <a:latin typeface="Arial" panose="020B0604020202020204" pitchFamily="34" charset="0"/>
                <a:cs typeface="Arial" panose="020B0604020202020204" pitchFamily="34" charset="0"/>
              </a:rPr>
              <a:t>Cressman</a:t>
            </a:r>
            <a:r>
              <a:rPr lang="en-SG" b="1" dirty="0">
                <a:solidFill>
                  <a:schemeClr val="tx1"/>
                </a:solidFill>
                <a:latin typeface="Arial" panose="020B0604020202020204" pitchFamily="34" charset="0"/>
                <a:cs typeface="Arial" panose="020B0604020202020204" pitchFamily="34" charset="0"/>
              </a:rPr>
              <a:t> about some of the bugs’ idiosyncrasies and what to expect in the coming months.</a:t>
            </a:r>
          </a:p>
          <a:p>
            <a:r>
              <a:rPr lang="en-SG" b="1" dirty="0">
                <a:solidFill>
                  <a:schemeClr val="tx1"/>
                </a:solidFill>
                <a:latin typeface="Arial" panose="020B0604020202020204" pitchFamily="34" charset="0"/>
                <a:cs typeface="Arial" panose="020B0604020202020204" pitchFamily="34" charset="0"/>
              </a:rPr>
              <a:t>Today Only! Save 60% on unlimited access to Intelligencer and everything else New York</a:t>
            </a:r>
          </a:p>
          <a:p>
            <a:r>
              <a:rPr lang="en-SG" b="1"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LEARN MORE »</a:t>
            </a:r>
            <a:r>
              <a:rPr lang="en-SG" b="1" dirty="0">
                <a:solidFill>
                  <a:schemeClr val="tx1"/>
                </a:solidFill>
                <a:latin typeface="Arial" panose="020B0604020202020204" pitchFamily="34" charset="0"/>
                <a:cs typeface="Arial" panose="020B0604020202020204" pitchFamily="34" charset="0"/>
              </a:rPr>
              <a:t> The FAO projects that the number of locusts could grow 400 times by June if not treated. Could you break that down?</a:t>
            </a:r>
          </a:p>
          <a:p>
            <a:r>
              <a:rPr lang="en-SG" b="1" dirty="0">
                <a:solidFill>
                  <a:schemeClr val="tx1"/>
                </a:solidFill>
                <a:latin typeface="Arial" panose="020B0604020202020204" pitchFamily="34" charset="0"/>
                <a:cs typeface="Arial" panose="020B0604020202020204" pitchFamily="34" charset="0"/>
              </a:rPr>
              <a:t>The life cycle of a locust is about three months, so after three months the adults are ready to lay eggs again. With each three-month generation, there’s a 20-fold increase in locust numbers. Locust females lay around 300 or more eggs — more than 90 percent of them die or the resulting hoppers don’t make it to adulthood. Out of all that breeding, for every single female locust there’s about 20 locusts in the new generation that make it. It’s an exponential increase, so after three months you have 20 times, after six months you have 20 squared, so that’s 400 times. After nine months, you’d have 20 cubed, which is 8,000 times. When you get that type of exponential breeding, then those locust numbers rapidly increase, and that’s how swarms form, basically.</a:t>
            </a:r>
          </a:p>
          <a:p>
            <a:r>
              <a:rPr lang="en-SG" b="1" dirty="0">
                <a:solidFill>
                  <a:schemeClr val="tx1"/>
                </a:solidFill>
                <a:latin typeface="Arial" panose="020B0604020202020204" pitchFamily="34" charset="0"/>
                <a:cs typeface="Arial" panose="020B0604020202020204" pitchFamily="34" charset="0"/>
              </a:rPr>
              <a:t>So with these new generations, countries in East Africa that have already been inundated could face even more locusts?</a:t>
            </a:r>
          </a:p>
          <a:p>
            <a:r>
              <a:rPr lang="en-SG" b="1" dirty="0">
                <a:solidFill>
                  <a:schemeClr val="tx1"/>
                </a:solidFill>
                <a:latin typeface="Arial" panose="020B0604020202020204" pitchFamily="34" charset="0"/>
                <a:cs typeface="Arial" panose="020B0604020202020204" pitchFamily="34" charset="0"/>
              </a:rPr>
              <a:t>Absolutely. There’s a generation in progress now and breeding in Ethiopia, Somalia, and in Kenya. Conditions will probably remain </a:t>
            </a:r>
            <a:r>
              <a:rPr lang="en-SG" b="1" dirty="0" err="1">
                <a:solidFill>
                  <a:schemeClr val="tx1"/>
                </a:solidFill>
                <a:latin typeface="Arial" panose="020B0604020202020204" pitchFamily="34" charset="0"/>
                <a:cs typeface="Arial" panose="020B0604020202020204" pitchFamily="34" charset="0"/>
              </a:rPr>
              <a:t>favorable</a:t>
            </a:r>
            <a:r>
              <a:rPr lang="en-SG" b="1" dirty="0">
                <a:solidFill>
                  <a:schemeClr val="tx1"/>
                </a:solidFill>
                <a:latin typeface="Arial" panose="020B0604020202020204" pitchFamily="34" charset="0"/>
                <a:cs typeface="Arial" panose="020B0604020202020204" pitchFamily="34" charset="0"/>
              </a:rPr>
              <a:t> there because of a </a:t>
            </a:r>
            <a:r>
              <a:rPr lang="en-SG" b="1"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cyclone</a:t>
            </a:r>
            <a:r>
              <a:rPr lang="en-SG" b="1" dirty="0">
                <a:solidFill>
                  <a:schemeClr val="tx1"/>
                </a:solidFill>
                <a:latin typeface="Arial" panose="020B0604020202020204" pitchFamily="34" charset="0"/>
                <a:cs typeface="Arial" panose="020B0604020202020204" pitchFamily="34" charset="0"/>
              </a:rPr>
              <a:t> in </a:t>
            </a:r>
            <a:r>
              <a:rPr lang="en-SG" b="1" dirty="0" err="1">
                <a:solidFill>
                  <a:schemeClr val="tx1"/>
                </a:solidFill>
                <a:latin typeface="Arial" panose="020B0604020202020204" pitchFamily="34" charset="0"/>
                <a:cs typeface="Arial" panose="020B0604020202020204" pitchFamily="34" charset="0"/>
              </a:rPr>
              <a:t>northeastern</a:t>
            </a:r>
            <a:r>
              <a:rPr lang="en-SG" b="1" dirty="0">
                <a:solidFill>
                  <a:schemeClr val="tx1"/>
                </a:solidFill>
                <a:latin typeface="Arial" panose="020B0604020202020204" pitchFamily="34" charset="0"/>
                <a:cs typeface="Arial" panose="020B0604020202020204" pitchFamily="34" charset="0"/>
              </a:rPr>
              <a:t> Somalia in December. Conditions are probably </a:t>
            </a:r>
            <a:r>
              <a:rPr lang="en-SG" b="1" dirty="0" err="1">
                <a:solidFill>
                  <a:schemeClr val="tx1"/>
                </a:solidFill>
                <a:latin typeface="Arial" panose="020B0604020202020204" pitchFamily="34" charset="0"/>
                <a:cs typeface="Arial" panose="020B0604020202020204" pitchFamily="34" charset="0"/>
              </a:rPr>
              <a:t>favorable</a:t>
            </a:r>
            <a:r>
              <a:rPr lang="en-SG" b="1" dirty="0">
                <a:solidFill>
                  <a:schemeClr val="tx1"/>
                </a:solidFill>
                <a:latin typeface="Arial" panose="020B0604020202020204" pitchFamily="34" charset="0"/>
                <a:cs typeface="Arial" panose="020B0604020202020204" pitchFamily="34" charset="0"/>
              </a:rPr>
              <a:t> in those three countries until June, so that will allow another generation to occur before then.</a:t>
            </a:r>
          </a:p>
          <a:p>
            <a:r>
              <a:rPr lang="en-SG" b="1" dirty="0">
                <a:solidFill>
                  <a:schemeClr val="tx1"/>
                </a:solidFill>
                <a:latin typeface="Arial" panose="020B0604020202020204" pitchFamily="34" charset="0"/>
                <a:cs typeface="Arial" panose="020B0604020202020204" pitchFamily="34" charset="0"/>
              </a:rPr>
              <a:t>How are the outbreaks in Pakistan, Iran, and China connected to those in East Africa?</a:t>
            </a:r>
          </a:p>
          <a:p>
            <a:r>
              <a:rPr lang="en-SG" b="1" dirty="0">
                <a:solidFill>
                  <a:schemeClr val="tx1"/>
                </a:solidFill>
                <a:latin typeface="Arial" panose="020B0604020202020204" pitchFamily="34" charset="0"/>
                <a:cs typeface="Arial" panose="020B0604020202020204" pitchFamily="34" charset="0"/>
              </a:rPr>
              <a:t>For China, it’s a completely different species — apples and oranges. But the one in Iran and Pakistan, yes. What’s going on now in Pakistan is old swarms leftover from last summer that have been slowly maturing and now they’re ready to lay eggs, not in the deserts on the border of India and Pakistan but in the desert closer to Iran and Afghanistan.</a:t>
            </a:r>
          </a:p>
          <a:p>
            <a:r>
              <a:rPr lang="en-SG" b="1" dirty="0">
                <a:solidFill>
                  <a:schemeClr val="tx1"/>
                </a:solidFill>
                <a:latin typeface="Arial" panose="020B0604020202020204" pitchFamily="34" charset="0"/>
                <a:cs typeface="Arial" panose="020B0604020202020204" pitchFamily="34" charset="0"/>
              </a:rPr>
              <a:t>There’s an </a:t>
            </a:r>
            <a:r>
              <a:rPr lang="en-SG" b="1"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FAO map</a:t>
            </a:r>
            <a:r>
              <a:rPr lang="en-SG" b="1" dirty="0">
                <a:solidFill>
                  <a:schemeClr val="tx1"/>
                </a:solidFill>
                <a:latin typeface="Arial" panose="020B0604020202020204" pitchFamily="34" charset="0"/>
                <a:cs typeface="Arial" panose="020B0604020202020204" pitchFamily="34" charset="0"/>
              </a:rPr>
              <a:t> that shows them traveling directionally from the horn of Africa over Arabian sea. Can they travel over water?</a:t>
            </a:r>
          </a:p>
          <a:p>
            <a:r>
              <a:rPr lang="en-SG" b="1" dirty="0">
                <a:solidFill>
                  <a:schemeClr val="tx1"/>
                </a:solidFill>
                <a:latin typeface="Arial" panose="020B0604020202020204" pitchFamily="34" charset="0"/>
                <a:cs typeface="Arial" panose="020B0604020202020204" pitchFamily="34" charset="0"/>
              </a:rPr>
              <a:t>No problem. In the late ’80s, they went from West Africa to the Caribbean. They crossed the Atlantic in about ten days.</a:t>
            </a:r>
          </a:p>
          <a:p>
            <a:r>
              <a:rPr lang="en-SG" b="1" dirty="0">
                <a:solidFill>
                  <a:schemeClr val="tx1"/>
                </a:solidFill>
                <a:latin typeface="Arial" panose="020B0604020202020204" pitchFamily="34" charset="0"/>
                <a:cs typeface="Arial" panose="020B0604020202020204" pitchFamily="34" charset="0"/>
              </a:rPr>
              <a:t>Photo: United Nations </a:t>
            </a:r>
          </a:p>
          <a:p>
            <a:r>
              <a:rPr lang="en-SG" b="1" dirty="0">
                <a:solidFill>
                  <a:schemeClr val="tx1"/>
                </a:solidFill>
                <a:latin typeface="Arial" panose="020B0604020202020204" pitchFamily="34" charset="0"/>
                <a:cs typeface="Arial" panose="020B0604020202020204" pitchFamily="34" charset="0"/>
              </a:rPr>
              <a:t>How does that work if there’s no food?</a:t>
            </a:r>
          </a:p>
          <a:p>
            <a:r>
              <a:rPr lang="en-SG" b="1" dirty="0">
                <a:solidFill>
                  <a:schemeClr val="tx1"/>
                </a:solidFill>
                <a:latin typeface="Arial" panose="020B0604020202020204" pitchFamily="34" charset="0"/>
                <a:cs typeface="Arial" panose="020B0604020202020204" pitchFamily="34" charset="0"/>
              </a:rPr>
              <a:t>They eat a lot before or after! The way it worked crossing the Atlantic was, they had enough fuel in the tanks but still needed to rest sometimes, so they’d rest onboard ships, and then they’d take off again. If there weren’t any ships, they’d land on the surface of the ocean, and then a second swarm would come and land on top of the first swarm and rest, and the second swarm would take off and continue flying and the first swarm would drown.</a:t>
            </a:r>
          </a:p>
          <a:p>
            <a:r>
              <a:rPr lang="en-SG" b="1" dirty="0">
                <a:solidFill>
                  <a:schemeClr val="tx1"/>
                </a:solidFill>
                <a:latin typeface="Arial" panose="020B0604020202020204" pitchFamily="34" charset="0"/>
                <a:cs typeface="Arial" panose="020B0604020202020204" pitchFamily="34" charset="0"/>
              </a:rPr>
              <a:t>My impression was that they choose to go where food is. Do they have choice as a unit where they’re going or is it randomized by wind?</a:t>
            </a:r>
          </a:p>
          <a:p>
            <a:r>
              <a:rPr lang="en-SG" b="1" dirty="0">
                <a:solidFill>
                  <a:schemeClr val="tx1"/>
                </a:solidFill>
                <a:latin typeface="Arial" panose="020B0604020202020204" pitchFamily="34" charset="0"/>
                <a:cs typeface="Arial" panose="020B0604020202020204" pitchFamily="34" charset="0"/>
              </a:rPr>
              <a:t>They seem to decide whether they want to take off or fly with the prevailing wind or not, in which case they’ll sit on the ground. They can somehow sense winds when they come from different directions, but they can’t fly like birds against the wind. So they are a victim of the wind, but still they do control motion to an extent.</a:t>
            </a:r>
          </a:p>
          <a:p>
            <a:r>
              <a:rPr lang="en-SG" b="1" dirty="0">
                <a:solidFill>
                  <a:schemeClr val="tx1"/>
                </a:solidFill>
                <a:latin typeface="Arial" panose="020B0604020202020204" pitchFamily="34" charset="0"/>
                <a:cs typeface="Arial" panose="020B0604020202020204" pitchFamily="34" charset="0"/>
              </a:rPr>
              <a:t>Without human intervention, how does a locust outbreak end?</a:t>
            </a:r>
          </a:p>
          <a:p>
            <a:r>
              <a:rPr lang="en-SG" b="1" dirty="0">
                <a:solidFill>
                  <a:schemeClr val="tx1"/>
                </a:solidFill>
                <a:latin typeface="Arial" panose="020B0604020202020204" pitchFamily="34" charset="0"/>
                <a:cs typeface="Arial" panose="020B0604020202020204" pitchFamily="34" charset="0"/>
              </a:rPr>
              <a:t>There would have to be a failure of the seasonal rains — that’s usually how mother nature helps to bring these things under control. Sometimes the winds will push locusts into areas they just don’t want to be in. For instance, if they got pushed further into the Democratic Republic of the Congo or into cold areas where they would die, or areas that are very tropical where they would pick up a lot of pathogens and die. They’re very susceptible to funguses. Like those guys that got pushed across the Atlantic ocean in the ’80s, they died immediately when they landed.</a:t>
            </a:r>
          </a:p>
          <a:p>
            <a:r>
              <a:rPr lang="en-SG" b="1" dirty="0">
                <a:solidFill>
                  <a:schemeClr val="tx1"/>
                </a:solidFill>
                <a:latin typeface="Arial" panose="020B0604020202020204" pitchFamily="34" charset="0"/>
                <a:cs typeface="Arial" panose="020B0604020202020204" pitchFamily="34" charset="0"/>
              </a:rPr>
              <a:t>What happens in a country like Iran where there’s a simultaneous outbreak of locusts and the coronavirus.</a:t>
            </a:r>
          </a:p>
          <a:p>
            <a:r>
              <a:rPr lang="en-SG" b="1" dirty="0">
                <a:solidFill>
                  <a:schemeClr val="tx1"/>
                </a:solidFill>
                <a:latin typeface="Arial" panose="020B0604020202020204" pitchFamily="34" charset="0"/>
                <a:cs typeface="Arial" panose="020B0604020202020204" pitchFamily="34" charset="0"/>
              </a:rPr>
              <a:t>Fortunately, different parts of the government are responding, so the Ministry of Agriculture is dealing with locusts and the Ministry of Health has to deal with the coronavirus. The resources and manpower are in completely different sectors of the economy. But any additional challenges that a country faces, they can have impacts on the control operations, and they might not be as effective as hoped.</a:t>
            </a:r>
          </a:p>
          <a:p>
            <a:r>
              <a:rPr lang="en-SG" b="1" dirty="0">
                <a:solidFill>
                  <a:schemeClr val="tx1"/>
                </a:solidFill>
                <a:latin typeface="Arial" panose="020B0604020202020204" pitchFamily="34" charset="0"/>
                <a:cs typeface="Arial" panose="020B0604020202020204" pitchFamily="34" charset="0"/>
              </a:rPr>
              <a:t>What about states in open conflict or with major security issues, like Yemen or Somalia?</a:t>
            </a:r>
          </a:p>
          <a:p>
            <a:r>
              <a:rPr lang="en-SG" b="1" dirty="0">
                <a:solidFill>
                  <a:schemeClr val="tx1"/>
                </a:solidFill>
                <a:latin typeface="Arial" panose="020B0604020202020204" pitchFamily="34" charset="0"/>
                <a:cs typeface="Arial" panose="020B0604020202020204" pitchFamily="34" charset="0"/>
              </a:rPr>
              <a:t>Yemen is very critical because it’s a frontline country for desert locusts. Desert locusts are there every year, and there’s a number of different breeding areas along the coast in the wintertime in the interior. It’s a country that has a really spectacular habitat for desert locusts, and when it rains, those locusts take advantage of it.</a:t>
            </a:r>
          </a:p>
          <a:p>
            <a:r>
              <a:rPr lang="en-SG" b="1" dirty="0">
                <a:solidFill>
                  <a:schemeClr val="tx1"/>
                </a:solidFill>
                <a:latin typeface="Arial" panose="020B0604020202020204" pitchFamily="34" charset="0"/>
                <a:cs typeface="Arial" panose="020B0604020202020204" pitchFamily="34" charset="0"/>
              </a:rPr>
              <a:t>That’s probably one of the reasons why the locust infestation shifted from the empty corridor in 2019 across to the Horn of Africa in the summer, because they stopped off in Yemen for a generation of breeding in the spring. Because of the conflict, there’s very little that can be done. It’s just not safe for the national locust teams to to operate throughout the country to undertake the survey for control operations. There are a few limited areas they can work in, but it simply isn’t enough.</a:t>
            </a:r>
          </a:p>
          <a:p>
            <a:r>
              <a:rPr lang="en-SG" b="1" dirty="0">
                <a:solidFill>
                  <a:schemeClr val="tx1"/>
                </a:solidFill>
                <a:latin typeface="Arial" panose="020B0604020202020204" pitchFamily="34" charset="0"/>
                <a:cs typeface="Arial" panose="020B0604020202020204" pitchFamily="34" charset="0"/>
              </a:rPr>
              <a:t>Fortunately, in Somalia, the key locust breeding areas are in the north of the country, which is a region that’s much easier to operate in. It’s much safer, so national teams can get in there and do the survey and control operations. However, in the south and central parts of the country, it is much more challenging. Those parts of the country don’t see locusts often, maybe once every few decades, so they also have very little capacity.</a:t>
            </a:r>
          </a:p>
          <a:p>
            <a:r>
              <a:rPr lang="en-SG" b="1" dirty="0">
                <a:solidFill>
                  <a:schemeClr val="tx1"/>
                </a:solidFill>
                <a:latin typeface="Arial" panose="020B0604020202020204" pitchFamily="34" charset="0"/>
                <a:cs typeface="Arial" panose="020B0604020202020204" pitchFamily="34" charset="0"/>
              </a:rPr>
              <a:t>What about in South Sudan, where there is already a food shortage?</a:t>
            </a:r>
          </a:p>
          <a:p>
            <a:r>
              <a:rPr lang="en-SG" b="1" dirty="0">
                <a:solidFill>
                  <a:schemeClr val="tx1"/>
                </a:solidFill>
                <a:latin typeface="Arial" panose="020B0604020202020204" pitchFamily="34" charset="0"/>
                <a:cs typeface="Arial" panose="020B0604020202020204" pitchFamily="34" charset="0"/>
              </a:rPr>
              <a:t>The good news is, it’s not really their typical habitat. It’s not dry enough, and they don’t have so much sandy soil. It’s more of a clay soil, and there’s much more vegetation cover, so this makes it hard for the females to find bare, empty places to lay their eggs. And we’ve seen this with those locusts that got into </a:t>
            </a:r>
            <a:r>
              <a:rPr lang="en-SG" b="1" dirty="0" err="1">
                <a:solidFill>
                  <a:schemeClr val="tx1"/>
                </a:solidFill>
                <a:latin typeface="Arial" panose="020B0604020202020204" pitchFamily="34" charset="0"/>
                <a:cs typeface="Arial" panose="020B0604020202020204" pitchFamily="34" charset="0"/>
              </a:rPr>
              <a:t>northeastern</a:t>
            </a:r>
            <a:r>
              <a:rPr lang="en-SG" b="1" dirty="0">
                <a:solidFill>
                  <a:schemeClr val="tx1"/>
                </a:solidFill>
                <a:latin typeface="Arial" panose="020B0604020202020204" pitchFamily="34" charset="0"/>
                <a:cs typeface="Arial" panose="020B0604020202020204" pitchFamily="34" charset="0"/>
              </a:rPr>
              <a:t> Uganda and the southeast of South Sudan: They flew around, and the females became so desperate that they just kind of dropped their eggs on top of the soil, which means that they immediately dry out and die. Desert locusts don’t do this very often. These guys are masters of survival. They’re professionals, so this means that those females are really desperate. So probably South Sudan is much more of a transit zone. Later on in the spring, a new generation of swarms will likely form in northern Kenya. Once it </a:t>
            </a:r>
            <a:r>
              <a:rPr lang="en-SG" b="1" dirty="0" err="1">
                <a:solidFill>
                  <a:schemeClr val="tx1"/>
                </a:solidFill>
                <a:latin typeface="Arial" panose="020B0604020202020204" pitchFamily="34" charset="0"/>
                <a:cs typeface="Arial" panose="020B0604020202020204" pitchFamily="34" charset="0"/>
              </a:rPr>
              <a:t>drys</a:t>
            </a:r>
            <a:r>
              <a:rPr lang="en-SG" b="1" dirty="0">
                <a:solidFill>
                  <a:schemeClr val="tx1"/>
                </a:solidFill>
                <a:latin typeface="Arial" panose="020B0604020202020204" pitchFamily="34" charset="0"/>
                <a:cs typeface="Arial" panose="020B0604020202020204" pitchFamily="34" charset="0"/>
              </a:rPr>
              <a:t> out there, they will be moving back into Somalia, back into Ethiopia, and probably into north Sudan to get really into the Sahara and the deserts they prefer.</a:t>
            </a:r>
          </a:p>
          <a:p>
            <a:r>
              <a:rPr lang="en-SG" b="1" dirty="0">
                <a:solidFill>
                  <a:schemeClr val="tx1"/>
                </a:solidFill>
                <a:latin typeface="Arial" panose="020B0604020202020204" pitchFamily="34" charset="0"/>
                <a:cs typeface="Arial" panose="020B0604020202020204" pitchFamily="34" charset="0"/>
              </a:rPr>
              <a:t>What’s the most effective form of prevention and treatment if an outbreak is already in motion?</a:t>
            </a:r>
          </a:p>
          <a:p>
            <a:r>
              <a:rPr lang="en-SG" b="1" dirty="0">
                <a:solidFill>
                  <a:schemeClr val="tx1"/>
                </a:solidFill>
                <a:latin typeface="Arial" panose="020B0604020202020204" pitchFamily="34" charset="0"/>
                <a:cs typeface="Arial" panose="020B0604020202020204" pitchFamily="34" charset="0"/>
              </a:rPr>
              <a:t>When you have these cyclones, it comes back to climate change: We’re starting to see more patterns of severe weather, which means unusually heavy rainfall, </a:t>
            </a:r>
            <a:r>
              <a:rPr lang="en-SG" b="1" dirty="0" err="1">
                <a:solidFill>
                  <a:schemeClr val="tx1"/>
                </a:solidFill>
                <a:latin typeface="Arial" panose="020B0604020202020204" pitchFamily="34" charset="0"/>
                <a:cs typeface="Arial" panose="020B0604020202020204" pitchFamily="34" charset="0"/>
              </a:rPr>
              <a:t>cyclones,t</a:t>
            </a:r>
            <a:r>
              <a:rPr lang="en-SG" b="1" dirty="0">
                <a:solidFill>
                  <a:schemeClr val="tx1"/>
                </a:solidFill>
                <a:latin typeface="Arial" panose="020B0604020202020204" pitchFamily="34" charset="0"/>
                <a:cs typeface="Arial" panose="020B0604020202020204" pitchFamily="34" charset="0"/>
              </a:rPr>
              <a:t> </a:t>
            </a:r>
            <a:r>
              <a:rPr lang="en-SG" b="1" dirty="0" err="1">
                <a:solidFill>
                  <a:schemeClr val="tx1"/>
                </a:solidFill>
                <a:latin typeface="Arial" panose="020B0604020202020204" pitchFamily="34" charset="0"/>
                <a:cs typeface="Arial" panose="020B0604020202020204" pitchFamily="34" charset="0"/>
              </a:rPr>
              <a:t>hese</a:t>
            </a:r>
            <a:r>
              <a:rPr lang="en-SG" b="1" dirty="0">
                <a:solidFill>
                  <a:schemeClr val="tx1"/>
                </a:solidFill>
                <a:latin typeface="Arial" panose="020B0604020202020204" pitchFamily="34" charset="0"/>
                <a:cs typeface="Arial" panose="020B0604020202020204" pitchFamily="34" charset="0"/>
              </a:rPr>
              <a:t> things. You can’t prevent them really. So we’re going to have to develop better mechanisms to respond to them better. Basically it means that countries are going to have to be very well prepared. To visit a wildfire metaphor, you need to have a lot of good fire stations with well trained crews and fire trucks — it’s the same with desert locusts. You need to have a good national locust program that’s well-equipped, well-trained, well-funded so that they can respond to these situations. But it’s probably too idealist to think these nations are always going to have sufficient resources. At one point, it will probably overwhelm capacities — that’s what’s happened now in Kenya, Somalia, and Ethiopia. Then the international community has to step in.</a:t>
            </a:r>
          </a:p>
          <a:p>
            <a:r>
              <a:rPr lang="en-SG" b="1" dirty="0">
                <a:solidFill>
                  <a:schemeClr val="tx1"/>
                </a:solidFill>
                <a:latin typeface="Arial" panose="020B0604020202020204" pitchFamily="34" charset="0"/>
                <a:cs typeface="Arial" panose="020B0604020202020204" pitchFamily="34" charset="0"/>
              </a:rPr>
              <a:t>The U.N. is calling for $138 million to mitigate the crisis. What does the allocation of that money look like?</a:t>
            </a:r>
          </a:p>
          <a:p>
            <a:r>
              <a:rPr lang="en-SG" b="1" dirty="0">
                <a:solidFill>
                  <a:schemeClr val="tx1"/>
                </a:solidFill>
                <a:latin typeface="Arial" panose="020B0604020202020204" pitchFamily="34" charset="0"/>
                <a:cs typeface="Arial" panose="020B0604020202020204" pitchFamily="34" charset="0"/>
              </a:rPr>
              <a:t>Roughly, it’s about half for control operations — that’s upscaling the aerial control operations and getting in more aircraft, more ground logistical teams, supplemented by ground control like vehicles, sprayers, pesticide. The other half is basically to protect the livelihoods or to help those who have already been damaged to help them to recover. This can be seed packages to farmers if their initial crop has been lost. For pastures, it would be animal feed, because there’s a lot of pastoralists in the Horn of Africa who rely on pastures for their grazing animals.</a:t>
            </a:r>
          </a:p>
          <a:p>
            <a:r>
              <a:rPr lang="en-SG" b="1" dirty="0">
                <a:solidFill>
                  <a:schemeClr val="tx1"/>
                </a:solidFill>
                <a:latin typeface="Arial" panose="020B0604020202020204" pitchFamily="34" charset="0"/>
                <a:cs typeface="Arial" panose="020B0604020202020204" pitchFamily="34" charset="0"/>
              </a:rPr>
              <a:t>What are the most concerning and the most hopeful aspects about the upsurge as it stands today?</a:t>
            </a:r>
          </a:p>
          <a:p>
            <a:r>
              <a:rPr lang="en-SG" b="1" dirty="0">
                <a:solidFill>
                  <a:schemeClr val="tx1"/>
                </a:solidFill>
                <a:latin typeface="Arial" panose="020B0604020202020204" pitchFamily="34" charset="0"/>
                <a:cs typeface="Arial" panose="020B0604020202020204" pitchFamily="34" charset="0"/>
              </a:rPr>
              <a:t>The greatest concern is where it’s occurring, in the Horn of Africa — which is already extremely vulnerable to any slight disruption to food security and livelihood, simply because they’ve had a series of droughts in the past. Now they’ve got floods and heavy rains, and on top of that, locusts. No. 2 is that the swarms are in countries that either do not have very robust national programs or don’t have them at all. Kenya has seen locusts twice in the last 70 years — don’t expect it to have a strong locust program compared to a country that has to deal with locusts every year that’s much better.</a:t>
            </a:r>
          </a:p>
          <a:p>
            <a:r>
              <a:rPr lang="en-SG" b="1" dirty="0">
                <a:solidFill>
                  <a:schemeClr val="tx1"/>
                </a:solidFill>
                <a:latin typeface="Arial" panose="020B0604020202020204" pitchFamily="34" charset="0"/>
                <a:cs typeface="Arial" panose="020B0604020202020204" pitchFamily="34" charset="0"/>
              </a:rPr>
              <a:t>Maybe the silver lining here is that they’re not going to stay in the Horn of Africa forever. Desert locusts are migratory in nature. When they move, they’ll move back north and into those countries where they are normally present — like Sudan, Eritrea, Saudi Arabia, Oman, Iran, Pakistan, India, and Egypt — and those countries have much stronger national programs to address them.</a:t>
            </a:r>
          </a:p>
          <a:p>
            <a:r>
              <a:rPr lang="en-SG" b="1" dirty="0">
                <a:solidFill>
                  <a:schemeClr val="tx1"/>
                </a:solidFill>
                <a:latin typeface="Arial" panose="020B0604020202020204" pitchFamily="34" charset="0"/>
                <a:cs typeface="Arial" panose="020B0604020202020204" pitchFamily="34" charset="0"/>
              </a:rPr>
              <a:t>Sign Up for the Intelligencer Newsletter</a:t>
            </a:r>
          </a:p>
          <a:p>
            <a:endParaRPr lang="en-SG" b="1" dirty="0">
              <a:solidFill>
                <a:schemeClr val="tx1"/>
              </a:solidFill>
              <a:latin typeface="Arial" panose="020B0604020202020204" pitchFamily="34" charset="0"/>
              <a:cs typeface="Arial" panose="020B0604020202020204" pitchFamily="34" charset="0"/>
            </a:endParaRPr>
          </a:p>
          <a:p>
            <a:r>
              <a:rPr lang="en-SG" b="1" dirty="0">
                <a:solidFill>
                  <a:schemeClr val="tx1"/>
                </a:solidFill>
                <a:latin typeface="Arial" panose="020B0604020202020204" pitchFamily="34" charset="0"/>
                <a:cs typeface="Arial" panose="020B0604020202020204" pitchFamily="34" charset="0"/>
              </a:rPr>
              <a:t>intelligencer is a </a:t>
            </a:r>
            <a:r>
              <a:rPr lang="en-SG" b="1"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Vox Media Network</a:t>
            </a:r>
            <a:r>
              <a:rPr lang="en-SG" b="1" dirty="0">
                <a:solidFill>
                  <a:schemeClr val="tx1"/>
                </a:solidFill>
                <a:latin typeface="Arial" panose="020B0604020202020204" pitchFamily="34" charset="0"/>
                <a:cs typeface="Arial" panose="020B0604020202020204" pitchFamily="34" charset="0"/>
              </a:rPr>
              <a:t>. © 2020 Vox Media, Inc. All rights reserved. </a:t>
            </a:r>
          </a:p>
          <a:p>
            <a:r>
              <a:rPr lang="en-SG" b="1" dirty="0">
                <a:solidFill>
                  <a:schemeClr val="tx1"/>
                </a:solidFill>
                <a:latin typeface="Arial" panose="020B0604020202020204" pitchFamily="34" charset="0"/>
                <a:cs typeface="Arial" panose="020B0604020202020204" pitchFamily="34" charset="0"/>
              </a:rPr>
              <a:t>https://</a:t>
            </a:r>
            <a:r>
              <a:rPr lang="en-SG" b="1" dirty="0" err="1">
                <a:solidFill>
                  <a:schemeClr val="tx1"/>
                </a:solidFill>
                <a:latin typeface="Arial" panose="020B0604020202020204" pitchFamily="34" charset="0"/>
                <a:cs typeface="Arial" panose="020B0604020202020204" pitchFamily="34" charset="0"/>
              </a:rPr>
              <a:t>nymag.com</a:t>
            </a:r>
            <a:r>
              <a:rPr lang="en-SG" b="1" dirty="0">
                <a:solidFill>
                  <a:schemeClr val="tx1"/>
                </a:solidFill>
                <a:latin typeface="Arial" panose="020B0604020202020204" pitchFamily="34" charset="0"/>
                <a:cs typeface="Arial" panose="020B0604020202020204" pitchFamily="34" charset="0"/>
              </a:rPr>
              <a:t>/intelligencer/2020/03/a-u-n-locust-forecaster-explains-the-crisis-in-east-</a:t>
            </a:r>
            <a:r>
              <a:rPr lang="en-SG" b="1" dirty="0" err="1">
                <a:solidFill>
                  <a:schemeClr val="tx1"/>
                </a:solidFill>
                <a:latin typeface="Arial" panose="020B0604020202020204" pitchFamily="34" charset="0"/>
                <a:cs typeface="Arial" panose="020B0604020202020204" pitchFamily="34" charset="0"/>
              </a:rPr>
              <a:t>africa.html</a:t>
            </a:r>
            <a:endParaRPr lang="en-SG" b="1" dirty="0">
              <a:solidFill>
                <a:schemeClr val="tx1"/>
              </a:solidFill>
              <a:latin typeface="Arial" panose="020B0604020202020204" pitchFamily="34" charset="0"/>
              <a:cs typeface="Arial" panose="020B0604020202020204" pitchFamily="34" charset="0"/>
            </a:endParaRPr>
          </a:p>
          <a:p>
            <a:r>
              <a:rPr lang="en-SG" b="1" dirty="0">
                <a:solidFill>
                  <a:schemeClr val="tx1"/>
                </a:solidFill>
                <a:latin typeface="Arial" panose="020B0604020202020204" pitchFamily="34" charset="0"/>
                <a:cs typeface="Arial" panose="020B0604020202020204" pitchFamily="34" charset="0"/>
              </a:rPr>
              <a:t>Accessed 17 March 2020</a:t>
            </a:r>
          </a:p>
          <a:p>
            <a:endParaRPr lang="en-SG"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135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SG"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909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Be disciplined or you will be disciplined.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This is true because any good leader disciplines those he cares about, and ultimately, God is the best disciplinarian</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Which better describes your life now? Disciplining yourself or being disciplined by God?</a:t>
            </a:r>
            <a:r>
              <a:rPr lang="en-SG" b="1" dirty="0">
                <a:effectLst/>
                <a:latin typeface="Arial" panose="020B0604020202020204" pitchFamily="34" charset="0"/>
                <a:cs typeface="Arial" panose="020B0604020202020204" pitchFamily="34" charset="0"/>
              </a:rPr>
              <a:t> </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If your experiences are sweet, thank God. Maybe you are disciplining yourself so God doesn’t have to get your attention</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But if your experiences are sour, thank God also. Maybe this is just what you need for God to get your attention. Are you listening?</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Are</a:t>
            </a:r>
            <a:r>
              <a:rPr lang="en-US" b="1" baseline="0" dirty="0">
                <a:latin typeface="Arial" panose="020B0604020202020204" pitchFamily="34" charset="0"/>
                <a:cs typeface="Arial" panose="020B0604020202020204" pitchFamily="34" charset="0"/>
              </a:rPr>
              <a:t> you really listening to what God is trying to tell you in your life?</a:t>
            </a:r>
          </a:p>
          <a:p>
            <a:r>
              <a:rPr lang="en-US" b="1" baseline="0" dirty="0">
                <a:latin typeface="Arial" panose="020B0604020202020204" pitchFamily="34" charset="0"/>
                <a:cs typeface="Arial" panose="020B0604020202020204" pitchFamily="34" charset="0"/>
              </a:rPr>
              <a:t>Maybe he is trying to discipline you.</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What should we do when we are </a:t>
            </a:r>
            <a:r>
              <a:rPr kumimoji="1" lang="en-US" sz="1200" b="1" u="sng" kern="1200" dirty="0">
                <a:solidFill>
                  <a:schemeClr val="tx1"/>
                </a:solidFill>
                <a:effectLst/>
                <a:latin typeface="Arial" panose="020B0604020202020204" pitchFamily="34" charset="0"/>
                <a:ea typeface="ＭＳ Ｐゴシック" pitchFamily="-112" charset="-128"/>
                <a:cs typeface="Arial" panose="020B0604020202020204" pitchFamily="34" charset="0"/>
              </a:rPr>
              <a:t>disciplined</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Do you catch my double meaning here?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C0D7DE-F090-A340-BA13-54A71799DA0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805BA123-C20A-E24A-ACB2-51730CA2AEF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cs typeface="Arial" panose="020B0604020202020204" pitchFamily="34" charset="0"/>
            </a:endParaRPr>
          </a:p>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Although I cannot be dogmatic about dating Joel, the best option is that Joel prophesied after the Babylonians took 10,000 people of Judah captive in 597 BC.</a:t>
            </a:r>
            <a:r>
              <a:rPr lang="en-SG" b="1" dirty="0">
                <a:effectLst/>
                <a:latin typeface="Arial" panose="020B0604020202020204" pitchFamily="34" charset="0"/>
                <a:cs typeface="Arial" panose="020B0604020202020204" pitchFamily="34" charset="0"/>
              </a:rPr>
              <a:t> </a:t>
            </a:r>
          </a:p>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However, he doesn’t mention the fall of Jerusalem in 586 BC. Therefore, he seemed to have ministered during this 11-year period just after a locust invasion and drought</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Ar</a:t>
            </a:r>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Joel also mentions selling people to Greeks, which also happened only after about 600 BC when Greece became strong</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cs typeface="ＭＳ Ｐゴシック" charset="0"/>
              </a:rPr>
              <a:t>OS-12-2Kings-219</a:t>
            </a:r>
          </a:p>
          <a:p>
            <a:r>
              <a:rPr lang="en-US" dirty="0">
                <a:cs typeface="ＭＳ Ｐゴシック" charset="0"/>
              </a:rPr>
              <a:t>OS-14-2Chron-282</a:t>
            </a:r>
          </a:p>
          <a:p>
            <a:r>
              <a:rPr lang="en-US" dirty="0">
                <a:cs typeface="ＭＳ Ｐゴシック" charset="0"/>
              </a:rPr>
              <a:t>OS-24-Jeremiah-37, 212, 236</a:t>
            </a:r>
          </a:p>
          <a:p>
            <a:r>
              <a:rPr lang="en-US" dirty="0">
                <a:cs typeface="ＭＳ Ｐゴシック" charset="0"/>
              </a:rPr>
              <a:t>OS-27-Daniel-105</a:t>
            </a: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God's instrument of discipline was this pagan Babylonian</a:t>
            </a:r>
            <a:r>
              <a:rPr lang="en-US" b="1" baseline="0" dirty="0">
                <a:latin typeface="Arial" panose="020B0604020202020204" pitchFamily="34" charset="0"/>
                <a:cs typeface="Arial" panose="020B0604020202020204" pitchFamily="34" charset="0"/>
              </a:rPr>
              <a:t> king.</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68404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we’ll see what to do about present difficulties, and then how these will all turn out in the end.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First, what should we do when we are disciplined</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60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8556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55</a:t>
            </a:fld>
            <a:endParaRPr lang="en-US"/>
          </a:p>
        </p:txBody>
      </p:sp>
    </p:spTree>
    <p:extLst>
      <p:ext uri="{BB962C8B-B14F-4D97-AF65-F5344CB8AC3E}">
        <p14:creationId xmlns:p14="http://schemas.microsoft.com/office/powerpoint/2010/main" val="2835835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590755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678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921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0F4576D-F20A-5847-9B08-E7003D406CC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Mali: mature gregarious adults copulating (Tamesna, 11/03) http://www.fao.org/NEWS/GLOBAL/LOCUSTS/outbreakpix03.htm</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xfrm>
            <a:off x="6604000" y="8774113"/>
            <a:ext cx="254000" cy="3698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0961008-B160-744C-9829-F5B036D039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xfrm>
            <a:off x="914400" y="4343400"/>
            <a:ext cx="57472263" cy="7064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1" dirty="0">
              <a:solidFill>
                <a:srgbClr val="FFFF00"/>
              </a:solidFill>
              <a:latin typeface="Arial" panose="020B0604020202020204" pitchFamily="34" charset="0"/>
              <a:ea typeface="宋体" charset="0"/>
              <a:cs typeface="Arial" panose="020B0604020202020204" pitchFamily="34" charset="0"/>
            </a:endParaRPr>
          </a:p>
          <a:p>
            <a:pPr eaLnBrk="1" hangingPunct="1">
              <a:lnSpc>
                <a:spcPct val="90000"/>
              </a:lnSpc>
              <a:spcBef>
                <a:spcPct val="20000"/>
              </a:spcBef>
              <a:buFont typeface="Wingdings" charset="0"/>
              <a:buNone/>
            </a:pPr>
            <a:r>
              <a:rPr lang="en-US" altLang="zh-CN" sz="3100" b="1" dirty="0">
                <a:solidFill>
                  <a:srgbClr val="FFFF00"/>
                </a:solidFill>
                <a:latin typeface="Arial" panose="020B0604020202020204" pitchFamily="34" charset="0"/>
                <a:ea typeface="宋体" charset="0"/>
                <a:cs typeface="Arial" panose="020B0604020202020204" pitchFamily="34" charset="0"/>
              </a:rPr>
              <a:t>The curses of prophets</a:t>
            </a:r>
            <a:r>
              <a:rPr lang="en-US" altLang="zh-CN" sz="3100" b="1" baseline="0" dirty="0">
                <a:solidFill>
                  <a:srgbClr val="FFFF00"/>
                </a:solidFill>
                <a:latin typeface="Arial" panose="020B0604020202020204" pitchFamily="34" charset="0"/>
                <a:ea typeface="宋体" charset="0"/>
                <a:cs typeface="Arial" panose="020B0604020202020204" pitchFamily="34" charset="0"/>
              </a:rPr>
              <a:t> like Joel are based on God's warnings to Israel hundreds of years earlier in Deut 28.</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76</a:t>
            </a:fld>
            <a:endParaRPr lang="en-US"/>
          </a:p>
        </p:txBody>
      </p:sp>
    </p:spTree>
    <p:extLst>
      <p:ext uri="{BB962C8B-B14F-4D97-AF65-F5344CB8AC3E}">
        <p14:creationId xmlns:p14="http://schemas.microsoft.com/office/powerpoint/2010/main" val="42351386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09690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E290-A9A0-97AD-6929-CE8A5115031D}"/>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49227F91-3CCC-ABA2-6745-E7701381EA9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23DDF403-7574-D1FD-5F75-D49B0A3141F3}"/>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45D21779-65B4-26E5-FC60-2869D6968D4B}"/>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948853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6F59A-9840-F4C4-A6B3-2408C1FF3FD7}"/>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3C386D17-6747-6F05-69AE-E38D7698CE7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D97F43EE-AE02-7887-F578-F715E15B86B7}"/>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4CB87A13-6EAD-40B6-B271-78F1D61C186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1" u="none" strike="noStrike" kern="1200">
                <a:solidFill>
                  <a:schemeClr val="tx1"/>
                </a:solidFill>
                <a:effectLst/>
                <a:latin typeface="Times New Roman" pitchFamily="-112" charset="0"/>
                <a:ea typeface="ＭＳ Ｐゴシック" pitchFamily="-112" charset="-128"/>
                <a:cs typeface="ＭＳ Ｐゴシック" pitchFamily="-112" charset="-128"/>
                <a:hlinkClick r:id="rId3">
                  <a:extLst>
                    <a:ext uri="{A12FA001-AC4F-418D-AE19-62706E023703}">
                      <ahyp:hlinkClr xmlns:ahyp="http://schemas.microsoft.com/office/drawing/2018/hyperlinkcolor" val="tx"/>
                    </a:ext>
                  </a:extLst>
                </a:hlinkClick>
              </a:rPr>
              <a:t>Why Drones Are Center of Potential US–China Warfare</a:t>
            </a:r>
            <a:endParaRPr kumimoji="1" lang="en-US" sz="1200" b="1" kern="1200">
              <a:solidFill>
                <a:schemeClr val="tx1"/>
              </a:solidFill>
              <a:effectLst/>
              <a:latin typeface="Times New Roman" pitchFamily="-112" charset="0"/>
              <a:ea typeface="ＭＳ Ｐゴシック" pitchFamily="-112" charset="-128"/>
              <a:cs typeface="ＭＳ Ｐゴシック" pitchFamily="-112" charset="-128"/>
            </a:endParaRPr>
          </a:p>
          <a:p>
            <a:r>
              <a:rPr lang="en-US">
                <a:solidFill>
                  <a:schemeClr val="tx1"/>
                </a:solidFill>
              </a:rPr>
              <a:t>October 12, 2025</a:t>
            </a:r>
          </a:p>
          <a:p>
            <a:r>
              <a:rPr lang="en-US">
                <a:solidFill>
                  <a:schemeClr val="tx1"/>
                </a:solidFill>
              </a:rPr>
              <a:t>The Epoch Times</a:t>
            </a:r>
          </a:p>
          <a:p>
            <a:r>
              <a:rPr lang="en-US">
                <a:solidFill>
                  <a:schemeClr val="tx1"/>
                </a:solidFill>
              </a:rPr>
              <a:t>https://lists.theepochtimes.com/archive/w04KnL1FU/RontmvJPy/wCIDFYUap</a:t>
            </a:r>
          </a:p>
          <a:p>
            <a:endParaRPr lang="en-US">
              <a:solidFill>
                <a:schemeClr val="tx1"/>
              </a:solidFill>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Scale and speed—not a perfect design—will decide drone warfare, pushing Washington to cut red tape and ship autonomous fleets by the thousands, analysts say.</a:t>
            </a:r>
          </a:p>
          <a:p>
            <a:pPr rtl="0" fontAlgn="t"/>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On today’s battlefields, inexpensive flying robots are capable of locating, jamming, and eliminating targets faster than any human can react. China is determined to flood the skies with them.</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response, the United States is working on building its own swarms, refining smarter software, and tightening curbs on Chinese technology, while Ukraine’s front lines serve as a testing ground for evaluating effective and ineffective technologies.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contest is not about a single “best drone,” an analyst told The Epoch Times. Instead, it’s a race between China’s ability to mobilize a huge civilian drone industry for war and America’s effort to turn clever prototypes into mass production, then bind them together with software and allied networks.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To prevail, the analyst said, Washington must move faster on approvals and testing, buy in large quantities, and adopt strategies proven effective on Ukraine’s battlefield on a larger scale, such as embracing open systems, facilitating quick upgrades, and shipping technology in the thousands.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Any future clash, especially over Taiwan, will be decided by scale, speed, and the lessons that endure from Ukraine, according to the analyst.</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China’s Civil‑Military Fusion</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China’s consumer drone machine is enormous.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China delivered more than 3.17 million civilian drones in 2023, with more than 2,300 companies and at least 1,000 models in mass production, the vice minister of industry and information technology told a press conference in April 2024.</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That ecosystem—anchored by Chinese company DJI, the world’s largest drone maker—feeds a low-cost parts chain of motors, optics, radios, and flight controllers that can pivot to military use almost overnight.</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This illustrates the civil-military fusion strategy of the Chinese Communist Party (CCP): a state-guided process that transforms consumer dominance into wartime readiness.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Beijing is investing just as heavily in technology used to attack drones.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July, state-owned giant Norinco showcased a truck-mounted 50-kilowatt laser, the OW5-A50, billed as a swarm killer, during a widely publicized “border-control” drill that also paraded an array of uncrewed systems.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September, a military parade pushed new drones alongside anti-drone lasers and microwave weapons. However, such equipment—such as the Hurricane-3000 microwave system—remains under field tests,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4">
                  <a:extLst>
                    <a:ext uri="{A12FA001-AC4F-418D-AE19-62706E023703}">
                      <ahyp:hlinkClr xmlns:ahyp="http://schemas.microsoft.com/office/drawing/2018/hyperlinkcolor" val="tx"/>
                    </a:ext>
                  </a:extLst>
                </a:hlinkClick>
              </a:rPr>
              <a:t>according</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to an exclusive report by Army Recognition Group, a defense news website.</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Civil feats could serve as evidence of military capabilities. In Yunnan, for example, in July, a coordinated fleet of heavy-lift drones hauled 180 metric tons of steel and concrete up a mountain to build power-line towers in days rather than weeks—a glimpse of the logistics muscle that could matter in wartime resupply.</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At recent air shows, China has also touted a “drone mothership,” a large unmanned aircraft designed to launch and retrieve dozens of smaller drones.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However, due to the limited technical details available, observers say its practicality and battlefield value in real-world scenarios remain uncertain.</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message is clear: Beijing wants scale on both offense and defense,” Stephen Xia, a former People’s Liberation Army engineer who now works as a military-equipment analyst, told The Epoch Times.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US Counters China</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Sensing the urgency, Washington is trying to decouple from Chinese parts while ramping up U.S. capacity.</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June, the Trump administration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5">
                  <a:extLst>
                    <a:ext uri="{A12FA001-AC4F-418D-AE19-62706E023703}">
                      <ahyp:hlinkClr xmlns:ahyp="http://schemas.microsoft.com/office/drawing/2018/hyperlinkcolor" val="tx"/>
                    </a:ext>
                  </a:extLst>
                </a:hlinkClick>
              </a:rPr>
              <a:t>issued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an executive order aimed at accelerating domestic drone manufacturing and reducing reliance on foreign suppliers.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following month, the Commerce Department opened a national-security probe under Section 232 into imports of drones and related components—a move that may lead to tariffs or outright limits.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September, U.S. authorities signaled new rules that could restrict or ban many Chinese drones and parts outright, building on earlier measures. A federal court also upheld the Pentagon’s authority to label DJI a Chinese military company, further tightening restrictions on the world’s biggest consumer drone brand.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Pentagon’s Blue unmanned aerial system (UAS) program maintains a public, vetted roster of small drones and components that meet cybersecurity and supply-chain requirements—excluding those made in China—and guides Department of War buyers and other agencies toward trusted options.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“Policy only sets the stage—the real test is deploying hardware at scale,” said Mark Cao, a U.S.-based military-tech analyst, former materials engineer, and host of the Chinese-language military-news YouTube channel “Mark Space.”</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Department of War’s Replicator initiative,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6">
                  <a:extLst>
                    <a:ext uri="{A12FA001-AC4F-418D-AE19-62706E023703}">
                      <ahyp:hlinkClr xmlns:ahyp="http://schemas.microsoft.com/office/drawing/2018/hyperlinkcolor" val="tx"/>
                    </a:ext>
                  </a:extLst>
                </a:hlinkClick>
              </a:rPr>
              <a:t>launched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in August 2023, pledged to deliver “multiple thousands” of low-cost, expandable, autonomous systems by August 2025,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7">
                  <a:extLst>
                    <a:ext uri="{A12FA001-AC4F-418D-AE19-62706E023703}">
                      <ahyp:hlinkClr xmlns:ahyp="http://schemas.microsoft.com/office/drawing/2018/hyperlinkcolor" val="tx"/>
                    </a:ext>
                  </a:extLst>
                </a:hlinkClick>
              </a:rPr>
              <a:t>pressing</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the military services to procure faster and in bulk.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program prioritizes drone systems that can be produced quickly and at scale, bypassing traditional slow defense procurement methods.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Defense officials told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8">
                  <a:extLst>
                    <a:ext uri="{A12FA001-AC4F-418D-AE19-62706E023703}">
                      <ahyp:hlinkClr xmlns:ahyp="http://schemas.microsoft.com/office/drawing/2018/hyperlinkcolor" val="tx"/>
                    </a:ext>
                  </a:extLst>
                </a:hlinkClick>
              </a:rPr>
              <a:t>DefenseScoop</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last month that hundreds have reached military units so far—still short of the original mark—but funding and momentum continue. The Epoch Times could not independently verify this claim.</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concept dovetails with Indo-Pacific Commander Admiral Samuel Paparo’s vow to turn the Taiwan Strait into an “unmanned hellscape” if the Chinese regime launches an attack, using swarms across air, sea, and land to slow the People’s Liberation Army and buy time for heavier forces. He made the remarks during an interview with The Washington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9">
                  <a:extLst>
                    <a:ext uri="{A12FA001-AC4F-418D-AE19-62706E023703}">
                      <ahyp:hlinkClr xmlns:ahyp="http://schemas.microsoft.com/office/drawing/2018/hyperlinkcolor" val="tx"/>
                    </a:ext>
                  </a:extLst>
                </a:hlinkClick>
              </a:rPr>
              <a:t>Post</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on the sidelines of the Shangri-La Dialogue in Singapore in June 2024.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At the high end, the Air Force’s robotic wingmen are already in the air. General Atomics’ YFQ‑42A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0">
                  <a:extLst>
                    <a:ext uri="{A12FA001-AC4F-418D-AE19-62706E023703}">
                      <ahyp:hlinkClr xmlns:ahyp="http://schemas.microsoft.com/office/drawing/2018/hyperlinkcolor" val="tx"/>
                    </a:ext>
                  </a:extLst>
                </a:hlinkClick>
              </a:rPr>
              <a:t>began</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flight tests in August, while Anduril’s YFQ‑44A is slated to fly in mid-October, the Air Force’s top civilian announced last month.</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glue that holds it all together is software. L3Harris’s AMORPHOUS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1">
                  <a:extLst>
                    <a:ext uri="{A12FA001-AC4F-418D-AE19-62706E023703}">
                      <ahyp:hlinkClr xmlns:ahyp="http://schemas.microsoft.com/office/drawing/2018/hyperlinkcolor" val="tx"/>
                    </a:ext>
                  </a:extLst>
                </a:hlinkClick>
              </a:rPr>
              <a:t>aims</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to enable a single operator to task and retask thousands of mixed drones and unmanned boats through a single interface—the command-and-control backbone for large-scale swarming demands.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 YFQ-44A production representative test vehicle is staged in a testing chamber at Costa Mesa, Calif. The vehicle is one of two such test vehicles that will be critical in securing air dominance for the Joint Force in future conflicts, leveraging autonomous capabilities, and crewed-uncrewed teaming to defeat enemy threats in contested environments. </a:t>
            </a:r>
          </a:p>
          <a:p>
            <a:pPr rtl="0" fontAlgn="t"/>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Russian Drones Rely on Chinese Parts</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Crack open a wrecked Russian drone and the global supply chain comes into view.</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“There is a good number of Chinese components and microprocessors in Russian drones, along with basically everything that is needed to assemble first-person view drones,” Samuel Bendett, an adviser at the Center for Naval Analyses’ Russia Studies Program who focuses on unmanned systems, told the Epoch Times.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transfer is direct and unobstructed.”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He noted that Russian builders order first-person view drone parts straight from Chinese factories and online marketplaces.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supply is cheap and plentiful,” Bendett said, claiming that it was so plentiful that it hurts Russia’s own attempts to make those parts domestically.</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 Reuters investigation published in July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2">
                  <a:extLst>
                    <a:ext uri="{A12FA001-AC4F-418D-AE19-62706E023703}">
                      <ahyp:hlinkClr xmlns:ahyp="http://schemas.microsoft.com/office/drawing/2018/hyperlinkcolor" val="tx"/>
                    </a:ext>
                  </a:extLst>
                </a:hlinkClick>
              </a:rPr>
              <a:t>tracked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Chinese L550E engines—relabeled as “industrial refrigeration units”—to a sanctioned Russian maker of attack drones used in Ukraine. Kyiv has also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3">
                  <a:extLst>
                    <a:ext uri="{A12FA001-AC4F-418D-AE19-62706E023703}">
                      <ahyp:hlinkClr xmlns:ahyp="http://schemas.microsoft.com/office/drawing/2018/hyperlinkcolor" val="tx"/>
                    </a:ext>
                  </a:extLst>
                </a:hlinkClick>
              </a:rPr>
              <a:t>blacklisted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several Chinese suppliers after finding their parts in downed aircraft.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Beijing has tightened some dual-use exports since July 2024 to safeguard its national security interests—moves that have driven up prices and complicated shipments of components such as infrared cameras and inertial sensors.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Yet this display of leverage also underscored how dependent global buyers remain on Chinese supply, accelerating Washington’s push to reduce reliance through Section 232 measures, the Blue UAS program, and procurement bans, according to Cao.</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Ukrainian Drones</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“If China’s advantage lies in its mass and supply capabilities, Ukraine’s advantage is speed and adaptation,” Cao told The Epoch Times.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He noted that over the past year, Ukrainian units have transitioned from solo-drone strikes to artificial intelligence (AI)-assisted swarms that coordinate their own attacks under heavy jamming—still small in scale, but designed to expand in scope.</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Pentagon has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4">
                  <a:extLst>
                    <a:ext uri="{A12FA001-AC4F-418D-AE19-62706E023703}">
                      <ahyp:hlinkClr xmlns:ahyp="http://schemas.microsoft.com/office/drawing/2018/hyperlinkcolor" val="tx"/>
                    </a:ext>
                  </a:extLst>
                </a:hlinkClick>
              </a:rPr>
              <a:t>allocated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$50 million for 33,000 AI “strike kits” from Auterion, a Swiss-American defense and robotics software company, to equip the Ukrainian military. These kits transform low-cost drones into jam-resistant, target-tracking weapons, integrating battlefield upgrades into regular inventories.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Ukrainian sea drones such as the Magura V5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5">
                  <a:extLst>
                    <a:ext uri="{A12FA001-AC4F-418D-AE19-62706E023703}">
                      <ahyp:hlinkClr xmlns:ahyp="http://schemas.microsoft.com/office/drawing/2018/hyperlinkcolor" val="tx"/>
                    </a:ext>
                  </a:extLst>
                </a:hlinkClick>
              </a:rPr>
              <a:t>forced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key Russian naval assets to pull back from Crimea, reshaping Black Sea operations since late 2023. U.S. naval planners are taking notes as they draft deterrence concepts for Taiwan.</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Electronic warfare delivers the hardest lessons, according to Cao.</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“Jamming can blind or hijack a drone; the counter is better autonomy and navigation that doesn’t rely on GPS,” he said, pointing to Russia’s fiber-optic-tethered first-person view drones, which sidestep conventional jammers.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Bendett said that when AI-driven drone swarms arrive in force, cyber defenses alone won’t be enough—armies will also need physical shields such as wire netting, cage armor, decoys, and old-fashioned kinetic weapons.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Both Russia and Ukraine are already developing lasers for that role, he noted.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United States is also experimenting with directed-energy weapons.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At a live-fire trial in late August, U.S. electromagnetic-warfare company Epirus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6">
                  <a:extLst>
                    <a:ext uri="{A12FA001-AC4F-418D-AE19-62706E023703}">
                      <ahyp:hlinkClr xmlns:ahyp="http://schemas.microsoft.com/office/drawing/2018/hyperlinkcolor" val="tx"/>
                    </a:ext>
                  </a:extLst>
                </a:hlinkClick>
              </a:rPr>
              <a:t>proved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that a single pulse from its Leonidas high-power microwave system can disable a swarm of 61 drones, showcasing a potential low-cost shield.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Who’s Ahead and Why It Matters</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consumer and commercial drones, as well as the parts ecosystem that supports them, China leads by a considerable margin.</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Civil-military fusion lets Beijing field “good-enough” platforms quickly and back them with a growing suite of counter-drone weapons, Cao said, noting that much of the PLA’s newest gear remains untested in combat.</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parade ground is not a battlefield,” he said.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United States still sets the pace in high-end autonomy, battlefield-proven intelligence, surveillance, and reconnaissance; strike drones; and software that integrates mixed fleets. Its stumbling block is turning rapid-fire innovation into industrial-scale output—precisely what initiatives such as Replicator, the Collaborative Combat Aircraft program, and Blue UAS aim to fix, Cao explained.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United States pioneered military drones starting from the Vietnam War, setting benchmarks with Predator and Reaper, while China’s early advances leaned heavily on copying, according to Cao.</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“But today’s race isn’t about cloning airframes,” he said. “It’s about standardization, modularity, and speed—treating autonomy like software that can be pushed quickly and bought by the thousand once it works.”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What the US Can Learn From Ukraine</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Cao identified three lessons that he says frequently reappear.</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First, numbers matter more than perfection: Open-architecture designs, fast logistics, and continual software updates consistently outperform exquisite weapons that arrive too late.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Second, signals have become a battlefield; jammers cut control links, driving drones to rely on onboard autonomy, which, in turn, demands smarter counters. Those counters must be cheap—microwave pulses, lasers, decoys, even wire cages—so a soldier does not fire a million-dollar missile at a hundred-dollar quadcopter, he said.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Third, supply chains are a strategic element; as long as Chinese parts dominate, sanctions turn into a cat-and-mouse game, according to Cao. The more innovative approach is to out-produce and adapt quickly with allies—and it must be done fast.</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China’s strength is mass mobilization. America’s answer must be software, allied production, and speed, Cao said. If Washington can convert today’s demos—AI strike kits, swarm control, robotic wingmen—into repeat orders and fielded units, it can offset China’s factory edge and raise the cost of any fight for Beijing. If not, he warned, the skies and seas around Taiwan may be dominated by those who ship faster, rather than those who design better.</a:t>
            </a:r>
          </a:p>
          <a:p>
            <a:pPr rtl="0" fontAlgn="t"/>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 RELATED</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The Commerce Department</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7">
                  <a:extLst>
                    <a:ext uri="{A12FA001-AC4F-418D-AE19-62706E023703}">
                      <ahyp:hlinkClr xmlns:ahyp="http://schemas.microsoft.com/office/drawing/2018/hyperlinkcolor" val="tx"/>
                    </a:ext>
                  </a:extLst>
                </a:hlinkClick>
              </a:rPr>
              <a:t>added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19 Chinese entities that have supported or supplied drones to terrorist organizations to an entity list on Oct. 8. Among them are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8">
                  <a:extLst>
                    <a:ext uri="{A12FA001-AC4F-418D-AE19-62706E023703}">
                      <ahyp:hlinkClr xmlns:ahyp="http://schemas.microsoft.com/office/drawing/2018/hyperlinkcolor" val="tx"/>
                    </a:ext>
                  </a:extLst>
                </a:hlinkClick>
              </a:rPr>
              <a:t>Goodview Global</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found to be part of an illicit network supplying the sanctioned Islamic Revolutionary Guard Corps with drone parts. The U.S. government in March offered rewards of up to $15 million for information that would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9">
                  <a:extLst>
                    <a:ext uri="{A12FA001-AC4F-418D-AE19-62706E023703}">
                      <ahyp:hlinkClr xmlns:ahyp="http://schemas.microsoft.com/office/drawing/2018/hyperlinkcolor" val="tx"/>
                    </a:ext>
                  </a:extLst>
                </a:hlinkClick>
              </a:rPr>
              <a:t>disrupt</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the Islamic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8">
                  <a:extLst>
                    <a:ext uri="{A12FA001-AC4F-418D-AE19-62706E023703}">
                      <ahyp:hlinkClr xmlns:ahyp="http://schemas.microsoft.com/office/drawing/2018/hyperlinkcolor" val="tx"/>
                    </a:ext>
                  </a:extLst>
                </a:hlinkClick>
              </a:rPr>
              <a:t>Revolutionary Guard Corps funding network</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which supports the Hamas terrorist group, the Hezbollah terrorist group, and other proxies. The bounty notice named four Chinese nationals allegedly providing the terrorists with arms. </a:t>
            </a:r>
          </a:p>
          <a:p>
            <a:pPr rtl="0" fontAlgn="t"/>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Chinese drone experts</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have traveled to Russia to work on military drones at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20">
                  <a:extLst>
                    <a:ext uri="{A12FA001-AC4F-418D-AE19-62706E023703}">
                      <ahyp:hlinkClr xmlns:ahyp="http://schemas.microsoft.com/office/drawing/2018/hyperlinkcolor" val="tx"/>
                    </a:ext>
                  </a:extLst>
                </a:hlinkClick>
              </a:rPr>
              <a:t>a state-owned weapons manufacturer</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already under Western sanctions, Reuters reported. The Chinese experts visited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20">
                  <a:extLst>
                    <a:ext uri="{A12FA001-AC4F-418D-AE19-62706E023703}">
                      <ahyp:hlinkClr xmlns:ahyp="http://schemas.microsoft.com/office/drawing/2018/hyperlinkcolor" val="tx"/>
                    </a:ext>
                  </a:extLst>
                </a:hlinkClick>
              </a:rPr>
              <a:t>IEMZ Kupol’s weapon facilities</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more than six times since mid-2024, Reuters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21">
                  <a:extLst>
                    <a:ext uri="{A12FA001-AC4F-418D-AE19-62706E023703}">
                      <ahyp:hlinkClr xmlns:ahyp="http://schemas.microsoft.com/office/drawing/2018/hyperlinkcolor" val="tx"/>
                    </a:ext>
                  </a:extLst>
                </a:hlinkClick>
              </a:rPr>
              <a:t>reported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on Thursday, citing two European security officials and company documents reviewed by the outlet. </a:t>
            </a:r>
          </a:p>
          <a:p>
            <a:pPr rtl="0" fontAlgn="t"/>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War-torn Ukraine</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has much to offer its allies and partners in the expanding drone arms race, Ukrainian President Volodymyr Zelenskyy said in a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22">
                  <a:extLst>
                    <a:ext uri="{A12FA001-AC4F-418D-AE19-62706E023703}">
                      <ahyp:hlinkClr xmlns:ahyp="http://schemas.microsoft.com/office/drawing/2018/hyperlinkcolor" val="tx"/>
                    </a:ext>
                  </a:extLst>
                </a:hlinkClick>
              </a:rPr>
              <a:t>speech before the U.N. General Assembly on Sept. 24</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Noting recent developments in unmanned weapons systems and artificial intelligence, Zelenskyy told the assembly, “We are now living through the most destructive arms race in human history.”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22">
                  <a:extLst>
                    <a:ext uri="{A12FA001-AC4F-418D-AE19-62706E023703}">
                      <ahyp:hlinkClr xmlns:ahyp="http://schemas.microsoft.com/office/drawing/2018/hyperlinkcolor" val="tx"/>
                    </a:ext>
                  </a:extLst>
                </a:hlinkClick>
              </a:rPr>
              <a:t>The Ukrainian president touted his country’s successes in employing drones to slow the march of the numerically superior Russian military.</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endParaRPr lang="en-US">
              <a:solidFill>
                <a:schemeClr val="tx1"/>
              </a:solidFill>
            </a:endParaRPr>
          </a:p>
        </p:txBody>
      </p:sp>
    </p:spTree>
    <p:extLst>
      <p:ext uri="{BB962C8B-B14F-4D97-AF65-F5344CB8AC3E}">
        <p14:creationId xmlns:p14="http://schemas.microsoft.com/office/powerpoint/2010/main" val="40925528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0153F-2157-CEE4-0527-5851868D3399}"/>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67CDBB51-9247-8BA3-CA36-E68118C4538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EE42132F-9996-231A-88DC-8D828E8283AE}"/>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EE1191CD-D96A-6447-2B55-2885C7E72E5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857922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159EE-EBB3-46DD-2142-8B87F6AA9F94}"/>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36C55811-E78C-577B-132D-E3BCDDFECF1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255851D5-362B-DC18-425C-5F681B909696}"/>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1380B769-F31B-B9AC-A2E2-EF399B70CE0B}"/>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4776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Desert leaping locust</a:t>
            </a:r>
          </a:p>
        </p:txBody>
      </p:sp>
      <p:sp>
        <p:nvSpPr>
          <p:cNvPr id="1792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8812C28D-353D-8949-B0E1-531EEDA1C7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3891CF-781F-DC46-A087-A4072C5FCA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7FB486-CC4B-9C4E-A077-30332DD4255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a:latin typeface="Times New Roman" charset="0"/>
                <a:ea typeface="ＭＳ Ｐゴシック" charset="0"/>
                <a:cs typeface="ＭＳ Ｐゴシック" charset="0"/>
              </a:rPr>
              <a:t>OS-29-Joel-86</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OS-36-Zephaniah-132</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t>95</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9670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God’s disciplining us should motivate us to seek the Lord</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 moral height of the USA was in the 1950s. The USA rebuilt its former enemies Japan and Germany, adopted “In God We Trust” as the national motto, and began to see many turn to Christ under Billy Graham as well send out missionaries to the nations</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hlinkClick r:id="rId3"/>
              </a:rPr>
              <a:t>Home</a:t>
            </a:r>
            <a:r>
              <a:rPr lang="en-US" b="1" dirty="0">
                <a:solidFill>
                  <a:schemeClr val="tx1"/>
                </a:solidFill>
                <a:latin typeface="Arial" panose="020B0604020202020204" pitchFamily="34" charset="0"/>
                <a:cs typeface="Arial" panose="020B0604020202020204" pitchFamily="34" charset="0"/>
              </a:rPr>
              <a:t> &gt; </a:t>
            </a:r>
            <a:r>
              <a:rPr lang="en-US" b="1" dirty="0">
                <a:solidFill>
                  <a:schemeClr val="tx1"/>
                </a:solidFill>
                <a:latin typeface="Arial" panose="020B0604020202020204" pitchFamily="34" charset="0"/>
                <a:cs typeface="Arial" panose="020B0604020202020204" pitchFamily="34" charset="0"/>
                <a:hlinkClick r:id="rId4"/>
              </a:rPr>
              <a:t>2015 </a:t>
            </a:r>
            <a:r>
              <a:rPr lang="en-US" b="1" dirty="0">
                <a:solidFill>
                  <a:schemeClr val="tx1"/>
                </a:solidFill>
                <a:latin typeface="Arial" panose="020B0604020202020204" pitchFamily="34" charset="0"/>
                <a:cs typeface="Arial" panose="020B0604020202020204" pitchFamily="34" charset="0"/>
              </a:rPr>
              <a:t>&gt; </a:t>
            </a:r>
            <a:r>
              <a:rPr lang="en-US" b="1" dirty="0">
                <a:solidFill>
                  <a:schemeClr val="tx1"/>
                </a:solidFill>
                <a:latin typeface="Arial" panose="020B0604020202020204" pitchFamily="34" charset="0"/>
                <a:cs typeface="Arial" panose="020B0604020202020204" pitchFamily="34" charset="0"/>
                <a:hlinkClick r:id="rId5"/>
              </a:rPr>
              <a:t>July</a:t>
            </a:r>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Jul 3, 2015</a:t>
            </a:r>
          </a:p>
          <a:p>
            <a:r>
              <a:rPr lang="en-US" b="1" dirty="0">
                <a:solidFill>
                  <a:schemeClr val="tx1"/>
                </a:solidFill>
                <a:latin typeface="Arial" panose="020B0604020202020204" pitchFamily="34" charset="0"/>
                <a:cs typeface="Arial" panose="020B0604020202020204" pitchFamily="34" charset="0"/>
              </a:rPr>
              <a:t>God and Country: Americans' Views of God's 'Relationship' with the U.S</a:t>
            </a:r>
          </a:p>
          <a:p>
            <a:r>
              <a:rPr lang="en-US" b="1" dirty="0">
                <a:solidFill>
                  <a:schemeClr val="tx1"/>
                </a:solidFill>
                <a:latin typeface="Arial" panose="020B0604020202020204" pitchFamily="34" charset="0"/>
                <a:cs typeface="Arial" panose="020B0604020202020204" pitchFamily="34" charset="0"/>
              </a:rPr>
              <a:t>What do Americans think about the United States and God? Fascinating new data. |</a:t>
            </a:r>
          </a:p>
          <a:p>
            <a:r>
              <a:rPr lang="en-US" b="1" dirty="0">
                <a:solidFill>
                  <a:schemeClr val="tx1"/>
                </a:solidFill>
                <a:latin typeface="Arial" panose="020B0604020202020204" pitchFamily="34" charset="0"/>
                <a:cs typeface="Arial" panose="020B0604020202020204" pitchFamily="34" charset="0"/>
              </a:rPr>
              <a:t>Ed Stetzer</a:t>
            </a:r>
          </a:p>
          <a:p>
            <a:r>
              <a:rPr lang="en-US" b="1" dirty="0">
                <a:solidFill>
                  <a:schemeClr val="tx1"/>
                </a:solidFill>
                <a:latin typeface="Arial" panose="020B0604020202020204" pitchFamily="34" charset="0"/>
                <a:cs typeface="Arial" panose="020B0604020202020204" pitchFamily="34" charset="0"/>
              </a:rPr>
              <a:t>http://</a:t>
            </a:r>
            <a:r>
              <a:rPr lang="en-US" b="1" dirty="0" err="1">
                <a:solidFill>
                  <a:schemeClr val="tx1"/>
                </a:solidFill>
                <a:latin typeface="Arial" panose="020B0604020202020204" pitchFamily="34" charset="0"/>
                <a:cs typeface="Arial" panose="020B0604020202020204" pitchFamily="34" charset="0"/>
              </a:rPr>
              <a:t>www.christianitytoday.com</a:t>
            </a:r>
            <a:r>
              <a:rPr lang="en-US" b="1" dirty="0">
                <a:solidFill>
                  <a:schemeClr val="tx1"/>
                </a:solidFill>
                <a:latin typeface="Arial" panose="020B0604020202020204" pitchFamily="34" charset="0"/>
                <a:cs typeface="Arial" panose="020B0604020202020204" pitchFamily="34" charset="0"/>
              </a:rPr>
              <a:t>/</a:t>
            </a:r>
            <a:r>
              <a:rPr lang="en-US" b="1" dirty="0" err="1">
                <a:solidFill>
                  <a:schemeClr val="tx1"/>
                </a:solidFill>
                <a:latin typeface="Arial" panose="020B0604020202020204" pitchFamily="34" charset="0"/>
                <a:cs typeface="Arial" panose="020B0604020202020204" pitchFamily="34" charset="0"/>
              </a:rPr>
              <a:t>edstetzer</a:t>
            </a:r>
            <a:r>
              <a:rPr lang="en-US" b="1" dirty="0">
                <a:solidFill>
                  <a:schemeClr val="tx1"/>
                </a:solidFill>
                <a:latin typeface="Arial" panose="020B0604020202020204" pitchFamily="34" charset="0"/>
                <a:cs typeface="Arial" panose="020B0604020202020204" pitchFamily="34" charset="0"/>
              </a:rPr>
              <a:t>/2015/july/god-and-country-new-research-on-</a:t>
            </a:r>
            <a:r>
              <a:rPr lang="en-US" b="1" dirty="0" err="1">
                <a:solidFill>
                  <a:schemeClr val="tx1"/>
                </a:solidFill>
                <a:latin typeface="Arial" panose="020B0604020202020204" pitchFamily="34" charset="0"/>
                <a:cs typeface="Arial" panose="020B0604020202020204" pitchFamily="34" charset="0"/>
              </a:rPr>
              <a:t>americans</a:t>
            </a:r>
            <a:r>
              <a:rPr lang="en-US" b="1" dirty="0">
                <a:solidFill>
                  <a:schemeClr val="tx1"/>
                </a:solidFill>
                <a:latin typeface="Arial" panose="020B0604020202020204" pitchFamily="34" charset="0"/>
                <a:cs typeface="Arial" panose="020B0604020202020204" pitchFamily="34" charset="0"/>
              </a:rPr>
              <a:t>-views-of-</a:t>
            </a:r>
            <a:r>
              <a:rPr lang="en-US" b="1" dirty="0" err="1">
                <a:solidFill>
                  <a:schemeClr val="tx1"/>
                </a:solidFill>
                <a:latin typeface="Arial" panose="020B0604020202020204" pitchFamily="34" charset="0"/>
                <a:cs typeface="Arial" panose="020B0604020202020204" pitchFamily="34" charset="0"/>
              </a:rPr>
              <a:t>country.html</a:t>
            </a:r>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Accessed 9 April 2017</a:t>
            </a:r>
          </a:p>
          <a:p>
            <a:r>
              <a:rPr lang="en-US" b="1" dirty="0">
                <a:solidFill>
                  <a:schemeClr val="tx1"/>
                </a:solidFill>
                <a:latin typeface="Arial" panose="020B0604020202020204" pitchFamily="34" charset="0"/>
                <a:cs typeface="Arial" panose="020B0604020202020204" pitchFamily="34" charset="0"/>
              </a:rPr>
              <a:t>Happy Fourth of July weekend folks, my American readers!</a:t>
            </a:r>
          </a:p>
          <a:p>
            <a:r>
              <a:rPr lang="en-US" b="1" dirty="0">
                <a:solidFill>
                  <a:schemeClr val="tx1"/>
                </a:solidFill>
                <a:latin typeface="Arial" panose="020B0604020202020204" pitchFamily="34" charset="0"/>
                <a:cs typeface="Arial" panose="020B0604020202020204" pitchFamily="34" charset="0"/>
              </a:rPr>
              <a:t>Two hundred thirty-nine years ago tomorrow, Congress adopted the Declaration of Independence, nearly a month before it would eventually be signed. I hope you're having a fun weekend, getting to enjoy some time with family and friends.</a:t>
            </a:r>
          </a:p>
          <a:p>
            <a:r>
              <a:rPr lang="en-US" b="1" dirty="0">
                <a:solidFill>
                  <a:schemeClr val="tx1"/>
                </a:solidFill>
                <a:latin typeface="Arial" panose="020B0604020202020204" pitchFamily="34" charset="0"/>
                <a:cs typeface="Arial" panose="020B0604020202020204" pitchFamily="34" charset="0"/>
              </a:rPr>
              <a:t>As </a:t>
            </a:r>
            <a:r>
              <a:rPr lang="en-US" b="1" dirty="0">
                <a:solidFill>
                  <a:schemeClr val="tx1"/>
                </a:solidFill>
                <a:latin typeface="Arial" panose="020B0604020202020204" pitchFamily="34" charset="0"/>
                <a:cs typeface="Arial" panose="020B0604020202020204" pitchFamily="34" charset="0"/>
                <a:hlinkClick r:id="rId6"/>
              </a:rPr>
              <a:t>I explained in a post last year</a:t>
            </a:r>
            <a:r>
              <a:rPr lang="en-US" b="1" dirty="0">
                <a:solidFill>
                  <a:schemeClr val="tx1"/>
                </a:solidFill>
                <a:latin typeface="Arial" panose="020B0604020202020204" pitchFamily="34" charset="0"/>
                <a:cs typeface="Arial" panose="020B0604020202020204" pitchFamily="34" charset="0"/>
              </a:rPr>
              <a:t>:</a:t>
            </a:r>
          </a:p>
          <a:p>
            <a:r>
              <a:rPr lang="en-US" b="1" dirty="0">
                <a:solidFill>
                  <a:schemeClr val="tx1"/>
                </a:solidFill>
                <a:latin typeface="Arial" panose="020B0604020202020204" pitchFamily="34" charset="0"/>
                <a:cs typeface="Arial" panose="020B0604020202020204" pitchFamily="34" charset="0"/>
              </a:rPr>
              <a:t>Christians are, in a sense, dual citizens-- of the Kingdom and of the nation where they live. I live in a country that is not without fault, but I am proud to be a citizen of that nation. I teach my children to be proud of their nation-- not unaware of its challenges-- and patriotic citizens.</a:t>
            </a:r>
          </a:p>
          <a:p>
            <a:r>
              <a:rPr lang="en-US" b="1" dirty="0">
                <a:solidFill>
                  <a:schemeClr val="tx1"/>
                </a:solidFill>
                <a:latin typeface="Arial" panose="020B0604020202020204" pitchFamily="34" charset="0"/>
                <a:cs typeface="Arial" panose="020B0604020202020204" pitchFamily="34" charset="0"/>
              </a:rPr>
              <a:t>Just this week, </a:t>
            </a:r>
            <a:r>
              <a:rPr lang="en-US" b="1" dirty="0">
                <a:solidFill>
                  <a:schemeClr val="tx1"/>
                </a:solidFill>
                <a:latin typeface="Arial" panose="020B0604020202020204" pitchFamily="34" charset="0"/>
                <a:cs typeface="Arial" panose="020B0604020202020204" pitchFamily="34" charset="0"/>
                <a:hlinkClick r:id="rId7"/>
              </a:rPr>
              <a:t>LifeWay Research</a:t>
            </a:r>
            <a:r>
              <a:rPr lang="en-US" b="1" dirty="0">
                <a:solidFill>
                  <a:schemeClr val="tx1"/>
                </a:solidFill>
                <a:latin typeface="Arial" panose="020B0604020202020204" pitchFamily="34" charset="0"/>
                <a:cs typeface="Arial" panose="020B0604020202020204" pitchFamily="34" charset="0"/>
              </a:rPr>
              <a:t> released </a:t>
            </a:r>
            <a:r>
              <a:rPr lang="en-US" b="1" dirty="0">
                <a:solidFill>
                  <a:schemeClr val="tx1"/>
                </a:solidFill>
                <a:latin typeface="Arial" panose="020B0604020202020204" pitchFamily="34" charset="0"/>
                <a:cs typeface="Arial" panose="020B0604020202020204" pitchFamily="34" charset="0"/>
                <a:hlinkClick r:id="rId8"/>
              </a:rPr>
              <a:t>some new data on how Americans view their country</a:t>
            </a:r>
            <a:r>
              <a:rPr lang="en-US" b="1" dirty="0">
                <a:solidFill>
                  <a:schemeClr val="tx1"/>
                </a:solidFill>
                <a:latin typeface="Arial" panose="020B0604020202020204" pitchFamily="34" charset="0"/>
                <a:cs typeface="Arial" panose="020B0604020202020204" pitchFamily="34" charset="0"/>
              </a:rPr>
              <a:t> and how God relates with it. Here's an excerpt from our report:</a:t>
            </a:r>
          </a:p>
          <a:p>
            <a:r>
              <a:rPr lang="en-US" b="1" dirty="0">
                <a:solidFill>
                  <a:schemeClr val="tx1"/>
                </a:solidFill>
                <a:latin typeface="Arial" panose="020B0604020202020204" pitchFamily="34" charset="0"/>
                <a:cs typeface="Arial" panose="020B0604020202020204" pitchFamily="34" charset="0"/>
              </a:rPr>
              <a:t>In a nation founded on religious liberty, most Americans believe God has a special relationship with the United States, and they’re optimistic the best is yet to come.</a:t>
            </a:r>
          </a:p>
          <a:p>
            <a:r>
              <a:rPr lang="en-US" b="1" dirty="0">
                <a:solidFill>
                  <a:schemeClr val="tx1"/>
                </a:solidFill>
                <a:latin typeface="Arial" panose="020B0604020202020204" pitchFamily="34" charset="0"/>
                <a:cs typeface="Arial" panose="020B0604020202020204" pitchFamily="34" charset="0"/>
              </a:rPr>
              <a:t>Despite headlines lamenting the global decline of the United States since the Cold War, 54 percent of Americans believe the nation is on the upswing, according to a September survey by LifeWay Research. Only 4 in 10 think “America’s best days are behind us.”</a:t>
            </a:r>
          </a:p>
          <a:p>
            <a:r>
              <a:rPr lang="en-US" b="1" dirty="0">
                <a:solidFill>
                  <a:schemeClr val="tx1"/>
                </a:solidFill>
                <a:latin typeface="Arial" panose="020B0604020202020204" pitchFamily="34" charset="0"/>
                <a:cs typeface="Arial" panose="020B0604020202020204" pitchFamily="34" charset="0"/>
              </a:rPr>
              <a:t>And though the U.S. Constitution makes no mention of God, 53 percent of Americans say they believe God and the nation have a special relationship, a concept stretching back to Pilgrim days. Even a third of atheists, agnostics, and those with no religious preference believe America has a special relationship with God.</a:t>
            </a:r>
          </a:p>
          <a:p>
            <a:r>
              <a:rPr lang="en-US" b="1" dirty="0">
                <a:solidFill>
                  <a:schemeClr val="tx1"/>
                </a:solidFill>
                <a:latin typeface="Arial" panose="020B0604020202020204" pitchFamily="34" charset="0"/>
                <a:cs typeface="Arial" panose="020B0604020202020204" pitchFamily="34" charset="0"/>
              </a:rPr>
              <a:t>“‘God Bless America’ is more than a song or a prayer for many Americans,” said Ed Stetzer, executive director of LifeWay Research. “It is a belief that God has blessed America beyond what is typical for nations throughout history. I am sure that would spawn many theological conversations, but it’s important to note most Americans think God has a special relationship with their country.”</a:t>
            </a:r>
          </a:p>
          <a:p>
            <a:r>
              <a:rPr lang="en-US" b="1" dirty="0">
                <a:solidFill>
                  <a:schemeClr val="tx1"/>
                </a:solidFill>
                <a:latin typeface="Arial" panose="020B0604020202020204" pitchFamily="34" charset="0"/>
                <a:cs typeface="Arial" panose="020B0604020202020204" pitchFamily="34" charset="0"/>
              </a:rPr>
              <a:t>Christianity Today reported on the data, and added additional research, in their article, "</a:t>
            </a:r>
            <a:r>
              <a:rPr lang="en-US" b="1" dirty="0">
                <a:solidFill>
                  <a:schemeClr val="tx1"/>
                </a:solidFill>
                <a:latin typeface="Arial" panose="020B0604020202020204" pitchFamily="34" charset="0"/>
                <a:cs typeface="Arial" panose="020B0604020202020204" pitchFamily="34" charset="0"/>
                <a:hlinkClick r:id="rId9"/>
              </a:rPr>
              <a:t>God and America: It's Complicated</a:t>
            </a:r>
            <a:r>
              <a:rPr lang="en-US" b="1" dirty="0">
                <a:solidFill>
                  <a:schemeClr val="tx1"/>
                </a:solidFill>
                <a:latin typeface="Arial" panose="020B0604020202020204" pitchFamily="34" charset="0"/>
                <a:cs typeface="Arial" panose="020B0604020202020204" pitchFamily="34" charset="0"/>
              </a:rPr>
              <a:t>," explaining, "A third of Americans say the United States is a Christian nation. But more than half say the country has a special relationship with the Almighty."</a:t>
            </a:r>
          </a:p>
          <a:p>
            <a:r>
              <a:rPr lang="en-US" b="1" dirty="0">
                <a:solidFill>
                  <a:schemeClr val="tx1"/>
                </a:solidFill>
                <a:latin typeface="Arial" panose="020B0604020202020204" pitchFamily="34" charset="0"/>
                <a:cs typeface="Arial" panose="020B0604020202020204" pitchFamily="34" charset="0"/>
              </a:rPr>
              <a:t>Christianity Today also included a link to my post providing </a:t>
            </a:r>
            <a:r>
              <a:rPr lang="en-US" b="1" dirty="0">
                <a:solidFill>
                  <a:schemeClr val="tx1"/>
                </a:solidFill>
                <a:latin typeface="Arial" panose="020B0604020202020204" pitchFamily="34" charset="0"/>
                <a:cs typeface="Arial" panose="020B0604020202020204" pitchFamily="34" charset="0"/>
                <a:hlinkClick r:id="rId6"/>
              </a:rPr>
              <a:t>cautions about combining patriotism and worship</a:t>
            </a:r>
            <a:r>
              <a:rPr lang="en-US" b="1" dirty="0">
                <a:solidFill>
                  <a:schemeClr val="tx1"/>
                </a:solidFill>
                <a:latin typeface="Arial" panose="020B0604020202020204" pitchFamily="34" charset="0"/>
                <a:cs typeface="Arial" panose="020B0604020202020204" pitchFamily="34" charset="0"/>
              </a:rPr>
              <a:t>, where I explained the importance of patriotism (and not just in the U.S.), but also cautioned, "If your church service was driven more by America than by Jesus, I think you need a change."</a:t>
            </a:r>
          </a:p>
          <a:p>
            <a:r>
              <a:rPr lang="en-US" b="1" dirty="0">
                <a:solidFill>
                  <a:schemeClr val="tx1"/>
                </a:solidFill>
                <a:latin typeface="Arial" panose="020B0604020202020204" pitchFamily="34" charset="0"/>
                <a:cs typeface="Arial" panose="020B0604020202020204" pitchFamily="34" charset="0"/>
              </a:rPr>
              <a:t>Here are a couple of the graphs depicting the major findings:</a:t>
            </a:r>
          </a:p>
          <a:p>
            <a:r>
              <a:rPr lang="en-US" b="1" dirty="0">
                <a:solidFill>
                  <a:schemeClr val="tx1"/>
                </a:solidFill>
                <a:latin typeface="Arial" panose="020B0604020202020204" pitchFamily="34" charset="0"/>
                <a:cs typeface="Arial" panose="020B0604020202020204" pitchFamily="34" charset="0"/>
              </a:rPr>
              <a:t>One of the most interesting parts of the survey was the gender divide among the views:</a:t>
            </a:r>
          </a:p>
          <a:p>
            <a:r>
              <a:rPr lang="en-US" b="1" dirty="0">
                <a:solidFill>
                  <a:schemeClr val="tx1"/>
                </a:solidFill>
                <a:latin typeface="Arial" panose="020B0604020202020204" pitchFamily="34" charset="0"/>
                <a:cs typeface="Arial" panose="020B0604020202020204" pitchFamily="34" charset="0"/>
              </a:rPr>
              <a:t>Women are significantly more likely than men to believe God has a special relationship with the United States. While 49 percent of men have that view, the number rises to 58 percent for women.</a:t>
            </a:r>
          </a:p>
          <a:p>
            <a:r>
              <a:rPr lang="en-US" b="1" dirty="0">
                <a:solidFill>
                  <a:schemeClr val="tx1"/>
                </a:solidFill>
                <a:latin typeface="Arial" panose="020B0604020202020204" pitchFamily="34" charset="0"/>
                <a:cs typeface="Arial" panose="020B0604020202020204" pitchFamily="34" charset="0"/>
              </a:rPr>
              <a:t>LifeWay Research also found differences by age, race, geography, education, and religious preference.</a:t>
            </a:r>
          </a:p>
          <a:p>
            <a:r>
              <a:rPr lang="en-US" b="1" dirty="0">
                <a:solidFill>
                  <a:schemeClr val="tx1"/>
                </a:solidFill>
                <a:latin typeface="Arial" panose="020B0604020202020204" pitchFamily="34" charset="0"/>
                <a:cs typeface="Arial" panose="020B0604020202020204" pitchFamily="34" charset="0"/>
              </a:rPr>
              <a:t>Nearly two-thirds (63 percent) of Americans 45-54 years old think God has a special relationship with the United States, a belief shared by 48 percent of those 18-44.</a:t>
            </a:r>
          </a:p>
          <a:p>
            <a:r>
              <a:rPr lang="en-US" b="1" dirty="0">
                <a:solidFill>
                  <a:schemeClr val="tx1"/>
                </a:solidFill>
                <a:latin typeface="Arial" panose="020B0604020202020204" pitchFamily="34" charset="0"/>
                <a:cs typeface="Arial" panose="020B0604020202020204" pitchFamily="34" charset="0"/>
              </a:rPr>
              <a:t>Belief in a special relationship is also high among:</a:t>
            </a:r>
          </a:p>
          <a:p>
            <a:r>
              <a:rPr lang="en-US" b="1" dirty="0">
                <a:solidFill>
                  <a:schemeClr val="tx1"/>
                </a:solidFill>
                <a:latin typeface="Arial" panose="020B0604020202020204" pitchFamily="34" charset="0"/>
                <a:cs typeface="Arial" panose="020B0604020202020204" pitchFamily="34" charset="0"/>
              </a:rPr>
              <a:t>African-Americans, at 62 percent, compared to whites at 51 percent. Southerners, at 59 percent, compared to 49 percent of Midwesterners and 50 percent of Westerners. Those with a high school degree or less, at 66 percent. For those with some college, the rate drops to 51 percent. It drops further to 40 percent of those with a bachelor’s degree and 29 percent of those with a graduate degree. Evangelical Christians are the most likely to believe in a special relationship, with 67 percent agreeing. Among evangelicals 45 and older, the share soars to 71 percent.</a:t>
            </a:r>
          </a:p>
          <a:p>
            <a:r>
              <a:rPr lang="en-US" b="1" dirty="0">
                <a:solidFill>
                  <a:schemeClr val="tx1"/>
                </a:solidFill>
                <a:latin typeface="Arial" panose="020B0604020202020204" pitchFamily="34" charset="0"/>
                <a:cs typeface="Arial" panose="020B0604020202020204" pitchFamily="34" charset="0"/>
              </a:rPr>
              <a:t>“Americans, particularly those in more religious segments or geography, are most likely to believe in this special relationship,” Stetzer said. “But, considering the history of the nation, from Manifest Destiny to Ronald Reagan’s ‘City on a Hill’ speech, it’s not surprising this long-held theme continues today.”</a:t>
            </a:r>
          </a:p>
          <a:p>
            <a:r>
              <a:rPr lang="en-US" b="1" dirty="0">
                <a:solidFill>
                  <a:schemeClr val="tx1"/>
                </a:solidFill>
                <a:latin typeface="Arial" panose="020B0604020202020204" pitchFamily="34" charset="0"/>
                <a:cs typeface="Arial" panose="020B0604020202020204" pitchFamily="34" charset="0"/>
              </a:rPr>
              <a:t>A lot of this, of course, is rooted in our sense of American exceptionalism. Here's a bit on that from our report, including a thought from me:</a:t>
            </a:r>
          </a:p>
          <a:p>
            <a:r>
              <a:rPr lang="en-US" b="1" dirty="0">
                <a:solidFill>
                  <a:schemeClr val="tx1"/>
                </a:solidFill>
                <a:latin typeface="Arial" panose="020B0604020202020204" pitchFamily="34" charset="0"/>
                <a:cs typeface="Arial" panose="020B0604020202020204" pitchFamily="34" charset="0"/>
              </a:rPr>
              <a:t>Both ends of the political spectrum—from </a:t>
            </a:r>
            <a:r>
              <a:rPr lang="en-US" b="1" dirty="0">
                <a:solidFill>
                  <a:schemeClr val="tx1"/>
                </a:solidFill>
                <a:latin typeface="Arial" panose="020B0604020202020204" pitchFamily="34" charset="0"/>
                <a:cs typeface="Arial" panose="020B0604020202020204" pitchFamily="34" charset="0"/>
                <a:hlinkClick r:id="rId10"/>
              </a:rPr>
              <a:t>President Obama</a:t>
            </a:r>
            <a:r>
              <a:rPr lang="en-US" b="1" dirty="0">
                <a:solidFill>
                  <a:schemeClr val="tx1"/>
                </a:solidFill>
                <a:latin typeface="Arial" panose="020B0604020202020204" pitchFamily="34" charset="0"/>
                <a:cs typeface="Arial" panose="020B0604020202020204" pitchFamily="34" charset="0"/>
              </a:rPr>
              <a:t> to the </a:t>
            </a:r>
            <a:r>
              <a:rPr lang="en-US" b="1" dirty="0">
                <a:solidFill>
                  <a:schemeClr val="tx1"/>
                </a:solidFill>
                <a:latin typeface="Arial" panose="020B0604020202020204" pitchFamily="34" charset="0"/>
                <a:cs typeface="Arial" panose="020B0604020202020204" pitchFamily="34" charset="0"/>
                <a:hlinkClick r:id="rId11"/>
              </a:rPr>
              <a:t>Republican Party platform</a:t>
            </a:r>
            <a:r>
              <a:rPr lang="en-US" b="1" dirty="0">
                <a:solidFill>
                  <a:schemeClr val="tx1"/>
                </a:solidFill>
                <a:latin typeface="Arial" panose="020B0604020202020204" pitchFamily="34" charset="0"/>
                <a:cs typeface="Arial" panose="020B0604020202020204" pitchFamily="34" charset="0"/>
              </a:rPr>
              <a:t>—have touted </a:t>
            </a:r>
            <a:r>
              <a:rPr lang="en-US" b="1" dirty="0">
                <a:solidFill>
                  <a:schemeClr val="tx1"/>
                </a:solidFill>
                <a:latin typeface="Arial" panose="020B0604020202020204" pitchFamily="34" charset="0"/>
                <a:cs typeface="Arial" panose="020B0604020202020204" pitchFamily="34" charset="0"/>
                <a:hlinkClick r:id="rId12"/>
              </a:rPr>
              <a:t>American exceptionalism</a:t>
            </a:r>
            <a:r>
              <a:rPr lang="en-US" b="1" dirty="0">
                <a:solidFill>
                  <a:schemeClr val="tx1"/>
                </a:solidFill>
                <a:latin typeface="Arial" panose="020B0604020202020204" pitchFamily="34" charset="0"/>
                <a:cs typeface="Arial" panose="020B0604020202020204" pitchFamily="34" charset="0"/>
              </a:rPr>
              <a:t>, the belief that the United States plays a unique role in human history. For some, the concept includes the idea of a special relationship with God, although beliefs about the nature of the relationship vary.</a:t>
            </a:r>
          </a:p>
          <a:p>
            <a:r>
              <a:rPr lang="en-US" b="1" dirty="0">
                <a:solidFill>
                  <a:schemeClr val="tx1"/>
                </a:solidFill>
                <a:latin typeface="Arial" panose="020B0604020202020204" pitchFamily="34" charset="0"/>
                <a:cs typeface="Arial" panose="020B0604020202020204" pitchFamily="34" charset="0"/>
              </a:rPr>
              <a:t>“Some Christians view America as an archetype of biblical Israel, chosen and uniquely blessed by God,” Stetzer said. “That’s why Christians sometimes speak of God ‘healing our land,’ when most theologians say this American ‘land’ is not in the same category as the ‘land’ of biblical Israel.”</a:t>
            </a:r>
          </a:p>
          <a:p>
            <a:r>
              <a:rPr lang="en-US" b="1" dirty="0">
                <a:solidFill>
                  <a:schemeClr val="tx1"/>
                </a:solidFill>
                <a:latin typeface="Arial" panose="020B0604020202020204" pitchFamily="34" charset="0"/>
                <a:cs typeface="Arial" panose="020B0604020202020204" pitchFamily="34" charset="0"/>
              </a:rPr>
              <a:t>What do you think? Is America exceptional? Does God have a special relationship with the United States? Comment below.</a:t>
            </a:r>
          </a:p>
          <a:p>
            <a:r>
              <a:rPr lang="en-US" b="1" dirty="0">
                <a:solidFill>
                  <a:schemeClr val="tx1"/>
                </a:solidFill>
                <a:latin typeface="Arial" panose="020B0604020202020204" pitchFamily="34" charset="0"/>
                <a:cs typeface="Arial" panose="020B0604020202020204" pitchFamily="34" charset="0"/>
                <a:hlinkClick r:id="rId13"/>
              </a:rPr>
              <a:t>Click here to see the full research report.</a:t>
            </a:r>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Support our work. Subscribe to CT and </a:t>
            </a:r>
            <a:r>
              <a:rPr lang="en-US" b="1" dirty="0">
                <a:solidFill>
                  <a:schemeClr val="tx1"/>
                </a:solidFill>
                <a:latin typeface="Arial" panose="020B0604020202020204" pitchFamily="34" charset="0"/>
                <a:cs typeface="Arial" panose="020B0604020202020204" pitchFamily="34" charset="0"/>
                <a:hlinkClick r:id="rId14"/>
              </a:rPr>
              <a:t>get one year free.</a:t>
            </a:r>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3977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But the 1960s became a turning point: corporations wanting to prolong the Vietnam War to make more money off it, making it illegal to pray and read the Bible in schools, chaos in the many riots, and assassinations of key leaders like John F Kenney and Martin Luther King. </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 last straw was America turning its back on Israel in recent years, even sponsoring a conference against Israel in January 2017 a week before the change of power in Washington.</a:t>
            </a:r>
          </a:p>
        </p:txBody>
      </p:sp>
    </p:spTree>
    <p:extLst>
      <p:ext uri="{BB962C8B-B14F-4D97-AF65-F5344CB8AC3E}">
        <p14:creationId xmlns:p14="http://schemas.microsoft.com/office/powerpoint/2010/main" val="29858822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As a result, the USA has been in horrible disarray: 78 million abortions, half of births to unwed mothers, 110 million people with STDs, disrespect around the world, involved in the longest war in US history in Afghanistan and Iraq, </a:t>
            </a:r>
            <a:r>
              <a:rPr kumimoji="1" lang="en-US" sz="1200" b="1" kern="1200" dirty="0" err="1">
                <a:solidFill>
                  <a:schemeClr val="tx1"/>
                </a:solidFill>
                <a:effectLst/>
                <a:latin typeface="Arial" panose="020B0604020202020204" pitchFamily="34" charset="0"/>
                <a:ea typeface="ＭＳ Ｐゴシック" pitchFamily="-112" charset="-128"/>
                <a:cs typeface="Arial" panose="020B0604020202020204" pitchFamily="34" charset="0"/>
              </a:rPr>
              <a:t>etc</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 USA has been under the disciplining hand of God in order that the country might turn back to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6168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Some of us could share our stories.</a:t>
            </a:r>
          </a:p>
          <a:p>
            <a:r>
              <a:rPr lang="en-US" b="1" dirty="0">
                <a:latin typeface="Arial" panose="020B0604020202020204" pitchFamily="34" charset="0"/>
                <a:cs typeface="Arial" panose="020B0604020202020204" pitchFamily="34" charset="0"/>
              </a:rPr>
              <a:t>Some have played with sin until we finally got disgusted with ourselves.</a:t>
            </a:r>
          </a:p>
          <a:p>
            <a:r>
              <a:rPr lang="en-US" b="1" dirty="0">
                <a:latin typeface="Arial" panose="020B0604020202020204" pitchFamily="34" charset="0"/>
                <a:cs typeface="Arial" panose="020B0604020202020204" pitchFamily="34" charset="0"/>
              </a:rPr>
              <a:t>Others of us have become complacent so that we hardly give God a thought until Sunday.</a:t>
            </a:r>
          </a:p>
          <a:p>
            <a:endParaRPr lang="en-US" dirty="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result? We lack love, joy, peace, patience, kindness, goodness, faithfulness, gentleness and self-control. How could we expect the fruit of the Spirit without being controlled by the Spirit?</a:t>
            </a:r>
          </a:p>
          <a:p>
            <a:r>
              <a:rPr lang="en-US" b="1" dirty="0">
                <a:latin typeface="Arial" panose="020B0604020202020204" pitchFamily="34" charset="0"/>
                <a:cs typeface="Arial" panose="020B0604020202020204" pitchFamily="34" charset="0"/>
              </a:rPr>
              <a:t>God is calling us to repentance—a change of mind in whom we trust.  He also wants to see in us the fruits of repentance—a change of actions that reveal we really did change our mind. </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t>أوقات الصعوبة هي أوقات رائعة لتغيير وجهات نظرنا. </a:t>
            </a:r>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b="1" dirty="0">
                <a:latin typeface="Arial" panose="020B0604020202020204" pitchFamily="34" charset="0"/>
                <a:cs typeface="Arial" panose="020B0604020202020204" pitchFamily="34" charset="0"/>
              </a:rPr>
              <a:t>تغيير أفكارنا عن الله يقودنا الى تغيير مستقبلنا.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Israel’s repentance will bring forgiveness and blessing (2:18-27)</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605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108</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In the day of the LORD, God will send the indwelling of the Spirit upon all Jews and celestial signs [when the Jewish nation repents at the return of Christ] (Joel 2:28-32).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54083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19574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“Another reason for this gift of tongues was to let the people know that the Gospel was for the whole world. God wants to speak to every person in his or her own language and give the saving message of salvation in Jesus Christ. The emphasis in the Book of Acts is on worldwide evangelization, ‘unto the uttermost part of the earth’ (Acts 1:8). ‘The Spirit of Christ is the spirit of missions,’ said Henry Martyn, ‘and the nearer we get to Him, the more intensely missionary we must become’” (Wiersbe, BEC).</a:t>
            </a:r>
          </a:p>
          <a:p>
            <a:endParaRPr lang="en-US" dirty="0"/>
          </a:p>
        </p:txBody>
      </p:sp>
    </p:spTree>
    <p:extLst>
      <p:ext uri="{BB962C8B-B14F-4D97-AF65-F5344CB8AC3E}">
        <p14:creationId xmlns:p14="http://schemas.microsoft.com/office/powerpoint/2010/main" val="6061364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When God restores Israel as a nation He will judge the nations for abusing Judah (3:1-16).</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126</a:t>
            </a:fld>
            <a:endParaRPr lang="en-US"/>
          </a:p>
        </p:txBody>
      </p:sp>
    </p:spTree>
    <p:extLst>
      <p:ext uri="{BB962C8B-B14F-4D97-AF65-F5344CB8AC3E}">
        <p14:creationId xmlns:p14="http://schemas.microsoft.com/office/powerpoint/2010/main" val="20657227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time of these events is revealed at the end of Joel 2 to be when Jesus returns. </a:t>
            </a:r>
          </a:p>
          <a:p>
            <a:pPr eaLnBrk="1" hangingPunct="1"/>
            <a:endParaRPr lang="en-US" dirty="0">
              <a:latin typeface="Arial" charset="0"/>
              <a:ea typeface="ＭＳ Ｐゴシック" charset="0"/>
              <a:cs typeface="ＭＳ Ｐゴシック" charset="0"/>
            </a:endParaRPr>
          </a:p>
          <a:p>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In those days I will pour out my Spirit</a:t>
            </a:r>
          </a:p>
          <a:p>
            <a:r>
              <a:rPr lang="en-US">
                <a:effectLst/>
                <a:latin typeface="Lucida Grande" panose="020B0600040502020204" pitchFamily="34" charset="0"/>
              </a:rPr>
              <a:t>even on servants—men and women alike.</a:t>
            </a:r>
          </a:p>
          <a:p>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And I will cause wonders in the heavens and on the earth—</a:t>
            </a:r>
          </a:p>
          <a:p>
            <a:r>
              <a:rPr lang="en-US">
                <a:effectLst/>
                <a:latin typeface="Lucida Grande" panose="020B0600040502020204" pitchFamily="34" charset="0"/>
              </a:rPr>
              <a:t>blood and fire and columns of smoke.</a:t>
            </a:r>
          </a:p>
          <a:p>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The sun will become dark,</a:t>
            </a:r>
          </a:p>
          <a:p>
            <a:r>
              <a:rPr lang="en-US">
                <a:effectLst/>
                <a:latin typeface="Lucida Grande" panose="020B0600040502020204" pitchFamily="34" charset="0"/>
              </a:rPr>
              <a:t>and the moon will turn blood red</a:t>
            </a:r>
          </a:p>
          <a:p>
            <a:r>
              <a:rPr lang="en-US">
                <a:effectLst/>
                <a:latin typeface="Lucida Grande" panose="020B0600040502020204" pitchFamily="34" charset="0"/>
              </a:rPr>
              <a:t>before that great and terrible</a:t>
            </a:r>
            <a:r>
              <a:rPr lang="en-US" baseline="30000">
                <a:effectLst/>
                <a:latin typeface="Lucida Grande" panose="020B0600040502020204" pitchFamily="34" charset="0"/>
              </a:rPr>
              <a:t>a</a:t>
            </a:r>
            <a:r>
              <a:rPr lang="en-US">
                <a:effectLst/>
                <a:latin typeface="Lucida Grande" panose="020B0600040502020204" pitchFamily="34" charset="0"/>
              </a:rPr>
              <a:t> day of the LORD arrives.</a:t>
            </a:r>
          </a:p>
          <a:p>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But everyone who calls on the name of the LORD</a:t>
            </a:r>
          </a:p>
          <a:p>
            <a:r>
              <a:rPr lang="en-US">
                <a:effectLst/>
                <a:latin typeface="Lucida Grande" panose="020B0600040502020204" pitchFamily="34" charset="0"/>
              </a:rPr>
              <a:t>will be saved,</a:t>
            </a:r>
          </a:p>
          <a:p>
            <a:r>
              <a:rPr lang="en-US">
                <a:effectLst/>
                <a:latin typeface="Lucida Grande" panose="020B0600040502020204" pitchFamily="34" charset="0"/>
              </a:rPr>
              <a:t>for some on Mount Zion in Jerusalem will escape,</a:t>
            </a:r>
          </a:p>
          <a:p>
            <a:r>
              <a:rPr lang="en-US">
                <a:effectLst/>
                <a:latin typeface="Lucida Grande" panose="020B0600040502020204" pitchFamily="34" charset="0"/>
              </a:rPr>
              <a:t>just as the LORD has said.</a:t>
            </a:r>
          </a:p>
          <a:p>
            <a:r>
              <a:rPr lang="en-US">
                <a:effectLst/>
                <a:latin typeface="Lucida Grande" panose="020B0600040502020204" pitchFamily="34" charset="0"/>
              </a:rPr>
              <a:t>These will be among the survivors</a:t>
            </a:r>
          </a:p>
          <a:p>
            <a:r>
              <a:rPr lang="en-US">
                <a:effectLst/>
                <a:latin typeface="Lucida Grande" panose="020B0600040502020204" pitchFamily="34" charset="0"/>
              </a:rPr>
              <a:t>whom the LORD has called.</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OS-06-Joshua-187</a:t>
            </a:r>
          </a:p>
          <a:p>
            <a:pPr eaLnBrk="1" hangingPunct="1"/>
            <a:r>
              <a:rPr lang="en-US" dirty="0">
                <a:latin typeface="Arial" charset="0"/>
                <a:ea typeface="ＭＳ Ｐゴシック" charset="0"/>
                <a:cs typeface="ＭＳ Ｐゴシック" charset="0"/>
              </a:rPr>
              <a:t>OS-29-Joel-123</a:t>
            </a:r>
          </a:p>
          <a:p>
            <a:endParaRPr lang="en-US"/>
          </a:p>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a:p>
            <a:pPr eaLnBrk="1" hangingPunct="1"/>
            <a:r>
              <a:rPr lang="en-US" dirty="0">
                <a:latin typeface="Arial" charset="0"/>
                <a:ea typeface="ＭＳ Ｐゴシック" charset="0"/>
                <a:cs typeface="ＭＳ Ｐゴシック" charset="0"/>
              </a:rPr>
              <a:t>___________</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OS-06-Joshua-188</a:t>
            </a:r>
          </a:p>
          <a:p>
            <a:pPr eaLnBrk="1" hangingPunct="1"/>
            <a:r>
              <a:rPr lang="en-US" dirty="0">
                <a:latin typeface="Arial" charset="0"/>
                <a:ea typeface="ＭＳ Ｐゴシック" charset="0"/>
                <a:cs typeface="ＭＳ Ｐゴシック" charset="0"/>
              </a:rPr>
              <a:t>OS-29-Joel-124</a:t>
            </a:r>
          </a:p>
        </p:txBody>
      </p:sp>
    </p:spTree>
    <p:extLst>
      <p:ext uri="{BB962C8B-B14F-4D97-AF65-F5344CB8AC3E}">
        <p14:creationId xmlns:p14="http://schemas.microsoft.com/office/powerpoint/2010/main" val="29028618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Notice how the word "Israel" does not even appear on this UN Map test.</a:t>
            </a:r>
          </a:p>
          <a:p>
            <a:r>
              <a:rPr lang="en-US" dirty="0">
                <a:latin typeface="Arial" panose="020B0604020202020204" pitchFamily="34" charset="0"/>
                <a:cs typeface="Arial" panose="020B0604020202020204" pitchFamily="34" charset="0"/>
              </a:rPr>
              <a:t>____________</a:t>
            </a:r>
          </a:p>
          <a:p>
            <a:r>
              <a:rPr lang="en-US" dirty="0">
                <a:latin typeface="Arial" panose="020B0604020202020204" pitchFamily="34" charset="0"/>
                <a:cs typeface="Arial" panose="020B0604020202020204" pitchFamily="34" charset="0"/>
              </a:rPr>
              <a:t>ES-29-How the Nations Treat Israel-56</a:t>
            </a:r>
          </a:p>
          <a:p>
            <a:r>
              <a:rPr lang="en-US" dirty="0">
                <a:latin typeface="Arial" panose="020B0604020202020204" pitchFamily="34" charset="0"/>
                <a:cs typeface="Arial" panose="020B0604020202020204" pitchFamily="34" charset="0"/>
              </a:rPr>
              <a:t>OS-29-Joel-125</a:t>
            </a:r>
          </a:p>
        </p:txBody>
      </p:sp>
    </p:spTree>
    <p:extLst>
      <p:ext uri="{BB962C8B-B14F-4D97-AF65-F5344CB8AC3E}">
        <p14:creationId xmlns:p14="http://schemas.microsoft.com/office/powerpoint/2010/main" val="37802763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A8FCB9-98D6-4342-B05E-D989F975D45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2914" name="Rectangle 2"/>
          <p:cNvSpPr>
            <a:spLocks noGrp="1" noRot="1" noChangeAspect="1" noChangeArrowheads="1"/>
          </p:cNvSpPr>
          <p:nvPr>
            <p:ph type="sldImg"/>
          </p:nvPr>
        </p:nvSpPr>
        <p:spPr>
          <a:xfrm>
            <a:off x="1130300" y="674688"/>
            <a:ext cx="4597400" cy="3448050"/>
          </a:xfrm>
          <a:solidFill>
            <a:srgbClr val="FFFFFF"/>
          </a:solidFill>
          <a:ln/>
        </p:spPr>
      </p:sp>
      <p:sp>
        <p:nvSpPr>
          <p:cNvPr id="4229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OS-12-2Sam-79</a:t>
            </a:r>
          </a:p>
          <a:p>
            <a:r>
              <a:rPr lang="en-US" dirty="0"/>
              <a:t>OS-29-Joel-122</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OS-10-2Sam-79</a:t>
            </a:r>
          </a:p>
          <a:p>
            <a:r>
              <a:rPr lang="en-US" dirty="0"/>
              <a:t>OS-29-Joel-123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820228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9.xml"/><Relationship Id="rId4" Type="http://schemas.openxmlformats.org/officeDocument/2006/relationships/image" Target="../media/image3.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hemeOverride" Target="../theme/themeOverride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pPr>
                <a:defRPr/>
              </a:pPr>
              <a:t>‹#›</a:t>
            </a:fld>
            <a:endParaRPr lang="en-US" dirty="0"/>
          </a:p>
        </p:txBody>
      </p:sp>
    </p:spTree>
    <p:extLst>
      <p:ext uri="{BB962C8B-B14F-4D97-AF65-F5344CB8AC3E}">
        <p14:creationId xmlns:p14="http://schemas.microsoft.com/office/powerpoint/2010/main" val="46768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pPr>
                <a:defRPr/>
              </a:pPr>
              <a:t>‹#›</a:t>
            </a:fld>
            <a:endParaRPr lang="en-US" dirty="0"/>
          </a:p>
        </p:txBody>
      </p:sp>
    </p:spTree>
    <p:extLst>
      <p:ext uri="{BB962C8B-B14F-4D97-AF65-F5344CB8AC3E}">
        <p14:creationId xmlns:p14="http://schemas.microsoft.com/office/powerpoint/2010/main" val="3037929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179764"/>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7257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628139"/>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817349"/>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872442"/>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402465"/>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4258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397770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37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60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pPr>
                <a:defRPr/>
              </a:pPr>
              <a:t>‹#›</a:t>
            </a:fld>
            <a:endParaRPr lang="en-US" dirty="0"/>
          </a:p>
        </p:txBody>
      </p:sp>
    </p:spTree>
    <p:extLst>
      <p:ext uri="{BB962C8B-B14F-4D97-AF65-F5344CB8AC3E}">
        <p14:creationId xmlns:p14="http://schemas.microsoft.com/office/powerpoint/2010/main" val="2308232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6162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882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6986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6739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7583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2700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7562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868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265226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65839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pPr>
                <a:defRPr/>
              </a:pPr>
              <a:t>‹#›</a:t>
            </a:fld>
            <a:endParaRPr lang="en-US" dirty="0"/>
          </a:p>
        </p:txBody>
      </p:sp>
    </p:spTree>
    <p:extLst>
      <p:ext uri="{BB962C8B-B14F-4D97-AF65-F5344CB8AC3E}">
        <p14:creationId xmlns:p14="http://schemas.microsoft.com/office/powerpoint/2010/main" val="2194432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878134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611326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276484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858927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917886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229823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49224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787921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891794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970270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pPr>
                <a:defRPr/>
              </a:pPr>
              <a:t>‹#›</a:t>
            </a:fld>
            <a:endParaRPr lang="en-US" dirty="0"/>
          </a:p>
        </p:txBody>
      </p:sp>
    </p:spTree>
    <p:extLst>
      <p:ext uri="{BB962C8B-B14F-4D97-AF65-F5344CB8AC3E}">
        <p14:creationId xmlns:p14="http://schemas.microsoft.com/office/powerpoint/2010/main" val="27290838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0915669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1168390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2249635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0087880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88041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5095579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0250572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1548335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3683419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029135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634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634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CF5953D-4CBE-7042-8ED3-2889C9499FF5}" type="slidenum">
              <a:rPr lang="en-US" smtClean="0"/>
              <a:pPr>
                <a:defRPr/>
              </a:pPr>
              <a:t>‹#›</a:t>
            </a:fld>
            <a:endParaRPr lang="en-US" dirty="0"/>
          </a:p>
        </p:txBody>
      </p:sp>
    </p:spTree>
    <p:extLst>
      <p:ext uri="{BB962C8B-B14F-4D97-AF65-F5344CB8AC3E}">
        <p14:creationId xmlns:p14="http://schemas.microsoft.com/office/powerpoint/2010/main" val="37535110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690136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7432209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101385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7313944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889846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732597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1810520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0756903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3645750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94942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8A345F-345D-354F-B62B-59A85A943192}" type="slidenum">
              <a:rPr lang="en-US" smtClean="0"/>
              <a:pPr>
                <a:defRPr/>
              </a:pPr>
              <a:t>‹#›</a:t>
            </a:fld>
            <a:endParaRPr lang="en-US" dirty="0"/>
          </a:p>
        </p:txBody>
      </p:sp>
    </p:spTree>
    <p:extLst>
      <p:ext uri="{BB962C8B-B14F-4D97-AF65-F5344CB8AC3E}">
        <p14:creationId xmlns:p14="http://schemas.microsoft.com/office/powerpoint/2010/main" val="4072346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9171202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3760866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3056014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1868212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697016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8665532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0437649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3033559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306012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86757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F1B416-17FC-A94B-B814-0174A93AE8D6}" type="slidenum">
              <a:rPr lang="en-US" smtClean="0"/>
              <a:pPr>
                <a:defRPr/>
              </a:pPr>
              <a:t>‹#›</a:t>
            </a:fld>
            <a:endParaRPr lang="en-US" dirty="0"/>
          </a:p>
        </p:txBody>
      </p:sp>
    </p:spTree>
    <p:extLst>
      <p:ext uri="{BB962C8B-B14F-4D97-AF65-F5344CB8AC3E}">
        <p14:creationId xmlns:p14="http://schemas.microsoft.com/office/powerpoint/2010/main" val="4152947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513664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5786110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4904347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5030090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5606176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5111852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3453258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838989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1030"/>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82B1550-47EC-F74F-A2F4-95555EB1B22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848503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987874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01568C-B128-7249-A5BA-45A578ED7D14}" type="slidenum">
              <a:rPr lang="en-US" smtClean="0"/>
              <a:pPr>
                <a:defRPr/>
              </a:pPr>
              <a:t>‹#›</a:t>
            </a:fld>
            <a:endParaRPr lang="en-US" dirty="0"/>
          </a:p>
        </p:txBody>
      </p:sp>
    </p:spTree>
    <p:extLst>
      <p:ext uri="{BB962C8B-B14F-4D97-AF65-F5344CB8AC3E}">
        <p14:creationId xmlns:p14="http://schemas.microsoft.com/office/powerpoint/2010/main" val="20476562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7850099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7574668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736840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9061589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9815848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4967919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8075789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CDE4A3-239E-0C4C-B609-85D03477CB0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5450744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F250FB-3AC6-FD4C-8354-971B6CC6EA2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763442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87953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64C167-B3FE-4C42-BC70-00F26CB6DCE4}" type="slidenum">
              <a:rPr lang="en-US" smtClean="0"/>
              <a:pPr>
                <a:defRPr/>
              </a:pPr>
              <a:t>‹#›</a:t>
            </a:fld>
            <a:endParaRPr lang="en-US" dirty="0"/>
          </a:p>
        </p:txBody>
      </p:sp>
    </p:spTree>
    <p:extLst>
      <p:ext uri="{BB962C8B-B14F-4D97-AF65-F5344CB8AC3E}">
        <p14:creationId xmlns:p14="http://schemas.microsoft.com/office/powerpoint/2010/main" val="20073156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5CC7F8-C091-B149-9E08-DBEA299A308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1491556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610406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134953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53073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97726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295044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40140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22525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225174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31534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16AF08-701B-F346-A671-97C76E99C6E3}" type="slidenum">
              <a:rPr lang="en-US" smtClean="0"/>
              <a:pPr>
                <a:defRPr/>
              </a:pPr>
              <a:t>‹#›</a:t>
            </a:fld>
            <a:endParaRPr lang="en-US" dirty="0"/>
          </a:p>
        </p:txBody>
      </p:sp>
    </p:spTree>
    <p:extLst>
      <p:ext uri="{BB962C8B-B14F-4D97-AF65-F5344CB8AC3E}">
        <p14:creationId xmlns:p14="http://schemas.microsoft.com/office/powerpoint/2010/main" val="33386070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621145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401032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0974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190285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314322689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7349327"/>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96729720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394023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415639"/>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6128643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772A8-EAAA-9648-A65C-5DD49143300A}" type="slidenum">
              <a:rPr lang="en-US" smtClean="0"/>
              <a:pPr>
                <a:defRPr/>
              </a:pPr>
              <a:t>‹#›</a:t>
            </a:fld>
            <a:endParaRPr lang="en-US" dirty="0"/>
          </a:p>
        </p:txBody>
      </p:sp>
    </p:spTree>
    <p:extLst>
      <p:ext uri="{BB962C8B-B14F-4D97-AF65-F5344CB8AC3E}">
        <p14:creationId xmlns:p14="http://schemas.microsoft.com/office/powerpoint/2010/main" val="84468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1ED76D-8B0B-7A4D-90D1-41B4FA82BFC8}" type="slidenum">
              <a:rPr lang="en-US" smtClean="0"/>
              <a:pPr>
                <a:defRPr/>
              </a:pPr>
              <a:t>‹#›</a:t>
            </a:fld>
            <a:endParaRPr lang="en-US" dirty="0"/>
          </a:p>
        </p:txBody>
      </p:sp>
    </p:spTree>
    <p:extLst>
      <p:ext uri="{BB962C8B-B14F-4D97-AF65-F5344CB8AC3E}">
        <p14:creationId xmlns:p14="http://schemas.microsoft.com/office/powerpoint/2010/main" val="15090569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16715"/>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439139958"/>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241302499"/>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6665075"/>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085425"/>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3746885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1011794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043610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7225962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4208927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A6C253-5DFD-1442-B1EF-C251AADE5E3B}" type="slidenum">
              <a:rPr lang="en-US" smtClean="0"/>
              <a:pPr>
                <a:defRPr/>
              </a:pPr>
              <a:t>‹#›</a:t>
            </a:fld>
            <a:endParaRPr lang="en-US" dirty="0"/>
          </a:p>
        </p:txBody>
      </p:sp>
    </p:spTree>
    <p:extLst>
      <p:ext uri="{BB962C8B-B14F-4D97-AF65-F5344CB8AC3E}">
        <p14:creationId xmlns:p14="http://schemas.microsoft.com/office/powerpoint/2010/main" val="3520963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40344455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41902081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8624524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8100246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7388847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4025941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3809421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9316605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10/13/25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554789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10/13/25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40462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F69FD4-4FC8-5345-A531-5196892D50EB}" type="slidenum">
              <a:rPr lang="en-US" smtClean="0"/>
              <a:pPr>
                <a:defRPr/>
              </a:pPr>
              <a:t>‹#›</a:t>
            </a:fld>
            <a:endParaRPr lang="en-US" dirty="0"/>
          </a:p>
        </p:txBody>
      </p:sp>
    </p:spTree>
    <p:extLst>
      <p:ext uri="{BB962C8B-B14F-4D97-AF65-F5344CB8AC3E}">
        <p14:creationId xmlns:p14="http://schemas.microsoft.com/office/powerpoint/2010/main" val="20224617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10/13/25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794382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10/13/25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834190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10/13/25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08686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10/13/25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343608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10/13/25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354266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10/13/25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402011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10/13/25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68290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10/13/25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2456972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10/13/25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782833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7954085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37B6F7-05C4-F74F-9DD5-ED4F19D67A78}" type="slidenum">
              <a:rPr lang="en-US" smtClean="0"/>
              <a:pPr>
                <a:defRPr/>
              </a:pPr>
              <a:t>‹#›</a:t>
            </a:fld>
            <a:endParaRPr lang="en-US" dirty="0"/>
          </a:p>
        </p:txBody>
      </p:sp>
    </p:spTree>
    <p:extLst>
      <p:ext uri="{BB962C8B-B14F-4D97-AF65-F5344CB8AC3E}">
        <p14:creationId xmlns:p14="http://schemas.microsoft.com/office/powerpoint/2010/main" val="33355221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400210"/>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0696904"/>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347516"/>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085014"/>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07296742"/>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778000"/>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800822"/>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0903786"/>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056175"/>
      </p:ext>
    </p:extLst>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64175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C17A64-E3D9-5C47-9A66-1E31E78FADD2}" type="slidenum">
              <a:rPr lang="en-US" smtClean="0"/>
              <a:pPr>
                <a:defRPr/>
              </a:pPr>
              <a:t>‹#›</a:t>
            </a:fld>
            <a:endParaRPr lang="en-US" dirty="0"/>
          </a:p>
        </p:txBody>
      </p:sp>
    </p:spTree>
    <p:extLst>
      <p:ext uri="{BB962C8B-B14F-4D97-AF65-F5344CB8AC3E}">
        <p14:creationId xmlns:p14="http://schemas.microsoft.com/office/powerpoint/2010/main" val="34086546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19223861"/>
      </p:ext>
    </p:extLst>
  </p:cSld>
  <p:clrMapOvr>
    <a:masterClrMapping/>
  </p:clrMapOvr>
  <p:transition spd="med">
    <p:cu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13/10/2025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88583761"/>
      </p:ext>
    </p:extLst>
  </p:cSld>
  <p:clrMapOvr>
    <a:overrideClrMapping bg1="dk1" tx1="lt1" bg2="dk2" tx2="lt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13/10/2025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7666964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13/10/2025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83081611"/>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13/10/2025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471198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13/10/2025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984487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13/10/2025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8594369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13/10/2025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2909838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13/10/2025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910883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13/10/2025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7140935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4B571D6F-68EB-D847-8DC4-B13C48E4F320}" type="slidenum">
              <a:rPr lang="en-US" smtClean="0"/>
              <a:pPr>
                <a:defRPr/>
              </a:pPr>
              <a:t>‹#›</a:t>
            </a:fld>
            <a:endParaRPr lang="en-US" dirty="0"/>
          </a:p>
        </p:txBody>
      </p:sp>
    </p:spTree>
    <p:extLst>
      <p:ext uri="{BB962C8B-B14F-4D97-AF65-F5344CB8AC3E}">
        <p14:creationId xmlns:p14="http://schemas.microsoft.com/office/powerpoint/2010/main" val="177626219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13/10/2025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6076080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13/10/2025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774976987"/>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3945633"/>
      </p:ext>
    </p:extLst>
  </p:cSld>
  <p:clrMapOvr>
    <a:masterClrMapping/>
  </p:clrMapOvr>
  <p:transition>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195164"/>
      </p:ext>
    </p:extLst>
  </p:cSld>
  <p:clrMapOvr>
    <a:masterClrMapping/>
  </p:clrMapOvr>
  <p:transition>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500875"/>
      </p:ext>
    </p:extLst>
  </p:cSld>
  <p:clrMapOvr>
    <a:masterClrMapping/>
  </p:clrMapOvr>
  <p:transition>
    <p:fade thruBlk="1"/>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531352"/>
      </p:ext>
    </p:extLst>
  </p:cSld>
  <p:clrMapOvr>
    <a:masterClrMapping/>
  </p:clrMapOvr>
  <p:transition>
    <p:fade thruBlk="1"/>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339250"/>
      </p:ext>
    </p:extLst>
  </p:cSld>
  <p:clrMapOvr>
    <a:masterClrMapping/>
  </p:clrMapOvr>
  <p:transition>
    <p:fade thruBlk="1"/>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704771"/>
      </p:ext>
    </p:extLst>
  </p:cSld>
  <p:clrMapOvr>
    <a:masterClrMapping/>
  </p:clrMapOvr>
  <p:transition>
    <p:fade thruBlk="1"/>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303710"/>
      </p:ext>
    </p:extLst>
  </p:cSld>
  <p:clrMapOvr>
    <a:masterClrMapping/>
  </p:clrMapOvr>
  <p:transition>
    <p:fade thruBlk="1"/>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6096870"/>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3A63988C-2403-5442-AD74-032FD20F2E16}" type="slidenum">
              <a:rPr lang="en-US" smtClean="0"/>
              <a:pPr>
                <a:defRPr/>
              </a:pPr>
              <a:t>‹#›</a:t>
            </a:fld>
            <a:endParaRPr lang="en-US" dirty="0"/>
          </a:p>
        </p:txBody>
      </p:sp>
    </p:spTree>
    <p:extLst>
      <p:ext uri="{BB962C8B-B14F-4D97-AF65-F5344CB8AC3E}">
        <p14:creationId xmlns:p14="http://schemas.microsoft.com/office/powerpoint/2010/main" val="362209408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5764702"/>
      </p:ext>
    </p:extLst>
  </p:cSld>
  <p:clrMapOvr>
    <a:masterClrMapping/>
  </p:clrMapOvr>
  <p:transition>
    <p:fade thruBlk="1"/>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077073"/>
      </p:ext>
    </p:extLst>
  </p:cSld>
  <p:clrMapOvr>
    <a:masterClrMapping/>
  </p:clrMapOvr>
  <p:transition>
    <p:fade thruBlk="1"/>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453785"/>
      </p:ext>
    </p:extLst>
  </p:cSld>
  <p:clrMapOvr>
    <a:masterClrMapping/>
  </p:clrMapOvr>
  <p:transition>
    <p:fade thruBlk="1"/>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69541E14-96F2-3F4E-AFA9-609FEAC61B1D}" type="slidenum">
              <a:rPr lang="en-US"/>
              <a:pPr>
                <a:defRPr/>
              </a:pPr>
              <a:t>‹#›</a:t>
            </a:fld>
            <a:endParaRPr lang="en-US"/>
          </a:p>
        </p:txBody>
      </p:sp>
    </p:spTree>
    <p:extLst>
      <p:ext uri="{BB962C8B-B14F-4D97-AF65-F5344CB8AC3E}">
        <p14:creationId xmlns:p14="http://schemas.microsoft.com/office/powerpoint/2010/main" val="34015897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EFA6A0F-4223-914A-ABEB-4A25B5D23A59}" type="slidenum">
              <a:rPr lang="en-US"/>
              <a:pPr>
                <a:defRPr/>
              </a:pPr>
              <a:t>‹#›</a:t>
            </a:fld>
            <a:endParaRPr lang="en-US"/>
          </a:p>
        </p:txBody>
      </p:sp>
    </p:spTree>
    <p:extLst>
      <p:ext uri="{BB962C8B-B14F-4D97-AF65-F5344CB8AC3E}">
        <p14:creationId xmlns:p14="http://schemas.microsoft.com/office/powerpoint/2010/main" val="2309922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170787B-B102-B043-8877-BE228E1C3A2E}" type="slidenum">
              <a:rPr lang="en-US"/>
              <a:pPr>
                <a:defRPr/>
              </a:pPr>
              <a:t>‹#›</a:t>
            </a:fld>
            <a:endParaRPr lang="en-US"/>
          </a:p>
        </p:txBody>
      </p:sp>
    </p:spTree>
    <p:extLst>
      <p:ext uri="{BB962C8B-B14F-4D97-AF65-F5344CB8AC3E}">
        <p14:creationId xmlns:p14="http://schemas.microsoft.com/office/powerpoint/2010/main" val="32369271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099B521-E56C-C644-A3E8-13116AB2BA05}" type="slidenum">
              <a:rPr lang="en-US"/>
              <a:pPr>
                <a:defRPr/>
              </a:pPr>
              <a:t>‹#›</a:t>
            </a:fld>
            <a:endParaRPr lang="en-US"/>
          </a:p>
        </p:txBody>
      </p:sp>
    </p:spTree>
    <p:extLst>
      <p:ext uri="{BB962C8B-B14F-4D97-AF65-F5344CB8AC3E}">
        <p14:creationId xmlns:p14="http://schemas.microsoft.com/office/powerpoint/2010/main" val="37421792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84B039D-CE42-EF4F-8EFD-CC00F13C4C16}" type="slidenum">
              <a:rPr lang="en-US"/>
              <a:pPr>
                <a:defRPr/>
              </a:pPr>
              <a:t>‹#›</a:t>
            </a:fld>
            <a:endParaRPr lang="en-US"/>
          </a:p>
        </p:txBody>
      </p:sp>
    </p:spTree>
    <p:extLst>
      <p:ext uri="{BB962C8B-B14F-4D97-AF65-F5344CB8AC3E}">
        <p14:creationId xmlns:p14="http://schemas.microsoft.com/office/powerpoint/2010/main" val="34254308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6069582-741B-DC44-918E-3A58C24C8734}" type="slidenum">
              <a:rPr lang="en-US"/>
              <a:pPr>
                <a:defRPr/>
              </a:pPr>
              <a:t>‹#›</a:t>
            </a:fld>
            <a:endParaRPr lang="en-US"/>
          </a:p>
        </p:txBody>
      </p:sp>
    </p:spTree>
    <p:extLst>
      <p:ext uri="{BB962C8B-B14F-4D97-AF65-F5344CB8AC3E}">
        <p14:creationId xmlns:p14="http://schemas.microsoft.com/office/powerpoint/2010/main" val="18387053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68C78D4A-A346-BF44-A129-CD2C457F108E}" type="slidenum">
              <a:rPr lang="en-US"/>
              <a:pPr>
                <a:defRPr/>
              </a:pPr>
              <a:t>‹#›</a:t>
            </a:fld>
            <a:endParaRPr lang="en-US"/>
          </a:p>
        </p:txBody>
      </p:sp>
    </p:spTree>
    <p:extLst>
      <p:ext uri="{BB962C8B-B14F-4D97-AF65-F5344CB8AC3E}">
        <p14:creationId xmlns:p14="http://schemas.microsoft.com/office/powerpoint/2010/main" val="3748980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D7AA4EEE-62B1-1745-BDA8-C44DF2C1E4BA}" type="slidenum">
              <a:rPr lang="en-US" smtClean="0"/>
              <a:pPr>
                <a:defRPr/>
              </a:pPr>
              <a:t>‹#›</a:t>
            </a:fld>
            <a:endParaRPr lang="en-US" dirty="0"/>
          </a:p>
        </p:txBody>
      </p:sp>
    </p:spTree>
    <p:extLst>
      <p:ext uri="{BB962C8B-B14F-4D97-AF65-F5344CB8AC3E}">
        <p14:creationId xmlns:p14="http://schemas.microsoft.com/office/powerpoint/2010/main" val="105817793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C61B435E-725E-5841-871E-6C6E64AA0231}" type="slidenum">
              <a:rPr lang="en-US"/>
              <a:pPr>
                <a:defRPr/>
              </a:pPr>
              <a:t>‹#›</a:t>
            </a:fld>
            <a:endParaRPr lang="en-US"/>
          </a:p>
        </p:txBody>
      </p:sp>
    </p:spTree>
    <p:extLst>
      <p:ext uri="{BB962C8B-B14F-4D97-AF65-F5344CB8AC3E}">
        <p14:creationId xmlns:p14="http://schemas.microsoft.com/office/powerpoint/2010/main" val="15537991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B2894C8-39E4-3049-B204-2962F3FBCB41}" type="slidenum">
              <a:rPr lang="en-US"/>
              <a:pPr>
                <a:defRPr/>
              </a:pPr>
              <a:t>‹#›</a:t>
            </a:fld>
            <a:endParaRPr lang="en-US"/>
          </a:p>
        </p:txBody>
      </p:sp>
    </p:spTree>
    <p:extLst>
      <p:ext uri="{BB962C8B-B14F-4D97-AF65-F5344CB8AC3E}">
        <p14:creationId xmlns:p14="http://schemas.microsoft.com/office/powerpoint/2010/main" val="405951418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DADF35B-205A-124A-A962-64427ACFC918}" type="slidenum">
              <a:rPr lang="en-US"/>
              <a:pPr>
                <a:defRPr/>
              </a:pPr>
              <a:t>‹#›</a:t>
            </a:fld>
            <a:endParaRPr lang="en-US"/>
          </a:p>
        </p:txBody>
      </p:sp>
    </p:spTree>
    <p:extLst>
      <p:ext uri="{BB962C8B-B14F-4D97-AF65-F5344CB8AC3E}">
        <p14:creationId xmlns:p14="http://schemas.microsoft.com/office/powerpoint/2010/main" val="24729682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8DD8F24-B0BA-0D42-B404-1A2F093DD3C6}" type="slidenum">
              <a:rPr lang="en-US"/>
              <a:pPr>
                <a:defRPr/>
              </a:pPr>
              <a:t>‹#›</a:t>
            </a:fld>
            <a:endParaRPr lang="en-US"/>
          </a:p>
        </p:txBody>
      </p:sp>
    </p:spTree>
    <p:extLst>
      <p:ext uri="{BB962C8B-B14F-4D97-AF65-F5344CB8AC3E}">
        <p14:creationId xmlns:p14="http://schemas.microsoft.com/office/powerpoint/2010/main" val="20486723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7CF261-2D5D-6F48-BBD8-91807B40F52E}" type="slidenum">
              <a:rPr lang="en-US" smtClean="0"/>
              <a:pPr>
                <a:defRPr/>
              </a:pPr>
              <a:t>‹#›</a:t>
            </a:fld>
            <a:endParaRPr lang="en-US" dirty="0"/>
          </a:p>
        </p:txBody>
      </p:sp>
    </p:spTree>
    <p:extLst>
      <p:ext uri="{BB962C8B-B14F-4D97-AF65-F5344CB8AC3E}">
        <p14:creationId xmlns:p14="http://schemas.microsoft.com/office/powerpoint/2010/main" val="319519921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9824D9-7BA5-CF42-83A1-2C4255E6D280}" type="slidenum">
              <a:rPr lang="en-US" smtClean="0"/>
              <a:pPr>
                <a:defRPr/>
              </a:pPr>
              <a:t>‹#›</a:t>
            </a:fld>
            <a:endParaRPr lang="en-US" dirty="0"/>
          </a:p>
        </p:txBody>
      </p:sp>
    </p:spTree>
    <p:extLst>
      <p:ext uri="{BB962C8B-B14F-4D97-AF65-F5344CB8AC3E}">
        <p14:creationId xmlns:p14="http://schemas.microsoft.com/office/powerpoint/2010/main" val="227841230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F449AA-194E-6444-9D1A-CFB6DD82D980}" type="slidenum">
              <a:rPr lang="en-US" smtClean="0"/>
              <a:pPr>
                <a:defRPr/>
              </a:pPr>
              <a:t>‹#›</a:t>
            </a:fld>
            <a:endParaRPr lang="en-US" dirty="0"/>
          </a:p>
        </p:txBody>
      </p:sp>
    </p:spTree>
    <p:extLst>
      <p:ext uri="{BB962C8B-B14F-4D97-AF65-F5344CB8AC3E}">
        <p14:creationId xmlns:p14="http://schemas.microsoft.com/office/powerpoint/2010/main" val="7294770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372176-3AF5-2945-9B0B-3C141429363B}" type="slidenum">
              <a:rPr lang="en-US" smtClean="0"/>
              <a:pPr>
                <a:defRPr/>
              </a:pPr>
              <a:t>‹#›</a:t>
            </a:fld>
            <a:endParaRPr lang="en-US" dirty="0"/>
          </a:p>
        </p:txBody>
      </p:sp>
    </p:spTree>
    <p:extLst>
      <p:ext uri="{BB962C8B-B14F-4D97-AF65-F5344CB8AC3E}">
        <p14:creationId xmlns:p14="http://schemas.microsoft.com/office/powerpoint/2010/main" val="166485603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F457A52-2488-724A-B06E-5FA37FF0A7F7}" type="slidenum">
              <a:rPr lang="en-US" smtClean="0"/>
              <a:pPr>
                <a:defRPr/>
              </a:pPr>
              <a:t>‹#›</a:t>
            </a:fld>
            <a:endParaRPr lang="en-US" dirty="0"/>
          </a:p>
        </p:txBody>
      </p:sp>
    </p:spTree>
    <p:extLst>
      <p:ext uri="{BB962C8B-B14F-4D97-AF65-F5344CB8AC3E}">
        <p14:creationId xmlns:p14="http://schemas.microsoft.com/office/powerpoint/2010/main" val="3204928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5863E7-A73B-E841-8F7C-CC97D97BF6EC}" type="slidenum">
              <a:rPr lang="en-US" smtClean="0"/>
              <a:pPr>
                <a:defRPr/>
              </a:pPr>
              <a:t>‹#›</a:t>
            </a:fld>
            <a:endParaRPr lang="en-US" dirty="0"/>
          </a:p>
        </p:txBody>
      </p:sp>
    </p:spTree>
    <p:extLst>
      <p:ext uri="{BB962C8B-B14F-4D97-AF65-F5344CB8AC3E}">
        <p14:creationId xmlns:p14="http://schemas.microsoft.com/office/powerpoint/2010/main" val="3417901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96FA62C9-8E4B-9749-9946-A8E6E86A0CD7}" type="slidenum">
              <a:rPr lang="en-US" smtClean="0"/>
              <a:pPr>
                <a:defRPr/>
              </a:pPr>
              <a:t>‹#›</a:t>
            </a:fld>
            <a:endParaRPr lang="en-US" dirty="0"/>
          </a:p>
        </p:txBody>
      </p:sp>
    </p:spTree>
    <p:extLst>
      <p:ext uri="{BB962C8B-B14F-4D97-AF65-F5344CB8AC3E}">
        <p14:creationId xmlns:p14="http://schemas.microsoft.com/office/powerpoint/2010/main" val="309713899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390BF3-A95B-0349-8AC0-E92CDB33825E}" type="slidenum">
              <a:rPr lang="en-US" smtClean="0"/>
              <a:pPr>
                <a:defRPr/>
              </a:pPr>
              <a:t>‹#›</a:t>
            </a:fld>
            <a:endParaRPr lang="en-US" dirty="0"/>
          </a:p>
        </p:txBody>
      </p:sp>
    </p:spTree>
    <p:extLst>
      <p:ext uri="{BB962C8B-B14F-4D97-AF65-F5344CB8AC3E}">
        <p14:creationId xmlns:p14="http://schemas.microsoft.com/office/powerpoint/2010/main" val="35114191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5F02E40-401E-654A-863C-78B9834FCC2D}" type="slidenum">
              <a:rPr lang="en-US" smtClean="0"/>
              <a:pPr>
                <a:defRPr/>
              </a:pPr>
              <a:t>‹#›</a:t>
            </a:fld>
            <a:endParaRPr lang="en-US" dirty="0"/>
          </a:p>
        </p:txBody>
      </p:sp>
    </p:spTree>
    <p:extLst>
      <p:ext uri="{BB962C8B-B14F-4D97-AF65-F5344CB8AC3E}">
        <p14:creationId xmlns:p14="http://schemas.microsoft.com/office/powerpoint/2010/main" val="12226975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B8484E9-177C-C141-BE6B-02B9ABC50133}" type="slidenum">
              <a:rPr lang="en-US" smtClean="0"/>
              <a:pPr>
                <a:defRPr/>
              </a:pPr>
              <a:t>‹#›</a:t>
            </a:fld>
            <a:endParaRPr lang="en-US" dirty="0"/>
          </a:p>
        </p:txBody>
      </p:sp>
    </p:spTree>
    <p:extLst>
      <p:ext uri="{BB962C8B-B14F-4D97-AF65-F5344CB8AC3E}">
        <p14:creationId xmlns:p14="http://schemas.microsoft.com/office/powerpoint/2010/main" val="39884279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621164-51C5-7442-A40F-530D9A44C036}" type="slidenum">
              <a:rPr lang="en-US" smtClean="0"/>
              <a:pPr>
                <a:defRPr/>
              </a:pPr>
              <a:t>‹#›</a:t>
            </a:fld>
            <a:endParaRPr lang="en-US" dirty="0"/>
          </a:p>
        </p:txBody>
      </p:sp>
    </p:spTree>
    <p:extLst>
      <p:ext uri="{BB962C8B-B14F-4D97-AF65-F5344CB8AC3E}">
        <p14:creationId xmlns:p14="http://schemas.microsoft.com/office/powerpoint/2010/main" val="9564045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1"/>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9178EF-8A55-9B44-BB41-E1EF82C38AAC}" type="slidenum">
              <a:rPr lang="en-US" smtClean="0"/>
              <a:pPr>
                <a:defRPr/>
              </a:pPr>
              <a:t>‹#›</a:t>
            </a:fld>
            <a:endParaRPr lang="en-US" dirty="0"/>
          </a:p>
        </p:txBody>
      </p:sp>
    </p:spTree>
    <p:extLst>
      <p:ext uri="{BB962C8B-B14F-4D97-AF65-F5344CB8AC3E}">
        <p14:creationId xmlns:p14="http://schemas.microsoft.com/office/powerpoint/2010/main" val="398944880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E3E5-F83A-B24D-8630-A0B3E56A848A}" type="slidenum">
              <a:rPr lang="en-US" smtClean="0"/>
              <a:pPr>
                <a:defRPr/>
              </a:pPr>
              <a:t>‹#›</a:t>
            </a:fld>
            <a:endParaRPr lang="en-US" dirty="0"/>
          </a:p>
        </p:txBody>
      </p:sp>
    </p:spTree>
    <p:extLst>
      <p:ext uri="{BB962C8B-B14F-4D97-AF65-F5344CB8AC3E}">
        <p14:creationId xmlns:p14="http://schemas.microsoft.com/office/powerpoint/2010/main" val="37717300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28C41F-17E1-C544-94C5-9EF1F53E384F}" type="slidenum">
              <a:rPr lang="en-US" smtClean="0"/>
              <a:pPr>
                <a:defRPr/>
              </a:pPr>
              <a:t>‹#›</a:t>
            </a:fld>
            <a:endParaRPr lang="en-US" dirty="0"/>
          </a:p>
        </p:txBody>
      </p:sp>
    </p:spTree>
    <p:extLst>
      <p:ext uri="{BB962C8B-B14F-4D97-AF65-F5344CB8AC3E}">
        <p14:creationId xmlns:p14="http://schemas.microsoft.com/office/powerpoint/2010/main" val="18349876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DD6253-EB3A-514E-AD7B-E4992E748EDF}" type="slidenum">
              <a:rPr lang="en-US" smtClean="0"/>
              <a:pPr>
                <a:defRPr/>
              </a:pPr>
              <a:t>‹#›</a:t>
            </a:fld>
            <a:endParaRPr lang="en-US" dirty="0"/>
          </a:p>
        </p:txBody>
      </p:sp>
    </p:spTree>
    <p:extLst>
      <p:ext uri="{BB962C8B-B14F-4D97-AF65-F5344CB8AC3E}">
        <p14:creationId xmlns:p14="http://schemas.microsoft.com/office/powerpoint/2010/main" val="31795482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5C2499-5721-734D-AC8B-D847E2186BDA}" type="slidenum">
              <a:rPr lang="en-US" smtClean="0"/>
              <a:pPr>
                <a:defRPr/>
              </a:pPr>
              <a:t>‹#›</a:t>
            </a:fld>
            <a:endParaRPr lang="en-US" dirty="0"/>
          </a:p>
        </p:txBody>
      </p:sp>
    </p:spTree>
    <p:extLst>
      <p:ext uri="{BB962C8B-B14F-4D97-AF65-F5344CB8AC3E}">
        <p14:creationId xmlns:p14="http://schemas.microsoft.com/office/powerpoint/2010/main" val="17960113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CFD267-0DEB-3E40-99D4-E95A1C818504}" type="slidenum">
              <a:rPr lang="en-US" smtClean="0"/>
              <a:pPr>
                <a:defRPr/>
              </a:pPr>
              <a:t>‹#›</a:t>
            </a:fld>
            <a:endParaRPr lang="en-US" dirty="0"/>
          </a:p>
        </p:txBody>
      </p:sp>
    </p:spTree>
    <p:extLst>
      <p:ext uri="{BB962C8B-B14F-4D97-AF65-F5344CB8AC3E}">
        <p14:creationId xmlns:p14="http://schemas.microsoft.com/office/powerpoint/2010/main" val="3058258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6A139911-4B1E-4643-8110-703F32209E17}" type="slidenum">
              <a:rPr lang="en-US" smtClean="0"/>
              <a:pPr>
                <a:defRPr/>
              </a:pPr>
              <a:t>‹#›</a:t>
            </a:fld>
            <a:endParaRPr lang="en-US" dirty="0"/>
          </a:p>
        </p:txBody>
      </p:sp>
    </p:spTree>
    <p:extLst>
      <p:ext uri="{BB962C8B-B14F-4D97-AF65-F5344CB8AC3E}">
        <p14:creationId xmlns:p14="http://schemas.microsoft.com/office/powerpoint/2010/main" val="69292219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CF6B2F-DD08-5C4D-B5AF-55C2D4659845}" type="slidenum">
              <a:rPr lang="en-US" smtClean="0"/>
              <a:pPr>
                <a:defRPr/>
              </a:pPr>
              <a:t>‹#›</a:t>
            </a:fld>
            <a:endParaRPr lang="en-US" dirty="0"/>
          </a:p>
        </p:txBody>
      </p:sp>
    </p:spTree>
    <p:extLst>
      <p:ext uri="{BB962C8B-B14F-4D97-AF65-F5344CB8AC3E}">
        <p14:creationId xmlns:p14="http://schemas.microsoft.com/office/powerpoint/2010/main" val="243169047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9B4099-D14E-B34E-9944-252510220C32}" type="slidenum">
              <a:rPr lang="en-US" smtClean="0"/>
              <a:pPr>
                <a:defRPr/>
              </a:pPr>
              <a:t>‹#›</a:t>
            </a:fld>
            <a:endParaRPr lang="en-US" dirty="0"/>
          </a:p>
        </p:txBody>
      </p:sp>
    </p:spTree>
    <p:extLst>
      <p:ext uri="{BB962C8B-B14F-4D97-AF65-F5344CB8AC3E}">
        <p14:creationId xmlns:p14="http://schemas.microsoft.com/office/powerpoint/2010/main" val="4623379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965CB5-E663-3840-A191-02935611C3DC}" type="slidenum">
              <a:rPr lang="en-US" smtClean="0"/>
              <a:pPr>
                <a:defRPr/>
              </a:pPr>
              <a:t>‹#›</a:t>
            </a:fld>
            <a:endParaRPr lang="en-US" dirty="0"/>
          </a:p>
        </p:txBody>
      </p:sp>
    </p:spTree>
    <p:extLst>
      <p:ext uri="{BB962C8B-B14F-4D97-AF65-F5344CB8AC3E}">
        <p14:creationId xmlns:p14="http://schemas.microsoft.com/office/powerpoint/2010/main" val="27625535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090CCB-61E6-0141-92B1-4E4E65399363}" type="slidenum">
              <a:rPr lang="en-US" smtClean="0"/>
              <a:pPr>
                <a:defRPr/>
              </a:pPr>
              <a:t>‹#›</a:t>
            </a:fld>
            <a:endParaRPr lang="en-US" dirty="0"/>
          </a:p>
        </p:txBody>
      </p:sp>
    </p:spTree>
    <p:extLst>
      <p:ext uri="{BB962C8B-B14F-4D97-AF65-F5344CB8AC3E}">
        <p14:creationId xmlns:p14="http://schemas.microsoft.com/office/powerpoint/2010/main" val="21587186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E93F0-9DB4-4844-A476-5323F55B5A5E}" type="slidenum">
              <a:rPr lang="en-US" smtClean="0"/>
              <a:pPr>
                <a:defRPr/>
              </a:pPr>
              <a:t>‹#›</a:t>
            </a:fld>
            <a:endParaRPr lang="en-US" dirty="0"/>
          </a:p>
        </p:txBody>
      </p:sp>
    </p:spTree>
    <p:extLst>
      <p:ext uri="{BB962C8B-B14F-4D97-AF65-F5344CB8AC3E}">
        <p14:creationId xmlns:p14="http://schemas.microsoft.com/office/powerpoint/2010/main" val="37995377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5FAF4-DD6A-CB4D-B2BB-6330EB3E42B9}" type="slidenum">
              <a:rPr lang="en-US" smtClean="0"/>
              <a:pPr>
                <a:defRPr/>
              </a:pPr>
              <a:t>‹#›</a:t>
            </a:fld>
            <a:endParaRPr lang="en-US" dirty="0"/>
          </a:p>
        </p:txBody>
      </p:sp>
    </p:spTree>
    <p:extLst>
      <p:ext uri="{BB962C8B-B14F-4D97-AF65-F5344CB8AC3E}">
        <p14:creationId xmlns:p14="http://schemas.microsoft.com/office/powerpoint/2010/main" val="23330862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1F72FF-98EE-6949-9F0E-E4C9844354A8}" type="slidenum">
              <a:rPr lang="en-US" smtClean="0"/>
              <a:pPr>
                <a:defRPr/>
              </a:pPr>
              <a:t>‹#›</a:t>
            </a:fld>
            <a:endParaRPr lang="en-US" dirty="0"/>
          </a:p>
        </p:txBody>
      </p:sp>
    </p:spTree>
    <p:extLst>
      <p:ext uri="{BB962C8B-B14F-4D97-AF65-F5344CB8AC3E}">
        <p14:creationId xmlns:p14="http://schemas.microsoft.com/office/powerpoint/2010/main" val="25707238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41741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479620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761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6F145-A191-FA45-9AB2-FF36BA978A8C}" type="slidenum">
              <a:rPr lang="en-US" smtClean="0"/>
              <a:pPr>
                <a:defRPr/>
              </a:pPr>
              <a:t>‹#›</a:t>
            </a:fld>
            <a:endParaRPr lang="en-US" dirty="0"/>
          </a:p>
        </p:txBody>
      </p:sp>
    </p:spTree>
    <p:extLst>
      <p:ext uri="{BB962C8B-B14F-4D97-AF65-F5344CB8AC3E}">
        <p14:creationId xmlns:p14="http://schemas.microsoft.com/office/powerpoint/2010/main" val="3128757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0EF6960A-C4CA-8346-B49A-BD6D6AE62B68}" type="slidenum">
              <a:rPr lang="en-US" smtClean="0"/>
              <a:pPr>
                <a:defRPr/>
              </a:pPr>
              <a:t>‹#›</a:t>
            </a:fld>
            <a:endParaRPr lang="en-US" dirty="0"/>
          </a:p>
        </p:txBody>
      </p:sp>
    </p:spTree>
    <p:extLst>
      <p:ext uri="{BB962C8B-B14F-4D97-AF65-F5344CB8AC3E}">
        <p14:creationId xmlns:p14="http://schemas.microsoft.com/office/powerpoint/2010/main" val="2230459534"/>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79500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92037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749250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122213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72211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84772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9209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39909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9494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029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36443946-DAA0-1046-8722-38BA67FBB801}" type="slidenum">
              <a:rPr lang="en-US" smtClean="0"/>
              <a:pPr>
                <a:defRPr/>
              </a:pPr>
              <a:t>‹#›</a:t>
            </a:fld>
            <a:endParaRPr lang="en-US" dirty="0"/>
          </a:p>
        </p:txBody>
      </p:sp>
    </p:spTree>
    <p:extLst>
      <p:ext uri="{BB962C8B-B14F-4D97-AF65-F5344CB8AC3E}">
        <p14:creationId xmlns:p14="http://schemas.microsoft.com/office/powerpoint/2010/main" val="235875702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2607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077050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9412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273671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6475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84138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75008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203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5337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65C104E-A5F6-1842-8EA7-6235185C07F2}" type="slidenum">
              <a:rPr lang="en-US" smtClean="0"/>
              <a:pPr>
                <a:defRPr/>
              </a:pPr>
              <a:t>‹#›</a:t>
            </a:fld>
            <a:endParaRPr lang="en-US" dirty="0"/>
          </a:p>
        </p:txBody>
      </p:sp>
    </p:spTree>
    <p:extLst>
      <p:ext uri="{BB962C8B-B14F-4D97-AF65-F5344CB8AC3E}">
        <p14:creationId xmlns:p14="http://schemas.microsoft.com/office/powerpoint/2010/main" val="3174501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0EFB09BB-2F9B-4B4D-8624-1D8C26D3036A}" type="slidenum">
              <a:rPr lang="en-US" smtClean="0"/>
              <a:pPr>
                <a:defRPr/>
              </a:pPr>
              <a:t>‹#›</a:t>
            </a:fld>
            <a:endParaRPr lang="en-US" dirty="0"/>
          </a:p>
        </p:txBody>
      </p:sp>
    </p:spTree>
    <p:extLst>
      <p:ext uri="{BB962C8B-B14F-4D97-AF65-F5344CB8AC3E}">
        <p14:creationId xmlns:p14="http://schemas.microsoft.com/office/powerpoint/2010/main" val="202138353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BB92F9D-FE9F-3A4D-B203-2BFA19424059}" type="slidenum">
              <a:rPr lang="en-US" smtClean="0"/>
              <a:pPr>
                <a:defRPr/>
              </a:pPr>
              <a:t>‹#›</a:t>
            </a:fld>
            <a:endParaRPr lang="en-US" dirty="0"/>
          </a:p>
        </p:txBody>
      </p:sp>
    </p:spTree>
    <p:extLst>
      <p:ext uri="{BB962C8B-B14F-4D97-AF65-F5344CB8AC3E}">
        <p14:creationId xmlns:p14="http://schemas.microsoft.com/office/powerpoint/2010/main" val="34125562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35F5F6A-C621-DD4F-9B27-6A0815FE2BE9}" type="slidenum">
              <a:rPr lang="en-US" smtClean="0"/>
              <a:pPr>
                <a:defRPr/>
              </a:pPr>
              <a:t>‹#›</a:t>
            </a:fld>
            <a:endParaRPr lang="en-US" dirty="0"/>
          </a:p>
        </p:txBody>
      </p:sp>
    </p:spTree>
    <p:extLst>
      <p:ext uri="{BB962C8B-B14F-4D97-AF65-F5344CB8AC3E}">
        <p14:creationId xmlns:p14="http://schemas.microsoft.com/office/powerpoint/2010/main" val="14778083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793BB23-B4C6-5446-B804-62637E47B215}" type="slidenum">
              <a:rPr lang="en-US" smtClean="0"/>
              <a:pPr>
                <a:defRPr/>
              </a:pPr>
              <a:t>‹#›</a:t>
            </a:fld>
            <a:endParaRPr lang="en-US" dirty="0"/>
          </a:p>
        </p:txBody>
      </p:sp>
    </p:spTree>
    <p:extLst>
      <p:ext uri="{BB962C8B-B14F-4D97-AF65-F5344CB8AC3E}">
        <p14:creationId xmlns:p14="http://schemas.microsoft.com/office/powerpoint/2010/main" val="11952042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591FFB1-636F-344B-8126-FDEBC1005308}" type="slidenum">
              <a:rPr lang="en-US" smtClean="0"/>
              <a:pPr>
                <a:defRPr/>
              </a:pPr>
              <a:t>‹#›</a:t>
            </a:fld>
            <a:endParaRPr lang="en-US" dirty="0"/>
          </a:p>
        </p:txBody>
      </p:sp>
    </p:spTree>
    <p:extLst>
      <p:ext uri="{BB962C8B-B14F-4D97-AF65-F5344CB8AC3E}">
        <p14:creationId xmlns:p14="http://schemas.microsoft.com/office/powerpoint/2010/main" val="84260108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C8570D4-28F6-4E4E-9C19-70A7212BD28B}" type="slidenum">
              <a:rPr lang="en-US" smtClean="0"/>
              <a:pPr>
                <a:defRPr/>
              </a:pPr>
              <a:t>‹#›</a:t>
            </a:fld>
            <a:endParaRPr lang="en-US" dirty="0"/>
          </a:p>
        </p:txBody>
      </p:sp>
    </p:spTree>
    <p:extLst>
      <p:ext uri="{BB962C8B-B14F-4D97-AF65-F5344CB8AC3E}">
        <p14:creationId xmlns:p14="http://schemas.microsoft.com/office/powerpoint/2010/main" val="5744570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43EF61E-CEAC-034A-8A04-C3FF4E898CF4}" type="slidenum">
              <a:rPr lang="en-US" smtClean="0"/>
              <a:pPr>
                <a:defRPr/>
              </a:pPr>
              <a:t>‹#›</a:t>
            </a:fld>
            <a:endParaRPr lang="en-US" dirty="0"/>
          </a:p>
        </p:txBody>
      </p:sp>
    </p:spTree>
    <p:extLst>
      <p:ext uri="{BB962C8B-B14F-4D97-AF65-F5344CB8AC3E}">
        <p14:creationId xmlns:p14="http://schemas.microsoft.com/office/powerpoint/2010/main" val="38252342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CB2706D-8AE2-DD4A-BBEA-75C734426FFA}" type="slidenum">
              <a:rPr lang="en-US" smtClean="0"/>
              <a:pPr>
                <a:defRPr/>
              </a:pPr>
              <a:t>‹#›</a:t>
            </a:fld>
            <a:endParaRPr lang="en-US" dirty="0"/>
          </a:p>
        </p:txBody>
      </p:sp>
    </p:spTree>
    <p:extLst>
      <p:ext uri="{BB962C8B-B14F-4D97-AF65-F5344CB8AC3E}">
        <p14:creationId xmlns:p14="http://schemas.microsoft.com/office/powerpoint/2010/main" val="397792450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A84592-6AB5-3B44-ABD8-059051F79B81}" type="slidenum">
              <a:rPr lang="en-US" smtClean="0"/>
              <a:pPr>
                <a:defRPr/>
              </a:pPr>
              <a:t>‹#›</a:t>
            </a:fld>
            <a:endParaRPr lang="en-US" dirty="0"/>
          </a:p>
        </p:txBody>
      </p:sp>
    </p:spTree>
    <p:extLst>
      <p:ext uri="{BB962C8B-B14F-4D97-AF65-F5344CB8AC3E}">
        <p14:creationId xmlns:p14="http://schemas.microsoft.com/office/powerpoint/2010/main" val="122513175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85FD52-87AC-F945-96A7-551639588D2C}" type="slidenum">
              <a:rPr lang="en-US" smtClean="0"/>
              <a:pPr>
                <a:defRPr/>
              </a:pPr>
              <a:t>‹#›</a:t>
            </a:fld>
            <a:endParaRPr lang="en-US" dirty="0"/>
          </a:p>
        </p:txBody>
      </p:sp>
    </p:spTree>
    <p:extLst>
      <p:ext uri="{BB962C8B-B14F-4D97-AF65-F5344CB8AC3E}">
        <p14:creationId xmlns:p14="http://schemas.microsoft.com/office/powerpoint/2010/main" val="417668130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F70FB2B-10B4-5545-BA3A-45347F57E0C1}" type="slidenum">
              <a:rPr lang="en-US" smtClean="0"/>
              <a:pPr>
                <a:defRPr/>
              </a:pPr>
              <a:t>‹#›</a:t>
            </a:fld>
            <a:endParaRPr lang="en-US" dirty="0"/>
          </a:p>
        </p:txBody>
      </p:sp>
    </p:spTree>
    <p:extLst>
      <p:ext uri="{BB962C8B-B14F-4D97-AF65-F5344CB8AC3E}">
        <p14:creationId xmlns:p14="http://schemas.microsoft.com/office/powerpoint/2010/main" val="3757936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31176F80-DEF7-C34E-9849-9F4F24C23D99}" type="slidenum">
              <a:rPr lang="en-US" smtClean="0"/>
              <a:pPr>
                <a:defRPr/>
              </a:pPr>
              <a:t>‹#›</a:t>
            </a:fld>
            <a:endParaRPr lang="en-US" dirty="0"/>
          </a:p>
        </p:txBody>
      </p:sp>
    </p:spTree>
    <p:extLst>
      <p:ext uri="{BB962C8B-B14F-4D97-AF65-F5344CB8AC3E}">
        <p14:creationId xmlns:p14="http://schemas.microsoft.com/office/powerpoint/2010/main" val="1828304194"/>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4310A5C-917D-3642-8581-5DB0B751CF50}" type="slidenum">
              <a:rPr lang="en-US" smtClean="0"/>
              <a:pPr>
                <a:defRPr/>
              </a:pPr>
              <a:t>‹#›</a:t>
            </a:fld>
            <a:endParaRPr lang="en-US" dirty="0"/>
          </a:p>
        </p:txBody>
      </p:sp>
    </p:spTree>
    <p:extLst>
      <p:ext uri="{BB962C8B-B14F-4D97-AF65-F5344CB8AC3E}">
        <p14:creationId xmlns:p14="http://schemas.microsoft.com/office/powerpoint/2010/main" val="42854429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568FBCF4-0C41-D547-AC6A-D93568A01BCD}" type="slidenum">
              <a:rPr lang="en-US" smtClean="0"/>
              <a:pPr>
                <a:defRPr/>
              </a:pPr>
              <a:t>‹#›</a:t>
            </a:fld>
            <a:endParaRPr lang="en-US" dirty="0"/>
          </a:p>
        </p:txBody>
      </p:sp>
    </p:spTree>
    <p:extLst>
      <p:ext uri="{BB962C8B-B14F-4D97-AF65-F5344CB8AC3E}">
        <p14:creationId xmlns:p14="http://schemas.microsoft.com/office/powerpoint/2010/main" val="15289090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644F3C80-B5EA-6948-936B-B498DB54DE2E}" type="slidenum">
              <a:rPr lang="en-US" smtClean="0"/>
              <a:pPr>
                <a:defRPr/>
              </a:pPr>
              <a:t>‹#›</a:t>
            </a:fld>
            <a:endParaRPr lang="en-US" dirty="0"/>
          </a:p>
        </p:txBody>
      </p:sp>
    </p:spTree>
    <p:extLst>
      <p:ext uri="{BB962C8B-B14F-4D97-AF65-F5344CB8AC3E}">
        <p14:creationId xmlns:p14="http://schemas.microsoft.com/office/powerpoint/2010/main" val="6696479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DD06805-0F30-7248-81F4-EF6A8833DBCE}" type="slidenum">
              <a:rPr lang="en-US" smtClean="0"/>
              <a:pPr>
                <a:defRPr/>
              </a:pPr>
              <a:t>‹#›</a:t>
            </a:fld>
            <a:endParaRPr lang="en-US" dirty="0"/>
          </a:p>
        </p:txBody>
      </p:sp>
    </p:spTree>
    <p:extLst>
      <p:ext uri="{BB962C8B-B14F-4D97-AF65-F5344CB8AC3E}">
        <p14:creationId xmlns:p14="http://schemas.microsoft.com/office/powerpoint/2010/main" val="38000464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D633E85-8EDE-D946-9E3D-D0995B00C003}" type="slidenum">
              <a:rPr lang="en-US" smtClean="0"/>
              <a:pPr>
                <a:defRPr/>
              </a:pPr>
              <a:t>‹#›</a:t>
            </a:fld>
            <a:endParaRPr lang="en-US" dirty="0"/>
          </a:p>
        </p:txBody>
      </p:sp>
    </p:spTree>
    <p:extLst>
      <p:ext uri="{BB962C8B-B14F-4D97-AF65-F5344CB8AC3E}">
        <p14:creationId xmlns:p14="http://schemas.microsoft.com/office/powerpoint/2010/main" val="259865236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0F6CA432-38AF-4D4B-B02A-061608E16D7E}" type="slidenum">
              <a:rPr lang="en-US" smtClean="0"/>
              <a:pPr>
                <a:defRPr/>
              </a:pPr>
              <a:t>‹#›</a:t>
            </a:fld>
            <a:endParaRPr lang="en-US" dirty="0"/>
          </a:p>
        </p:txBody>
      </p:sp>
    </p:spTree>
    <p:extLst>
      <p:ext uri="{BB962C8B-B14F-4D97-AF65-F5344CB8AC3E}">
        <p14:creationId xmlns:p14="http://schemas.microsoft.com/office/powerpoint/2010/main" val="406405095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8D2FAC72-1137-2D44-A816-1BEDE92F87D6}" type="slidenum">
              <a:rPr lang="en-US" smtClean="0"/>
              <a:pPr>
                <a:defRPr/>
              </a:pPr>
              <a:t>‹#›</a:t>
            </a:fld>
            <a:endParaRPr lang="en-US" dirty="0"/>
          </a:p>
        </p:txBody>
      </p:sp>
    </p:spTree>
    <p:extLst>
      <p:ext uri="{BB962C8B-B14F-4D97-AF65-F5344CB8AC3E}">
        <p14:creationId xmlns:p14="http://schemas.microsoft.com/office/powerpoint/2010/main" val="34555305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AE1E09E-F9AF-2A44-A29B-66F43122C796}" type="slidenum">
              <a:rPr lang="en-US" smtClean="0"/>
              <a:pPr>
                <a:defRPr/>
              </a:pPr>
              <a:t>‹#›</a:t>
            </a:fld>
            <a:endParaRPr lang="en-US" dirty="0"/>
          </a:p>
        </p:txBody>
      </p:sp>
    </p:spTree>
    <p:extLst>
      <p:ext uri="{BB962C8B-B14F-4D97-AF65-F5344CB8AC3E}">
        <p14:creationId xmlns:p14="http://schemas.microsoft.com/office/powerpoint/2010/main" val="11801674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5921CC7-EBCB-8741-BB28-66D0F8900927}" type="slidenum">
              <a:rPr lang="en-US" smtClean="0"/>
              <a:pPr>
                <a:defRPr/>
              </a:pPr>
              <a:t>‹#›</a:t>
            </a:fld>
            <a:endParaRPr lang="en-US" dirty="0"/>
          </a:p>
        </p:txBody>
      </p:sp>
    </p:spTree>
    <p:extLst>
      <p:ext uri="{BB962C8B-B14F-4D97-AF65-F5344CB8AC3E}">
        <p14:creationId xmlns:p14="http://schemas.microsoft.com/office/powerpoint/2010/main" val="29202955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3A09CB9F-15B0-8E47-BD5E-2F3DA283ABD6}" type="slidenum">
              <a:rPr lang="en-US" smtClean="0"/>
              <a:pPr>
                <a:defRPr/>
              </a:pPr>
              <a:t>‹#›</a:t>
            </a:fld>
            <a:endParaRPr lang="en-US" dirty="0"/>
          </a:p>
        </p:txBody>
      </p:sp>
    </p:spTree>
    <p:extLst>
      <p:ext uri="{BB962C8B-B14F-4D97-AF65-F5344CB8AC3E}">
        <p14:creationId xmlns:p14="http://schemas.microsoft.com/office/powerpoint/2010/main" val="3217180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2448E9A-BC8B-664E-B74A-AB597E59871F}" type="slidenum">
              <a:rPr lang="en-US" smtClean="0"/>
              <a:pPr>
                <a:defRPr/>
              </a:pPr>
              <a:t>‹#›</a:t>
            </a:fld>
            <a:endParaRPr lang="en-US" dirty="0"/>
          </a:p>
        </p:txBody>
      </p:sp>
    </p:spTree>
    <p:extLst>
      <p:ext uri="{BB962C8B-B14F-4D97-AF65-F5344CB8AC3E}">
        <p14:creationId xmlns:p14="http://schemas.microsoft.com/office/powerpoint/2010/main" val="3169867655"/>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D73B74DB-78CA-984A-8FDF-A3F33EB1AC5E}" type="slidenum">
              <a:rPr lang="en-US" smtClean="0"/>
              <a:pPr>
                <a:defRPr/>
              </a:pPr>
              <a:t>‹#›</a:t>
            </a:fld>
            <a:endParaRPr lang="en-US" dirty="0"/>
          </a:p>
        </p:txBody>
      </p:sp>
    </p:spTree>
    <p:extLst>
      <p:ext uri="{BB962C8B-B14F-4D97-AF65-F5344CB8AC3E}">
        <p14:creationId xmlns:p14="http://schemas.microsoft.com/office/powerpoint/2010/main" val="39700329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72A9C82-B2B6-144B-9C0B-93DC2FFE212D}" type="slidenum">
              <a:rPr lang="en-US" smtClean="0"/>
              <a:pPr>
                <a:defRPr/>
              </a:pPr>
              <a:t>‹#›</a:t>
            </a:fld>
            <a:endParaRPr lang="en-US" dirty="0"/>
          </a:p>
        </p:txBody>
      </p:sp>
    </p:spTree>
    <p:extLst>
      <p:ext uri="{BB962C8B-B14F-4D97-AF65-F5344CB8AC3E}">
        <p14:creationId xmlns:p14="http://schemas.microsoft.com/office/powerpoint/2010/main" val="10006152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9021C7C1-085C-4345-91A7-3E9A57D8AFEA}" type="slidenum">
              <a:rPr lang="en-US" smtClean="0"/>
              <a:pPr>
                <a:defRPr/>
              </a:pPr>
              <a:t>‹#›</a:t>
            </a:fld>
            <a:endParaRPr lang="en-US" dirty="0"/>
          </a:p>
        </p:txBody>
      </p:sp>
    </p:spTree>
    <p:extLst>
      <p:ext uri="{BB962C8B-B14F-4D97-AF65-F5344CB8AC3E}">
        <p14:creationId xmlns:p14="http://schemas.microsoft.com/office/powerpoint/2010/main" val="421675957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37DC8367-F823-0745-8752-4EFC7D310C05}" type="slidenum">
              <a:rPr lang="en-GB" smtClean="0"/>
              <a:pPr>
                <a:defRPr/>
              </a:pPr>
              <a:t>‹#›</a:t>
            </a:fld>
            <a:endParaRPr lang="en-GB" dirty="0"/>
          </a:p>
        </p:txBody>
      </p:sp>
    </p:spTree>
    <p:extLst>
      <p:ext uri="{BB962C8B-B14F-4D97-AF65-F5344CB8AC3E}">
        <p14:creationId xmlns:p14="http://schemas.microsoft.com/office/powerpoint/2010/main" val="17393851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3CD5960-DE58-9549-9D1E-9977B1E465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6439978"/>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8E2AC4BD-ACA5-1742-B980-96D34637DAF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0132661"/>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E1435CDD-509D-714C-A80F-7530A5D271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9898657"/>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9AA48C59-6889-A94B-A32E-C1872191FB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4216804"/>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F7579BF-60A4-7F4A-8582-C0CFBFEE34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27953"/>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4FF0426-95B7-0C4E-BD70-7BCDA2379B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422444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60A64E3A-BB37-C24E-A3D2-55143963BC12}" type="slidenum">
              <a:rPr lang="en-US" smtClean="0"/>
              <a:pPr>
                <a:defRPr/>
              </a:pPr>
              <a:t>‹#›</a:t>
            </a:fld>
            <a:endParaRPr lang="en-US" dirty="0"/>
          </a:p>
        </p:txBody>
      </p:sp>
    </p:spTree>
    <p:extLst>
      <p:ext uri="{BB962C8B-B14F-4D97-AF65-F5344CB8AC3E}">
        <p14:creationId xmlns:p14="http://schemas.microsoft.com/office/powerpoint/2010/main" val="4188232628"/>
      </p:ext>
    </p:extLst>
  </p:cSld>
  <p:clrMapOvr>
    <a:masterClrMapping/>
  </p:clrMapOvr>
  <p:transition spd="med">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E38683F-DEE4-5844-8D80-5DD23667B7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7141549"/>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0E2CB0F-D506-4849-8809-7B22F00A1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9661665"/>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2AB7C18-1181-5A4C-A52A-C747D58A3FE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474886"/>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F8DE9536-7A89-1245-8034-B4013A423F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4491504"/>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0B79D637-9252-0645-9228-66DAD93D573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0568495"/>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ACB891B-C895-1549-93E8-4C2F532929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1753682"/>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3CD5960-DE58-9549-9D1E-9977B1E465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0620909"/>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8E2AC4BD-ACA5-1742-B980-96D34637DAF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6566811"/>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E1435CDD-509D-714C-A80F-7530A5D271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8671525"/>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9AA48C59-6889-A94B-A32E-C1872191FB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7782837"/>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340E6C5C-D9B7-FA41-B3DF-BA1582A08482}" type="slidenum">
              <a:rPr lang="en-US" smtClean="0"/>
              <a:pPr>
                <a:defRPr/>
              </a:pPr>
              <a:t>‹#›</a:t>
            </a:fld>
            <a:endParaRPr lang="en-US" dirty="0"/>
          </a:p>
        </p:txBody>
      </p:sp>
    </p:spTree>
    <p:extLst>
      <p:ext uri="{BB962C8B-B14F-4D97-AF65-F5344CB8AC3E}">
        <p14:creationId xmlns:p14="http://schemas.microsoft.com/office/powerpoint/2010/main" val="1987500705"/>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F7579BF-60A4-7F4A-8582-C0CFBFEE34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3743222"/>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4FF0426-95B7-0C4E-BD70-7BCDA2379B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9052890"/>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E38683F-DEE4-5844-8D80-5DD23667B7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4935067"/>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0E2CB0F-D506-4849-8809-7B22F00A1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8940156"/>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22AB7C18-1181-5A4C-A52A-C747D58A3FE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840203"/>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F8DE9536-7A89-1245-8034-B4013A423F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6009705"/>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0B79D637-9252-0645-9228-66DAD93D573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907193"/>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ACB891B-C895-1549-93E8-4C2F532929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2388447"/>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52FF0A5-97F9-FB43-B322-D3CF5855F754}" type="slidenum">
              <a:rPr lang="en-US"/>
              <a:pPr>
                <a:defRPr/>
              </a:pPr>
              <a:t>‹#›</a:t>
            </a:fld>
            <a:endParaRPr lang="en-US"/>
          </a:p>
        </p:txBody>
      </p:sp>
    </p:spTree>
    <p:extLst>
      <p:ext uri="{BB962C8B-B14F-4D97-AF65-F5344CB8AC3E}">
        <p14:creationId xmlns:p14="http://schemas.microsoft.com/office/powerpoint/2010/main" val="83527557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8758C7-F48D-A441-BF4C-BF90B66D57B9}" type="slidenum">
              <a:rPr lang="en-US"/>
              <a:pPr>
                <a:defRPr/>
              </a:pPr>
              <a:t>‹#›</a:t>
            </a:fld>
            <a:endParaRPr lang="en-US"/>
          </a:p>
        </p:txBody>
      </p:sp>
    </p:spTree>
    <p:extLst>
      <p:ext uri="{BB962C8B-B14F-4D97-AF65-F5344CB8AC3E}">
        <p14:creationId xmlns:p14="http://schemas.microsoft.com/office/powerpoint/2010/main" val="453036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EFDC25C4-486B-A346-A482-322B126FC5E8}" type="slidenum">
              <a:rPr lang="en-US" smtClean="0"/>
              <a:pPr>
                <a:defRPr/>
              </a:pPr>
              <a:t>‹#›</a:t>
            </a:fld>
            <a:endParaRPr lang="en-US" dirty="0"/>
          </a:p>
        </p:txBody>
      </p:sp>
    </p:spTree>
    <p:extLst>
      <p:ext uri="{BB962C8B-B14F-4D97-AF65-F5344CB8AC3E}">
        <p14:creationId xmlns:p14="http://schemas.microsoft.com/office/powerpoint/2010/main" val="2918013652"/>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AF0702-3B84-3E4B-949A-39B17AC3AB33}" type="slidenum">
              <a:rPr lang="en-US"/>
              <a:pPr>
                <a:defRPr/>
              </a:pPr>
              <a:t>‹#›</a:t>
            </a:fld>
            <a:endParaRPr lang="en-US"/>
          </a:p>
        </p:txBody>
      </p:sp>
    </p:spTree>
    <p:extLst>
      <p:ext uri="{BB962C8B-B14F-4D97-AF65-F5344CB8AC3E}">
        <p14:creationId xmlns:p14="http://schemas.microsoft.com/office/powerpoint/2010/main" val="9387561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D768A5-3827-E940-9D34-33D95793DFFA}" type="slidenum">
              <a:rPr lang="en-US"/>
              <a:pPr>
                <a:defRPr/>
              </a:pPr>
              <a:t>‹#›</a:t>
            </a:fld>
            <a:endParaRPr lang="en-US"/>
          </a:p>
        </p:txBody>
      </p:sp>
    </p:spTree>
    <p:extLst>
      <p:ext uri="{BB962C8B-B14F-4D97-AF65-F5344CB8AC3E}">
        <p14:creationId xmlns:p14="http://schemas.microsoft.com/office/powerpoint/2010/main" val="35665592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E20BF8-42F6-4440-84B5-96F871B01881}" type="slidenum">
              <a:rPr lang="en-US"/>
              <a:pPr>
                <a:defRPr/>
              </a:pPr>
              <a:t>‹#›</a:t>
            </a:fld>
            <a:endParaRPr lang="en-US"/>
          </a:p>
        </p:txBody>
      </p:sp>
    </p:spTree>
    <p:extLst>
      <p:ext uri="{BB962C8B-B14F-4D97-AF65-F5344CB8AC3E}">
        <p14:creationId xmlns:p14="http://schemas.microsoft.com/office/powerpoint/2010/main" val="390847416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697FE69-73FD-9749-967F-74F3B9AD2BA7}" type="slidenum">
              <a:rPr lang="en-US"/>
              <a:pPr>
                <a:defRPr/>
              </a:pPr>
              <a:t>‹#›</a:t>
            </a:fld>
            <a:endParaRPr lang="en-US"/>
          </a:p>
        </p:txBody>
      </p:sp>
    </p:spTree>
    <p:extLst>
      <p:ext uri="{BB962C8B-B14F-4D97-AF65-F5344CB8AC3E}">
        <p14:creationId xmlns:p14="http://schemas.microsoft.com/office/powerpoint/2010/main" val="33938715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20D9064-C683-A247-88D4-7A5909135223}" type="slidenum">
              <a:rPr lang="en-US"/>
              <a:pPr>
                <a:defRPr/>
              </a:pPr>
              <a:t>‹#›</a:t>
            </a:fld>
            <a:endParaRPr lang="en-US"/>
          </a:p>
        </p:txBody>
      </p:sp>
    </p:spTree>
    <p:extLst>
      <p:ext uri="{BB962C8B-B14F-4D97-AF65-F5344CB8AC3E}">
        <p14:creationId xmlns:p14="http://schemas.microsoft.com/office/powerpoint/2010/main" val="28496305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11423-BD2C-1942-BB95-7B2AF4709650}" type="slidenum">
              <a:rPr lang="en-US"/>
              <a:pPr>
                <a:defRPr/>
              </a:pPr>
              <a:t>‹#›</a:t>
            </a:fld>
            <a:endParaRPr lang="en-US"/>
          </a:p>
        </p:txBody>
      </p:sp>
    </p:spTree>
    <p:extLst>
      <p:ext uri="{BB962C8B-B14F-4D97-AF65-F5344CB8AC3E}">
        <p14:creationId xmlns:p14="http://schemas.microsoft.com/office/powerpoint/2010/main" val="362910541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FFDB02-9F22-684E-BCFA-309732678452}" type="slidenum">
              <a:rPr lang="en-US"/>
              <a:pPr>
                <a:defRPr/>
              </a:pPr>
              <a:t>‹#›</a:t>
            </a:fld>
            <a:endParaRPr lang="en-US"/>
          </a:p>
        </p:txBody>
      </p:sp>
    </p:spTree>
    <p:extLst>
      <p:ext uri="{BB962C8B-B14F-4D97-AF65-F5344CB8AC3E}">
        <p14:creationId xmlns:p14="http://schemas.microsoft.com/office/powerpoint/2010/main" val="259518717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4F9360-433D-414C-A014-0268E64537A1}" type="slidenum">
              <a:rPr lang="en-US"/>
              <a:pPr>
                <a:defRPr/>
              </a:pPr>
              <a:t>‹#›</a:t>
            </a:fld>
            <a:endParaRPr lang="en-US"/>
          </a:p>
        </p:txBody>
      </p:sp>
    </p:spTree>
    <p:extLst>
      <p:ext uri="{BB962C8B-B14F-4D97-AF65-F5344CB8AC3E}">
        <p14:creationId xmlns:p14="http://schemas.microsoft.com/office/powerpoint/2010/main" val="96917625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8C2DC6-D184-CB42-8732-16928993E7D2}" type="slidenum">
              <a:rPr lang="en-US"/>
              <a:pPr>
                <a:defRPr/>
              </a:pPr>
              <a:t>‹#›</a:t>
            </a:fld>
            <a:endParaRPr lang="en-US"/>
          </a:p>
        </p:txBody>
      </p:sp>
    </p:spTree>
    <p:extLst>
      <p:ext uri="{BB962C8B-B14F-4D97-AF65-F5344CB8AC3E}">
        <p14:creationId xmlns:p14="http://schemas.microsoft.com/office/powerpoint/2010/main" val="235279407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92B50F-2D05-D44C-9BBC-E26531307948}" type="slidenum">
              <a:rPr lang="en-US"/>
              <a:pPr>
                <a:defRPr/>
              </a:pPr>
              <a:t>‹#›</a:t>
            </a:fld>
            <a:endParaRPr lang="en-US"/>
          </a:p>
        </p:txBody>
      </p:sp>
    </p:spTree>
    <p:extLst>
      <p:ext uri="{BB962C8B-B14F-4D97-AF65-F5344CB8AC3E}">
        <p14:creationId xmlns:p14="http://schemas.microsoft.com/office/powerpoint/2010/main" val="3966434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C340A26C-2F81-FC4F-8829-709BDEC38A2A}" type="slidenum">
              <a:rPr lang="en-US" smtClean="0"/>
              <a:pPr>
                <a:defRPr/>
              </a:pPr>
              <a:t>‹#›</a:t>
            </a:fld>
            <a:endParaRPr lang="en-US" dirty="0"/>
          </a:p>
        </p:txBody>
      </p:sp>
    </p:spTree>
    <p:extLst>
      <p:ext uri="{BB962C8B-B14F-4D97-AF65-F5344CB8AC3E}">
        <p14:creationId xmlns:p14="http://schemas.microsoft.com/office/powerpoint/2010/main" val="1199052326"/>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091C3F1-8A4C-F346-847A-2EDB2FB6787F}" type="slidenum">
              <a:rPr lang="en-US"/>
              <a:pPr>
                <a:defRPr/>
              </a:pPr>
              <a:t>‹#›</a:t>
            </a:fld>
            <a:endParaRPr lang="en-US"/>
          </a:p>
        </p:txBody>
      </p:sp>
    </p:spTree>
    <p:extLst>
      <p:ext uri="{BB962C8B-B14F-4D97-AF65-F5344CB8AC3E}">
        <p14:creationId xmlns:p14="http://schemas.microsoft.com/office/powerpoint/2010/main" val="192933206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231435"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31436"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fld id="{5CB8530E-8F8C-B54A-846F-24EA52AB6A3F}" type="datetime1">
              <a:rPr lang="en-US" smtClean="0">
                <a:solidFill>
                  <a:srgbClr val="FFFFFF"/>
                </a:solidFill>
              </a:rPr>
              <a:pPr>
                <a:defRPr/>
              </a:pPr>
              <a:t>10/13/25</a:t>
            </a:fld>
            <a:endParaRPr lang="en-US" dirty="0">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0E37B833-7D87-664A-9FA8-A85C50856EA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0126149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BE4FEDD-7963-5B47-A017-3A8BDBD0F414}" type="datetime1">
              <a:rPr lang="en-US" smtClean="0">
                <a:solidFill>
                  <a:srgbClr val="FFFFFF"/>
                </a:solidFill>
              </a:rPr>
              <a:pPr>
                <a:defRPr/>
              </a:pPr>
              <a:t>10/13/25</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347CC66-71DD-6742-9614-62BBDE6D110A}"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7848056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CD81E2C-E512-554A-BC8F-19452F7D9A5A}" type="datetime1">
              <a:rPr lang="en-US" smtClean="0">
                <a:solidFill>
                  <a:srgbClr val="FFFFFF"/>
                </a:solidFill>
              </a:rPr>
              <a:pPr>
                <a:defRPr/>
              </a:pPr>
              <a:t>10/13/25</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C6F5AC0-1A92-0C44-8C6A-B0772D7D8183}"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6055485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552FF3AB-6F4E-F64B-B2A3-A8B607B7336E}" type="datetime1">
              <a:rPr lang="en-US" smtClean="0">
                <a:solidFill>
                  <a:srgbClr val="FFFFFF"/>
                </a:solidFill>
              </a:rPr>
              <a:pPr>
                <a:defRPr/>
              </a:pPr>
              <a:t>10/13/25</a:t>
            </a:fld>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5C08063-3A80-624F-A3B1-27770B22F63A}"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16576929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7E764046-5CE5-8749-81E1-AEC9D4CE587D}" type="datetime1">
              <a:rPr lang="en-US" smtClean="0">
                <a:solidFill>
                  <a:srgbClr val="FFFFFF"/>
                </a:solidFill>
              </a:rPr>
              <a:pPr>
                <a:defRPr/>
              </a:pPr>
              <a:t>10/13/25</a:t>
            </a:fld>
            <a:endParaRPr lang="en-US" dirty="0">
              <a:solidFill>
                <a:srgbClr val="FFFFFF"/>
              </a:solidFill>
            </a:endParaRPr>
          </a:p>
        </p:txBody>
      </p:sp>
      <p:sp>
        <p:nvSpPr>
          <p:cNvPr id="8"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1AB700E-E0FF-6D45-ACC7-17D1D9775152}" type="slidenum">
              <a:rPr lang="en-US" smtClean="0">
                <a:solidFill>
                  <a:srgbClr val="FFFFFF"/>
                </a:solidFill>
              </a:rPr>
              <a:pPr>
                <a:defRPr/>
              </a:pPr>
              <a:t>‹#›</a:t>
            </a:fld>
            <a:endParaRPr lang="en-US" dirty="0">
              <a:solidFill>
                <a:srgbClr val="FFFFFF"/>
              </a:solidFill>
            </a:endParaRPr>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8336124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72C7FA4F-C273-7F43-A5CF-2853583241EC}" type="datetime1">
              <a:rPr lang="en-US" smtClean="0">
                <a:solidFill>
                  <a:srgbClr val="FFFFFF"/>
                </a:solidFill>
              </a:rPr>
              <a:pPr>
                <a:defRPr/>
              </a:pPr>
              <a:t>10/13/25</a:t>
            </a:fld>
            <a:endParaRPr lang="en-US" dirty="0">
              <a:solidFill>
                <a:srgbClr val="FFFFFF"/>
              </a:solidFill>
            </a:endParaRPr>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AB89C20-3DED-C54E-963F-D775AE6BB834}" type="slidenum">
              <a:rPr lang="en-US" smtClean="0">
                <a:solidFill>
                  <a:srgbClr val="FFFFFF"/>
                </a:solidFill>
              </a:rPr>
              <a:pPr>
                <a:defRPr/>
              </a:pPr>
              <a:t>‹#›</a:t>
            </a:fld>
            <a:endParaRPr lang="en-US" dirty="0">
              <a:solidFill>
                <a:srgbClr val="FFFFFF"/>
              </a:solidFill>
            </a:endParaRPr>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7025959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5802068-7D8A-8E48-BE86-1D0020C7091E}" type="datetime1">
              <a:rPr lang="en-US" smtClean="0">
                <a:solidFill>
                  <a:srgbClr val="FFFFFF"/>
                </a:solidFill>
              </a:rPr>
              <a:pPr>
                <a:defRPr/>
              </a:pPr>
              <a:t>10/13/25</a:t>
            </a:fld>
            <a:endParaRPr lang="en-US" dirty="0">
              <a:solidFill>
                <a:srgbClr val="FFFFFF"/>
              </a:solidFill>
            </a:endParaRPr>
          </a:p>
        </p:txBody>
      </p:sp>
      <p:sp>
        <p:nvSpPr>
          <p:cNvPr id="3"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1C25122-1AFB-C847-820C-43A630E36A55}" type="slidenum">
              <a:rPr lang="en-US" smtClean="0">
                <a:solidFill>
                  <a:srgbClr val="FFFFFF"/>
                </a:solidFill>
              </a:rPr>
              <a:pPr>
                <a:defRPr/>
              </a:pPr>
              <a:t>‹#›</a:t>
            </a:fld>
            <a:endParaRPr lang="en-US" dirty="0">
              <a:solidFill>
                <a:srgbClr val="FFFFFF"/>
              </a:solidFill>
            </a:endParaRPr>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8943954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5387939-8649-E040-826D-595B4AF5BD47}" type="datetime1">
              <a:rPr lang="en-US" smtClean="0">
                <a:solidFill>
                  <a:srgbClr val="FFFFFF"/>
                </a:solidFill>
              </a:rPr>
              <a:pPr>
                <a:defRPr/>
              </a:pPr>
              <a:t>10/13/25</a:t>
            </a:fld>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D8AC723-311A-1B48-86DC-9805A2CC434E}"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8426971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7F814FD-6E48-F148-81B4-072D12A448F8}" type="datetime1">
              <a:rPr lang="en-US" smtClean="0">
                <a:solidFill>
                  <a:srgbClr val="FFFFFF"/>
                </a:solidFill>
              </a:rPr>
              <a:pPr>
                <a:defRPr/>
              </a:pPr>
              <a:t>10/13/25</a:t>
            </a:fld>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E984352-4CEC-7C4B-9AD5-68B08F2E8355}" type="slidenum">
              <a:rPr lang="en-US" smtClean="0">
                <a:solidFill>
                  <a:srgbClr val="FFFFFF"/>
                </a:solidFill>
              </a:rPr>
              <a:pPr>
                <a:defRPr/>
              </a:pPr>
              <a:t>‹#›</a:t>
            </a:fld>
            <a:endParaRPr lang="en-US" dirty="0">
              <a:solidFill>
                <a:srgbClr val="FFFFFF"/>
              </a:solidFill>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74764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C5560CE0-B37D-D442-8C81-1A16FD221C3B}" type="slidenum">
              <a:rPr lang="en-US" smtClean="0"/>
              <a:pPr>
                <a:defRPr/>
              </a:pPr>
              <a:t>‹#›</a:t>
            </a:fld>
            <a:endParaRPr lang="en-US" dirty="0"/>
          </a:p>
        </p:txBody>
      </p:sp>
    </p:spTree>
    <p:extLst>
      <p:ext uri="{BB962C8B-B14F-4D97-AF65-F5344CB8AC3E}">
        <p14:creationId xmlns:p14="http://schemas.microsoft.com/office/powerpoint/2010/main" val="4176527918"/>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B420CB2-18DD-F94D-8DBC-E75B50E918C0}" type="datetime1">
              <a:rPr lang="en-US" smtClean="0">
                <a:solidFill>
                  <a:srgbClr val="FFFFFF"/>
                </a:solidFill>
              </a:rPr>
              <a:pPr>
                <a:defRPr/>
              </a:pPr>
              <a:t>10/13/25</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C6B202C-6A86-CF48-AC5B-66019767B2D6}"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108819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96729E21-C5DE-E140-AED3-84CB99F2D27F}" type="datetime1">
              <a:rPr lang="en-US" smtClean="0">
                <a:solidFill>
                  <a:srgbClr val="FFFFFF"/>
                </a:solidFill>
              </a:rPr>
              <a:pPr>
                <a:defRPr/>
              </a:pPr>
              <a:t>10/13/25</a:t>
            </a:fld>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75E8C78-3953-F549-98D2-B1E9B52FE167}" type="slidenum">
              <a:rPr lang="en-US" smtClean="0">
                <a:solidFill>
                  <a:srgbClr val="FFFFFF"/>
                </a:solidFill>
              </a:rPr>
              <a:pPr>
                <a:defRPr/>
              </a:pPr>
              <a:t>‹#›</a:t>
            </a:fld>
            <a:endParaRPr lang="en-US" dirty="0">
              <a:solidFill>
                <a:srgbClr val="FFFFFF"/>
              </a:solidFill>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1958614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14E27E-6235-7A4B-A1A8-1D574106C1E6}"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28672521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0AC5BC-5E63-E54E-BBD7-3C20DE55FFB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85383490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F172B7-6EC2-B148-8972-E5EBFEB0A3D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13257987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CBF059-2637-1241-B23C-24E3BF10F79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65501650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0CF311-AE43-9B43-86F5-8A7EC4BD956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7815987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472329-0A71-5D47-96EB-030773F72C8F}"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73048831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DE3E5A-0A54-4C44-8DE6-51FE32BBE00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45609169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1E7997-A382-944E-B2AB-E0FF8DDF1D5D}"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640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D98946-6AEE-A548-9FE7-D22BD4D4531D}" type="slidenum">
              <a:rPr lang="en-US" smtClean="0"/>
              <a:pPr>
                <a:defRPr/>
              </a:pPr>
              <a:t>‹#›</a:t>
            </a:fld>
            <a:endParaRPr lang="en-US" dirty="0"/>
          </a:p>
        </p:txBody>
      </p:sp>
    </p:spTree>
    <p:extLst>
      <p:ext uri="{BB962C8B-B14F-4D97-AF65-F5344CB8AC3E}">
        <p14:creationId xmlns:p14="http://schemas.microsoft.com/office/powerpoint/2010/main" val="1392041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53CE9357-D93C-4A40-AD20-08126EC1B631}" type="slidenum">
              <a:rPr lang="en-US" smtClean="0"/>
              <a:pPr>
                <a:defRPr/>
              </a:pPr>
              <a:t>‹#›</a:t>
            </a:fld>
            <a:endParaRPr lang="en-US" dirty="0"/>
          </a:p>
        </p:txBody>
      </p:sp>
    </p:spTree>
    <p:extLst>
      <p:ext uri="{BB962C8B-B14F-4D97-AF65-F5344CB8AC3E}">
        <p14:creationId xmlns:p14="http://schemas.microsoft.com/office/powerpoint/2010/main" val="3185549983"/>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93BEA-5F57-AF46-96FA-A12BEEFCCF5D}"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41348858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37FA4B-C7DE-A84C-8FB7-4D8FE976755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9458896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BED93A-0FA7-9949-844E-CDCFADDD378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91360899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F741D8-2FD5-E345-9D67-88D6A6329D03}"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287993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286E70CF-409E-3548-B2BC-E2E6F4A43E90}" type="slidenum">
              <a:rPr lang="en-US"/>
              <a:pPr>
                <a:defRPr/>
              </a:pPr>
              <a:t>‹#›</a:t>
            </a:fld>
            <a:endParaRPr lang="en-US"/>
          </a:p>
        </p:txBody>
      </p:sp>
    </p:spTree>
    <p:extLst>
      <p:ext uri="{BB962C8B-B14F-4D97-AF65-F5344CB8AC3E}">
        <p14:creationId xmlns:p14="http://schemas.microsoft.com/office/powerpoint/2010/main" val="103188224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E39AD503-C79B-E94B-93DA-B72D7682928B}" type="slidenum">
              <a:rPr lang="en-US"/>
              <a:pPr>
                <a:defRPr/>
              </a:pPr>
              <a:t>‹#›</a:t>
            </a:fld>
            <a:endParaRPr lang="en-US"/>
          </a:p>
        </p:txBody>
      </p:sp>
    </p:spTree>
    <p:extLst>
      <p:ext uri="{BB962C8B-B14F-4D97-AF65-F5344CB8AC3E}">
        <p14:creationId xmlns:p14="http://schemas.microsoft.com/office/powerpoint/2010/main" val="302541828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AA86538-B579-0944-8B43-31467F539417}" type="slidenum">
              <a:rPr lang="en-US"/>
              <a:pPr>
                <a:defRPr/>
              </a:pPr>
              <a:t>‹#›</a:t>
            </a:fld>
            <a:endParaRPr lang="en-US"/>
          </a:p>
        </p:txBody>
      </p:sp>
    </p:spTree>
    <p:extLst>
      <p:ext uri="{BB962C8B-B14F-4D97-AF65-F5344CB8AC3E}">
        <p14:creationId xmlns:p14="http://schemas.microsoft.com/office/powerpoint/2010/main" val="426298164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7CE0754B-F050-D140-BF92-8B86154E8C40}" type="slidenum">
              <a:rPr lang="en-US"/>
              <a:pPr>
                <a:defRPr/>
              </a:pPr>
              <a:t>‹#›</a:t>
            </a:fld>
            <a:endParaRPr lang="en-US"/>
          </a:p>
        </p:txBody>
      </p:sp>
    </p:spTree>
    <p:extLst>
      <p:ext uri="{BB962C8B-B14F-4D97-AF65-F5344CB8AC3E}">
        <p14:creationId xmlns:p14="http://schemas.microsoft.com/office/powerpoint/2010/main" val="220190968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E14B22B-2DF5-CC42-953B-6202A6E2E1DA}" type="slidenum">
              <a:rPr lang="en-US"/>
              <a:pPr>
                <a:defRPr/>
              </a:pPr>
              <a:t>‹#›</a:t>
            </a:fld>
            <a:endParaRPr lang="en-US"/>
          </a:p>
        </p:txBody>
      </p:sp>
    </p:spTree>
    <p:extLst>
      <p:ext uri="{BB962C8B-B14F-4D97-AF65-F5344CB8AC3E}">
        <p14:creationId xmlns:p14="http://schemas.microsoft.com/office/powerpoint/2010/main" val="29318843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57F522A-8C54-AC4E-BC5C-3A9CD7D6AA62}" type="slidenum">
              <a:rPr lang="en-US"/>
              <a:pPr>
                <a:defRPr/>
              </a:pPr>
              <a:t>‹#›</a:t>
            </a:fld>
            <a:endParaRPr lang="en-US"/>
          </a:p>
        </p:txBody>
      </p:sp>
    </p:spTree>
    <p:extLst>
      <p:ext uri="{BB962C8B-B14F-4D97-AF65-F5344CB8AC3E}">
        <p14:creationId xmlns:p14="http://schemas.microsoft.com/office/powerpoint/2010/main" val="371881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49283E33-E42A-B144-AED6-52F7ABB5772F}" type="slidenum">
              <a:rPr lang="en-US" smtClean="0"/>
              <a:pPr>
                <a:defRPr/>
              </a:pPr>
              <a:t>‹#›</a:t>
            </a:fld>
            <a:endParaRPr lang="en-US" dirty="0"/>
          </a:p>
        </p:txBody>
      </p:sp>
    </p:spTree>
    <p:extLst>
      <p:ext uri="{BB962C8B-B14F-4D97-AF65-F5344CB8AC3E}">
        <p14:creationId xmlns:p14="http://schemas.microsoft.com/office/powerpoint/2010/main" val="1045512057"/>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21A8C01-4625-A14A-9C27-29221CC2997F}" type="slidenum">
              <a:rPr lang="en-US"/>
              <a:pPr>
                <a:defRPr/>
              </a:pPr>
              <a:t>‹#›</a:t>
            </a:fld>
            <a:endParaRPr lang="en-US"/>
          </a:p>
        </p:txBody>
      </p:sp>
    </p:spTree>
    <p:extLst>
      <p:ext uri="{BB962C8B-B14F-4D97-AF65-F5344CB8AC3E}">
        <p14:creationId xmlns:p14="http://schemas.microsoft.com/office/powerpoint/2010/main" val="73836690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F9D7A56-2CDC-1C46-A975-5B9EC68E9892}" type="slidenum">
              <a:rPr lang="en-US"/>
              <a:pPr>
                <a:defRPr/>
              </a:pPr>
              <a:t>‹#›</a:t>
            </a:fld>
            <a:endParaRPr lang="en-US"/>
          </a:p>
        </p:txBody>
      </p:sp>
    </p:spTree>
    <p:extLst>
      <p:ext uri="{BB962C8B-B14F-4D97-AF65-F5344CB8AC3E}">
        <p14:creationId xmlns:p14="http://schemas.microsoft.com/office/powerpoint/2010/main" val="128889637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5504AE9-6201-5543-9BFF-E305FFF13C7D}" type="slidenum">
              <a:rPr lang="en-US"/>
              <a:pPr>
                <a:defRPr/>
              </a:pPr>
              <a:t>‹#›</a:t>
            </a:fld>
            <a:endParaRPr lang="en-US"/>
          </a:p>
        </p:txBody>
      </p:sp>
    </p:spTree>
    <p:extLst>
      <p:ext uri="{BB962C8B-B14F-4D97-AF65-F5344CB8AC3E}">
        <p14:creationId xmlns:p14="http://schemas.microsoft.com/office/powerpoint/2010/main" val="18008871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645C40CD-07A9-0744-8689-D517C3E5E81C}" type="slidenum">
              <a:rPr lang="en-US"/>
              <a:pPr>
                <a:defRPr/>
              </a:pPr>
              <a:t>‹#›</a:t>
            </a:fld>
            <a:endParaRPr lang="en-US"/>
          </a:p>
        </p:txBody>
      </p:sp>
    </p:spTree>
    <p:extLst>
      <p:ext uri="{BB962C8B-B14F-4D97-AF65-F5344CB8AC3E}">
        <p14:creationId xmlns:p14="http://schemas.microsoft.com/office/powerpoint/2010/main" val="298949497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CB04A05-695A-B84A-A154-2A3E936F1B75}" type="slidenum">
              <a:rPr lang="en-US"/>
              <a:pPr>
                <a:defRPr/>
              </a:pPr>
              <a:t>‹#›</a:t>
            </a:fld>
            <a:endParaRPr lang="en-US"/>
          </a:p>
        </p:txBody>
      </p:sp>
    </p:spTree>
    <p:extLst>
      <p:ext uri="{BB962C8B-B14F-4D97-AF65-F5344CB8AC3E}">
        <p14:creationId xmlns:p14="http://schemas.microsoft.com/office/powerpoint/2010/main" val="331954725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0750851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744359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333221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5853288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02170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E92F8433-D750-2340-A21F-266567443C96}" type="slidenum">
              <a:rPr lang="en-US" smtClean="0"/>
              <a:pPr>
                <a:defRPr/>
              </a:pPr>
              <a:t>‹#›</a:t>
            </a:fld>
            <a:endParaRPr lang="en-US" dirty="0"/>
          </a:p>
        </p:txBody>
      </p:sp>
    </p:spTree>
    <p:extLst>
      <p:ext uri="{BB962C8B-B14F-4D97-AF65-F5344CB8AC3E}">
        <p14:creationId xmlns:p14="http://schemas.microsoft.com/office/powerpoint/2010/main" val="1495180702"/>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9987319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3563213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4296744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2060084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2608349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77099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4787667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07564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309CAAAF-5BFD-6543-BDAE-FC6D5E827539}" type="slidenum">
              <a:rPr lang="en-US" smtClean="0"/>
              <a:pPr>
                <a:defRPr/>
              </a:pPr>
              <a:t>‹#›</a:t>
            </a:fld>
            <a:endParaRPr lang="en-US" dirty="0"/>
          </a:p>
        </p:txBody>
      </p:sp>
    </p:spTree>
    <p:extLst>
      <p:ext uri="{BB962C8B-B14F-4D97-AF65-F5344CB8AC3E}">
        <p14:creationId xmlns:p14="http://schemas.microsoft.com/office/powerpoint/2010/main" val="752582704"/>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72F7CA2D-913B-A74A-A662-ACDEE0F57D8B}" type="slidenum">
              <a:rPr lang="en-US" smtClean="0"/>
              <a:pPr>
                <a:defRPr/>
              </a:pPr>
              <a:t>‹#›</a:t>
            </a:fld>
            <a:endParaRPr lang="en-US" dirty="0"/>
          </a:p>
        </p:txBody>
      </p:sp>
    </p:spTree>
    <p:extLst>
      <p:ext uri="{BB962C8B-B14F-4D97-AF65-F5344CB8AC3E}">
        <p14:creationId xmlns:p14="http://schemas.microsoft.com/office/powerpoint/2010/main" val="190437319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03C6DD7D-DFF4-0842-B430-0555602F003E}" type="slidenum">
              <a:rPr lang="en-US" smtClean="0"/>
              <a:pPr>
                <a:defRPr/>
              </a:pPr>
              <a:t>‹#›</a:t>
            </a:fld>
            <a:endParaRPr lang="en-US" dirty="0"/>
          </a:p>
        </p:txBody>
      </p:sp>
    </p:spTree>
    <p:extLst>
      <p:ext uri="{BB962C8B-B14F-4D97-AF65-F5344CB8AC3E}">
        <p14:creationId xmlns:p14="http://schemas.microsoft.com/office/powerpoint/2010/main" val="3894759828"/>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F96326-6FC9-B040-83E3-02CE0E026AA5}" type="slidenum">
              <a:rPr lang="en-US" smtClean="0"/>
              <a:pPr>
                <a:defRPr/>
              </a:pPr>
              <a:t>‹#›</a:t>
            </a:fld>
            <a:endParaRPr lang="en-US" dirty="0"/>
          </a:p>
        </p:txBody>
      </p:sp>
    </p:spTree>
    <p:extLst>
      <p:ext uri="{BB962C8B-B14F-4D97-AF65-F5344CB8AC3E}">
        <p14:creationId xmlns:p14="http://schemas.microsoft.com/office/powerpoint/2010/main" val="20323155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70047612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13847818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406145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807A63-3D70-1446-B5E0-67ACE9BAF29B}" type="slidenum">
              <a:rPr lang="en-US" smtClean="0"/>
              <a:pPr>
                <a:defRPr/>
              </a:pPr>
              <a:t>‹#›</a:t>
            </a:fld>
            <a:endParaRPr lang="en-US" dirty="0"/>
          </a:p>
        </p:txBody>
      </p:sp>
    </p:spTree>
    <p:extLst>
      <p:ext uri="{BB962C8B-B14F-4D97-AF65-F5344CB8AC3E}">
        <p14:creationId xmlns:p14="http://schemas.microsoft.com/office/powerpoint/2010/main" val="638711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8948075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95422581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38596823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9581001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10527009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79740092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14188541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41609448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75374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368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6457EC-6676-3D45-9685-F7503DB56A28}" type="slidenum">
              <a:rPr lang="en-US" smtClean="0"/>
              <a:pPr>
                <a:defRPr/>
              </a:pPr>
              <a:t>‹#›</a:t>
            </a:fld>
            <a:endParaRPr lang="en-US" dirty="0"/>
          </a:p>
        </p:txBody>
      </p:sp>
    </p:spTree>
    <p:extLst>
      <p:ext uri="{BB962C8B-B14F-4D97-AF65-F5344CB8AC3E}">
        <p14:creationId xmlns:p14="http://schemas.microsoft.com/office/powerpoint/2010/main" val="3094003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0554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08115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076363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0767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6953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5738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5786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24233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885919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7940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FC09E4-051F-C247-90D8-6B97ABC03D15}" type="slidenum">
              <a:rPr lang="en-US" smtClean="0"/>
              <a:pPr>
                <a:defRPr/>
              </a:pPr>
              <a:t>‹#›</a:t>
            </a:fld>
            <a:endParaRPr lang="en-US" dirty="0"/>
          </a:p>
        </p:txBody>
      </p:sp>
    </p:spTree>
    <p:extLst>
      <p:ext uri="{BB962C8B-B14F-4D97-AF65-F5344CB8AC3E}">
        <p14:creationId xmlns:p14="http://schemas.microsoft.com/office/powerpoint/2010/main" val="4036002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67020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9412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33144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44282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1984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4807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26155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30231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0129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50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EC96B-713C-A241-A722-A88C34401C43}" type="slidenum">
              <a:rPr lang="en-US" smtClean="0"/>
              <a:pPr>
                <a:defRPr/>
              </a:pPr>
              <a:t>‹#›</a:t>
            </a:fld>
            <a:endParaRPr lang="en-US" dirty="0"/>
          </a:p>
        </p:txBody>
      </p:sp>
    </p:spTree>
    <p:extLst>
      <p:ext uri="{BB962C8B-B14F-4D97-AF65-F5344CB8AC3E}">
        <p14:creationId xmlns:p14="http://schemas.microsoft.com/office/powerpoint/2010/main" val="1392697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031120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4180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EF0B3C-2126-9140-9E33-2190F67FC998}" type="slidenum">
              <a:rPr lang="en-US" smtClean="0"/>
              <a:pPr>
                <a:defRPr/>
              </a:pPr>
              <a:t>‹#›</a:t>
            </a:fld>
            <a:endParaRPr lang="en-US" dirty="0"/>
          </a:p>
        </p:txBody>
      </p:sp>
    </p:spTree>
    <p:extLst>
      <p:ext uri="{BB962C8B-B14F-4D97-AF65-F5344CB8AC3E}">
        <p14:creationId xmlns:p14="http://schemas.microsoft.com/office/powerpoint/2010/main" val="2194432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14E27E-6235-7A4B-A1A8-1D574106C1E6}"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9427806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0AC5BC-5E63-E54E-BBD7-3C20DE55FFB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4245744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F172B7-6EC2-B148-8972-E5EBFEB0A3D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295297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CBF059-2637-1241-B23C-24E3BF10F79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5878815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0CF311-AE43-9B43-86F5-8A7EC4BD956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399011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472329-0A71-5D47-96EB-030773F72C8F}"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4211011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DE3E5A-0A54-4C44-8DE6-51FE32BBE00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22966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72C093-206E-5243-8F52-75AD26588244}" type="slidenum">
              <a:rPr lang="en-US" smtClean="0"/>
              <a:pPr>
                <a:defRPr/>
              </a:pPr>
              <a:t>‹#›</a:t>
            </a:fld>
            <a:endParaRPr lang="en-US" dirty="0"/>
          </a:p>
        </p:txBody>
      </p:sp>
    </p:spTree>
    <p:extLst>
      <p:ext uri="{BB962C8B-B14F-4D97-AF65-F5344CB8AC3E}">
        <p14:creationId xmlns:p14="http://schemas.microsoft.com/office/powerpoint/2010/main" val="33920786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1E7997-A382-944E-B2AB-E0FF8DDF1D5D}"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0550378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93BEA-5F57-AF46-96FA-A12BEEFCCF5D}"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4097341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37FA4B-C7DE-A84C-8FB7-4D8FE976755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7498940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BED93A-0FA7-9949-844E-CDCFADDD378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143542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F741D8-2FD5-E345-9D67-88D6A6329D03}"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7412389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846747"/>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70233"/>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68865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62803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468434"/>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image" Target="../media/image4.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image" Target="../media/image3.png"/><Relationship Id="rId2" Type="http://schemas.openxmlformats.org/officeDocument/2006/relationships/slideLayout" Target="../slideLayouts/slideLayout130.xml"/><Relationship Id="rId16" Type="http://schemas.openxmlformats.org/officeDocument/2006/relationships/image" Target="../media/image2.pn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1.jpeg"/><Relationship Id="rId10" Type="http://schemas.openxmlformats.org/officeDocument/2006/relationships/slideLayout" Target="../slideLayouts/slideLayout138.xml"/><Relationship Id="rId19" Type="http://schemas.openxmlformats.org/officeDocument/2006/relationships/image" Target="../media/image5.png"/><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image" Target="../media/image4.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image" Target="../media/image3.png"/><Relationship Id="rId2" Type="http://schemas.openxmlformats.org/officeDocument/2006/relationships/slideLayout" Target="../slideLayouts/slideLayout143.xml"/><Relationship Id="rId16" Type="http://schemas.openxmlformats.org/officeDocument/2006/relationships/image" Target="../media/image2.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1.jpeg"/><Relationship Id="rId10" Type="http://schemas.openxmlformats.org/officeDocument/2006/relationships/slideLayout" Target="../slideLayouts/slideLayout151.xml"/><Relationship Id="rId19" Type="http://schemas.openxmlformats.org/officeDocument/2006/relationships/image" Target="../media/image5.pn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image" Target="../media/image4.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image" Target="../media/image3.png"/><Relationship Id="rId2" Type="http://schemas.openxmlformats.org/officeDocument/2006/relationships/slideLayout" Target="../slideLayouts/slideLayout156.xml"/><Relationship Id="rId16" Type="http://schemas.openxmlformats.org/officeDocument/2006/relationships/image" Target="../media/image2.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1.jpeg"/><Relationship Id="rId10" Type="http://schemas.openxmlformats.org/officeDocument/2006/relationships/slideLayout" Target="../slideLayouts/slideLayout164.xml"/><Relationship Id="rId19" Type="http://schemas.openxmlformats.org/officeDocument/2006/relationships/image" Target="../media/image5.png"/><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image" Target="../media/image4.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image" Target="../media/image3.png"/><Relationship Id="rId2" Type="http://schemas.openxmlformats.org/officeDocument/2006/relationships/slideLayout" Target="../slideLayouts/slideLayout169.xml"/><Relationship Id="rId16" Type="http://schemas.openxmlformats.org/officeDocument/2006/relationships/image" Target="../media/image2.png"/><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image" Target="../media/image1.jpeg"/><Relationship Id="rId10" Type="http://schemas.openxmlformats.org/officeDocument/2006/relationships/slideLayout" Target="../slideLayouts/slideLayout177.xml"/><Relationship Id="rId19" Type="http://schemas.openxmlformats.org/officeDocument/2006/relationships/image" Target="../media/image5.png"/><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image" Target="../media/image4.pn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image" Target="../media/image3.png"/><Relationship Id="rId2" Type="http://schemas.openxmlformats.org/officeDocument/2006/relationships/slideLayout" Target="../slideLayouts/slideLayout206.xml"/><Relationship Id="rId16" Type="http://schemas.openxmlformats.org/officeDocument/2006/relationships/image" Target="../media/image2.png"/><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1.jpeg"/><Relationship Id="rId10" Type="http://schemas.openxmlformats.org/officeDocument/2006/relationships/slideLayout" Target="../slideLayouts/slideLayout214.xml"/><Relationship Id="rId19" Type="http://schemas.openxmlformats.org/officeDocument/2006/relationships/image" Target="../media/image5.png"/><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9.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2.pn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6" Type="http://schemas.openxmlformats.org/officeDocument/2006/relationships/image" Target="../media/image15.png"/><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image" Target="../media/image14.png"/><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6.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image" Target="../media/image16.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7.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17.jpe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8.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9.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theme" Target="../theme/theme32.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5.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theme" Target="../theme/theme36.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7.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slideLayout" Target="../slideLayouts/slideLayout427.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slideLayout" Target="../slideLayouts/slideLayout426.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theme" Target="../theme/theme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pPr>
                <a:defRPr/>
              </a:pPr>
              <a:t>‹#›</a:t>
            </a:fld>
            <a:endParaRPr lang="en-US" dirty="0"/>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5809" r:id="rId1"/>
    <p:sldLayoutId id="2147485775" r:id="rId2"/>
    <p:sldLayoutId id="2147485776" r:id="rId3"/>
    <p:sldLayoutId id="2147485777" r:id="rId4"/>
    <p:sldLayoutId id="2147485778" r:id="rId5"/>
    <p:sldLayoutId id="2147485779" r:id="rId6"/>
    <p:sldLayoutId id="2147485780" r:id="rId7"/>
    <p:sldLayoutId id="2147485781" r:id="rId8"/>
    <p:sldLayoutId id="2147485782" r:id="rId9"/>
    <p:sldLayoutId id="2147485783" r:id="rId10"/>
    <p:sldLayoutId id="2147485784" r:id="rId11"/>
    <p:sldLayoutId id="2147485785" r:id="rId12"/>
    <p:sldLayoutId id="2147485786"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525987"/>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1122780866"/>
      </p:ext>
    </p:extLst>
  </p:cSld>
  <p:clrMap bg1="dk2" tx1="lt1" bg2="dk1" tx2="lt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970624108"/>
      </p:ext>
    </p:extLst>
  </p:cSld>
  <p:clrMap bg1="dk2" tx1="lt1" bg2="dk1" tx2="lt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7547890"/>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4483969"/>
      </p:ext>
    </p:extLst>
  </p:cSld>
  <p:clrMap bg1="lt1" tx1="dk1" bg2="lt2" tx2="dk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 id="2147486179" r:id="rId7"/>
    <p:sldLayoutId id="2147486180" r:id="rId8"/>
    <p:sldLayoutId id="2147486181" r:id="rId9"/>
    <p:sldLayoutId id="2147486182" r:id="rId10"/>
    <p:sldLayoutId id="2147486183" r:id="rId11"/>
    <p:sldLayoutId id="2147486184" r:id="rId12"/>
    <p:sldLayoutId id="2147486185"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212685"/>
      </p:ext>
    </p:extLst>
  </p:cSld>
  <p:clrMap bg1="lt1" tx1="dk1" bg2="lt2" tx2="dk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 id="2147486198" r:id="rId12"/>
    <p:sldLayoutId id="2147486199"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0382581"/>
      </p:ext>
    </p:extLst>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 id="2147486212" r:id="rId12"/>
    <p:sldLayoutId id="2147486213"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19367800"/>
      </p:ext>
    </p:extLst>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 id="2147486279" r:id="rId12"/>
    <p:sldLayoutId id="214748628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5796273"/>
      </p:ext>
    </p:extLst>
  </p:cSld>
  <p:clrMap bg1="dk2" tx1="lt1" bg2="dk1" tx2="lt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1" i="0">
                <a:solidFill>
                  <a:schemeClr val="tx2"/>
                </a:solidFill>
                <a:latin typeface="Arial" panose="020B0604020202020204" pitchFamily="34" charset="0"/>
              </a:defRPr>
            </a:lvl1pPr>
          </a:lstStyle>
          <a:p>
            <a:pPr>
              <a:defRPr/>
            </a:pPr>
            <a:fld id="{AFACCE92-9987-2B45-A6BD-CEEC71D4A4DA}"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6559678"/>
      </p:ext>
    </p:extLst>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 id="2147486305" r:id="rId12"/>
    <p:sldLayoutId id="2147486306"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856413"/>
            <a:chOff x="0" y="0"/>
            <a:chExt cx="5760" cy="4319"/>
          </a:xfrm>
        </p:grpSpPr>
        <p:sp>
          <p:nvSpPr>
            <p:cNvPr id="63385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6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6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71"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6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5373"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5374"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6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76"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6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78"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7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80"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7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7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7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7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7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7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63388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8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8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93"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8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3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63388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8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8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5404" name="Group 39"/>
            <p:cNvGrpSpPr>
              <a:grpSpLocks/>
            </p:cNvGrpSpPr>
            <p:nvPr userDrawn="1"/>
          </p:nvGrpSpPr>
          <p:grpSpPr bwMode="auto">
            <a:xfrm>
              <a:off x="0" y="1632"/>
              <a:ext cx="5758" cy="1858"/>
              <a:chOff x="0" y="1632"/>
              <a:chExt cx="5758" cy="1858"/>
            </a:xfrm>
          </p:grpSpPr>
          <p:sp>
            <p:nvSpPr>
              <p:cNvPr id="63389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3389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63389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38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390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63390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63390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C30CFB8C-D997-BE4D-BF17-6EA65C7C77A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810" r:id="rId1"/>
    <p:sldLayoutId id="2147485787" r:id="rId2"/>
    <p:sldLayoutId id="2147485788" r:id="rId3"/>
    <p:sldLayoutId id="2147485789" r:id="rId4"/>
    <p:sldLayoutId id="2147485790" r:id="rId5"/>
    <p:sldLayoutId id="2147485791" r:id="rId6"/>
    <p:sldLayoutId id="2147485792" r:id="rId7"/>
    <p:sldLayoutId id="2147485793" r:id="rId8"/>
    <p:sldLayoutId id="2147485794" r:id="rId9"/>
    <p:sldLayoutId id="2147485795" r:id="rId10"/>
    <p:sldLayoutId id="214748579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10/13/25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417109203"/>
      </p:ext>
    </p:extLst>
  </p:cSld>
  <p:clrMap bg1="lt1" tx1="dk1" bg2="lt2" tx2="dk2" accent1="accent1" accent2="accent2" accent3="accent3" accent4="accent4" accent5="accent5" accent6="accent6" hlink="hlink" folHlink="folHlink"/>
  <p:sldLayoutIdLst>
    <p:sldLayoutId id="2147486308" r:id="rId1"/>
    <p:sldLayoutId id="2147486309" r:id="rId2"/>
    <p:sldLayoutId id="2147486310" r:id="rId3"/>
    <p:sldLayoutId id="2147486311" r:id="rId4"/>
    <p:sldLayoutId id="2147486312" r:id="rId5"/>
    <p:sldLayoutId id="2147486313" r:id="rId6"/>
    <p:sldLayoutId id="2147486314" r:id="rId7"/>
    <p:sldLayoutId id="2147486315" r:id="rId8"/>
    <p:sldLayoutId id="2147486316" r:id="rId9"/>
    <p:sldLayoutId id="2147486317" r:id="rId10"/>
    <p:sldLayoutId id="214748631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348596705"/>
      </p:ext>
    </p:extLst>
  </p:cSld>
  <p:clrMap bg1="dk2" tx1="lt1" bg2="dk1" tx2="lt2" accent1="accent1" accent2="accent2" accent3="accent3" accent4="accent4" accent5="accent5" accent6="accent6" hlink="hlink" folHlink="folHlink"/>
  <p:sldLayoutIdLst>
    <p:sldLayoutId id="2147486320" r:id="rId1"/>
    <p:sldLayoutId id="2147486321" r:id="rId2"/>
    <p:sldLayoutId id="2147486322" r:id="rId3"/>
    <p:sldLayoutId id="2147486323" r:id="rId4"/>
    <p:sldLayoutId id="2147486324" r:id="rId5"/>
    <p:sldLayoutId id="2147486325" r:id="rId6"/>
    <p:sldLayoutId id="2147486326" r:id="rId7"/>
    <p:sldLayoutId id="2147486327" r:id="rId8"/>
    <p:sldLayoutId id="2147486328" r:id="rId9"/>
    <p:sldLayoutId id="2147486329" r:id="rId10"/>
    <p:sldLayoutId id="2147486330" r:id="rId11"/>
    <p:sldLayoutId id="214748633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13/10/2025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408561250"/>
      </p:ext>
    </p:extLst>
  </p:cSld>
  <p:clrMap bg1="lt1" tx1="dk1" bg2="lt2" tx2="dk2" accent1="accent1" accent2="accent2" accent3="accent3" accent4="accent4" accent5="accent5" accent6="accent6" hlink="hlink" folHlink="folHlink"/>
  <p:sldLayoutIdLst>
    <p:sldLayoutId id="2147486333" r:id="rId1"/>
    <p:sldLayoutId id="2147486334" r:id="rId2"/>
    <p:sldLayoutId id="2147486335" r:id="rId3"/>
    <p:sldLayoutId id="2147486336" r:id="rId4"/>
    <p:sldLayoutId id="2147486337" r:id="rId5"/>
    <p:sldLayoutId id="2147486338" r:id="rId6"/>
    <p:sldLayoutId id="2147486339" r:id="rId7"/>
    <p:sldLayoutId id="2147486340" r:id="rId8"/>
    <p:sldLayoutId id="2147486341" r:id="rId9"/>
    <p:sldLayoutId id="2147486342" r:id="rId10"/>
    <p:sldLayoutId id="214748634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83492179"/>
      </p:ext>
    </p:extLst>
  </p:cSld>
  <p:clrMap bg1="lt1" tx1="dk1" bg2="lt2" tx2="dk2" accent1="accent1" accent2="accent2" accent3="accent3" accent4="accent4" accent5="accent5" accent6="accent6" hlink="hlink" folHlink="folHlink"/>
  <p:sldLayoutIdLst>
    <p:sldLayoutId id="2147486345" r:id="rId1"/>
    <p:sldLayoutId id="2147486346" r:id="rId2"/>
    <p:sldLayoutId id="2147486347" r:id="rId3"/>
    <p:sldLayoutId id="2147486348" r:id="rId4"/>
    <p:sldLayoutId id="2147486349" r:id="rId5"/>
    <p:sldLayoutId id="2147486350" r:id="rId6"/>
    <p:sldLayoutId id="2147486351" r:id="rId7"/>
    <p:sldLayoutId id="2147486352" r:id="rId8"/>
    <p:sldLayoutId id="2147486353" r:id="rId9"/>
    <p:sldLayoutId id="2147486354" r:id="rId10"/>
    <p:sldLayoutId id="2147486355"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0"/>
            <a:ext cx="8839200" cy="6858000"/>
            <a:chOff x="0" y="0"/>
            <a:chExt cx="5568" cy="4320"/>
          </a:xfrm>
        </p:grpSpPr>
        <p:grpSp>
          <p:nvGrpSpPr>
            <p:cNvPr id="122888" name="Group 3"/>
            <p:cNvGrpSpPr>
              <a:grpSpLocks/>
            </p:cNvGrpSpPr>
            <p:nvPr userDrawn="1"/>
          </p:nvGrpSpPr>
          <p:grpSpPr bwMode="auto">
            <a:xfrm>
              <a:off x="0" y="0"/>
              <a:ext cx="3216" cy="3072"/>
              <a:chOff x="0" y="0"/>
              <a:chExt cx="2928" cy="2784"/>
            </a:xfrm>
          </p:grpSpPr>
          <p:sp>
            <p:nvSpPr>
              <p:cNvPr id="12290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89" name="Group 9"/>
            <p:cNvGrpSpPr>
              <a:grpSpLocks/>
            </p:cNvGrpSpPr>
            <p:nvPr userDrawn="1"/>
          </p:nvGrpSpPr>
          <p:grpSpPr bwMode="auto">
            <a:xfrm>
              <a:off x="2016" y="2016"/>
              <a:ext cx="2448" cy="2304"/>
              <a:chOff x="0" y="0"/>
              <a:chExt cx="2928" cy="2784"/>
            </a:xfrm>
          </p:grpSpPr>
          <p:sp>
            <p:nvSpPr>
              <p:cNvPr id="12289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90" name="Group 15"/>
            <p:cNvGrpSpPr>
              <a:grpSpLocks/>
            </p:cNvGrpSpPr>
            <p:nvPr userDrawn="1"/>
          </p:nvGrpSpPr>
          <p:grpSpPr bwMode="auto">
            <a:xfrm>
              <a:off x="2832" y="96"/>
              <a:ext cx="2736" cy="2592"/>
              <a:chOff x="0" y="0"/>
              <a:chExt cx="2928" cy="2784"/>
            </a:xfrm>
          </p:grpSpPr>
          <p:sp>
            <p:nvSpPr>
              <p:cNvPr id="12289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228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702CF12-1992-C940-9F76-8EB37D5591C0}" type="slidenum">
              <a:rPr lang="en-US"/>
              <a:pPr>
                <a:defRPr/>
              </a:pPr>
              <a:t>‹#›</a:t>
            </a:fld>
            <a:endParaRPr lang="en-US"/>
          </a:p>
        </p:txBody>
      </p:sp>
    </p:spTree>
    <p:extLst>
      <p:ext uri="{BB962C8B-B14F-4D97-AF65-F5344CB8AC3E}">
        <p14:creationId xmlns:p14="http://schemas.microsoft.com/office/powerpoint/2010/main" val="434458779"/>
      </p:ext>
    </p:extLst>
  </p:cSld>
  <p:clrMap bg1="dk2" tx1="lt1" bg2="dk1" tx2="lt2" accent1="accent1" accent2="accent2" accent3="accent3" accent4="accent4" accent5="accent5" accent6="accent6" hlink="hlink" folHlink="folHlink"/>
  <p:sldLayoutIdLst>
    <p:sldLayoutId id="2147486357" r:id="rId1"/>
    <p:sldLayoutId id="2147486358" r:id="rId2"/>
    <p:sldLayoutId id="2147486359" r:id="rId3"/>
    <p:sldLayoutId id="2147486360" r:id="rId4"/>
    <p:sldLayoutId id="2147486361" r:id="rId5"/>
    <p:sldLayoutId id="2147486362" r:id="rId6"/>
    <p:sldLayoutId id="2147486363" r:id="rId7"/>
    <p:sldLayoutId id="2147486364" r:id="rId8"/>
    <p:sldLayoutId id="2147486365" r:id="rId9"/>
    <p:sldLayoutId id="2147486366" r:id="rId10"/>
    <p:sldLayoutId id="21474863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1" y="3902076"/>
            <a:ext cx="3400425" cy="2949575"/>
            <a:chOff x="0" y="2458"/>
            <a:chExt cx="2142" cy="1858"/>
          </a:xfrm>
        </p:grpSpPr>
        <p:sp>
          <p:nvSpPr>
            <p:cNvPr id="3584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584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b="1" i="0" dirty="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85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sp>
          <p:nvSpPr>
            <p:cNvPr id="385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sp>
          <p:nvSpPr>
            <p:cNvPr id="385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b="1" i="0" dirty="0">
                <a:solidFill>
                  <a:srgbClr val="FFFFFF"/>
                </a:solidFill>
                <a:latin typeface="Arial" panose="020B0604020202020204" pitchFamily="34" charset="0"/>
              </a:endParaRPr>
            </a:p>
          </p:txBody>
        </p:sp>
      </p:grpSp>
      <p:sp>
        <p:nvSpPr>
          <p:cNvPr id="35850"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5851"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5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08" charset="-128"/>
              </a:defRPr>
            </a:lvl1pPr>
          </a:lstStyle>
          <a:p>
            <a:pPr>
              <a:defRPr/>
            </a:pPr>
            <a:endParaRPr lang="en-US" dirty="0"/>
          </a:p>
        </p:txBody>
      </p:sp>
      <p:sp>
        <p:nvSpPr>
          <p:cNvPr id="3585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08" charset="-128"/>
                <a:cs typeface="ＭＳ Ｐゴシック" pitchFamily="-108" charset="-128"/>
              </a:defRPr>
            </a:lvl1pPr>
          </a:lstStyle>
          <a:p>
            <a:pPr>
              <a:defRPr/>
            </a:pPr>
            <a:endParaRPr lang="en-US" dirty="0"/>
          </a:p>
        </p:txBody>
      </p:sp>
      <p:sp>
        <p:nvSpPr>
          <p:cNvPr id="3585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2882AF80-7F88-EF4C-9BC6-63B19987D881}" type="slidenum">
              <a:rPr lang="en-US" smtClean="0"/>
              <a:pPr>
                <a:defRPr/>
              </a:pPr>
              <a:t>‹#›</a:t>
            </a:fld>
            <a:endParaRPr lang="en-US" dirty="0"/>
          </a:p>
        </p:txBody>
      </p:sp>
    </p:spTree>
    <p:extLst>
      <p:ext uri="{BB962C8B-B14F-4D97-AF65-F5344CB8AC3E}">
        <p14:creationId xmlns:p14="http://schemas.microsoft.com/office/powerpoint/2010/main" val="3658685971"/>
      </p:ext>
    </p:extLst>
  </p:cSld>
  <p:clrMap bg1="dk2" tx1="lt1" bg2="dk1" tx2="lt2" accent1="accent1" accent2="accent2" accent3="accent3" accent4="accent4" accent5="accent5" accent6="accent6" hlink="hlink" folHlink="folHlink"/>
  <p:sldLayoutIdLst>
    <p:sldLayoutId id="2147486397" r:id="rId1"/>
    <p:sldLayoutId id="2147486398" r:id="rId2"/>
    <p:sldLayoutId id="2147486399" r:id="rId3"/>
    <p:sldLayoutId id="2147486400" r:id="rId4"/>
    <p:sldLayoutId id="2147486401" r:id="rId5"/>
    <p:sldLayoutId id="2147486402" r:id="rId6"/>
    <p:sldLayoutId id="2147486403" r:id="rId7"/>
    <p:sldLayoutId id="2147486404" r:id="rId8"/>
    <p:sldLayoutId id="2147486405" r:id="rId9"/>
    <p:sldLayoutId id="2147486406" r:id="rId10"/>
    <p:sldLayoutId id="214748640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24"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pitchFamily="24"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03FA534B-F817-E343-8950-FBAA49A7E2D1}" type="slidenum">
              <a:rPr lang="en-US" smtClean="0"/>
              <a:pPr>
                <a:defRPr/>
              </a:pPr>
              <a:t>‹#›</a:t>
            </a:fld>
            <a:endParaRPr lang="en-US" dirty="0"/>
          </a:p>
        </p:txBody>
      </p:sp>
    </p:spTree>
    <p:extLst>
      <p:ext uri="{BB962C8B-B14F-4D97-AF65-F5344CB8AC3E}">
        <p14:creationId xmlns:p14="http://schemas.microsoft.com/office/powerpoint/2010/main" val="1762101112"/>
      </p:ext>
    </p:extLst>
  </p:cSld>
  <p:clrMap bg1="lt1" tx1="dk1" bg2="lt2" tx2="dk2" accent1="accent1" accent2="accent2" accent3="accent3" accent4="accent4" accent5="accent5" accent6="accent6" hlink="hlink" folHlink="folHlink"/>
  <p:sldLayoutIdLst>
    <p:sldLayoutId id="2147486409" r:id="rId1"/>
    <p:sldLayoutId id="2147486410" r:id="rId2"/>
    <p:sldLayoutId id="2147486411" r:id="rId3"/>
    <p:sldLayoutId id="2147486412" r:id="rId4"/>
    <p:sldLayoutId id="2147486413" r:id="rId5"/>
    <p:sldLayoutId id="2147486414" r:id="rId6"/>
    <p:sldLayoutId id="2147486415" r:id="rId7"/>
    <p:sldLayoutId id="2147486416" r:id="rId8"/>
    <p:sldLayoutId id="2147486417" r:id="rId9"/>
    <p:sldLayoutId id="2147486418" r:id="rId10"/>
    <p:sldLayoutId id="2147486419" r:id="rId11"/>
    <p:sldLayoutId id="214748642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0207127"/>
      </p:ext>
    </p:extLst>
  </p:cSld>
  <p:clrMap bg1="lt1" tx1="dk1" bg2="lt2" tx2="dk2" accent1="accent1" accent2="accent2" accent3="accent3" accent4="accent4" accent5="accent5" accent6="accent6" hlink="hlink" folHlink="folHlink"/>
  <p:sldLayoutIdLst>
    <p:sldLayoutId id="2147486422" r:id="rId1"/>
    <p:sldLayoutId id="2147486423" r:id="rId2"/>
    <p:sldLayoutId id="2147486424" r:id="rId3"/>
    <p:sldLayoutId id="2147486425" r:id="rId4"/>
    <p:sldLayoutId id="2147486426" r:id="rId5"/>
    <p:sldLayoutId id="2147486427" r:id="rId6"/>
    <p:sldLayoutId id="2147486428" r:id="rId7"/>
    <p:sldLayoutId id="2147486429" r:id="rId8"/>
    <p:sldLayoutId id="2147486430" r:id="rId9"/>
    <p:sldLayoutId id="2147486431" r:id="rId10"/>
    <p:sldLayoutId id="21474864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507872352"/>
      </p:ext>
    </p:extLst>
  </p:cSld>
  <p:clrMap bg1="lt1" tx1="dk1" bg2="lt2" tx2="dk2" accent1="accent1" accent2="accent2" accent3="accent3" accent4="accent4" accent5="accent5" accent6="accent6" hlink="hlink" folHlink="folHlink"/>
  <p:sldLayoutIdLst>
    <p:sldLayoutId id="2147486434" r:id="rId1"/>
    <p:sldLayoutId id="2147486435" r:id="rId2"/>
    <p:sldLayoutId id="2147486436" r:id="rId3"/>
    <p:sldLayoutId id="2147486437" r:id="rId4"/>
    <p:sldLayoutId id="2147486438" r:id="rId5"/>
    <p:sldLayoutId id="2147486439" r:id="rId6"/>
    <p:sldLayoutId id="2147486440" r:id="rId7"/>
    <p:sldLayoutId id="2147486441" r:id="rId8"/>
    <p:sldLayoutId id="2147486442" r:id="rId9"/>
    <p:sldLayoutId id="2147486443" r:id="rId10"/>
    <p:sldLayoutId id="21474864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F00F2F74-4E21-2747-B3CA-411D895AB008}" type="slidenum">
              <a:rPr lang="en-US"/>
              <a:pPr>
                <a:defRPr/>
              </a:pPr>
              <a:t>‹#›</a:t>
            </a:fld>
            <a:endParaRPr lang="en-US"/>
          </a:p>
        </p:txBody>
      </p:sp>
    </p:spTree>
    <p:extLst>
      <p:ext uri="{BB962C8B-B14F-4D97-AF65-F5344CB8AC3E}">
        <p14:creationId xmlns:p14="http://schemas.microsoft.com/office/powerpoint/2010/main" val="905625431"/>
      </p:ext>
    </p:extLst>
  </p:cSld>
  <p:clrMap bg1="lt1" tx1="dk1" bg2="lt2" tx2="dk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07BC6420-5CBD-994E-930C-DB2BE84E953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3528EDAE-F66A-9B40-9045-505ED545A27A}" type="slidenum">
              <a:rPr lang="en-US"/>
              <a:pPr>
                <a:defRPr/>
              </a:pPr>
              <a:t>‹#›</a:t>
            </a:fld>
            <a:endParaRPr lang="en-US"/>
          </a:p>
        </p:txBody>
      </p:sp>
    </p:spTree>
    <p:extLst>
      <p:ext uri="{BB962C8B-B14F-4D97-AF65-F5344CB8AC3E}">
        <p14:creationId xmlns:p14="http://schemas.microsoft.com/office/powerpoint/2010/main" val="143406021"/>
      </p:ext>
    </p:extLst>
  </p:cSld>
  <p:clrMap bg1="lt1" tx1="dk1" bg2="lt2" tx2="dk2" accent1="accent1" accent2="accent2" accent3="accent3" accent4="accent4" accent5="accent5" accent6="accent6" hlink="hlink" folHlink="folHlink"/>
  <p:sldLayoutIdLst>
    <p:sldLayoutId id="2147486458" r:id="rId1"/>
    <p:sldLayoutId id="2147486459" r:id="rId2"/>
    <p:sldLayoutId id="2147486460" r:id="rId3"/>
    <p:sldLayoutId id="2147486461" r:id="rId4"/>
    <p:sldLayoutId id="2147486462" r:id="rId5"/>
    <p:sldLayoutId id="2147486463" r:id="rId6"/>
    <p:sldLayoutId id="2147486464" r:id="rId7"/>
    <p:sldLayoutId id="2147486465" r:id="rId8"/>
    <p:sldLayoutId id="2147486466" r:id="rId9"/>
    <p:sldLayoutId id="2147486467" r:id="rId10"/>
    <p:sldLayoutId id="2147486468" r:id="rId11"/>
    <p:sldLayoutId id="2147486469" r:id="rId12"/>
    <p:sldLayoutId id="2147486470"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pPr defTabSz="449263" eaLnBrk="1" hangingPunct="1">
                <a:defRPr/>
              </a:pPr>
              <a:t>‹#›</a:t>
            </a:fld>
            <a:endParaRPr lang="en-GB"/>
          </a:p>
        </p:txBody>
      </p:sp>
    </p:spTree>
    <p:extLst>
      <p:ext uri="{BB962C8B-B14F-4D97-AF65-F5344CB8AC3E}">
        <p14:creationId xmlns:p14="http://schemas.microsoft.com/office/powerpoint/2010/main" val="3558989021"/>
      </p:ext>
    </p:extLst>
  </p:cSld>
  <p:clrMap bg1="lt1" tx1="dk1" bg2="lt2" tx2="dk2" accent1="accent1" accent2="accent2" accent3="accent3" accent4="accent4" accent5="accent5" accent6="accent6" hlink="hlink" folHlink="folHlink"/>
  <p:sldLayoutIdLst>
    <p:sldLayoutId id="214748647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9907471"/>
      </p:ext>
    </p:extLst>
  </p:cSld>
  <p:clrMap bg1="lt1" tx1="dk1" bg2="lt2" tx2="dk2" accent1="accent1" accent2="accent2" accent3="accent3" accent4="accent4" accent5="accent5" accent6="accent6" hlink="hlink" folHlink="folHlink"/>
  <p:sldLayoutIdLst>
    <p:sldLayoutId id="2147486474" r:id="rId1"/>
    <p:sldLayoutId id="2147486475" r:id="rId2"/>
    <p:sldLayoutId id="2147486476" r:id="rId3"/>
    <p:sldLayoutId id="2147486477" r:id="rId4"/>
    <p:sldLayoutId id="2147486478" r:id="rId5"/>
    <p:sldLayoutId id="2147486479" r:id="rId6"/>
    <p:sldLayoutId id="2147486480" r:id="rId7"/>
    <p:sldLayoutId id="2147486481" r:id="rId8"/>
    <p:sldLayoutId id="2147486482" r:id="rId9"/>
    <p:sldLayoutId id="2147486483" r:id="rId10"/>
    <p:sldLayoutId id="2147486484" r:id="rId11"/>
    <p:sldLayoutId id="2147486485"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5604558"/>
      </p:ext>
    </p:extLst>
  </p:cSld>
  <p:clrMap bg1="lt1" tx1="dk1" bg2="lt2" tx2="dk2" accent1="accent1" accent2="accent2" accent3="accent3" accent4="accent4" accent5="accent5" accent6="accent6" hlink="hlink" folHlink="folHlink"/>
  <p:sldLayoutIdLst>
    <p:sldLayoutId id="2147486487" r:id="rId1"/>
    <p:sldLayoutId id="2147486488" r:id="rId2"/>
    <p:sldLayoutId id="2147486489" r:id="rId3"/>
    <p:sldLayoutId id="2147486490" r:id="rId4"/>
    <p:sldLayoutId id="2147486491" r:id="rId5"/>
    <p:sldLayoutId id="2147486492" r:id="rId6"/>
    <p:sldLayoutId id="2147486493" r:id="rId7"/>
    <p:sldLayoutId id="2147486494" r:id="rId8"/>
    <p:sldLayoutId id="2147486495" r:id="rId9"/>
    <p:sldLayoutId id="2147486496" r:id="rId10"/>
    <p:sldLayoutId id="2147486497" r:id="rId11"/>
    <p:sldLayoutId id="2147486498"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7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34891D9-AE5C-B849-BAAE-D85D40BDD634}" type="slidenum">
              <a:rPr lang="en-US"/>
              <a:pPr>
                <a:defRPr/>
              </a:pPr>
              <a:t>‹#›</a:t>
            </a:fld>
            <a:endParaRPr lang="en-US"/>
          </a:p>
        </p:txBody>
      </p:sp>
    </p:spTree>
    <p:extLst>
      <p:ext uri="{BB962C8B-B14F-4D97-AF65-F5344CB8AC3E}">
        <p14:creationId xmlns:p14="http://schemas.microsoft.com/office/powerpoint/2010/main" val="3360385637"/>
      </p:ext>
    </p:extLst>
  </p:cSld>
  <p:clrMap bg1="lt1" tx1="dk1" bg2="lt2" tx2="dk2" accent1="accent1" accent2="accent2" accent3="accent3" accent4="accent4" accent5="accent5" accent6="accent6" hlink="hlink" folHlink="folHlink"/>
  <p:sldLayoutIdLst>
    <p:sldLayoutId id="2147486500" r:id="rId1"/>
    <p:sldLayoutId id="2147486501" r:id="rId2"/>
    <p:sldLayoutId id="2147486502" r:id="rId3"/>
    <p:sldLayoutId id="2147486503" r:id="rId4"/>
    <p:sldLayoutId id="2147486504" r:id="rId5"/>
    <p:sldLayoutId id="2147486505" r:id="rId6"/>
    <p:sldLayoutId id="2147486506" r:id="rId7"/>
    <p:sldLayoutId id="2147486507" r:id="rId8"/>
    <p:sldLayoutId id="2147486508" r:id="rId9"/>
    <p:sldLayoutId id="2147486509" r:id="rId10"/>
    <p:sldLayoutId id="2147486510" r:id="rId11"/>
    <p:sldLayoutId id="2147486511" r:id="rId12"/>
    <p:sldLayoutId id="214748651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defRPr>
            </a:lvl1pPr>
          </a:lstStyle>
          <a:p>
            <a:pPr>
              <a:defRPr/>
            </a:pPr>
            <a:fld id="{A0A56493-1F1B-804F-B5EE-9D2C0D2187E3}" type="datetime1">
              <a:rPr lang="en-US" smtClean="0">
                <a:solidFill>
                  <a:srgbClr val="FFFFFF"/>
                </a:solidFill>
              </a:rPr>
              <a:pPr>
                <a:defRPr/>
              </a:pPr>
              <a:t>10/13/25</a:t>
            </a:fld>
            <a:endParaRPr lang="en-US" dirty="0">
              <a:solidFill>
                <a:srgbClr val="FFFFFF"/>
              </a:solidFill>
            </a:endParaRPr>
          </a:p>
        </p:txBody>
      </p:sp>
      <p:sp>
        <p:nvSpPr>
          <p:cNvPr id="23040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a:defRPr/>
            </a:pPr>
            <a:fld id="{F86F8342-48F6-9C40-BAF7-942A8789040A}" type="slidenum">
              <a:rPr lang="en-US" smtClean="0">
                <a:solidFill>
                  <a:srgbClr val="FFFFFF"/>
                </a:solidFill>
              </a:rPr>
              <a:pPr>
                <a:defRPr/>
              </a:pPr>
              <a:t>‹#›</a:t>
            </a:fld>
            <a:endParaRPr lang="en-US" dirty="0">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23040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3040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23040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3041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grpSp>
        <p:sp>
          <p:nvSpPr>
            <p:cNvPr id="23041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23041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1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3041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5635687"/>
      </p:ext>
    </p:extLst>
  </p:cSld>
  <p:clrMap bg1="dk2" tx1="lt1" bg2="dk1" tx2="lt2" accent1="accent1" accent2="accent2" accent3="accent3" accent4="accent4" accent5="accent5" accent6="accent6" hlink="hlink" folHlink="folHlink"/>
  <p:sldLayoutIdLst>
    <p:sldLayoutId id="2147486514" r:id="rId1"/>
    <p:sldLayoutId id="2147486515" r:id="rId2"/>
    <p:sldLayoutId id="2147486516" r:id="rId3"/>
    <p:sldLayoutId id="2147486517" r:id="rId4"/>
    <p:sldLayoutId id="2147486518" r:id="rId5"/>
    <p:sldLayoutId id="2147486519" r:id="rId6"/>
    <p:sldLayoutId id="2147486520" r:id="rId7"/>
    <p:sldLayoutId id="2147486521" r:id="rId8"/>
    <p:sldLayoutId id="2147486522" r:id="rId9"/>
    <p:sldLayoutId id="2147486523" r:id="rId10"/>
    <p:sldLayoutId id="214748652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8258996"/>
      </p:ext>
    </p:extLst>
  </p:cSld>
  <p:clrMap bg1="dk2" tx1="lt1" bg2="dk1" tx2="lt2" accent1="accent1" accent2="accent2" accent3="accent3" accent4="accent4" accent5="accent5" accent6="accent6" hlink="hlink" folHlink="folHlink"/>
  <p:sldLayoutIdLst>
    <p:sldLayoutId id="2147486526" r:id="rId1"/>
    <p:sldLayoutId id="2147486527" r:id="rId2"/>
    <p:sldLayoutId id="2147486528" r:id="rId3"/>
    <p:sldLayoutId id="2147486529" r:id="rId4"/>
    <p:sldLayoutId id="2147486530" r:id="rId5"/>
    <p:sldLayoutId id="2147486531" r:id="rId6"/>
    <p:sldLayoutId id="2147486532" r:id="rId7"/>
    <p:sldLayoutId id="2147486533" r:id="rId8"/>
    <p:sldLayoutId id="2147486534" r:id="rId9"/>
    <p:sldLayoutId id="2147486535" r:id="rId10"/>
    <p:sldLayoutId id="2147486536" r:id="rId11"/>
    <p:sldLayoutId id="2147486537"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400" b="0">
                <a:solidFill>
                  <a:srgbClr val="FFFFFF"/>
                </a:solidFill>
                <a:latin typeface="Times" charset="0"/>
              </a:defRPr>
            </a:lvl1pPr>
          </a:lstStyle>
          <a:p>
            <a:pPr defTabSz="914400" eaLnBrk="0" fontAlgn="base" hangingPunct="0">
              <a:spcAft>
                <a:spcPct val="0"/>
              </a:spcAft>
              <a:defRPr/>
            </a:pPr>
            <a:fld id="{6FF00AAE-65D8-7E41-84DA-C5F77D92117F}"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grpSp>
        <p:nvGrpSpPr>
          <p:cNvPr id="7475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7476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6668558"/>
      </p:ext>
    </p:extLst>
  </p:cSld>
  <p:clrMap bg1="dk2" tx1="lt1" bg2="dk1" tx2="lt2" accent1="accent1" accent2="accent2" accent3="accent3" accent4="accent4" accent5="accent5" accent6="accent6" hlink="hlink" folHlink="folHlink"/>
  <p:sldLayoutIdLst>
    <p:sldLayoutId id="2147486539" r:id="rId1"/>
    <p:sldLayoutId id="2147486540" r:id="rId2"/>
    <p:sldLayoutId id="2147486541" r:id="rId3"/>
    <p:sldLayoutId id="2147486542" r:id="rId4"/>
    <p:sldLayoutId id="2147486543" r:id="rId5"/>
    <p:sldLayoutId id="2147486544" r:id="rId6"/>
    <p:sldLayoutId id="2147486545" r:id="rId7"/>
    <p:sldLayoutId id="2147486546" r:id="rId8"/>
    <p:sldLayoutId id="2147486547" r:id="rId9"/>
    <p:sldLayoutId id="2147486548" r:id="rId10"/>
    <p:sldLayoutId id="21474865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798450241"/>
      </p:ext>
    </p:extLst>
  </p:cSld>
  <p:clrMap bg1="lt1" tx1="dk1" bg2="lt2" tx2="dk2" accent1="accent1" accent2="accent2" accent3="accent3" accent4="accent4" accent5="accent5" accent6="accent6" hlink="hlink" folHlink="folHlink"/>
  <p:sldLayoutIdLst>
    <p:sldLayoutId id="2147486551" r:id="rId1"/>
    <p:sldLayoutId id="2147486552" r:id="rId2"/>
    <p:sldLayoutId id="2147486553" r:id="rId3"/>
    <p:sldLayoutId id="2147486554" r:id="rId4"/>
    <p:sldLayoutId id="2147486555" r:id="rId5"/>
    <p:sldLayoutId id="2147486556" r:id="rId6"/>
    <p:sldLayoutId id="2147486557" r:id="rId7"/>
    <p:sldLayoutId id="2147486558" r:id="rId8"/>
    <p:sldLayoutId id="2147486559" r:id="rId9"/>
    <p:sldLayoutId id="2147486560" r:id="rId10"/>
    <p:sldLayoutId id="2147486561" r:id="rId11"/>
    <p:sldLayoutId id="2147486562" r:id="rId12"/>
    <p:sldLayoutId id="21474865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a:defRPr/>
            </a:pPr>
            <a:fld id="{58E8C170-C630-C643-B1E6-59B1A07EDA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40BB746-9DE7-A944-9115-BEAF38ACA54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79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smtClean="0"/>
              <a:pPr eaLnBrk="1" hangingPunct="1">
                <a:defRPr/>
              </a:pPr>
              <a:t>‹#›</a:t>
            </a:fld>
            <a:endParaRPr lang="en-US" dirty="0"/>
          </a:p>
        </p:txBody>
      </p:sp>
    </p:spTree>
    <p:extLst>
      <p:ext uri="{BB962C8B-B14F-4D97-AF65-F5344CB8AC3E}">
        <p14:creationId xmlns:p14="http://schemas.microsoft.com/office/powerpoint/2010/main" val="3212999065"/>
      </p:ext>
    </p:extLst>
  </p:cSld>
  <p:clrMap bg1="dk2" tx1="lt1" bg2="dk1" tx2="lt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38178671"/>
      </p:ext>
    </p:extLst>
  </p:cSld>
  <p:clrMap bg1="lt1" tx1="dk1" bg2="lt2" tx2="dk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 id="2147485953" r:id="rId10"/>
    <p:sldLayoutId id="2147485954" r:id="rId11"/>
    <p:sldLayoutId id="2147485955" r:id="rId12"/>
    <p:sldLayoutId id="214748595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7760960"/>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 id="2147486046" r:id="rId1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574092060"/>
      </p:ext>
    </p:extLst>
  </p:cSld>
  <p:clrMap bg1="dk2" tx1="lt1" bg2="dk1" tx2="lt2" accent1="accent1" accent2="accent2" accent3="accent3" accent4="accent4" accent5="accent5" accent6="accent6" hlink="hlink" folHlink="folHlink"/>
  <p:sldLayoutIdLst>
    <p:sldLayoutId id="2147486007" r:id="rId1"/>
    <p:sldLayoutId id="2147486008" r:id="rId2"/>
    <p:sldLayoutId id="2147486009" r:id="rId3"/>
    <p:sldLayoutId id="2147486010" r:id="rId4"/>
    <p:sldLayoutId id="2147486011" r:id="rId5"/>
    <p:sldLayoutId id="2147486012" r:id="rId6"/>
    <p:sldLayoutId id="2147486013" r:id="rId7"/>
    <p:sldLayoutId id="2147486014" r:id="rId8"/>
    <p:sldLayoutId id="2147486015" r:id="rId9"/>
    <p:sldLayoutId id="2147486016" r:id="rId10"/>
    <p:sldLayoutId id="2147486017" r:id="rId11"/>
    <p:sldLayoutId id="2147486018"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5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6.xml"/><Relationship Id="rId1" Type="http://schemas.openxmlformats.org/officeDocument/2006/relationships/slideLayout" Target="../slideLayouts/slideLayout181.xml"/></Relationships>
</file>

<file path=ppt/slides/_rels/slide1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7.xml"/><Relationship Id="rId1" Type="http://schemas.openxmlformats.org/officeDocument/2006/relationships/slideLayout" Target="../slideLayouts/slideLayout181.xml"/></Relationships>
</file>

<file path=ppt/slides/_rels/slide10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8.xml"/><Relationship Id="rId1" Type="http://schemas.openxmlformats.org/officeDocument/2006/relationships/slideLayout" Target="../slideLayouts/slideLayout58.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9.xml"/><Relationship Id="rId1" Type="http://schemas.openxmlformats.org/officeDocument/2006/relationships/slideLayout" Target="../slideLayouts/slideLayout58.xml"/><Relationship Id="rId4" Type="http://schemas.openxmlformats.org/officeDocument/2006/relationships/image" Target="../media/image106.jpeg"/></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47.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audio" Target="../media/audio1.bin"/><Relationship Id="rId1" Type="http://schemas.openxmlformats.org/officeDocument/2006/relationships/slideLayout" Target="../slideLayouts/slideLayout15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2.xml"/><Relationship Id="rId1" Type="http://schemas.openxmlformats.org/officeDocument/2006/relationships/slideLayout" Target="../slideLayouts/slideLayout8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3.xml"/><Relationship Id="rId1" Type="http://schemas.openxmlformats.org/officeDocument/2006/relationships/slideLayout" Target="../slideLayouts/slideLayout194.xml"/></Relationships>
</file>

<file path=ppt/slides/_rels/slide124.xml.rels><?xml version="1.0" encoding="UTF-8" standalone="yes"?>
<Relationships xmlns="http://schemas.openxmlformats.org/package/2006/relationships"><Relationship Id="rId3" Type="http://schemas.openxmlformats.org/officeDocument/2006/relationships/hyperlink" Target="https://pochp.wordpress.com/2012/08/11/on-learning-a-new-language/" TargetMode="External"/><Relationship Id="rId2" Type="http://schemas.openxmlformats.org/officeDocument/2006/relationships/image" Target="../media/image126.jpg"/><Relationship Id="rId1" Type="http://schemas.openxmlformats.org/officeDocument/2006/relationships/slideLayout" Target="../slideLayouts/slideLayout199.xml"/></Relationships>
</file>

<file path=ppt/slides/_rels/slide125.xml.rels><?xml version="1.0" encoding="UTF-8" standalone="yes"?>
<Relationships xmlns="http://schemas.openxmlformats.org/package/2006/relationships"><Relationship Id="rId3" Type="http://schemas.openxmlformats.org/officeDocument/2006/relationships/hyperlink" Target="https://commons.wikimedia.org/wiki/Language" TargetMode="External"/><Relationship Id="rId7" Type="http://schemas.openxmlformats.org/officeDocument/2006/relationships/hyperlink" Target="https://creativecommons.org/licenses/by/3.0/" TargetMode="External"/><Relationship Id="rId2" Type="http://schemas.openxmlformats.org/officeDocument/2006/relationships/image" Target="../media/image127.png"/><Relationship Id="rId1" Type="http://schemas.openxmlformats.org/officeDocument/2006/relationships/slideLayout" Target="../slideLayouts/slideLayout199.xml"/><Relationship Id="rId6" Type="http://schemas.openxmlformats.org/officeDocument/2006/relationships/hyperlink" Target="https://southafrica-info.com/arts-culture/11-languages-south-africa/" TargetMode="External"/><Relationship Id="rId5" Type="http://schemas.openxmlformats.org/officeDocument/2006/relationships/image" Target="../media/image128.jpg"/><Relationship Id="rId4" Type="http://schemas.openxmlformats.org/officeDocument/2006/relationships/hyperlink" Target="https://creativecommons.org/licenses/by-sa/3.0/"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5.xml"/><Relationship Id="rId1" Type="http://schemas.openxmlformats.org/officeDocument/2006/relationships/slideLayout" Target="../slideLayouts/slideLayout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6.xml"/><Relationship Id="rId1" Type="http://schemas.openxmlformats.org/officeDocument/2006/relationships/slideLayout" Target="../slideLayouts/slideLayout58.xml"/><Relationship Id="rId5" Type="http://schemas.openxmlformats.org/officeDocument/2006/relationships/image" Target="../media/image132.jpg"/><Relationship Id="rId4" Type="http://schemas.openxmlformats.org/officeDocument/2006/relationships/image" Target="../media/image131.jpg"/></Relationships>
</file>

<file path=ppt/slides/_rels/slide12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97.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8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8.xml"/><Relationship Id="rId1" Type="http://schemas.openxmlformats.org/officeDocument/2006/relationships/slideLayout" Target="../slideLayouts/slideLayout284.xml"/></Relationships>
</file>

<file path=ppt/slides/_rels/slide1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9.xml"/><Relationship Id="rId1" Type="http://schemas.openxmlformats.org/officeDocument/2006/relationships/slideLayout" Target="../slideLayouts/slideLayout291.xml"/></Relationships>
</file>

<file path=ppt/slides/_rels/slide1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0.xml"/><Relationship Id="rId1" Type="http://schemas.openxmlformats.org/officeDocument/2006/relationships/slideLayout" Target="../slideLayouts/slideLayout58.xml"/></Relationships>
</file>

<file path=ppt/slides/_rels/slide1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1.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1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2.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1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3.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4.xml"/><Relationship Id="rId1" Type="http://schemas.openxmlformats.org/officeDocument/2006/relationships/slideLayout" Target="../slideLayouts/slideLayout58.xml"/></Relationships>
</file>

<file path=ppt/slides/_rels/slide1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5.xml"/><Relationship Id="rId1" Type="http://schemas.openxmlformats.org/officeDocument/2006/relationships/slideLayout" Target="../slideLayouts/slideLayout58.xml"/></Relationships>
</file>

<file path=ppt/slides/_rels/slide1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6.xml"/><Relationship Id="rId1" Type="http://schemas.openxmlformats.org/officeDocument/2006/relationships/slideLayout" Target="../slideLayouts/slideLayout58.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7.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8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8.xml"/><Relationship Id="rId1" Type="http://schemas.openxmlformats.org/officeDocument/2006/relationships/slideLayout" Target="../slideLayouts/slideLayout58.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64.xml"/><Relationship Id="rId1" Type="http://schemas.openxmlformats.org/officeDocument/2006/relationships/themeOverride" Target="../theme/themeOverride4.xml"/><Relationship Id="rId4" Type="http://schemas.openxmlformats.org/officeDocument/2006/relationships/image" Target="../media/image140.png"/></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0.xml"/><Relationship Id="rId1" Type="http://schemas.openxmlformats.org/officeDocument/2006/relationships/slideLayout" Target="../slideLayouts/slideLayout18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1.xml"/><Relationship Id="rId1" Type="http://schemas.openxmlformats.org/officeDocument/2006/relationships/slideLayout" Target="../slideLayouts/slideLayout345.xml"/></Relationships>
</file>

<file path=ppt/slides/_rels/slide1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2.xml"/><Relationship Id="rId1" Type="http://schemas.openxmlformats.org/officeDocument/2006/relationships/slideLayout" Target="../slideLayouts/slideLayout35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3.xml"/><Relationship Id="rId1" Type="http://schemas.openxmlformats.org/officeDocument/2006/relationships/slideLayout" Target="../slideLayouts/slideLayout368.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4.xml"/><Relationship Id="rId1" Type="http://schemas.openxmlformats.org/officeDocument/2006/relationships/slideLayout" Target="../slideLayouts/slideLayout368.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5.xml"/><Relationship Id="rId1" Type="http://schemas.openxmlformats.org/officeDocument/2006/relationships/slideLayout" Target="../slideLayouts/slideLayout368.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6.xml"/><Relationship Id="rId1" Type="http://schemas.openxmlformats.org/officeDocument/2006/relationships/slideLayout" Target="../slideLayouts/slideLayout369.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7.xml"/><Relationship Id="rId1" Type="http://schemas.openxmlformats.org/officeDocument/2006/relationships/slideLayout" Target="../slideLayouts/slideLayout18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8.xml"/><Relationship Id="rId1" Type="http://schemas.openxmlformats.org/officeDocument/2006/relationships/slideLayout" Target="../slideLayouts/slideLayout181.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9.xml"/><Relationship Id="rId1" Type="http://schemas.openxmlformats.org/officeDocument/2006/relationships/slideLayout" Target="../slideLayouts/slideLayout181.xml"/></Relationships>
</file>

<file path=ppt/slides/_rels/slide1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0.xml"/><Relationship Id="rId1" Type="http://schemas.openxmlformats.org/officeDocument/2006/relationships/slideLayout" Target="../slideLayouts/slideLayout181.xml"/></Relationships>
</file>

<file path=ppt/slides/_rels/slide15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1.xml"/><Relationship Id="rId1" Type="http://schemas.openxmlformats.org/officeDocument/2006/relationships/slideLayout" Target="../slideLayouts/slideLayout373.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2.xml"/><Relationship Id="rId1" Type="http://schemas.openxmlformats.org/officeDocument/2006/relationships/slideLayout" Target="../slideLayouts/slideLayout373.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3.xml"/><Relationship Id="rId1" Type="http://schemas.openxmlformats.org/officeDocument/2006/relationships/slideLayout" Target="../slideLayouts/slideLayout37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4.xml"/><Relationship Id="rId1" Type="http://schemas.openxmlformats.org/officeDocument/2006/relationships/slideLayout" Target="../slideLayouts/slideLayout38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5.xml"/><Relationship Id="rId1" Type="http://schemas.openxmlformats.org/officeDocument/2006/relationships/slideLayout" Target="../slideLayouts/slideLayout11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6.xml"/><Relationship Id="rId1" Type="http://schemas.openxmlformats.org/officeDocument/2006/relationships/slideLayout" Target="../slideLayouts/slideLayout58.xml"/></Relationships>
</file>

<file path=ppt/slides/_rels/slide1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7.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81.xml"/></Relationships>
</file>

<file path=ppt/slides/_rels/slide1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8.xml"/><Relationship Id="rId1" Type="http://schemas.openxmlformats.org/officeDocument/2006/relationships/slideLayout" Target="../slideLayouts/slideLayout58.xml"/></Relationships>
</file>

<file path=ppt/slides/_rels/slide16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9.xml"/><Relationship Id="rId1" Type="http://schemas.openxmlformats.org/officeDocument/2006/relationships/slideLayout" Target="../slideLayouts/slideLayout58.xml"/></Relationships>
</file>

<file path=ppt/slides/_rels/slide16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0.xml"/><Relationship Id="rId1" Type="http://schemas.openxmlformats.org/officeDocument/2006/relationships/slideLayout" Target="../slideLayouts/slideLayout5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03.xml"/></Relationships>
</file>

<file path=ppt/slides/_rels/slide1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2.xml"/><Relationship Id="rId1" Type="http://schemas.openxmlformats.org/officeDocument/2006/relationships/slideLayout" Target="../slideLayouts/slideLayout181.xml"/></Relationships>
</file>

<file path=ppt/slides/_rels/slide1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3.xml"/><Relationship Id="rId1" Type="http://schemas.openxmlformats.org/officeDocument/2006/relationships/slideLayout" Target="../slideLayouts/slideLayout181.xml"/></Relationships>
</file>

<file path=ppt/slides/_rels/slide1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4.xml"/><Relationship Id="rId1" Type="http://schemas.openxmlformats.org/officeDocument/2006/relationships/slideLayout" Target="../slideLayouts/slideLayout181.xml"/></Relationships>
</file>

<file path=ppt/slides/_rels/slide16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5.xml"/><Relationship Id="rId1" Type="http://schemas.openxmlformats.org/officeDocument/2006/relationships/slideLayout" Target="../slideLayouts/slideLayout181.xml"/></Relationships>
</file>

<file path=ppt/slides/_rels/slide1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6.xml"/><Relationship Id="rId1" Type="http://schemas.openxmlformats.org/officeDocument/2006/relationships/slideLayout" Target="../slideLayouts/slideLayout58.xml"/></Relationships>
</file>

<file path=ppt/slides/_rels/slide16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7.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1.xml"/></Relationships>
</file>

<file path=ppt/slides/_rels/slide1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8.xml"/><Relationship Id="rId1" Type="http://schemas.openxmlformats.org/officeDocument/2006/relationships/slideLayout" Target="../slideLayouts/slideLayout181.xml"/></Relationships>
</file>

<file path=ppt/slides/_rels/slide1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9.xml"/><Relationship Id="rId1" Type="http://schemas.openxmlformats.org/officeDocument/2006/relationships/slideLayout" Target="../slideLayouts/slideLayout181.xml"/></Relationships>
</file>

<file path=ppt/slides/_rels/slide1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0.xml"/><Relationship Id="rId1" Type="http://schemas.openxmlformats.org/officeDocument/2006/relationships/slideLayout" Target="../slideLayouts/slideLayout18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1.xml"/><Relationship Id="rId1" Type="http://schemas.openxmlformats.org/officeDocument/2006/relationships/slideLayout" Target="../slideLayouts/slideLayout181.xml"/><Relationship Id="rId4" Type="http://schemas.openxmlformats.org/officeDocument/2006/relationships/image" Target="../media/image163.png"/></Relationships>
</file>

<file path=ppt/slides/_rels/slide1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4.png"/><Relationship Id="rId1" Type="http://schemas.openxmlformats.org/officeDocument/2006/relationships/slideLayout" Target="../slideLayouts/slideLayout14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2.xml"/><Relationship Id="rId1" Type="http://schemas.openxmlformats.org/officeDocument/2006/relationships/slideLayout" Target="../slideLayouts/slideLayout15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6.jpeg"/><Relationship Id="rId1" Type="http://schemas.openxmlformats.org/officeDocument/2006/relationships/slideLayout" Target="../slideLayouts/slideLayout169.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81.xml"/></Relationships>
</file>

<file path=ppt/slides/_rels/slide1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3.xml"/><Relationship Id="rId1" Type="http://schemas.openxmlformats.org/officeDocument/2006/relationships/slideLayout" Target="../slideLayouts/slideLayout89.xml"/><Relationship Id="rId4" Type="http://schemas.openxmlformats.org/officeDocument/2006/relationships/image" Target="../media/image98.jpeg"/></Relationships>
</file>

<file path=ppt/slides/_rels/slide18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1.xml"/></Relationships>
</file>

<file path=ppt/slides/_rels/slide18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1.xml"/></Relationships>
</file>

<file path=ppt/slides/_rels/slide18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1.xml"/></Relationships>
</file>

<file path=ppt/slides/_rels/slide18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1.xml"/></Relationships>
</file>

<file path=ppt/slides/_rels/slide18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hyperlink" Target="http://www.ipcnys.org/images/locust.jpg" TargetMode="External"/><Relationship Id="rId1" Type="http://schemas.openxmlformats.org/officeDocument/2006/relationships/slideLayout" Target="../slideLayouts/slideLayout169.xml"/></Relationships>
</file>

<file path=ppt/slides/_rels/slide188.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169.xml"/></Relationships>
</file>

<file path=ppt/slides/_rels/slide189.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16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81.xml"/></Relationships>
</file>

<file path=ppt/slides/_rels/slide19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69.xml"/></Relationships>
</file>

<file path=ppt/slides/_rels/slide1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19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tuat.ac.jp/~ethology/Sasaki/locust2-L.jpeg" TargetMode="External"/><Relationship Id="rId1" Type="http://schemas.openxmlformats.org/officeDocument/2006/relationships/slideLayout" Target="../slideLayouts/slideLayout17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4.xml"/><Relationship Id="rId1" Type="http://schemas.openxmlformats.org/officeDocument/2006/relationships/slideLayout" Target="../slideLayouts/slideLayout57.xml"/><Relationship Id="rId4" Type="http://schemas.openxmlformats.org/officeDocument/2006/relationships/image" Target="../media/image16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1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58.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1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northamptonshirewildlife.co.uk/images/locust.jpg" TargetMode="External"/><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3" Type="http://schemas.openxmlformats.org/officeDocument/2006/relationships/hyperlink" Target="http://www.bbsrc.ac.uk/news/media/locust/taste_receptor.jpg" TargetMode="External"/><Relationship Id="rId2" Type="http://schemas.openxmlformats.org/officeDocument/2006/relationships/notesSlide" Target="../notesSlides/notesSlide23.xml"/><Relationship Id="rId1" Type="http://schemas.openxmlformats.org/officeDocument/2006/relationships/slideLayout" Target="../slideLayouts/slideLayout129.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8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8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13.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18.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98.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4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35.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offroaders.com/album/centralia/images/history/locust.-south.jpg" TargetMode="External"/><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hyperlink" Target="http://www.offroaders.com/album/centralia/images/history/locust-north.jp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fjexpeditions.com/desert/florafauna/locust.jpg"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8.xml"/><Relationship Id="rId1" Type="http://schemas.openxmlformats.org/officeDocument/2006/relationships/themeOverride" Target="../theme/themeOverride3.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18.xml"/><Relationship Id="rId5" Type="http://schemas.microsoft.com/office/2007/relationships/hdphoto" Target="../media/hdphoto1.wdp"/><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cmis.csiro.au/images/PressReleasePics/SaltLake/locust1.jp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robotcombat.com/images/locust-black.gif"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5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4.xml"/></Relationships>
</file>

<file path=ppt/slides/_rels/slide7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64.xml"/><Relationship Id="rId1" Type="http://schemas.openxmlformats.org/officeDocument/2006/relationships/slideLayout" Target="../slideLayouts/slideLayout336.xml"/></Relationships>
</file>

<file path=ppt/slides/_rels/slide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7.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58.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18.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1.xml"/><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2.xml"/><Relationship Id="rId1" Type="http://schemas.openxmlformats.org/officeDocument/2006/relationships/slideLayout" Target="../slideLayouts/slideLayout415.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3.xml"/><Relationship Id="rId1" Type="http://schemas.openxmlformats.org/officeDocument/2006/relationships/slideLayout" Target="../slideLayouts/slideLayout415.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4.xml"/><Relationship Id="rId1" Type="http://schemas.openxmlformats.org/officeDocument/2006/relationships/slideLayout" Target="../slideLayouts/slideLayout415.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richard-seaman.com/Insects/Malaysia/Locust.jpg" TargetMode="Externa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18.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6.xml"/><Relationship Id="rId1" Type="http://schemas.openxmlformats.org/officeDocument/2006/relationships/slideLayout" Target="../slideLayouts/slideLayout398.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7.xml"/><Relationship Id="rId1" Type="http://schemas.openxmlformats.org/officeDocument/2006/relationships/slideLayout" Target="../slideLayouts/slideLayout398.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89.xml"/><Relationship Id="rId4" Type="http://schemas.openxmlformats.org/officeDocument/2006/relationships/image" Target="../media/image98.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4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9" descr="C:\My Documents\My Pictures\Animals\grasshopp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24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7"/>
          <p:cNvSpPr>
            <a:spLocks noGrp="1" noChangeArrowheads="1"/>
          </p:cNvSpPr>
          <p:nvPr>
            <p:ph type="title" idx="4294967295"/>
          </p:nvPr>
        </p:nvSpPr>
        <p:spPr>
          <a:xfrm>
            <a:off x="-2014541" y="1058856"/>
            <a:ext cx="1676400" cy="457200"/>
          </a:xfrm>
        </p:spPr>
        <p:txBody>
          <a:bodyPr/>
          <a:lstStyle/>
          <a:p>
            <a:pPr algn="r" eaLnBrk="1" hangingPunct="1"/>
            <a:r>
              <a:rPr lang="ar-JO" sz="2400" dirty="0">
                <a:ea typeface="ＭＳ Ｐゴシック" charset="0"/>
              </a:rPr>
              <a:t>عنوان يوئيل</a:t>
            </a:r>
            <a:endParaRPr lang="en-US" sz="2400" dirty="0">
              <a:ea typeface="ＭＳ Ｐゴシック" charset="0"/>
            </a:endParaRPr>
          </a:p>
        </p:txBody>
      </p:sp>
      <p:sp>
        <p:nvSpPr>
          <p:cNvPr id="149507" name="WordArt 4"/>
          <p:cNvSpPr>
            <a:spLocks noChangeArrowheads="1" noChangeShapeType="1" noTextEdit="1"/>
          </p:cNvSpPr>
          <p:nvPr/>
        </p:nvSpPr>
        <p:spPr bwMode="auto">
          <a:xfrm>
            <a:off x="3131840" y="332656"/>
            <a:ext cx="3382144" cy="187491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miter lim="800000"/>
                  <a:headEnd/>
                  <a:tailEnd/>
                </a:ln>
                <a:solidFill>
                  <a:srgbClr val="FFFFFF"/>
                </a:solidFill>
                <a:effectLst>
                  <a:outerShdw blurRad="63500" dist="38099" dir="2700000" algn="ctr" rotWithShape="0">
                    <a:srgbClr val="990000">
                      <a:alpha val="74997"/>
                    </a:srgbClr>
                  </a:outerShdw>
                </a:effectLst>
                <a:uLnTx/>
                <a:uFillTx/>
                <a:latin typeface="Impact"/>
                <a:ea typeface="Impact"/>
                <a:cs typeface="Impact"/>
              </a:rPr>
              <a:t>يوئيل</a:t>
            </a:r>
            <a:endParaRPr kumimoji="0" lang="en-US" sz="3600" b="0" i="0" u="none" strike="noStrike" kern="10" cap="none" spc="0" normalizeH="0" baseline="0" noProof="0" dirty="0">
              <a:ln w="19050">
                <a:solidFill>
                  <a:srgbClr val="99CCFF"/>
                </a:solidFill>
                <a:miter lim="800000"/>
                <a:headEnd/>
                <a:tailEnd/>
              </a:ln>
              <a:solidFill>
                <a:srgbClr val="FFFFFF"/>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6"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33660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9507"/>
                                        </p:tgtEl>
                                        <p:attrNameLst>
                                          <p:attrName>style.visibility</p:attrName>
                                        </p:attrNameLst>
                                      </p:cBhvr>
                                      <p:to>
                                        <p:strVal val="visible"/>
                                      </p:to>
                                    </p:set>
                                    <p:animEffect transition="in" filter="wheel(1)">
                                      <p:cBhvr>
                                        <p:cTn id="7" dur="2000"/>
                                        <p:tgtEl>
                                          <p:spTgt spid="14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066800" y="381000"/>
            <a:ext cx="7772400" cy="685800"/>
          </a:xfrm>
        </p:spPr>
        <p:txBody>
          <a:bodyPr anchor="ctr"/>
          <a:lstStyle/>
          <a:p>
            <a:pPr eaLnBrk="1" hangingPunct="1"/>
            <a:r>
              <a:rPr lang="en-US" sz="2000" dirty="0">
                <a:ea typeface="ＭＳ Ｐゴシック" charset="0"/>
              </a:rPr>
              <a:t>Outline 4 (Griffith)</a:t>
            </a:r>
          </a:p>
        </p:txBody>
      </p:sp>
      <p:grpSp>
        <p:nvGrpSpPr>
          <p:cNvPr id="176131" name="Group 103"/>
          <p:cNvGrpSpPr>
            <a:grpSpLocks/>
          </p:cNvGrpSpPr>
          <p:nvPr/>
        </p:nvGrpSpPr>
        <p:grpSpPr bwMode="auto">
          <a:xfrm>
            <a:off x="634475" y="381000"/>
            <a:ext cx="8571310" cy="2590800"/>
            <a:chOff x="-5" y="-4"/>
            <a:chExt cx="3723" cy="2023"/>
          </a:xfrm>
        </p:grpSpPr>
        <p:grpSp>
          <p:nvGrpSpPr>
            <p:cNvPr id="176210" name="Group 101"/>
            <p:cNvGrpSpPr>
              <a:grpSpLocks/>
            </p:cNvGrpSpPr>
            <p:nvPr/>
          </p:nvGrpSpPr>
          <p:grpSpPr bwMode="auto">
            <a:xfrm>
              <a:off x="-5" y="0"/>
              <a:ext cx="3719" cy="2015"/>
              <a:chOff x="-5" y="0"/>
              <a:chExt cx="3719" cy="2015"/>
            </a:xfrm>
          </p:grpSpPr>
          <p:grpSp>
            <p:nvGrpSpPr>
              <p:cNvPr id="176212" name="Group 84"/>
              <p:cNvGrpSpPr>
                <a:grpSpLocks/>
              </p:cNvGrpSpPr>
              <p:nvPr/>
            </p:nvGrpSpPr>
            <p:grpSpPr bwMode="auto">
              <a:xfrm>
                <a:off x="0" y="0"/>
                <a:ext cx="3714" cy="403"/>
                <a:chOff x="0" y="0"/>
                <a:chExt cx="3714" cy="403"/>
              </a:xfrm>
            </p:grpSpPr>
            <p:sp>
              <p:nvSpPr>
                <p:cNvPr id="588874" name="Rectangle 74"/>
                <p:cNvSpPr>
                  <a:spLocks noChangeArrowheads="1"/>
                </p:cNvSpPr>
                <p:nvPr/>
              </p:nvSpPr>
              <p:spPr bwMode="auto">
                <a:xfrm>
                  <a:off x="8" y="0"/>
                  <a:ext cx="3705" cy="403"/>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يوم الرب</a:t>
                  </a:r>
                  <a:endParaRPr kumimoji="1" lang="en-US"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76238" name="Rectangle 83"/>
                <p:cNvSpPr>
                  <a:spLocks noChangeArrowheads="1"/>
                </p:cNvSpPr>
                <p:nvPr/>
              </p:nvSpPr>
              <p:spPr bwMode="auto">
                <a:xfrm>
                  <a:off x="0" y="0"/>
                  <a:ext cx="3714"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3" name="Group 86"/>
              <p:cNvGrpSpPr>
                <a:grpSpLocks/>
              </p:cNvGrpSpPr>
              <p:nvPr/>
            </p:nvGrpSpPr>
            <p:grpSpPr bwMode="auto">
              <a:xfrm>
                <a:off x="0" y="403"/>
                <a:ext cx="1905" cy="403"/>
                <a:chOff x="0" y="403"/>
                <a:chExt cx="1905" cy="403"/>
              </a:xfrm>
            </p:grpSpPr>
            <p:sp>
              <p:nvSpPr>
                <p:cNvPr id="176235" name="Rectangle 75"/>
                <p:cNvSpPr>
                  <a:spLocks noChangeArrowheads="1"/>
                </p:cNvSpPr>
                <p:nvPr/>
              </p:nvSpPr>
              <p:spPr bwMode="auto">
                <a:xfrm>
                  <a:off x="43" y="403"/>
                  <a:ext cx="18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ضربات الجراد</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36" name="Rectangle 85"/>
                <p:cNvSpPr>
                  <a:spLocks noChangeArrowheads="1"/>
                </p:cNvSpPr>
                <p:nvPr/>
              </p:nvSpPr>
              <p:spPr bwMode="auto">
                <a:xfrm>
                  <a:off x="0" y="403"/>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4" name="Group 88"/>
              <p:cNvGrpSpPr>
                <a:grpSpLocks/>
              </p:cNvGrpSpPr>
              <p:nvPr/>
            </p:nvGrpSpPr>
            <p:grpSpPr bwMode="auto">
              <a:xfrm>
                <a:off x="1905" y="403"/>
                <a:ext cx="1809" cy="403"/>
                <a:chOff x="1905" y="403"/>
                <a:chExt cx="1809" cy="403"/>
              </a:xfrm>
            </p:grpSpPr>
            <p:sp>
              <p:nvSpPr>
                <p:cNvPr id="176233" name="Rectangle 76"/>
                <p:cNvSpPr>
                  <a:spLocks noChangeArrowheads="1"/>
                </p:cNvSpPr>
                <p:nvPr/>
              </p:nvSpPr>
              <p:spPr bwMode="auto">
                <a:xfrm>
                  <a:off x="1948" y="403"/>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البركة</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34" name="Rectangle 87"/>
                <p:cNvSpPr>
                  <a:spLocks noChangeArrowheads="1"/>
                </p:cNvSpPr>
                <p:nvPr/>
              </p:nvSpPr>
              <p:spPr bwMode="auto">
                <a:xfrm>
                  <a:off x="1905" y="403"/>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5" name="Group 90"/>
              <p:cNvGrpSpPr>
                <a:grpSpLocks/>
              </p:cNvGrpSpPr>
              <p:nvPr/>
            </p:nvGrpSpPr>
            <p:grpSpPr bwMode="auto">
              <a:xfrm>
                <a:off x="0" y="806"/>
                <a:ext cx="1905" cy="403"/>
                <a:chOff x="0" y="806"/>
                <a:chExt cx="1905" cy="403"/>
              </a:xfrm>
            </p:grpSpPr>
            <p:sp>
              <p:nvSpPr>
                <p:cNvPr id="176231" name="Rectangle 77"/>
                <p:cNvSpPr>
                  <a:spLocks noChangeArrowheads="1"/>
                </p:cNvSpPr>
                <p:nvPr/>
              </p:nvSpPr>
              <p:spPr bwMode="auto">
                <a:xfrm>
                  <a:off x="43" y="806"/>
                  <a:ext cx="18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1:1 -2: 17</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32" name="Rectangle 89"/>
                <p:cNvSpPr>
                  <a:spLocks noChangeArrowheads="1"/>
                </p:cNvSpPr>
                <p:nvPr/>
              </p:nvSpPr>
              <p:spPr bwMode="auto">
                <a:xfrm>
                  <a:off x="0" y="806"/>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6" name="Group 92"/>
              <p:cNvGrpSpPr>
                <a:grpSpLocks/>
              </p:cNvGrpSpPr>
              <p:nvPr/>
            </p:nvGrpSpPr>
            <p:grpSpPr bwMode="auto">
              <a:xfrm>
                <a:off x="1905" y="806"/>
                <a:ext cx="1809" cy="403"/>
                <a:chOff x="1905" y="806"/>
                <a:chExt cx="1809" cy="403"/>
              </a:xfrm>
            </p:grpSpPr>
            <p:sp>
              <p:nvSpPr>
                <p:cNvPr id="176229" name="Rectangle 78"/>
                <p:cNvSpPr>
                  <a:spLocks noChangeArrowheads="1"/>
                </p:cNvSpPr>
                <p:nvPr/>
              </p:nvSpPr>
              <p:spPr bwMode="auto">
                <a:xfrm>
                  <a:off x="1948" y="806"/>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18- 3: 21</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30" name="Rectangle 91"/>
                <p:cNvSpPr>
                  <a:spLocks noChangeArrowheads="1"/>
                </p:cNvSpPr>
                <p:nvPr/>
              </p:nvSpPr>
              <p:spPr bwMode="auto">
                <a:xfrm>
                  <a:off x="1905" y="806"/>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7" name="Group 94"/>
              <p:cNvGrpSpPr>
                <a:grpSpLocks/>
              </p:cNvGrpSpPr>
              <p:nvPr/>
            </p:nvGrpSpPr>
            <p:grpSpPr bwMode="auto">
              <a:xfrm>
                <a:off x="0" y="1209"/>
                <a:ext cx="1905" cy="403"/>
                <a:chOff x="0" y="1209"/>
                <a:chExt cx="1905" cy="403"/>
              </a:xfrm>
            </p:grpSpPr>
            <p:sp>
              <p:nvSpPr>
                <p:cNvPr id="176227" name="Rectangle 79"/>
                <p:cNvSpPr>
                  <a:spLocks noChangeArrowheads="1"/>
                </p:cNvSpPr>
                <p:nvPr/>
              </p:nvSpPr>
              <p:spPr bwMode="auto">
                <a:xfrm>
                  <a:off x="43" y="1209"/>
                  <a:ext cx="18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تأديب صهيون</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28" name="Rectangle 93"/>
                <p:cNvSpPr>
                  <a:spLocks noChangeArrowheads="1"/>
                </p:cNvSpPr>
                <p:nvPr/>
              </p:nvSpPr>
              <p:spPr bwMode="auto">
                <a:xfrm>
                  <a:off x="0" y="1209"/>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8" name="Group 96"/>
              <p:cNvGrpSpPr>
                <a:grpSpLocks/>
              </p:cNvGrpSpPr>
              <p:nvPr/>
            </p:nvGrpSpPr>
            <p:grpSpPr bwMode="auto">
              <a:xfrm>
                <a:off x="1905" y="1209"/>
                <a:ext cx="1809" cy="403"/>
                <a:chOff x="1905" y="1209"/>
                <a:chExt cx="1809" cy="403"/>
              </a:xfrm>
            </p:grpSpPr>
            <p:sp>
              <p:nvSpPr>
                <p:cNvPr id="176225" name="Rectangle 80"/>
                <p:cNvSpPr>
                  <a:spLocks noChangeArrowheads="1"/>
                </p:cNvSpPr>
                <p:nvPr/>
              </p:nvSpPr>
              <p:spPr bwMode="auto">
                <a:xfrm>
                  <a:off x="1948" y="1209"/>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خلاص صهيون</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26" name="Rectangle 95"/>
                <p:cNvSpPr>
                  <a:spLocks noChangeArrowheads="1"/>
                </p:cNvSpPr>
                <p:nvPr/>
              </p:nvSpPr>
              <p:spPr bwMode="auto">
                <a:xfrm>
                  <a:off x="1905" y="1209"/>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19" name="Group 98"/>
              <p:cNvGrpSpPr>
                <a:grpSpLocks/>
              </p:cNvGrpSpPr>
              <p:nvPr/>
            </p:nvGrpSpPr>
            <p:grpSpPr bwMode="auto">
              <a:xfrm>
                <a:off x="-5" y="1612"/>
                <a:ext cx="1918" cy="403"/>
                <a:chOff x="-5" y="1612"/>
                <a:chExt cx="1918" cy="403"/>
              </a:xfrm>
            </p:grpSpPr>
            <p:sp>
              <p:nvSpPr>
                <p:cNvPr id="176223" name="Rectangle 81"/>
                <p:cNvSpPr>
                  <a:spLocks noChangeArrowheads="1"/>
                </p:cNvSpPr>
                <p:nvPr/>
              </p:nvSpPr>
              <p:spPr bwMode="auto">
                <a:xfrm>
                  <a:off x="-5" y="1612"/>
                  <a:ext cx="191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يحارب ضد إسرائيل</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24" name="Rectangle 97"/>
                <p:cNvSpPr>
                  <a:spLocks noChangeArrowheads="1"/>
                </p:cNvSpPr>
                <p:nvPr/>
              </p:nvSpPr>
              <p:spPr bwMode="auto">
                <a:xfrm>
                  <a:off x="0" y="1612"/>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220" name="Group 100"/>
              <p:cNvGrpSpPr>
                <a:grpSpLocks/>
              </p:cNvGrpSpPr>
              <p:nvPr/>
            </p:nvGrpSpPr>
            <p:grpSpPr bwMode="auto">
              <a:xfrm>
                <a:off x="1905" y="1612"/>
                <a:ext cx="1809" cy="403"/>
                <a:chOff x="1905" y="1612"/>
                <a:chExt cx="1809" cy="403"/>
              </a:xfrm>
            </p:grpSpPr>
            <p:sp>
              <p:nvSpPr>
                <p:cNvPr id="176221" name="Rectangle 82"/>
                <p:cNvSpPr>
                  <a:spLocks noChangeArrowheads="1"/>
                </p:cNvSpPr>
                <p:nvPr/>
              </p:nvSpPr>
              <p:spPr bwMode="auto">
                <a:xfrm>
                  <a:off x="1948" y="1612"/>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يحارب لأجل إسرائيل</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22" name="Rectangle 99"/>
                <p:cNvSpPr>
                  <a:spLocks noChangeArrowheads="1"/>
                </p:cNvSpPr>
                <p:nvPr/>
              </p:nvSpPr>
              <p:spPr bwMode="auto">
                <a:xfrm>
                  <a:off x="1905" y="1612"/>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6211" name="Rectangle 102"/>
            <p:cNvSpPr>
              <a:spLocks noChangeArrowheads="1"/>
            </p:cNvSpPr>
            <p:nvPr/>
          </p:nvSpPr>
          <p:spPr bwMode="auto">
            <a:xfrm>
              <a:off x="-4" y="-4"/>
              <a:ext cx="3722" cy="2023"/>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 name="Group 121"/>
          <p:cNvGrpSpPr>
            <a:grpSpLocks/>
          </p:cNvGrpSpPr>
          <p:nvPr/>
        </p:nvGrpSpPr>
        <p:grpSpPr bwMode="auto">
          <a:xfrm>
            <a:off x="634475" y="2971800"/>
            <a:ext cx="8571310" cy="1760538"/>
            <a:chOff x="-5" y="-4"/>
            <a:chExt cx="3981" cy="875"/>
          </a:xfrm>
        </p:grpSpPr>
        <p:grpSp>
          <p:nvGrpSpPr>
            <p:cNvPr id="176193" name="Group 119"/>
            <p:cNvGrpSpPr>
              <a:grpSpLocks/>
            </p:cNvGrpSpPr>
            <p:nvPr/>
          </p:nvGrpSpPr>
          <p:grpSpPr bwMode="auto">
            <a:xfrm>
              <a:off x="-5" y="0"/>
              <a:ext cx="3977" cy="871"/>
              <a:chOff x="-5" y="0"/>
              <a:chExt cx="3977" cy="871"/>
            </a:xfrm>
          </p:grpSpPr>
          <p:grpSp>
            <p:nvGrpSpPr>
              <p:cNvPr id="176195" name="Group 110"/>
              <p:cNvGrpSpPr>
                <a:grpSpLocks/>
              </p:cNvGrpSpPr>
              <p:nvPr/>
            </p:nvGrpSpPr>
            <p:grpSpPr bwMode="auto">
              <a:xfrm>
                <a:off x="-5" y="0"/>
                <a:ext cx="410" cy="863"/>
                <a:chOff x="-5" y="0"/>
                <a:chExt cx="410" cy="863"/>
              </a:xfrm>
            </p:grpSpPr>
            <p:sp>
              <p:nvSpPr>
                <p:cNvPr id="176208" name="Rectangle 104"/>
                <p:cNvSpPr>
                  <a:spLocks noChangeArrowheads="1"/>
                </p:cNvSpPr>
                <p:nvPr/>
              </p:nvSpPr>
              <p:spPr bwMode="auto">
                <a:xfrm>
                  <a:off x="-5" y="0"/>
                  <a:ext cx="39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مقدمة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1-3</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09" name="Rectangle 109"/>
                <p:cNvSpPr>
                  <a:spLocks noChangeArrowheads="1"/>
                </p:cNvSpPr>
                <p:nvPr/>
              </p:nvSpPr>
              <p:spPr bwMode="auto">
                <a:xfrm>
                  <a:off x="0" y="0"/>
                  <a:ext cx="405"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96" name="Group 112"/>
              <p:cNvGrpSpPr>
                <a:grpSpLocks/>
              </p:cNvGrpSpPr>
              <p:nvPr/>
            </p:nvGrpSpPr>
            <p:grpSpPr bwMode="auto">
              <a:xfrm>
                <a:off x="405" y="0"/>
                <a:ext cx="615" cy="871"/>
                <a:chOff x="405" y="0"/>
                <a:chExt cx="615" cy="871"/>
              </a:xfrm>
            </p:grpSpPr>
            <p:sp>
              <p:nvSpPr>
                <p:cNvPr id="176206" name="Rectangle 105"/>
                <p:cNvSpPr>
                  <a:spLocks noChangeArrowheads="1"/>
                </p:cNvSpPr>
                <p:nvPr/>
              </p:nvSpPr>
              <p:spPr bwMode="auto">
                <a:xfrm>
                  <a:off x="405" y="8"/>
                  <a:ext cx="60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التوبة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الجراد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حرفياً</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4-20</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07" name="Rectangle 111"/>
                <p:cNvSpPr>
                  <a:spLocks noChangeArrowheads="1"/>
                </p:cNvSpPr>
                <p:nvPr/>
              </p:nvSpPr>
              <p:spPr bwMode="auto">
                <a:xfrm>
                  <a:off x="405" y="0"/>
                  <a:ext cx="615"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97" name="Group 114"/>
              <p:cNvGrpSpPr>
                <a:grpSpLocks/>
              </p:cNvGrpSpPr>
              <p:nvPr/>
            </p:nvGrpSpPr>
            <p:grpSpPr bwMode="auto">
              <a:xfrm>
                <a:off x="1020" y="0"/>
                <a:ext cx="1022" cy="863"/>
                <a:chOff x="1020" y="0"/>
                <a:chExt cx="1022" cy="863"/>
              </a:xfrm>
            </p:grpSpPr>
            <p:sp>
              <p:nvSpPr>
                <p:cNvPr id="176204" name="Rectangle 106"/>
                <p:cNvSpPr>
                  <a:spLocks noChangeArrowheads="1"/>
                </p:cNvSpPr>
                <p:nvPr/>
              </p:nvSpPr>
              <p:spPr bwMode="auto">
                <a:xfrm>
                  <a:off x="1020" y="0"/>
                  <a:ext cx="1013"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الجراد البابلي/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هرمجدون</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1-17</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05" name="Rectangle 113"/>
                <p:cNvSpPr>
                  <a:spLocks noChangeArrowheads="1"/>
                </p:cNvSpPr>
                <p:nvPr/>
              </p:nvSpPr>
              <p:spPr bwMode="auto">
                <a:xfrm>
                  <a:off x="1020" y="0"/>
                  <a:ext cx="1022"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98" name="Group 116"/>
              <p:cNvGrpSpPr>
                <a:grpSpLocks/>
              </p:cNvGrpSpPr>
              <p:nvPr/>
            </p:nvGrpSpPr>
            <p:grpSpPr bwMode="auto">
              <a:xfrm>
                <a:off x="2046" y="0"/>
                <a:ext cx="978" cy="863"/>
                <a:chOff x="2046" y="0"/>
                <a:chExt cx="978" cy="863"/>
              </a:xfrm>
            </p:grpSpPr>
            <p:sp>
              <p:nvSpPr>
                <p:cNvPr id="176202" name="Rectangle 107"/>
                <p:cNvSpPr>
                  <a:spLocks noChangeArrowheads="1"/>
                </p:cNvSpPr>
                <p:nvPr/>
              </p:nvSpPr>
              <p:spPr bwMode="auto">
                <a:xfrm>
                  <a:off x="2046" y="0"/>
                  <a:ext cx="935"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الغفران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التوبة</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18-27</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03" name="Rectangle 115"/>
                <p:cNvSpPr>
                  <a:spLocks noChangeArrowheads="1"/>
                </p:cNvSpPr>
                <p:nvPr/>
              </p:nvSpPr>
              <p:spPr bwMode="auto">
                <a:xfrm>
                  <a:off x="2046" y="0"/>
                  <a:ext cx="97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99" name="Group 118"/>
              <p:cNvGrpSpPr>
                <a:grpSpLocks/>
              </p:cNvGrpSpPr>
              <p:nvPr/>
            </p:nvGrpSpPr>
            <p:grpSpPr bwMode="auto">
              <a:xfrm>
                <a:off x="3024" y="0"/>
                <a:ext cx="948" cy="863"/>
                <a:chOff x="3024" y="0"/>
                <a:chExt cx="948" cy="863"/>
              </a:xfrm>
            </p:grpSpPr>
            <p:sp>
              <p:nvSpPr>
                <p:cNvPr id="176200" name="Rectangle 108"/>
                <p:cNvSpPr>
                  <a:spLocks noChangeArrowheads="1"/>
                </p:cNvSpPr>
                <p:nvPr/>
              </p:nvSpPr>
              <p:spPr bwMode="auto">
                <a:xfrm>
                  <a:off x="3067" y="0"/>
                  <a:ext cx="86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اليقظة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الروحية</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28- 3: 21</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201" name="Rectangle 117"/>
                <p:cNvSpPr>
                  <a:spLocks noChangeArrowheads="1"/>
                </p:cNvSpPr>
                <p:nvPr/>
              </p:nvSpPr>
              <p:spPr bwMode="auto">
                <a:xfrm>
                  <a:off x="3024" y="0"/>
                  <a:ext cx="94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6194" name="Rectangle 120"/>
            <p:cNvSpPr>
              <a:spLocks noChangeArrowheads="1"/>
            </p:cNvSpPr>
            <p:nvPr/>
          </p:nvSpPr>
          <p:spPr bwMode="auto">
            <a:xfrm>
              <a:off x="-4" y="-4"/>
              <a:ext cx="3980" cy="871"/>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 name="Group 149"/>
          <p:cNvGrpSpPr>
            <a:grpSpLocks/>
          </p:cNvGrpSpPr>
          <p:nvPr/>
        </p:nvGrpSpPr>
        <p:grpSpPr bwMode="auto">
          <a:xfrm>
            <a:off x="762000" y="4724400"/>
            <a:ext cx="8382000" cy="1899165"/>
            <a:chOff x="-4" y="-4"/>
            <a:chExt cx="4154" cy="2185"/>
          </a:xfrm>
        </p:grpSpPr>
        <p:grpSp>
          <p:nvGrpSpPr>
            <p:cNvPr id="176168" name="Group 147"/>
            <p:cNvGrpSpPr>
              <a:grpSpLocks/>
            </p:cNvGrpSpPr>
            <p:nvPr/>
          </p:nvGrpSpPr>
          <p:grpSpPr bwMode="auto">
            <a:xfrm>
              <a:off x="0" y="0"/>
              <a:ext cx="4146" cy="2181"/>
              <a:chOff x="0" y="0"/>
              <a:chExt cx="4146" cy="2181"/>
            </a:xfrm>
          </p:grpSpPr>
          <p:grpSp>
            <p:nvGrpSpPr>
              <p:cNvPr id="176170" name="Group 134"/>
              <p:cNvGrpSpPr>
                <a:grpSpLocks/>
              </p:cNvGrpSpPr>
              <p:nvPr/>
            </p:nvGrpSpPr>
            <p:grpSpPr bwMode="auto">
              <a:xfrm>
                <a:off x="0" y="0"/>
                <a:ext cx="1818" cy="800"/>
                <a:chOff x="0" y="0"/>
                <a:chExt cx="1818" cy="800"/>
              </a:xfrm>
            </p:grpSpPr>
            <p:sp>
              <p:nvSpPr>
                <p:cNvPr id="176191" name="Rectangle 124"/>
                <p:cNvSpPr>
                  <a:spLocks noChangeArrowheads="1"/>
                </p:cNvSpPr>
                <p:nvPr/>
              </p:nvSpPr>
              <p:spPr bwMode="auto">
                <a:xfrm>
                  <a:off x="43" y="0"/>
                  <a:ext cx="1732"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المراثي</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1- 2: 17</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92" name="Rectangle 133"/>
                <p:cNvSpPr>
                  <a:spLocks noChangeArrowheads="1"/>
                </p:cNvSpPr>
                <p:nvPr/>
              </p:nvSpPr>
              <p:spPr bwMode="auto">
                <a:xfrm>
                  <a:off x="0" y="0"/>
                  <a:ext cx="1818"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1" name="Group 136"/>
              <p:cNvGrpSpPr>
                <a:grpSpLocks/>
              </p:cNvGrpSpPr>
              <p:nvPr/>
            </p:nvGrpSpPr>
            <p:grpSpPr bwMode="auto">
              <a:xfrm>
                <a:off x="1818" y="0"/>
                <a:ext cx="1501" cy="800"/>
                <a:chOff x="1818" y="0"/>
                <a:chExt cx="1501" cy="800"/>
              </a:xfrm>
            </p:grpSpPr>
            <p:sp>
              <p:nvSpPr>
                <p:cNvPr id="176189" name="Rectangle 125"/>
                <p:cNvSpPr>
                  <a:spLocks noChangeArrowheads="1"/>
                </p:cNvSpPr>
                <p:nvPr/>
              </p:nvSpPr>
              <p:spPr bwMode="auto">
                <a:xfrm>
                  <a:off x="2113" y="0"/>
                  <a:ext cx="1206"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18-32</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90" name="Rectangle 135"/>
                <p:cNvSpPr>
                  <a:spLocks noChangeArrowheads="1"/>
                </p:cNvSpPr>
                <p:nvPr/>
              </p:nvSpPr>
              <p:spPr bwMode="auto">
                <a:xfrm>
                  <a:off x="1818" y="0"/>
                  <a:ext cx="1292"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2" name="Group 138"/>
              <p:cNvGrpSpPr>
                <a:grpSpLocks/>
              </p:cNvGrpSpPr>
              <p:nvPr/>
            </p:nvGrpSpPr>
            <p:grpSpPr bwMode="auto">
              <a:xfrm>
                <a:off x="3110" y="0"/>
                <a:ext cx="1002" cy="1190"/>
                <a:chOff x="3110" y="0"/>
                <a:chExt cx="1002" cy="1190"/>
              </a:xfrm>
            </p:grpSpPr>
            <p:grpSp>
              <p:nvGrpSpPr>
                <p:cNvPr id="176185" name="Group 128"/>
                <p:cNvGrpSpPr>
                  <a:grpSpLocks/>
                </p:cNvGrpSpPr>
                <p:nvPr/>
              </p:nvGrpSpPr>
              <p:grpSpPr bwMode="auto">
                <a:xfrm>
                  <a:off x="3153" y="0"/>
                  <a:ext cx="959" cy="1190"/>
                  <a:chOff x="0" y="236"/>
                  <a:chExt cx="959" cy="1190"/>
                </a:xfrm>
              </p:grpSpPr>
              <p:sp>
                <p:nvSpPr>
                  <p:cNvPr id="176187" name="Rectangle 126"/>
                  <p:cNvSpPr>
                    <a:spLocks noChangeArrowheads="1"/>
                  </p:cNvSpPr>
                  <p:nvPr/>
                </p:nvSpPr>
                <p:spPr bwMode="auto">
                  <a:xfrm>
                    <a:off x="0" y="1036"/>
                    <a:ext cx="75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6188" name="Rectangle 127"/>
                  <p:cNvSpPr>
                    <a:spLocks noChangeArrowheads="1"/>
                  </p:cNvSpPr>
                  <p:nvPr/>
                </p:nvSpPr>
                <p:spPr bwMode="auto">
                  <a:xfrm>
                    <a:off x="201" y="236"/>
                    <a:ext cx="758" cy="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الدينونة</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1-21</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6186" name="Rectangle 137"/>
                <p:cNvSpPr>
                  <a:spLocks noChangeArrowheads="1"/>
                </p:cNvSpPr>
                <p:nvPr/>
              </p:nvSpPr>
              <p:spPr bwMode="auto">
                <a:xfrm>
                  <a:off x="3110" y="0"/>
                  <a:ext cx="844"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3" name="Group 140"/>
              <p:cNvGrpSpPr>
                <a:grpSpLocks/>
              </p:cNvGrpSpPr>
              <p:nvPr/>
            </p:nvGrpSpPr>
            <p:grpSpPr bwMode="auto">
              <a:xfrm>
                <a:off x="0" y="800"/>
                <a:ext cx="1817" cy="487"/>
                <a:chOff x="0" y="800"/>
                <a:chExt cx="1817" cy="487"/>
              </a:xfrm>
            </p:grpSpPr>
            <p:sp>
              <p:nvSpPr>
                <p:cNvPr id="176183" name="Rectangle 129"/>
                <p:cNvSpPr>
                  <a:spLocks noChangeArrowheads="1"/>
                </p:cNvSpPr>
                <p:nvPr/>
              </p:nvSpPr>
              <p:spPr bwMode="auto">
                <a:xfrm>
                  <a:off x="43" y="884"/>
                  <a:ext cx="134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ماضي</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84" name="Rectangle 139"/>
                <p:cNvSpPr>
                  <a:spLocks noChangeArrowheads="1"/>
                </p:cNvSpPr>
                <p:nvPr/>
              </p:nvSpPr>
              <p:spPr bwMode="auto">
                <a:xfrm>
                  <a:off x="0" y="800"/>
                  <a:ext cx="18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4" name="Group 142"/>
              <p:cNvGrpSpPr>
                <a:grpSpLocks/>
              </p:cNvGrpSpPr>
              <p:nvPr/>
            </p:nvGrpSpPr>
            <p:grpSpPr bwMode="auto">
              <a:xfrm>
                <a:off x="1817" y="800"/>
                <a:ext cx="2329" cy="487"/>
                <a:chOff x="1817" y="800"/>
                <a:chExt cx="2329" cy="487"/>
              </a:xfrm>
            </p:grpSpPr>
            <p:sp>
              <p:nvSpPr>
                <p:cNvPr id="176181" name="Rectangle 130"/>
                <p:cNvSpPr>
                  <a:spLocks noChangeArrowheads="1"/>
                </p:cNvSpPr>
                <p:nvPr/>
              </p:nvSpPr>
              <p:spPr bwMode="auto">
                <a:xfrm>
                  <a:off x="1860" y="884"/>
                  <a:ext cx="22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مستقبل</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82" name="Rectangle 141"/>
                <p:cNvSpPr>
                  <a:spLocks noChangeArrowheads="1"/>
                </p:cNvSpPr>
                <p:nvPr/>
              </p:nvSpPr>
              <p:spPr bwMode="auto">
                <a:xfrm>
                  <a:off x="1817" y="800"/>
                  <a:ext cx="232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5" name="Group 144"/>
              <p:cNvGrpSpPr>
                <a:grpSpLocks/>
              </p:cNvGrpSpPr>
              <p:nvPr/>
            </p:nvGrpSpPr>
            <p:grpSpPr bwMode="auto">
              <a:xfrm>
                <a:off x="0" y="1203"/>
                <a:ext cx="4146" cy="584"/>
                <a:chOff x="0" y="1203"/>
                <a:chExt cx="4146" cy="584"/>
              </a:xfrm>
            </p:grpSpPr>
            <p:sp>
              <p:nvSpPr>
                <p:cNvPr id="176179" name="Rectangle 131"/>
                <p:cNvSpPr>
                  <a:spLocks noChangeArrowheads="1"/>
                </p:cNvSpPr>
                <p:nvPr/>
              </p:nvSpPr>
              <p:spPr bwMode="auto">
                <a:xfrm>
                  <a:off x="43" y="1384"/>
                  <a:ext cx="406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80" name="Rectangle 143"/>
                <p:cNvSpPr>
                  <a:spLocks noChangeArrowheads="1"/>
                </p:cNvSpPr>
                <p:nvPr/>
              </p:nvSpPr>
              <p:spPr bwMode="auto">
                <a:xfrm>
                  <a:off x="0" y="1203"/>
                  <a:ext cx="414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6176" name="Group 146"/>
              <p:cNvGrpSpPr>
                <a:grpSpLocks/>
              </p:cNvGrpSpPr>
              <p:nvPr/>
            </p:nvGrpSpPr>
            <p:grpSpPr bwMode="auto">
              <a:xfrm>
                <a:off x="0" y="1606"/>
                <a:ext cx="4146" cy="575"/>
                <a:chOff x="0" y="1606"/>
                <a:chExt cx="4146" cy="575"/>
              </a:xfrm>
            </p:grpSpPr>
            <p:sp>
              <p:nvSpPr>
                <p:cNvPr id="176177" name="Rectangle 132"/>
                <p:cNvSpPr>
                  <a:spLocks noChangeArrowheads="1"/>
                </p:cNvSpPr>
                <p:nvPr/>
              </p:nvSpPr>
              <p:spPr bwMode="auto">
                <a:xfrm>
                  <a:off x="43" y="1778"/>
                  <a:ext cx="406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590 ق.م</a:t>
                  </a:r>
                  <a:endParaRPr kumimoji="1"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78" name="Rectangle 145"/>
                <p:cNvSpPr>
                  <a:spLocks noChangeArrowheads="1"/>
                </p:cNvSpPr>
                <p:nvPr/>
              </p:nvSpPr>
              <p:spPr bwMode="auto">
                <a:xfrm>
                  <a:off x="0" y="1606"/>
                  <a:ext cx="414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6169" name="Rectangle 148"/>
            <p:cNvSpPr>
              <a:spLocks noChangeArrowheads="1"/>
            </p:cNvSpPr>
            <p:nvPr/>
          </p:nvSpPr>
          <p:spPr bwMode="auto">
            <a:xfrm>
              <a:off x="-4" y="-4"/>
              <a:ext cx="4154" cy="2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6134" name="Text Box 151"/>
          <p:cNvSpPr txBox="1">
            <a:spLocks noChangeArrowheads="1"/>
          </p:cNvSpPr>
          <p:nvPr/>
        </p:nvSpPr>
        <p:spPr bwMode="auto">
          <a:xfrm>
            <a:off x="8514587"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8978" name="Rectangle 178"/>
          <p:cNvSpPr>
            <a:spLocks noChangeArrowheads="1"/>
          </p:cNvSpPr>
          <p:nvPr/>
        </p:nvSpPr>
        <p:spPr bwMode="auto">
          <a:xfrm>
            <a:off x="654908" y="4724400"/>
            <a:ext cx="4438135"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79" name="Rectangle 179"/>
          <p:cNvSpPr>
            <a:spLocks noChangeArrowheads="1"/>
          </p:cNvSpPr>
          <p:nvPr/>
        </p:nvSpPr>
        <p:spPr bwMode="auto">
          <a:xfrm>
            <a:off x="5105400" y="4724400"/>
            <a:ext cx="2286000"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80" name="Rectangle 180"/>
          <p:cNvSpPr>
            <a:spLocks noChangeArrowheads="1"/>
          </p:cNvSpPr>
          <p:nvPr/>
        </p:nvSpPr>
        <p:spPr bwMode="auto">
          <a:xfrm>
            <a:off x="7391400" y="4724400"/>
            <a:ext cx="1803446"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81" name="Rectangle 181"/>
          <p:cNvSpPr>
            <a:spLocks noChangeArrowheads="1"/>
          </p:cNvSpPr>
          <p:nvPr/>
        </p:nvSpPr>
        <p:spPr bwMode="auto">
          <a:xfrm>
            <a:off x="634476" y="5486400"/>
            <a:ext cx="3010768" cy="381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82" name="Rectangle 182"/>
          <p:cNvSpPr>
            <a:spLocks noChangeArrowheads="1"/>
          </p:cNvSpPr>
          <p:nvPr/>
        </p:nvSpPr>
        <p:spPr bwMode="auto">
          <a:xfrm>
            <a:off x="3645243" y="5486400"/>
            <a:ext cx="5537246" cy="381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83" name="Rectangle 183"/>
          <p:cNvSpPr>
            <a:spLocks noChangeArrowheads="1"/>
          </p:cNvSpPr>
          <p:nvPr/>
        </p:nvSpPr>
        <p:spPr bwMode="auto">
          <a:xfrm>
            <a:off x="640963" y="5867399"/>
            <a:ext cx="8564822" cy="1002767"/>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8984" name="Line 184"/>
          <p:cNvSpPr>
            <a:spLocks noChangeShapeType="1"/>
          </p:cNvSpPr>
          <p:nvPr/>
        </p:nvSpPr>
        <p:spPr bwMode="auto">
          <a:xfrm>
            <a:off x="5084558" y="914400"/>
            <a:ext cx="0" cy="4572000"/>
          </a:xfrm>
          <a:prstGeom prst="line">
            <a:avLst/>
          </a:prstGeom>
          <a:noFill/>
          <a:ln w="76200">
            <a:solidFill>
              <a:srgbClr val="F0EFE0"/>
            </a:solidFill>
            <a:miter lim="800000"/>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1" name="Rectangle 2"/>
          <p:cNvSpPr txBox="1">
            <a:spLocks noChangeArrowheads="1"/>
          </p:cNvSpPr>
          <p:nvPr/>
        </p:nvSpPr>
        <p:spPr bwMode="auto">
          <a:xfrm>
            <a:off x="6091881" y="5885535"/>
            <a:ext cx="26794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2661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amond(in)">
                                      <p:cBhvr>
                                        <p:cTn id="12" dur="2000"/>
                                        <p:tgtEl>
                                          <p:spTgt spid="20"/>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588978"/>
                                        </p:tgtEl>
                                        <p:attrNameLst>
                                          <p:attrName>style.visibility</p:attrName>
                                        </p:attrNameLst>
                                      </p:cBhvr>
                                      <p:to>
                                        <p:strVal val="visible"/>
                                      </p:to>
                                    </p:set>
                                    <p:animEffect transition="in" filter="diamond(in)">
                                      <p:cBhvr>
                                        <p:cTn id="15" dur="2000"/>
                                        <p:tgtEl>
                                          <p:spTgt spid="58897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588979"/>
                                        </p:tgtEl>
                                        <p:attrNameLst>
                                          <p:attrName>style.visibility</p:attrName>
                                        </p:attrNameLst>
                                      </p:cBhvr>
                                      <p:to>
                                        <p:strVal val="visible"/>
                                      </p:to>
                                    </p:set>
                                    <p:animEffect transition="in" filter="diamond(in)">
                                      <p:cBhvr>
                                        <p:cTn id="18" dur="2000"/>
                                        <p:tgtEl>
                                          <p:spTgt spid="588979"/>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588980"/>
                                        </p:tgtEl>
                                        <p:attrNameLst>
                                          <p:attrName>style.visibility</p:attrName>
                                        </p:attrNameLst>
                                      </p:cBhvr>
                                      <p:to>
                                        <p:strVal val="visible"/>
                                      </p:to>
                                    </p:set>
                                    <p:animEffect transition="in" filter="diamond(in)">
                                      <p:cBhvr>
                                        <p:cTn id="21" dur="2000"/>
                                        <p:tgtEl>
                                          <p:spTgt spid="588980"/>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588981"/>
                                        </p:tgtEl>
                                        <p:attrNameLst>
                                          <p:attrName>style.visibility</p:attrName>
                                        </p:attrNameLst>
                                      </p:cBhvr>
                                      <p:to>
                                        <p:strVal val="visible"/>
                                      </p:to>
                                    </p:set>
                                    <p:animEffect transition="in" filter="diamond(in)">
                                      <p:cBhvr>
                                        <p:cTn id="24" dur="2000"/>
                                        <p:tgtEl>
                                          <p:spTgt spid="588981"/>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588982"/>
                                        </p:tgtEl>
                                        <p:attrNameLst>
                                          <p:attrName>style.visibility</p:attrName>
                                        </p:attrNameLst>
                                      </p:cBhvr>
                                      <p:to>
                                        <p:strVal val="visible"/>
                                      </p:to>
                                    </p:set>
                                    <p:animEffect transition="in" filter="diamond(in)">
                                      <p:cBhvr>
                                        <p:cTn id="27" dur="2000"/>
                                        <p:tgtEl>
                                          <p:spTgt spid="588982"/>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588983"/>
                                        </p:tgtEl>
                                        <p:attrNameLst>
                                          <p:attrName>style.visibility</p:attrName>
                                        </p:attrNameLst>
                                      </p:cBhvr>
                                      <p:to>
                                        <p:strVal val="visible"/>
                                      </p:to>
                                    </p:set>
                                    <p:animEffect transition="in" filter="diamond(in)">
                                      <p:cBhvr>
                                        <p:cTn id="30" dur="2000"/>
                                        <p:tgtEl>
                                          <p:spTgt spid="588983"/>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588984"/>
                                        </p:tgtEl>
                                        <p:attrNameLst>
                                          <p:attrName>style.visibility</p:attrName>
                                        </p:attrNameLst>
                                      </p:cBhvr>
                                      <p:to>
                                        <p:strVal val="visible"/>
                                      </p:to>
                                    </p:set>
                                    <p:animEffect transition="in" filter="diamond(in)">
                                      <p:cBhvr>
                                        <p:cTn id="33" dur="2000"/>
                                        <p:tgtEl>
                                          <p:spTgt spid="58898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978" grpId="0" animBg="1"/>
      <p:bldP spid="588979" grpId="0" animBg="1"/>
      <p:bldP spid="588980" grpId="0" animBg="1"/>
      <p:bldP spid="588981" grpId="0" animBg="1"/>
      <p:bldP spid="588982" grpId="0" animBg="1"/>
      <p:bldP spid="588983" grpId="0" animBg="1"/>
      <p:bldP spid="588984" grpId="0" animBg="1"/>
      <p:bldP spid="1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9552" y="25056"/>
            <a:ext cx="8604448" cy="6832944"/>
          </a:xfrm>
          <a:prstGeom prst="rect">
            <a:avLst/>
          </a:prstGeom>
        </p:spPr>
      </p:pic>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تأديب الله للولايات المتحدة الأمريكية</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21A50DC-BB1D-F47E-96CB-429AED392238}"/>
              </a:ext>
            </a:extLst>
          </p:cNvPr>
          <p:cNvSpPr txBox="1">
            <a:spLocks noChangeArrowheads="1"/>
          </p:cNvSpPr>
          <p:nvPr/>
        </p:nvSpPr>
        <p:spPr bwMode="auto">
          <a:xfrm>
            <a:off x="0" y="1052736"/>
            <a:ext cx="7048277" cy="540915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المشكلة ليست الأسلحة</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إنها قلوب بدون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بيوت بلا تأديب</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مدارس بلا صلاة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ومحاكم بلا عدل</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9797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DC1CD2-529D-DB9A-AC9B-F0356E42A12D}"/>
              </a:ext>
            </a:extLst>
          </p:cNvPr>
          <p:cNvGrpSpPr/>
          <p:nvPr/>
        </p:nvGrpSpPr>
        <p:grpSpPr>
          <a:xfrm>
            <a:off x="107504" y="1777539"/>
            <a:ext cx="8864600" cy="5080000"/>
            <a:chOff x="107504" y="1777539"/>
            <a:chExt cx="8864600" cy="5080000"/>
          </a:xfrm>
        </p:grpSpPr>
        <p:pic>
          <p:nvPicPr>
            <p:cNvPr id="2" name="Picture 1"/>
            <p:cNvPicPr>
              <a:picLocks noChangeAspect="1"/>
            </p:cNvPicPr>
            <p:nvPr/>
          </p:nvPicPr>
          <p:blipFill>
            <a:blip r:embed="rId3"/>
            <a:stretch>
              <a:fillRect/>
            </a:stretch>
          </p:blipFill>
          <p:spPr>
            <a:xfrm>
              <a:off x="107504" y="1777539"/>
              <a:ext cx="8864600" cy="5080000"/>
            </a:xfrm>
            <a:prstGeom prst="rect">
              <a:avLst/>
            </a:prstGeom>
          </p:spPr>
        </p:pic>
        <p:sp>
          <p:nvSpPr>
            <p:cNvPr id="3" name="Rectangle 2">
              <a:extLst>
                <a:ext uri="{FF2B5EF4-FFF2-40B4-BE49-F238E27FC236}">
                  <a16:creationId xmlns:a16="http://schemas.microsoft.com/office/drawing/2014/main" id="{8178C876-F32C-599A-B7C9-7092176867CC}"/>
                </a:ext>
              </a:extLst>
            </p:cNvPr>
            <p:cNvSpPr/>
            <p:nvPr/>
          </p:nvSpPr>
          <p:spPr bwMode="auto">
            <a:xfrm>
              <a:off x="971600" y="2924944"/>
              <a:ext cx="1584176"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6" name="Rectangle 5">
              <a:extLst>
                <a:ext uri="{FF2B5EF4-FFF2-40B4-BE49-F238E27FC236}">
                  <a16:creationId xmlns:a16="http://schemas.microsoft.com/office/drawing/2014/main" id="{996D797A-6DC5-FEFB-6831-E65405A40E7D}"/>
                </a:ext>
              </a:extLst>
            </p:cNvPr>
            <p:cNvSpPr/>
            <p:nvPr/>
          </p:nvSpPr>
          <p:spPr bwMode="auto">
            <a:xfrm>
              <a:off x="4067944" y="2985904"/>
              <a:ext cx="1453670"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7" name="Rectangle 6">
              <a:extLst>
                <a:ext uri="{FF2B5EF4-FFF2-40B4-BE49-F238E27FC236}">
                  <a16:creationId xmlns:a16="http://schemas.microsoft.com/office/drawing/2014/main" id="{48C0BC43-7E55-F5B8-89EC-71DF9DD4783E}"/>
                </a:ext>
              </a:extLst>
            </p:cNvPr>
            <p:cNvSpPr/>
            <p:nvPr/>
          </p:nvSpPr>
          <p:spPr bwMode="auto">
            <a:xfrm>
              <a:off x="6804248" y="3081699"/>
              <a:ext cx="13681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تأديب الأفراد</a:t>
            </a:r>
            <a:endParaRPr lang="en-US" sz="6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8D972BBE-DBA8-E4E1-3EB1-17B5E5CBBCD5}"/>
              </a:ext>
            </a:extLst>
          </p:cNvPr>
          <p:cNvSpPr txBox="1">
            <a:spLocks noChangeArrowheads="1"/>
          </p:cNvSpPr>
          <p:nvPr/>
        </p:nvSpPr>
        <p:spPr bwMode="auto">
          <a:xfrm>
            <a:off x="939631" y="2551212"/>
            <a:ext cx="1792584"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قسم الدروس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التي تم تعلمها</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0C4FACB1-0376-83CD-36DB-251D014E5325}"/>
              </a:ext>
            </a:extLst>
          </p:cNvPr>
          <p:cNvSpPr txBox="1">
            <a:spLocks noChangeArrowheads="1"/>
          </p:cNvSpPr>
          <p:nvPr/>
        </p:nvSpPr>
        <p:spPr bwMode="auto">
          <a:xfrm>
            <a:off x="3923927" y="2555777"/>
            <a:ext cx="1689893"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قسم الدروس التي تم تعلمها مرتين</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C097C13F-C7BC-C789-5201-DC4B3927EF95}"/>
              </a:ext>
            </a:extLst>
          </p:cNvPr>
          <p:cNvSpPr txBox="1">
            <a:spLocks noChangeArrowheads="1"/>
          </p:cNvSpPr>
          <p:nvPr/>
        </p:nvSpPr>
        <p:spPr bwMode="auto">
          <a:xfrm>
            <a:off x="6588224" y="2677697"/>
            <a:ext cx="1792584"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قسم…أوه، على الصراخ بصوت عالٍ</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14223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4664"/>
            <a:ext cx="9144000" cy="6264696"/>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أنا لا أصنع </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أعذاراً</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أنا أصنع نتائج</a:t>
            </a:r>
            <a:endParaRPr lang="en-US" sz="7200" dirty="0">
              <a:effectLst>
                <a:glow rad="127000">
                  <a:schemeClr val="tx1"/>
                </a:glow>
              </a:effectLst>
              <a:ea typeface="ＭＳ Ｐゴシック" charset="0"/>
            </a:endParaRPr>
          </a:p>
        </p:txBody>
      </p:sp>
    </p:spTree>
    <p:extLst>
      <p:ext uri="{BB962C8B-B14F-4D97-AF65-F5344CB8AC3E}">
        <p14:creationId xmlns:p14="http://schemas.microsoft.com/office/powerpoint/2010/main" val="37840211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يجب أن يجلب التأديب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التوبة</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1: 1- 2: 17</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2047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891" y="764705"/>
            <a:ext cx="9221655"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التوبة ستجلب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الإسترداد</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2: 18- 3: 21</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1064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يوئيل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5" name="Text Box 5"/>
          <p:cNvSpPr txBox="1">
            <a:spLocks noChangeArrowheads="1"/>
          </p:cNvSpPr>
          <p:nvPr/>
        </p:nvSpPr>
        <p:spPr bwMode="auto">
          <a:xfrm rot="-4521974">
            <a:off x="2953385" y="1835944"/>
            <a:ext cx="492443" cy="45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يوم الرب</a:t>
            </a:r>
            <a:endParaRPr kumimoji="0" lang="en-US" sz="36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نبوة</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دمار              1: 1-2: 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تحرير              </a:t>
            </a:r>
            <a:r>
              <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2: 18-3: 21</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تاريخ</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الكوارث 1: 1-20</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الغزو 2: 1-17</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الإسترداد 2: 18-32</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الدينونة 3: 1-16</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البركة 3: 17-21</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494795"/>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توبة إسرائيل سوف تحضر الغفران، التحرير والإسترداد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18-3: 21)</a:t>
            </a:r>
            <a:r>
              <a:rPr lang="en-US" sz="3600" dirty="0">
                <a:effectLst>
                  <a:glow rad="127000">
                    <a:schemeClr val="tx1"/>
                  </a:glow>
                </a:effectLst>
                <a:ea typeface="ＭＳ Ｐゴシック" charset="0"/>
              </a:rPr>
              <a:t>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89726"/>
            <a:ext cx="9144000" cy="4968274"/>
          </a:xfrm>
          <a:prstGeom prst="rect">
            <a:avLst/>
          </a:prstGeom>
        </p:spPr>
      </p:pic>
    </p:spTree>
    <p:extLst>
      <p:ext uri="{BB962C8B-B14F-4D97-AF65-F5344CB8AC3E}">
        <p14:creationId xmlns:p14="http://schemas.microsoft.com/office/powerpoint/2010/main" val="355238612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188641"/>
            <a:ext cx="8892480" cy="3960440"/>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فيغار الرب لأرضه ويرق لشعبه ويجيب الرب ويقول لشعبه هأنذا مرسل لكم قمحاً ومسطاراً وزيتاً لتشبعوا منها ولا أجعلم أيضاً عاراً بين الأمم</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يوئيل 2: 18-19</a:t>
            </a:r>
            <a:r>
              <a:rPr lang="en-US" sz="4000" dirty="0">
                <a:effectLst>
                  <a:glow rad="127000">
                    <a:schemeClr val="tx1"/>
                  </a:glow>
                </a:effectLst>
                <a:ea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8024" y="4306096"/>
            <a:ext cx="3625338" cy="2579288"/>
          </a:xfrm>
          <a:prstGeom prst="rect">
            <a:avLst/>
          </a:prstGeom>
        </p:spPr>
      </p:pic>
      <p:pic>
        <p:nvPicPr>
          <p:cNvPr id="6" name="Picture 2" descr="shelilat ha-galut | Judaism | Britannica">
            <a:extLst>
              <a:ext uri="{FF2B5EF4-FFF2-40B4-BE49-F238E27FC236}">
                <a16:creationId xmlns:a16="http://schemas.microsoft.com/office/drawing/2014/main" id="{A393084D-E1DE-FECB-BDA4-091FB1F8B2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835" y="4306096"/>
            <a:ext cx="3787637" cy="252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3327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4572000" y="5445224"/>
            <a:ext cx="4427984" cy="1241270"/>
          </a:xfrm>
          <a:effectLst/>
        </p:spPr>
        <p:txBody>
          <a:bodyPr/>
          <a:lstStyle/>
          <a:p>
            <a:pPr algn="ct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حماية الله</a:t>
            </a:r>
            <a:b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المستقبلية لإسرائيل</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7888229" y="-484535"/>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4427984"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والشمالي أبعده عنكم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وأطرده إلى أرض ناشفة ومقفرة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مقدمته إلى البحر الشرقي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وساقته إلى البحر الغربي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فيصعد نتنه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وتطلع زهمته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لأنه قد تصلف في عمله</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2: 20</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1" name="Right Arrow 20"/>
          <p:cNvSpPr/>
          <p:nvPr/>
        </p:nvSpPr>
        <p:spPr bwMode="auto">
          <a:xfrm rot="6136636">
            <a:off x="7615113" y="2895285"/>
            <a:ext cx="149240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76"/>
          <p:cNvSpPr txBox="1">
            <a:spLocks noChangeArrowheads="1"/>
          </p:cNvSpPr>
          <p:nvPr/>
        </p:nvSpPr>
        <p:spPr bwMode="auto">
          <a:xfrm>
            <a:off x="6660232"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إسرائيل</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8" name="Right Arrow 27"/>
          <p:cNvSpPr/>
          <p:nvPr/>
        </p:nvSpPr>
        <p:spPr bwMode="auto">
          <a:xfrm rot="10800000">
            <a:off x="6876257" y="383946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77"/>
          <p:cNvSpPr txBox="1">
            <a:spLocks noChangeArrowheads="1"/>
          </p:cNvSpPr>
          <p:nvPr/>
        </p:nvSpPr>
        <p:spPr bwMode="auto">
          <a:xfrm>
            <a:off x="7092280" y="1772816"/>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الشمال</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5" name="Right Arrow 24"/>
          <p:cNvSpPr/>
          <p:nvPr/>
        </p:nvSpPr>
        <p:spPr bwMode="auto">
          <a:xfrm rot="168760">
            <a:off x="8388424" y="3874197"/>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83764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A82008-1F2C-AE5E-65DE-3DF38A3456D9}"/>
              </a:ext>
            </a:extLst>
          </p:cNvPr>
          <p:cNvSpPr/>
          <p:nvPr/>
        </p:nvSpPr>
        <p:spPr bwMode="auto">
          <a:xfrm>
            <a:off x="0" y="-26987"/>
            <a:ext cx="9144000" cy="10077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2" name="Title 1"/>
          <p:cNvSpPr>
            <a:spLocks noGrp="1"/>
          </p:cNvSpPr>
          <p:nvPr>
            <p:ph type="title"/>
          </p:nvPr>
        </p:nvSpPr>
        <p:spPr>
          <a:xfrm>
            <a:off x="0" y="-171400"/>
            <a:ext cx="9144000" cy="1008063"/>
          </a:xfrm>
          <a:noFill/>
        </p:spPr>
        <p:txBody>
          <a:bodyPr/>
          <a:lstStyle/>
          <a:p>
            <a:pPr>
              <a:defRPr/>
            </a:pPr>
            <a:r>
              <a:rPr lang="ar-JO" sz="3600" dirty="0">
                <a:cs typeface="Arial" panose="020B0604020202020204" pitchFamily="34" charset="0"/>
              </a:rPr>
              <a:t>تباين يوئيل 1 مع 2: 21-27</a:t>
            </a:r>
            <a:endParaRPr lang="en-US" sz="3600" dirty="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85994284"/>
              </p:ext>
            </p:extLst>
          </p:nvPr>
        </p:nvGraphicFramePr>
        <p:xfrm>
          <a:off x="0" y="980726"/>
          <a:ext cx="9144000" cy="5877274"/>
        </p:xfrm>
        <a:graphic>
          <a:graphicData uri="http://schemas.openxmlformats.org/drawingml/2006/table">
            <a:tbl>
              <a:tblPr firstRow="1" bandRow="1">
                <a:tableStyleId>{5C22544A-7EE6-4342-B048-85BDC9FD1C3A}</a:tableStyleId>
              </a:tblPr>
              <a:tblGrid>
                <a:gridCol w="2267744">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491880">
                  <a:extLst>
                    <a:ext uri="{9D8B030D-6E8A-4147-A177-3AD203B41FA5}">
                      <a16:colId xmlns:a16="http://schemas.microsoft.com/office/drawing/2014/main" val="20002"/>
                    </a:ext>
                  </a:extLst>
                </a:gridCol>
              </a:tblGrid>
              <a:tr h="579178">
                <a:tc>
                  <a:txBody>
                    <a:bodyPr/>
                    <a:lstStyle/>
                    <a:p>
                      <a:pPr algn="ctr">
                        <a:spcAft>
                          <a:spcPts val="0"/>
                        </a:spcAft>
                      </a:pPr>
                      <a:r>
                        <a:rPr lang="en-US" sz="2400" b="1" i="0" dirty="0">
                          <a:solidFill>
                            <a:schemeClr val="tx2"/>
                          </a:solidFill>
                          <a:effectLst/>
                          <a:latin typeface="Arial" panose="020B0604020202020204" pitchFamily="34" charset="0"/>
                          <a:ea typeface="Times New Roman"/>
                          <a:cs typeface="Arial" panose="020B0604020202020204" pitchFamily="34" charset="0"/>
                        </a:rPr>
                        <a:t> </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solidFill>
                      <a:schemeClr val="bg1"/>
                    </a:solid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في أيام يوئيل</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solidFill>
                      <a:schemeClr val="bg1"/>
                    </a:solid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في يوم الرب</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0000"/>
                  </a:ext>
                </a:extLst>
              </a:tr>
              <a:tr h="756871">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الأرض</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حزن (1: 10)</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فرح وسرور</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(2: 21)</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1"/>
                  </a:ext>
                </a:extLst>
              </a:tr>
              <a:tr h="756871">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الحيوانات</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تأوه، توهان، </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جوع شديد (1: 18)</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لا خوف (2: 22أ)</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2"/>
                  </a:ext>
                </a:extLst>
              </a:tr>
              <a:tr h="1135306">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الحقول والبساتين</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قاحلة وغير منتجة </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(1: 7، 10-12)</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نمو وإثمار وإنتاجية </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(2: 22)</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3"/>
                  </a:ext>
                </a:extLst>
              </a:tr>
              <a:tr h="756871">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الأمطار</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قحط مع جفاف يسبب الحرائق (1: 20)</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سقوط بوفرة</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(2: 23)</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4"/>
                  </a:ext>
                </a:extLst>
              </a:tr>
              <a:tr h="756871">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الحبوب والنبيذ والزيت</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مدمرة وجافة (1: 10)</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تكون وفيرة (2: 24)</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5"/>
                  </a:ext>
                </a:extLst>
              </a:tr>
              <a:tr h="1135306">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المحاصيل</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مدمرة بسبب الجراد </a:t>
                      </a:r>
                    </a:p>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(1: 4)</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tc>
                  <a:txBody>
                    <a:bodyPr/>
                    <a:lstStyle/>
                    <a:p>
                      <a:pPr algn="ctr">
                        <a:spcAft>
                          <a:spcPts val="0"/>
                        </a:spcAft>
                      </a:pPr>
                      <a:r>
                        <a:rPr lang="ar-JO" sz="2400" b="1" i="0" dirty="0">
                          <a:solidFill>
                            <a:schemeClr val="tx2"/>
                          </a:solidFill>
                          <a:effectLst/>
                          <a:latin typeface="Arial" panose="020B0604020202020204" pitchFamily="34" charset="0"/>
                          <a:ea typeface="Times New Roman"/>
                          <a:cs typeface="Arial" panose="020B0604020202020204" pitchFamily="34" charset="0"/>
                        </a:rPr>
                        <a:t>يتم استبدال الدمار بالإنتاجية     (2: 25-26)</a:t>
                      </a:r>
                      <a:endParaRPr lang="en-SG" sz="2000" b="1" i="0" dirty="0">
                        <a:solidFill>
                          <a:schemeClr val="tx2"/>
                        </a:solidFill>
                        <a:effectLst/>
                        <a:latin typeface="Arial" panose="020B0604020202020204" pitchFamily="34" charset="0"/>
                        <a:ea typeface="Times New Roman"/>
                        <a:cs typeface="Arial" panose="020B0604020202020204" pitchFamily="34" charset="0"/>
                      </a:endParaRPr>
                    </a:p>
                  </a:txBody>
                  <a:tcPr marL="68580" marR="68580" marT="0" marB="0" anchor="ctr">
                    <a:noFill/>
                  </a:tcPr>
                </a:tc>
                <a:extLst>
                  <a:ext uri="{0D108BD9-81ED-4DB2-BD59-A6C34878D82A}">
                    <a16:rowId xmlns:a16="http://schemas.microsoft.com/office/drawing/2014/main" val="10006"/>
                  </a:ext>
                </a:extLst>
              </a:tr>
            </a:tbl>
          </a:graphicData>
        </a:graphic>
      </p:graphicFrame>
      <p:sp>
        <p:nvSpPr>
          <p:cNvPr id="5"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582</a:t>
            </a:r>
            <a:endParaRPr lang="en-GB" b="1" dirty="0">
              <a:solidFill>
                <a:srgbClr val="FFFFFF"/>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0" y="548284"/>
            <a:ext cx="9144000" cy="28803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ar-JO" sz="1400" b="1" dirty="0">
                <a:solidFill>
                  <a:srgbClr val="FFFFFF"/>
                </a:solidFill>
                <a:latin typeface="Arial" panose="020B0604020202020204" pitchFamily="34" charset="0"/>
                <a:cs typeface="Arial" panose="020B0604020202020204" pitchFamily="34" charset="0"/>
              </a:rPr>
              <a:t>مقتبس من نشرة مجهولة المصدر (كلية دالاس اللاهوتية، 1985)</a:t>
            </a:r>
            <a:endParaRPr lang="en-US" sz="1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300356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212365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	أبكي لتجنب الدينونة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أرجع إلى بركة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	أخضع لسيادة الله </a:t>
            </a:r>
          </a:p>
        </p:txBody>
      </p:sp>
    </p:spTree>
    <p:extLst>
      <p:ext uri="{BB962C8B-B14F-4D97-AF65-F5344CB8AC3E}">
        <p14:creationId xmlns:p14="http://schemas.microsoft.com/office/powerpoint/2010/main" val="164485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227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4214810" cy="578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052513"/>
            <a:ext cx="4968875" cy="589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0"/>
            <a:ext cx="8316416" cy="980728"/>
          </a:xfrm>
        </p:spPr>
        <p:txBody>
          <a:bodyPr/>
          <a:lstStyle/>
          <a:p>
            <a:pPr>
              <a:defRPr/>
            </a:pPr>
            <a:r>
              <a:rPr lang="ar-JO" sz="3600" dirty="0">
                <a:solidFill>
                  <a:schemeClr val="bg1"/>
                </a:solidFill>
                <a:cs typeface="Arial" panose="020B0604020202020204" pitchFamily="34" charset="0"/>
              </a:rPr>
              <a:t>تناقضات الأرض في سفر يوئيل ٢: ٢١-٢٧</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4" name="Subtitle 2"/>
          <p:cNvSpPr txBox="1">
            <a:spLocks/>
          </p:cNvSpPr>
          <p:nvPr/>
        </p:nvSpPr>
        <p:spPr bwMode="auto">
          <a:xfrm>
            <a:off x="107504" y="1268760"/>
            <a:ext cx="4035868"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نواح</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 ناحت الأرض</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1: 10</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
        <p:nvSpPr>
          <p:cNvPr id="18227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سوف تبتهج</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لا تخافي أيتها الأرض ابتهجي وافرحي لأن الرب يعظم عمله</a:t>
            </a:r>
            <a:endParaRPr kumimoji="0" lang="en-US" sz="32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329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93788"/>
            <a:ext cx="7704138" cy="577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1093788"/>
            <a:ext cx="4735512"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300"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0"/>
            <a:ext cx="8316416" cy="980728"/>
          </a:xfrm>
        </p:spPr>
        <p:txBody>
          <a:bodyPr/>
          <a:lstStyle/>
          <a:p>
            <a:pPr>
              <a:defRPr/>
            </a:pPr>
            <a:r>
              <a:rPr lang="ar-JO" sz="3600" dirty="0">
                <a:solidFill>
                  <a:schemeClr val="bg1"/>
                </a:solidFill>
                <a:effectLst>
                  <a:glow rad="254000">
                    <a:schemeClr val="tx1">
                      <a:alpha val="89000"/>
                    </a:schemeClr>
                  </a:glow>
                </a:effectLst>
                <a:ea typeface="ＭＳ Ｐゴシック" charset="0"/>
                <a:cs typeface="Arial" panose="020B0604020202020204" pitchFamily="34" charset="0"/>
              </a:rPr>
              <a:t>تناقضات الحيوانات في يوئيل 2: 21-27</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أنين، توهان، جوع</a:t>
            </a:r>
            <a:endParaRPr kumimoji="0" lang="en-US" sz="32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كم تئن البهائم </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هامت قطعان البقر </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لأن ليس لها مرعى </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حتى قطعان الغنم تفنى</a:t>
            </a:r>
            <a:endPar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p:txBody>
      </p:sp>
      <p:sp>
        <p:nvSpPr>
          <p:cNvPr id="18330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Subtitle 2"/>
          <p:cNvSpPr txBox="1">
            <a:spLocks/>
          </p:cNvSpPr>
          <p:nvPr/>
        </p:nvSpPr>
        <p:spPr bwMode="auto">
          <a:xfrm>
            <a:off x="4572000" y="1268760"/>
            <a:ext cx="4572000" cy="3600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لن تكون خائفة</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لا تخافي يا بهائم الصحراء</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فإن مراعي البرية تنبت</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2: 22أ</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3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3"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72008"/>
            <a:ext cx="8316416" cy="980728"/>
          </a:xfrm>
        </p:spPr>
        <p:txBody>
          <a:bodyPr/>
          <a:lstStyle/>
          <a:p>
            <a:pPr>
              <a:defRPr/>
            </a:pPr>
            <a:r>
              <a:rPr lang="ar-JO" sz="3600" dirty="0">
                <a:solidFill>
                  <a:schemeClr val="bg1"/>
                </a:solidFill>
                <a:effectLst>
                  <a:glow rad="254000">
                    <a:schemeClr val="tx1">
                      <a:alpha val="89000"/>
                    </a:schemeClr>
                  </a:glow>
                </a:effectLst>
                <a:ea typeface="ＭＳ Ｐゴシック" charset="0"/>
                <a:cs typeface="Arial" panose="020B0604020202020204" pitchFamily="34" charset="0"/>
              </a:rPr>
              <a:t>تناقضات الحقول في يوئيل 2: 21-27</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قاحلة وغير منتجة</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جعلت كرمتي خربة</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وتينتي متهشمة</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قد قشرتها وطرحتها</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فابيضت قضبانها</a:t>
            </a:r>
            <a:endPar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1: 7، 1: 10-12)</a:t>
            </a:r>
            <a:endPar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endParaRPr>
          </a:p>
        </p:txBody>
      </p:sp>
      <p:sp>
        <p:nvSpPr>
          <p:cNvPr id="184326"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154113"/>
            <a:ext cx="4787900" cy="581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ستنمو .... مثمرة ومنتجة</a:t>
            </a:r>
            <a:endParaRPr kumimoji="0" lang="en-US" sz="28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لأن الأشجار تحمل ثمرها</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التينة والكرمة تعطيان قوتهما</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2: 22ب</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1268413"/>
            <a:ext cx="8429626" cy="558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216024"/>
            <a:ext cx="8316416" cy="980728"/>
          </a:xfrm>
        </p:spPr>
        <p:txBody>
          <a:bodyPr/>
          <a:lstStyle/>
          <a:p>
            <a:pPr>
              <a:defRPr/>
            </a:pPr>
            <a:r>
              <a:rPr lang="ar-JO" sz="3600" dirty="0">
                <a:solidFill>
                  <a:schemeClr val="bg1"/>
                </a:solidFill>
                <a:effectLst>
                  <a:glow rad="254000">
                    <a:schemeClr val="tx1">
                      <a:alpha val="89000"/>
                    </a:schemeClr>
                  </a:glow>
                </a:effectLst>
                <a:ea typeface="ＭＳ Ｐゴシック" charset="0"/>
                <a:cs typeface="Arial" panose="020B0604020202020204" pitchFamily="34" charset="0"/>
              </a:rPr>
              <a:t>تناقضات المطر في يوئيل 2: 21-27</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18534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Subtitle 2"/>
          <p:cNvSpPr txBox="1">
            <a:spLocks/>
          </p:cNvSpPr>
          <p:nvPr/>
        </p:nvSpPr>
        <p:spPr bwMode="auto">
          <a:xfrm>
            <a:off x="107504" y="1268760"/>
            <a:ext cx="4250182"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الجفاف (الجفاف يسبب الحريق)</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حتى بهائم الصحراء تنظر إليك</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لأن جداول المياه قد جفت</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والنار أكلت مراعي البرية</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1: 20</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525" y="1241425"/>
            <a:ext cx="4816475"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4464496"/>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سوف يسكب في وفرة</a:t>
            </a:r>
            <a:endParaRPr kumimoji="0" lang="en-US" sz="28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ويا بني صهيون ابتهجوا وافرحوا بالرب إلهكم لأنه يعطيكم المطر المبكر على حقه وينزل عليكم مطراً مبكراً ومتأخراً في أول الوقت</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2: 23</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1"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72008"/>
            <a:ext cx="8316416" cy="980728"/>
          </a:xfrm>
        </p:spPr>
        <p:txBody>
          <a:bodyPr/>
          <a:lstStyle/>
          <a:p>
            <a:pPr>
              <a:defRPr/>
            </a:pPr>
            <a:r>
              <a:rPr lang="ar-JO" sz="3600" dirty="0">
                <a:solidFill>
                  <a:schemeClr val="bg1"/>
                </a:solidFill>
                <a:effectLst>
                  <a:glow rad="254000">
                    <a:schemeClr val="tx1">
                      <a:alpha val="89000"/>
                    </a:schemeClr>
                  </a:glow>
                </a:effectLst>
                <a:ea typeface="ＭＳ Ｐゴシック" charset="0"/>
                <a:cs typeface="Arial" panose="020B0604020202020204" pitchFamily="34" charset="0"/>
              </a:rPr>
              <a:t>القمح، الخمر والزيت في يوئيل 2: 21-27</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18637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Subtitle 2"/>
          <p:cNvSpPr txBox="1">
            <a:spLocks/>
          </p:cNvSpPr>
          <p:nvPr/>
        </p:nvSpPr>
        <p:spPr bwMode="auto">
          <a:xfrm>
            <a:off x="107504" y="1268760"/>
            <a:ext cx="4178744"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مدمر وجاف</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تلف الحقل ناحت الأرض لأنه قد تلف القمح جف المسطار ذبل الزيت</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1: 10</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3238" y="1177925"/>
            <a:ext cx="4841875" cy="568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ستكون وفيرة</a:t>
            </a:r>
            <a:endParaRPr kumimoji="0" lang="en-US" sz="28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فتملأ البيادر حنطة وتفيض حياض المعاصر خمراً وزيتاً </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2: 24</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73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6175"/>
            <a:ext cx="9144000" cy="572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0" y="116632"/>
            <a:ext cx="8316416" cy="980728"/>
          </a:xfrm>
        </p:spPr>
        <p:txBody>
          <a:bodyPr/>
          <a:lstStyle/>
          <a:p>
            <a:pPr>
              <a:defRPr/>
            </a:pPr>
            <a:r>
              <a:rPr lang="ar-JO" sz="3600" dirty="0">
                <a:solidFill>
                  <a:schemeClr val="bg1"/>
                </a:solidFill>
                <a:effectLst>
                  <a:glow rad="254000">
                    <a:schemeClr val="tx1">
                      <a:alpha val="89000"/>
                    </a:schemeClr>
                  </a:glow>
                </a:effectLst>
                <a:ea typeface="ＭＳ Ｐゴシック" charset="0"/>
                <a:cs typeface="Arial" panose="020B0604020202020204" pitchFamily="34" charset="0"/>
              </a:rPr>
              <a:t>تناقضات المحاصيل في يوئيل 2: 21-27</a:t>
            </a:r>
            <a:endParaRPr lang="en-US" sz="3600" dirty="0">
              <a:solidFill>
                <a:schemeClr val="bg1"/>
              </a:solidFill>
              <a:effectLst>
                <a:glow rad="254000">
                  <a:schemeClr val="tx1">
                    <a:alpha val="89000"/>
                  </a:schemeClr>
                </a:glow>
              </a:effectLst>
              <a:ea typeface="ＭＳ Ｐゴシック" charset="0"/>
              <a:cs typeface="Arial" panose="020B0604020202020204" pitchFamily="34" charset="0"/>
            </a:endParaRPr>
          </a:p>
        </p:txBody>
      </p:sp>
      <p:sp>
        <p:nvSpPr>
          <p:cNvPr id="1873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Subtitle 2"/>
          <p:cNvSpPr txBox="1">
            <a:spLocks/>
          </p:cNvSpPr>
          <p:nvPr/>
        </p:nvSpPr>
        <p:spPr bwMode="auto">
          <a:xfrm>
            <a:off x="107504" y="1268760"/>
            <a:ext cx="4250182"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تم تدميرها من الجراد</a:t>
            </a:r>
            <a:endParaRPr kumimoji="0" lang="en-US"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فضلة القمص أكلها الزحاف</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وفضلة الزحاف أكلها الغوغاء</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وفضلة الغوغاء أكلها الطيار</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1: 4</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125538"/>
            <a:ext cx="4781550" cy="573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rPr>
              <a:t>منتجة</a:t>
            </a:r>
            <a:endParaRPr kumimoji="0" lang="en-US" sz="2800" b="1" u="none" strike="noStrike" kern="1200" cap="none" spc="0" normalizeH="0" baseline="0" noProof="0" dirty="0">
              <a:ln>
                <a:noFill/>
              </a:ln>
              <a:solidFill>
                <a:srgbClr val="FFFF00"/>
              </a:solidFill>
              <a:effectLst>
                <a:glow rad="254000">
                  <a:srgbClr val="000000">
                    <a:alpha val="89000"/>
                  </a:srgbClr>
                </a:glo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وأعوض لكم عن السنين التي أكلها الجراد الغوغاء والطيار والقمص جيشي العظيم الذي أرسلته عليكم فتأكلون أكلاً وتشبعون وتسبحون اسم الرب إلهكم الذي صنع معكم عجباً ولا يخزى شعبي إلى الأبد</a:t>
            </a:r>
            <a:b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يوئيل 2: 25-26</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666699"/>
        </a:solidFill>
        <a:effectLst/>
      </p:bgPr>
    </p:bg>
    <p:spTree>
      <p:nvGrpSpPr>
        <p:cNvPr id="1" name=""/>
        <p:cNvGrpSpPr/>
        <p:nvPr/>
      </p:nvGrpSpPr>
      <p:grpSpPr>
        <a:xfrm>
          <a:off x="0" y="0"/>
          <a:ext cx="0" cy="0"/>
          <a:chOff x="0" y="0"/>
          <a:chExt cx="0" cy="0"/>
        </a:xfrm>
      </p:grpSpPr>
      <p:pic>
        <p:nvPicPr>
          <p:cNvPr id="192514" name="Picture 5"/>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685800" y="0"/>
            <a:ext cx="8458200" cy="565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2"/>
          <p:cNvSpPr>
            <a:spLocks noGrp="1" noChangeArrowheads="1"/>
          </p:cNvSpPr>
          <p:nvPr>
            <p:ph type="title"/>
          </p:nvPr>
        </p:nvSpPr>
        <p:spPr>
          <a:xfrm rot="16200000">
            <a:off x="-3162300" y="3238500"/>
            <a:ext cx="7086600" cy="609600"/>
          </a:xfrm>
        </p:spPr>
        <p:txBody>
          <a:bodyPr/>
          <a:lstStyle/>
          <a:p>
            <a:pPr algn="ctr" eaLnBrk="1" hangingPunct="1"/>
            <a:r>
              <a:rPr lang="ar-JO" sz="3600" dirty="0">
                <a:solidFill>
                  <a:srgbClr val="FFFF99"/>
                </a:solidFill>
                <a:ea typeface="ＭＳ Ｐゴシック" charset="0"/>
              </a:rPr>
              <a:t>المصطلحات الأخروية في يوئيل</a:t>
            </a:r>
            <a:endParaRPr lang="en-US" sz="3600" dirty="0">
              <a:solidFill>
                <a:srgbClr val="FFFF99"/>
              </a:solidFill>
              <a:ea typeface="ＭＳ Ｐゴシック" charset="0"/>
            </a:endParaRPr>
          </a:p>
        </p:txBody>
      </p:sp>
      <p:sp>
        <p:nvSpPr>
          <p:cNvPr id="583686" name="Rectangle 6"/>
          <p:cNvSpPr>
            <a:spLocks noChangeArrowheads="1"/>
          </p:cNvSpPr>
          <p:nvPr/>
        </p:nvSpPr>
        <p:spPr bwMode="auto">
          <a:xfrm>
            <a:off x="685800" y="0"/>
            <a:ext cx="8458200" cy="6858000"/>
          </a:xfrm>
          <a:prstGeom prst="rect">
            <a:avLst/>
          </a:prstGeom>
          <a:gradFill rotWithShape="0">
            <a:gsLst>
              <a:gs pos="0">
                <a:schemeClr val="tx1">
                  <a:alpha val="67000"/>
                </a:schemeClr>
              </a:gs>
              <a:gs pos="100000">
                <a:schemeClr val="tx1">
                  <a:gamma/>
                  <a:shade val="20392"/>
                  <a:invGamma/>
                  <a:alpha val="67000"/>
                </a:schemeClr>
              </a:gs>
            </a:gsLst>
            <a:lin ang="5400000" scaled="1"/>
          </a:gradFill>
          <a:ln w="9525">
            <a:solidFill>
              <a:schemeClr val="tx1"/>
            </a:solidFill>
            <a:miter lim="800000"/>
            <a:headEnd/>
            <a:tailEnd/>
          </a:ln>
          <a:effectLst/>
        </p:spPr>
        <p:txBody>
          <a:bodyPr wrap="none" anchor="ctr"/>
          <a:lstStyle/>
          <a:p>
            <a:pPr>
              <a:defRPr/>
            </a:pPr>
            <a:endParaRPr lang="en-US" b="1" dirty="0">
              <a:solidFill>
                <a:srgbClr val="000000"/>
              </a:solidFill>
              <a:latin typeface="Arial" panose="020B0604020202020204" pitchFamily="34" charset="0"/>
            </a:endParaRPr>
          </a:p>
        </p:txBody>
      </p:sp>
      <p:sp>
        <p:nvSpPr>
          <p:cNvPr id="583684" name="Rectangle 4"/>
          <p:cNvSpPr>
            <a:spLocks noChangeArrowheads="1"/>
          </p:cNvSpPr>
          <p:nvPr/>
        </p:nvSpPr>
        <p:spPr bwMode="auto">
          <a:xfrm>
            <a:off x="762000" y="188640"/>
            <a:ext cx="7986464" cy="4832092"/>
          </a:xfrm>
          <a:prstGeom prst="rect">
            <a:avLst/>
          </a:prstGeom>
          <a:noFill/>
          <a:ln w="9525">
            <a:noFill/>
            <a:miter lim="800000"/>
            <a:headEnd/>
            <a:tailEnd/>
          </a:ln>
          <a:effectLst/>
        </p:spPr>
        <p:txBody>
          <a:bodyPr wrap="square">
            <a:spAutoFit/>
          </a:bodyPr>
          <a:lstStyle/>
          <a:p>
            <a:pPr algn="r" eaLnBrk="1" hangingPunct="1">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1. قدسوا ... نادوا (1: 14، 3: 9)</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2. لأن يوم الرب قريب (1: 15، 2: 12، 3: 14)</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3. يوم الرب قادم (2: 1، 2: 31)</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4. ظلام (2: 2، 2: 31)</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5. نجاة (2: 3، 2: 32)</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6. ترجف السماء والأرض (2: 10، 3: 16)</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7. تظلم الشمس والقمر والنجوم (2: 10، 3: 15)</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8. الرب يعطي صوته (2: 11، 3: 16)</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9. يوم الرب العظيم المخوف (2: 11، 2: 31)</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10. اجمعوا (2: 16، 3: 2)</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algn="r">
              <a:tabLst>
                <a:tab pos="1257300" algn="l"/>
              </a:tabLst>
              <a:defRPr/>
            </a:pPr>
            <a:r>
              <a:rPr kumimoji="1" lang="ar-JO" sz="28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11. شعبي وميراثي (2: 17، 3: 2)</a:t>
            </a:r>
            <a:endParaRPr kumimoji="1" lang="en-US" sz="28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508061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686"/>
                                        </p:tgtEl>
                                        <p:attrNameLst>
                                          <p:attrName>style.visibility</p:attrName>
                                        </p:attrNameLst>
                                      </p:cBhvr>
                                      <p:to>
                                        <p:strVal val="visible"/>
                                      </p:to>
                                    </p:set>
                                    <p:animEffect transition="in" filter="fade">
                                      <p:cBhvr>
                                        <p:cTn id="7" dur="500"/>
                                        <p:tgtEl>
                                          <p:spTgt spid="58368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83684">
                                            <p:txEl>
                                              <p:pRg st="0" end="0"/>
                                            </p:txEl>
                                          </p:spTgt>
                                        </p:tgtEl>
                                        <p:attrNameLst>
                                          <p:attrName>style.visibility</p:attrName>
                                        </p:attrNameLst>
                                      </p:cBhvr>
                                      <p:to>
                                        <p:strVal val="visible"/>
                                      </p:to>
                                    </p:set>
                                    <p:anim calcmode="lin" valueType="num">
                                      <p:cBhvr additive="base">
                                        <p:cTn id="11" dur="500" fill="hold"/>
                                        <p:tgtEl>
                                          <p:spTgt spid="58368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8368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83684">
                                            <p:txEl>
                                              <p:pRg st="1" end="1"/>
                                            </p:txEl>
                                          </p:spTgt>
                                        </p:tgtEl>
                                        <p:attrNameLst>
                                          <p:attrName>style.visibility</p:attrName>
                                        </p:attrNameLst>
                                      </p:cBhvr>
                                      <p:to>
                                        <p:strVal val="visible"/>
                                      </p:to>
                                    </p:set>
                                    <p:anim calcmode="lin" valueType="num">
                                      <p:cBhvr additive="base">
                                        <p:cTn id="16" dur="500" fill="hold"/>
                                        <p:tgtEl>
                                          <p:spTgt spid="583684">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8368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583684">
                                            <p:txEl>
                                              <p:pRg st="2" end="2"/>
                                            </p:txEl>
                                          </p:spTgt>
                                        </p:tgtEl>
                                        <p:attrNameLst>
                                          <p:attrName>style.visibility</p:attrName>
                                        </p:attrNameLst>
                                      </p:cBhvr>
                                      <p:to>
                                        <p:strVal val="visible"/>
                                      </p:to>
                                    </p:set>
                                    <p:anim calcmode="lin" valueType="num">
                                      <p:cBhvr additive="base">
                                        <p:cTn id="21" dur="500" fill="hold"/>
                                        <p:tgtEl>
                                          <p:spTgt spid="58368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8368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83684">
                                            <p:txEl>
                                              <p:pRg st="3" end="3"/>
                                            </p:txEl>
                                          </p:spTgt>
                                        </p:tgtEl>
                                        <p:attrNameLst>
                                          <p:attrName>style.visibility</p:attrName>
                                        </p:attrNameLst>
                                      </p:cBhvr>
                                      <p:to>
                                        <p:strVal val="visible"/>
                                      </p:to>
                                    </p:set>
                                    <p:anim calcmode="lin" valueType="num">
                                      <p:cBhvr additive="base">
                                        <p:cTn id="26" dur="500" fill="hold"/>
                                        <p:tgtEl>
                                          <p:spTgt spid="583684">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58368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583684">
                                            <p:txEl>
                                              <p:pRg st="4" end="4"/>
                                            </p:txEl>
                                          </p:spTgt>
                                        </p:tgtEl>
                                        <p:attrNameLst>
                                          <p:attrName>style.visibility</p:attrName>
                                        </p:attrNameLst>
                                      </p:cBhvr>
                                      <p:to>
                                        <p:strVal val="visible"/>
                                      </p:to>
                                    </p:set>
                                    <p:anim calcmode="lin" valueType="num">
                                      <p:cBhvr additive="base">
                                        <p:cTn id="31" dur="500" fill="hold"/>
                                        <p:tgtEl>
                                          <p:spTgt spid="58368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83684">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583684">
                                            <p:txEl>
                                              <p:pRg st="5" end="5"/>
                                            </p:txEl>
                                          </p:spTgt>
                                        </p:tgtEl>
                                        <p:attrNameLst>
                                          <p:attrName>style.visibility</p:attrName>
                                        </p:attrNameLst>
                                      </p:cBhvr>
                                      <p:to>
                                        <p:strVal val="visible"/>
                                      </p:to>
                                    </p:set>
                                    <p:anim calcmode="lin" valueType="num">
                                      <p:cBhvr additive="base">
                                        <p:cTn id="36" dur="500" fill="hold"/>
                                        <p:tgtEl>
                                          <p:spTgt spid="583684">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83684">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whoosh.wav"/>
                                        </p:tgtEl>
                                      </p:cMediaNode>
                                    </p:audio>
                                  </p:sub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583684">
                                            <p:txEl>
                                              <p:pRg st="6" end="6"/>
                                            </p:txEl>
                                          </p:spTgt>
                                        </p:tgtEl>
                                        <p:attrNameLst>
                                          <p:attrName>style.visibility</p:attrName>
                                        </p:attrNameLst>
                                      </p:cBhvr>
                                      <p:to>
                                        <p:strVal val="visible"/>
                                      </p:to>
                                    </p:set>
                                    <p:anim calcmode="lin" valueType="num">
                                      <p:cBhvr additive="base">
                                        <p:cTn id="41" dur="500" fill="hold"/>
                                        <p:tgtEl>
                                          <p:spTgt spid="583684">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583684">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childTnLst>
                          </p:cTn>
                        </p:par>
                        <p:par>
                          <p:cTn id="43" fill="hold">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583684">
                                            <p:txEl>
                                              <p:pRg st="7" end="7"/>
                                            </p:txEl>
                                          </p:spTgt>
                                        </p:tgtEl>
                                        <p:attrNameLst>
                                          <p:attrName>style.visibility</p:attrName>
                                        </p:attrNameLst>
                                      </p:cBhvr>
                                      <p:to>
                                        <p:strVal val="visible"/>
                                      </p:to>
                                    </p:set>
                                    <p:anim calcmode="lin" valueType="num">
                                      <p:cBhvr additive="base">
                                        <p:cTn id="46" dur="500" fill="hold"/>
                                        <p:tgtEl>
                                          <p:spTgt spid="583684">
                                            <p:txEl>
                                              <p:pRg st="7" end="7"/>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583684">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583684">
                                            <p:txEl>
                                              <p:pRg st="8" end="8"/>
                                            </p:txEl>
                                          </p:spTgt>
                                        </p:tgtEl>
                                        <p:attrNameLst>
                                          <p:attrName>style.visibility</p:attrName>
                                        </p:attrNameLst>
                                      </p:cBhvr>
                                      <p:to>
                                        <p:strVal val="visible"/>
                                      </p:to>
                                    </p:set>
                                    <p:anim calcmode="lin" valueType="num">
                                      <p:cBhvr additive="base">
                                        <p:cTn id="51" dur="500" fill="hold"/>
                                        <p:tgtEl>
                                          <p:spTgt spid="583684">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583684">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whoosh.wav"/>
                                        </p:tgtEl>
                                      </p:cMediaNode>
                                    </p:audio>
                                  </p:sub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583684">
                                            <p:txEl>
                                              <p:pRg st="9" end="9"/>
                                            </p:txEl>
                                          </p:spTgt>
                                        </p:tgtEl>
                                        <p:attrNameLst>
                                          <p:attrName>style.visibility</p:attrName>
                                        </p:attrNameLst>
                                      </p:cBhvr>
                                      <p:to>
                                        <p:strVal val="visible"/>
                                      </p:to>
                                    </p:set>
                                    <p:anim calcmode="lin" valueType="num">
                                      <p:cBhvr additive="base">
                                        <p:cTn id="56" dur="500" fill="hold"/>
                                        <p:tgtEl>
                                          <p:spTgt spid="583684">
                                            <p:txEl>
                                              <p:pRg st="9" end="9"/>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583684">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whoosh.wav"/>
                                        </p:tgtEl>
                                      </p:cMediaNode>
                                    </p:audio>
                                  </p:sub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583684">
                                            <p:txEl>
                                              <p:pRg st="10" end="10"/>
                                            </p:txEl>
                                          </p:spTgt>
                                        </p:tgtEl>
                                        <p:attrNameLst>
                                          <p:attrName>style.visibility</p:attrName>
                                        </p:attrNameLst>
                                      </p:cBhvr>
                                      <p:to>
                                        <p:strVal val="visible"/>
                                      </p:to>
                                    </p:set>
                                    <p:anim calcmode="lin" valueType="num">
                                      <p:cBhvr additive="base">
                                        <p:cTn id="61" dur="500" fill="hold"/>
                                        <p:tgtEl>
                                          <p:spTgt spid="583684">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83684">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6" grpId="0" animBg="1"/>
      <p:bldP spid="583684" grpId="0" build="p" autoUpdateAnimBg="0" advAuto="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62" name="Rectangle 2"/>
          <p:cNvSpPr>
            <a:spLocks noGrp="1" noChangeArrowheads="1"/>
          </p:cNvSpPr>
          <p:nvPr>
            <p:ph type="title"/>
          </p:nvPr>
        </p:nvSpPr>
        <p:spPr>
          <a:xfrm>
            <a:off x="26988" y="115888"/>
            <a:ext cx="8486775" cy="685800"/>
          </a:xfrm>
        </p:spPr>
        <p:txBody>
          <a:bodyPr anchor="t"/>
          <a:lstStyle/>
          <a:p>
            <a:pPr algn="ctr" eaLnBrk="1" hangingPunct="1"/>
            <a:r>
              <a:rPr lang="ar-JO" sz="3600" dirty="0">
                <a:solidFill>
                  <a:schemeClr val="bg1"/>
                </a:solidFill>
                <a:ea typeface="ＭＳ Ｐゴシック" charset="0"/>
              </a:rPr>
              <a:t>يوئيل 2: 28-29 في العهد الجديد (أعمال 2)</a:t>
            </a:r>
            <a:endParaRPr lang="en-US" sz="3600" dirty="0">
              <a:solidFill>
                <a:schemeClr val="bg1"/>
              </a:solidFill>
              <a:ea typeface="ＭＳ Ｐゴシック" charset="0"/>
            </a:endParaRPr>
          </a:p>
        </p:txBody>
      </p:sp>
      <p:sp>
        <p:nvSpPr>
          <p:cNvPr id="194563"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863600" y="5127626"/>
            <a:ext cx="6408737" cy="174625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بل هذا ما قيل بيوئيل النبي</a:t>
            </a:r>
            <a:br>
              <a:rPr lang="en-US" altLang="ja-JP" sz="3600" dirty="0">
                <a:ea typeface="ＭＳ Ｐゴシック" charset="0"/>
              </a:rPr>
            </a:br>
            <a:r>
              <a:rPr lang="en-US" altLang="ja-JP" sz="3600" dirty="0">
                <a:ea typeface="ＭＳ Ｐゴシック" charset="0"/>
              </a:rPr>
              <a:t>(</a:t>
            </a:r>
            <a:r>
              <a:rPr lang="ar-JO" altLang="ja-JP" sz="3600" dirty="0">
                <a:ea typeface="ＭＳ Ｐゴシック" charset="0"/>
              </a:rPr>
              <a:t>أعمال 2: 16</a:t>
            </a:r>
            <a:r>
              <a:rPr lang="en-US" altLang="ja-JP" sz="3600" dirty="0">
                <a:ea typeface="ＭＳ Ｐゴシック" charset="0"/>
              </a:rPr>
              <a:t>)</a:t>
            </a:r>
            <a:endParaRPr lang="en-US" sz="3600" dirty="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rPr>
              <a:t>يوئيل 2: 28-29</a:t>
            </a:r>
            <a:endParaRPr lang="en-US" sz="3200" dirty="0">
              <a:solidFill>
                <a:schemeClr val="bg1"/>
              </a:solidFill>
              <a:ea typeface="ＭＳ Ｐゴシック" charset="0"/>
            </a:endParaRPr>
          </a:p>
        </p:txBody>
      </p:sp>
      <p:sp>
        <p:nvSpPr>
          <p:cNvPr id="193539"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215900" y="287338"/>
            <a:ext cx="5219700" cy="3789362"/>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28 ويكون بعد ذلك أني أسكب روحي على كل بشر فيتنبأ بنوكم وبناتكم ويحلم شيوخكم أحلاماً ويرى شبابكم رؤى </a:t>
            </a:r>
          </a:p>
          <a:p>
            <a:pPr marL="0" indent="0" algn="ctr" eaLnBrk="1" hangingPunct="1">
              <a:buNone/>
            </a:pPr>
            <a:r>
              <a:rPr lang="ar-JO" sz="3600" dirty="0">
                <a:ea typeface="ＭＳ Ｐゴシック" charset="0"/>
              </a:rPr>
              <a:t>29 وعلى العبيد أيضاً وعلى الإماء أسكب روحي في تلك الأيام</a:t>
            </a:r>
            <a:endParaRPr lang="en-US" sz="3600" dirty="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684213" y="1"/>
            <a:ext cx="8485187" cy="1000108"/>
          </a:xfrm>
        </p:spPr>
        <p:txBody>
          <a:bodyPr anchor="t"/>
          <a:lstStyle/>
          <a:p>
            <a:pPr eaLnBrk="1" hangingPunct="1"/>
            <a:br>
              <a:rPr lang="en-US" sz="3600" dirty="0">
                <a:ea typeface="ＭＳ Ｐゴシック" charset="0"/>
              </a:rPr>
            </a:br>
            <a:r>
              <a:rPr lang="ar-JO" sz="3600" dirty="0">
                <a:ea typeface="ＭＳ Ｐゴシック" charset="0"/>
              </a:rPr>
              <a:t>يوئيل 2: 28-29 في العهد الجديد (أعمال 2)</a:t>
            </a:r>
            <a:endParaRPr lang="en-US" sz="3600" dirty="0">
              <a:ea typeface="ＭＳ Ｐゴシック" charset="0"/>
            </a:endParaRPr>
          </a:p>
        </p:txBody>
      </p:sp>
      <p:sp>
        <p:nvSpPr>
          <p:cNvPr id="589827" name="Rectangle 3"/>
          <p:cNvSpPr>
            <a:spLocks noGrp="1" noChangeArrowheads="1"/>
          </p:cNvSpPr>
          <p:nvPr>
            <p:ph type="body" sz="half" idx="1"/>
          </p:nvPr>
        </p:nvSpPr>
        <p:spPr>
          <a:xfrm>
            <a:off x="609600" y="1538288"/>
            <a:ext cx="4876800" cy="5319712"/>
          </a:xfrm>
        </p:spPr>
        <p:txBody>
          <a:bodyPr/>
          <a:lstStyle/>
          <a:p>
            <a:pPr algn="r" rtl="1" eaLnBrk="1" hangingPunct="1"/>
            <a:r>
              <a:rPr lang="ar-JO" sz="3200" dirty="0">
                <a:ea typeface="ＭＳ Ｐゴシック" charset="0"/>
              </a:rPr>
              <a:t>البعض يقول أن المعنى هو أن كل شعب الرب سيصيرون أنبياء – لكن هل هذا ما يقوله يوئيل؟</a:t>
            </a:r>
            <a:r>
              <a:rPr lang="en-US" sz="3200" dirty="0">
                <a:ea typeface="ＭＳ Ｐゴシック" charset="0"/>
              </a:rPr>
              <a:t>  </a:t>
            </a:r>
          </a:p>
          <a:p>
            <a:pPr algn="r" rtl="1" eaLnBrk="1" hangingPunct="1"/>
            <a:r>
              <a:rPr lang="ar-JO" sz="3200" dirty="0">
                <a:ea typeface="ＭＳ Ｐゴシック" charset="0"/>
              </a:rPr>
              <a:t>لا، لقد قال فقط أن هناك عدة أنواع من الأنبياء سيكونون موجودين</a:t>
            </a:r>
            <a:endParaRPr lang="en-US" sz="3200" dirty="0">
              <a:ea typeface="ＭＳ Ｐゴシック" charset="0"/>
            </a:endParaRPr>
          </a:p>
        </p:txBody>
      </p:sp>
      <p:sp>
        <p:nvSpPr>
          <p:cNvPr id="195589"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716016" y="2119536"/>
            <a:ext cx="4673319" cy="475252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Arial" panose="020B0604020202020204" pitchFamily="34" charset="0"/>
                <a:ea typeface="Impact"/>
                <a:cs typeface="Arial" panose="020B0604020202020204" pitchFamily="34" charset="0"/>
              </a:rPr>
              <a:t>يوئيل</a:t>
            </a:r>
            <a:endParaRPr kumimoji="0" lang="en-US" sz="3600" b="1"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Arial" panose="020B0604020202020204" pitchFamily="34" charset="0"/>
              <a:ea typeface="Impact"/>
              <a:cs typeface="Arial" panose="020B0604020202020204" pitchFamily="34" charset="0"/>
            </a:endParaRPr>
          </a:p>
        </p:txBody>
      </p:sp>
      <p:sp>
        <p:nvSpPr>
          <p:cNvPr id="8" name="Rectangle 2"/>
          <p:cNvSpPr txBox="1">
            <a:spLocks noChangeArrowheads="1"/>
          </p:cNvSpPr>
          <p:nvPr/>
        </p:nvSpPr>
        <p:spPr bwMode="auto">
          <a:xfrm>
            <a:off x="0" y="2348880"/>
            <a:ext cx="4283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a:t>
            </a:r>
            <a:endParaRPr kumimoji="0" lang="en-US"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كن متأدباً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217291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cs typeface="Arial" panose="020B0604020202020204" pitchFamily="34" charset="0"/>
              </a:rPr>
              <a:t>يوئيل 2: 30-31</a:t>
            </a:r>
            <a:endParaRPr lang="en-US" sz="3200" dirty="0">
              <a:solidFill>
                <a:schemeClr val="bg1"/>
              </a:solidFill>
              <a:ea typeface="ＭＳ Ｐゴシック" charset="0"/>
              <a:cs typeface="Arial" panose="020B0604020202020204" pitchFamily="34"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ar-JO" altLang="ja-JP" sz="3600" dirty="0">
                <a:ea typeface="ＭＳ Ｐゴシック" charset="0"/>
                <a:cs typeface="Arial" panose="020B0604020202020204" pitchFamily="34" charset="0"/>
              </a:rPr>
              <a:t>وأعطي عجائب في السماء والأرض </a:t>
            </a:r>
            <a:r>
              <a:rPr lang="ar-JO" altLang="ja-JP" sz="3600" dirty="0">
                <a:solidFill>
                  <a:srgbClr val="FF0000"/>
                </a:solidFill>
                <a:ea typeface="ＭＳ Ｐゴシック" charset="0"/>
                <a:cs typeface="Arial" panose="020B0604020202020204" pitchFamily="34" charset="0"/>
              </a:rPr>
              <a:t>دماً وناراً </a:t>
            </a:r>
            <a:r>
              <a:rPr lang="ar-JO" altLang="ja-JP" sz="3600" dirty="0">
                <a:ea typeface="ＭＳ Ｐゴシック" charset="0"/>
                <a:cs typeface="Arial" panose="020B0604020202020204" pitchFamily="34" charset="0"/>
              </a:rPr>
              <a:t>وأعمدة دخان </a:t>
            </a:r>
            <a:r>
              <a:rPr lang="ar-JO" altLang="ja-JP" sz="3600" dirty="0">
                <a:solidFill>
                  <a:schemeClr val="bg1"/>
                </a:solidFill>
                <a:effectLst>
                  <a:glow rad="228600">
                    <a:schemeClr val="accent4">
                      <a:satMod val="175000"/>
                      <a:alpha val="85303"/>
                    </a:schemeClr>
                  </a:glow>
                </a:effectLst>
                <a:ea typeface="ＭＳ Ｐゴシック" charset="0"/>
                <a:cs typeface="Arial" panose="020B0604020202020204" pitchFamily="34" charset="0"/>
              </a:rPr>
              <a:t>تتحول الشمس إلى ظلمة </a:t>
            </a:r>
            <a:r>
              <a:rPr lang="ar-JO" altLang="ja-JP" sz="3600" dirty="0">
                <a:ea typeface="ＭＳ Ｐゴシック" charset="0"/>
                <a:cs typeface="Arial" panose="020B0604020202020204" pitchFamily="34" charset="0"/>
              </a:rPr>
              <a:t>و</a:t>
            </a:r>
            <a:r>
              <a:rPr lang="ar-JO" altLang="ja-JP" sz="3600" dirty="0">
                <a:solidFill>
                  <a:srgbClr val="FF0000"/>
                </a:solidFill>
                <a:ea typeface="ＭＳ Ｐゴシック" charset="0"/>
                <a:cs typeface="Arial" panose="020B0604020202020204" pitchFamily="34" charset="0"/>
              </a:rPr>
              <a:t>القمر إلى دم </a:t>
            </a:r>
            <a:r>
              <a:rPr lang="ar-JO" altLang="ja-JP" sz="3600" dirty="0">
                <a:ea typeface="ＭＳ Ｐゴシック" charset="0"/>
                <a:cs typeface="Arial" panose="020B0604020202020204" pitchFamily="34" charset="0"/>
              </a:rPr>
              <a:t>قبل أن يجيء يوم الرب العظيم المخوف</a:t>
            </a:r>
            <a:endParaRPr lang="en-US" altLang="ja-JP"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2626559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2"/>
          <p:cNvSpPr>
            <a:spLocks noGrp="1" noChangeArrowheads="1"/>
          </p:cNvSpPr>
          <p:nvPr>
            <p:ph type="title"/>
          </p:nvPr>
        </p:nvSpPr>
        <p:spPr>
          <a:xfrm>
            <a:off x="5508625" y="6165850"/>
            <a:ext cx="3635375" cy="719138"/>
          </a:xfrm>
        </p:spPr>
        <p:txBody>
          <a:bodyPr anchor="t"/>
          <a:lstStyle/>
          <a:p>
            <a:pPr algn="ctr" eaLnBrk="1" hangingPunct="1"/>
            <a:r>
              <a:rPr lang="ar-JO" sz="3200" dirty="0">
                <a:solidFill>
                  <a:schemeClr val="bg1"/>
                </a:solidFill>
                <a:ea typeface="ＭＳ Ｐゴシック" charset="0"/>
              </a:rPr>
              <a:t>يوئيل 2: 32</a:t>
            </a:r>
            <a:endParaRPr lang="en-US" sz="3200" dirty="0">
              <a:solidFill>
                <a:schemeClr val="bg1"/>
              </a:solidFill>
              <a:ea typeface="ＭＳ Ｐゴシック"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0" y="116632"/>
            <a:ext cx="5796136" cy="3240360"/>
          </a:xfrm>
        </p:spPr>
        <p:txBody>
          <a:bodyPr anchor="ctr"/>
          <a:lstStyle/>
          <a:p>
            <a:pPr marL="0" indent="0" algn="ctr" eaLnBrk="1" hangingPunct="1">
              <a:buFontTx/>
              <a:buNone/>
              <a:defRPr/>
            </a:pPr>
            <a:r>
              <a:rPr lang="ar-JO" altLang="ja-JP" sz="3600" dirty="0">
                <a:ea typeface="ＭＳ Ｐゴシック" charset="0"/>
              </a:rPr>
              <a:t>ويكون أن كل من يدعو باسم الرب ينجو لأنه في جبل صهيون وفي أورشليم تكون نجاة كما قال الرب وبين الباقين من يدعوه الرب</a:t>
            </a:r>
            <a:endParaRPr lang="en-US" sz="3600" dirty="0">
              <a:ea typeface="ＭＳ Ｐゴシック" charset="0"/>
            </a:endParaRPr>
          </a:p>
        </p:txBody>
      </p:sp>
    </p:spTree>
    <p:extLst>
      <p:ext uri="{BB962C8B-B14F-4D97-AF65-F5344CB8AC3E}">
        <p14:creationId xmlns:p14="http://schemas.microsoft.com/office/powerpoint/2010/main" val="30660896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7633" name="Picture 3" descr="locust_canary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7964" y="22503"/>
            <a:ext cx="3402012"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2"/>
          <p:cNvSpPr>
            <a:spLocks noGrp="1" noChangeArrowheads="1"/>
          </p:cNvSpPr>
          <p:nvPr>
            <p:ph type="title"/>
          </p:nvPr>
        </p:nvSpPr>
        <p:spPr>
          <a:xfrm>
            <a:off x="4128153" y="764704"/>
            <a:ext cx="4979988" cy="2209800"/>
          </a:xfrm>
        </p:spPr>
        <p:txBody>
          <a:bodyPr/>
          <a:lstStyle/>
          <a:p>
            <a:pPr algn="r" eaLnBrk="1" hangingPunct="1"/>
            <a:r>
              <a:rPr lang="ar-JO" sz="3600" dirty="0">
                <a:ea typeface="ＭＳ Ｐゴシック" charset="0"/>
              </a:rPr>
              <a:t>4. المشاكل</a:t>
            </a:r>
            <a:br>
              <a:rPr lang="en-US" sz="3600" dirty="0">
                <a:ea typeface="ＭＳ Ｐゴシック" charset="0"/>
              </a:rPr>
            </a:br>
            <a:br>
              <a:rPr lang="en-US" sz="3600" dirty="0">
                <a:ea typeface="ＭＳ Ｐゴシック" charset="0"/>
              </a:rPr>
            </a:br>
            <a:r>
              <a:rPr lang="ar-JO" sz="3600" dirty="0">
                <a:ea typeface="ＭＳ Ｐゴシック" charset="0"/>
              </a:rPr>
              <a:t>خمس وجهات نظر عن تتميم    يوئيل 2: 28-32</a:t>
            </a:r>
            <a:endParaRPr lang="en-US" dirty="0">
              <a:ea typeface="ＭＳ Ｐゴシック" charset="0"/>
            </a:endParaRPr>
          </a:p>
        </p:txBody>
      </p:sp>
      <p:sp>
        <p:nvSpPr>
          <p:cNvPr id="590851" name="Rectangle 3"/>
          <p:cNvSpPr>
            <a:spLocks noGrp="1" noChangeArrowheads="1"/>
          </p:cNvSpPr>
          <p:nvPr>
            <p:ph type="body" idx="1"/>
          </p:nvPr>
        </p:nvSpPr>
        <p:spPr>
          <a:xfrm>
            <a:off x="681030" y="3255685"/>
            <a:ext cx="7808072" cy="3579812"/>
          </a:xfrm>
        </p:spPr>
        <p:txBody>
          <a:bodyPr/>
          <a:lstStyle/>
          <a:p>
            <a:pPr marL="0" indent="0" algn="r" eaLnBrk="1" hangingPunct="1">
              <a:buNone/>
            </a:pPr>
            <a:r>
              <a:rPr lang="ar-JO" sz="3600" dirty="0">
                <a:ea typeface="ＭＳ Ｐゴシック" charset="0"/>
              </a:rPr>
              <a:t>أ. الإلغاء في يوم الخمسين</a:t>
            </a:r>
            <a:endParaRPr lang="en-US" sz="3600" dirty="0">
              <a:ea typeface="ＭＳ Ｐゴシック" charset="0"/>
            </a:endParaRPr>
          </a:p>
          <a:p>
            <a:pPr marL="0" indent="0" algn="r" eaLnBrk="1" hangingPunct="1">
              <a:buNone/>
            </a:pPr>
            <a:r>
              <a:rPr lang="ar-JO" sz="3600" dirty="0">
                <a:ea typeface="ＭＳ Ｐゴシック" charset="0"/>
              </a:rPr>
              <a:t>ب. التتميم في يوم الخمسين</a:t>
            </a:r>
            <a:endParaRPr lang="en-US" sz="3600" dirty="0">
              <a:ea typeface="ＭＳ Ｐゴシック" charset="0"/>
            </a:endParaRPr>
          </a:p>
          <a:p>
            <a:pPr marL="0" indent="0" algn="r" eaLnBrk="1" hangingPunct="1">
              <a:buNone/>
            </a:pPr>
            <a:r>
              <a:rPr lang="ar-JO" sz="3600" dirty="0">
                <a:ea typeface="ＭＳ Ｐゴシック" charset="0"/>
              </a:rPr>
              <a:t>ت. لا تتميم أو نظرة أخروية</a:t>
            </a:r>
            <a:endParaRPr lang="en-US" sz="3600" dirty="0">
              <a:ea typeface="ＭＳ Ｐゴシック" charset="0"/>
            </a:endParaRPr>
          </a:p>
          <a:p>
            <a:pPr marL="0" indent="0" algn="r" eaLnBrk="1" hangingPunct="1">
              <a:buNone/>
            </a:pPr>
            <a:r>
              <a:rPr lang="ar-JO" sz="3600" dirty="0">
                <a:ea typeface="ＭＳ Ｐゴシック" charset="0"/>
              </a:rPr>
              <a:t>ث. وجهة نظر التتميم النموذجي</a:t>
            </a:r>
            <a:endParaRPr lang="en-US" sz="3600" dirty="0">
              <a:ea typeface="ＭＳ Ｐゴシック" charset="0"/>
            </a:endParaRPr>
          </a:p>
          <a:p>
            <a:pPr marL="0" indent="0" algn="r" eaLnBrk="1" hangingPunct="1">
              <a:buNone/>
            </a:pPr>
            <a:r>
              <a:rPr lang="ar-JO" sz="3600" dirty="0">
                <a:ea typeface="ＭＳ Ｐゴシック" charset="0"/>
              </a:rPr>
              <a:t>ج. وجهة نظر التتميم المستمر</a:t>
            </a:r>
            <a:endParaRPr lang="en-US" sz="3600" dirty="0">
              <a:ea typeface="ＭＳ Ｐゴシック" charset="0"/>
            </a:endParaRPr>
          </a:p>
        </p:txBody>
      </p:sp>
    </p:spTree>
    <p:extLst>
      <p:ext uri="{BB962C8B-B14F-4D97-AF65-F5344CB8AC3E}">
        <p14:creationId xmlns:p14="http://schemas.microsoft.com/office/powerpoint/2010/main" val="8169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1">
                                            <p:txEl>
                                              <p:pRg st="0" end="0"/>
                                            </p:txEl>
                                          </p:spTgt>
                                        </p:tgtEl>
                                        <p:attrNameLst>
                                          <p:attrName>style.visibility</p:attrName>
                                        </p:attrNameLst>
                                      </p:cBhvr>
                                      <p:to>
                                        <p:strVal val="visible"/>
                                      </p:to>
                                    </p:set>
                                    <p:anim calcmode="lin" valueType="num">
                                      <p:cBhvr additive="base">
                                        <p:cTn id="7" dur="500" fill="hold"/>
                                        <p:tgtEl>
                                          <p:spTgt spid="5908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1">
                                            <p:txEl>
                                              <p:pRg st="1" end="1"/>
                                            </p:txEl>
                                          </p:spTgt>
                                        </p:tgtEl>
                                        <p:attrNameLst>
                                          <p:attrName>style.visibility</p:attrName>
                                        </p:attrNameLst>
                                      </p:cBhvr>
                                      <p:to>
                                        <p:strVal val="visible"/>
                                      </p:to>
                                    </p:set>
                                    <p:anim calcmode="lin" valueType="num">
                                      <p:cBhvr additive="base">
                                        <p:cTn id="13" dur="500" fill="hold"/>
                                        <p:tgtEl>
                                          <p:spTgt spid="5908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1">
                                            <p:txEl>
                                              <p:pRg st="2" end="2"/>
                                            </p:txEl>
                                          </p:spTgt>
                                        </p:tgtEl>
                                        <p:attrNameLst>
                                          <p:attrName>style.visibility</p:attrName>
                                        </p:attrNameLst>
                                      </p:cBhvr>
                                      <p:to>
                                        <p:strVal val="visible"/>
                                      </p:to>
                                    </p:set>
                                    <p:anim calcmode="lin" valueType="num">
                                      <p:cBhvr additive="base">
                                        <p:cTn id="19" dur="500" fill="hold"/>
                                        <p:tgtEl>
                                          <p:spTgt spid="5908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0851">
                                            <p:txEl>
                                              <p:pRg st="3" end="3"/>
                                            </p:txEl>
                                          </p:spTgt>
                                        </p:tgtEl>
                                        <p:attrNameLst>
                                          <p:attrName>style.visibility</p:attrName>
                                        </p:attrNameLst>
                                      </p:cBhvr>
                                      <p:to>
                                        <p:strVal val="visible"/>
                                      </p:to>
                                    </p:set>
                                    <p:anim calcmode="lin" valueType="num">
                                      <p:cBhvr additive="base">
                                        <p:cTn id="25" dur="500" fill="hold"/>
                                        <p:tgtEl>
                                          <p:spTgt spid="5908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0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0851">
                                            <p:txEl>
                                              <p:pRg st="4" end="4"/>
                                            </p:txEl>
                                          </p:spTgt>
                                        </p:tgtEl>
                                        <p:attrNameLst>
                                          <p:attrName>style.visibility</p:attrName>
                                        </p:attrNameLst>
                                      </p:cBhvr>
                                      <p:to>
                                        <p:strVal val="visible"/>
                                      </p:to>
                                    </p:set>
                                    <p:anim calcmode="lin" valueType="num">
                                      <p:cBhvr additive="base">
                                        <p:cTn id="31" dur="500" fill="hold"/>
                                        <p:tgtEl>
                                          <p:spTgt spid="5908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908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1"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0"/>
            <a:ext cx="9143999" cy="1448420"/>
          </a:xfrm>
          <a:effectLst/>
        </p:spPr>
        <p:txBody>
          <a:bodyPr/>
          <a:lstStyle/>
          <a:p>
            <a:pPr>
              <a:defRPr/>
            </a:pPr>
            <a:r>
              <a:rPr lang="ar-JO" sz="5400" dirty="0">
                <a:solidFill>
                  <a:schemeClr val="tx2"/>
                </a:solidFill>
                <a:effectLst>
                  <a:glow rad="127000">
                    <a:schemeClr val="bg1"/>
                  </a:glow>
                </a:effectLst>
                <a:latin typeface="Arial" panose="020B0604020202020204" pitchFamily="34" charset="0"/>
                <a:ea typeface="ＭＳ Ｐゴシック" charset="0"/>
              </a:rPr>
              <a:t>الإنجيل للعالم أجمع</a:t>
            </a:r>
            <a:endParaRPr lang="en-US" sz="5400" dirty="0">
              <a:solidFill>
                <a:schemeClr val="tx2"/>
              </a:solidFill>
              <a:effectLst>
                <a:glow rad="127000">
                  <a:schemeClr val="bg1"/>
                </a:glow>
              </a:effectLst>
              <a:latin typeface="Arial" panose="020B0604020202020204" pitchFamily="34" charset="0"/>
              <a:ea typeface="ＭＳ Ｐゴシック" charset="0"/>
            </a:endParaRPr>
          </a:p>
        </p:txBody>
      </p:sp>
      <p:pic>
        <p:nvPicPr>
          <p:cNvPr id="8194" name="Picture 2" descr="Image result for holy spirit acts 2">
            <a:extLst>
              <a:ext uri="{FF2B5EF4-FFF2-40B4-BE49-F238E27FC236}">
                <a16:creationId xmlns:a16="http://schemas.microsoft.com/office/drawing/2014/main" id="{F7598C27-17D4-794B-B40A-3C026617E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57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87B746-DDFD-0B48-85E5-FACFF960CAEC}"/>
              </a:ext>
            </a:extLst>
          </p:cNvPr>
          <p:cNvSpPr/>
          <p:nvPr/>
        </p:nvSpPr>
        <p:spPr>
          <a:xfrm>
            <a:off x="41223" y="5038570"/>
            <a:ext cx="9072797" cy="1384995"/>
          </a:xfrm>
          <a:prstGeom prst="rect">
            <a:avLst/>
          </a:prstGeom>
        </p:spPr>
        <p:txBody>
          <a:bodyPr wrap="square">
            <a:spAutoFit/>
          </a:bodyPr>
          <a:lstStyle/>
          <a:p>
            <a:pPr lvl="0" algn="ctr" defTabSz="457177" eaLnBrk="1" fontAlgn="auto" hangingPunct="1">
              <a:spcBef>
                <a:spcPts val="0"/>
              </a:spcBef>
              <a:spcAft>
                <a:spcPts val="0"/>
              </a:spcAft>
              <a:defRPr/>
            </a:pPr>
            <a:r>
              <a:rPr lang="ar-JO"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إن روح المسيح هو روح الإرساليات، وكلما اقتربنا منه يجب أن نصبح أكثر قوة في الإرسالية.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ar-JO"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 هنري مارتين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81361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 Learning a New Language | Plato on-line">
            <a:extLst>
              <a:ext uri="{FF2B5EF4-FFF2-40B4-BE49-F238E27FC236}">
                <a16:creationId xmlns:a16="http://schemas.microsoft.com/office/drawing/2014/main" id="{64693B64-2B69-1E4F-A222-5886B33776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84414" y="0"/>
            <a:ext cx="6804561" cy="6804561"/>
          </a:xfrm>
          <a:prstGeom prst="rect">
            <a:avLst/>
          </a:prstGeom>
        </p:spPr>
      </p:pic>
    </p:spTree>
    <p:extLst>
      <p:ext uri="{BB962C8B-B14F-4D97-AF65-F5344CB8AC3E}">
        <p14:creationId xmlns:p14="http://schemas.microsoft.com/office/powerpoint/2010/main" val="4237615896"/>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BF4F-5065-5C4E-9520-52F3AF6DB9C7}"/>
              </a:ext>
            </a:extLst>
          </p:cNvPr>
          <p:cNvSpPr>
            <a:spLocks noGrp="1"/>
          </p:cNvSpPr>
          <p:nvPr>
            <p:ph type="title"/>
          </p:nvPr>
        </p:nvSpPr>
        <p:spPr/>
        <p:txBody>
          <a:bodyPr/>
          <a:lstStyle/>
          <a:p>
            <a:endParaRPr lang="en-US" dirty="0">
              <a:latin typeface="Arial" panose="020B0604020202020204" pitchFamily="34" charset="0"/>
            </a:endParaRPr>
          </a:p>
        </p:txBody>
      </p:sp>
      <p:pic>
        <p:nvPicPr>
          <p:cNvPr id="6" name="Picture 5" descr="Language - Wikimedia Commons">
            <a:extLst>
              <a:ext uri="{FF2B5EF4-FFF2-40B4-BE49-F238E27FC236}">
                <a16:creationId xmlns:a16="http://schemas.microsoft.com/office/drawing/2014/main" id="{FD8B0400-2263-424E-8C03-473CB094B1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2000" y="1606550"/>
            <a:ext cx="7620000" cy="3644900"/>
          </a:xfrm>
          <a:prstGeom prst="rect">
            <a:avLst/>
          </a:prstGeom>
        </p:spPr>
      </p:pic>
      <p:sp>
        <p:nvSpPr>
          <p:cNvPr id="7" name="TextBox 6">
            <a:extLst>
              <a:ext uri="{FF2B5EF4-FFF2-40B4-BE49-F238E27FC236}">
                <a16:creationId xmlns:a16="http://schemas.microsoft.com/office/drawing/2014/main" id="{929F2957-CC4A-FD4A-A1B8-AD3F8DD2D459}"/>
              </a:ext>
            </a:extLst>
          </p:cNvPr>
          <p:cNvSpPr txBox="1"/>
          <p:nvPr/>
        </p:nvSpPr>
        <p:spPr>
          <a:xfrm>
            <a:off x="762000" y="5251450"/>
            <a:ext cx="7620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3" tooltip="https://commons.wikimedia.org/wiki/Language"/>
              </a:rPr>
              <a:t>This Photo</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by Unknown Author is licensed under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4" tooltip="https://creativecommons.org/licenses/by-sa/3.0/"/>
              </a:rPr>
              <a:t>CC BY-SA</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15" name="Picture 14" descr="The 11 languages of South Africa - South Africa Gateway">
            <a:extLst>
              <a:ext uri="{FF2B5EF4-FFF2-40B4-BE49-F238E27FC236}">
                <a16:creationId xmlns:a16="http://schemas.microsoft.com/office/drawing/2014/main" id="{68F88DCA-C853-2F4E-B074-E0AEA36919C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377791"/>
            <a:ext cx="9144000" cy="6102417"/>
          </a:xfrm>
          <a:prstGeom prst="rect">
            <a:avLst/>
          </a:prstGeom>
        </p:spPr>
      </p:pic>
      <p:sp>
        <p:nvSpPr>
          <p:cNvPr id="16" name="TextBox 15">
            <a:extLst>
              <a:ext uri="{FF2B5EF4-FFF2-40B4-BE49-F238E27FC236}">
                <a16:creationId xmlns:a16="http://schemas.microsoft.com/office/drawing/2014/main" id="{F5F5306D-6958-4343-999C-BF351EC0674A}"/>
              </a:ext>
            </a:extLst>
          </p:cNvPr>
          <p:cNvSpPr txBox="1"/>
          <p:nvPr/>
        </p:nvSpPr>
        <p:spPr>
          <a:xfrm>
            <a:off x="0" y="6480208"/>
            <a:ext cx="9144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6" tooltip="https://southafrica-info.com/arts-culture/11-languages-south-africa/"/>
              </a:rPr>
              <a:t>This Photo</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by Unknown Author is licensed under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7" tooltip="https://creativecommons.org/licenses/by/3.0/"/>
              </a:rPr>
              <a:t>CC BY</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653914727"/>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772816"/>
            <a:ext cx="9144000" cy="2401711"/>
          </a:xfrm>
        </p:spPr>
        <p:txBody>
          <a:bodyPr/>
          <a:lstStyle/>
          <a:p>
            <a:pPr rtl="1"/>
            <a:r>
              <a:rPr lang="ar-SA" sz="8800" dirty="0" err="1">
                <a:cs typeface="Arial" panose="020B0604020202020204" pitchFamily="34" charset="0"/>
              </a:rPr>
              <a:t>يوئيل</a:t>
            </a:r>
            <a:r>
              <a:rPr lang="ar-SA" sz="8800" dirty="0">
                <a:cs typeface="Arial" panose="020B0604020202020204" pitchFamily="34" charset="0"/>
              </a:rPr>
              <a:t> ٣</a:t>
            </a:r>
          </a:p>
        </p:txBody>
      </p:sp>
    </p:spTree>
    <p:extLst>
      <p:ext uri="{BB962C8B-B14F-4D97-AF65-F5344CB8AC3E}">
        <p14:creationId xmlns:p14="http://schemas.microsoft.com/office/powerpoint/2010/main" val="6445848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rtl="1"/>
            <a:r>
              <a:rPr lang="ar-SA" sz="4000" dirty="0" err="1"/>
              <a:t>يوئيل</a:t>
            </a:r>
            <a:r>
              <a:rPr lang="ar-SA" sz="4000" dirty="0"/>
              <a:t> ٣ : ١-٢</a:t>
            </a:r>
            <a:br>
              <a:rPr lang="en-US" sz="4000" dirty="0"/>
            </a:br>
            <a:br>
              <a:rPr lang="ar-SA" sz="4000" dirty="0"/>
            </a:br>
            <a:r>
              <a:rPr lang="ar-JO" sz="4000" dirty="0"/>
              <a:t>1 لأنه هوذا في تلك الأيام وفي ذلك الوقت عندما أرد سبي يهوذا وأورشليم</a:t>
            </a:r>
            <a:br>
              <a:rPr lang="ar-JO" sz="4000" dirty="0"/>
            </a:br>
            <a:br>
              <a:rPr lang="ar-JO" sz="4000" dirty="0"/>
            </a:br>
            <a:r>
              <a:rPr lang="ar-JO" sz="4000" dirty="0"/>
              <a:t>2 أجمع كل الأمم وأنزلهم إلى ...</a:t>
            </a:r>
            <a:endParaRPr lang="ar-SA" sz="4000" dirty="0"/>
          </a:p>
        </p:txBody>
      </p:sp>
      <p:sp>
        <p:nvSpPr>
          <p:cNvPr id="3" name="Up Arrow 2"/>
          <p:cNvSpPr/>
          <p:nvPr/>
        </p:nvSpPr>
        <p:spPr bwMode="auto">
          <a:xfrm rot="19118539">
            <a:off x="4413926" y="3302988"/>
            <a:ext cx="836039" cy="61636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14369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rtl="1">
              <a:defRPr/>
            </a:pPr>
            <a:r>
              <a:rPr lang="ar-SA" sz="4000" dirty="0" err="1">
                <a:effectLst>
                  <a:glow rad="127000">
                    <a:schemeClr val="tx1"/>
                  </a:glow>
                </a:effectLst>
                <a:ea typeface="ＭＳ Ｐゴシック" charset="0"/>
              </a:rPr>
              <a:t>يوئيل</a:t>
            </a:r>
            <a:r>
              <a:rPr lang="ar-SA" sz="4000" dirty="0">
                <a:effectLst>
                  <a:glow rad="127000">
                    <a:schemeClr val="tx1"/>
                  </a:glow>
                </a:effectLst>
                <a:ea typeface="ＭＳ Ｐゴシック" charset="0"/>
              </a:rPr>
              <a:t> ٣ : ٢</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وادي يهوشافاط وأحاكمهم هناك على شعبي وميراثي إسرائيل الذين بددوهم بين الأمم وقسموا أرضي</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37159"/>
            <a:chOff x="3986447" y="44624"/>
            <a:chExt cx="5122057" cy="5437159"/>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37159"/>
              <a:chOff x="3986446" y="15463"/>
              <a:chExt cx="5122057" cy="5437159"/>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1603" y="2587724"/>
                <a:ext cx="1368152" cy="513191"/>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513191"/>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513191"/>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513191"/>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5087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5087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504219"/>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504219"/>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047276"/>
                <a:ext cx="274320" cy="48627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402071"/>
                <a:ext cx="274320" cy="48627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469962"/>
                <a:ext cx="1354541"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03911"/>
                <a:ext cx="822960"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1991998"/>
              <a:ext cx="666711" cy="513191"/>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513191"/>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260648"/>
            <a:ext cx="5186036" cy="5604430"/>
            <a:chOff x="3955952" y="-11638"/>
            <a:chExt cx="5440584" cy="5604430"/>
          </a:xfrm>
        </p:grpSpPr>
        <p:sp>
          <p:nvSpPr>
            <p:cNvPr id="20" name="TextBox 19">
              <a:extLst>
                <a:ext uri="{FF2B5EF4-FFF2-40B4-BE49-F238E27FC236}">
                  <a16:creationId xmlns:a16="http://schemas.microsoft.com/office/drawing/2014/main" id="{E4624E92-DE7E-A649-B73D-1BAC7A7D59BB}"/>
                </a:ext>
              </a:extLst>
            </p:cNvPr>
            <p:cNvSpPr txBox="1"/>
            <p:nvPr/>
          </p:nvSpPr>
          <p:spPr>
            <a:xfrm>
              <a:off x="5444273" y="1474174"/>
              <a:ext cx="108012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تل أبيب</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FEFC39F-0D0B-F649-AF08-E81DA453A105}"/>
                </a:ext>
              </a:extLst>
            </p:cNvPr>
            <p:cNvSpPr txBox="1"/>
            <p:nvPr/>
          </p:nvSpPr>
          <p:spPr>
            <a:xfrm>
              <a:off x="5838091"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أورشليم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17A1D80-5097-7645-9F0B-CE24907AE73C}"/>
                </a:ext>
              </a:extLst>
            </p:cNvPr>
            <p:cNvSpPr txBox="1"/>
            <p:nvPr/>
          </p:nvSpPr>
          <p:spPr>
            <a:xfrm>
              <a:off x="4176159" y="2796674"/>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فلسطين</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مصر</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52897"/>
              <a:ext cx="2754176" cy="5489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فلسطين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209951"/>
              <a:ext cx="3910231" cy="5489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F882E9B-6D41-684F-84E0-BCDE603AE8E5}"/>
                </a:ext>
              </a:extLst>
            </p:cNvPr>
            <p:cNvSpPr txBox="1"/>
            <p:nvPr/>
          </p:nvSpPr>
          <p:spPr>
            <a:xfrm>
              <a:off x="6448851" y="-11638"/>
              <a:ext cx="108012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حيفا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الأردن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صحراء النقب</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970409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امتحان الخريطة للصف السادس</a:t>
            </a:r>
            <a:br>
              <a:rPr lang="en-US" sz="3600" dirty="0">
                <a:effectLst>
                  <a:glow rad="127000">
                    <a:schemeClr val="tx1"/>
                  </a:glow>
                </a:effectLst>
                <a:ea typeface="ＭＳ Ｐゴシック" charset="0"/>
              </a:rPr>
            </a:br>
            <a:r>
              <a:rPr lang="ar-JO" sz="2800" dirty="0">
                <a:effectLst>
                  <a:glow rad="127000">
                    <a:schemeClr val="tx1"/>
                  </a:glow>
                </a:effectLst>
                <a:ea typeface="ＭＳ Ｐゴシック" charset="0"/>
              </a:rPr>
              <a:t>(منهج جمعية مراقبة حقوق الإنسان التابعة للأمم المتحدة، 2021)</a:t>
            </a:r>
            <a:endParaRPr lang="en-US" sz="3600" dirty="0">
              <a:effectLst>
                <a:glow rad="127000">
                  <a:schemeClr val="tx1"/>
                </a:glow>
              </a:effectLst>
              <a:ea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36918981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ماذا يجب أن نفعل عندما</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نكون </a:t>
            </a:r>
            <a:r>
              <a:rPr lang="ar-JO" sz="5400" dirty="0">
                <a:solidFill>
                  <a:srgbClr val="FFFF00"/>
                </a:solidFill>
                <a:effectLst>
                  <a:glow rad="127000">
                    <a:schemeClr val="tx1"/>
                  </a:glow>
                </a:effectLst>
                <a:ea typeface="ＭＳ Ｐゴシック" charset="0"/>
              </a:rPr>
              <a:t>متأدبين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472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35" descr="12th century Church of Gamla Uppsala. Uppland, Sweden"/>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1"/>
            <a:ext cx="9144000" cy="715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p:txBody>
          <a:bodyPr/>
          <a:lstStyle/>
          <a:p>
            <a:pPr eaLnBrk="1" hangingPunct="1">
              <a:defRPr/>
            </a:pPr>
            <a:r>
              <a:rPr lang="ar-JO" sz="4000" dirty="0">
                <a:solidFill>
                  <a:schemeClr val="tx1"/>
                </a:solidFill>
                <a:effectLst>
                  <a:outerShdw blurRad="38100" dist="38100" dir="2700000" algn="tl">
                    <a:schemeClr val="bg1">
                      <a:alpha val="61531"/>
                    </a:schemeClr>
                  </a:outerShdw>
                </a:effectLst>
                <a:ea typeface="ＭＳ Ｐゴシック" charset="0"/>
                <a:cs typeface="Arial" panose="020B0604020202020204" pitchFamily="34" charset="0"/>
              </a:rPr>
              <a:t>أنواع العهود غير المشروطة</a:t>
            </a:r>
            <a:endParaRPr lang="en-US" sz="4000" dirty="0">
              <a:solidFill>
                <a:schemeClr val="tx1"/>
              </a:solidFill>
              <a:effectLst>
                <a:outerShdw blurRad="38100" dist="38100" dir="2700000" algn="tl">
                  <a:schemeClr val="bg1">
                    <a:alpha val="61531"/>
                  </a:schemeClr>
                </a:outerShdw>
              </a:effectLst>
              <a:ea typeface="ＭＳ Ｐゴシック" charset="0"/>
              <a:cs typeface="Arial" panose="020B0604020202020204" pitchFamily="34" charset="0"/>
            </a:endParaRPr>
          </a:p>
        </p:txBody>
      </p:sp>
      <p:grpSp>
        <p:nvGrpSpPr>
          <p:cNvPr id="2" name="Group 4"/>
          <p:cNvGrpSpPr>
            <a:grpSpLocks noGrp="1" noChangeAspect="1"/>
          </p:cNvGrpSpPr>
          <p:nvPr/>
        </p:nvGrpSpPr>
        <p:grpSpPr bwMode="auto">
          <a:xfrm>
            <a:off x="-9525" y="1143000"/>
            <a:ext cx="9266239" cy="1676400"/>
            <a:chOff x="-5" y="449"/>
            <a:chExt cx="2883" cy="1161"/>
          </a:xfrm>
        </p:grpSpPr>
        <p:sp>
          <p:nvSpPr>
            <p:cNvPr id="416783" name="AutoShape 5"/>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cxnSp>
          <p:nvCxnSpPr>
            <p:cNvPr id="416784" name="_s214021"/>
            <p:cNvCxnSpPr>
              <a:cxnSpLocks noChangeShapeType="1"/>
              <a:stCxn id="416790" idx="0"/>
              <a:endCxn id="416787" idx="2"/>
            </p:cNvCxnSpPr>
            <p:nvPr/>
          </p:nvCxnSpPr>
          <p:spPr bwMode="auto">
            <a:xfrm rot="16200000" flipV="1">
              <a:off x="1855" y="628"/>
              <a:ext cx="94" cy="932"/>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16785" name="_s214022"/>
            <p:cNvCxnSpPr>
              <a:cxnSpLocks noChangeShapeType="1"/>
              <a:stCxn id="416789" idx="0"/>
              <a:endCxn id="416787"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16786" name="_s214023"/>
            <p:cNvCxnSpPr>
              <a:cxnSpLocks noChangeShapeType="1"/>
              <a:stCxn id="416788" idx="0"/>
              <a:endCxn id="416787" idx="2"/>
            </p:cNvCxnSpPr>
            <p:nvPr/>
          </p:nvCxnSpPr>
          <p:spPr bwMode="auto">
            <a:xfrm rot="5400000" flipH="1" flipV="1">
              <a:off x="919" y="624"/>
              <a:ext cx="94" cy="940"/>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416787"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الإبراهيمي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88" name="_s214025"/>
            <p:cNvSpPr>
              <a:spLocks noChangeArrowheads="1"/>
            </p:cNvSpPr>
            <p:nvPr/>
          </p:nvSpPr>
          <p:spPr bwMode="auto">
            <a:xfrm>
              <a:off x="6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89"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الداوودي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90" name="_s214027"/>
            <p:cNvSpPr>
              <a:spLocks noChangeArrowheads="1"/>
            </p:cNvSpPr>
            <p:nvPr/>
          </p:nvSpPr>
          <p:spPr bwMode="auto">
            <a:xfrm>
              <a:off x="1936"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aphicFrame>
        <p:nvGraphicFramePr>
          <p:cNvPr id="37901" name="Group 13"/>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الأرض</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النسل</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البركة</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مادي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سياسية</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روحي</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تث 30</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2 صم 7</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إر 31</a:t>
                      </a:r>
                      <a:endParaRPr kumimoji="0" lang="en-US"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dissolve">
                                      <p:cBhvr>
                                        <p:cTn id="15"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73" name="Rectangle 21"/>
          <p:cNvSpPr>
            <a:spLocks noGrp="1" noChangeArrowheads="1"/>
          </p:cNvSpPr>
          <p:nvPr>
            <p:ph type="title" idx="4294967295"/>
          </p:nvPr>
        </p:nvSpPr>
        <p:spPr>
          <a:xfrm>
            <a:off x="1981200" y="971551"/>
            <a:ext cx="4876800" cy="584775"/>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200" dirty="0">
                <a:solidFill>
                  <a:schemeClr val="bg1"/>
                </a:solidFill>
                <a:effectLst>
                  <a:outerShdw blurRad="38100" dist="38100" dir="2700000" algn="tl">
                    <a:srgbClr val="000000"/>
                  </a:outerShdw>
                </a:effectLst>
                <a:ea typeface="ＭＳ Ｐゴシック" charset="0"/>
                <a:cs typeface="Arial" panose="020B0604020202020204" pitchFamily="34" charset="0"/>
              </a:rPr>
              <a:t>عهود الوعد</a:t>
            </a:r>
            <a:endParaRPr lang="en-US" sz="3200"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
        <p:nvSpPr>
          <p:cNvPr id="74756" name="Text Box 4"/>
          <p:cNvSpPr txBox="1">
            <a:spLocks noChangeArrowheads="1"/>
          </p:cNvSpPr>
          <p:nvPr/>
        </p:nvSpPr>
        <p:spPr bwMode="auto">
          <a:xfrm>
            <a:off x="1447800" y="3257551"/>
            <a:ext cx="6096000" cy="10156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إدارية</a:t>
            </a:r>
            <a:b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كيف تختبر البركة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59" name="Text Box 7"/>
          <p:cNvSpPr txBox="1">
            <a:spLocks noChangeArrowheads="1"/>
          </p:cNvSpPr>
          <p:nvPr/>
        </p:nvSpPr>
        <p:spPr bwMode="auto">
          <a:xfrm>
            <a:off x="152400" y="2295526"/>
            <a:ext cx="3124200" cy="584775"/>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الإبراهيمي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60" name="Text Box 8"/>
          <p:cNvSpPr txBox="1">
            <a:spLocks noChangeArrowheads="1"/>
          </p:cNvSpPr>
          <p:nvPr/>
        </p:nvSpPr>
        <p:spPr bwMode="auto">
          <a:xfrm>
            <a:off x="5657850" y="2311401"/>
            <a:ext cx="3105151" cy="584775"/>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الداوودي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61" name="Text Box 9"/>
          <p:cNvSpPr txBox="1">
            <a:spLocks noChangeArrowheads="1"/>
          </p:cNvSpPr>
          <p:nvPr/>
        </p:nvSpPr>
        <p:spPr bwMode="auto">
          <a:xfrm>
            <a:off x="238125" y="4794251"/>
            <a:ext cx="4029075" cy="1323439"/>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الموسوي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شروط طاعة إسرائيل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62" name="Text Box 10"/>
          <p:cNvSpPr txBox="1">
            <a:spLocks noChangeArrowheads="1"/>
          </p:cNvSpPr>
          <p:nvPr/>
        </p:nvSpPr>
        <p:spPr bwMode="auto">
          <a:xfrm>
            <a:off x="4800600" y="4794250"/>
            <a:ext cx="4200525" cy="1815882"/>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الجديد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شروط الطاعة تحت المسيا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4763" name="Text Box 11"/>
          <p:cNvSpPr txBox="1">
            <a:spLocks noChangeArrowheads="1"/>
          </p:cNvSpPr>
          <p:nvPr/>
        </p:nvSpPr>
        <p:spPr bwMode="auto">
          <a:xfrm>
            <a:off x="1143000" y="285751"/>
            <a:ext cx="67056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Walt Russell, </a:t>
            </a:r>
            <a:r>
              <a:rPr kumimoji="0" lang="en-US"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Playing with Fire</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5"/>
          <p:cNvGrpSpPr>
            <a:grpSpLocks/>
          </p:cNvGrpSpPr>
          <p:nvPr/>
        </p:nvGrpSpPr>
        <p:grpSpPr bwMode="auto">
          <a:xfrm>
            <a:off x="2895600" y="4629200"/>
            <a:ext cx="3200400"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حل محلها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8"/>
          <p:cNvGrpSpPr>
            <a:grpSpLocks/>
          </p:cNvGrpSpPr>
          <p:nvPr/>
        </p:nvGrpSpPr>
        <p:grpSpPr bwMode="auto">
          <a:xfrm>
            <a:off x="3200400" y="174942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72"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تضخيمه في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91502" name="TextBox 5"/>
          <p:cNvSpPr txBox="1">
            <a:spLocks noChangeArrowheads="1"/>
          </p:cNvSpPr>
          <p:nvPr/>
        </p:nvSpPr>
        <p:spPr bwMode="auto">
          <a:xfrm>
            <a:off x="0" y="6492875"/>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latin typeface="Arial" panose="020B0604020202020204" pitchFamily="34" charset="0"/>
                <a:cs typeface="Arial" panose="020B0604020202020204" pitchFamily="34" charset="0"/>
              </a:rPr>
              <a:t>والت راسل، اللعب بالنار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وألقوا قرعة على شعبي</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وأعطوا الصبي بزانية</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وباعوا البنت بخمر ليشربوا</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(يوئيل 3: 3)</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2631610631"/>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دينونة </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صور وصيدون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وماذا أنتن لي يا صور وصيدون وجميع دائرة فلسطين هل تكافئونني عن العمل أم هل تصنعون بي شيئاً سريعاً بالعجل أرد عملكم على رؤوسكم لأنكم أخذتم فضتي وذهبي وأدخلتم نفائسي الجيدة إلى هياكلكم</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4-5</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فلسطين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28155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بيع</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بيت يهوذا</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لليونانيين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وبعتم بني يهوذا وبني أورشليم لبني الياوانيين ليكي تبعدوهم عن تخومهم</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6</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فلسطين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اليونانيين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4876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استرداد</a:t>
            </a:r>
            <a:b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يهوذا</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هأنذا أنهضهم من الموضع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بعتموهم إليه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وأرد عملكم على رؤوسكم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وأبيع بنيكم وبناتكم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بيد بني يهوذا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ليبيعوهم للسبائيين لأمة بعيدة لأن الرب قد تكلم</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7-8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العربية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اليونانيين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62804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471539"/>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نادوا بهذا بين الأمم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قدسوا حرباً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أنهضوا الأبطال</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ليتقدم ويصعد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كل رجال الحرب</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7418" y="29469"/>
            <a:ext cx="4395294" cy="3384376"/>
          </a:xfrm>
          <a:prstGeom prst="rect">
            <a:avLst/>
          </a:prstGeom>
        </p:spPr>
      </p:pic>
      <p:sp>
        <p:nvSpPr>
          <p:cNvPr id="4" name="Rectangle 2"/>
          <p:cNvSpPr txBox="1">
            <a:spLocks noChangeArrowheads="1"/>
          </p:cNvSpPr>
          <p:nvPr/>
        </p:nvSpPr>
        <p:spPr bwMode="auto">
          <a:xfrm>
            <a:off x="0" y="3557861"/>
            <a:ext cx="9144000" cy="31114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اطبعوا سكاتكم سيوفاً ومناجلكم رماحاً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ليقل الضعيف بطل أنا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أسرعوا وهلموا يا جميع الأمم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كل ناحية واجتمعوا إلى هناك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أنزل يا رب أبطالك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9-11</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163980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424" y="1844824"/>
            <a:ext cx="7493000" cy="4953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ar-JO" sz="2800" dirty="0">
                <a:effectLst>
                  <a:glow rad="254000">
                    <a:schemeClr val="tx1"/>
                  </a:glow>
                </a:effectLst>
                <a:ea typeface="ＭＳ Ｐゴシック" charset="0"/>
              </a:rPr>
              <a:t>12 تنهض وتصعد الأمم إلى وادي يهوشافاط لأني هناك أجلس لأحاكم جميع الأمم من كل ناحية 13 أرسلوا المنجل لأن الحصيد قد نضج هلموا دوسوا لأنه قد امتلأت المعصرة فاضت الحياض لأن شرهم كثير</a:t>
            </a:r>
            <a:br>
              <a:rPr lang="en-US" sz="2800" dirty="0">
                <a:effectLst>
                  <a:glow rad="254000">
                    <a:schemeClr val="tx1"/>
                  </a:glow>
                </a:effectLst>
                <a:ea typeface="ＭＳ Ｐゴシック" charset="0"/>
              </a:rPr>
            </a:br>
            <a:r>
              <a:rPr lang="en-US" sz="2800" dirty="0">
                <a:effectLst>
                  <a:glow rad="254000">
                    <a:schemeClr val="tx1"/>
                  </a:glow>
                </a:effectLst>
                <a:ea typeface="ＭＳ Ｐゴシック" charset="0"/>
              </a:rPr>
              <a:t>(</a:t>
            </a:r>
            <a:r>
              <a:rPr lang="ar-JO" sz="2800" dirty="0">
                <a:effectLst>
                  <a:glow rad="254000">
                    <a:schemeClr val="tx1"/>
                  </a:glow>
                </a:effectLst>
                <a:ea typeface="ＭＳ Ｐゴシック" charset="0"/>
              </a:rPr>
              <a:t>يوئيل 3: 12-13</a:t>
            </a:r>
            <a:r>
              <a:rPr lang="en-US" sz="2800" dirty="0">
                <a:effectLst>
                  <a:glow rad="254000">
                    <a:schemeClr val="tx1"/>
                  </a:glow>
                </a:effectLst>
                <a:ea typeface="ＭＳ Ｐゴシック" charset="0"/>
              </a:rPr>
              <a:t>)</a:t>
            </a:r>
          </a:p>
        </p:txBody>
      </p:sp>
    </p:spTree>
    <p:extLst>
      <p:ext uri="{BB962C8B-B14F-4D97-AF65-F5344CB8AC3E}">
        <p14:creationId xmlns:p14="http://schemas.microsoft.com/office/powerpoint/2010/main" val="272471176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7FD3BA-363F-E9B1-7C68-5AAC24A99098}"/>
              </a:ext>
            </a:extLst>
          </p:cNvPr>
          <p:cNvGrpSpPr/>
          <p:nvPr/>
        </p:nvGrpSpPr>
        <p:grpSpPr>
          <a:xfrm>
            <a:off x="3518" y="-42193"/>
            <a:ext cx="9111029" cy="6855569"/>
            <a:chOff x="3518" y="-42193"/>
            <a:chExt cx="9111029" cy="6855569"/>
          </a:xfrm>
        </p:grpSpPr>
        <p:pic>
          <p:nvPicPr>
            <p:cNvPr id="6" name="Picture 5"/>
            <p:cNvPicPr>
              <a:picLocks noChangeAspect="1"/>
            </p:cNvPicPr>
            <p:nvPr/>
          </p:nvPicPr>
          <p:blipFill>
            <a:blip r:embed="rId3"/>
            <a:stretch>
              <a:fillRect/>
            </a:stretch>
          </p:blipFill>
          <p:spPr>
            <a:xfrm>
              <a:off x="947962" y="2204864"/>
              <a:ext cx="8166585" cy="4593704"/>
            </a:xfrm>
            <a:prstGeom prst="rect">
              <a:avLst/>
            </a:prstGeom>
          </p:spPr>
        </p:pic>
        <p:pic>
          <p:nvPicPr>
            <p:cNvPr id="4" name="Picture 3">
              <a:extLst>
                <a:ext uri="{FF2B5EF4-FFF2-40B4-BE49-F238E27FC236}">
                  <a16:creationId xmlns:a16="http://schemas.microsoft.com/office/drawing/2014/main" id="{3D810114-6215-A3F0-0C50-C213745B18F1}"/>
                </a:ext>
              </a:extLst>
            </p:cNvPr>
            <p:cNvPicPr>
              <a:picLocks noChangeAspect="1"/>
            </p:cNvPicPr>
            <p:nvPr/>
          </p:nvPicPr>
          <p:blipFill rotWithShape="1">
            <a:blip r:embed="rId3"/>
            <a:srcRect r="50231"/>
            <a:stretch/>
          </p:blipFill>
          <p:spPr>
            <a:xfrm>
              <a:off x="3518" y="-27384"/>
              <a:ext cx="4064426" cy="4593704"/>
            </a:xfrm>
            <a:prstGeom prst="rect">
              <a:avLst/>
            </a:prstGeom>
          </p:spPr>
        </p:pic>
        <p:pic>
          <p:nvPicPr>
            <p:cNvPr id="5" name="Picture 4">
              <a:extLst>
                <a:ext uri="{FF2B5EF4-FFF2-40B4-BE49-F238E27FC236}">
                  <a16:creationId xmlns:a16="http://schemas.microsoft.com/office/drawing/2014/main" id="{ACDD61B8-8211-E783-B630-A7BC099E2A72}"/>
                </a:ext>
              </a:extLst>
            </p:cNvPr>
            <p:cNvPicPr>
              <a:picLocks noChangeAspect="1"/>
            </p:cNvPicPr>
            <p:nvPr/>
          </p:nvPicPr>
          <p:blipFill rotWithShape="1">
            <a:blip r:embed="rId3"/>
            <a:srcRect r="50231"/>
            <a:stretch/>
          </p:blipFill>
          <p:spPr>
            <a:xfrm>
              <a:off x="3518" y="2219672"/>
              <a:ext cx="4064426" cy="4593704"/>
            </a:xfrm>
            <a:prstGeom prst="rect">
              <a:avLst/>
            </a:prstGeom>
          </p:spPr>
        </p:pic>
        <p:pic>
          <p:nvPicPr>
            <p:cNvPr id="7" name="Picture 6">
              <a:extLst>
                <a:ext uri="{FF2B5EF4-FFF2-40B4-BE49-F238E27FC236}">
                  <a16:creationId xmlns:a16="http://schemas.microsoft.com/office/drawing/2014/main" id="{AFA69B6B-CBE6-77E7-21FF-10011B19D9CF}"/>
                </a:ext>
              </a:extLst>
            </p:cNvPr>
            <p:cNvPicPr>
              <a:picLocks noChangeAspect="1"/>
            </p:cNvPicPr>
            <p:nvPr/>
          </p:nvPicPr>
          <p:blipFill rotWithShape="1">
            <a:blip r:embed="rId3"/>
            <a:srcRect t="50960" r="50231"/>
            <a:stretch/>
          </p:blipFill>
          <p:spPr>
            <a:xfrm>
              <a:off x="3351152" y="-42193"/>
              <a:ext cx="4064426" cy="2252769"/>
            </a:xfrm>
            <a:prstGeom prst="rect">
              <a:avLst/>
            </a:prstGeom>
          </p:spPr>
        </p:pic>
        <p:pic>
          <p:nvPicPr>
            <p:cNvPr id="8" name="Picture 7">
              <a:extLst>
                <a:ext uri="{FF2B5EF4-FFF2-40B4-BE49-F238E27FC236}">
                  <a16:creationId xmlns:a16="http://schemas.microsoft.com/office/drawing/2014/main" id="{5DC97F1A-BB28-E967-383D-55CD821A934B}"/>
                </a:ext>
              </a:extLst>
            </p:cNvPr>
            <p:cNvPicPr>
              <a:picLocks noChangeAspect="1"/>
            </p:cNvPicPr>
            <p:nvPr/>
          </p:nvPicPr>
          <p:blipFill rotWithShape="1">
            <a:blip r:embed="rId3"/>
            <a:srcRect t="50960" r="50231"/>
            <a:stretch/>
          </p:blipFill>
          <p:spPr>
            <a:xfrm>
              <a:off x="5044078" y="-42193"/>
              <a:ext cx="4064426" cy="2252769"/>
            </a:xfrm>
            <a:prstGeom prst="rect">
              <a:avLst/>
            </a:prstGeom>
          </p:spPr>
        </p:pic>
      </p:grpSp>
      <p:sp>
        <p:nvSpPr>
          <p:cNvPr id="900098" name="Rectangle 2"/>
          <p:cNvSpPr>
            <a:spLocks noGrp="1" noChangeArrowheads="1"/>
          </p:cNvSpPr>
          <p:nvPr>
            <p:ph type="ctrTitle"/>
          </p:nvPr>
        </p:nvSpPr>
        <p:spPr>
          <a:xfrm>
            <a:off x="0" y="0"/>
            <a:ext cx="9144000" cy="282346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جماهير جماهير في وادي القضاء لأن يوم الرب قريب في وادي القضاء</a:t>
            </a: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الشمس والقمر يظلمان والنجوم تحجز لمعانها</a:t>
            </a:r>
            <a:r>
              <a:rPr lang="en-US" sz="4000" dirty="0">
                <a:effectLst>
                  <a:glow rad="127000">
                    <a:schemeClr val="tx1"/>
                  </a:glow>
                </a:effectLst>
                <a:ea typeface="ＭＳ Ｐゴシック" charset="0"/>
              </a:rPr>
              <a:t> (</a:t>
            </a:r>
            <a:r>
              <a:rPr lang="ar-JO" sz="4000" dirty="0">
                <a:solidFill>
                  <a:srgbClr val="FFFFFF"/>
                </a:solidFill>
                <a:effectLst>
                  <a:glow rad="254000">
                    <a:srgbClr val="000000">
                      <a:alpha val="89000"/>
                    </a:srgbClr>
                  </a:glow>
                </a:effectLst>
              </a:rPr>
              <a:t>يوئيل 3: 14-15</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151813561"/>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80" t="2380" r="2380" b="2790"/>
          <a:stretch/>
        </p:blipFill>
        <p:spPr>
          <a:xfrm>
            <a:off x="-1" y="0"/>
            <a:ext cx="9144001" cy="6828531"/>
          </a:xfrm>
          <a:prstGeom prst="rect">
            <a:avLst/>
          </a:prstGeom>
        </p:spPr>
      </p:pic>
      <p:sp>
        <p:nvSpPr>
          <p:cNvPr id="900098" name="Rectangle 2"/>
          <p:cNvSpPr>
            <a:spLocks noGrp="1" noChangeArrowheads="1"/>
          </p:cNvSpPr>
          <p:nvPr>
            <p:ph type="ctrTitle"/>
          </p:nvPr>
        </p:nvSpPr>
        <p:spPr>
          <a:xfrm>
            <a:off x="0" y="29469"/>
            <a:ext cx="3275856" cy="6828531"/>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والرب من صهيون يزمجر ومن أورشليم يعطي صوته فترجف السماء والأرض ولكن الرب ملجأ لشعبه وحصن لبني إسرائيل</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يوئيل 3: 16</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419575369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يجب أن يجلب التأديب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التوبة</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1: 1- 2: 17</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246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2204864"/>
            <a:ext cx="7018412" cy="4667529"/>
          </a:xfrm>
          <a:prstGeom prst="rect">
            <a:avLst/>
          </a:prstGeom>
        </p:spPr>
      </p:pic>
      <p:sp>
        <p:nvSpPr>
          <p:cNvPr id="900098" name="Rectangle 2"/>
          <p:cNvSpPr>
            <a:spLocks noGrp="1" noChangeArrowheads="1"/>
          </p:cNvSpPr>
          <p:nvPr>
            <p:ph type="ctrTitle"/>
          </p:nvPr>
        </p:nvSpPr>
        <p:spPr>
          <a:xfrm>
            <a:off x="0" y="-27384"/>
            <a:ext cx="9144000" cy="2391419"/>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فتعرفون أني أنا الرب إلهكم ساكناً في صهيون جبل قدسي وتكون أورشليم مقدسة ولا يجتاز فيها الأعاجم فيما بعد</a:t>
            </a:r>
            <a:br>
              <a:rPr lang="ar-JO"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solidFill>
                  <a:srgbClr val="FFFFFF"/>
                </a:solidFill>
                <a:effectLst>
                  <a:glow rad="254000">
                    <a:srgbClr val="000000">
                      <a:alpha val="89000"/>
                    </a:srgbClr>
                  </a:glow>
                </a:effectLst>
              </a:rPr>
              <a:t>يوئيل 3: 17</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200529166"/>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ويكون في ذلك اليوم أن الجبال تقطر عصيراً والتلال تفيض لبناً وجميع ينابيع يهوذا تفيض ماء ومن بيت الرب يخرج ينبوع ويسقي وادي السنط</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18</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 name="Title 1"/>
          <p:cNvSpPr>
            <a:spLocks noGrp="1"/>
          </p:cNvSpPr>
          <p:nvPr>
            <p:ph type="title" idx="4294967295"/>
          </p:nvPr>
        </p:nvSpPr>
        <p:spPr>
          <a:xfrm>
            <a:off x="3203848" y="4288613"/>
            <a:ext cx="2259012"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إسرائيل</a:t>
            </a:r>
            <a:b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و</a:t>
            </a:r>
            <a:b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ar-JO"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مصر</a:t>
            </a:r>
            <a:endParaRPr lang="en-US" sz="4800"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endParaRPr>
          </a:p>
        </p:txBody>
      </p:sp>
    </p:spTree>
    <p:extLst>
      <p:ext uri="{BB962C8B-B14F-4D97-AF65-F5344CB8AC3E}">
        <p14:creationId xmlns:p14="http://schemas.microsoft.com/office/powerpoint/2010/main" val="1425006855"/>
      </p:ext>
    </p:extLst>
  </p:cSld>
  <p:clrMapOvr>
    <a:overrideClrMapping bg1="lt1" tx1="dk1" bg2="lt2" tx2="dk2" accent1="accent1" accent2="accent2" accent3="accent3" accent4="accent4" accent5="accent5" accent6="accent6" hlink="hlink" folHlink="folHlink"/>
  </p:clrMapOvr>
  <p:transition>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33787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rtl="1" eaLnBrk="1" hangingPunct="1"/>
            <a:r>
              <a:rPr lang="ar-JO" sz="3200" dirty="0">
                <a:solidFill>
                  <a:srgbClr val="FFFFFF"/>
                </a:solidFill>
                <a:effectLst>
                  <a:glow rad="228600">
                    <a:schemeClr val="tx1"/>
                  </a:glow>
                </a:effectLst>
                <a:ea typeface="新細明體" charset="0"/>
              </a:rPr>
              <a:t>النهر والأرض (حزقيال</a:t>
            </a:r>
            <a:r>
              <a:rPr lang="en-US" sz="3200" dirty="0">
                <a:solidFill>
                  <a:srgbClr val="FFFFFF"/>
                </a:solidFill>
                <a:effectLst>
                  <a:glow rad="228600">
                    <a:schemeClr val="tx1"/>
                  </a:glow>
                </a:effectLst>
                <a:ea typeface="新細明體" charset="0"/>
              </a:rPr>
              <a:t> </a:t>
            </a:r>
            <a:r>
              <a:rPr lang="ar-JO" sz="3200" dirty="0">
                <a:solidFill>
                  <a:srgbClr val="FFFFFF"/>
                </a:solidFill>
                <a:effectLst>
                  <a:glow rad="228600">
                    <a:schemeClr val="tx1"/>
                  </a:glow>
                </a:effectLst>
                <a:ea typeface="新細明體" charset="0"/>
              </a:rPr>
              <a:t>47: 1)</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أودونيل • "حزقيال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http://bible.ag/en/enezekieltranscript.htm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النهر الذي ينبع من الجهة الجنوبية لمدخل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7273897"/>
      </p:ext>
    </p:extLst>
  </p:cSld>
  <p:clrMapOvr>
    <a:masterClrMapping/>
  </p:clrMapOvr>
  <p:transition spd="med">
    <p:randomBar dir="ver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5" y="0"/>
            <a:ext cx="4412633" cy="6858000"/>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بداية النهر (حزقيال 47: 2)</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244408" y="-669180"/>
            <a:ext cx="699230"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4409728" y="3284984"/>
            <a:ext cx="4734272" cy="30243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يتدفق النهر خارج الجهة الجنوبية من البوابة الشرقية الخارجية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099557"/>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1451610"/>
            <a:ext cx="9144000" cy="5406390"/>
          </a:xfrm>
          <a:prstGeom prst="rect">
            <a:avLst/>
          </a:prstGeom>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8264" y="1451610"/>
            <a:ext cx="4481728" cy="54069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lvl="0">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٤٧ : ١ </a:t>
            </a:r>
          </a:p>
        </p:txBody>
      </p:sp>
      <p:sp>
        <p:nvSpPr>
          <p:cNvPr id="900098" name="Rectangle 2"/>
          <p:cNvSpPr>
            <a:spLocks noGrp="1" noChangeArrowheads="1"/>
          </p:cNvSpPr>
          <p:nvPr>
            <p:ph type="ctrTitle"/>
          </p:nvPr>
        </p:nvSpPr>
        <p:spPr>
          <a:xfrm>
            <a:off x="5292080" y="0"/>
            <a:ext cx="3851920" cy="1800199"/>
          </a:xfrm>
          <a:solidFill>
            <a:schemeClr val="tx1"/>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02443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69326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٤٧ : ١ </a:t>
            </a:r>
          </a:p>
        </p:txBody>
      </p:sp>
    </p:spTree>
    <p:extLst>
      <p:ext uri="{BB962C8B-B14F-4D97-AF65-F5344CB8AC3E}">
        <p14:creationId xmlns:p14="http://schemas.microsoft.com/office/powerpoint/2010/main" val="8382878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5129213"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565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
        <p:nvSpPr>
          <p:cNvPr id="4" name="Rectangle 2"/>
          <p:cNvSpPr txBox="1">
            <a:spLocks noChangeArrowheads="1"/>
          </p:cNvSpPr>
          <p:nvPr/>
        </p:nvSpPr>
        <p:spPr bwMode="auto">
          <a:xfrm>
            <a:off x="5292082" y="0"/>
            <a:ext cx="3744414"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٤٧ : ١ </a:t>
            </a:r>
          </a:p>
        </p:txBody>
      </p:sp>
    </p:spTree>
    <p:extLst>
      <p:ext uri="{BB962C8B-B14F-4D97-AF65-F5344CB8AC3E}">
        <p14:creationId xmlns:p14="http://schemas.microsoft.com/office/powerpoint/2010/main" val="64513737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يصير النهر أعمق (47: 3-5)</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solidFill>
                  <a:srgbClr val="FFFFFF"/>
                </a:solidFill>
                <a:latin typeface="Arial" panose="020B0604020202020204" pitchFamily="34" charset="0"/>
                <a:cs typeface="Arial" panose="020B0604020202020204" pitchFamily="34" charset="0"/>
              </a:rPr>
              <a:t>النهر المتدفق شرق مجمع الهيكل يصبح أعمق وأوسع</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3490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وعند خروج الرجل نحو المشرق والخيط بيده قاس ألف ذراع وعبرني في المياه و المياه إلى الكعبين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3</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5079985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891" y="764705"/>
            <a:ext cx="9221655"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التوبة ستجلب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الإسترداد</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2: 18- 3: 21</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5743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وعبرني في المياه والمياه إلى الركبتين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4أ</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8692283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وعبرني والمياه إلى الحقوين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4ب</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5336235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148064" y="216025"/>
            <a:ext cx="3923928" cy="6741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وإذا بنهر لم أستطع عبوره لأن المياه طمت مياه سباحة نهر لا يعبر</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5</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2770437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36512" y="44624"/>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93737" y="5013176"/>
            <a:ext cx="9070975" cy="602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 ٤٧ : ١-١٢</a:t>
            </a:r>
          </a:p>
        </p:txBody>
      </p:sp>
      <p:pic>
        <p:nvPicPr>
          <p:cNvPr id="4" name="Picture 2" descr="The Millennial River – Ezekiel 47-48 - YouTube">
            <a:extLst>
              <a:ext uri="{FF2B5EF4-FFF2-40B4-BE49-F238E27FC236}">
                <a16:creationId xmlns:a16="http://schemas.microsoft.com/office/drawing/2014/main" id="{8C486356-081F-CCF3-0A35-55EE4A4174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84F3AD1-F137-45FF-FE6E-9E4D8CE36110}"/>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الهيكل الألفي</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B0ED2BF-2041-40BD-A527-F62C92701ADC}"/>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المبنية ثانية</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832E2203-28B2-D277-C86C-74F46E84961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رمون</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C3B814A-6C90-CDC5-F2F0-30BB9182D19F}"/>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جبع</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F4D8C41-DC82-9201-D424-DC2D20157107}"/>
              </a:ext>
            </a:extLst>
          </p:cNvPr>
          <p:cNvSpPr/>
          <p:nvPr/>
        </p:nvSpPr>
        <p:spPr bwMode="auto">
          <a:xfrm>
            <a:off x="6876256" y="2266615"/>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97A4782A-9CFB-B085-87D2-2DA0C36BCB12}"/>
              </a:ext>
            </a:extLst>
          </p:cNvPr>
          <p:cNvSpPr/>
          <p:nvPr/>
        </p:nvSpPr>
        <p:spPr bwMode="auto">
          <a:xfrm>
            <a:off x="7934010" y="3406028"/>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6F6535A-E5A6-97B2-7740-2B3A428876B5}"/>
              </a:ext>
            </a:extLst>
          </p:cNvPr>
          <p:cNvSpPr txBox="1">
            <a:spLocks/>
          </p:cNvSpPr>
          <p:nvPr/>
        </p:nvSpPr>
        <p:spPr bwMode="auto">
          <a:xfrm>
            <a:off x="6516216" y="2528998"/>
            <a:ext cx="1454129" cy="238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البحر الميت</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10CC89C8-9595-ADE2-5150-A2D1D0E5D77F}"/>
              </a:ext>
            </a:extLst>
          </p:cNvPr>
          <p:cNvSpPr txBox="1">
            <a:spLocks/>
          </p:cNvSpPr>
          <p:nvPr/>
        </p:nvSpPr>
        <p:spPr bwMode="auto">
          <a:xfrm>
            <a:off x="7423792" y="3525285"/>
            <a:ext cx="1454129" cy="238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الأغوار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6054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44624"/>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0" y="4872769"/>
            <a:ext cx="9070976" cy="1985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ويكون في ذلك اليوم أن مياهاً حية تخرج من أورشليم نصفها إلى البحر الشرقي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ونصفها إلى البحر الغربي في الصيف وفي الخريف تكون</a:t>
            </a:r>
            <a:endParaRPr kumimoji="0" lang="en-US" sz="24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زك ١٤: ٨</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5" name="Picture 2" descr="The Millennial River – Ezekiel 47-48 - YouTube">
            <a:extLst>
              <a:ext uri="{FF2B5EF4-FFF2-40B4-BE49-F238E27FC236}">
                <a16:creationId xmlns:a16="http://schemas.microsoft.com/office/drawing/2014/main" id="{D14C438E-2595-85B8-8144-498A51F39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A9CE3F-8082-62D6-D238-E1AD685BD24C}"/>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الهيكل الألفي</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a:extLst>
              <a:ext uri="{FF2B5EF4-FFF2-40B4-BE49-F238E27FC236}">
                <a16:creationId xmlns:a16="http://schemas.microsoft.com/office/drawing/2014/main" id="{E22E7BE8-7555-CE18-945A-973A8E4DC63A}"/>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أورشليم المبنية ثانية</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itle 1">
            <a:extLst>
              <a:ext uri="{FF2B5EF4-FFF2-40B4-BE49-F238E27FC236}">
                <a16:creationId xmlns:a16="http://schemas.microsoft.com/office/drawing/2014/main" id="{2AB297ED-44E5-DA6C-4F78-C1D60795E82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رمون</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 name="Title 1">
            <a:extLst>
              <a:ext uri="{FF2B5EF4-FFF2-40B4-BE49-F238E27FC236}">
                <a16:creationId xmlns:a16="http://schemas.microsoft.com/office/drawing/2014/main" id="{E8810E03-9EB5-6CB2-B25A-E4305984952C}"/>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جبع</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 name="Oval 9">
            <a:extLst>
              <a:ext uri="{FF2B5EF4-FFF2-40B4-BE49-F238E27FC236}">
                <a16:creationId xmlns:a16="http://schemas.microsoft.com/office/drawing/2014/main" id="{5CB6CA87-65FD-CAD4-5F2A-98AD9803FBA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4C3898FD-6FF0-B461-D4DF-19786A45167F}"/>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Title 1">
            <a:extLst>
              <a:ext uri="{FF2B5EF4-FFF2-40B4-BE49-F238E27FC236}">
                <a16:creationId xmlns:a16="http://schemas.microsoft.com/office/drawing/2014/main" id="{9AA934BE-D51B-0A81-9B18-ABC0C1A708DF}"/>
              </a:ext>
            </a:extLst>
          </p:cNvPr>
          <p:cNvSpPr txBox="1">
            <a:spLocks/>
          </p:cNvSpPr>
          <p:nvPr/>
        </p:nvSpPr>
        <p:spPr bwMode="auto">
          <a:xfrm>
            <a:off x="6516216" y="2528998"/>
            <a:ext cx="1454129" cy="238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البحر الميت</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3" name="Title 1">
            <a:extLst>
              <a:ext uri="{FF2B5EF4-FFF2-40B4-BE49-F238E27FC236}">
                <a16:creationId xmlns:a16="http://schemas.microsoft.com/office/drawing/2014/main" id="{D36E6FAE-83E7-2D7B-397D-5DAED72E65E1}"/>
              </a:ext>
            </a:extLst>
          </p:cNvPr>
          <p:cNvSpPr txBox="1">
            <a:spLocks/>
          </p:cNvSpPr>
          <p:nvPr/>
        </p:nvSpPr>
        <p:spPr bwMode="auto">
          <a:xfrm>
            <a:off x="7423792" y="3525285"/>
            <a:ext cx="1454129" cy="238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الأغوار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9535465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35496" y="4872769"/>
            <a:ext cx="8985201" cy="1985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ويكون في ذلك اليوم أن الجبال تقطر عصيراً والتلال تفيض لبناً وجميع ينابيع يهوذا تفيض ماء ومن بيت الرب يخرج ينبوع ويسقي وادي السنط</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18</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 name="Picture 2" descr="The Millennial River – Ezekiel 47-48 - YouTube">
            <a:extLst>
              <a:ext uri="{FF2B5EF4-FFF2-40B4-BE49-F238E27FC236}">
                <a16:creationId xmlns:a16="http://schemas.microsoft.com/office/drawing/2014/main" id="{D39AAA37-B94F-B035-47BD-C975FEF32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339AE96-21C8-0317-B745-2378CD30966D}"/>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الهيكل الألفي</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0ABFFC7D-ACAC-28D1-2B3B-22761593CECD}"/>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المبنية ثانية</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D619500E-3D2A-AE2C-1B13-27FC5C7B12E9}"/>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رمون</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F962750C-BF34-E3FA-0A12-9AB8FE3AE9D1}"/>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جبع</a:t>
            </a:r>
            <a:endParaRPr kumimoji="0" lang="en-US"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A7C0B77C-CFF4-7D04-D2AF-0DB6ACCE7DDC}"/>
              </a:ext>
            </a:extLst>
          </p:cNvPr>
          <p:cNvSpPr/>
          <p:nvPr/>
        </p:nvSpPr>
        <p:spPr bwMode="auto">
          <a:xfrm>
            <a:off x="6876256" y="2266615"/>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5EE675B6-6EE8-E280-4F72-26AD8008F740}"/>
              </a:ext>
            </a:extLst>
          </p:cNvPr>
          <p:cNvSpPr/>
          <p:nvPr/>
        </p:nvSpPr>
        <p:spPr bwMode="auto">
          <a:xfrm>
            <a:off x="7934010" y="3406028"/>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C49BE39B-B1FC-15A9-EA0F-F92FB9AD92C7}"/>
              </a:ext>
            </a:extLst>
          </p:cNvPr>
          <p:cNvSpPr txBox="1">
            <a:spLocks/>
          </p:cNvSpPr>
          <p:nvPr/>
        </p:nvSpPr>
        <p:spPr bwMode="auto">
          <a:xfrm>
            <a:off x="6516216" y="2528998"/>
            <a:ext cx="1454129" cy="238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البحر الميت</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D8B525BF-4A3E-F410-7AEF-D518041F8C0E}"/>
              </a:ext>
            </a:extLst>
          </p:cNvPr>
          <p:cNvSpPr txBox="1">
            <a:spLocks/>
          </p:cNvSpPr>
          <p:nvPr/>
        </p:nvSpPr>
        <p:spPr bwMode="auto">
          <a:xfrm>
            <a:off x="7423792" y="3525285"/>
            <a:ext cx="1454129" cy="238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الأغوار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7775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7" name="Picture 2"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1"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ar-SA" sz="4000" dirty="0">
                <a:latin typeface="Arial" panose="020B0604020202020204" pitchFamily="34" charset="0"/>
                <a:ea typeface="ＭＳ Ｐゴシック" charset="0"/>
                <a:cs typeface="Arial" panose="020B0604020202020204" pitchFamily="34" charset="0"/>
              </a:rPr>
              <a:t>المحاصيل من واحة المياه العذبة</a:t>
            </a:r>
            <a:endParaRPr lang="en-US" dirty="0">
              <a:latin typeface="Arial" panose="020B0604020202020204" pitchFamily="34" charset="0"/>
              <a:ea typeface="ＭＳ Ｐゴシック" charset="0"/>
              <a:cs typeface="Arial" panose="020B0604020202020204" pitchFamily="34" charset="0"/>
            </a:endParaRPr>
          </a:p>
        </p:txBody>
      </p:sp>
      <p:sp>
        <p:nvSpPr>
          <p:cNvPr id="232453" name="Text Box 5"/>
          <p:cNvSpPr txBox="1">
            <a:spLocks noChangeArrowheads="1"/>
          </p:cNvSpPr>
          <p:nvPr/>
        </p:nvSpPr>
        <p:spPr bwMode="auto">
          <a:xfrm>
            <a:off x="8299450" y="0"/>
            <a:ext cx="838200" cy="461963"/>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411760" y="457200"/>
            <a:ext cx="3744416" cy="646331"/>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حزقيال ٤٧ : ١٠</a:t>
            </a:r>
          </a:p>
        </p:txBody>
      </p:sp>
    </p:spTree>
    <p:extLst>
      <p:ext uri="{BB962C8B-B14F-4D97-AF65-F5344CB8AC3E}">
        <p14:creationId xmlns:p14="http://schemas.microsoft.com/office/powerpoint/2010/main" val="3699945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heckerboard(across)">
                                      <p:cBhvr>
                                        <p:cTn id="7" dur="5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533" name="Text Box 77"/>
          <p:cNvSpPr txBox="1">
            <a:spLocks noChangeArrowheads="1"/>
          </p:cNvSpPr>
          <p:nvPr/>
        </p:nvSpPr>
        <p:spPr bwMode="auto">
          <a:xfrm>
            <a:off x="1475656" y="1340768"/>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مصر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292080" y="4304161"/>
            <a:ext cx="3744416" cy="2553839"/>
          </a:xfrm>
          <a:effectLst/>
        </p:spPr>
        <p:txBody>
          <a:bodyPr/>
          <a:lstStyle/>
          <a:p>
            <a:pPr algn="ctr"/>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جيران</a:t>
            </a:r>
            <a:b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إسرائيل</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4932040" y="18864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إسرائيل</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Rectangle 2"/>
          <p:cNvSpPr txBox="1">
            <a:spLocks noChangeArrowheads="1"/>
          </p:cNvSpPr>
          <p:nvPr/>
        </p:nvSpPr>
        <p:spPr bwMode="auto">
          <a:xfrm>
            <a:off x="-89909" y="2082917"/>
            <a:ext cx="3989700"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مصر تصير خراباً وأدوم تصير قفراً خرباً من أجل ظلمهم لبني يهوذا الذين سفكوا دماً بريئاً في أرضهم</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19</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7" name="Text Box 77"/>
          <p:cNvSpPr txBox="1">
            <a:spLocks noChangeArrowheads="1"/>
          </p:cNvSpPr>
          <p:nvPr/>
        </p:nvSpPr>
        <p:spPr bwMode="auto">
          <a:xfrm>
            <a:off x="5796136" y="198884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أدوم</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10069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7"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20 ولكن يهوذا تسكن إلى الأبد وأورشليم إلى دور فدور   21 وأبرئ دمهم الذي لم أبرئه والرب يسكن في صهيون</a:t>
            </a:r>
            <a:br>
              <a:rPr lang="ar-JO"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يوئيل 3: 20-21</a:t>
            </a:r>
            <a:r>
              <a:rPr lang="en-US" sz="3600" dirty="0">
                <a:effectLst>
                  <a:glow rad="127000">
                    <a:schemeClr val="tx1"/>
                  </a:glow>
                </a:effectLst>
                <a:ea typeface="ＭＳ Ｐゴシック" charset="0"/>
              </a:rPr>
              <a:t>)</a:t>
            </a:r>
          </a:p>
        </p:txBody>
      </p:sp>
      <p:pic>
        <p:nvPicPr>
          <p:cNvPr id="2" name="Picture 1"/>
          <p:cNvPicPr>
            <a:picLocks noChangeAspect="1"/>
          </p:cNvPicPr>
          <p:nvPr/>
        </p:nvPicPr>
        <p:blipFill>
          <a:blip r:embed="rId3"/>
          <a:stretch>
            <a:fillRect/>
          </a:stretch>
        </p:blipFill>
        <p:spPr>
          <a:xfrm>
            <a:off x="899592" y="2753061"/>
            <a:ext cx="7267340" cy="4078609"/>
          </a:xfrm>
          <a:prstGeom prst="rect">
            <a:avLst/>
          </a:prstGeom>
        </p:spPr>
      </p:pic>
    </p:spTree>
    <p:extLst>
      <p:ext uri="{BB962C8B-B14F-4D97-AF65-F5344CB8AC3E}">
        <p14:creationId xmlns:p14="http://schemas.microsoft.com/office/powerpoint/2010/main" val="86997019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193541"/>
          </a:xfrm>
          <a:solidFill>
            <a:srgbClr val="000000"/>
          </a:solid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ثقتك في الرب وحده سوف تأتي ببركاته</a:t>
            </a:r>
            <a:r>
              <a:rPr lang="en-US" dirty="0">
                <a:effectLst>
                  <a:glow rad="127000">
                    <a:schemeClr val="tx1"/>
                  </a:glow>
                </a:effectLst>
                <a:ea typeface="ＭＳ Ｐゴシック" charset="0"/>
              </a:rPr>
              <a:t>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5" y="1223010"/>
            <a:ext cx="9144000" cy="5634990"/>
          </a:xfrm>
          <a:prstGeom prst="rect">
            <a:avLst/>
          </a:prstGeom>
        </p:spPr>
      </p:pic>
    </p:spTree>
    <p:extLst>
      <p:ext uri="{BB962C8B-B14F-4D97-AF65-F5344CB8AC3E}">
        <p14:creationId xmlns:p14="http://schemas.microsoft.com/office/powerpoint/2010/main" val="41356204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 التأديب يجلب التوبة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والتوبة تجلب الإسترداد.</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الإسترداد</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86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008112"/>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استرداد الله للولايات المتحدة الأمريكية</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322865813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2" y="0"/>
            <a:ext cx="9128582"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6199673"/>
            <a:ext cx="9144000" cy="829727"/>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مقاطعات الولايات المتحدة : الأحمر محافظون + الأزرق متحررون</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4281830326"/>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647178" cy="68838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3419872" cy="294716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نيل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غورسيتش</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44195578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ماذا يجب أن نفعل عندما</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نكون </a:t>
            </a:r>
            <a:r>
              <a:rPr lang="ar-JO" sz="5400" dirty="0">
                <a:solidFill>
                  <a:srgbClr val="FFFF00"/>
                </a:solidFill>
                <a:effectLst>
                  <a:glow rad="127000">
                    <a:schemeClr val="tx1"/>
                  </a:glow>
                </a:effectLst>
                <a:ea typeface="ＭＳ Ｐゴシック" charset="0"/>
              </a:rPr>
              <a:t>متأدبين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13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173266" y="116632"/>
            <a:ext cx="8791222" cy="936104"/>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 التأديب يجلب التوبة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والتوبة تجلب الإسترداد.</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التوبة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الإستعادة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7610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1. يجب أن يجلب التأديب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التوبة</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1: 1- 2: 17</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1348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3673E-9C55-5A1C-4F00-72B41432B5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التوبة ستجلب</a:t>
            </a:r>
            <a:br>
              <a:rPr lang="ar-JO" sz="4800" dirty="0">
                <a:effectLst>
                  <a:glow rad="127000">
                    <a:schemeClr val="tx1"/>
                  </a:glow>
                </a:effectLst>
                <a:ea typeface="ＭＳ Ｐゴシック" charset="0"/>
              </a:rPr>
            </a:br>
            <a:r>
              <a:rPr lang="ar-JO" sz="4800" dirty="0">
                <a:solidFill>
                  <a:srgbClr val="FFFF00"/>
                </a:solidFill>
                <a:effectLst>
                  <a:glow rad="127000">
                    <a:schemeClr val="tx1"/>
                  </a:glow>
                </a:effectLst>
                <a:ea typeface="ＭＳ Ｐゴシック" charset="0"/>
              </a:rPr>
              <a:t>الإسترداد</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2: 18- 3: 21</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3705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44008" y="232008"/>
            <a:ext cx="4499992" cy="2404904"/>
          </a:xfrm>
          <a:effectLst>
            <a:outerShdw blurRad="63500" dist="35921" dir="2700000" algn="ctr" rotWithShape="0">
              <a:schemeClr val="tx2">
                <a:alpha val="74998"/>
              </a:schemeClr>
            </a:outerShdw>
          </a:effectLst>
        </p:spPr>
        <p:txBody>
          <a:bodyPr/>
          <a:lstStyle/>
          <a:p>
            <a:pPr>
              <a:defRPr/>
            </a:pPr>
            <a:r>
              <a:rPr lang="ar-JO" sz="5400" dirty="0"/>
              <a:t>كن منضبطاً </a:t>
            </a:r>
            <a:br>
              <a:rPr lang="ar-JO" sz="5400" dirty="0"/>
            </a:br>
            <a:r>
              <a:rPr lang="ar-JO" sz="5400" dirty="0"/>
              <a:t>وإلا سيتم</a:t>
            </a:r>
            <a:br>
              <a:rPr lang="ar-JO" sz="5400" dirty="0"/>
            </a:br>
            <a:r>
              <a:rPr lang="ar-JO" sz="5400" dirty="0"/>
              <a:t>تأديبك</a:t>
            </a:r>
            <a:endParaRPr lang="en-US" sz="54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260648"/>
            <a:ext cx="4279900" cy="6337300"/>
          </a:xfrm>
          <a:prstGeom prst="rect">
            <a:avLst/>
          </a:prstGeom>
        </p:spPr>
      </p:pic>
    </p:spTree>
    <p:extLst>
      <p:ext uri="{BB962C8B-B14F-4D97-AF65-F5344CB8AC3E}">
        <p14:creationId xmlns:p14="http://schemas.microsoft.com/office/powerpoint/2010/main" val="36327779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8300"/>
            <a:ext cx="9143999" cy="1080120"/>
          </a:xfrm>
          <a:effectLst/>
        </p:spPr>
        <p:txBody>
          <a:bodyPr/>
          <a:lstStyle/>
          <a:p>
            <a:pPr>
              <a:defRPr/>
            </a:pPr>
            <a:r>
              <a:rPr lang="en-US" dirty="0">
                <a:solidFill>
                  <a:schemeClr val="tx2"/>
                </a:solidFill>
                <a:effectLst>
                  <a:glow rad="127000">
                    <a:schemeClr val="bg1"/>
                  </a:glow>
                </a:effectLst>
                <a:ea typeface="ＭＳ Ｐゴシック" charset="0"/>
              </a:rPr>
              <a:t>Accept God's discipline.</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grpSp>
        <p:nvGrpSpPr>
          <p:cNvPr id="6" name="Group 5">
            <a:extLst>
              <a:ext uri="{FF2B5EF4-FFF2-40B4-BE49-F238E27FC236}">
                <a16:creationId xmlns:a16="http://schemas.microsoft.com/office/drawing/2014/main" id="{164C7844-2E1E-D34D-A25B-B549F2B6550E}"/>
              </a:ext>
            </a:extLst>
          </p:cNvPr>
          <p:cNvGrpSpPr/>
          <p:nvPr/>
        </p:nvGrpSpPr>
        <p:grpSpPr>
          <a:xfrm>
            <a:off x="-202392" y="-1742244"/>
            <a:ext cx="9346392" cy="8600244"/>
            <a:chOff x="-202392" y="-1742244"/>
            <a:chExt cx="9346392" cy="8600244"/>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579F66A-B3FA-534E-8513-FB26500BD34A}"/>
                </a:ext>
              </a:extLst>
            </p:cNvPr>
            <p:cNvSpPr/>
            <p:nvPr/>
          </p:nvSpPr>
          <p:spPr bwMode="auto">
            <a:xfrm>
              <a:off x="0" y="0"/>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 name="Rectangle 7">
              <a:extLst>
                <a:ext uri="{FF2B5EF4-FFF2-40B4-BE49-F238E27FC236}">
                  <a16:creationId xmlns:a16="http://schemas.microsoft.com/office/drawing/2014/main" id="{A84EAA7D-5577-144C-A113-30CE29267828}"/>
                </a:ext>
              </a:extLst>
            </p:cNvPr>
            <p:cNvSpPr/>
            <p:nvPr/>
          </p:nvSpPr>
          <p:spPr bwMode="auto">
            <a:xfrm rot="20291109">
              <a:off x="-202392" y="372971"/>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9" name="Rectangle 8">
              <a:extLst>
                <a:ext uri="{FF2B5EF4-FFF2-40B4-BE49-F238E27FC236}">
                  <a16:creationId xmlns:a16="http://schemas.microsoft.com/office/drawing/2014/main" id="{78EAE73D-B977-3146-8B52-D231355DE155}"/>
                </a:ext>
              </a:extLst>
            </p:cNvPr>
            <p:cNvSpPr/>
            <p:nvPr/>
          </p:nvSpPr>
          <p:spPr bwMode="auto">
            <a:xfrm rot="1779812">
              <a:off x="289024" y="-1742244"/>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5" name="Rectangle 2">
            <a:extLst>
              <a:ext uri="{FF2B5EF4-FFF2-40B4-BE49-F238E27FC236}">
                <a16:creationId xmlns:a16="http://schemas.microsoft.com/office/drawing/2014/main" id="{91EC2A81-C6EB-7F4B-B049-6FD94A1D3978}"/>
              </a:ext>
            </a:extLst>
          </p:cNvPr>
          <p:cNvSpPr txBox="1">
            <a:spLocks noChangeArrowheads="1"/>
          </p:cNvSpPr>
          <p:nvPr/>
        </p:nvSpPr>
        <p:spPr bwMode="auto">
          <a:xfrm>
            <a:off x="-36512" y="313892"/>
            <a:ext cx="1907703" cy="640009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يا ابني لا تحتقر تأديب الرب ولا تكره توبيخه لأن الذي يحبه الرب يؤدبه وكأب بابن يسر به</a:t>
            </a:r>
            <a:endParaRPr kumimoji="0" lang="en-US"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أمثال 3: 11-12</a:t>
            </a:r>
            <a:endParaRPr kumimoji="0" lang="en-US"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74008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هل تحتاج أن يجردك الله</a:t>
            </a:r>
          </a:p>
          <a:p>
            <a:pPr marL="0" marR="0" lvl="0" indent="0" algn="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كل شيء قبل أن تتوب؟ </a:t>
            </a:r>
          </a:p>
          <a:p>
            <a:pPr marL="0" marR="0" lvl="0" indent="0" algn="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(هوانغ سابين)</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895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هل تحتاج أن يجردك 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كل شيء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قبل أن تتوب؟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(هوانغ سابين)</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0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هل يؤدبك الله</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للفت أنتباهك إليه</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مرة أخرى؟</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930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هل فكرت في الصيام</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14؛ 2: 12)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 هل تعتقد أن الصوم</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ليس مناسباً لعصرنا الحديث؟</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لماذا لا يكون كذلك؟</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999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60452347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841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6515" name="Rectangle 3"/>
          <p:cNvSpPr>
            <a:spLocks noGrp="1" noChangeArrowheads="1"/>
          </p:cNvSpPr>
          <p:nvPr>
            <p:ph type="subTitle" idx="1"/>
          </p:nvPr>
        </p:nvSpPr>
        <p:spPr>
          <a:xfrm>
            <a:off x="-180528" y="188640"/>
            <a:ext cx="9144000" cy="959768"/>
          </a:xfrm>
          <a:ln w="9525"/>
        </p:spPr>
        <p:txBody>
          <a:bodyPr/>
          <a:lstStyle/>
          <a:p>
            <a:pPr marL="465138" indent="-465138" algn="r" eaLnBrk="1" hangingPunct="1">
              <a:defRPr/>
            </a:pPr>
            <a:r>
              <a:rPr lang="ar-JO" sz="4400" dirty="0">
                <a:solidFill>
                  <a:srgbClr val="FFFFFF"/>
                </a:solidFill>
                <a:effectLst>
                  <a:glow rad="228600">
                    <a:schemeClr val="tx1"/>
                  </a:glow>
                </a:effectLst>
                <a:ea typeface="ＭＳ Ｐゴシック" charset="0"/>
              </a:rPr>
              <a:t>ح. القانونية ونص </a:t>
            </a:r>
            <a:r>
              <a:rPr lang="ar-SA" sz="4400" dirty="0" err="1">
                <a:solidFill>
                  <a:srgbClr val="FFFFFF"/>
                </a:solidFill>
                <a:effectLst>
                  <a:glow rad="228600">
                    <a:schemeClr val="tx1"/>
                  </a:glow>
                </a:effectLst>
                <a:ea typeface="ＭＳ Ｐゴシック" charset="0"/>
              </a:rPr>
              <a:t>يوئيل</a:t>
            </a:r>
            <a:endParaRPr lang="en-US" sz="4400" dirty="0">
              <a:solidFill>
                <a:srgbClr val="FFFFFF"/>
              </a:solidFill>
              <a:effectLst>
                <a:glow rad="228600">
                  <a:schemeClr val="tx1"/>
                </a:glow>
              </a:effectLst>
              <a:ea typeface="ＭＳ Ｐゴシック" charset="0"/>
            </a:endParaRPr>
          </a:p>
        </p:txBody>
      </p:sp>
      <p:sp>
        <p:nvSpPr>
          <p:cNvPr id="2" name="Rectangle 3">
            <a:extLst>
              <a:ext uri="{FF2B5EF4-FFF2-40B4-BE49-F238E27FC236}">
                <a16:creationId xmlns:a16="http://schemas.microsoft.com/office/drawing/2014/main" id="{26E07F16-4575-FEA2-1CA5-B6FC3C2AD54E}"/>
              </a:ext>
            </a:extLst>
          </p:cNvPr>
          <p:cNvSpPr txBox="1">
            <a:spLocks noChangeArrowheads="1"/>
          </p:cNvSpPr>
          <p:nvPr/>
        </p:nvSpPr>
        <p:spPr bwMode="auto">
          <a:xfrm>
            <a:off x="0" y="1124744"/>
            <a:ext cx="8387408" cy="6477000"/>
          </a:xfrm>
          <a:prstGeom prst="rect">
            <a:avLst/>
          </a:prstGeom>
          <a:noFill/>
          <a:ln w="952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3"/>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a:lstStyle>
          <a:p>
            <a:pPr marL="465138" indent="-465138" algn="r" rtl="1" eaLnBrk="1" hangingPunct="1">
              <a:defRPr/>
            </a:pPr>
            <a:r>
              <a:rPr lang="en-US" sz="3200" kern="0" dirty="0">
                <a:solidFill>
                  <a:srgbClr val="FFFFFF"/>
                </a:solidFill>
                <a:effectLst>
                  <a:glow rad="228600">
                    <a:schemeClr val="tx1"/>
                  </a:glow>
                </a:effectLst>
                <a:ea typeface="ＭＳ Ｐゴシック" charset="0"/>
              </a:rPr>
              <a:t>·	</a:t>
            </a:r>
            <a:r>
              <a:rPr lang="ar-JO" sz="3200" kern="0" dirty="0">
                <a:solidFill>
                  <a:srgbClr val="FFFFFF"/>
                </a:solidFill>
                <a:effectLst>
                  <a:glow rad="228600">
                    <a:schemeClr val="tx1"/>
                  </a:glow>
                </a:effectLst>
                <a:ea typeface="ＭＳ Ｐゴシック" charset="0"/>
              </a:rPr>
              <a:t>لا يوجد مشاكل حقيقية موجودة حول القانونية والنص</a:t>
            </a:r>
          </a:p>
          <a:p>
            <a:pPr marL="465138" indent="-465138" algn="r" rtl="1" eaLnBrk="1" hangingPunct="1">
              <a:defRPr/>
            </a:pPr>
            <a:r>
              <a:rPr lang="en-US" sz="3200" kern="0" dirty="0">
                <a:solidFill>
                  <a:srgbClr val="FFFFFF"/>
                </a:solidFill>
                <a:effectLst>
                  <a:glow rad="228600">
                    <a:schemeClr val="tx1"/>
                  </a:glow>
                </a:effectLst>
                <a:ea typeface="ＭＳ Ｐゴシック" charset="0"/>
              </a:rPr>
              <a:t>·	</a:t>
            </a:r>
            <a:r>
              <a:rPr lang="ar-JO" sz="3200" kern="0" dirty="0">
                <a:solidFill>
                  <a:srgbClr val="FFFFFF"/>
                </a:solidFill>
                <a:effectLst>
                  <a:glow rad="228600">
                    <a:schemeClr val="tx1"/>
                  </a:glow>
                </a:effectLst>
                <a:ea typeface="ＭＳ Ｐゴシック" charset="0"/>
              </a:rPr>
              <a:t>الترجمة السبعينية، البشيطة، ونسخة الفولجاتا اللاتينية للانجيل تختلف قليلاً فقط عن الترجمة الماسورية وعن بعضها البعض.</a:t>
            </a:r>
            <a:endParaRPr lang="en-US" sz="3200" kern="0" dirty="0">
              <a:solidFill>
                <a:srgbClr val="FFFFFF"/>
              </a:solidFill>
              <a:effectLst>
                <a:glow rad="228600">
                  <a:schemeClr val="tx1"/>
                </a:glow>
              </a:effectLst>
              <a:ea typeface="ＭＳ Ｐゴシック" charset="0"/>
            </a:endParaRPr>
          </a:p>
          <a:p>
            <a:pPr marL="465138" indent="-465138" algn="r" rtl="1" eaLnBrk="1" hangingPunct="1">
              <a:defRPr/>
            </a:pPr>
            <a:r>
              <a:rPr lang="en-US" sz="3200" kern="0" dirty="0">
                <a:solidFill>
                  <a:srgbClr val="FFFFFF"/>
                </a:solidFill>
                <a:effectLst>
                  <a:glow rad="228600">
                    <a:schemeClr val="tx1"/>
                  </a:glow>
                </a:effectLst>
                <a:ea typeface="ＭＳ Ｐゴシック" charset="0"/>
              </a:rPr>
              <a:t>·	</a:t>
            </a:r>
            <a:r>
              <a:rPr lang="ar-JO" sz="3200" kern="0" dirty="0">
                <a:solidFill>
                  <a:srgbClr val="FFFFFF"/>
                </a:solidFill>
                <a:effectLst>
                  <a:glow rad="228600">
                    <a:schemeClr val="tx1"/>
                  </a:glow>
                </a:effectLst>
                <a:ea typeface="ＭＳ Ｐゴシック" charset="0"/>
              </a:rPr>
              <a:t>الجزء الذي تم العثور عليه مؤخرًا من يوئيل من وادي المربعات يقف في تقليد الترجمة الماسورية</a:t>
            </a:r>
          </a:p>
          <a:p>
            <a:pPr marL="465138" indent="-465138" algn="r" rtl="1" eaLnBrk="1" hangingPunct="1">
              <a:defRPr/>
            </a:pPr>
            <a:r>
              <a:rPr lang="en-US" sz="3200" kern="0" dirty="0">
                <a:solidFill>
                  <a:srgbClr val="FFFFFF"/>
                </a:solidFill>
                <a:effectLst>
                  <a:glow rad="228600">
                    <a:schemeClr val="tx1"/>
                  </a:glow>
                </a:effectLst>
                <a:ea typeface="ＭＳ Ｐゴシック" charset="0"/>
              </a:rPr>
              <a:t>·	</a:t>
            </a:r>
            <a:r>
              <a:rPr lang="ar-JO" sz="3200" kern="0" dirty="0">
                <a:solidFill>
                  <a:srgbClr val="FFFFFF"/>
                </a:solidFill>
                <a:effectLst>
                  <a:glow rad="228600">
                    <a:schemeClr val="tx1"/>
                  </a:glow>
                </a:effectLst>
                <a:ea typeface="ＭＳ Ｐゴシック" charset="0"/>
              </a:rPr>
              <a:t>الإضافات البسيطة إلى النص في الترجمة السبعينية (1: 5، 8، 18؛ 2: 12، 3: 1) ذات قيمة مشكوك فيها.</a:t>
            </a:r>
          </a:p>
          <a:p>
            <a:pPr marL="465138" indent="-465138" algn="r" rtl="1" eaLnBrk="1" hangingPunct="1">
              <a:defRPr/>
            </a:pPr>
            <a:r>
              <a:rPr lang="en-US" sz="3200" kern="0" dirty="0">
                <a:solidFill>
                  <a:srgbClr val="FFFFFF"/>
                </a:solidFill>
                <a:effectLst>
                  <a:glow rad="228600">
                    <a:schemeClr val="tx1"/>
                  </a:glow>
                </a:effectLst>
                <a:ea typeface="ＭＳ Ｐゴシック" charset="0"/>
              </a:rPr>
              <a:t>·	</a:t>
            </a:r>
            <a:r>
              <a:rPr lang="ar-JO" sz="3200" kern="0" dirty="0">
                <a:solidFill>
                  <a:srgbClr val="FFFFFF"/>
                </a:solidFill>
                <a:effectLst>
                  <a:glow rad="228600">
                    <a:schemeClr val="tx1"/>
                  </a:glow>
                </a:effectLst>
                <a:ea typeface="ＭＳ Ｐゴシック" charset="0"/>
              </a:rPr>
              <a:t>الفساد المفترض في الترجمة الماسورية (١: ٧، ١٧-١٨؛ ٢:١١؛ ٣:١١) هو موضع شك.</a:t>
            </a:r>
            <a:endParaRPr lang="en-US" sz="3200" kern="0" dirty="0">
              <a:solidFill>
                <a:srgbClr val="FFFFFF"/>
              </a:solidFill>
              <a:effectLst>
                <a:glow rad="228600">
                  <a:schemeClr val="tx1"/>
                </a:glow>
              </a:effectLst>
              <a:ea typeface="ＭＳ Ｐゴシック" charset="0"/>
            </a:endParaRPr>
          </a:p>
        </p:txBody>
      </p:sp>
    </p:spTree>
    <p:extLst>
      <p:ext uri="{BB962C8B-B14F-4D97-AF65-F5344CB8AC3E}">
        <p14:creationId xmlns:p14="http://schemas.microsoft.com/office/powerpoint/2010/main" val="1723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anim calcmode="lin" valueType="num">
                                      <p:cBhvr additive="base">
                                        <p:cTn id="7" dur="500" fill="hold"/>
                                        <p:tgtEl>
                                          <p:spTgt spid="576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65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autoUpdateAnimBg="0"/>
      <p:bldP spid="2"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762000" y="228600"/>
            <a:ext cx="7772400" cy="762000"/>
          </a:xfrm>
        </p:spPr>
        <p:txBody>
          <a:bodyPr/>
          <a:lstStyle/>
          <a:p>
            <a:pPr algn="r" eaLnBrk="1" hangingPunct="1"/>
            <a:r>
              <a:rPr lang="ar-JO" u="sng" dirty="0">
                <a:ea typeface="ＭＳ Ｐゴシック" charset="0"/>
              </a:rPr>
              <a:t>خ. وحدة يوئيل</a:t>
            </a:r>
            <a:endParaRPr lang="en-US" u="sng" dirty="0">
              <a:ea typeface="ＭＳ Ｐゴシック" charset="0"/>
            </a:endParaRPr>
          </a:p>
        </p:txBody>
      </p:sp>
      <p:sp>
        <p:nvSpPr>
          <p:cNvPr id="189442" name="Rectangle 3"/>
          <p:cNvSpPr>
            <a:spLocks noGrp="1" noChangeArrowheads="1"/>
          </p:cNvSpPr>
          <p:nvPr>
            <p:ph type="body" idx="1"/>
          </p:nvPr>
        </p:nvSpPr>
        <p:spPr>
          <a:xfrm>
            <a:off x="460375" y="1295400"/>
            <a:ext cx="8683625" cy="5562600"/>
          </a:xfrm>
        </p:spPr>
        <p:txBody>
          <a:bodyPr/>
          <a:lstStyle/>
          <a:p>
            <a:pPr algn="r" rtl="1" eaLnBrk="1" hangingPunct="1">
              <a:lnSpc>
                <a:spcPct val="80000"/>
              </a:lnSpc>
            </a:pPr>
            <a:r>
              <a:rPr lang="ar-JO" sz="3200" dirty="0">
                <a:ea typeface="ＭＳ Ｐゴシック" charset="0"/>
              </a:rPr>
              <a:t>تشكيك</a:t>
            </a:r>
            <a:endParaRPr lang="en-US" sz="3200" dirty="0">
              <a:ea typeface="ＭＳ Ｐゴシック" charset="0"/>
            </a:endParaRPr>
          </a:p>
          <a:p>
            <a:pPr lvl="1" algn="r" rtl="1" eaLnBrk="1" hangingPunct="1">
              <a:lnSpc>
                <a:spcPct val="80000"/>
              </a:lnSpc>
            </a:pPr>
            <a:r>
              <a:rPr lang="ar-JO" sz="2800" dirty="0">
                <a:ea typeface="ＭＳ Ｐゴシック" charset="0"/>
              </a:rPr>
              <a:t>ب. دوم</a:t>
            </a:r>
            <a:r>
              <a:rPr lang="en-US" sz="2800" dirty="0">
                <a:ea typeface="ＭＳ Ｐゴシック" charset="0"/>
              </a:rPr>
              <a:t> </a:t>
            </a:r>
            <a:r>
              <a:rPr lang="ar-JO" sz="2800" dirty="0">
                <a:ea typeface="ＭＳ Ｐゴシック" charset="0"/>
              </a:rPr>
              <a:t>، شروح على الأنبياء الاثني عشر، زاو 31 (1911) 1-43</a:t>
            </a:r>
            <a:r>
              <a:rPr lang="en-US" sz="2800" dirty="0">
                <a:ea typeface="ＭＳ Ｐゴシック" charset="0"/>
              </a:rPr>
              <a:t>، </a:t>
            </a:r>
            <a:r>
              <a:rPr lang="ar-JO" sz="2800" dirty="0">
                <a:ea typeface="ＭＳ Ｐゴシック" charset="0"/>
              </a:rPr>
              <a:t>184-88</a:t>
            </a:r>
            <a:r>
              <a:rPr lang="en-US" sz="2800" dirty="0">
                <a:ea typeface="ＭＳ Ｐゴシック" charset="0"/>
              </a:rPr>
              <a:t> </a:t>
            </a:r>
            <a:r>
              <a:rPr lang="ar-JO" sz="2800" dirty="0">
                <a:ea typeface="ＭＳ Ｐゴシック" charset="0"/>
              </a:rPr>
              <a:t>يدعي فقط الأقسام غير المتعلقة بنهاية العالم من الفصلين 1 و2.</a:t>
            </a:r>
            <a:endParaRPr lang="en-US" sz="2800" dirty="0">
              <a:ea typeface="ＭＳ Ｐゴシック" charset="0"/>
            </a:endParaRPr>
          </a:p>
          <a:p>
            <a:pPr lvl="1" algn="r" rtl="1" eaLnBrk="1" hangingPunct="1">
              <a:lnSpc>
                <a:spcPct val="80000"/>
              </a:lnSpc>
            </a:pPr>
            <a:r>
              <a:rPr lang="ar-JO" sz="2800" dirty="0">
                <a:ea typeface="ＭＳ Ｐゴシック" charset="0"/>
              </a:rPr>
              <a:t>يتفق آخرون مثل بيوير، ويؤيدون فقط الأقسام غير الرؤيوية في الإصحاحين 1 و2، بالإضافة إلى 2: 28-31 أ، 3: 2 أ؛ و٣: ٩-١٤ أ.</a:t>
            </a:r>
            <a:endParaRPr lang="en-US" sz="2800" dirty="0">
              <a:ea typeface="ＭＳ Ｐゴシック" charset="0"/>
            </a:endParaRPr>
          </a:p>
          <a:p>
            <a:pPr algn="r" rtl="1" eaLnBrk="1" hangingPunct="1">
              <a:lnSpc>
                <a:spcPct val="80000"/>
              </a:lnSpc>
            </a:pPr>
            <a:r>
              <a:rPr lang="ar-JO" sz="3200" dirty="0">
                <a:ea typeface="ＭＳ Ｐゴシック" charset="0"/>
              </a:rPr>
              <a:t>تأييد</a:t>
            </a:r>
            <a:endParaRPr lang="en-US" sz="3200" dirty="0">
              <a:ea typeface="ＭＳ Ｐゴシック" charset="0"/>
            </a:endParaRPr>
          </a:p>
          <a:p>
            <a:pPr lvl="1" algn="r" rtl="1" eaLnBrk="1" hangingPunct="1">
              <a:lnSpc>
                <a:spcPct val="80000"/>
              </a:lnSpc>
            </a:pPr>
            <a:r>
              <a:rPr lang="ar-JO" sz="2800" dirty="0">
                <a:ea typeface="ＭＳ Ｐゴシック" charset="0"/>
              </a:rPr>
              <a:t>مع ذلك فإن العلماء الأحدث (ألين، شاري، كابيلرود، كيلر، مايرز، رودولف، ستيوارت، طومسون، وايزر، وولف) ينظرون إلى الكتاب على أنه تأليف واحد.</a:t>
            </a:r>
            <a:endParaRPr lang="en-US" sz="2800" dirty="0">
              <a:ea typeface="ＭＳ Ｐゴシック" charset="0"/>
            </a:endParaRPr>
          </a:p>
          <a:p>
            <a:pPr lvl="1" algn="r" rtl="1" eaLnBrk="1" hangingPunct="1">
              <a:lnSpc>
                <a:spcPct val="80000"/>
              </a:lnSpc>
            </a:pPr>
            <a:r>
              <a:rPr lang="ar-JO" sz="2800" dirty="0">
                <a:ea typeface="ＭＳ Ｐゴシック" charset="0"/>
              </a:rPr>
              <a:t>مع ذلك هناك إضافات تحريرية طفيفة</a:t>
            </a:r>
            <a:endParaRPr lang="en-US" sz="2800" dirty="0">
              <a:ea typeface="ＭＳ Ｐゴシック" charset="0"/>
            </a:endParaRPr>
          </a:p>
        </p:txBody>
      </p:sp>
    </p:spTree>
    <p:extLst>
      <p:ext uri="{BB962C8B-B14F-4D97-AF65-F5344CB8AC3E}">
        <p14:creationId xmlns:p14="http://schemas.microsoft.com/office/powerpoint/2010/main" val="28153292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4" descr="Scroll Fragment"/>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85800" y="1143000"/>
            <a:ext cx="4311650" cy="5715000"/>
          </a:xfrm>
          <a:noFill/>
        </p:spPr>
      </p:pic>
      <p:sp>
        <p:nvSpPr>
          <p:cNvPr id="190466" name="Rectangle 2"/>
          <p:cNvSpPr>
            <a:spLocks noGrp="1" noChangeArrowheads="1"/>
          </p:cNvSpPr>
          <p:nvPr>
            <p:ph type="title"/>
          </p:nvPr>
        </p:nvSpPr>
        <p:spPr>
          <a:xfrm>
            <a:off x="1066800" y="381000"/>
            <a:ext cx="7772400" cy="685800"/>
          </a:xfrm>
        </p:spPr>
        <p:txBody>
          <a:bodyPr/>
          <a:lstStyle/>
          <a:p>
            <a:pPr algn="ctr" eaLnBrk="1" hangingPunct="1"/>
            <a:r>
              <a:rPr lang="ar-JO" dirty="0">
                <a:ea typeface="ＭＳ Ｐゴシック" charset="0"/>
              </a:rPr>
              <a:t>إنكار وحدة يوئيل</a:t>
            </a:r>
            <a:endParaRPr lang="en-US" dirty="0">
              <a:ea typeface="ＭＳ Ｐゴシック" charset="0"/>
            </a:endParaRPr>
          </a:p>
        </p:txBody>
      </p:sp>
      <p:sp>
        <p:nvSpPr>
          <p:cNvPr id="190467" name="Rectangle 3"/>
          <p:cNvSpPr>
            <a:spLocks noGrp="1" noChangeArrowheads="1"/>
          </p:cNvSpPr>
          <p:nvPr>
            <p:ph type="body" sz="half" idx="1"/>
          </p:nvPr>
        </p:nvSpPr>
        <p:spPr>
          <a:xfrm>
            <a:off x="5029200" y="1752600"/>
            <a:ext cx="4114800" cy="4113213"/>
          </a:xfrm>
        </p:spPr>
        <p:txBody>
          <a:bodyPr/>
          <a:lstStyle/>
          <a:p>
            <a:pPr algn="r" rtl="1" eaLnBrk="1" hangingPunct="1"/>
            <a:r>
              <a:rPr lang="ar-JO" sz="3600" dirty="0">
                <a:ea typeface="ＭＳ Ｐゴシック" charset="0"/>
              </a:rPr>
              <a:t>يفترض وجود اختلافات أدبية </a:t>
            </a:r>
            <a:endParaRPr lang="en-US" sz="3600" dirty="0">
              <a:ea typeface="ＭＳ Ｐゴシック" charset="0"/>
            </a:endParaRPr>
          </a:p>
          <a:p>
            <a:pPr eaLnBrk="1" hangingPunct="1">
              <a:buFontTx/>
              <a:buNone/>
            </a:pPr>
            <a:endParaRPr lang="en-US" sz="3600" dirty="0">
              <a:ea typeface="ＭＳ Ｐゴシック" charset="0"/>
            </a:endParaRPr>
          </a:p>
          <a:p>
            <a:pPr algn="r" rtl="1" eaLnBrk="1" hangingPunct="1"/>
            <a:r>
              <a:rPr lang="ar-JO" sz="3600" dirty="0">
                <a:ea typeface="ＭＳ Ｐゴシック" charset="0"/>
              </a:rPr>
              <a:t>الإختلاف في الفكر أو النظرة</a:t>
            </a:r>
            <a:endParaRPr lang="en-US" sz="3600" dirty="0">
              <a:ea typeface="ＭＳ Ｐゴシック" charset="0"/>
            </a:endParaRPr>
          </a:p>
        </p:txBody>
      </p:sp>
      <p:sp>
        <p:nvSpPr>
          <p:cNvPr id="190468" name="Rectangle 8"/>
          <p:cNvSpPr>
            <a:spLocks noChangeArrowheads="1"/>
          </p:cNvSpPr>
          <p:nvPr/>
        </p:nvSpPr>
        <p:spPr bwMode="auto">
          <a:xfrm>
            <a:off x="4267200" y="5029200"/>
            <a:ext cx="762000" cy="1447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69" name="Rectangle 7"/>
          <p:cNvSpPr>
            <a:spLocks noChangeArrowheads="1"/>
          </p:cNvSpPr>
          <p:nvPr/>
        </p:nvSpPr>
        <p:spPr bwMode="auto">
          <a:xfrm>
            <a:off x="4648200" y="3200400"/>
            <a:ext cx="381000" cy="1981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0" name="Rectangle 10"/>
          <p:cNvSpPr>
            <a:spLocks noChangeArrowheads="1"/>
          </p:cNvSpPr>
          <p:nvPr/>
        </p:nvSpPr>
        <p:spPr bwMode="auto">
          <a:xfrm>
            <a:off x="4114800" y="1371600"/>
            <a:ext cx="914400" cy="2133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1" name="Rectangle 11"/>
          <p:cNvSpPr>
            <a:spLocks noChangeArrowheads="1"/>
          </p:cNvSpPr>
          <p:nvPr/>
        </p:nvSpPr>
        <p:spPr bwMode="auto">
          <a:xfrm>
            <a:off x="4343400" y="2133600"/>
            <a:ext cx="307975" cy="1676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2" name="Rectangle 12"/>
          <p:cNvSpPr>
            <a:spLocks noChangeArrowheads="1"/>
          </p:cNvSpPr>
          <p:nvPr/>
        </p:nvSpPr>
        <p:spPr bwMode="auto">
          <a:xfrm>
            <a:off x="2057400" y="1143000"/>
            <a:ext cx="2971800" cy="838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3" name="Rectangle 13"/>
          <p:cNvSpPr>
            <a:spLocks noChangeArrowheads="1"/>
          </p:cNvSpPr>
          <p:nvPr/>
        </p:nvSpPr>
        <p:spPr bwMode="auto">
          <a:xfrm>
            <a:off x="2895600" y="6477000"/>
            <a:ext cx="2133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4" name="Rectangle 18"/>
          <p:cNvSpPr>
            <a:spLocks noChangeArrowheads="1"/>
          </p:cNvSpPr>
          <p:nvPr/>
        </p:nvSpPr>
        <p:spPr bwMode="auto">
          <a:xfrm>
            <a:off x="4495800" y="4495800"/>
            <a:ext cx="381000" cy="1676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90475" name="Text Box 19"/>
          <p:cNvSpPr txBox="1">
            <a:spLocks noChangeArrowheads="1"/>
          </p:cNvSpPr>
          <p:nvPr/>
        </p:nvSpPr>
        <p:spPr bwMode="auto">
          <a:xfrm>
            <a:off x="2914650" y="5486400"/>
            <a:ext cx="1581150" cy="1077218"/>
          </a:xfrm>
          <a:prstGeom prst="rect">
            <a:avLst/>
          </a:prstGeom>
          <a:solidFill>
            <a:srgbClr val="A50021"/>
          </a:solidFill>
          <a:ln w="9525">
            <a:solidFill>
              <a:srgbClr val="F0EFE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3200" b="1" dirty="0">
                <a:solidFill>
                  <a:srgbClr val="FFFFFF"/>
                </a:solidFill>
                <a:latin typeface="Arial" panose="020B0604020202020204" pitchFamily="34" charset="0"/>
                <a:cs typeface="Arial" panose="020B0604020202020204" pitchFamily="34" charset="0"/>
              </a:rPr>
              <a:t>يوئيل واحد؟</a:t>
            </a:r>
            <a:endParaRPr lang="en-US" sz="3200" b="1" dirty="0">
              <a:solidFill>
                <a:srgbClr val="FFFFFF"/>
              </a:solidFill>
              <a:latin typeface="Arial" panose="020B0604020202020204" pitchFamily="34" charset="0"/>
              <a:cs typeface="Arial" panose="020B0604020202020204" pitchFamily="34" charset="0"/>
            </a:endParaRPr>
          </a:p>
        </p:txBody>
      </p:sp>
      <p:sp>
        <p:nvSpPr>
          <p:cNvPr id="190476" name="Text Box 20"/>
          <p:cNvSpPr txBox="1">
            <a:spLocks noChangeArrowheads="1"/>
          </p:cNvSpPr>
          <p:nvPr/>
        </p:nvSpPr>
        <p:spPr bwMode="auto">
          <a:xfrm>
            <a:off x="2743200" y="1963130"/>
            <a:ext cx="2133600" cy="914400"/>
          </a:xfrm>
          <a:prstGeom prst="rect">
            <a:avLst/>
          </a:prstGeom>
          <a:solidFill>
            <a:srgbClr val="A50021"/>
          </a:solidFill>
          <a:ln w="9525">
            <a:solidFill>
              <a:srgbClr val="F0EFE0"/>
            </a:solidFill>
            <a:miter lim="800000"/>
            <a:headEnd/>
            <a:tailEnd/>
          </a:ln>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3200" b="1" dirty="0">
                <a:solidFill>
                  <a:srgbClr val="FFFFFF"/>
                </a:solidFill>
                <a:latin typeface="Arial" panose="020B0604020202020204" pitchFamily="34" charset="0"/>
                <a:cs typeface="Arial" panose="020B0604020202020204" pitchFamily="34" charset="0"/>
              </a:rPr>
              <a:t>نبوة واحدة؟</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6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animEffect transition="in" filter="blinds(horizontal)">
                                      <p:cBhvr>
                                        <p:cTn id="7" dur="500"/>
                                        <p:tgtEl>
                                          <p:spTgt spid="190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0467">
                                            <p:txEl>
                                              <p:pRg st="2" end="2"/>
                                            </p:txEl>
                                          </p:spTgt>
                                        </p:tgtEl>
                                        <p:attrNameLst>
                                          <p:attrName>style.visibility</p:attrName>
                                        </p:attrNameLst>
                                      </p:cBhvr>
                                      <p:to>
                                        <p:strVal val="visible"/>
                                      </p:to>
                                    </p:set>
                                    <p:animEffect transition="in" filter="blinds(horizontal)">
                                      <p:cBhvr>
                                        <p:cTn id="12" dur="500"/>
                                        <p:tgtEl>
                                          <p:spTgt spid="190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algn="r" eaLnBrk="1" hangingPunct="1"/>
            <a:r>
              <a:rPr lang="ar-JO" dirty="0">
                <a:solidFill>
                  <a:srgbClr val="000000"/>
                </a:solidFill>
                <a:ea typeface="ＭＳ Ｐゴシック" charset="0"/>
                <a:cs typeface="Times New Roman" charset="0"/>
              </a:rPr>
              <a:t>على كل حال فإن نظرة فاحصة تظهر ...</a:t>
            </a:r>
            <a:endParaRPr lang="en-US" dirty="0">
              <a:solidFill>
                <a:srgbClr val="000000"/>
              </a:solidFill>
              <a:ea typeface="ＭＳ Ｐゴシック" charset="0"/>
              <a:cs typeface="Times New Roman" charset="0"/>
            </a:endParaRPr>
          </a:p>
        </p:txBody>
      </p:sp>
      <p:sp>
        <p:nvSpPr>
          <p:cNvPr id="596995" name="Rectangle 3"/>
          <p:cNvSpPr>
            <a:spLocks noGrp="1" noChangeArrowheads="1"/>
          </p:cNvSpPr>
          <p:nvPr>
            <p:ph type="body" idx="1"/>
          </p:nvPr>
        </p:nvSpPr>
        <p:spPr>
          <a:xfrm>
            <a:off x="762000" y="1766888"/>
            <a:ext cx="8069263" cy="4113212"/>
          </a:xfrm>
        </p:spPr>
        <p:txBody>
          <a:bodyPr/>
          <a:lstStyle/>
          <a:p>
            <a:pPr algn="r" rtl="1" eaLnBrk="1" hangingPunct="1">
              <a:lnSpc>
                <a:spcPct val="90000"/>
              </a:lnSpc>
            </a:pPr>
            <a:r>
              <a:rPr lang="ar-JO" dirty="0">
                <a:solidFill>
                  <a:srgbClr val="000000"/>
                </a:solidFill>
                <a:ea typeface="ＭＳ Ｐゴシック" charset="0"/>
                <a:cs typeface="Times New Roman" charset="0"/>
              </a:rPr>
              <a:t>ثبات في النمط والمفردات</a:t>
            </a:r>
            <a:endParaRPr lang="en-US" dirty="0">
              <a:solidFill>
                <a:srgbClr val="000000"/>
              </a:solidFill>
              <a:ea typeface="ＭＳ Ｐゴシック" charset="0"/>
              <a:cs typeface="Times New Roman" charset="0"/>
            </a:endParaRPr>
          </a:p>
          <a:p>
            <a:pPr algn="r" rtl="1" eaLnBrk="1" hangingPunct="1">
              <a:lnSpc>
                <a:spcPct val="90000"/>
              </a:lnSpc>
            </a:pPr>
            <a:r>
              <a:rPr lang="ar-JO" dirty="0">
                <a:solidFill>
                  <a:srgbClr val="000000"/>
                </a:solidFill>
                <a:ea typeface="ＭＳ Ｐゴシック" charset="0"/>
                <a:cs typeface="Times New Roman" charset="0"/>
              </a:rPr>
              <a:t>لا يمكن إثبات وجهات النظر المختلفة المفترضة</a:t>
            </a:r>
            <a:endParaRPr lang="en-US" dirty="0">
              <a:solidFill>
                <a:srgbClr val="000000"/>
              </a:solidFill>
              <a:ea typeface="ＭＳ Ｐゴシック" charset="0"/>
              <a:cs typeface="Times New Roman" charset="0"/>
            </a:endParaRPr>
          </a:p>
          <a:p>
            <a:pPr algn="r" rtl="1" eaLnBrk="1" hangingPunct="1">
              <a:lnSpc>
                <a:spcPct val="90000"/>
              </a:lnSpc>
            </a:pPr>
            <a:r>
              <a:rPr lang="ar-JO" dirty="0">
                <a:solidFill>
                  <a:srgbClr val="000000"/>
                </a:solidFill>
                <a:ea typeface="ＭＳ Ｐゴシック" charset="0"/>
                <a:cs typeface="Times New Roman" charset="0"/>
              </a:rPr>
              <a:t>هناك موضوع موحد واحد: ضربة الجراد</a:t>
            </a:r>
            <a:endParaRPr lang="en-US" dirty="0">
              <a:solidFill>
                <a:srgbClr val="000000"/>
              </a:solidFill>
              <a:ea typeface="ＭＳ Ｐゴシック" charset="0"/>
              <a:cs typeface="Times New Roman" charset="0"/>
            </a:endParaRPr>
          </a:p>
          <a:p>
            <a:pPr algn="r" rtl="1" eaLnBrk="1" hangingPunct="1">
              <a:lnSpc>
                <a:spcPct val="90000"/>
              </a:lnSpc>
            </a:pPr>
            <a:r>
              <a:rPr lang="ar-JO" dirty="0">
                <a:solidFill>
                  <a:srgbClr val="000000"/>
                </a:solidFill>
                <a:ea typeface="ＭＳ Ｐゴシック" charset="0"/>
                <a:cs typeface="Times New Roman" charset="0"/>
              </a:rPr>
              <a:t>إن يوم الرب بدلًا من خيانة يد أخرى يعمل على توحيد الحدث التاريخي بالدرس الروحي</a:t>
            </a:r>
            <a:endParaRPr lang="en-US" dirty="0">
              <a:solidFill>
                <a:srgbClr val="000000"/>
              </a:solidFill>
              <a:ea typeface="ＭＳ Ｐゴシック" charset="0"/>
              <a:cs typeface="Times New Roman" charset="0"/>
            </a:endParaRPr>
          </a:p>
          <a:p>
            <a:pPr algn="r" rtl="1" eaLnBrk="1" hangingPunct="1">
              <a:lnSpc>
                <a:spcPct val="90000"/>
              </a:lnSpc>
            </a:pPr>
            <a:r>
              <a:rPr lang="ar-JO" dirty="0">
                <a:solidFill>
                  <a:srgbClr val="000000"/>
                </a:solidFill>
                <a:ea typeface="ＭＳ Ｐゴシック" charset="0"/>
                <a:cs typeface="Times New Roman" charset="0"/>
              </a:rPr>
              <a:t>تشهد جميع المخطوطات العبرية الموجودة والنسخ القديمة على وحدة السفر</a:t>
            </a:r>
            <a:endParaRPr lang="en-US" dirty="0">
              <a:solidFill>
                <a:srgbClr val="000000"/>
              </a:solidFill>
              <a:ea typeface="ＭＳ Ｐゴシック" charset="0"/>
              <a:cs typeface="Times New Roman" charset="0"/>
            </a:endParaRPr>
          </a:p>
        </p:txBody>
      </p:sp>
    </p:spTree>
    <p:extLst>
      <p:ext uri="{BB962C8B-B14F-4D97-AF65-F5344CB8AC3E}">
        <p14:creationId xmlns:p14="http://schemas.microsoft.com/office/powerpoint/2010/main" val="211748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6995">
                                            <p:txEl>
                                              <p:pRg st="0" end="0"/>
                                            </p:txEl>
                                          </p:spTgt>
                                        </p:tgtEl>
                                        <p:attrNameLst>
                                          <p:attrName>style.visibility</p:attrName>
                                        </p:attrNameLst>
                                      </p:cBhvr>
                                      <p:to>
                                        <p:strVal val="visible"/>
                                      </p:to>
                                    </p:set>
                                    <p:anim calcmode="lin" valueType="num">
                                      <p:cBhvr additive="base">
                                        <p:cTn id="7" dur="500" fill="hold"/>
                                        <p:tgtEl>
                                          <p:spTgt spid="596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6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6995">
                                            <p:txEl>
                                              <p:pRg st="1" end="1"/>
                                            </p:txEl>
                                          </p:spTgt>
                                        </p:tgtEl>
                                        <p:attrNameLst>
                                          <p:attrName>style.visibility</p:attrName>
                                        </p:attrNameLst>
                                      </p:cBhvr>
                                      <p:to>
                                        <p:strVal val="visible"/>
                                      </p:to>
                                    </p:set>
                                    <p:anim calcmode="lin" valueType="num">
                                      <p:cBhvr additive="base">
                                        <p:cTn id="13" dur="500" fill="hold"/>
                                        <p:tgtEl>
                                          <p:spTgt spid="5969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69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6995">
                                            <p:txEl>
                                              <p:pRg st="2" end="2"/>
                                            </p:txEl>
                                          </p:spTgt>
                                        </p:tgtEl>
                                        <p:attrNameLst>
                                          <p:attrName>style.visibility</p:attrName>
                                        </p:attrNameLst>
                                      </p:cBhvr>
                                      <p:to>
                                        <p:strVal val="visible"/>
                                      </p:to>
                                    </p:set>
                                    <p:anim calcmode="lin" valueType="num">
                                      <p:cBhvr additive="base">
                                        <p:cTn id="19" dur="500" fill="hold"/>
                                        <p:tgtEl>
                                          <p:spTgt spid="5969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6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6995">
                                            <p:txEl>
                                              <p:pRg st="3" end="3"/>
                                            </p:txEl>
                                          </p:spTgt>
                                        </p:tgtEl>
                                        <p:attrNameLst>
                                          <p:attrName>style.visibility</p:attrName>
                                        </p:attrNameLst>
                                      </p:cBhvr>
                                      <p:to>
                                        <p:strVal val="visible"/>
                                      </p:to>
                                    </p:set>
                                    <p:anim calcmode="lin" valueType="num">
                                      <p:cBhvr additive="base">
                                        <p:cTn id="25" dur="500" fill="hold"/>
                                        <p:tgtEl>
                                          <p:spTgt spid="5969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69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6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5" grpId="0" uiExpand="1"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4" descr="Locust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73563" y="0"/>
            <a:ext cx="4770437"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2"/>
          <p:cNvSpPr>
            <a:spLocks noGrp="1" noChangeArrowheads="1"/>
          </p:cNvSpPr>
          <p:nvPr>
            <p:ph type="title"/>
          </p:nvPr>
        </p:nvSpPr>
        <p:spPr>
          <a:xfrm>
            <a:off x="685800" y="228600"/>
            <a:ext cx="3581400" cy="1447800"/>
          </a:xfrm>
        </p:spPr>
        <p:txBody>
          <a:bodyPr/>
          <a:lstStyle/>
          <a:p>
            <a:pPr algn="r" eaLnBrk="1" hangingPunct="1"/>
            <a:r>
              <a:rPr lang="ar-JO" sz="3600" dirty="0">
                <a:ea typeface="ＭＳ Ｐゴシック" charset="0"/>
              </a:rPr>
              <a:t>د. القيمة اللاهوتية</a:t>
            </a:r>
            <a:endParaRPr lang="en-US" sz="3600" dirty="0">
              <a:ea typeface="ＭＳ Ｐゴシック" charset="0"/>
            </a:endParaRPr>
          </a:p>
        </p:txBody>
      </p:sp>
      <p:sp>
        <p:nvSpPr>
          <p:cNvPr id="591875" name="Rectangle 3"/>
          <p:cNvSpPr>
            <a:spLocks noGrp="1" noChangeArrowheads="1"/>
          </p:cNvSpPr>
          <p:nvPr>
            <p:ph type="body" idx="1"/>
          </p:nvPr>
        </p:nvSpPr>
        <p:spPr>
          <a:xfrm>
            <a:off x="685800" y="2743200"/>
            <a:ext cx="3687763" cy="2819400"/>
          </a:xfrm>
        </p:spPr>
        <p:txBody>
          <a:bodyPr/>
          <a:lstStyle/>
          <a:p>
            <a:pPr algn="r" rtl="1" eaLnBrk="1" hangingPunct="1"/>
            <a:r>
              <a:rPr lang="ar-JO" sz="3600" dirty="0">
                <a:ea typeface="ＭＳ Ｐゴシック" charset="0"/>
              </a:rPr>
              <a:t> فكرة الله</a:t>
            </a:r>
            <a:endParaRPr lang="en-US" sz="3600" dirty="0">
              <a:ea typeface="ＭＳ Ｐゴシック" charset="0"/>
            </a:endParaRPr>
          </a:p>
          <a:p>
            <a:pPr algn="r" rtl="1" eaLnBrk="1" hangingPunct="1"/>
            <a:r>
              <a:rPr lang="ar-JO" sz="3600" dirty="0">
                <a:ea typeface="ＭＳ Ｐゴシック" charset="0"/>
              </a:rPr>
              <a:t>العبادة</a:t>
            </a:r>
            <a:endParaRPr lang="en-US" sz="3600" dirty="0">
              <a:ea typeface="ＭＳ Ｐゴシック" charset="0"/>
            </a:endParaRPr>
          </a:p>
          <a:p>
            <a:pPr algn="r" rtl="1" eaLnBrk="1" hangingPunct="1"/>
            <a:r>
              <a:rPr lang="ar-JO" sz="3600" dirty="0">
                <a:ea typeface="ＭＳ Ｐゴシック" charset="0"/>
              </a:rPr>
              <a:t>الدينونة</a:t>
            </a:r>
            <a:endParaRPr lang="en-US" sz="3600" dirty="0">
              <a:ea typeface="ＭＳ Ｐゴシック" charset="0"/>
            </a:endParaRPr>
          </a:p>
          <a:p>
            <a:pPr algn="r" rtl="1" eaLnBrk="1" hangingPunct="1"/>
            <a:r>
              <a:rPr lang="ar-JO" sz="3600" dirty="0">
                <a:ea typeface="ＭＳ Ｐゴシック" charset="0"/>
              </a:rPr>
              <a:t>الأخرويات</a:t>
            </a:r>
            <a:endParaRPr lang="en-US" sz="3600" dirty="0">
              <a:ea typeface="ＭＳ Ｐゴシック" charset="0"/>
            </a:endParaRPr>
          </a:p>
          <a:p>
            <a:pPr algn="r" rtl="1" eaLnBrk="1" hangingPunct="1">
              <a:buFontTx/>
              <a:buNone/>
            </a:pPr>
            <a:r>
              <a:rPr lang="en-US" sz="3600" dirty="0">
                <a:ea typeface="ＭＳ Ｐゴシック" charset="0"/>
              </a:rPr>
              <a:t>   </a:t>
            </a:r>
            <a:endParaRPr lang="en-US" sz="6000" dirty="0">
              <a:ea typeface="ＭＳ Ｐゴシック" charset="0"/>
            </a:endParaRPr>
          </a:p>
        </p:txBody>
      </p:sp>
      <p:sp>
        <p:nvSpPr>
          <p:cNvPr id="2" name="Rectangle 3">
            <a:extLst>
              <a:ext uri="{FF2B5EF4-FFF2-40B4-BE49-F238E27FC236}">
                <a16:creationId xmlns:a16="http://schemas.microsoft.com/office/drawing/2014/main" id="{D1A3EE9F-ABE7-F050-637F-BE667DFE1CD9}"/>
              </a:ext>
            </a:extLst>
          </p:cNvPr>
          <p:cNvSpPr txBox="1">
            <a:spLocks noChangeArrowheads="1"/>
          </p:cNvSpPr>
          <p:nvPr/>
        </p:nvSpPr>
        <p:spPr bwMode="auto">
          <a:xfrm>
            <a:off x="685800" y="5562600"/>
            <a:ext cx="8458200" cy="1261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4"/>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a:lstStyle>
          <a:p>
            <a:pPr marL="0" indent="0" algn="ctr" rtl="1" eaLnBrk="1" hangingPunct="1">
              <a:buNone/>
            </a:pPr>
            <a:r>
              <a:rPr lang="ar-JO" sz="6600" kern="0" dirty="0">
                <a:latin typeface="Arial" panose="020B0604020202020204" pitchFamily="34" charset="0"/>
                <a:ea typeface="ＭＳ Ｐゴシック" charset="0"/>
                <a:cs typeface="Arial" panose="020B0604020202020204" pitchFamily="34" charset="0"/>
              </a:rPr>
              <a:t>يوم الرب</a:t>
            </a:r>
            <a:endParaRPr lang="en-US" sz="6600" kern="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2080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1875">
                                            <p:txEl>
                                              <p:pRg st="0" end="0"/>
                                            </p:txEl>
                                          </p:spTgt>
                                        </p:tgtEl>
                                        <p:attrNameLst>
                                          <p:attrName>style.visibility</p:attrName>
                                        </p:attrNameLst>
                                      </p:cBhvr>
                                      <p:to>
                                        <p:strVal val="visible"/>
                                      </p:to>
                                    </p:set>
                                    <p:anim calcmode="lin" valueType="num">
                                      <p:cBhvr additive="base">
                                        <p:cTn id="7" dur="500" fill="hold"/>
                                        <p:tgtEl>
                                          <p:spTgt spid="591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1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1875">
                                            <p:txEl>
                                              <p:pRg st="1" end="1"/>
                                            </p:txEl>
                                          </p:spTgt>
                                        </p:tgtEl>
                                        <p:attrNameLst>
                                          <p:attrName>style.visibility</p:attrName>
                                        </p:attrNameLst>
                                      </p:cBhvr>
                                      <p:to>
                                        <p:strVal val="visible"/>
                                      </p:to>
                                    </p:set>
                                    <p:anim calcmode="lin" valueType="num">
                                      <p:cBhvr additive="base">
                                        <p:cTn id="13" dur="500" fill="hold"/>
                                        <p:tgtEl>
                                          <p:spTgt spid="5918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1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1875">
                                            <p:txEl>
                                              <p:pRg st="2" end="2"/>
                                            </p:txEl>
                                          </p:spTgt>
                                        </p:tgtEl>
                                        <p:attrNameLst>
                                          <p:attrName>style.visibility</p:attrName>
                                        </p:attrNameLst>
                                      </p:cBhvr>
                                      <p:to>
                                        <p:strVal val="visible"/>
                                      </p:to>
                                    </p:set>
                                    <p:anim calcmode="lin" valueType="num">
                                      <p:cBhvr additive="base">
                                        <p:cTn id="19" dur="500" fill="hold"/>
                                        <p:tgtEl>
                                          <p:spTgt spid="591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1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1875">
                                            <p:txEl>
                                              <p:pRg st="3" end="3"/>
                                            </p:txEl>
                                          </p:spTgt>
                                        </p:tgtEl>
                                        <p:attrNameLst>
                                          <p:attrName>style.visibility</p:attrName>
                                        </p:attrNameLst>
                                      </p:cBhvr>
                                      <p:to>
                                        <p:strVal val="visible"/>
                                      </p:to>
                                    </p:set>
                                    <p:anim calcmode="lin" valueType="num">
                                      <p:cBhvr additive="base">
                                        <p:cTn id="25" dur="500" fill="hold"/>
                                        <p:tgtEl>
                                          <p:spTgt spid="5918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1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additive="base">
                                        <p:cTn id="3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5" grpId="0" uiExpand="1" build="p" autoUpdateAnimBg="0"/>
      <p:bldP spid="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هل يؤدبك الله للفت </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نتباهك </a:t>
            </a:r>
          </a:p>
          <a:p>
            <a:pPr marL="0" marR="0" lvl="0" indent="0" algn="r" defTabSz="457200" rtl="1"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إليه</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مرة أخرى؟</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953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defTabSz="457200" eaLnBrk="1" fontAlgn="auto">
              <a:spcBef>
                <a:spcPts val="0"/>
              </a:spcBef>
              <a:spcAft>
                <a:spcPts val="0"/>
              </a:spcAft>
              <a:defRPr/>
            </a:pPr>
            <a:r>
              <a:rPr lang="ar-SA" sz="6600" dirty="0">
                <a:solidFill>
                  <a:srgbClr val="8F8F8F">
                    <a:lumOff val="44000"/>
                  </a:srgbClr>
                </a:solidFill>
                <a:effectLst>
                  <a:glow rad="228600">
                    <a:srgbClr val="000000">
                      <a:alpha val="78775"/>
                    </a:srgbClr>
                  </a:glow>
                </a:effectLst>
                <a:sym typeface="Arial"/>
              </a:rPr>
              <a:t>يوم الرب </a:t>
            </a:r>
          </a:p>
        </p:txBody>
      </p:sp>
      <p:sp>
        <p:nvSpPr>
          <p:cNvPr id="64517" name="Text Box 5"/>
          <p:cNvSpPr txBox="1">
            <a:spLocks noChangeArrowheads="1"/>
          </p:cNvSpPr>
          <p:nvPr/>
        </p:nvSpPr>
        <p:spPr bwMode="auto">
          <a:xfrm>
            <a:off x="0" y="1295400"/>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دينونة</a:t>
            </a:r>
          </a:p>
        </p:txBody>
      </p:sp>
      <p:sp>
        <p:nvSpPr>
          <p:cNvPr id="64518" name="Text Box 6"/>
          <p:cNvSpPr txBox="1">
            <a:spLocks noChangeArrowheads="1"/>
          </p:cNvSpPr>
          <p:nvPr/>
        </p:nvSpPr>
        <p:spPr bwMode="auto">
          <a:xfrm>
            <a:off x="4495799" y="1295400"/>
            <a:ext cx="464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بركة</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0" y="2751138"/>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الضيقة</a:t>
            </a:r>
            <a:endPar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4495798" y="2751138"/>
            <a:ext cx="46482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الحكم الألفي</a:t>
            </a:r>
          </a:p>
        </p:txBody>
      </p:sp>
      <p:sp>
        <p:nvSpPr>
          <p:cNvPr id="64522" name="Text Box 10"/>
          <p:cNvSpPr txBox="1">
            <a:spLocks noChangeArrowheads="1"/>
          </p:cNvSpPr>
          <p:nvPr/>
        </p:nvSpPr>
        <p:spPr bwMode="auto">
          <a:xfrm>
            <a:off x="0" y="4205288"/>
            <a:ext cx="44957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6-19</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64523" name="Text Box 11"/>
          <p:cNvSpPr txBox="1">
            <a:spLocks noChangeArrowheads="1"/>
          </p:cNvSpPr>
          <p:nvPr/>
        </p:nvSpPr>
        <p:spPr bwMode="auto">
          <a:xfrm>
            <a:off x="4495798" y="4205288"/>
            <a:ext cx="464820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20</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6875" name="Text Box 12"/>
          <p:cNvSpPr txBox="1">
            <a:spLocks noChangeArrowheads="1"/>
          </p:cNvSpPr>
          <p:nvPr/>
        </p:nvSpPr>
        <p:spPr bwMode="auto">
          <a:xfrm>
            <a:off x="7716838" y="762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638-639</a:t>
            </a:r>
            <a:endParaRPr kumimoji="0" lang="en-US"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10"/>
          <p:cNvSpPr txBox="1">
            <a:spLocks noChangeArrowheads="1"/>
          </p:cNvSpPr>
          <p:nvPr/>
        </p:nvSpPr>
        <p:spPr bwMode="auto">
          <a:xfrm>
            <a:off x="1" y="5661025"/>
            <a:ext cx="44957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7 سنوات</a:t>
            </a:r>
            <a:endPar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 Box 11"/>
          <p:cNvSpPr txBox="1">
            <a:spLocks noChangeArrowheads="1"/>
          </p:cNvSpPr>
          <p:nvPr/>
        </p:nvSpPr>
        <p:spPr bwMode="auto">
          <a:xfrm>
            <a:off x="4495798" y="5661025"/>
            <a:ext cx="464820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1000 سنة</a:t>
            </a:r>
          </a:p>
        </p:txBody>
      </p:sp>
    </p:spTree>
    <p:extLst>
      <p:ext uri="{BB962C8B-B14F-4D97-AF65-F5344CB8AC3E}">
        <p14:creationId xmlns:p14="http://schemas.microsoft.com/office/powerpoint/2010/main" val="1385761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2931" name="Text Box 3"/>
          <p:cNvSpPr txBox="1">
            <a:spLocks noChangeArrowheads="1"/>
          </p:cNvSpPr>
          <p:nvPr/>
        </p:nvSpPr>
        <p:spPr bwMode="auto">
          <a:xfrm>
            <a:off x="304800" y="306388"/>
            <a:ext cx="8686800" cy="429040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600" b="1" dirty="0">
                <a:solidFill>
                  <a:srgbClr val="FFFFFF"/>
                </a:solidFill>
                <a:latin typeface="Arial" panose="020B0604020202020204" pitchFamily="34" charset="0"/>
                <a:cs typeface="Arial" panose="020B0604020202020204" pitchFamily="34" charset="0"/>
              </a:rPr>
              <a:t>اختبار مراجعة حول سفر يوئيل</a:t>
            </a:r>
            <a:endParaRPr lang="en-US" sz="36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1. يستخدم يوئيل تشبيه ضربة ــــــــــــــــــــــــــــ .</a:t>
            </a:r>
            <a:endParaRPr lang="en-US" sz="32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2. يحدث تعبير يوم الرب ــــــــــــــــــــــــــ مرات في هذا السفر .</a:t>
            </a:r>
            <a:endParaRPr lang="en-US" sz="32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3. ص  خ  سفر يوئيل مؤرخ بدقة  </a:t>
            </a:r>
            <a:endParaRPr lang="en-US" sz="32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4. يوئيل 2: 28-32 مقتبس من قبل شخصية العهد الجديد (ــــــــــــــــــــــ) في عيد من العهد القديم هو (ــــــــــــــــــــــ)؟</a:t>
            </a:r>
            <a:r>
              <a:rPr lang="en-US" sz="3200" b="1"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50894199"/>
      </p:ext>
    </p:extLst>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FCA72-0D74-0275-1A3C-C2B383DA6CD1}"/>
            </a:ext>
          </a:extLst>
        </p:cNvPr>
        <p:cNvGrpSpPr/>
        <p:nvPr/>
      </p:nvGrpSpPr>
      <p:grpSpPr>
        <a:xfrm>
          <a:off x="0" y="0"/>
          <a:ext cx="0" cy="0"/>
          <a:chOff x="0" y="0"/>
          <a:chExt cx="0" cy="0"/>
        </a:xfrm>
      </p:grpSpPr>
      <p:sp>
        <p:nvSpPr>
          <p:cNvPr id="252930" name="Rectangle 2" descr="Green marble">
            <a:extLst>
              <a:ext uri="{FF2B5EF4-FFF2-40B4-BE49-F238E27FC236}">
                <a16:creationId xmlns:a16="http://schemas.microsoft.com/office/drawing/2014/main" id="{4EBD54E0-D3E2-98B2-B24E-281839E8A1C7}"/>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2931" name="Text Box 3">
            <a:extLst>
              <a:ext uri="{FF2B5EF4-FFF2-40B4-BE49-F238E27FC236}">
                <a16:creationId xmlns:a16="http://schemas.microsoft.com/office/drawing/2014/main" id="{DE634749-0433-F340-6DA3-538F06C488D9}"/>
              </a:ext>
            </a:extLst>
          </p:cNvPr>
          <p:cNvSpPr txBox="1">
            <a:spLocks noChangeArrowheads="1"/>
          </p:cNvSpPr>
          <p:nvPr/>
        </p:nvSpPr>
        <p:spPr bwMode="auto">
          <a:xfrm>
            <a:off x="304800" y="306388"/>
            <a:ext cx="8686800" cy="429040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حول سفر يوئيل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يستخدم يوئيل تشبيه ضربة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الجراد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يحدث تعبير يوم الرب ــــــــــــــــــــــــــ مرات في هذا السفر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ص  خ  سفر يوئيل مؤرخ بدقة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يوئيل 2: 28-32 مقتبس من قبل شخصية العهد الجديد (ــــــــــــــــــــــ) في عيد من العهد القديم هو (ــــــــــــــــــــــ)؟</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189110558"/>
      </p:ext>
    </p:extLst>
  </p:cSld>
  <p:clrMapOvr>
    <a:masterClrMapping/>
  </p:clrMapOvr>
  <p:transition spd="med">
    <p:randomBar dir="ver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2F07C-725E-AED4-E0D9-5554E8D57B97}"/>
            </a:ext>
          </a:extLst>
        </p:cNvPr>
        <p:cNvGrpSpPr/>
        <p:nvPr/>
      </p:nvGrpSpPr>
      <p:grpSpPr>
        <a:xfrm>
          <a:off x="0" y="0"/>
          <a:ext cx="0" cy="0"/>
          <a:chOff x="0" y="0"/>
          <a:chExt cx="0" cy="0"/>
        </a:xfrm>
      </p:grpSpPr>
      <p:sp>
        <p:nvSpPr>
          <p:cNvPr id="252930" name="Rectangle 2" descr="Green marble">
            <a:extLst>
              <a:ext uri="{FF2B5EF4-FFF2-40B4-BE49-F238E27FC236}">
                <a16:creationId xmlns:a16="http://schemas.microsoft.com/office/drawing/2014/main" id="{3B6B4062-6C39-B314-8FDB-9B68C402EA6B}"/>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2931" name="Text Box 3">
            <a:extLst>
              <a:ext uri="{FF2B5EF4-FFF2-40B4-BE49-F238E27FC236}">
                <a16:creationId xmlns:a16="http://schemas.microsoft.com/office/drawing/2014/main" id="{99E2E4FA-5802-4C42-28F9-8CD2674C0E5B}"/>
              </a:ext>
            </a:extLst>
          </p:cNvPr>
          <p:cNvSpPr txBox="1">
            <a:spLocks noChangeArrowheads="1"/>
          </p:cNvSpPr>
          <p:nvPr/>
        </p:nvSpPr>
        <p:spPr bwMode="auto">
          <a:xfrm>
            <a:off x="304800" y="306388"/>
            <a:ext cx="8686800" cy="429040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حول سفر يوئيل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يستخدم يوئيل تشبيه ضربة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الجراد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يحدث تعبير يوم الرب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مرات في هذا السفر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ص  خ  سفر يوئيل مؤرخ بدقة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يوئيل 2: 28-32 مقتبس من قبل شخصية العهد الجديد (ــــــــــــــــــــــ) في عيد من العهد القديم هو (ــــــــــــــــــــــ)؟</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674019254"/>
      </p:ext>
    </p:extLst>
  </p:cSld>
  <p:clrMapOvr>
    <a:masterClrMapping/>
  </p:clrMapOvr>
  <p:transition spd="med">
    <p:randomBar dir="ver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A490E-B12B-34BD-2C50-5B0CD9ACDD8F}"/>
            </a:ext>
          </a:extLst>
        </p:cNvPr>
        <p:cNvGrpSpPr/>
        <p:nvPr/>
      </p:nvGrpSpPr>
      <p:grpSpPr>
        <a:xfrm>
          <a:off x="0" y="0"/>
          <a:ext cx="0" cy="0"/>
          <a:chOff x="0" y="0"/>
          <a:chExt cx="0" cy="0"/>
        </a:xfrm>
      </p:grpSpPr>
      <p:sp>
        <p:nvSpPr>
          <p:cNvPr id="252930" name="Rectangle 2" descr="Green marble">
            <a:extLst>
              <a:ext uri="{FF2B5EF4-FFF2-40B4-BE49-F238E27FC236}">
                <a16:creationId xmlns:a16="http://schemas.microsoft.com/office/drawing/2014/main" id="{AD3B814F-D335-CC20-AF75-75771920FBCF}"/>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2931" name="Text Box 3">
            <a:extLst>
              <a:ext uri="{FF2B5EF4-FFF2-40B4-BE49-F238E27FC236}">
                <a16:creationId xmlns:a16="http://schemas.microsoft.com/office/drawing/2014/main" id="{C8583033-1ACE-7EDA-FB79-99DBA94D3E89}"/>
              </a:ext>
            </a:extLst>
          </p:cNvPr>
          <p:cNvSpPr txBox="1">
            <a:spLocks noChangeArrowheads="1"/>
          </p:cNvSpPr>
          <p:nvPr/>
        </p:nvSpPr>
        <p:spPr bwMode="auto">
          <a:xfrm>
            <a:off x="304800" y="306388"/>
            <a:ext cx="8686800" cy="429040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حول سفر يوئيل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يستخدم يوئيل تشبيه ضربة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الجراد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يحدث تعبير يوم الرب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مرات في هذا السفر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ص  خ  سفر يوئيل مؤرخ بدقة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يوئيل 2: 28-32 مقتبس من قبل شخصية العهد الجديد (ــــــــــــــــــــــ) في عيد من العهد القديم هو (ــــــــــــــــــــــ)؟</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 name="Oval 4">
            <a:extLst>
              <a:ext uri="{FF2B5EF4-FFF2-40B4-BE49-F238E27FC236}">
                <a16:creationId xmlns:a16="http://schemas.microsoft.com/office/drawing/2014/main" id="{148E0B7A-2618-FF61-CBC2-249D264F88F9}"/>
              </a:ext>
            </a:extLst>
          </p:cNvPr>
          <p:cNvSpPr>
            <a:spLocks noChangeArrowheads="1"/>
          </p:cNvSpPr>
          <p:nvPr/>
        </p:nvSpPr>
        <p:spPr bwMode="auto">
          <a:xfrm>
            <a:off x="7452320" y="2420889"/>
            <a:ext cx="504055" cy="720080"/>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eaLnBrk="1" hangingPunct="1">
              <a:defRPr/>
            </a:pPr>
            <a:endParaRPr lang="en-US" sz="2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620971"/>
      </p:ext>
    </p:extLst>
  </p:cSld>
  <p:clrMapOvr>
    <a:masterClrMapping/>
  </p:clrMapOvr>
  <p:transition spd="med">
    <p:randomBar dir="ver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728DD-99A2-FABF-4BFC-E11679531ABF}"/>
            </a:ext>
          </a:extLst>
        </p:cNvPr>
        <p:cNvGrpSpPr/>
        <p:nvPr/>
      </p:nvGrpSpPr>
      <p:grpSpPr>
        <a:xfrm>
          <a:off x="0" y="0"/>
          <a:ext cx="0" cy="0"/>
          <a:chOff x="0" y="0"/>
          <a:chExt cx="0" cy="0"/>
        </a:xfrm>
      </p:grpSpPr>
      <p:sp>
        <p:nvSpPr>
          <p:cNvPr id="252930" name="Rectangle 2" descr="Green marble">
            <a:extLst>
              <a:ext uri="{FF2B5EF4-FFF2-40B4-BE49-F238E27FC236}">
                <a16:creationId xmlns:a16="http://schemas.microsoft.com/office/drawing/2014/main" id="{1793F8CD-EEF1-A530-6FC7-E375BB504BC3}"/>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2931" name="Text Box 3">
            <a:extLst>
              <a:ext uri="{FF2B5EF4-FFF2-40B4-BE49-F238E27FC236}">
                <a16:creationId xmlns:a16="http://schemas.microsoft.com/office/drawing/2014/main" id="{364E81F0-A7E2-F54D-6631-EBE2A0A3440B}"/>
              </a:ext>
            </a:extLst>
          </p:cNvPr>
          <p:cNvSpPr txBox="1">
            <a:spLocks noChangeArrowheads="1"/>
          </p:cNvSpPr>
          <p:nvPr/>
        </p:nvSpPr>
        <p:spPr bwMode="auto">
          <a:xfrm>
            <a:off x="304800" y="306388"/>
            <a:ext cx="8686800" cy="384720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حول سفر يوئيل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يستخدم يوئيل تشبيه ضربة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الجراد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يحدث تعبير يوم الرب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مرات في هذا السفر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ص  خ  سفر يوئيل مؤرخ بدقة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يوئيل 2: 28-32 مقتبس من قبل شخصية العهد الجديد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بطرس</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 عيد من العهد القديم هو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عيد الخمسين</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 name="Oval 4">
            <a:extLst>
              <a:ext uri="{FF2B5EF4-FFF2-40B4-BE49-F238E27FC236}">
                <a16:creationId xmlns:a16="http://schemas.microsoft.com/office/drawing/2014/main" id="{B0612C2A-6C04-4886-31C4-BB80C3B4EA76}"/>
              </a:ext>
            </a:extLst>
          </p:cNvPr>
          <p:cNvSpPr>
            <a:spLocks noChangeArrowheads="1"/>
          </p:cNvSpPr>
          <p:nvPr/>
        </p:nvSpPr>
        <p:spPr bwMode="auto">
          <a:xfrm>
            <a:off x="7452320" y="2420889"/>
            <a:ext cx="504055" cy="720080"/>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2033535"/>
      </p:ext>
    </p:extLst>
  </p:cSld>
  <p:clrMapOvr>
    <a:masterClrMapping/>
  </p:clrMapOvr>
  <p:transition spd="med">
    <p:randomBar dir="ver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3"/>
          <p:cNvSpPr>
            <a:spLocks noGrp="1" noChangeArrowheads="1"/>
          </p:cNvSpPr>
          <p:nvPr>
            <p:ph type="body" idx="1"/>
          </p:nvPr>
        </p:nvSpPr>
        <p:spPr>
          <a:xfrm>
            <a:off x="1066801" y="998985"/>
            <a:ext cx="7086600" cy="762000"/>
          </a:xfrm>
        </p:spPr>
        <p:txBody>
          <a:bodyPr/>
          <a:lstStyle/>
          <a:p>
            <a:pPr algn="r" eaLnBrk="1" hangingPunct="1">
              <a:buFontTx/>
              <a:buNone/>
            </a:pPr>
            <a:r>
              <a:rPr lang="ar-JO" sz="3200" dirty="0">
                <a:ea typeface="ＭＳ Ｐゴシック" charset="0"/>
              </a:rPr>
              <a:t>أ. مراجعة ويليامسون الجدولية لتحليل ألين</a:t>
            </a:r>
            <a:r>
              <a:rPr lang="en-US" sz="3200" dirty="0">
                <a:ea typeface="ＭＳ Ｐゴシック" charset="0"/>
                <a:cs typeface="Times New Roman" charset="0"/>
              </a:rPr>
              <a:t> </a:t>
            </a:r>
          </a:p>
          <a:p>
            <a:pPr eaLnBrk="1" hangingPunct="1">
              <a:buFontTx/>
              <a:buNone/>
            </a:pPr>
            <a:endParaRPr lang="en-US" sz="3200" dirty="0">
              <a:ea typeface="ＭＳ Ｐゴシック" charset="0"/>
            </a:endParaRPr>
          </a:p>
        </p:txBody>
      </p:sp>
      <p:sp>
        <p:nvSpPr>
          <p:cNvPr id="206850" name="Rectangle 2"/>
          <p:cNvSpPr>
            <a:spLocks noGrp="1" noChangeArrowheads="1"/>
          </p:cNvSpPr>
          <p:nvPr>
            <p:ph type="title"/>
          </p:nvPr>
        </p:nvSpPr>
        <p:spPr>
          <a:xfrm>
            <a:off x="1066800" y="116632"/>
            <a:ext cx="7772400" cy="762000"/>
          </a:xfrm>
        </p:spPr>
        <p:txBody>
          <a:bodyPr/>
          <a:lstStyle/>
          <a:p>
            <a:pPr algn="r" eaLnBrk="1" hangingPunct="1"/>
            <a:r>
              <a:rPr lang="ar-JO" sz="4400" dirty="0">
                <a:ea typeface="ＭＳ Ｐゴシック" charset="0"/>
              </a:rPr>
              <a:t>2. الهيكل</a:t>
            </a:r>
            <a:endParaRPr lang="en-US" sz="4400" dirty="0">
              <a:ea typeface="ＭＳ Ｐゴシック" charset="0"/>
            </a:endParaRPr>
          </a:p>
        </p:txBody>
      </p:sp>
      <p:sp>
        <p:nvSpPr>
          <p:cNvPr id="206851" name="Rectangle 4"/>
          <p:cNvSpPr>
            <a:spLocks noChangeArrowheads="1"/>
          </p:cNvSpPr>
          <p:nvPr/>
        </p:nvSpPr>
        <p:spPr bwMode="auto">
          <a:xfrm>
            <a:off x="1600200" y="2438400"/>
            <a:ext cx="5181600" cy="1523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bIns="0">
            <a:spAutoFit/>
          </a:bodyPr>
          <a:lstStyle/>
          <a:p>
            <a:pPr eaLnBrk="1" hangingPunct="1"/>
            <a:r>
              <a:rPr kumimoji="1" lang="ar-JO" sz="3200" b="1" dirty="0">
                <a:solidFill>
                  <a:srgbClr val="000000"/>
                </a:solidFill>
                <a:latin typeface="Arial" panose="020B0604020202020204" pitchFamily="34" charset="0"/>
                <a:cs typeface="Times New Roman" charset="0"/>
              </a:rPr>
              <a:t>الجزء 1. 1: 2-2: 17</a:t>
            </a:r>
            <a:endParaRPr kumimoji="1" lang="en-US" sz="3200" b="1" dirty="0">
              <a:solidFill>
                <a:srgbClr val="000000"/>
              </a:solidFill>
              <a:latin typeface="Arial" panose="020B0604020202020204" pitchFamily="34" charset="0"/>
              <a:cs typeface="Times New Roman" charset="0"/>
            </a:endParaRPr>
          </a:p>
          <a:p>
            <a:r>
              <a:rPr kumimoji="1" lang="en-US" sz="3200" b="1" dirty="0">
                <a:solidFill>
                  <a:srgbClr val="000000"/>
                </a:solidFill>
                <a:latin typeface="Arial" panose="020B0604020202020204" pitchFamily="34" charset="0"/>
                <a:cs typeface="Times New Roman" charset="0"/>
              </a:rPr>
              <a:t>	</a:t>
            </a:r>
            <a:r>
              <a:rPr kumimoji="1" lang="ar-JO" sz="3200" b="1" dirty="0">
                <a:solidFill>
                  <a:srgbClr val="000000"/>
                </a:solidFill>
                <a:latin typeface="Arial" panose="020B0604020202020204" pitchFamily="34" charset="0"/>
                <a:cs typeface="Times New Roman" charset="0"/>
              </a:rPr>
              <a:t>أ. 1: 2-20</a:t>
            </a:r>
            <a:endParaRPr kumimoji="1" lang="en-US" sz="3200" b="1" dirty="0">
              <a:solidFill>
                <a:srgbClr val="000000"/>
              </a:solidFill>
              <a:latin typeface="Arial" panose="020B0604020202020204" pitchFamily="34" charset="0"/>
              <a:cs typeface="Times New Roman" charset="0"/>
            </a:endParaRPr>
          </a:p>
          <a:p>
            <a:r>
              <a:rPr kumimoji="1" lang="en-US" sz="3200" b="1" dirty="0">
                <a:solidFill>
                  <a:srgbClr val="000000"/>
                </a:solidFill>
                <a:latin typeface="Arial" panose="020B0604020202020204" pitchFamily="34" charset="0"/>
                <a:cs typeface="Times New Roman" charset="0"/>
              </a:rPr>
              <a:t>	</a:t>
            </a:r>
            <a:r>
              <a:rPr kumimoji="1" lang="ar-JO" sz="3200" b="1" dirty="0">
                <a:solidFill>
                  <a:srgbClr val="000000"/>
                </a:solidFill>
                <a:latin typeface="Arial" panose="020B0604020202020204" pitchFamily="34" charset="0"/>
                <a:cs typeface="Times New Roman" charset="0"/>
              </a:rPr>
              <a:t>ب. 2: 1-17</a:t>
            </a:r>
            <a:endParaRPr kumimoji="1" lang="en-US" sz="3200" b="1" dirty="0">
              <a:solidFill>
                <a:srgbClr val="000000"/>
              </a:solidFill>
              <a:latin typeface="Arial" panose="020B0604020202020204" pitchFamily="34" charset="0"/>
              <a:cs typeface="Arial" panose="020B0604020202020204" pitchFamily="34" charset="0"/>
            </a:endParaRPr>
          </a:p>
        </p:txBody>
      </p:sp>
      <p:sp>
        <p:nvSpPr>
          <p:cNvPr id="206852" name="Rectangle 5"/>
          <p:cNvSpPr>
            <a:spLocks noChangeArrowheads="1"/>
          </p:cNvSpPr>
          <p:nvPr/>
        </p:nvSpPr>
        <p:spPr bwMode="auto">
          <a:xfrm>
            <a:off x="1600200" y="4189413"/>
            <a:ext cx="6553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kumimoji="1" lang="ar-JO" sz="3200" b="1" dirty="0">
                <a:solidFill>
                  <a:srgbClr val="000000"/>
                </a:solidFill>
                <a:latin typeface="Arial" panose="020B0604020202020204" pitchFamily="34" charset="0"/>
                <a:cs typeface="Times New Roman" charset="0"/>
              </a:rPr>
              <a:t>الجزء 2. 2: 18-3: 21</a:t>
            </a:r>
            <a:endParaRPr kumimoji="1" lang="en-US" sz="3200" b="1" dirty="0">
              <a:solidFill>
                <a:srgbClr val="000000"/>
              </a:solidFill>
              <a:latin typeface="Arial" panose="020B0604020202020204" pitchFamily="34" charset="0"/>
              <a:cs typeface="Times New Roman" charset="0"/>
            </a:endParaRPr>
          </a:p>
          <a:p>
            <a:pPr algn="ctr" rtl="1"/>
            <a:r>
              <a:rPr kumimoji="1" lang="ar-JO" sz="3200" b="1" dirty="0">
                <a:solidFill>
                  <a:srgbClr val="000000"/>
                </a:solidFill>
                <a:latin typeface="Arial" panose="020B0604020202020204" pitchFamily="34" charset="0"/>
                <a:cs typeface="Times New Roman" charset="0"/>
              </a:rPr>
              <a:t>                            أ. 2: 18-32</a:t>
            </a:r>
            <a:endParaRPr kumimoji="1" lang="en-US" sz="3200" b="1" dirty="0">
              <a:solidFill>
                <a:srgbClr val="000000"/>
              </a:solidFill>
              <a:latin typeface="Arial" panose="020B0604020202020204" pitchFamily="34" charset="0"/>
              <a:cs typeface="Times New Roman" charset="0"/>
            </a:endParaRPr>
          </a:p>
          <a:p>
            <a:r>
              <a:rPr kumimoji="1" lang="en-US" sz="3200" b="1" dirty="0">
                <a:solidFill>
                  <a:srgbClr val="000000"/>
                </a:solidFill>
                <a:latin typeface="Arial" panose="020B0604020202020204" pitchFamily="34" charset="0"/>
                <a:cs typeface="Times New Roman" charset="0"/>
              </a:rPr>
              <a:t>	</a:t>
            </a:r>
            <a:r>
              <a:rPr kumimoji="1" lang="ar-JO" sz="3200" b="1" dirty="0">
                <a:solidFill>
                  <a:srgbClr val="000000"/>
                </a:solidFill>
                <a:latin typeface="Arial" panose="020B0604020202020204" pitchFamily="34" charset="0"/>
                <a:cs typeface="Times New Roman" charset="0"/>
              </a:rPr>
              <a:t>ب. 3: 1-21</a:t>
            </a:r>
            <a:r>
              <a:rPr kumimoji="1" lang="en-US" sz="3200" b="1" dirty="0">
                <a:solidFill>
                  <a:srgbClr val="000000"/>
                </a:solidFill>
                <a:latin typeface="Arial" panose="020B0604020202020204" pitchFamily="34" charset="0"/>
                <a:cs typeface="Times New Roman" charset="0"/>
              </a:rPr>
              <a:t> </a:t>
            </a:r>
            <a:endParaRPr kumimoji="1" lang="en-US" sz="3200" b="1" dirty="0">
              <a:solidFill>
                <a:srgbClr val="000000"/>
              </a:solidFill>
              <a:latin typeface="Arial" panose="020B0604020202020204" pitchFamily="34" charset="0"/>
              <a:cs typeface="Arial" panose="020B0604020202020204" pitchFamily="34" charset="0"/>
            </a:endParaRPr>
          </a:p>
        </p:txBody>
      </p:sp>
      <p:sp>
        <p:nvSpPr>
          <p:cNvPr id="206853" name="AutoShape 6"/>
          <p:cNvSpPr>
            <a:spLocks/>
          </p:cNvSpPr>
          <p:nvPr/>
        </p:nvSpPr>
        <p:spPr bwMode="auto">
          <a:xfrm>
            <a:off x="4953000" y="2895600"/>
            <a:ext cx="304800" cy="914400"/>
          </a:xfrm>
          <a:prstGeom prst="rightBrace">
            <a:avLst>
              <a:gd name="adj1" fmla="val 25000"/>
              <a:gd name="adj2" fmla="val 50000"/>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b="1" dirty="0">
              <a:solidFill>
                <a:srgbClr val="000000"/>
              </a:solidFill>
              <a:latin typeface="Arial" panose="020B0604020202020204" pitchFamily="34" charset="0"/>
              <a:cs typeface="Arial" panose="020B0604020202020204" pitchFamily="34" charset="0"/>
            </a:endParaRPr>
          </a:p>
        </p:txBody>
      </p:sp>
      <p:sp>
        <p:nvSpPr>
          <p:cNvPr id="206854" name="AutoShape 7"/>
          <p:cNvSpPr>
            <a:spLocks/>
          </p:cNvSpPr>
          <p:nvPr/>
        </p:nvSpPr>
        <p:spPr bwMode="auto">
          <a:xfrm>
            <a:off x="4953000" y="4724400"/>
            <a:ext cx="304800" cy="914400"/>
          </a:xfrm>
          <a:prstGeom prst="rightBrace">
            <a:avLst>
              <a:gd name="adj1" fmla="val 25000"/>
              <a:gd name="adj2" fmla="val 50000"/>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b="1" dirty="0">
              <a:solidFill>
                <a:srgbClr val="000000"/>
              </a:solidFill>
              <a:latin typeface="Arial" panose="020B0604020202020204" pitchFamily="34" charset="0"/>
              <a:cs typeface="Arial" panose="020B0604020202020204" pitchFamily="34" charset="0"/>
            </a:endParaRPr>
          </a:p>
        </p:txBody>
      </p:sp>
      <p:sp>
        <p:nvSpPr>
          <p:cNvPr id="206855" name="Text Box 8"/>
          <p:cNvSpPr txBox="1">
            <a:spLocks noChangeArrowheads="1"/>
          </p:cNvSpPr>
          <p:nvPr/>
        </p:nvSpPr>
        <p:spPr bwMode="auto">
          <a:xfrm>
            <a:off x="5257800" y="4953000"/>
            <a:ext cx="228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متوازي</a:t>
            </a:r>
            <a:endParaRPr lang="en-US" sz="2800" b="1" dirty="0">
              <a:solidFill>
                <a:srgbClr val="000000"/>
              </a:solidFill>
              <a:latin typeface="Arial" panose="020B0604020202020204" pitchFamily="34" charset="0"/>
              <a:cs typeface="Arial" panose="020B0604020202020204" pitchFamily="34" charset="0"/>
            </a:endParaRPr>
          </a:p>
        </p:txBody>
      </p:sp>
      <p:sp>
        <p:nvSpPr>
          <p:cNvPr id="206856" name="Text Box 9"/>
          <p:cNvSpPr txBox="1">
            <a:spLocks noChangeArrowheads="1"/>
          </p:cNvSpPr>
          <p:nvPr/>
        </p:nvSpPr>
        <p:spPr bwMode="auto">
          <a:xfrm>
            <a:off x="5257800" y="3124200"/>
            <a:ext cx="228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متوازي</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9132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4" descr="locust">
            <a:hlinkClick r:id="rId2"/>
          </p:cNvPr>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9144000" cy="704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6" name="Rectangle 2"/>
          <p:cNvSpPr>
            <a:spLocks noGrp="1" noChangeArrowheads="1"/>
          </p:cNvSpPr>
          <p:nvPr>
            <p:ph type="title"/>
          </p:nvPr>
        </p:nvSpPr>
        <p:spPr>
          <a:xfrm>
            <a:off x="53975" y="609600"/>
            <a:ext cx="8406457" cy="1163638"/>
          </a:xfrm>
          <a:effectLst>
            <a:outerShdw blurRad="63500" dist="38099" dir="2700000" algn="ctr" rotWithShape="0">
              <a:srgbClr val="000000">
                <a:alpha val="74998"/>
              </a:srgbClr>
            </a:outerShdw>
          </a:effectLst>
        </p:spPr>
        <p:txBody>
          <a:bodyPr/>
          <a:lstStyle/>
          <a:p>
            <a:pPr algn="r" eaLnBrk="1" hangingPunct="1">
              <a:defRPr/>
            </a:pPr>
            <a:r>
              <a:rPr lang="ar-JO" sz="3600" dirty="0">
                <a:solidFill>
                  <a:schemeClr val="bg1"/>
                </a:solidFill>
                <a:ea typeface="Times New Roman" pitchFamily="-112" charset="0"/>
              </a:rPr>
              <a:t>ب.  العلاقات الهيكلية (فينلي)</a:t>
            </a:r>
            <a:br>
              <a:rPr lang="en-US" sz="3600" dirty="0">
                <a:solidFill>
                  <a:schemeClr val="bg1"/>
                </a:solidFill>
                <a:ea typeface="Times New Roman" pitchFamily="-112" charset="0"/>
              </a:rPr>
            </a:br>
            <a:endParaRPr lang="en-US" sz="3600" dirty="0">
              <a:solidFill>
                <a:schemeClr val="bg1"/>
              </a:solidFill>
              <a:ea typeface="Times New Roman" pitchFamily="-112" charset="0"/>
            </a:endParaRPr>
          </a:p>
        </p:txBody>
      </p:sp>
      <p:sp>
        <p:nvSpPr>
          <p:cNvPr id="600067" name="Rectangle 3"/>
          <p:cNvSpPr>
            <a:spLocks noGrp="1" noChangeArrowheads="1"/>
          </p:cNvSpPr>
          <p:nvPr>
            <p:ph type="body" idx="1"/>
          </p:nvPr>
        </p:nvSpPr>
        <p:spPr>
          <a:xfrm>
            <a:off x="0" y="1905000"/>
            <a:ext cx="9144000" cy="4343400"/>
          </a:xfrm>
          <a:effectLst>
            <a:outerShdw blurRad="63500" dist="38099" dir="2700000" algn="ctr" rotWithShape="0">
              <a:srgbClr val="000000">
                <a:alpha val="74998"/>
              </a:srgbClr>
            </a:outerShdw>
          </a:effectLst>
        </p:spPr>
        <p:txBody>
          <a:bodyPr/>
          <a:lstStyle/>
          <a:p>
            <a:pPr algn="ctr" eaLnBrk="1" hangingPunct="1">
              <a:buFontTx/>
              <a:buNone/>
              <a:defRPr/>
            </a:pPr>
            <a:r>
              <a:rPr lang="ar-JO" sz="2400" dirty="0">
                <a:solidFill>
                  <a:schemeClr val="bg1"/>
                </a:solidFill>
                <a:ea typeface="ＭＳ Ｐゴシック" charset="0"/>
              </a:rPr>
              <a:t>دعوة للتوبة (1: 2-14) // عطية الروح (2: 28-29)</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يوم الرب (1: 15-2: 2أ) // يوم الرب (2: 28-32)</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جيش الرب (2: 2ب-11) // جيوش الأمم (3: 1-3)</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عهد رحمة الله (2: 12-14) // عهد اهتمام الله (3: 4-8)</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دعوة للتوبة (2: 15-17) // دعوة للحرب المقدسة (3: 9-11)</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استجابة الرب (2: 18-20) // استجابة الرب (3: 12-17)</a:t>
            </a:r>
            <a:endParaRPr lang="en-US" sz="2400" dirty="0">
              <a:solidFill>
                <a:schemeClr val="bg1"/>
              </a:solidFill>
              <a:ea typeface="ＭＳ Ｐゴシック" charset="0"/>
            </a:endParaRPr>
          </a:p>
          <a:p>
            <a:pPr algn="ctr" eaLnBrk="1" hangingPunct="1">
              <a:buFontTx/>
              <a:buNone/>
              <a:defRPr/>
            </a:pPr>
            <a:r>
              <a:rPr lang="ar-JO" sz="2400" dirty="0">
                <a:solidFill>
                  <a:schemeClr val="bg1"/>
                </a:solidFill>
                <a:ea typeface="ＭＳ Ｐゴシック" charset="0"/>
              </a:rPr>
              <a:t>البركة المتجددة (2: 21-27) // البركة المتجددة (3: 18-21)</a:t>
            </a:r>
            <a:r>
              <a:rPr lang="en-US" sz="2400" dirty="0">
                <a:solidFill>
                  <a:schemeClr val="bg1"/>
                </a:solidFill>
                <a:ea typeface="ＭＳ Ｐゴシック" charset="0"/>
              </a:rPr>
              <a:t>	 </a:t>
            </a:r>
          </a:p>
        </p:txBody>
      </p:sp>
    </p:spTree>
    <p:extLst>
      <p:ext uri="{BB962C8B-B14F-4D97-AF65-F5344CB8AC3E}">
        <p14:creationId xmlns:p14="http://schemas.microsoft.com/office/powerpoint/2010/main" val="278766135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a:xfrm>
            <a:off x="1331640" y="114300"/>
            <a:ext cx="7772400" cy="1143000"/>
          </a:xfrm>
        </p:spPr>
        <p:txBody>
          <a:bodyPr/>
          <a:lstStyle/>
          <a:p>
            <a:pPr algn="r" eaLnBrk="1" hangingPunct="1"/>
            <a:r>
              <a:rPr lang="ar-JO" dirty="0">
                <a:ea typeface="ＭＳ Ｐゴシック" charset="0"/>
              </a:rPr>
              <a:t>ت. الملخص 1 (باترسون)</a:t>
            </a:r>
            <a:endParaRPr lang="en-US" dirty="0">
              <a:ea typeface="ＭＳ Ｐゴシック" charset="0"/>
            </a:endParaRPr>
          </a:p>
        </p:txBody>
      </p:sp>
      <p:sp>
        <p:nvSpPr>
          <p:cNvPr id="601091" name="Rectangle 3"/>
          <p:cNvSpPr>
            <a:spLocks noGrp="1" noChangeArrowheads="1"/>
          </p:cNvSpPr>
          <p:nvPr>
            <p:ph type="body" idx="1"/>
          </p:nvPr>
        </p:nvSpPr>
        <p:spPr>
          <a:xfrm>
            <a:off x="683568" y="2058988"/>
            <a:ext cx="8155632" cy="4113212"/>
          </a:xfrm>
        </p:spPr>
        <p:txBody>
          <a:bodyPr/>
          <a:lstStyle/>
          <a:p>
            <a:pPr marL="0" indent="0" algn="r" eaLnBrk="1" hangingPunct="1">
              <a:buNone/>
            </a:pPr>
            <a:r>
              <a:rPr lang="ar-JO" dirty="0">
                <a:ea typeface="ＭＳ Ｐゴシック" charset="0"/>
              </a:rPr>
              <a:t>1. تعليمات يوئيل الحالية: معتمدة على ضربة الجراد (1: 1-2: 27)</a:t>
            </a:r>
            <a:endParaRPr lang="en-US" dirty="0">
              <a:ea typeface="ＭＳ Ｐゴシック" charset="0"/>
            </a:endParaRPr>
          </a:p>
          <a:p>
            <a:pPr marL="812800" indent="-812800" eaLnBrk="1" hangingPunct="1">
              <a:buFontTx/>
              <a:buNone/>
            </a:pPr>
            <a:endParaRPr lang="en-US" dirty="0">
              <a:ea typeface="ＭＳ Ｐゴシック" charset="0"/>
            </a:endParaRPr>
          </a:p>
          <a:p>
            <a:pPr marL="0" indent="0" algn="r" eaLnBrk="1" hangingPunct="1">
              <a:buNone/>
            </a:pPr>
            <a:r>
              <a:rPr lang="ar-JO" dirty="0">
                <a:ea typeface="ＭＳ Ｐゴシック" charset="0"/>
              </a:rPr>
              <a:t>2. مقاصد الله المستقبلية: البرنامج الأخروي (2: 28-3: 21)</a:t>
            </a:r>
            <a:endParaRPr lang="en-US" dirty="0">
              <a:ea typeface="ＭＳ Ｐゴシック" charset="0"/>
            </a:endParaRPr>
          </a:p>
          <a:p>
            <a:pPr marL="812800" indent="-812800" eaLnBrk="1" hangingPunct="1">
              <a:buFontTx/>
              <a:buNone/>
            </a:pPr>
            <a:endParaRPr lang="en-US" dirty="0">
              <a:ea typeface="ＭＳ Ｐゴシック" charset="0"/>
            </a:endParaRPr>
          </a:p>
        </p:txBody>
      </p:sp>
    </p:spTree>
    <p:extLst>
      <p:ext uri="{BB962C8B-B14F-4D97-AF65-F5344CB8AC3E}">
        <p14:creationId xmlns:p14="http://schemas.microsoft.com/office/powerpoint/2010/main" val="340431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01091">
                                            <p:txEl>
                                              <p:pRg st="0" end="0"/>
                                            </p:txEl>
                                          </p:spTgt>
                                        </p:tgtEl>
                                        <p:attrNameLst>
                                          <p:attrName>style.visibility</p:attrName>
                                        </p:attrNameLst>
                                      </p:cBhvr>
                                      <p:to>
                                        <p:strVal val="visible"/>
                                      </p:to>
                                    </p:set>
                                    <p:animEffect transition="in" filter="box(out)">
                                      <p:cBhvr>
                                        <p:cTn id="7" dur="500"/>
                                        <p:tgtEl>
                                          <p:spTgt spid="60109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01091">
                                            <p:txEl>
                                              <p:pRg st="2" end="2"/>
                                            </p:txEl>
                                          </p:spTgt>
                                        </p:tgtEl>
                                        <p:attrNameLst>
                                          <p:attrName>style.visibility</p:attrName>
                                        </p:attrNameLst>
                                      </p:cBhvr>
                                      <p:to>
                                        <p:strVal val="visible"/>
                                      </p:to>
                                    </p:set>
                                    <p:animEffect transition="in" filter="box(out)">
                                      <p:cBhvr>
                                        <p:cTn id="12" dur="500"/>
                                        <p:tgtEl>
                                          <p:spTgt spid="601091">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1"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1066800" y="260648"/>
            <a:ext cx="7772400" cy="1143000"/>
          </a:xfrm>
        </p:spPr>
        <p:txBody>
          <a:bodyPr/>
          <a:lstStyle/>
          <a:p>
            <a:pPr algn="r" eaLnBrk="1" hangingPunct="1"/>
            <a:r>
              <a:rPr lang="ar-JO" dirty="0">
                <a:ea typeface="ＭＳ Ｐゴシック" charset="0"/>
              </a:rPr>
              <a:t>ث. الملخص 2 (ماك كوميسكي)</a:t>
            </a:r>
            <a:endParaRPr lang="en-US" dirty="0">
              <a:ea typeface="ＭＳ Ｐゴシック" charset="0"/>
            </a:endParaRPr>
          </a:p>
        </p:txBody>
      </p:sp>
      <p:sp>
        <p:nvSpPr>
          <p:cNvPr id="602115" name="Rectangle 3"/>
          <p:cNvSpPr>
            <a:spLocks noGrp="1" noChangeArrowheads="1"/>
          </p:cNvSpPr>
          <p:nvPr>
            <p:ph type="body" idx="1"/>
          </p:nvPr>
        </p:nvSpPr>
        <p:spPr>
          <a:xfrm>
            <a:off x="1206054" y="2052092"/>
            <a:ext cx="6894338" cy="4113212"/>
          </a:xfrm>
        </p:spPr>
        <p:txBody>
          <a:bodyPr/>
          <a:lstStyle/>
          <a:p>
            <a:pPr marL="0" indent="0" algn="r" eaLnBrk="1" hangingPunct="1">
              <a:buNone/>
            </a:pPr>
            <a:r>
              <a:rPr lang="ar-JO" dirty="0">
                <a:ea typeface="ＭＳ Ｐゴシック" charset="0"/>
              </a:rPr>
              <a:t>1. ضربة الجراد: الكارثة الفورية (1: 2-20)</a:t>
            </a:r>
            <a:endParaRPr lang="en-US" dirty="0">
              <a:ea typeface="ＭＳ Ｐゴシック" charset="0"/>
            </a:endParaRPr>
          </a:p>
          <a:p>
            <a:pPr marL="812800" indent="-812800" eaLnBrk="1" hangingPunct="1">
              <a:buFontTx/>
              <a:buNone/>
            </a:pPr>
            <a:endParaRPr lang="en-US" dirty="0">
              <a:ea typeface="ＭＳ Ｐゴシック" charset="0"/>
            </a:endParaRPr>
          </a:p>
          <a:p>
            <a:pPr marL="0" indent="0" algn="r" eaLnBrk="1" hangingPunct="1">
              <a:buNone/>
            </a:pPr>
            <a:r>
              <a:rPr lang="ar-JO" dirty="0">
                <a:ea typeface="ＭＳ Ｐゴシック" charset="0"/>
              </a:rPr>
              <a:t>2. يوم الرب: الكارثة الوشيكة (2: 1-17) </a:t>
            </a:r>
            <a:endParaRPr lang="en-US" dirty="0">
              <a:ea typeface="ＭＳ Ｐゴシック" charset="0"/>
            </a:endParaRPr>
          </a:p>
          <a:p>
            <a:pPr marL="812800" indent="-812800" eaLnBrk="1" hangingPunct="1">
              <a:buFontTx/>
              <a:buNone/>
            </a:pPr>
            <a:endParaRPr lang="en-US" dirty="0">
              <a:ea typeface="ＭＳ Ｐゴシック" charset="0"/>
            </a:endParaRPr>
          </a:p>
          <a:p>
            <a:pPr marL="0" indent="0" algn="r" eaLnBrk="1" hangingPunct="1">
              <a:buNone/>
            </a:pPr>
            <a:r>
              <a:rPr lang="ar-JO" dirty="0">
                <a:ea typeface="ＭＳ Ｐゴシック" charset="0"/>
              </a:rPr>
              <a:t>3. استجابة الرب (2: 18-3: 21)</a:t>
            </a:r>
            <a:endParaRPr lang="en-US" dirty="0">
              <a:ea typeface="ＭＳ Ｐゴシック" charset="0"/>
            </a:endParaRPr>
          </a:p>
        </p:txBody>
      </p:sp>
    </p:spTree>
    <p:extLst>
      <p:ext uri="{BB962C8B-B14F-4D97-AF65-F5344CB8AC3E}">
        <p14:creationId xmlns:p14="http://schemas.microsoft.com/office/powerpoint/2010/main" val="309641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02115">
                                            <p:txEl>
                                              <p:pRg st="0" end="0"/>
                                            </p:txEl>
                                          </p:spTgt>
                                        </p:tgtEl>
                                        <p:attrNameLst>
                                          <p:attrName>style.visibility</p:attrName>
                                        </p:attrNameLst>
                                      </p:cBhvr>
                                      <p:to>
                                        <p:strVal val="visible"/>
                                      </p:to>
                                    </p:set>
                                    <p:animEffect transition="in" filter="box(out)">
                                      <p:cBhvr>
                                        <p:cTn id="7" dur="500"/>
                                        <p:tgtEl>
                                          <p:spTgt spid="6021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02115">
                                            <p:txEl>
                                              <p:pRg st="2" end="2"/>
                                            </p:txEl>
                                          </p:spTgt>
                                        </p:tgtEl>
                                        <p:attrNameLst>
                                          <p:attrName>style.visibility</p:attrName>
                                        </p:attrNameLst>
                                      </p:cBhvr>
                                      <p:to>
                                        <p:strVal val="visible"/>
                                      </p:to>
                                    </p:set>
                                    <p:animEffect transition="in" filter="box(out)">
                                      <p:cBhvr>
                                        <p:cTn id="12" dur="500"/>
                                        <p:tgtEl>
                                          <p:spTgt spid="602115">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02115">
                                            <p:txEl>
                                              <p:pRg st="4" end="4"/>
                                            </p:txEl>
                                          </p:spTgt>
                                        </p:tgtEl>
                                        <p:attrNameLst>
                                          <p:attrName>style.visibility</p:attrName>
                                        </p:attrNameLst>
                                      </p:cBhvr>
                                      <p:to>
                                        <p:strVal val="visible"/>
                                      </p:to>
                                    </p:set>
                                    <p:animEffect transition="in" filter="box(out)">
                                      <p:cBhvr>
                                        <p:cTn id="17" dur="500"/>
                                        <p:tgtEl>
                                          <p:spTgt spid="602115">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أسئلة للتفكير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187624" y="1484784"/>
            <a:ext cx="795637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هل فكرت في الصيام (1: 14؛ 2: 12) </a:t>
            </a:r>
          </a:p>
          <a:p>
            <a:pPr marL="0" marR="0" lvl="0" indent="0" algn="r" defTabSz="457200" rtl="1"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 هل تعتقد أن الصوم ليس مناسباً </a:t>
            </a:r>
          </a:p>
          <a:p>
            <a:pPr marL="0" marR="0" lvl="0" indent="0" algn="r" defTabSz="457200" rtl="1"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لعصرنا الحديث؟ لماذا لا يكون كذلك؟</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490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a:xfrm>
            <a:off x="1066800" y="260648"/>
            <a:ext cx="7772400" cy="1143000"/>
          </a:xfrm>
        </p:spPr>
        <p:txBody>
          <a:bodyPr/>
          <a:lstStyle/>
          <a:p>
            <a:pPr algn="r" rtl="1" eaLnBrk="1" hangingPunct="1"/>
            <a:r>
              <a:rPr lang="ar-JO" dirty="0">
                <a:ea typeface="ＭＳ Ｐゴシック" charset="0"/>
              </a:rPr>
              <a:t>ج. الملخص 3 (فينلي)</a:t>
            </a:r>
            <a:endParaRPr lang="en-US" dirty="0">
              <a:ea typeface="ＭＳ Ｐゴシック" charset="0"/>
            </a:endParaRPr>
          </a:p>
        </p:txBody>
      </p:sp>
      <p:sp>
        <p:nvSpPr>
          <p:cNvPr id="603139" name="Rectangle 3"/>
          <p:cNvSpPr>
            <a:spLocks noGrp="1" noChangeArrowheads="1"/>
          </p:cNvSpPr>
          <p:nvPr>
            <p:ph type="body" idx="1"/>
          </p:nvPr>
        </p:nvSpPr>
        <p:spPr>
          <a:xfrm>
            <a:off x="990600" y="1980083"/>
            <a:ext cx="7253808" cy="4113213"/>
          </a:xfrm>
        </p:spPr>
        <p:txBody>
          <a:bodyPr/>
          <a:lstStyle/>
          <a:p>
            <a:pPr marL="0" indent="0" algn="r" eaLnBrk="1" hangingPunct="1">
              <a:buNone/>
            </a:pPr>
            <a:r>
              <a:rPr lang="ar-JO" sz="3200" dirty="0">
                <a:ea typeface="ＭＳ Ｐゴシック" charset="0"/>
              </a:rPr>
              <a:t>1. جراد في الأرض (1: 1-14)</a:t>
            </a:r>
          </a:p>
          <a:p>
            <a:pPr marL="0" indent="0" algn="r" eaLnBrk="1" hangingPunct="1">
              <a:buNone/>
            </a:pPr>
            <a:r>
              <a:rPr lang="ar-JO" sz="3200" dirty="0">
                <a:ea typeface="ＭＳ Ｐゴシック" charset="0"/>
              </a:rPr>
              <a:t>2. دينونة في الأرض (1: 15-2: 11)</a:t>
            </a:r>
          </a:p>
          <a:p>
            <a:pPr marL="0" indent="0" algn="r" eaLnBrk="1" hangingPunct="1">
              <a:buNone/>
            </a:pPr>
            <a:r>
              <a:rPr lang="ar-JO" sz="3200" dirty="0">
                <a:ea typeface="ＭＳ Ｐゴシック" charset="0"/>
              </a:rPr>
              <a:t>3. رحمة في الأرض (2: 12-27)</a:t>
            </a:r>
          </a:p>
          <a:p>
            <a:pPr marL="0" indent="0" algn="r" eaLnBrk="1" hangingPunct="1">
              <a:buNone/>
            </a:pPr>
            <a:r>
              <a:rPr lang="ar-JO" sz="3200" dirty="0">
                <a:ea typeface="ＭＳ Ｐゴシック" charset="0"/>
              </a:rPr>
              <a:t>4. عجائب في الأرض (2: 28-32)</a:t>
            </a:r>
          </a:p>
          <a:p>
            <a:pPr marL="0" indent="0" algn="r" eaLnBrk="1" hangingPunct="1">
              <a:buNone/>
            </a:pPr>
            <a:r>
              <a:rPr lang="ar-JO" sz="3200" dirty="0">
                <a:ea typeface="ＭＳ Ｐゴシック" charset="0"/>
              </a:rPr>
              <a:t>5. دينونة في الأرض (3: 1-21)</a:t>
            </a:r>
            <a:r>
              <a:rPr lang="en-US" sz="3200" dirty="0">
                <a:ea typeface="ＭＳ Ｐゴシック" charset="0"/>
              </a:rPr>
              <a:t> </a:t>
            </a:r>
          </a:p>
        </p:txBody>
      </p:sp>
    </p:spTree>
    <p:extLst>
      <p:ext uri="{BB962C8B-B14F-4D97-AF65-F5344CB8AC3E}">
        <p14:creationId xmlns:p14="http://schemas.microsoft.com/office/powerpoint/2010/main" val="37858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3139">
                                            <p:txEl>
                                              <p:pRg st="0" end="0"/>
                                            </p:txEl>
                                          </p:spTgt>
                                        </p:tgtEl>
                                        <p:attrNameLst>
                                          <p:attrName>style.visibility</p:attrName>
                                        </p:attrNameLst>
                                      </p:cBhvr>
                                      <p:to>
                                        <p:strVal val="visible"/>
                                      </p:to>
                                    </p:set>
                                    <p:anim calcmode="lin" valueType="num">
                                      <p:cBhvr additive="base">
                                        <p:cTn id="7" dur="500" fill="hold"/>
                                        <p:tgtEl>
                                          <p:spTgt spid="603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31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3139">
                                            <p:txEl>
                                              <p:pRg st="1" end="1"/>
                                            </p:txEl>
                                          </p:spTgt>
                                        </p:tgtEl>
                                        <p:attrNameLst>
                                          <p:attrName>style.visibility</p:attrName>
                                        </p:attrNameLst>
                                      </p:cBhvr>
                                      <p:to>
                                        <p:strVal val="visible"/>
                                      </p:to>
                                    </p:set>
                                    <p:anim calcmode="lin" valueType="num">
                                      <p:cBhvr additive="base">
                                        <p:cTn id="13" dur="500" fill="hold"/>
                                        <p:tgtEl>
                                          <p:spTgt spid="6031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031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3139">
                                            <p:txEl>
                                              <p:pRg st="2" end="2"/>
                                            </p:txEl>
                                          </p:spTgt>
                                        </p:tgtEl>
                                        <p:attrNameLst>
                                          <p:attrName>style.visibility</p:attrName>
                                        </p:attrNameLst>
                                      </p:cBhvr>
                                      <p:to>
                                        <p:strVal val="visible"/>
                                      </p:to>
                                    </p:set>
                                    <p:anim calcmode="lin" valueType="num">
                                      <p:cBhvr additive="base">
                                        <p:cTn id="19" dur="500" fill="hold"/>
                                        <p:tgtEl>
                                          <p:spTgt spid="6031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031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3139">
                                            <p:txEl>
                                              <p:pRg st="3" end="3"/>
                                            </p:txEl>
                                          </p:spTgt>
                                        </p:tgtEl>
                                        <p:attrNameLst>
                                          <p:attrName>style.visibility</p:attrName>
                                        </p:attrNameLst>
                                      </p:cBhvr>
                                      <p:to>
                                        <p:strVal val="visible"/>
                                      </p:to>
                                    </p:set>
                                    <p:anim calcmode="lin" valueType="num">
                                      <p:cBhvr additive="base">
                                        <p:cTn id="25" dur="500" fill="hold"/>
                                        <p:tgtEl>
                                          <p:spTgt spid="6031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031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03139">
                                            <p:txEl>
                                              <p:pRg st="4" end="4"/>
                                            </p:txEl>
                                          </p:spTgt>
                                        </p:tgtEl>
                                        <p:attrNameLst>
                                          <p:attrName>style.visibility</p:attrName>
                                        </p:attrNameLst>
                                      </p:cBhvr>
                                      <p:to>
                                        <p:strVal val="visible"/>
                                      </p:to>
                                    </p:set>
                                    <p:anim calcmode="lin" valueType="num">
                                      <p:cBhvr additive="base">
                                        <p:cTn id="31" dur="500" fill="hold"/>
                                        <p:tgtEl>
                                          <p:spTgt spid="6031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031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9"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يوئيل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5" name="Text Box 5"/>
          <p:cNvSpPr txBox="1">
            <a:spLocks noChangeArrowheads="1"/>
          </p:cNvSpPr>
          <p:nvPr/>
        </p:nvSpPr>
        <p:spPr bwMode="auto">
          <a:xfrm rot="-4521974">
            <a:off x="2953385" y="1835944"/>
            <a:ext cx="492443" cy="45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يوم الرب</a:t>
            </a:r>
            <a:endParaRPr kumimoji="0" lang="en-US" sz="36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نبوة</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دمار              1: 1-2: 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تحرير              </a:t>
            </a:r>
            <a:r>
              <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2: 18-3: 21</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تاريخ</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الكوارث 1: 1-20</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الغزو 2: 1-17</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الإسترداد 2: 18-32</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الدينونة 3: 1-16</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البركة 3: 17-21</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430712"/>
      </p:ext>
    </p:extLst>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5" descr="locust2-L">
            <a:hlinkClick r:id="rId2"/>
          </p:cNvPr>
          <p:cNvPicPr>
            <a:picLocks noGrp="1" noChangeAspect="1" noChangeArrowheads="1"/>
          </p:cNvPicPr>
          <p:nvPr>
            <p:ph sz="half" idx="2"/>
          </p:nvPr>
        </p:nvPicPr>
        <p:blipFill>
          <a:blip r:embed="rId3" cstate="screen">
            <a:lum bright="-32000"/>
            <a:extLst>
              <a:ext uri="{28A0092B-C50C-407E-A947-70E740481C1C}">
                <a14:useLocalDpi xmlns:a14="http://schemas.microsoft.com/office/drawing/2010/main"/>
              </a:ext>
            </a:extLst>
          </a:blip>
          <a:srcRect/>
          <a:stretch>
            <a:fillRect/>
          </a:stretch>
        </p:blipFill>
        <p:spPr>
          <a:xfrm>
            <a:off x="0" y="0"/>
            <a:ext cx="9144000" cy="6900863"/>
          </a:xfrm>
        </p:spPr>
      </p:pic>
      <p:sp>
        <p:nvSpPr>
          <p:cNvPr id="59395" name="Rectangle 2"/>
          <p:cNvSpPr>
            <a:spLocks noGrp="1" noChangeArrowheads="1"/>
          </p:cNvSpPr>
          <p:nvPr>
            <p:ph type="title"/>
          </p:nvPr>
        </p:nvSpPr>
        <p:spPr>
          <a:xfrm>
            <a:off x="228600" y="0"/>
            <a:ext cx="8591872" cy="914400"/>
          </a:xfrm>
        </p:spPr>
        <p:txBody>
          <a:bodyPr/>
          <a:lstStyle/>
          <a:p>
            <a:pPr algn="ctr" eaLnBrk="1" hangingPunct="1">
              <a:defRPr/>
            </a:pPr>
            <a:r>
              <a:rPr lang="ar-JO" dirty="0">
                <a:solidFill>
                  <a:srgbClr val="FFFFFF"/>
                </a:solidFill>
                <a:effectLst>
                  <a:glow rad="101600">
                    <a:schemeClr val="tx1">
                      <a:alpha val="75000"/>
                    </a:schemeClr>
                  </a:glow>
                </a:effectLst>
                <a:ea typeface="ＭＳ Ｐゴシック" charset="0"/>
              </a:rPr>
              <a:t>د. التطبيق</a:t>
            </a:r>
            <a:endParaRPr lang="en-US" dirty="0">
              <a:solidFill>
                <a:srgbClr val="FFFFFF"/>
              </a:solidFill>
              <a:effectLst>
                <a:glow rad="101600">
                  <a:schemeClr val="tx1">
                    <a:alpha val="75000"/>
                  </a:schemeClr>
                </a:glow>
              </a:effectLst>
              <a:ea typeface="ＭＳ Ｐゴシック" charset="0"/>
            </a:endParaRPr>
          </a:p>
        </p:txBody>
      </p:sp>
      <p:sp>
        <p:nvSpPr>
          <p:cNvPr id="59396" name="Rectangle 3"/>
          <p:cNvSpPr>
            <a:spLocks noGrp="1" noChangeArrowheads="1"/>
          </p:cNvSpPr>
          <p:nvPr>
            <p:ph type="body" sz="half" idx="1"/>
          </p:nvPr>
        </p:nvSpPr>
        <p:spPr>
          <a:xfrm>
            <a:off x="466203" y="5576888"/>
            <a:ext cx="8435116" cy="1281112"/>
          </a:xfrm>
        </p:spPr>
        <p:txBody>
          <a:bodyPr/>
          <a:lstStyle/>
          <a:p>
            <a:pPr marL="0" indent="0" algn="r">
              <a:lnSpc>
                <a:spcPct val="90000"/>
              </a:lnSpc>
              <a:spcBef>
                <a:spcPct val="0"/>
              </a:spcBef>
              <a:buFontTx/>
              <a:buNone/>
              <a:defRPr/>
            </a:pPr>
            <a:r>
              <a:rPr lang="ar-JO" dirty="0">
                <a:solidFill>
                  <a:schemeClr val="bg1"/>
                </a:solidFill>
                <a:effectLst>
                  <a:glow rad="101600">
                    <a:schemeClr val="tx1">
                      <a:alpha val="75000"/>
                    </a:schemeClr>
                  </a:glow>
                </a:effectLst>
                <a:ea typeface="ＭＳ Ｐゴシック" charset="0"/>
              </a:rPr>
              <a:t>هل تحتاج إلى أن يجردك الله من كل شيء قبل أن تتوب؟ (هوانغ سابين)</a:t>
            </a:r>
            <a:endParaRPr lang="en-US" dirty="0">
              <a:solidFill>
                <a:schemeClr val="bg1"/>
              </a:solidFill>
              <a:effectLst>
                <a:glow rad="101600">
                  <a:schemeClr val="tx1">
                    <a:alpha val="75000"/>
                  </a:schemeClr>
                </a:glow>
              </a:effectLst>
              <a:ea typeface="ＭＳ Ｐゴシック" charset="0"/>
            </a:endParaRPr>
          </a:p>
        </p:txBody>
      </p:sp>
      <p:sp>
        <p:nvSpPr>
          <p:cNvPr id="5" name="Rectangle 3"/>
          <p:cNvSpPr txBox="1">
            <a:spLocks noChangeArrowheads="1"/>
          </p:cNvSpPr>
          <p:nvPr/>
        </p:nvSpPr>
        <p:spPr bwMode="auto">
          <a:xfrm>
            <a:off x="228600" y="1143000"/>
            <a:ext cx="8672719" cy="4267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u="sng"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البيان الموجز:</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إن دينونة يهوذا الأخيرة عن طريق الجراد يجب أن تجعل الناس يتوبون لأن يوم الرب المخوف سيأتي عن طريق الغزو البابلي وفي هرمجدون. ومع ذلك فإن الله يعد بالمغفرة والخلاص والإسترداد من خلال دينونة الأمم.</a:t>
            </a:r>
          </a:p>
          <a:p>
            <a:pPr>
              <a:defRPr/>
            </a:pP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2997" name="Text Box 11"/>
          <p:cNvSpPr txBox="1">
            <a:spLocks noChangeArrowheads="1"/>
          </p:cNvSpPr>
          <p:nvPr/>
        </p:nvSpPr>
        <p:spPr bwMode="auto">
          <a:xfrm>
            <a:off x="8305800" y="762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rPr>
              <a:t>576</a:t>
            </a:r>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5246153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140455774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cs typeface="Arial" panose="020B0604020202020204" pitchFamily="34" charset="0"/>
              </a:rPr>
              <a:t>مسح العهد القديم</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68880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7910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الجراد</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575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4269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5732572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56673" name="Group 1030"/>
          <p:cNvGrpSpPr>
            <a:grpSpLocks/>
          </p:cNvGrpSpPr>
          <p:nvPr/>
        </p:nvGrpSpPr>
        <p:grpSpPr bwMode="auto">
          <a:xfrm>
            <a:off x="762000" y="0"/>
            <a:ext cx="8382000" cy="6019800"/>
            <a:chOff x="480" y="0"/>
            <a:chExt cx="5407" cy="4224"/>
          </a:xfrm>
        </p:grpSpPr>
        <p:pic>
          <p:nvPicPr>
            <p:cNvPr id="156678" name="Picture 102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a:off x="3168" y="0"/>
              <a:ext cx="2719" cy="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9" name="Picture 102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480" y="31"/>
              <a:ext cx="2730" cy="4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36930" name="Rectangle 1026"/>
          <p:cNvSpPr>
            <a:spLocks noGrp="1" noChangeArrowheads="1"/>
          </p:cNvSpPr>
          <p:nvPr>
            <p:ph type="ctrTitle"/>
          </p:nvPr>
        </p:nvSpPr>
        <p:spPr>
          <a:xfrm>
            <a:off x="0" y="0"/>
            <a:ext cx="5791200" cy="685800"/>
          </a:xfrm>
          <a:solidFill>
            <a:srgbClr val="FF0000"/>
          </a:solidFill>
          <a:effectLst>
            <a:outerShdw blurRad="63500" dist="38099" dir="2700000" algn="ctr" rotWithShape="0">
              <a:srgbClr val="000000">
                <a:alpha val="74998"/>
              </a:srgbClr>
            </a:outerShdw>
          </a:effectLst>
        </p:spPr>
        <p:txBody>
          <a:bodyPr/>
          <a:lstStyle/>
          <a:p>
            <a:pPr algn="ctr" eaLnBrk="1" hangingPunct="1">
              <a:defRPr/>
            </a:pPr>
            <a:r>
              <a:rPr lang="ar-JO" dirty="0">
                <a:solidFill>
                  <a:schemeClr val="bg1"/>
                </a:solidFill>
                <a:effectLst>
                  <a:outerShdw blurRad="38100" dist="38100" dir="2700000" algn="tl">
                    <a:srgbClr val="000000"/>
                  </a:outerShdw>
                </a:effectLst>
                <a:ea typeface="ＭＳ Ｐゴシック" charset="0"/>
              </a:rPr>
              <a:t>الدينونة قادمة</a:t>
            </a:r>
            <a:endParaRPr lang="en-US" dirty="0">
              <a:solidFill>
                <a:schemeClr val="bg1"/>
              </a:solidFill>
              <a:ea typeface="ＭＳ Ｐゴシック" charset="0"/>
            </a:endParaRPr>
          </a:p>
        </p:txBody>
      </p:sp>
      <p:sp>
        <p:nvSpPr>
          <p:cNvPr id="636931" name="Rectangle 1027"/>
          <p:cNvSpPr>
            <a:spLocks noGrp="1" noChangeArrowheads="1"/>
          </p:cNvSpPr>
          <p:nvPr>
            <p:ph type="subTitle" idx="1"/>
          </p:nvPr>
        </p:nvSpPr>
        <p:spPr>
          <a:xfrm>
            <a:off x="838200" y="5867400"/>
            <a:ext cx="8305800" cy="685800"/>
          </a:xfrm>
          <a:ln w="9525"/>
        </p:spPr>
        <p:txBody>
          <a:bodyPr/>
          <a:lstStyle/>
          <a:p>
            <a:pPr algn="r" eaLnBrk="1" hangingPunct="1"/>
            <a:r>
              <a:rPr lang="ar-JO" dirty="0">
                <a:ea typeface="ＭＳ Ｐゴシック" charset="0"/>
              </a:rPr>
              <a:t>كيف تشعر حيال هذا التقرير؟ </a:t>
            </a:r>
            <a:endParaRPr lang="en-US" dirty="0">
              <a:ea typeface="ＭＳ Ｐゴシック" charset="0"/>
            </a:endParaRPr>
          </a:p>
        </p:txBody>
      </p:sp>
      <p:sp>
        <p:nvSpPr>
          <p:cNvPr id="636935" name="Rectangle 1031"/>
          <p:cNvSpPr>
            <a:spLocks noChangeArrowheads="1"/>
          </p:cNvSpPr>
          <p:nvPr/>
        </p:nvSpPr>
        <p:spPr bwMode="auto">
          <a:xfrm>
            <a:off x="1371600" y="3124200"/>
            <a:ext cx="3505200" cy="609600"/>
          </a:xfrm>
          <a:prstGeom prst="rect">
            <a:avLst/>
          </a:prstGeom>
          <a:solidFill>
            <a:srgbClr val="FF0000"/>
          </a:solid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636936" name="Rectangle 1032"/>
          <p:cNvSpPr>
            <a:spLocks noChangeArrowheads="1"/>
          </p:cNvSpPr>
          <p:nvPr/>
        </p:nvSpPr>
        <p:spPr bwMode="auto">
          <a:xfrm>
            <a:off x="838200" y="6324600"/>
            <a:ext cx="8305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a:lstStyle/>
          <a:p>
            <a:pPr algn="r" eaLnBrk="1" hangingPunct="1">
              <a:spcBef>
                <a:spcPct val="20000"/>
              </a:spcBef>
            </a:pPr>
            <a:r>
              <a:rPr lang="ar-JO" sz="3200" b="1" dirty="0">
                <a:solidFill>
                  <a:srgbClr val="000000"/>
                </a:solidFill>
                <a:latin typeface="Arial" panose="020B0604020202020204" pitchFamily="34" charset="0"/>
                <a:cs typeface="Arial" panose="020B0604020202020204" pitchFamily="34" charset="0"/>
              </a:rPr>
              <a:t>كيف يشعرك هذا التقرير الآن؟</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629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6931">
                                            <p:txEl>
                                              <p:pRg st="0" end="0"/>
                                            </p:txEl>
                                          </p:spTgt>
                                        </p:tgtEl>
                                        <p:attrNameLst>
                                          <p:attrName>style.visibility</p:attrName>
                                        </p:attrNameLst>
                                      </p:cBhvr>
                                      <p:to>
                                        <p:strVal val="visible"/>
                                      </p:to>
                                    </p:set>
                                    <p:animEffect transition="in" filter="fade">
                                      <p:cBhvr>
                                        <p:cTn id="7" dur="500"/>
                                        <p:tgtEl>
                                          <p:spTgt spid="6369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36935"/>
                                        </p:tgtEl>
                                      </p:cBhvr>
                                    </p:animEffect>
                                    <p:set>
                                      <p:cBhvr>
                                        <p:cTn id="12" dur="1" fill="hold">
                                          <p:stCondLst>
                                            <p:cond delay="499"/>
                                          </p:stCondLst>
                                        </p:cTn>
                                        <p:tgtEl>
                                          <p:spTgt spid="63693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6936">
                                            <p:txEl>
                                              <p:pRg st="0" end="0"/>
                                            </p:txEl>
                                          </p:spTgt>
                                        </p:tgtEl>
                                        <p:attrNameLst>
                                          <p:attrName>style.visibility</p:attrName>
                                        </p:attrNameLst>
                                      </p:cBhvr>
                                      <p:to>
                                        <p:strVal val="visible"/>
                                      </p:to>
                                    </p:set>
                                    <p:animEffect transition="in" filter="fade">
                                      <p:cBhvr>
                                        <p:cTn id="17" dur="500"/>
                                        <p:tgtEl>
                                          <p:spTgt spid="6369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1" grpId="0" build="p" autoUpdateAnimBg="0"/>
      <p:bldP spid="636935" grpId="0" animBg="1"/>
      <p:bldP spid="63693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panose="020B0604020202020204" pitchFamily="34" charset="0"/>
                <a:ea typeface="Osaka" charset="0"/>
                <a:cs typeface="Arial" panose="020B0604020202020204" pitchFamily="34" charset="0"/>
              </a:rPr>
              <a:t>السعي نحو القمة</a:t>
            </a:r>
            <a:endParaRPr lang="en-US" sz="4000" b="1" dirty="0">
              <a:latin typeface="Arial" panose="020B0604020202020204" pitchFamily="34" charset="0"/>
              <a:ea typeface="Osaka"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2699987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5724128" y="184482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الألفية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347864" y="2204864"/>
              <a:ext cx="1872208"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للمعاناة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 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العودة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08520" y="328498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وقت النبي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الخاص به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مقتبس بشكل كبير من سالم كيربان، مخططات سفر الرؤيا (1979)، 49</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983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panose="020B0604020202020204" pitchFamily="34" charset="0"/>
                <a:ea typeface="Osaka" charset="0"/>
                <a:cs typeface="Arial" panose="020B0604020202020204" pitchFamily="34" charset="0"/>
              </a:rPr>
              <a:t>نحن نرى الوديان</a:t>
            </a:r>
            <a:endParaRPr lang="en-US" sz="4000" b="1" dirty="0">
              <a:latin typeface="Arial" panose="020B0604020202020204" pitchFamily="34" charset="0"/>
              <a:ea typeface="Osaka"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4261775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7" name="Picture 15" descr="locust">
            <a:hlinkClick r:id="rId2"/>
          </p:cNvPr>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42" name="Rectangle 2"/>
          <p:cNvSpPr>
            <a:spLocks noGrp="1" noChangeArrowheads="1"/>
          </p:cNvSpPr>
          <p:nvPr>
            <p:ph type="ctrTitle"/>
          </p:nvPr>
        </p:nvSpPr>
        <p:spPr>
          <a:xfrm>
            <a:off x="0" y="2060575"/>
            <a:ext cx="8028384" cy="685800"/>
          </a:xfrm>
        </p:spPr>
        <p:txBody>
          <a:bodyPr/>
          <a:lstStyle/>
          <a:p>
            <a:pPr algn="r" eaLnBrk="1" hangingPunct="1">
              <a:defRPr/>
            </a:pPr>
            <a:r>
              <a:rPr lang="ar-JO" dirty="0">
                <a:solidFill>
                  <a:srgbClr val="FFFFFF"/>
                </a:solidFill>
                <a:effectLst>
                  <a:glow rad="241300">
                    <a:schemeClr val="tx1">
                      <a:alpha val="88000"/>
                    </a:schemeClr>
                  </a:glow>
                </a:effectLst>
                <a:ea typeface="ＭＳ Ｐゴシック" charset="0"/>
              </a:rPr>
              <a:t>2. الهيكل والملخص</a:t>
            </a:r>
            <a:endParaRPr lang="en-US" dirty="0">
              <a:solidFill>
                <a:srgbClr val="FFFFFF"/>
              </a:solidFill>
              <a:effectLst>
                <a:glow rad="241300">
                  <a:schemeClr val="tx1">
                    <a:alpha val="88000"/>
                  </a:schemeClr>
                </a:glow>
              </a:effectLst>
              <a:ea typeface="ＭＳ Ｐゴシック" charset="0"/>
            </a:endParaRPr>
          </a:p>
        </p:txBody>
      </p:sp>
      <p:sp>
        <p:nvSpPr>
          <p:cNvPr id="573444" name="Rectangle 4"/>
          <p:cNvSpPr>
            <a:spLocks noChangeArrowheads="1"/>
          </p:cNvSpPr>
          <p:nvPr/>
        </p:nvSpPr>
        <p:spPr bwMode="auto">
          <a:xfrm>
            <a:off x="0" y="3024188"/>
            <a:ext cx="8028385" cy="609600"/>
          </a:xfrm>
          <a:prstGeom prst="rect">
            <a:avLst/>
          </a:prstGeom>
          <a:noFill/>
          <a:ln w="76200" cmpd="tri">
            <a:noFill/>
            <a:miter lim="800000"/>
            <a:headEnd/>
            <a:tailEnd/>
          </a:ln>
          <a:effectLst/>
        </p:spPr>
        <p:txBody>
          <a:bodyPr anchor="b"/>
          <a:lstStyle/>
          <a:p>
            <a:pPr algn="r" eaLnBrk="1" hangingPunct="1">
              <a:defRPr/>
            </a:pPr>
            <a:r>
              <a:rPr lang="ar-JO"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3. الإقتراب من العهد الجديد</a:t>
            </a:r>
            <a:endParaRPr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
        <p:nvSpPr>
          <p:cNvPr id="573446" name="Rectangle 6"/>
          <p:cNvSpPr>
            <a:spLocks noGrp="1" noChangeArrowheads="1"/>
          </p:cNvSpPr>
          <p:nvPr>
            <p:ph type="subTitle" idx="1"/>
          </p:nvPr>
        </p:nvSpPr>
        <p:spPr>
          <a:xfrm>
            <a:off x="0" y="3911600"/>
            <a:ext cx="8028384" cy="685800"/>
          </a:xfrm>
        </p:spPr>
        <p:txBody>
          <a:bodyPr/>
          <a:lstStyle/>
          <a:p>
            <a:pPr algn="r" eaLnBrk="1" hangingPunct="1">
              <a:spcBef>
                <a:spcPct val="0"/>
              </a:spcBef>
              <a:defRPr/>
            </a:pPr>
            <a:r>
              <a:rPr lang="ar-JO" sz="4000" dirty="0">
                <a:solidFill>
                  <a:srgbClr val="FFFFFF"/>
                </a:solidFill>
                <a:effectLst>
                  <a:glow rad="241300">
                    <a:schemeClr val="tx1">
                      <a:alpha val="88000"/>
                    </a:schemeClr>
                  </a:glow>
                </a:effectLst>
                <a:ea typeface="ＭＳ Ｐゴシック" charset="0"/>
              </a:rPr>
              <a:t>4. نص المشكلة</a:t>
            </a:r>
            <a:endParaRPr lang="en-US" sz="4000" dirty="0">
              <a:solidFill>
                <a:srgbClr val="FFFFFF"/>
              </a:solidFill>
              <a:effectLst>
                <a:glow rad="241300">
                  <a:schemeClr val="tx1">
                    <a:alpha val="88000"/>
                  </a:schemeClr>
                </a:glow>
              </a:effectLst>
              <a:ea typeface="ＭＳ Ｐゴシック" charset="0"/>
            </a:endParaRPr>
          </a:p>
        </p:txBody>
      </p:sp>
      <p:sp>
        <p:nvSpPr>
          <p:cNvPr id="573450" name="Rectangle 10"/>
          <p:cNvSpPr>
            <a:spLocks noChangeArrowheads="1"/>
          </p:cNvSpPr>
          <p:nvPr/>
        </p:nvSpPr>
        <p:spPr bwMode="auto">
          <a:xfrm>
            <a:off x="0" y="4875213"/>
            <a:ext cx="8028384" cy="701675"/>
          </a:xfrm>
          <a:prstGeom prst="rect">
            <a:avLst/>
          </a:prstGeom>
          <a:noFill/>
          <a:ln w="9525">
            <a:noFill/>
            <a:miter lim="800000"/>
            <a:headEnd/>
            <a:tailEnd/>
          </a:ln>
          <a:effectLst/>
        </p:spPr>
        <p:txBody>
          <a:bodyPr wrap="square">
            <a:spAutoFit/>
          </a:bodyPr>
          <a:lstStyle/>
          <a:p>
            <a:pPr algn="r" eaLnBrk="1" hangingPunct="1">
              <a:spcBef>
                <a:spcPct val="20000"/>
              </a:spcBef>
              <a:defRPr/>
            </a:pPr>
            <a:r>
              <a:rPr lang="ar-JO"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5. القيم اللاهوتية</a:t>
            </a:r>
            <a:endParaRPr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
        <p:nvSpPr>
          <p:cNvPr id="573451" name="Rectangle 11"/>
          <p:cNvSpPr>
            <a:spLocks noChangeArrowheads="1"/>
          </p:cNvSpPr>
          <p:nvPr/>
        </p:nvSpPr>
        <p:spPr bwMode="auto">
          <a:xfrm>
            <a:off x="0" y="5856288"/>
            <a:ext cx="8028384" cy="701675"/>
          </a:xfrm>
          <a:prstGeom prst="rect">
            <a:avLst/>
          </a:prstGeom>
          <a:noFill/>
          <a:ln w="9525">
            <a:noFill/>
            <a:miter lim="800000"/>
            <a:headEnd/>
            <a:tailEnd/>
          </a:ln>
          <a:effectLst/>
        </p:spPr>
        <p:txBody>
          <a:bodyPr wrap="square">
            <a:spAutoFit/>
          </a:bodyPr>
          <a:lstStyle/>
          <a:p>
            <a:pPr algn="r" eaLnBrk="1" hangingPunct="1">
              <a:spcBef>
                <a:spcPct val="20000"/>
              </a:spcBef>
              <a:defRPr/>
            </a:pPr>
            <a:r>
              <a:rPr lang="ar-JO"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6. التطبيق</a:t>
            </a:r>
            <a:endParaRPr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
        <p:nvSpPr>
          <p:cNvPr id="573452" name="Rectangle 12"/>
          <p:cNvSpPr>
            <a:spLocks noChangeArrowheads="1"/>
          </p:cNvSpPr>
          <p:nvPr/>
        </p:nvSpPr>
        <p:spPr bwMode="auto">
          <a:xfrm>
            <a:off x="0" y="1096963"/>
            <a:ext cx="8028384" cy="685800"/>
          </a:xfrm>
          <a:prstGeom prst="rect">
            <a:avLst/>
          </a:prstGeom>
          <a:noFill/>
          <a:ln w="76200" cmpd="tri">
            <a:noFill/>
            <a:miter lim="800000"/>
            <a:headEnd/>
            <a:tailEnd/>
          </a:ln>
          <a:effectLst/>
        </p:spPr>
        <p:txBody>
          <a:bodyPr anchor="b"/>
          <a:lstStyle/>
          <a:p>
            <a:pPr algn="r" eaLnBrk="1" hangingPunct="1">
              <a:defRPr/>
            </a:pPr>
            <a:r>
              <a:rPr kumimoji="1" lang="ar-JO"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1. مقدمة</a:t>
            </a:r>
            <a:endParaRPr kumimoji="1"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C233472-C583-1A2E-586D-E111FE0A8518}"/>
              </a:ext>
            </a:extLst>
          </p:cNvPr>
          <p:cNvSpPr/>
          <p:nvPr/>
        </p:nvSpPr>
        <p:spPr bwMode="auto">
          <a:xfrm>
            <a:off x="971600" y="0"/>
            <a:ext cx="7128792" cy="908720"/>
          </a:xfrm>
          <a:prstGeom prst="rect">
            <a:avLst/>
          </a:prstGeom>
          <a:noFill/>
          <a:ln w="76200" cmpd="tri">
            <a:noFill/>
            <a:miter lim="800000"/>
            <a:headEnd/>
            <a:tailEnd/>
          </a:ln>
          <a:effectLst/>
        </p:spPr>
        <p:txBody>
          <a:bodyPr anchor="b"/>
          <a:lstStyle/>
          <a:p>
            <a:pPr algn="ctr" eaLnBrk="1" hangingPunct="1"/>
            <a:r>
              <a:rPr kumimoji="1" lang="ar-JO" sz="54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ملخص</a:t>
            </a:r>
            <a:endParaRPr kumimoji="1"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672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52">
                                            <p:txEl>
                                              <p:pRg st="0" end="0"/>
                                            </p:txEl>
                                          </p:spTgt>
                                        </p:tgtEl>
                                        <p:attrNameLst>
                                          <p:attrName>style.visibility</p:attrName>
                                        </p:attrNameLst>
                                      </p:cBhvr>
                                      <p:to>
                                        <p:strVal val="visible"/>
                                      </p:to>
                                    </p:set>
                                    <p:anim calcmode="lin" valueType="num">
                                      <p:cBhvr additive="base">
                                        <p:cTn id="7" dur="500" fill="hold"/>
                                        <p:tgtEl>
                                          <p:spTgt spid="5734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34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3442">
                                            <p:txEl>
                                              <p:pRg st="0" end="0"/>
                                            </p:txEl>
                                          </p:spTgt>
                                        </p:tgtEl>
                                        <p:attrNameLst>
                                          <p:attrName>style.visibility</p:attrName>
                                        </p:attrNameLst>
                                      </p:cBhvr>
                                      <p:to>
                                        <p:strVal val="visible"/>
                                      </p:to>
                                    </p:set>
                                    <p:anim calcmode="lin" valueType="num">
                                      <p:cBhvr additive="base">
                                        <p:cTn id="13" dur="500" fill="hold"/>
                                        <p:tgtEl>
                                          <p:spTgt spid="57344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34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3444">
                                            <p:txEl>
                                              <p:pRg st="0" end="0"/>
                                            </p:txEl>
                                          </p:spTgt>
                                        </p:tgtEl>
                                        <p:attrNameLst>
                                          <p:attrName>style.visibility</p:attrName>
                                        </p:attrNameLst>
                                      </p:cBhvr>
                                      <p:to>
                                        <p:strVal val="visible"/>
                                      </p:to>
                                    </p:set>
                                    <p:anim calcmode="lin" valueType="num">
                                      <p:cBhvr additive="base">
                                        <p:cTn id="19" dur="500" fill="hold"/>
                                        <p:tgtEl>
                                          <p:spTgt spid="57344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3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73446">
                                            <p:txEl>
                                              <p:pRg st="0" end="0"/>
                                            </p:txEl>
                                          </p:spTgt>
                                        </p:tgtEl>
                                        <p:attrNameLst>
                                          <p:attrName>style.visibility</p:attrName>
                                        </p:attrNameLst>
                                      </p:cBhvr>
                                      <p:to>
                                        <p:strVal val="visible"/>
                                      </p:to>
                                    </p:set>
                                    <p:anim calcmode="lin" valueType="num">
                                      <p:cBhvr additive="base">
                                        <p:cTn id="25" dur="500" fill="hold"/>
                                        <p:tgtEl>
                                          <p:spTgt spid="57344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734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73450">
                                            <p:txEl>
                                              <p:pRg st="0" end="0"/>
                                            </p:txEl>
                                          </p:spTgt>
                                        </p:tgtEl>
                                        <p:attrNameLst>
                                          <p:attrName>style.visibility</p:attrName>
                                        </p:attrNameLst>
                                      </p:cBhvr>
                                      <p:to>
                                        <p:strVal val="visible"/>
                                      </p:to>
                                    </p:set>
                                    <p:anim calcmode="lin" valueType="num">
                                      <p:cBhvr additive="base">
                                        <p:cTn id="31" dur="500" fill="hold"/>
                                        <p:tgtEl>
                                          <p:spTgt spid="573450">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734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73451">
                                            <p:txEl>
                                              <p:pRg st="0" end="0"/>
                                            </p:txEl>
                                          </p:spTgt>
                                        </p:tgtEl>
                                        <p:attrNameLst>
                                          <p:attrName>style.visibility</p:attrName>
                                        </p:attrNameLst>
                                      </p:cBhvr>
                                      <p:to>
                                        <p:strVal val="visible"/>
                                      </p:to>
                                    </p:set>
                                    <p:anim calcmode="lin" valueType="num">
                                      <p:cBhvr additive="base">
                                        <p:cTn id="37" dur="500" fill="hold"/>
                                        <p:tgtEl>
                                          <p:spTgt spid="573451">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734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2" grpId="0" build="p" autoUpdateAnimBg="0"/>
      <p:bldP spid="573444" grpId="0" build="p" autoUpdateAnimBg="0"/>
      <p:bldP spid="573446" grpId="0" build="p" autoUpdateAnimBg="0"/>
      <p:bldP spid="573450" grpId="0" build="p" autoUpdateAnimBg="0"/>
      <p:bldP spid="573451" grpId="0" build="p" autoUpdateAnimBg="0"/>
      <p:bldP spid="573452"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9" descr="taste_receptor">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8325" name="Text Box 5"/>
          <p:cNvSpPr txBox="1">
            <a:spLocks noChangeArrowheads="1"/>
          </p:cNvSpPr>
          <p:nvPr/>
        </p:nvSpPr>
        <p:spPr bwMode="auto">
          <a:xfrm>
            <a:off x="3563888" y="1196752"/>
            <a:ext cx="5374432" cy="5544616"/>
          </a:xfrm>
          <a:prstGeom prst="rect">
            <a:avLst/>
          </a:prstGeom>
          <a:noFill/>
          <a:ln w="76200" cmpd="tri">
            <a:noFill/>
            <a:miter lim="800000"/>
            <a:headEnd/>
            <a:tailEnd/>
          </a:ln>
          <a:effectLst/>
        </p:spPr>
        <p:txBody>
          <a:bodyPr/>
          <a:lstStyle>
            <a:defPPr>
              <a:defRPr lang="en-US"/>
            </a:defPPr>
            <a:lvl1pPr eaLnBrk="1" hangingPunct="1">
              <a:defRPr kumimoji="1" sz="4000" b="1">
                <a:solidFill>
                  <a:srgbClr val="FFFFFF"/>
                </a:solidFill>
                <a:effectLst>
                  <a:glow rad="241300">
                    <a:schemeClr val="tx1">
                      <a:alpha val="88000"/>
                    </a:schemeClr>
                  </a:glow>
                </a:effectLst>
                <a:cs typeface="Arial" charset="0"/>
              </a:defRPr>
            </a:lvl1pPr>
          </a:lstStyle>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1. مقدمة السفر</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rtl="1">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أ. العنوان</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ب. التأليف</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ت. التاريخ</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ث. المستلمون</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ج. المناسبة</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ح. القانونية والنص</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a:p>
            <a:pPr algn="r">
              <a:defRPr/>
            </a:pPr>
            <a:r>
              <a:rPr lang="ar-JO" sz="4400" dirty="0">
                <a:effectLst>
                  <a:glow rad="241300">
                    <a:srgbClr val="000000">
                      <a:alpha val="88000"/>
                    </a:srgbClr>
                  </a:glow>
                </a:effectLst>
                <a:latin typeface="Arial" panose="020B0604020202020204" pitchFamily="34" charset="0"/>
                <a:cs typeface="Arial" panose="020B0604020202020204" pitchFamily="34" charset="0"/>
              </a:rPr>
              <a:t>    خ. الوحدة</a:t>
            </a:r>
            <a:endParaRPr lang="en-US" sz="4400" dirty="0">
              <a:effectLst>
                <a:glow rad="241300">
                  <a:srgbClr val="000000">
                    <a:alpha val="88000"/>
                  </a:srgbClr>
                </a:glow>
              </a:effectLst>
              <a:latin typeface="Arial" panose="020B0604020202020204" pitchFamily="34" charset="0"/>
              <a:cs typeface="Arial" panose="020B0604020202020204" pitchFamily="34" charset="0"/>
            </a:endParaRPr>
          </a:p>
        </p:txBody>
      </p:sp>
      <p:sp>
        <p:nvSpPr>
          <p:cNvPr id="158723" name="Text Box 10"/>
          <p:cNvSpPr txBox="1">
            <a:spLocks noChangeArrowheads="1"/>
          </p:cNvSpPr>
          <p:nvPr/>
        </p:nvSpPr>
        <p:spPr bwMode="auto">
          <a:xfrm>
            <a:off x="205680" y="5325650"/>
            <a:ext cx="2959645" cy="1446550"/>
          </a:xfrm>
          <a:prstGeom prst="rect">
            <a:avLst/>
          </a:prstGeom>
          <a:noFill/>
          <a:ln w="76200" cmpd="tri">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kumimoji="1" sz="4400" b="1" i="0">
                <a:solidFill>
                  <a:srgbClr val="FFFFFF"/>
                </a:solidFill>
                <a:effectLst>
                  <a:glow rad="241300">
                    <a:schemeClr val="tx1">
                      <a:alpha val="88000"/>
                    </a:schemeClr>
                  </a:glow>
                </a:effectLst>
                <a:latin typeface="Arial" panose="020B0604020202020204" pitchFamily="34" charset="0"/>
                <a:cs typeface="Arial" panose="020B0604020202020204" pitchFamily="34" charset="0"/>
              </a:defRPr>
            </a:lvl1pPr>
            <a:lvl2pPr>
              <a:defRPr sz="4000" b="1">
                <a:solidFill>
                  <a:schemeClr val="tx2"/>
                </a:solidFill>
                <a:ea typeface="ＭＳ Ｐゴシック" pitchFamily="-112" charset="-128"/>
                <a:cs typeface="ＭＳ Ｐゴシック" pitchFamily="-112" charset="-128"/>
              </a:defRPr>
            </a:lvl2pPr>
            <a:lvl3pPr>
              <a:defRPr sz="4000" b="1">
                <a:solidFill>
                  <a:schemeClr val="tx2"/>
                </a:solidFill>
                <a:ea typeface="ＭＳ Ｐゴシック" pitchFamily="-112" charset="-128"/>
                <a:cs typeface="ＭＳ Ｐゴシック" pitchFamily="-112" charset="-128"/>
              </a:defRPr>
            </a:lvl3pPr>
            <a:lvl4pPr>
              <a:defRPr sz="4000" b="1">
                <a:solidFill>
                  <a:schemeClr val="tx2"/>
                </a:solidFill>
                <a:ea typeface="ＭＳ Ｐゴシック" pitchFamily="-112" charset="-128"/>
                <a:cs typeface="ＭＳ Ｐゴシック" pitchFamily="-112" charset="-128"/>
              </a:defRPr>
            </a:lvl4pPr>
            <a:lvl5pPr>
              <a:defRPr sz="4000" b="1">
                <a:solidFill>
                  <a:schemeClr val="tx2"/>
                </a:solidFill>
                <a:ea typeface="ＭＳ Ｐゴシック" pitchFamily="-112" charset="-128"/>
                <a:cs typeface="ＭＳ Ｐゴシック" pitchFamily="-112" charset="-128"/>
              </a:defRPr>
            </a:lvl5pPr>
            <a:lvl6pPr marL="457200" fontAlgn="base">
              <a:spcBef>
                <a:spcPct val="0"/>
              </a:spcBef>
              <a:spcAft>
                <a:spcPct val="0"/>
              </a:spcAft>
              <a:defRPr sz="4400">
                <a:solidFill>
                  <a:schemeClr val="tx2"/>
                </a:solidFill>
                <a:latin typeface="Times New Roman" pitchFamily="-112" charset="0"/>
              </a:defRPr>
            </a:lvl6pPr>
            <a:lvl7pPr marL="914400" fontAlgn="base">
              <a:spcBef>
                <a:spcPct val="0"/>
              </a:spcBef>
              <a:spcAft>
                <a:spcPct val="0"/>
              </a:spcAft>
              <a:defRPr sz="4400">
                <a:solidFill>
                  <a:schemeClr val="tx2"/>
                </a:solidFill>
                <a:latin typeface="Times New Roman" pitchFamily="-112" charset="0"/>
              </a:defRPr>
            </a:lvl7pPr>
            <a:lvl8pPr marL="1371600" fontAlgn="base">
              <a:spcBef>
                <a:spcPct val="0"/>
              </a:spcBef>
              <a:spcAft>
                <a:spcPct val="0"/>
              </a:spcAft>
              <a:defRPr sz="4400">
                <a:solidFill>
                  <a:schemeClr val="tx2"/>
                </a:solidFill>
                <a:latin typeface="Times New Roman" pitchFamily="-112" charset="0"/>
              </a:defRPr>
            </a:lvl8pPr>
            <a:lvl9pPr marL="1828800" fontAlgn="base">
              <a:spcBef>
                <a:spcPct val="0"/>
              </a:spcBef>
              <a:spcAft>
                <a:spcPct val="0"/>
              </a:spcAft>
              <a:defRPr sz="4400">
                <a:solidFill>
                  <a:schemeClr val="tx2"/>
                </a:solidFill>
                <a:latin typeface="Times New Roman" pitchFamily="-112" charset="0"/>
              </a:defRPr>
            </a:lvl9pPr>
          </a:lstStyle>
          <a:p>
            <a:r>
              <a:rPr lang="ar-JO" sz="4000" dirty="0"/>
              <a:t>مستقبلات طعم الجراد</a:t>
            </a:r>
            <a:endParaRPr lang="en-US" sz="4000" dirty="0"/>
          </a:p>
        </p:txBody>
      </p:sp>
      <p:sp>
        <p:nvSpPr>
          <p:cNvPr id="568331" name="Text Box 11"/>
          <p:cNvSpPr txBox="1">
            <a:spLocks noChangeArrowheads="1"/>
          </p:cNvSpPr>
          <p:nvPr/>
        </p:nvSpPr>
        <p:spPr bwMode="auto">
          <a:xfrm>
            <a:off x="8305800" y="762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effectLst>
                  <a:outerShdw blurRad="38100" dist="38100" dir="2700000" algn="tl">
                    <a:srgbClr val="DDDDDD"/>
                  </a:outerShdw>
                </a:effectLst>
                <a:latin typeface="Arial" panose="020B0604020202020204" pitchFamily="34" charset="0"/>
                <a:cs typeface="Arial" panose="020B0604020202020204" pitchFamily="34" charset="0"/>
              </a:rPr>
              <a:t>577</a:t>
            </a:r>
            <a:endParaRPr lang="en-US" b="1" dirty="0">
              <a:solidFill>
                <a:srgbClr val="FFFFFF"/>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568332" name="Rectangle 12"/>
          <p:cNvSpPr>
            <a:spLocks noGrp="1" noChangeArrowheads="1"/>
          </p:cNvSpPr>
          <p:nvPr>
            <p:ph type="ctrTitle"/>
          </p:nvPr>
        </p:nvSpPr>
        <p:spPr>
          <a:xfrm>
            <a:off x="43408" y="144016"/>
            <a:ext cx="9144000" cy="764704"/>
          </a:xfrm>
          <a:ln>
            <a:miter lim="800000"/>
            <a:headEnd/>
            <a:tailEnd/>
          </a:ln>
        </p:spPr>
        <p:txBody>
          <a:bodyPr anchor="t"/>
          <a:lstStyle/>
          <a:p>
            <a:pPr algn="ctr" eaLnBrk="1" hangingPunct="1">
              <a:defRPr/>
            </a:pPr>
            <a:r>
              <a:rPr kumimoji="1" lang="ar-JO" sz="4400" kern="1200" dirty="0">
                <a:solidFill>
                  <a:srgbClr val="FFFFFF"/>
                </a:solidFill>
                <a:effectLst>
                  <a:glow rad="241300">
                    <a:schemeClr val="tx1">
                      <a:alpha val="88000"/>
                    </a:schemeClr>
                  </a:glow>
                </a:effectLst>
                <a:ea typeface="ＭＳ Ｐゴシック" charset="0"/>
              </a:rPr>
              <a:t>نظرة عامة على المقدمة</a:t>
            </a:r>
            <a:endParaRPr kumimoji="1" lang="en-US" sz="4400" kern="1200" dirty="0">
              <a:solidFill>
                <a:srgbClr val="FFFFFF"/>
              </a:solidFill>
              <a:effectLst>
                <a:glow rad="241300">
                  <a:schemeClr val="tx1">
                    <a:alpha val="88000"/>
                  </a:schemeClr>
                </a:glow>
              </a:effectLst>
              <a:ea typeface="ＭＳ Ｐゴシック" charset="0"/>
            </a:endParaRPr>
          </a:p>
        </p:txBody>
      </p:sp>
    </p:spTree>
    <p:extLst>
      <p:ext uri="{BB962C8B-B14F-4D97-AF65-F5344CB8AC3E}">
        <p14:creationId xmlns:p14="http://schemas.microsoft.com/office/powerpoint/2010/main" val="527071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0769" name="Picture 6" descr="locust1.jp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68580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Rectangle 5"/>
          <p:cNvSpPr>
            <a:spLocks noGrp="1" noChangeArrowheads="1"/>
          </p:cNvSpPr>
          <p:nvPr>
            <p:ph type="title"/>
          </p:nvPr>
        </p:nvSpPr>
        <p:spPr>
          <a:xfrm>
            <a:off x="609600" y="0"/>
            <a:ext cx="8472488" cy="1676400"/>
          </a:xfrm>
        </p:spPr>
        <p:txBody>
          <a:bodyPr/>
          <a:lstStyle/>
          <a:p>
            <a:pPr algn="r" eaLnBrk="1" hangingPunct="1">
              <a:defRPr/>
            </a:pPr>
            <a:r>
              <a:rPr lang="ar-JO" sz="3200" dirty="0">
                <a:solidFill>
                  <a:srgbClr val="FFFFFF"/>
                </a:solidFill>
                <a:effectLst>
                  <a:glow rad="254000">
                    <a:schemeClr val="tx1">
                      <a:alpha val="90000"/>
                    </a:schemeClr>
                  </a:glow>
                </a:effectLst>
                <a:ea typeface="ＭＳ Ｐゴシック" charset="0"/>
              </a:rPr>
              <a:t>                              مقدمة إلى يوئيل                        </a:t>
            </a:r>
            <a:br>
              <a:rPr lang="en-US" sz="3200" dirty="0">
                <a:solidFill>
                  <a:srgbClr val="FFFFFF"/>
                </a:solidFill>
                <a:effectLst>
                  <a:glow rad="254000">
                    <a:schemeClr val="tx1">
                      <a:alpha val="90000"/>
                    </a:schemeClr>
                  </a:glow>
                </a:effectLst>
                <a:ea typeface="ＭＳ Ｐゴシック" charset="0"/>
              </a:rPr>
            </a:br>
            <a:r>
              <a:rPr lang="en-US" sz="3200" dirty="0">
                <a:solidFill>
                  <a:srgbClr val="FFFFFF"/>
                </a:solidFill>
                <a:effectLst>
                  <a:glow rad="254000">
                    <a:schemeClr val="tx1">
                      <a:alpha val="90000"/>
                    </a:schemeClr>
                  </a:glow>
                </a:effectLst>
                <a:ea typeface="ＭＳ Ｐゴシック" charset="0"/>
              </a:rPr>
              <a:t> </a:t>
            </a:r>
            <a:br>
              <a:rPr lang="en-US" sz="3200" dirty="0">
                <a:solidFill>
                  <a:srgbClr val="FFFFFF"/>
                </a:solidFill>
                <a:effectLst>
                  <a:glow rad="254000">
                    <a:schemeClr val="tx1">
                      <a:alpha val="90000"/>
                    </a:schemeClr>
                  </a:glow>
                </a:effectLst>
                <a:ea typeface="ＭＳ Ｐゴシック" charset="0"/>
              </a:rPr>
            </a:br>
            <a:r>
              <a:rPr lang="ar-JO" sz="3200" dirty="0">
                <a:solidFill>
                  <a:srgbClr val="FFFFFF"/>
                </a:solidFill>
                <a:effectLst>
                  <a:glow rad="254000">
                    <a:schemeClr val="tx1">
                      <a:alpha val="90000"/>
                    </a:schemeClr>
                  </a:glow>
                </a:effectLst>
                <a:ea typeface="ＭＳ Ｐゴシック" charset="0"/>
              </a:rPr>
              <a:t>أ.          العنوان</a:t>
            </a:r>
            <a:endParaRPr lang="en-US" sz="3200" dirty="0">
              <a:solidFill>
                <a:srgbClr val="FFFFFF"/>
              </a:solidFill>
              <a:effectLst>
                <a:glow rad="254000">
                  <a:schemeClr val="tx1">
                    <a:alpha val="90000"/>
                  </a:schemeClr>
                </a:glow>
              </a:effectLst>
              <a:ea typeface="ＭＳ Ｐゴシック" charset="0"/>
            </a:endParaRPr>
          </a:p>
        </p:txBody>
      </p:sp>
      <p:sp>
        <p:nvSpPr>
          <p:cNvPr id="33796" name="Rectangle 7"/>
          <p:cNvSpPr>
            <a:spLocks noGrp="1" noChangeArrowheads="1"/>
          </p:cNvSpPr>
          <p:nvPr>
            <p:ph type="body" idx="1"/>
          </p:nvPr>
        </p:nvSpPr>
        <p:spPr>
          <a:xfrm>
            <a:off x="1843088" y="4129088"/>
            <a:ext cx="7239000" cy="2728912"/>
          </a:xfrm>
        </p:spPr>
        <p:txBody>
          <a:bodyPr/>
          <a:lstStyle/>
          <a:p>
            <a:pPr marL="515938" indent="-515938" algn="r" rtl="1" eaLnBrk="1" hangingPunct="1">
              <a:lnSpc>
                <a:spcPct val="90000"/>
              </a:lnSpc>
              <a:defRPr/>
            </a:pPr>
            <a:r>
              <a:rPr lang="ar-JO" dirty="0">
                <a:solidFill>
                  <a:srgbClr val="FFFFFF"/>
                </a:solidFill>
                <a:effectLst>
                  <a:glow rad="254000">
                    <a:schemeClr val="tx1">
                      <a:alpha val="90000"/>
                    </a:schemeClr>
                  </a:glow>
                </a:effectLst>
                <a:ea typeface="ＭＳ Ｐゴシック" charset="0"/>
              </a:rPr>
              <a:t>ابن فثوئيل (1: 1)</a:t>
            </a:r>
            <a:endParaRPr lang="en-US" dirty="0">
              <a:solidFill>
                <a:srgbClr val="FFFFFF"/>
              </a:solidFill>
              <a:effectLst>
                <a:glow rad="254000">
                  <a:schemeClr val="tx1">
                    <a:alpha val="90000"/>
                  </a:schemeClr>
                </a:glow>
              </a:effectLst>
              <a:ea typeface="ＭＳ Ｐゴシック" charset="0"/>
            </a:endParaRPr>
          </a:p>
          <a:p>
            <a:pPr marL="515938" indent="-515938" algn="r" rtl="1" eaLnBrk="1" hangingPunct="1">
              <a:lnSpc>
                <a:spcPct val="90000"/>
              </a:lnSpc>
              <a:defRPr/>
            </a:pPr>
            <a:r>
              <a:rPr lang="ar-JO" dirty="0">
                <a:solidFill>
                  <a:srgbClr val="FFFFFF"/>
                </a:solidFill>
                <a:effectLst>
                  <a:glow rad="254000">
                    <a:schemeClr val="tx1">
                      <a:alpha val="90000"/>
                    </a:schemeClr>
                  </a:glow>
                </a:effectLst>
                <a:ea typeface="ＭＳ Ｐゴシック" charset="0"/>
              </a:rPr>
              <a:t>عاش قرب أورشليم (أنظر 1: 9، 13-14، 2: 15-17، 23، 32، 3: 1، 5-6، 16-17، 20-21)</a:t>
            </a:r>
            <a:endParaRPr lang="en-US" dirty="0">
              <a:solidFill>
                <a:srgbClr val="FFFFFF"/>
              </a:solidFill>
              <a:effectLst>
                <a:glow rad="254000">
                  <a:schemeClr val="tx1">
                    <a:alpha val="90000"/>
                  </a:schemeClr>
                </a:glow>
              </a:effectLst>
              <a:ea typeface="ＭＳ Ｐゴシック" charset="0"/>
            </a:endParaRPr>
          </a:p>
          <a:p>
            <a:pPr marL="515938" indent="-515938" algn="r" rtl="1" eaLnBrk="1" hangingPunct="1">
              <a:lnSpc>
                <a:spcPct val="90000"/>
              </a:lnSpc>
              <a:defRPr/>
            </a:pPr>
            <a:r>
              <a:rPr lang="ar-JO" dirty="0">
                <a:solidFill>
                  <a:srgbClr val="FFFFFF"/>
                </a:solidFill>
                <a:effectLst>
                  <a:glow rad="254000">
                    <a:schemeClr val="tx1">
                      <a:alpha val="90000"/>
                    </a:schemeClr>
                  </a:glow>
                </a:effectLst>
                <a:ea typeface="ＭＳ Ｐゴシック" charset="0"/>
              </a:rPr>
              <a:t>نبي الهيكل (أنظر 1: 13-14، 2: 17)</a:t>
            </a:r>
            <a:endParaRPr lang="en-US" dirty="0">
              <a:solidFill>
                <a:srgbClr val="FFFFFF"/>
              </a:solidFill>
              <a:effectLst>
                <a:glow rad="254000">
                  <a:schemeClr val="tx1">
                    <a:alpha val="90000"/>
                  </a:schemeClr>
                </a:glow>
              </a:effectLst>
              <a:ea typeface="ＭＳ Ｐゴシック" charset="0"/>
            </a:endParaRPr>
          </a:p>
        </p:txBody>
      </p:sp>
      <p:sp>
        <p:nvSpPr>
          <p:cNvPr id="33797" name="Rectangle 9"/>
          <p:cNvSpPr>
            <a:spLocks noChangeArrowheads="1"/>
          </p:cNvSpPr>
          <p:nvPr/>
        </p:nvSpPr>
        <p:spPr bwMode="auto">
          <a:xfrm>
            <a:off x="1843088" y="1752600"/>
            <a:ext cx="7239000" cy="1828800"/>
          </a:xfrm>
          <a:prstGeom prst="rect">
            <a:avLst/>
          </a:prstGeom>
          <a:noFill/>
          <a:ln w="9525">
            <a:noFill/>
            <a:miter lim="800000"/>
            <a:headEnd/>
            <a:tailEnd/>
          </a:ln>
          <a:effectLst/>
        </p:spPr>
        <p:txBody>
          <a:bodyPr/>
          <a:lstStyle/>
          <a:p>
            <a:pPr marL="515938" indent="-515938" algn="r" rtl="1" eaLnBrk="1" hangingPunct="1">
              <a:lnSpc>
                <a:spcPct val="90000"/>
              </a:lnSpc>
              <a:spcBef>
                <a:spcPct val="20000"/>
              </a:spcBef>
              <a:buFontTx/>
              <a:buBlip>
                <a:blip r:embed="rId3"/>
              </a:buBlip>
              <a:defRPr/>
            </a:pPr>
            <a:r>
              <a:rPr lang="en-US"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:(Yo</a:t>
            </a:r>
            <a:r>
              <a:rPr lang="uk-UA" altLang="ja-JP"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a:t>
            </a:r>
            <a:r>
              <a:rPr lang="en-US" sz="3200" b="1" dirty="0" err="1">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el</a:t>
            </a:r>
            <a:r>
              <a:rPr lang="en-US"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 </a:t>
            </a:r>
            <a:r>
              <a:rPr lang="ar-JO"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 ال</a:t>
            </a:r>
            <a:r>
              <a:rPr lang="ar-JO" altLang="ja-JP"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رب هو الله</a:t>
            </a:r>
            <a:endParaRPr lang="en-US"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endParaRPr>
          </a:p>
          <a:p>
            <a:pPr marL="515938" indent="-515938" algn="r" rtl="1" eaLnBrk="1" hangingPunct="1">
              <a:lnSpc>
                <a:spcPct val="90000"/>
              </a:lnSpc>
              <a:spcBef>
                <a:spcPct val="20000"/>
              </a:spcBef>
              <a:buFontTx/>
              <a:buBlip>
                <a:blip r:embed="rId3"/>
              </a:buBlip>
              <a:defRPr/>
            </a:pPr>
            <a:r>
              <a:rPr lang="ar-JO"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rPr>
              <a:t>قد تكون هناك معاني أخرى ذات صلة مثل قوي الإرادة واللجوء.</a:t>
            </a:r>
            <a:endParaRPr lang="en-US" sz="3200" b="1" dirty="0">
              <a:solidFill>
                <a:srgbClr val="FFFFFF"/>
              </a:solidFill>
              <a:effectLst>
                <a:glow rad="254000">
                  <a:srgbClr val="000000">
                    <a:alpha val="90000"/>
                  </a:srgbClr>
                </a:glow>
              </a:effectLst>
              <a:latin typeface="Arial" panose="020B0604020202020204" pitchFamily="34" charset="0"/>
              <a:ea typeface="Times New Roman" charset="0"/>
              <a:cs typeface="Arial" panose="020B0604020202020204" pitchFamily="34" charset="0"/>
            </a:endParaRPr>
          </a:p>
        </p:txBody>
      </p:sp>
      <p:sp>
        <p:nvSpPr>
          <p:cNvPr id="33798" name="Rectangle 10"/>
          <p:cNvSpPr>
            <a:spLocks noChangeArrowheads="1"/>
          </p:cNvSpPr>
          <p:nvPr/>
        </p:nvSpPr>
        <p:spPr bwMode="auto">
          <a:xfrm>
            <a:off x="609600" y="3421063"/>
            <a:ext cx="8534400" cy="579437"/>
          </a:xfrm>
          <a:prstGeom prst="rect">
            <a:avLst/>
          </a:prstGeom>
          <a:noFill/>
          <a:ln w="9525">
            <a:noFill/>
            <a:miter lim="800000"/>
            <a:headEnd/>
            <a:tailEnd/>
          </a:ln>
          <a:effectLst/>
        </p:spPr>
        <p:txBody>
          <a:bodyPr wrap="square">
            <a:spAutoFit/>
          </a:bodyPr>
          <a:lstStyle/>
          <a:p>
            <a:pPr algn="r" eaLnBrk="1" hangingPunct="1">
              <a:spcBef>
                <a:spcPct val="20000"/>
              </a:spcBef>
              <a:defRPr/>
            </a:pPr>
            <a:r>
              <a:rPr lang="ar-JO" sz="3200" b="1" dirty="0">
                <a:solidFill>
                  <a:srgbClr val="FFFFFF"/>
                </a:solidFill>
                <a:effectLst>
                  <a:glow rad="254000">
                    <a:srgbClr val="000000">
                      <a:alpha val="90000"/>
                    </a:srgbClr>
                  </a:glow>
                </a:effectLst>
                <a:latin typeface="Arial" panose="020B0604020202020204" pitchFamily="34" charset="0"/>
                <a:cs typeface="Arial" panose="020B0604020202020204" pitchFamily="34" charset="0"/>
              </a:rPr>
              <a:t>ب.        التأليف (الدليل الداخلي)</a:t>
            </a:r>
            <a:endParaRPr lang="en-US" sz="3200" b="1" dirty="0">
              <a:solidFill>
                <a:srgbClr val="FFFFFF"/>
              </a:solidFill>
              <a:effectLst>
                <a:glow rad="254000">
                  <a:srgbClr val="000000">
                    <a:alpha val="90000"/>
                  </a:srgbClr>
                </a:glow>
              </a:effectLst>
              <a:latin typeface="Arial" panose="020B0604020202020204" pitchFamily="34" charset="0"/>
              <a:cs typeface="Arial" panose="020B0604020202020204" pitchFamily="34" charset="0"/>
            </a:endParaRPr>
          </a:p>
        </p:txBody>
      </p:sp>
      <p:sp>
        <p:nvSpPr>
          <p:cNvPr id="2" name="Text Box 11"/>
          <p:cNvSpPr txBox="1">
            <a:spLocks noChangeArrowheads="1"/>
          </p:cNvSpPr>
          <p:nvPr/>
        </p:nvSpPr>
        <p:spPr bwMode="auto">
          <a:xfrm>
            <a:off x="8305800" y="76200"/>
            <a:ext cx="704039"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effectLst>
                  <a:glow rad="254000">
                    <a:srgbClr val="000000">
                      <a:alpha val="90000"/>
                    </a:srgbClr>
                  </a:glow>
                </a:effectLst>
                <a:latin typeface="Arial" panose="020B0604020202020204" pitchFamily="34" charset="0"/>
                <a:cs typeface="Arial" panose="020B0604020202020204" pitchFamily="34" charset="0"/>
              </a:rPr>
              <a:t>576</a:t>
            </a:r>
            <a:endParaRPr lang="en-US" b="1" dirty="0">
              <a:solidFill>
                <a:srgbClr val="FFFFFF"/>
              </a:solidFill>
              <a:effectLst>
                <a:glow rad="254000">
                  <a:srgbClr val="000000">
                    <a:alpha val="9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453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panose="020B0604020202020204" pitchFamily="34" charset="0"/>
                <a:ea typeface="ＭＳ Ｐゴシック" charset="0"/>
                <a:cs typeface="ＭＳ Ｐゴシック" charset="0"/>
              </a:rPr>
              <a:t>Locust swarms in Kenya on Jan. 24.</a:t>
            </a:r>
          </a:p>
        </p:txBody>
      </p:sp>
      <p:pic>
        <p:nvPicPr>
          <p:cNvPr id="6" name="Picture 5">
            <a:extLst>
              <a:ext uri="{FF2B5EF4-FFF2-40B4-BE49-F238E27FC236}">
                <a16:creationId xmlns:a16="http://schemas.microsoft.com/office/drawing/2014/main" id="{51EFE689-73CB-3649-A70F-E4C10BB818B6}"/>
              </a:ext>
            </a:extLst>
          </p:cNvPr>
          <p:cNvPicPr>
            <a:picLocks noChangeAspect="1"/>
          </p:cNvPicPr>
          <p:nvPr/>
        </p:nvPicPr>
        <p:blipFill>
          <a:blip r:embed="rId3"/>
          <a:stretch>
            <a:fillRect/>
          </a:stretch>
        </p:blipFill>
        <p:spPr>
          <a:xfrm>
            <a:off x="-36512" y="1196752"/>
            <a:ext cx="9144000" cy="5951063"/>
          </a:xfrm>
          <a:prstGeom prst="rect">
            <a:avLst/>
          </a:prstGeom>
        </p:spPr>
      </p:pic>
    </p:spTree>
    <p:extLst>
      <p:ext uri="{BB962C8B-B14F-4D97-AF65-F5344CB8AC3E}">
        <p14:creationId xmlns:p14="http://schemas.microsoft.com/office/powerpoint/2010/main" val="155328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758B1EDA-C06C-A94F-B0E0-A175950D6499}"/>
              </a:ext>
            </a:extLst>
          </p:cNvPr>
          <p:cNvPicPr>
            <a:picLocks noChangeAspect="1"/>
          </p:cNvPicPr>
          <p:nvPr/>
        </p:nvPicPr>
        <p:blipFill>
          <a:blip r:embed="rId3"/>
          <a:stretch>
            <a:fillRect/>
          </a:stretch>
        </p:blipFill>
        <p:spPr>
          <a:xfrm>
            <a:off x="10941" y="1196752"/>
            <a:ext cx="9174780" cy="5157192"/>
          </a:xfrm>
          <a:prstGeom prst="rect">
            <a:avLst/>
          </a:prstGeom>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سرب من الجراد الصحراوي في كينيا في 24 كانون ثاني 2020.</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895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786270"/>
            <a:ext cx="9144000" cy="3072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يوم الرب</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47781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cust swarms in Kenya on Jan. 24.">
            <a:extLst>
              <a:ext uri="{FF2B5EF4-FFF2-40B4-BE49-F238E27FC236}">
                <a16:creationId xmlns:a16="http://schemas.microsoft.com/office/drawing/2014/main" id="{D79A737D-430A-BA45-8C5F-D8C845D88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أسراب الجراد في كينيا في 24 كانون ثاني.</a:t>
            </a:r>
            <a:endParaRPr lang="en-US" sz="24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496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2020 Kenyan Locusts</a:t>
            </a:r>
          </a:p>
        </p:txBody>
      </p:sp>
      <p:pic>
        <p:nvPicPr>
          <p:cNvPr id="3074" name="Picture 2" descr="Desert locust movements and prediction released on Jan. 28, 2020.">
            <a:extLst>
              <a:ext uri="{FF2B5EF4-FFF2-40B4-BE49-F238E27FC236}">
                <a16:creationId xmlns:a16="http://schemas.microsoft.com/office/drawing/2014/main" id="{5B476A00-15A6-4B4B-A437-89603F479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68" y="-58872"/>
            <a:ext cx="7231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kern="0" dirty="0">
                <a:effectLst>
                  <a:glow rad="127000">
                    <a:schemeClr val="tx1"/>
                  </a:glow>
                </a:effectLst>
                <a:latin typeface="Arial" panose="020B0604020202020204" pitchFamily="34" charset="0"/>
                <a:ea typeface="ＭＳ Ｐゴシック" charset="0"/>
                <a:cs typeface="Arial" panose="020B0604020202020204" pitchFamily="34" charset="0"/>
              </a:rPr>
              <a:t>إصدار تحركات الجراد الصحراوي والتنبؤ بها في 28 كانون ثاني 2020</a:t>
            </a:r>
            <a:endParaRPr lang="en-US" sz="2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345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green &quot;recession area&quot; is where locusts naturally live, before swarming.">
            <a:extLst>
              <a:ext uri="{FF2B5EF4-FFF2-40B4-BE49-F238E27FC236}">
                <a16:creationId xmlns:a16="http://schemas.microsoft.com/office/drawing/2014/main" id="{E0310C5F-1999-7E40-800D-F5B7612A2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99392"/>
            <a:ext cx="912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800" b="1" kern="0" dirty="0">
                <a:effectLst>
                  <a:glow rad="127000">
                    <a:schemeClr val="tx1"/>
                  </a:glow>
                </a:effectLst>
                <a:latin typeface="Arial" panose="020B0604020202020204" pitchFamily="34" charset="0"/>
                <a:ea typeface="ＭＳ Ｐゴシック" charset="0"/>
                <a:cs typeface="Arial" panose="020B0604020202020204" pitchFamily="34" charset="0"/>
              </a:rPr>
              <a:t>منطقة الإنحسار الخضراء هي المكان الذي يعيش فيه الجراد بشكل طبيعي قبل أن يتجمع</a:t>
            </a:r>
            <a:endParaRPr lang="en-US" sz="1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0586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Kenyan farmer picks up a desert locust in Jan. 2020.">
            <a:extLst>
              <a:ext uri="{FF2B5EF4-FFF2-40B4-BE49-F238E27FC236}">
                <a16:creationId xmlns:a16="http://schemas.microsoft.com/office/drawing/2014/main" id="{C177E26D-813C-F544-9930-4D893FDDF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 y="765175"/>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kern="0" dirty="0">
                <a:effectLst>
                  <a:glow rad="127000">
                    <a:schemeClr val="tx1"/>
                  </a:glow>
                </a:effectLst>
                <a:latin typeface="Arial" panose="020B0604020202020204" pitchFamily="34" charset="0"/>
                <a:ea typeface="ＭＳ Ｐゴシック" charset="0"/>
                <a:cs typeface="Arial" panose="020B0604020202020204" pitchFamily="34" charset="0"/>
              </a:rPr>
              <a:t>يلتقط مزارع كيني جرادة صحراوية في كانون ثاني 2020</a:t>
            </a:r>
            <a:endParaRPr lang="en-US" sz="2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8766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CC7F25F-9A73-F549-8043-40BA38F32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3550"/>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جراد كينيا 2020</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000" b="1" kern="0" dirty="0">
                <a:effectLst>
                  <a:glow rad="127000">
                    <a:schemeClr val="tx1"/>
                  </a:glow>
                </a:effectLst>
                <a:latin typeface="Arial" panose="020B0604020202020204" pitchFamily="34" charset="0"/>
                <a:ea typeface="ＭＳ Ｐゴシック" charset="0"/>
                <a:cs typeface="Arial" panose="020B0604020202020204" pitchFamily="34" charset="0"/>
              </a:rPr>
              <a:t>الصورة: الأمم المتحدة</a:t>
            </a:r>
            <a:endParaRPr lang="en-US" sz="2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7214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3FDA8-DF8D-2E43-80D1-76EDAF126021}"/>
              </a:ext>
            </a:extLst>
          </p:cNvPr>
          <p:cNvPicPr>
            <a:picLocks noChangeAspect="1"/>
          </p:cNvPicPr>
          <p:nvPr/>
        </p:nvPicPr>
        <p:blipFill rotWithShape="1">
          <a:blip r:embed="rId3"/>
          <a:srcRect l="8110" r="4479" b="-365"/>
          <a:stretch/>
        </p:blipFill>
        <p:spPr>
          <a:xfrm>
            <a:off x="0" y="296016"/>
            <a:ext cx="9144000" cy="656198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2020 الجراد المتوسع</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394137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Arial" panose="020B0604020202020204" pitchFamily="34" charset="0"/>
                <a:ea typeface="Impact"/>
                <a:cs typeface="Arial" panose="020B0604020202020204" pitchFamily="34" charset="0"/>
              </a:rPr>
              <a:t>يوئيل</a:t>
            </a:r>
            <a:endParaRPr kumimoji="0" lang="en-US" sz="3600" b="1"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Arial" panose="020B0604020202020204" pitchFamily="34" charset="0"/>
              <a:ea typeface="Impact"/>
              <a:cs typeface="Arial" panose="020B0604020202020204" pitchFamily="34" charset="0"/>
            </a:endParaRPr>
          </a:p>
        </p:txBody>
      </p:sp>
      <p:sp>
        <p:nvSpPr>
          <p:cNvPr id="8" name="Rectangle 2"/>
          <p:cNvSpPr txBox="1">
            <a:spLocks noChangeArrowheads="1"/>
          </p:cNvSpPr>
          <p:nvPr/>
        </p:nvSpPr>
        <p:spPr bwMode="auto">
          <a:xfrm>
            <a:off x="0" y="2348880"/>
            <a:ext cx="4283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a:t>
            </a:r>
            <a:endParaRPr kumimoji="0" lang="en-US"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كن متأدباً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1256734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الإنضباط</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755576" y="1196752"/>
            <a:ext cx="7620000" cy="5334000"/>
          </a:xfrm>
          <a:prstGeom prst="rect">
            <a:avLst/>
          </a:prstGeom>
        </p:spPr>
      </p:pic>
    </p:spTree>
    <p:extLst>
      <p:ext uri="{BB962C8B-B14F-4D97-AF65-F5344CB8AC3E}">
        <p14:creationId xmlns:p14="http://schemas.microsoft.com/office/powerpoint/2010/main" val="3769278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الإنضباط</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683568" y="1556792"/>
            <a:ext cx="7620000" cy="5080000"/>
          </a:xfrm>
          <a:prstGeom prst="rect">
            <a:avLst/>
          </a:prstGeom>
        </p:spPr>
      </p:pic>
    </p:spTree>
    <p:extLst>
      <p:ext uri="{BB962C8B-B14F-4D97-AF65-F5344CB8AC3E}">
        <p14:creationId xmlns:p14="http://schemas.microsoft.com/office/powerpoint/2010/main" val="818935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6300"/>
            <a:ext cx="9144000" cy="5086350"/>
          </a:xfrm>
          <a:prstGeom prst="rect">
            <a:avLst/>
          </a:prstGeom>
        </p:spPr>
      </p:pic>
      <p:sp>
        <p:nvSpPr>
          <p:cNvPr id="900098" name="Rectangle 2"/>
          <p:cNvSpPr>
            <a:spLocks noGrp="1" noChangeArrowheads="1"/>
          </p:cNvSpPr>
          <p:nvPr>
            <p:ph type="ctrTitle"/>
          </p:nvPr>
        </p:nvSpPr>
        <p:spPr>
          <a:xfrm>
            <a:off x="0" y="232008"/>
            <a:ext cx="9144000" cy="3413016"/>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منضبطاً</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وإلا سيتم تأديبك</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305278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لأن يوم الرب عظيم ومخوف جداً فمن يطيقه؟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 الآن يقول الرب ارجعوا إليَّ بكل قلوبكم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وبالصوم والبكاء والنوح (2: 11ب -12)</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92202"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575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744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392"/>
            <a:ext cx="9144000" cy="1368152"/>
          </a:xfrm>
          <a:effectLst>
            <a:outerShdw blurRad="63500" dist="35921" dir="2700000" algn="ctr" rotWithShape="0">
              <a:schemeClr val="tx2">
                <a:alpha val="74998"/>
              </a:schemeClr>
            </a:outerShdw>
          </a:effectLst>
        </p:spPr>
        <p:txBody>
          <a:bodyPr anchor="t"/>
          <a:lstStyle/>
          <a:p>
            <a:pPr>
              <a:defRPr/>
            </a:pPr>
            <a:r>
              <a:rPr lang="ru-RU" sz="3200" dirty="0">
                <a:effectLst>
                  <a:glow rad="127000">
                    <a:schemeClr val="tx1"/>
                  </a:glow>
                </a:effectLst>
                <a:ea typeface="ＭＳ Ｐゴシック" charset="0"/>
              </a:rPr>
              <a:t>"</a:t>
            </a:r>
            <a:r>
              <a:rPr lang="en-US" sz="3200" dirty="0">
                <a:effectLst>
                  <a:glow rad="127000">
                    <a:schemeClr val="tx1"/>
                  </a:glow>
                </a:effectLst>
                <a:ea typeface="ＭＳ Ｐゴシック" charset="0"/>
              </a:rPr>
              <a:t>Hear this, you leaders of the people. </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Listen, all who live in the land</a:t>
            </a:r>
            <a:r>
              <a:rPr lang="ru-RU" sz="3200" dirty="0">
                <a:effectLst>
                  <a:glow rad="127000">
                    <a:schemeClr val="tx1"/>
                  </a:glow>
                </a:effectLst>
                <a:ea typeface="ＭＳ Ｐゴシック" charset="0"/>
              </a:rPr>
              <a:t>"</a:t>
            </a:r>
            <a:r>
              <a:rPr lang="en-US" sz="3200" dirty="0">
                <a:effectLst>
                  <a:glow rad="127000">
                    <a:schemeClr val="tx1"/>
                  </a:glow>
                </a:effectLst>
                <a:ea typeface="ＭＳ Ｐゴシック" charset="0"/>
              </a:rPr>
              <a:t> </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(Joel 1:2a </a:t>
            </a:r>
            <a:r>
              <a:rPr lang="en-US" sz="2800" dirty="0">
                <a:effectLst>
                  <a:glow rad="127000">
                    <a:schemeClr val="tx1"/>
                  </a:glow>
                </a:effectLst>
                <a:ea typeface="ＭＳ Ｐゴシック" charset="0"/>
              </a:rPr>
              <a:t>NLT</a:t>
            </a:r>
            <a:r>
              <a:rPr lang="en-US" sz="3200" dirty="0">
                <a:effectLst>
                  <a:glow rad="127000">
                    <a:schemeClr val="tx1"/>
                  </a:glow>
                </a:effectLst>
                <a:ea typeface="ＭＳ Ｐゴシック" charset="0"/>
              </a:rPr>
              <a:t>).</a:t>
            </a:r>
          </a:p>
        </p:txBody>
      </p:sp>
      <p:pic>
        <p:nvPicPr>
          <p:cNvPr id="3" name="Picture 2" descr="ting-breakdow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0"/>
            <a:ext cx="9098957" cy="6858000"/>
          </a:xfrm>
          <a:prstGeom prst="rect">
            <a:avLst/>
          </a:prstGeom>
        </p:spPr>
      </p:pic>
      <p:sp>
        <p:nvSpPr>
          <p:cNvPr id="2" name="TextBox 1"/>
          <p:cNvSpPr txBox="1"/>
          <p:nvPr/>
        </p:nvSpPr>
        <p:spPr>
          <a:xfrm>
            <a:off x="971601" y="1916832"/>
            <a:ext cx="7200800" cy="830997"/>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traditional Chinese character for "listen" consists of six radicals</a:t>
            </a:r>
          </a:p>
        </p:txBody>
      </p:sp>
      <p:sp>
        <p:nvSpPr>
          <p:cNvPr id="5" name="TextBox 4"/>
          <p:cNvSpPr txBox="1"/>
          <p:nvPr/>
        </p:nvSpPr>
        <p:spPr>
          <a:xfrm>
            <a:off x="0" y="4811668"/>
            <a:ext cx="9144000" cy="1292662"/>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نستمع إلى شخص ما، فإننا نتعامل معه كملك أو ملكة. الخادم لا يقاطع الملك أبداً بل يلف أذنه حوله وينظر إلى كل كلمة وتعبيرات الوجه بعشر عيون وقلب واحد</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588164" y="5877272"/>
            <a:ext cx="8016284" cy="954107"/>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الإستماع يعطي الشخص الآخر احترامنا الكامل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وانتباهنا غير المنقسم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352226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ماذا يجب أن نفعل لنكون </a:t>
            </a:r>
            <a:r>
              <a:rPr lang="ar-JO" sz="5400" dirty="0">
                <a:solidFill>
                  <a:srgbClr val="FFFF00"/>
                </a:solidFill>
                <a:effectLst>
                  <a:glow rad="127000">
                    <a:schemeClr val="tx1"/>
                  </a:glow>
                </a:effectLst>
                <a:ea typeface="ＭＳ Ｐゴシック" charset="0"/>
              </a:rPr>
              <a:t>منضبطين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4125860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632"/>
            <a:ext cx="9047190" cy="516982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الخلفية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232652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ctr"/>
          <a:lstStyle/>
          <a:p>
            <a:pPr rtl="1"/>
            <a:r>
              <a:rPr lang="ar-SA" sz="3200" dirty="0"/>
              <a:t>صفنيا ١ : ١</a:t>
            </a:r>
            <a:br>
              <a:rPr lang="ar-SA" sz="3200" dirty="0"/>
            </a:br>
            <a:r>
              <a:rPr lang="ar-SA" sz="3200" dirty="0"/>
              <a:t>كلمة الرب التي صارت إلى صفنيا بن كوشي بن جدليا بن أمريا بن حزقيا، في أيام يوشيا بن آمون ملك يهوذا</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2420888"/>
            <a:ext cx="8280400" cy="4041215"/>
          </a:xfrm>
          <a:prstGeom prst="rect">
            <a:avLst/>
          </a:prstGeom>
        </p:spPr>
      </p:pic>
    </p:spTree>
    <p:extLst>
      <p:ext uri="{BB962C8B-B14F-4D97-AF65-F5344CB8AC3E}">
        <p14:creationId xmlns:p14="http://schemas.microsoft.com/office/powerpoint/2010/main" val="216246910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914400" y="152400"/>
            <a:ext cx="7239000" cy="838200"/>
          </a:xfrm>
          <a:solidFill>
            <a:srgbClr val="701A1F"/>
          </a:solidFill>
          <a:ln>
            <a:solidFill>
              <a:srgbClr val="FFFFFF"/>
            </a:solidFill>
          </a:ln>
          <a:effectLst/>
        </p:spPr>
        <p:txBody>
          <a:bodyPr/>
          <a:lstStyle/>
          <a:p>
            <a:pPr eaLnBrk="1" hangingPunct="1">
              <a:defRPr/>
            </a:pPr>
            <a:r>
              <a:rPr kumimoji="1" lang="ar-JO" sz="3600" dirty="0">
                <a:solidFill>
                  <a:schemeClr val="tx1"/>
                </a:solidFill>
                <a:effectLst>
                  <a:outerShdw blurRad="38100" dist="38100" dir="2700000" algn="tl">
                    <a:srgbClr val="000000"/>
                  </a:outerShdw>
                </a:effectLst>
                <a:ea typeface="ＭＳ Ｐゴシック" charset="0"/>
                <a:cs typeface="Arial" panose="020B0604020202020204" pitchFamily="34" charset="0"/>
              </a:rPr>
              <a:t>صفنيا من النسل الملكي</a:t>
            </a:r>
            <a:endParaRPr kumimoji="1" lang="en-US" sz="3600" dirty="0">
              <a:solidFill>
                <a:schemeClr val="tx1"/>
              </a:solidFill>
              <a:effectLst>
                <a:outerShdw blurRad="38100" dist="38100" dir="2700000" algn="tl">
                  <a:srgbClr val="000000"/>
                </a:outerShdw>
              </a:effectLst>
              <a:ea typeface="ＭＳ Ｐゴシック" charset="0"/>
              <a:cs typeface="Arial" panose="020B0604020202020204" pitchFamily="34" charset="0"/>
            </a:endParaRPr>
          </a:p>
        </p:txBody>
      </p:sp>
      <p:sp>
        <p:nvSpPr>
          <p:cNvPr id="242699" name="Text Box 11"/>
          <p:cNvSpPr txBox="1">
            <a:spLocks noChangeArrowheads="1"/>
          </p:cNvSpPr>
          <p:nvPr/>
        </p:nvSpPr>
        <p:spPr bwMode="auto">
          <a:xfrm>
            <a:off x="6335537" y="2983642"/>
            <a:ext cx="1548831"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مريا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18" name="Line 30"/>
          <p:cNvSpPr>
            <a:spLocks noChangeShapeType="1"/>
          </p:cNvSpPr>
          <p:nvPr/>
        </p:nvSpPr>
        <p:spPr bwMode="auto">
          <a:xfrm>
            <a:off x="1979712" y="3481844"/>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9" name="Text Box 31"/>
          <p:cNvSpPr txBox="1">
            <a:spLocks noChangeArrowheads="1"/>
          </p:cNvSpPr>
          <p:nvPr/>
        </p:nvSpPr>
        <p:spPr bwMode="auto">
          <a:xfrm>
            <a:off x="1147094" y="3769876"/>
            <a:ext cx="151808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آمون</a:t>
            </a:r>
            <a:endParaRPr kumimoji="0" lang="en-US"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2" name="Line 34"/>
          <p:cNvSpPr>
            <a:spLocks noChangeShapeType="1"/>
          </p:cNvSpPr>
          <p:nvPr/>
        </p:nvSpPr>
        <p:spPr bwMode="auto">
          <a:xfrm>
            <a:off x="7111268" y="2592621"/>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23" name="Text Box 35"/>
          <p:cNvSpPr txBox="1">
            <a:spLocks noChangeArrowheads="1"/>
          </p:cNvSpPr>
          <p:nvPr/>
        </p:nvSpPr>
        <p:spPr bwMode="auto">
          <a:xfrm>
            <a:off x="3958814" y="980728"/>
            <a:ext cx="1021433"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حزقيا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يهوذا</a:t>
            </a:r>
            <a:b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نسل داود</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1" name="Text Box 43"/>
          <p:cNvSpPr txBox="1">
            <a:spLocks noChangeArrowheads="1"/>
          </p:cNvSpPr>
          <p:nvPr/>
        </p:nvSpPr>
        <p:spPr bwMode="auto">
          <a:xfrm>
            <a:off x="8316913" y="90488"/>
            <a:ext cx="704039"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238</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5" name="Text Box 47"/>
          <p:cNvSpPr txBox="1">
            <a:spLocks noChangeArrowheads="1"/>
          </p:cNvSpPr>
          <p:nvPr/>
        </p:nvSpPr>
        <p:spPr bwMode="auto">
          <a:xfrm>
            <a:off x="228600" y="6369050"/>
            <a:ext cx="4235455"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الصالحون باللون الأبيض، </a:t>
            </a:r>
            <a:r>
              <a:rPr lang="ar-JO" sz="2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الأشرار باللون الأصفر</a:t>
            </a:r>
            <a:endParaRPr kumimoji="0" lang="en-US" sz="1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9" name="Text Box 11"/>
          <p:cNvSpPr txBox="1">
            <a:spLocks noChangeArrowheads="1"/>
          </p:cNvSpPr>
          <p:nvPr/>
        </p:nvSpPr>
        <p:spPr bwMode="auto">
          <a:xfrm>
            <a:off x="1043608" y="2983642"/>
            <a:ext cx="176485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منسّى</a:t>
            </a:r>
            <a:endParaRPr kumimoji="0" lang="en-US"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0" name="Line 34"/>
          <p:cNvSpPr>
            <a:spLocks noChangeShapeType="1"/>
          </p:cNvSpPr>
          <p:nvPr/>
        </p:nvSpPr>
        <p:spPr bwMode="auto">
          <a:xfrm>
            <a:off x="1979712" y="2592621"/>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1" name="Line 45"/>
          <p:cNvSpPr>
            <a:spLocks noChangeShapeType="1"/>
          </p:cNvSpPr>
          <p:nvPr/>
        </p:nvSpPr>
        <p:spPr bwMode="auto">
          <a:xfrm flipH="1" flipV="1">
            <a:off x="1979710" y="2592620"/>
            <a:ext cx="5112569" cy="25127"/>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 name="Line 30"/>
          <p:cNvSpPr>
            <a:spLocks noChangeShapeType="1"/>
          </p:cNvSpPr>
          <p:nvPr/>
        </p:nvSpPr>
        <p:spPr bwMode="auto">
          <a:xfrm>
            <a:off x="7111268" y="3409836"/>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4" name="Text Box 31"/>
          <p:cNvSpPr txBox="1">
            <a:spLocks noChangeArrowheads="1"/>
          </p:cNvSpPr>
          <p:nvPr/>
        </p:nvSpPr>
        <p:spPr bwMode="auto">
          <a:xfrm>
            <a:off x="6295650" y="3769876"/>
            <a:ext cx="1588718"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جدليا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5" name="Line 30"/>
          <p:cNvSpPr>
            <a:spLocks noChangeShapeType="1"/>
          </p:cNvSpPr>
          <p:nvPr/>
        </p:nvSpPr>
        <p:spPr bwMode="auto">
          <a:xfrm>
            <a:off x="1979712" y="4273932"/>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6" name="Text Box 31"/>
          <p:cNvSpPr txBox="1">
            <a:spLocks noChangeArrowheads="1"/>
          </p:cNvSpPr>
          <p:nvPr/>
        </p:nvSpPr>
        <p:spPr bwMode="auto">
          <a:xfrm>
            <a:off x="1342982" y="4633972"/>
            <a:ext cx="1245795"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يوشيا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 name="Line 30"/>
          <p:cNvSpPr>
            <a:spLocks noChangeShapeType="1"/>
          </p:cNvSpPr>
          <p:nvPr/>
        </p:nvSpPr>
        <p:spPr bwMode="auto">
          <a:xfrm>
            <a:off x="7111268" y="4273932"/>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 name="Text Box 31"/>
          <p:cNvSpPr txBox="1">
            <a:spLocks noChangeArrowheads="1"/>
          </p:cNvSpPr>
          <p:nvPr/>
        </p:nvSpPr>
        <p:spPr bwMode="auto">
          <a:xfrm>
            <a:off x="6555224" y="4633972"/>
            <a:ext cx="111311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كوشي</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9" name="Line 30"/>
          <p:cNvSpPr>
            <a:spLocks noChangeShapeType="1"/>
          </p:cNvSpPr>
          <p:nvPr/>
        </p:nvSpPr>
        <p:spPr bwMode="auto">
          <a:xfrm>
            <a:off x="7111268" y="5210036"/>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0" name="Text Box 31"/>
          <p:cNvSpPr txBox="1">
            <a:spLocks noChangeArrowheads="1"/>
          </p:cNvSpPr>
          <p:nvPr/>
        </p:nvSpPr>
        <p:spPr bwMode="auto">
          <a:xfrm>
            <a:off x="6156176" y="5570076"/>
            <a:ext cx="1728189"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صفنيا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 name="Line 34"/>
          <p:cNvSpPr>
            <a:spLocks noChangeShapeType="1"/>
          </p:cNvSpPr>
          <p:nvPr/>
        </p:nvSpPr>
        <p:spPr bwMode="auto">
          <a:xfrm>
            <a:off x="4469532" y="21857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9" name="Text Box 35"/>
          <p:cNvSpPr txBox="1">
            <a:spLocks noChangeArrowheads="1"/>
          </p:cNvSpPr>
          <p:nvPr/>
        </p:nvSpPr>
        <p:spPr bwMode="auto">
          <a:xfrm rot="20692047">
            <a:off x="440855" y="2094164"/>
            <a:ext cx="2371162"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الأبناء الذين حكموا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 name="Text Box 35"/>
          <p:cNvSpPr txBox="1">
            <a:spLocks noChangeArrowheads="1"/>
          </p:cNvSpPr>
          <p:nvPr/>
        </p:nvSpPr>
        <p:spPr bwMode="auto">
          <a:xfrm rot="1700525">
            <a:off x="5768832" y="2002882"/>
            <a:ext cx="3032767"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الأبناء الذين لم يحكموا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21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4"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931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عوبديا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عاموس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هوشع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أشعياء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ناحوم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صفنيا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b="1" dirty="0">
                <a:solidFill>
                  <a:srgbClr val="000000"/>
                </a:solidFill>
                <a:latin typeface="Arial" panose="020B0604020202020204" pitchFamily="34" charset="0"/>
                <a:cs typeface="Arial" panose="020B0604020202020204" pitchFamily="34" charset="0"/>
              </a:rPr>
              <a:t>Placing the Prophets</a:t>
            </a:r>
            <a:endParaRPr kumimoji="1" lang="en-US" b="1" dirty="0">
              <a:latin typeface="Arial" panose="020B0604020202020204" pitchFamily="34" charset="0"/>
              <a:cs typeface="Arial" panose="020B0604020202020204" pitchFamily="34"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2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التواريخ الرئيسية</a:t>
            </a:r>
            <a:endParaRPr kumimoji="1" lang="en-US" sz="2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rPr>
              <a:t>ترتيب الأنبياء</a:t>
            </a:r>
            <a:endParaRPr kumimoji="0" lang="en-US" sz="36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endParaRPr>
          </a:p>
        </p:txBody>
      </p:sp>
    </p:spTree>
    <p:extLst>
      <p:ext uri="{BB962C8B-B14F-4D97-AF65-F5344CB8AC3E}">
        <p14:creationId xmlns:p14="http://schemas.microsoft.com/office/powerpoint/2010/main" val="1595787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1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وألقوا قرعة على شعبي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وأعطوا الصبي بزانية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وباعوا البنت بخمر ليشربوا</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(يوئيل 3: 3)</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256136598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بيع </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بيت يهوذا </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لليونانيين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وماذا أنتن لي يا صور وصيدون وجميع دائرة فلسطين؟ هل تكافئونني عن العمل أم هل تصنعون بي شيئاً سريعاً بالعجل أرد عملكم على رؤوسكم 5 لأنكم أخذتم فضتي وذهبي وأدخلتم نفائسي الجيدة إلى هياكلكم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4-5)</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فلسطين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81084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533" name="Text Box 77"/>
          <p:cNvSpPr txBox="1">
            <a:spLocks noChangeArrowheads="1"/>
          </p:cNvSpPr>
          <p:nvPr/>
        </p:nvSpPr>
        <p:spPr bwMode="auto">
          <a:xfrm>
            <a:off x="3315143" y="83671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اليونان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بيع</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بني يهوذا</a:t>
            </a:r>
            <a:b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br>
            <a:r>
              <a:rPr lang="ar-JO"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لليونانيين</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219</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وبعتم بني يهوذا وبني أورشليم لبني الياوانيين لكي تبعدوهم عن تخومهم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6)</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صيدون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صور</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يهوذا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فلسطين</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itle 1"/>
          <p:cNvSpPr txBox="1">
            <a:spLocks/>
          </p:cNvSpPr>
          <p:nvPr/>
        </p:nvSpPr>
        <p:spPr bwMode="auto">
          <a:xfrm>
            <a:off x="323528" y="3861048"/>
            <a:ext cx="4644008" cy="2736304"/>
          </a:xfrm>
          <a:prstGeom prst="rect">
            <a:avLst/>
          </a:prstGeom>
          <a:solidFill>
            <a:srgbClr val="800000"/>
          </a:solid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لم يكن لليونانيين سطوة كبيرة حتى  600-500 ق.م ولهذا فمن المحتمل أن يكون لسفر يوئيل تاريخ متأخر</a:t>
            </a:r>
            <a:endParaRPr kumimoji="0" lang="en-US" sz="3200" b="1" u="none" strike="noStrike" kern="120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40074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rPr>
              <a:t>سقوط أورشليم</a:t>
            </a:r>
            <a:endParaRPr kumimoji="0" lang="en-US"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مراثي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b="1" dirty="0">
                <a:latin typeface="Arial" panose="020B0604020202020204" pitchFamily="34" charset="0"/>
                <a:cs typeface="Arial" panose="020B0604020202020204" pitchFamily="34" charset="0"/>
              </a:rPr>
              <a:t>سقوط</a:t>
            </a:r>
            <a:br>
              <a:rPr kumimoji="1" lang="ar-JO" sz="2800" b="1" dirty="0">
                <a:latin typeface="Arial" panose="020B0604020202020204" pitchFamily="34" charset="0"/>
                <a:cs typeface="Arial" panose="020B0604020202020204" pitchFamily="34" charset="0"/>
              </a:rPr>
            </a:br>
            <a:r>
              <a:rPr kumimoji="1" lang="ar-JO" sz="2800" b="1" dirty="0">
                <a:latin typeface="Arial" panose="020B0604020202020204" pitchFamily="34" charset="0"/>
                <a:cs typeface="Arial" panose="020B0604020202020204" pitchFamily="34" charset="0"/>
              </a:rPr>
              <a:t>أورشليم</a:t>
            </a:r>
            <a:endParaRPr kumimoji="1" lang="en-US" sz="2800" b="1" dirty="0">
              <a:latin typeface="Arial" panose="020B0604020202020204" pitchFamily="34" charset="0"/>
              <a:cs typeface="Arial" panose="020B0604020202020204" pitchFamily="34" charset="0"/>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تواريخ رئيسية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أدّب الله إسرائيل عن طريق الجراد </a:t>
            </a:r>
          </a:p>
          <a:p>
            <a:pPr marL="742950" marR="0" lvl="0" indent="-742950" algn="ctr" defTabSz="457200" rtl="1" eaLnBrk="0" fontAlgn="base" latinLnBrk="0" hangingPunct="0">
              <a:lnSpc>
                <a:spcPct val="100000"/>
              </a:lnSpc>
              <a:spcBef>
                <a:spcPct val="0"/>
              </a:spcBef>
              <a:spcAft>
                <a:spcPct val="0"/>
              </a:spcAft>
              <a:buClrTx/>
              <a:buSzTx/>
              <a:buFontTx/>
              <a:buAutoNum type="arabicParenBoth"/>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وسيفعل ذلك ثانية بطرق أخرى</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(2: 1-17) لكنه في الأخير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سيعيد حكم الأمة بعد توبتها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(2: 18-3: 21).</a:t>
            </a: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8062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king-nebuchadnezz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592" y="34871"/>
            <a:ext cx="5353496" cy="1881962"/>
          </a:xfrm>
        </p:spPr>
        <p:txBody>
          <a:bodyPr/>
          <a:lstStyle/>
          <a:p>
            <a:pPr>
              <a:defRPr/>
            </a:pPr>
            <a:r>
              <a:rPr lang="ar-JO" sz="3600" dirty="0">
                <a:effectLst>
                  <a:glow rad="177800">
                    <a:schemeClr val="bg2"/>
                  </a:glow>
                </a:effectLst>
                <a:cs typeface="Arial" panose="020B0604020202020204" pitchFamily="34" charset="0"/>
              </a:rPr>
              <a:t>خدم يوئيل </a:t>
            </a:r>
            <a:br>
              <a:rPr lang="ar-JO" sz="3600" dirty="0">
                <a:effectLst>
                  <a:glow rad="177800">
                    <a:schemeClr val="bg2"/>
                  </a:glow>
                </a:effectLst>
                <a:cs typeface="Arial" panose="020B0604020202020204" pitchFamily="34" charset="0"/>
              </a:rPr>
            </a:br>
            <a:r>
              <a:rPr lang="ar-JO" sz="3600" dirty="0">
                <a:effectLst>
                  <a:glow rad="177800">
                    <a:schemeClr val="bg2"/>
                  </a:glow>
                </a:effectLst>
                <a:cs typeface="Arial" panose="020B0604020202020204" pitchFamily="34" charset="0"/>
              </a:rPr>
              <a:t>خلال فترة حكم </a:t>
            </a:r>
            <a:br>
              <a:rPr lang="ar-JO" sz="3600" dirty="0">
                <a:effectLst>
                  <a:glow rad="177800">
                    <a:schemeClr val="bg2"/>
                  </a:glow>
                </a:effectLst>
                <a:cs typeface="Arial" panose="020B0604020202020204" pitchFamily="34" charset="0"/>
              </a:rPr>
            </a:br>
            <a:r>
              <a:rPr lang="ar-JO" sz="3600" dirty="0">
                <a:effectLst>
                  <a:glow rad="177800">
                    <a:schemeClr val="bg2"/>
                  </a:glow>
                </a:effectLst>
                <a:cs typeface="Arial" panose="020B0604020202020204" pitchFamily="34" charset="0"/>
              </a:rPr>
              <a:t>الملك نبوخدنصر</a:t>
            </a:r>
            <a:r>
              <a:rPr lang="en-US" sz="3600" dirty="0">
                <a:effectLst>
                  <a:glow rad="177800">
                    <a:schemeClr val="bg2"/>
                  </a:glow>
                </a:effectLst>
                <a:cs typeface="Arial" panose="020B0604020202020204" pitchFamily="34" charset="0"/>
              </a:rPr>
              <a:t>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87" y="0"/>
            <a:ext cx="915833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987824" y="216024"/>
            <a:ext cx="3960440" cy="1700808"/>
          </a:xfrm>
          <a:effectLst/>
        </p:spPr>
        <p:txBody>
          <a:bodyPr/>
          <a:lstStyle/>
          <a:p>
            <a:pPr marL="619125" indent="-619125" algn="r">
              <a:defRPr/>
            </a:pPr>
            <a:r>
              <a:rPr lang="ar-JO" dirty="0">
                <a:solidFill>
                  <a:schemeClr val="tx2"/>
                </a:solidFill>
                <a:effectLst>
                  <a:glow rad="127000">
                    <a:schemeClr val="bg1"/>
                  </a:glow>
                </a:effectLst>
                <a:ea typeface="ＭＳ Ｐゴシック" charset="0"/>
              </a:rPr>
              <a:t>1. ماذا نفعل الآن؟</a:t>
            </a:r>
            <a:endParaRPr lang="en-US" dirty="0">
              <a:solidFill>
                <a:schemeClr val="tx2"/>
              </a:solidFill>
              <a:effectLst>
                <a:glow rad="127000">
                  <a:schemeClr val="bg1"/>
                </a:glow>
              </a:effectLst>
              <a:ea typeface="ＭＳ Ｐゴシック" charset="0"/>
            </a:endParaRPr>
          </a:p>
        </p:txBody>
      </p:sp>
      <p:sp>
        <p:nvSpPr>
          <p:cNvPr id="6" name="Rectangle 2"/>
          <p:cNvSpPr txBox="1">
            <a:spLocks noChangeArrowheads="1"/>
          </p:cNvSpPr>
          <p:nvPr/>
        </p:nvSpPr>
        <p:spPr bwMode="auto">
          <a:xfrm>
            <a:off x="2771800" y="1700808"/>
            <a:ext cx="4320480" cy="17281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19125" marR="0" lvl="0" indent="-619125"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كيف سينتهي هذا </a:t>
            </a:r>
            <a:r>
              <a:rPr lang="ar-JO"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 </a:t>
            </a:r>
          </a:p>
          <a:p>
            <a:pPr marL="619125" marR="0" lvl="0" indent="-619125"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الأمر؟</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915816" y="4581128"/>
            <a:ext cx="4320480" cy="17281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قائمة المهام لهذا اليوم</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5729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ماذا نفعل عندما نكون </a:t>
            </a:r>
            <a:r>
              <a:rPr lang="ar-JO" sz="5400" dirty="0">
                <a:solidFill>
                  <a:srgbClr val="FFFF00"/>
                </a:solidFill>
                <a:effectLst>
                  <a:glow rad="127000">
                    <a:schemeClr val="tx1"/>
                  </a:glow>
                </a:effectLst>
                <a:ea typeface="ＭＳ Ｐゴシック" charset="0"/>
              </a:rPr>
              <a:t>منضبطين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736587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367" r="21755"/>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الإنضباط يجب أن يأتي ب</a:t>
            </a:r>
            <a:r>
              <a:rPr lang="ar-JO" sz="4800" dirty="0">
                <a:solidFill>
                  <a:srgbClr val="FFFF00"/>
                </a:solidFill>
                <a:effectLst>
                  <a:glow rad="127000">
                    <a:schemeClr val="tx1"/>
                  </a:glow>
                </a:effectLst>
                <a:ea typeface="ＭＳ Ｐゴシック" charset="0"/>
              </a:rPr>
              <a:t>التوبة</a:t>
            </a:r>
            <a:r>
              <a:rPr lang="ar-JO"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1: 1-2: 17</a:t>
            </a:r>
            <a:endParaRPr kumimoji="0" lang="fi-FI"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1768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يوئيل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5" name="Text Box 5"/>
          <p:cNvSpPr txBox="1">
            <a:spLocks noChangeArrowheads="1"/>
          </p:cNvSpPr>
          <p:nvPr/>
        </p:nvSpPr>
        <p:spPr bwMode="auto">
          <a:xfrm rot="-4521974">
            <a:off x="2953385" y="1835944"/>
            <a:ext cx="492443" cy="45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يوم الرب</a:t>
            </a:r>
            <a:endParaRPr kumimoji="0" lang="en-US" sz="36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نبوة</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دمار              1: 1-2: 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تحرير              </a:t>
            </a:r>
            <a:r>
              <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2: 18-3: 21</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تاريخ</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الكوارث 1: 1-20</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الغزو 2: 1-17</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الإسترداد 2: 18-32</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الدينونة 3: 1-16</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البركة 3: 17-21</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400282"/>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772816"/>
            <a:ext cx="9144000" cy="2401711"/>
          </a:xfrm>
        </p:spPr>
        <p:txBody>
          <a:bodyPr/>
          <a:lstStyle/>
          <a:p>
            <a:pPr rtl="1"/>
            <a:r>
              <a:rPr lang="ar-SA" sz="8800" dirty="0" err="1">
                <a:cs typeface="Arial" panose="020B0604020202020204" pitchFamily="34" charset="0"/>
              </a:rPr>
              <a:t>يوئيل</a:t>
            </a:r>
            <a:r>
              <a:rPr lang="ar-SA" sz="8800" dirty="0">
                <a:cs typeface="Arial" panose="020B0604020202020204" pitchFamily="34" charset="0"/>
              </a:rPr>
              <a:t> ١</a:t>
            </a:r>
          </a:p>
        </p:txBody>
      </p:sp>
    </p:spTree>
    <p:extLst>
      <p:ext uri="{BB962C8B-B14F-4D97-AF65-F5344CB8AC3E}">
        <p14:creationId xmlns:p14="http://schemas.microsoft.com/office/powerpoint/2010/main" val="2135411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2276872"/>
            <a:ext cx="9217024" cy="4608512"/>
          </a:xfrm>
          <a:prstGeom prst="rect">
            <a:avLst/>
          </a:prstGeom>
        </p:spPr>
      </p:pic>
      <p:sp>
        <p:nvSpPr>
          <p:cNvPr id="9" name="Oval Callout 8"/>
          <p:cNvSpPr/>
          <p:nvPr/>
        </p:nvSpPr>
        <p:spPr bwMode="auto">
          <a:xfrm>
            <a:off x="0" y="343803"/>
            <a:ext cx="4788024"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0" name="Oval Callout 9"/>
          <p:cNvSpPr/>
          <p:nvPr/>
        </p:nvSpPr>
        <p:spPr bwMode="auto">
          <a:xfrm rot="10800000">
            <a:off x="3975896" y="4986005"/>
            <a:ext cx="4412731" cy="187199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60166" name="Rectangle 6"/>
          <p:cNvSpPr>
            <a:spLocks noChangeArrowheads="1"/>
          </p:cNvSpPr>
          <p:nvPr/>
        </p:nvSpPr>
        <p:spPr bwMode="auto">
          <a:xfrm>
            <a:off x="4246459" y="5157192"/>
            <a:ext cx="3887243" cy="135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حسناً</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1187624" y="2909789"/>
            <a:ext cx="7200800" cy="1743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قول الرب الذي صار إلى يوئيل بن فثوئيل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1: 1</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39265" name="Rectangle 2"/>
          <p:cNvSpPr>
            <a:spLocks noGrp="1" noChangeArrowheads="1"/>
          </p:cNvSpPr>
          <p:nvPr>
            <p:ph type="title"/>
          </p:nvPr>
        </p:nvSpPr>
        <p:spPr>
          <a:xfrm>
            <a:off x="198512" y="368424"/>
            <a:ext cx="4445496" cy="2412504"/>
          </a:xfrm>
        </p:spPr>
        <p:txBody>
          <a:bodyPr/>
          <a:lstStyle/>
          <a:p>
            <a:pPr eaLnBrk="1" hangingPunct="1"/>
            <a:r>
              <a:rPr lang="ar-JO" altLang="zh-CN" sz="4000" dirty="0">
                <a:solidFill>
                  <a:schemeClr val="bg1"/>
                </a:solidFill>
                <a:effectLst>
                  <a:glow rad="165100">
                    <a:schemeClr val="tx1"/>
                  </a:glow>
                </a:effectLst>
                <a:ea typeface="ＭＳ Ｐゴシック" charset="0"/>
                <a:cs typeface="Arial" panose="020B0604020202020204" pitchFamily="34" charset="0"/>
              </a:rPr>
              <a:t>أخبرهم عن</a:t>
            </a:r>
            <a:br>
              <a:rPr lang="ar-JO" altLang="zh-CN" sz="4000" dirty="0">
                <a:solidFill>
                  <a:schemeClr val="bg1"/>
                </a:solidFill>
                <a:effectLst>
                  <a:glow rad="165100">
                    <a:schemeClr val="tx1"/>
                  </a:glow>
                </a:effectLst>
                <a:ea typeface="ＭＳ Ｐゴシック" charset="0"/>
                <a:cs typeface="Arial" panose="020B0604020202020204" pitchFamily="34" charset="0"/>
              </a:rPr>
            </a:br>
            <a:r>
              <a:rPr lang="ar-JO" altLang="zh-CN" sz="4000" dirty="0">
                <a:solidFill>
                  <a:schemeClr val="bg1"/>
                </a:solidFill>
                <a:effectLst>
                  <a:glow rad="165100">
                    <a:schemeClr val="tx1"/>
                  </a:glow>
                </a:effectLst>
                <a:ea typeface="ＭＳ Ｐゴシック" charset="0"/>
                <a:cs typeface="Arial" panose="020B0604020202020204" pitchFamily="34" charset="0"/>
              </a:rPr>
              <a:t>الجراد</a:t>
            </a:r>
            <a:endParaRPr lang="en-US" altLang="zh-CN" dirty="0">
              <a:solidFill>
                <a:schemeClr val="bg1"/>
              </a:solidFill>
              <a:effectLst>
                <a:glow rad="165100">
                  <a:schemeClr val="tx1"/>
                </a:glow>
              </a:effectLst>
              <a:ea typeface="ＭＳ Ｐゴシック" charset="0"/>
              <a:cs typeface="Arial" panose="020B0604020202020204" pitchFamily="34" charset="0"/>
            </a:endParaRPr>
          </a:p>
        </p:txBody>
      </p:sp>
      <p:grpSp>
        <p:nvGrpSpPr>
          <p:cNvPr id="3" name="Group 2"/>
          <p:cNvGrpSpPr/>
          <p:nvPr/>
        </p:nvGrpSpPr>
        <p:grpSpPr>
          <a:xfrm>
            <a:off x="5076056" y="-27384"/>
            <a:ext cx="4067944" cy="2313384"/>
            <a:chOff x="5076056" y="-27384"/>
            <a:chExt cx="4067944" cy="2313384"/>
          </a:xfrm>
        </p:grpSpPr>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5076056" y="-27384"/>
              <a:ext cx="396044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يتم ذكر ملك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لا يتم ذكر تاريخ</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1237369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60166">
                                            <p:txEl>
                                              <p:pRg st="0" end="0"/>
                                            </p:txEl>
                                          </p:spTgt>
                                        </p:tgtEl>
                                        <p:attrNameLst>
                                          <p:attrName>style.visibility</p:attrName>
                                        </p:attrNameLst>
                                      </p:cBhvr>
                                      <p:to>
                                        <p:strVal val="visible"/>
                                      </p:to>
                                    </p:set>
                                    <p:animEffect transition="in" filter="wipe(up)">
                                      <p:cBhvr>
                                        <p:cTn id="26" dur="500"/>
                                        <p:tgtEl>
                                          <p:spTgt spid="86016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60166" grpId="0" build="p"/>
      <p:bldP spid="13926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الإسم يوئيل = الرب هو الله</a:t>
            </a:r>
            <a:endParaRPr lang="en-US" sz="4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979712" y="2393504"/>
            <a:ext cx="4483494" cy="4464496"/>
          </a:xfrm>
          <a:prstGeom prst="rect">
            <a:avLst/>
          </a:prstGeom>
        </p:spPr>
      </p:pic>
      <p:sp>
        <p:nvSpPr>
          <p:cNvPr id="4" name="Rectangle 2"/>
          <p:cNvSpPr txBox="1">
            <a:spLocks noChangeArrowheads="1"/>
          </p:cNvSpPr>
          <p:nvPr/>
        </p:nvSpPr>
        <p:spPr bwMode="auto">
          <a:xfrm>
            <a:off x="0" y="793130"/>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 = يهوه = الرب</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5567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إيل = إلوهيم = الله</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6096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22"/>
            <a:ext cx="3605715" cy="4634814"/>
          </a:xfrm>
          <a:prstGeom prst="rect">
            <a:avLst/>
          </a:prstGeom>
        </p:spPr>
      </p:pic>
      <p:sp>
        <p:nvSpPr>
          <p:cNvPr id="900098" name="Rectangle 2"/>
          <p:cNvSpPr>
            <a:spLocks noGrp="1" noChangeArrowheads="1"/>
          </p:cNvSpPr>
          <p:nvPr>
            <p:ph type="ctrTitle"/>
          </p:nvPr>
        </p:nvSpPr>
        <p:spPr>
          <a:xfrm>
            <a:off x="3491880" y="-99392"/>
            <a:ext cx="5652120" cy="6858000"/>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2 اسمعوا هذا أيها الشيوخ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وأصغوا يا جميع سكان الأرض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هل حدث هذا في أيامكم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أو في أيام آبائكم</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 3 أخبروا بنيكم عنه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وبنوكم بنيهم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وبنوهم دوراً آخر</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يوئيل 1: 2-3</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28999316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212365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	أبكي لتجنب الدينونة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	أرجع إلى بركة الله</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3.	أخضع لسيادة الله </a:t>
            </a:r>
          </a:p>
        </p:txBody>
      </p:sp>
    </p:spTree>
    <p:extLst>
      <p:ext uri="{BB962C8B-B14F-4D97-AF65-F5344CB8AC3E}">
        <p14:creationId xmlns:p14="http://schemas.microsoft.com/office/powerpoint/2010/main" val="339303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دينونة يهوذا الأخيرة عن طريق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الجراد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يجب أن تجعل الناس يتوبون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لأن يوم الرب المخوف سيأتي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 طريق الغزو البابلي.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ومع ذلك فإن الله يعد بالمغفرة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والخلاص والإسترداد من خلال دينونة الأمم.</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4800" b="1" dirty="0">
                <a:solidFill>
                  <a:srgbClr val="FFFFFF"/>
                </a:solidFill>
                <a:latin typeface="Arial" panose="020B0604020202020204" pitchFamily="34" charset="0"/>
                <a:cs typeface="Arial" panose="020B0604020202020204" pitchFamily="34" charset="0"/>
              </a:rPr>
              <a:t>البيان الموجز</a:t>
            </a:r>
            <a:endParaRPr lang="en-US" sz="48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575</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68245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descr="draft_lens6594562module53438082photo_1251100778LOCUST_-_SWARM_-_old_photo_-_GOOD.jpg"/>
          <p:cNvPicPr>
            <a:picLocks noChangeAspect="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0" name="Text Box 2"/>
          <p:cNvSpPr txBox="1">
            <a:spLocks noChangeArrowheads="1"/>
          </p:cNvSpPr>
          <p:nvPr/>
        </p:nvSpPr>
        <p:spPr bwMode="auto">
          <a:xfrm>
            <a:off x="0" y="1676400"/>
            <a:ext cx="91440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482400"/>
                </a:solidFill>
                <a:effectLst>
                  <a:glow rad="127000">
                    <a:srgbClr val="FFFFFF">
                      <a:alpha val="87000"/>
                    </a:srgbClr>
                  </a:glow>
                </a:effectLst>
                <a:uLnTx/>
                <a:uFillTx/>
                <a:latin typeface="Arial" panose="020B0604020202020204" pitchFamily="34" charset="0"/>
                <a:cs typeface="Arial" panose="020B0604020202020204" pitchFamily="34" charset="0"/>
              </a:rPr>
              <a:t>ت. التاريخ : فترة زمنية متأخرة بعد السبي (بين 597 </a:t>
            </a:r>
            <a:r>
              <a:rPr lang="ar-JO" sz="3600" b="1" dirty="0">
                <a:solidFill>
                  <a:srgbClr val="482400"/>
                </a:solidFill>
                <a:effectLst>
                  <a:glow rad="127000">
                    <a:srgbClr val="FFFFFF">
                      <a:alpha val="87000"/>
                    </a:srgbClr>
                  </a:glow>
                </a:effectLst>
                <a:latin typeface="Arial" panose="020B0604020202020204" pitchFamily="34" charset="0"/>
                <a:cs typeface="Arial" panose="020B0604020202020204" pitchFamily="34" charset="0"/>
              </a:rPr>
              <a:t> </a:t>
            </a: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noProof="0" dirty="0">
                <a:ln>
                  <a:noFill/>
                </a:ln>
                <a:solidFill>
                  <a:srgbClr val="482400"/>
                </a:solidFill>
                <a:effectLst>
                  <a:glow rad="127000">
                    <a:srgbClr val="FFFFFF">
                      <a:alpha val="87000"/>
                    </a:srgbClr>
                  </a:glow>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482400"/>
                </a:solidFill>
                <a:effectLst>
                  <a:glow rad="127000">
                    <a:srgbClr val="FFFFFF">
                      <a:alpha val="87000"/>
                    </a:srgbClr>
                  </a:glow>
                </a:effectLst>
                <a:uLnTx/>
                <a:uFillTx/>
                <a:latin typeface="Arial" panose="020B0604020202020204" pitchFamily="34" charset="0"/>
                <a:cs typeface="Arial" panose="020B0604020202020204" pitchFamily="34" charset="0"/>
              </a:rPr>
              <a:t>و586 ق.م)</a:t>
            </a:r>
            <a:endParaRPr kumimoji="0" lang="en-US" sz="3600" b="1" u="none" strike="noStrike" kern="1200" cap="none" spc="0" normalizeH="0" baseline="0" noProof="0" dirty="0">
              <a:ln>
                <a:noFill/>
              </a:ln>
              <a:solidFill>
                <a:srgbClr val="482400"/>
              </a:solidFill>
              <a:effectLst>
                <a:glow rad="127000">
                  <a:srgbClr val="FFFFFF">
                    <a:alpha val="87000"/>
                  </a:srgbClr>
                </a:glow>
              </a:effectLst>
              <a:uLnTx/>
              <a:uFillTx/>
              <a:latin typeface="Arial" panose="020B0604020202020204" pitchFamily="34" charset="0"/>
              <a:cs typeface="Arial" panose="020B0604020202020204" pitchFamily="34" charset="0"/>
            </a:endParaRPr>
          </a:p>
        </p:txBody>
      </p:sp>
      <p:sp>
        <p:nvSpPr>
          <p:cNvPr id="575493" name="Text Box 5"/>
          <p:cNvSpPr txBox="1">
            <a:spLocks noChangeArrowheads="1"/>
          </p:cNvSpPr>
          <p:nvPr/>
        </p:nvSpPr>
        <p:spPr bwMode="auto">
          <a:xfrm>
            <a:off x="0" y="3486150"/>
            <a:ext cx="9190038"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65138" marR="0" lvl="0" indent="-465138"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ECE8DE">
                    <a:lumMod val="10000"/>
                  </a:srgbClr>
                </a:solidFill>
                <a:effectLst/>
                <a:uLnTx/>
                <a:uFillTx/>
                <a:latin typeface="Arial" panose="020B0604020202020204" pitchFamily="34" charset="0"/>
                <a:cs typeface="Arial" panose="020B0604020202020204" pitchFamily="34" charset="0"/>
              </a:rPr>
              <a:t>ث. المستلمون: الناس في يهوذا بسبب إشارات كثيرة إلى  </a:t>
            </a:r>
          </a:p>
          <a:p>
            <a:pPr marL="465138" marR="0" lvl="0" indent="-465138" algn="r" defTabSz="914400" rtl="0" eaLnBrk="1" fontAlgn="base" latinLnBrk="0" hangingPunct="1">
              <a:lnSpc>
                <a:spcPct val="100000"/>
              </a:lnSpc>
              <a:spcBef>
                <a:spcPct val="50000"/>
              </a:spcBef>
              <a:spcAft>
                <a:spcPct val="0"/>
              </a:spcAft>
              <a:buClrTx/>
              <a:buSzTx/>
              <a:buFontTx/>
              <a:buNone/>
              <a:tabLst/>
              <a:defRPr/>
            </a:pPr>
            <a:r>
              <a:rPr lang="ar-JO" sz="3600" b="1" dirty="0">
                <a:solidFill>
                  <a:srgbClr val="ECE8DE">
                    <a:lumMod val="10000"/>
                  </a:srgbClr>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ECE8DE">
                    <a:lumMod val="10000"/>
                  </a:srgbClr>
                </a:solidFill>
                <a:effectLst/>
                <a:uLnTx/>
                <a:uFillTx/>
                <a:latin typeface="Arial" panose="020B0604020202020204" pitchFamily="34" charset="0"/>
                <a:cs typeface="Arial" panose="020B0604020202020204" pitchFamily="34" charset="0"/>
              </a:rPr>
              <a:t>صهيون والهيكل (1: 9 ، 13-14 ؛ 2: 15-17 ، 23   </a:t>
            </a:r>
          </a:p>
          <a:p>
            <a:pPr marL="465138" marR="0" lvl="0" indent="-465138" algn="r" defTabSz="914400" rtl="0" eaLnBrk="1" fontAlgn="base" latinLnBrk="0" hangingPunct="1">
              <a:lnSpc>
                <a:spcPct val="100000"/>
              </a:lnSpc>
              <a:spcBef>
                <a:spcPct val="50000"/>
              </a:spcBef>
              <a:spcAft>
                <a:spcPct val="0"/>
              </a:spcAft>
              <a:buClrTx/>
              <a:buSzTx/>
              <a:buFontTx/>
              <a:buNone/>
              <a:tabLst/>
              <a:defRPr/>
            </a:pPr>
            <a:r>
              <a:rPr lang="ar-JO" sz="3600" b="1" dirty="0">
                <a:solidFill>
                  <a:srgbClr val="ECE8DE">
                    <a:lumMod val="10000"/>
                  </a:srgbClr>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ECE8DE">
                    <a:lumMod val="10000"/>
                  </a:srgbClr>
                </a:solidFill>
                <a:effectLst/>
                <a:uLnTx/>
                <a:uFillTx/>
                <a:latin typeface="Arial" panose="020B0604020202020204" pitchFamily="34" charset="0"/>
                <a:cs typeface="Arial" panose="020B0604020202020204" pitchFamily="34" charset="0"/>
              </a:rPr>
              <a:t>، 32 ؛ 3: 1 ، 5-6 ، 16-17 ، 20-21 ).</a:t>
            </a:r>
            <a:endParaRPr kumimoji="0" lang="en-US" sz="3600" b="1" u="none" strike="noStrike" kern="1200" cap="none" spc="0" normalizeH="0" baseline="0" noProof="0" dirty="0">
              <a:ln>
                <a:noFill/>
              </a:ln>
              <a:solidFill>
                <a:srgbClr val="ECE8DE">
                  <a:lumMod val="10000"/>
                </a:srgbClr>
              </a:solidFill>
              <a:effectLst>
                <a:glow rad="127000">
                  <a:srgbClr val="FFFFFF">
                    <a:alpha val="87000"/>
                  </a:srgbClr>
                </a:glow>
              </a:effectLst>
              <a:uLnTx/>
              <a:uFillTx/>
              <a:latin typeface="Arial" panose="020B0604020202020204" pitchFamily="34" charset="0"/>
              <a:cs typeface="Arial" panose="020B0604020202020204" pitchFamily="34" charset="0"/>
            </a:endParaRPr>
          </a:p>
        </p:txBody>
      </p:sp>
      <p:sp>
        <p:nvSpPr>
          <p:cNvPr id="34820" name="Text Box 6"/>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alpha val="87000"/>
                    </a:srgbClr>
                  </a:glow>
                </a:effectLst>
                <a:uLnTx/>
                <a:uFillTx/>
                <a:latin typeface="Arial" panose="020B0604020202020204" pitchFamily="34" charset="0"/>
                <a:cs typeface="Arial" panose="020B0604020202020204" pitchFamily="34" charset="0"/>
              </a:rPr>
              <a:t>577</a:t>
            </a:r>
            <a:endParaRPr kumimoji="0" lang="en-US" sz="2400" b="1" u="none" strike="noStrike" kern="1200" cap="none" spc="0" normalizeH="0" baseline="0" noProof="0" dirty="0">
              <a:ln>
                <a:noFill/>
              </a:ln>
              <a:solidFill>
                <a:srgbClr val="000000"/>
              </a:solidFill>
              <a:effectLst>
                <a:glow rad="127000">
                  <a:srgbClr val="FFFFFF">
                    <a:alpha val="87000"/>
                  </a:srgbClr>
                </a:glow>
              </a:effectLst>
              <a:uLnTx/>
              <a:uFillTx/>
              <a:latin typeface="Arial" panose="020B0604020202020204" pitchFamily="34" charset="0"/>
              <a:cs typeface="Arial" panose="020B0604020202020204" pitchFamily="34" charset="0"/>
            </a:endParaRPr>
          </a:p>
        </p:txBody>
      </p:sp>
      <p:sp>
        <p:nvSpPr>
          <p:cNvPr id="34821" name="Rectangle 7"/>
          <p:cNvSpPr>
            <a:spLocks noGrp="1" noChangeArrowheads="1"/>
          </p:cNvSpPr>
          <p:nvPr>
            <p:ph type="title" idx="4294967295"/>
          </p:nvPr>
        </p:nvSpPr>
        <p:spPr>
          <a:xfrm>
            <a:off x="762000" y="0"/>
            <a:ext cx="7772400" cy="685800"/>
          </a:xfrm>
        </p:spPr>
        <p:txBody>
          <a:bodyPr/>
          <a:lstStyle/>
          <a:p>
            <a:pPr algn="ctr" eaLnBrk="1" hangingPunct="1">
              <a:defRPr/>
            </a:pPr>
            <a:r>
              <a:rPr lang="ar-JO" sz="3200" dirty="0">
                <a:effectLst>
                  <a:glow rad="127000">
                    <a:schemeClr val="bg1">
                      <a:alpha val="87000"/>
                    </a:schemeClr>
                  </a:glow>
                </a:effectLst>
                <a:ea typeface="ＭＳ Ｐゴシック" charset="0"/>
              </a:rPr>
              <a:t>التاريخ والمستلمين</a:t>
            </a:r>
            <a:endParaRPr lang="en-US" sz="3200" dirty="0">
              <a:effectLst>
                <a:glow rad="127000">
                  <a:schemeClr val="bg1">
                    <a:alpha val="87000"/>
                  </a:scheme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75490">
                                            <p:txEl>
                                              <p:pRg st="0" end="0"/>
                                            </p:txEl>
                                          </p:spTgt>
                                        </p:tgtEl>
                                        <p:attrNameLst>
                                          <p:attrName>style.visibility</p:attrName>
                                        </p:attrNameLst>
                                      </p:cBhvr>
                                      <p:to>
                                        <p:strVal val="visible"/>
                                      </p:to>
                                    </p:set>
                                    <p:animEffect transition="in" filter="box(out)">
                                      <p:cBhvr>
                                        <p:cTn id="7" dur="500"/>
                                        <p:tgtEl>
                                          <p:spTgt spid="5754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75490">
                                            <p:txEl>
                                              <p:pRg st="1" end="1"/>
                                            </p:txEl>
                                          </p:spTgt>
                                        </p:tgtEl>
                                        <p:attrNameLst>
                                          <p:attrName>style.visibility</p:attrName>
                                        </p:attrNameLst>
                                      </p:cBhvr>
                                      <p:to>
                                        <p:strVal val="visible"/>
                                      </p:to>
                                    </p:set>
                                    <p:animEffect transition="in" filter="box(out)">
                                      <p:cBhvr>
                                        <p:cTn id="12" dur="500"/>
                                        <p:tgtEl>
                                          <p:spTgt spid="5754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75493">
                                            <p:txEl>
                                              <p:pRg st="0" end="0"/>
                                            </p:txEl>
                                          </p:spTgt>
                                        </p:tgtEl>
                                        <p:attrNameLst>
                                          <p:attrName>style.visibility</p:attrName>
                                        </p:attrNameLst>
                                      </p:cBhvr>
                                      <p:to>
                                        <p:strVal val="visible"/>
                                      </p:to>
                                    </p:set>
                                    <p:animEffect transition="in" filter="box(out)">
                                      <p:cBhvr>
                                        <p:cTn id="17" dur="500"/>
                                        <p:tgtEl>
                                          <p:spTgt spid="57549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75493">
                                            <p:txEl>
                                              <p:pRg st="1" end="1"/>
                                            </p:txEl>
                                          </p:spTgt>
                                        </p:tgtEl>
                                        <p:attrNameLst>
                                          <p:attrName>style.visibility</p:attrName>
                                        </p:attrNameLst>
                                      </p:cBhvr>
                                      <p:to>
                                        <p:strVal val="visible"/>
                                      </p:to>
                                    </p:set>
                                    <p:animEffect transition="in" filter="box(out)">
                                      <p:cBhvr>
                                        <p:cTn id="22" dur="500"/>
                                        <p:tgtEl>
                                          <p:spTgt spid="57549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75493">
                                            <p:txEl>
                                              <p:pRg st="2" end="2"/>
                                            </p:txEl>
                                          </p:spTgt>
                                        </p:tgtEl>
                                        <p:attrNameLst>
                                          <p:attrName>style.visibility</p:attrName>
                                        </p:attrNameLst>
                                      </p:cBhvr>
                                      <p:to>
                                        <p:strVal val="visible"/>
                                      </p:to>
                                    </p:set>
                                    <p:animEffect transition="in" filter="box(out)">
                                      <p:cBhvr>
                                        <p:cTn id="27" dur="500"/>
                                        <p:tgtEl>
                                          <p:spTgt spid="5754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0" grpId="0" build="p" autoUpdateAnimBg="0"/>
      <p:bldP spid="5754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9524" name="Picture 4" descr="locust">
            <a:hlinkClick r:id="rId2"/>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62000" y="0"/>
            <a:ext cx="8382000" cy="3352800"/>
          </a:xfrm>
        </p:spPr>
      </p:pic>
      <p:pic>
        <p:nvPicPr>
          <p:cNvPr id="619525" name="Picture 5" descr="locust-north">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3733800"/>
            <a:ext cx="8458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9526" name="AutoShape 6"/>
          <p:cNvSpPr>
            <a:spLocks noChangeArrowheads="1"/>
          </p:cNvSpPr>
          <p:nvPr/>
        </p:nvSpPr>
        <p:spPr bwMode="auto">
          <a:xfrm>
            <a:off x="2743200" y="2514600"/>
            <a:ext cx="3657600" cy="1066800"/>
          </a:xfrm>
          <a:prstGeom prst="upArrowCallout">
            <a:avLst>
              <a:gd name="adj1" fmla="val 85714"/>
              <a:gd name="adj2" fmla="val 85714"/>
              <a:gd name="adj3" fmla="val 16667"/>
              <a:gd name="adj4" fmla="val 66667"/>
            </a:avLst>
          </a:prstGeom>
          <a:solidFill>
            <a:srgbClr val="1F408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غزو الجراد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9" name="AutoShape 9"/>
          <p:cNvSpPr>
            <a:spLocks noChangeArrowheads="1"/>
          </p:cNvSpPr>
          <p:nvPr/>
        </p:nvSpPr>
        <p:spPr bwMode="auto">
          <a:xfrm>
            <a:off x="2743200" y="3581400"/>
            <a:ext cx="3657600" cy="1295400"/>
          </a:xfrm>
          <a:prstGeom prst="downArrowCallout">
            <a:avLst>
              <a:gd name="adj1" fmla="val 70588"/>
              <a:gd name="adj2" fmla="val 70588"/>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غزو الجراد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31" name="Oval 11"/>
          <p:cNvSpPr>
            <a:spLocks noChangeArrowheads="1"/>
          </p:cNvSpPr>
          <p:nvPr/>
        </p:nvSpPr>
        <p:spPr bwMode="auto">
          <a:xfrm>
            <a:off x="1295400" y="4191000"/>
            <a:ext cx="2590800" cy="2057400"/>
          </a:xfrm>
          <a:prstGeom prst="ellipse">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9532" name="Oval 12"/>
          <p:cNvSpPr>
            <a:spLocks noChangeArrowheads="1"/>
          </p:cNvSpPr>
          <p:nvPr/>
        </p:nvSpPr>
        <p:spPr bwMode="auto">
          <a:xfrm>
            <a:off x="5334000" y="4419600"/>
            <a:ext cx="1447800" cy="1752600"/>
          </a:xfrm>
          <a:prstGeom prst="ellipse">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5895" name="Rectangle 2"/>
          <p:cNvSpPr>
            <a:spLocks noGrp="1" noChangeArrowheads="1"/>
          </p:cNvSpPr>
          <p:nvPr>
            <p:ph type="title"/>
          </p:nvPr>
        </p:nvSpPr>
        <p:spPr>
          <a:xfrm>
            <a:off x="838200" y="-76200"/>
            <a:ext cx="7772400" cy="914400"/>
          </a:xfrm>
        </p:spPr>
        <p:txBody>
          <a:bodyPr/>
          <a:lstStyle/>
          <a:p>
            <a:pPr algn="ctr" eaLnBrk="1" hangingPunct="1"/>
            <a:r>
              <a:rPr lang="ar-JO" sz="2400" dirty="0"/>
              <a:t>غزو ​​الجراد الحديث </a:t>
            </a:r>
            <a:br>
              <a:rPr lang="ar-JO" sz="2400" dirty="0"/>
            </a:br>
            <a:r>
              <a:rPr lang="ar-JO" sz="2400" dirty="0"/>
              <a:t>(سينتراليا ، بنسلفانيا ، الولايات المتحدة الأمريكية)</a:t>
            </a:r>
            <a:endParaRPr lang="en-US" dirty="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9524"/>
                                        </p:tgtEl>
                                        <p:attrNameLst>
                                          <p:attrName>style.visibility</p:attrName>
                                        </p:attrNameLst>
                                      </p:cBhvr>
                                      <p:to>
                                        <p:strVal val="visible"/>
                                      </p:to>
                                    </p:set>
                                    <p:animEffect transition="in" filter="fade">
                                      <p:cBhvr>
                                        <p:cTn id="7" dur="500"/>
                                        <p:tgtEl>
                                          <p:spTgt spid="619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9526"/>
                                        </p:tgtEl>
                                        <p:attrNameLst>
                                          <p:attrName>style.visibility</p:attrName>
                                        </p:attrNameLst>
                                      </p:cBhvr>
                                      <p:to>
                                        <p:strVal val="visible"/>
                                      </p:to>
                                    </p:set>
                                    <p:animEffect transition="in" filter="fade">
                                      <p:cBhvr>
                                        <p:cTn id="12" dur="500"/>
                                        <p:tgtEl>
                                          <p:spTgt spid="6195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9529"/>
                                        </p:tgtEl>
                                        <p:attrNameLst>
                                          <p:attrName>style.visibility</p:attrName>
                                        </p:attrNameLst>
                                      </p:cBhvr>
                                      <p:to>
                                        <p:strVal val="visible"/>
                                      </p:to>
                                    </p:set>
                                    <p:animEffect transition="in" filter="fade">
                                      <p:cBhvr>
                                        <p:cTn id="17" dur="500"/>
                                        <p:tgtEl>
                                          <p:spTgt spid="6195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19525"/>
                                        </p:tgtEl>
                                        <p:attrNameLst>
                                          <p:attrName>style.visibility</p:attrName>
                                        </p:attrNameLst>
                                      </p:cBhvr>
                                      <p:to>
                                        <p:strVal val="visible"/>
                                      </p:to>
                                    </p:set>
                                    <p:animEffect transition="in" filter="fade">
                                      <p:cBhvr>
                                        <p:cTn id="22" dur="500"/>
                                        <p:tgtEl>
                                          <p:spTgt spid="6195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9531"/>
                                        </p:tgtEl>
                                        <p:attrNameLst>
                                          <p:attrName>style.visibility</p:attrName>
                                        </p:attrNameLst>
                                      </p:cBhvr>
                                      <p:to>
                                        <p:strVal val="visible"/>
                                      </p:to>
                                    </p:set>
                                    <p:animEffect transition="in" filter="fade">
                                      <p:cBhvr>
                                        <p:cTn id="27" dur="500"/>
                                        <p:tgtEl>
                                          <p:spTgt spid="6195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9532"/>
                                        </p:tgtEl>
                                        <p:attrNameLst>
                                          <p:attrName>style.visibility</p:attrName>
                                        </p:attrNameLst>
                                      </p:cBhvr>
                                      <p:to>
                                        <p:strVal val="visible"/>
                                      </p:to>
                                    </p:set>
                                    <p:animEffect transition="in" filter="fade">
                                      <p:cBhvr>
                                        <p:cTn id="32" dur="500"/>
                                        <p:tgtEl>
                                          <p:spTgt spid="619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6" grpId="0" animBg="1" autoUpdateAnimBg="0"/>
      <p:bldP spid="619529" grpId="0" animBg="1" autoUpdateAnimBg="0"/>
      <p:bldP spid="619531" grpId="0" animBg="1"/>
      <p:bldP spid="61953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9" descr="locust">
            <a:hlinkClick r:id="rId2"/>
          </p:cNvPr>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77539" name="Rectangle 3"/>
          <p:cNvSpPr>
            <a:spLocks noGrp="1" noChangeArrowheads="1"/>
          </p:cNvSpPr>
          <p:nvPr>
            <p:ph type="title"/>
          </p:nvPr>
        </p:nvSpPr>
        <p:spPr/>
        <p:txBody>
          <a:bodyPr/>
          <a:lstStyle/>
          <a:p>
            <a:pPr algn="r" eaLnBrk="1" hangingPunct="1">
              <a:defRPr/>
            </a:pPr>
            <a:r>
              <a:rPr lang="ar-JO" dirty="0">
                <a:solidFill>
                  <a:schemeClr val="bg1"/>
                </a:solidFill>
                <a:effectLst>
                  <a:outerShdw blurRad="50800" dist="76200" dir="2700000" algn="tl" rotWithShape="0">
                    <a:srgbClr val="000000">
                      <a:alpha val="76000"/>
                    </a:srgbClr>
                  </a:outerShdw>
                </a:effectLst>
                <a:ea typeface="ＭＳ Ｐゴシック" charset="0"/>
              </a:rPr>
              <a:t>ج. المناسبة</a:t>
            </a:r>
            <a:endParaRPr lang="en-US" u="sng" dirty="0">
              <a:solidFill>
                <a:schemeClr val="bg1"/>
              </a:solidFill>
              <a:effectLst>
                <a:outerShdw blurRad="50800" dist="76200" dir="2700000" algn="tl" rotWithShape="0">
                  <a:srgbClr val="000000">
                    <a:alpha val="76000"/>
                  </a:srgbClr>
                </a:outerShdw>
              </a:effectLst>
              <a:ea typeface="ＭＳ Ｐゴシック" charset="0"/>
            </a:endParaRPr>
          </a:p>
        </p:txBody>
      </p:sp>
      <p:sp>
        <p:nvSpPr>
          <p:cNvPr id="577540" name="Rectangle 4"/>
          <p:cNvSpPr>
            <a:spLocks noGrp="1" noChangeArrowheads="1"/>
          </p:cNvSpPr>
          <p:nvPr>
            <p:ph type="body" sz="half" idx="1"/>
          </p:nvPr>
        </p:nvSpPr>
        <p:spPr>
          <a:xfrm>
            <a:off x="1062038" y="1766888"/>
            <a:ext cx="6786562" cy="3795712"/>
          </a:xfrm>
        </p:spPr>
        <p:txBody>
          <a:bodyPr/>
          <a:lstStyle/>
          <a:p>
            <a:pPr algn="r" rtl="1" eaLnBrk="1" hangingPunct="1">
              <a:lnSpc>
                <a:spcPct val="80000"/>
              </a:lnSpc>
              <a:defRPr/>
            </a:pPr>
            <a:r>
              <a:rPr lang="ar-JO" sz="3600" dirty="0">
                <a:solidFill>
                  <a:schemeClr val="bg1"/>
                </a:solidFill>
                <a:effectLst>
                  <a:outerShdw blurRad="50800" dist="76200" dir="2700000" algn="tl" rotWithShape="0">
                    <a:srgbClr val="000000">
                      <a:alpha val="76000"/>
                    </a:srgbClr>
                  </a:outerShdw>
                </a:effectLst>
                <a:ea typeface="+mn-ea"/>
              </a:rPr>
              <a:t> اجتاح وباء الجراد يهوذا مؤخراً </a:t>
            </a:r>
            <a:endParaRPr lang="en-US" sz="3600" dirty="0">
              <a:solidFill>
                <a:schemeClr val="bg1"/>
              </a:solidFill>
              <a:effectLst>
                <a:outerShdw blurRad="50800" dist="76200" dir="2700000" algn="tl" rotWithShape="0">
                  <a:srgbClr val="000000">
                    <a:alpha val="76000"/>
                  </a:srgbClr>
                </a:outerShdw>
              </a:effectLst>
              <a:ea typeface="+mn-ea"/>
            </a:endParaRPr>
          </a:p>
        </p:txBody>
      </p:sp>
      <p:sp>
        <p:nvSpPr>
          <p:cNvPr id="577548" name="Text Box 12"/>
          <p:cNvSpPr txBox="1">
            <a:spLocks noChangeArrowheads="1"/>
          </p:cNvSpPr>
          <p:nvPr/>
        </p:nvSpPr>
        <p:spPr bwMode="auto">
          <a:xfrm>
            <a:off x="8305800" y="76200"/>
            <a:ext cx="704039" cy="461665"/>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76200" dir="2700000" algn="tl" rotWithShape="0">
                    <a:srgbClr val="000000">
                      <a:alpha val="76000"/>
                    </a:srgbClr>
                  </a:outerShdw>
                </a:effectLst>
                <a:uLnTx/>
                <a:uFillTx/>
                <a:latin typeface="Arial" panose="020B0604020202020204" pitchFamily="34" charset="0"/>
                <a:cs typeface="Arial" panose="020B0604020202020204" pitchFamily="34" charset="0"/>
              </a:rPr>
              <a:t>577</a:t>
            </a:r>
            <a:endParaRPr kumimoji="0" lang="en-US" sz="2400" b="1" u="none" strike="noStrike" kern="1200" cap="none" spc="0" normalizeH="0" baseline="0" noProof="0" dirty="0">
              <a:ln>
                <a:noFill/>
              </a:ln>
              <a:solidFill>
                <a:srgbClr val="FFFFFF"/>
              </a:solidFill>
              <a:effectLst>
                <a:outerShdw blurRad="50800" dist="76200" dir="2700000" algn="tl" rotWithShape="0">
                  <a:srgbClr val="000000">
                    <a:alpha val="76000"/>
                  </a:srgbClr>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20"/>
            <a:ext cx="9144000" cy="6858000"/>
          </a:xfrm>
          <a:prstGeom prst="rect">
            <a:avLst/>
          </a:prstGeom>
        </p:spPr>
      </p:pic>
      <p:sp>
        <p:nvSpPr>
          <p:cNvPr id="900098" name="Rectangle 2"/>
          <p:cNvSpPr>
            <a:spLocks noGrp="1" noChangeArrowheads="1"/>
          </p:cNvSpPr>
          <p:nvPr>
            <p:ph type="ctrTitle"/>
          </p:nvPr>
        </p:nvSpPr>
        <p:spPr>
          <a:xfrm>
            <a:off x="4355976" y="-27384"/>
            <a:ext cx="4788024" cy="682853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فضلة </a:t>
            </a:r>
            <a:r>
              <a:rPr lang="ar-JO" sz="3600" dirty="0">
                <a:solidFill>
                  <a:srgbClr val="FFFF00"/>
                </a:solidFill>
                <a:effectLst>
                  <a:glow rad="127000">
                    <a:schemeClr val="tx1"/>
                  </a:glow>
                </a:effectLst>
                <a:ea typeface="ＭＳ Ｐゴシック" charset="0"/>
              </a:rPr>
              <a:t>القمص</a:t>
            </a:r>
            <a:r>
              <a:rPr lang="ar-JO" sz="3600" dirty="0">
                <a:effectLst>
                  <a:glow rad="127000">
                    <a:schemeClr val="tx1"/>
                  </a:glow>
                </a:effectLst>
                <a:ea typeface="ＭＳ Ｐゴシック" charset="0"/>
              </a:rPr>
              <a:t> أكلها الزحاف وفضلة </a:t>
            </a:r>
            <a:r>
              <a:rPr lang="ar-JO" sz="3600" dirty="0">
                <a:solidFill>
                  <a:srgbClr val="FFFF00"/>
                </a:solidFill>
                <a:effectLst>
                  <a:glow rad="127000">
                    <a:schemeClr val="tx1"/>
                  </a:glow>
                </a:effectLst>
                <a:ea typeface="ＭＳ Ｐゴシック" charset="0"/>
              </a:rPr>
              <a:t>الزحاف</a:t>
            </a:r>
            <a:r>
              <a:rPr lang="ar-JO" sz="3600" dirty="0">
                <a:effectLst>
                  <a:glow rad="127000">
                    <a:schemeClr val="tx1"/>
                  </a:glow>
                </a:effectLst>
                <a:ea typeface="ＭＳ Ｐゴシック" charset="0"/>
              </a:rPr>
              <a:t> أكلها الغوغاء وفضلة </a:t>
            </a:r>
            <a:r>
              <a:rPr lang="ar-JO" sz="3600" dirty="0">
                <a:solidFill>
                  <a:srgbClr val="FFFF00"/>
                </a:solidFill>
                <a:effectLst>
                  <a:glow rad="127000">
                    <a:schemeClr val="tx1"/>
                  </a:glow>
                </a:effectLst>
                <a:ea typeface="ＭＳ Ｐゴシック" charset="0"/>
              </a:rPr>
              <a:t>الغوغاء</a:t>
            </a:r>
            <a:r>
              <a:rPr lang="ar-JO" sz="3600" dirty="0">
                <a:effectLst>
                  <a:glow rad="127000">
                    <a:schemeClr val="tx1"/>
                  </a:glow>
                </a:effectLst>
                <a:ea typeface="ＭＳ Ｐゴシック" charset="0"/>
              </a:rPr>
              <a:t> أكلها </a:t>
            </a:r>
            <a:r>
              <a:rPr lang="ar-JO" sz="3600" dirty="0">
                <a:solidFill>
                  <a:srgbClr val="FFFF00"/>
                </a:solidFill>
                <a:effectLst>
                  <a:glow rad="127000">
                    <a:schemeClr val="tx1"/>
                  </a:glow>
                </a:effectLst>
                <a:ea typeface="ＭＳ Ｐゴシック" charset="0"/>
              </a:rPr>
              <a:t>الطيار</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يوئيل 1: 4</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9692978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31646"/>
          </a:xfrm>
          <a:prstGeom prst="rect">
            <a:avLst/>
          </a:prstGeom>
        </p:spPr>
      </p:pic>
      <p:sp>
        <p:nvSpPr>
          <p:cNvPr id="900098" name="Rectangle 2"/>
          <p:cNvSpPr>
            <a:spLocks noGrp="1" noChangeArrowheads="1"/>
          </p:cNvSpPr>
          <p:nvPr>
            <p:ph type="ctrTitle"/>
          </p:nvPr>
        </p:nvSpPr>
        <p:spPr>
          <a:xfrm>
            <a:off x="0" y="29469"/>
            <a:ext cx="9144000" cy="3111499"/>
          </a:xfrm>
          <a:effectLst/>
        </p:spPr>
        <p:txBody>
          <a:bodyPr anchor="t"/>
          <a:lstStyle/>
          <a:p>
            <a:pPr>
              <a:defRPr/>
            </a:pPr>
            <a:r>
              <a:rPr lang="ar-JO" sz="3200" dirty="0">
                <a:solidFill>
                  <a:schemeClr val="tx1"/>
                </a:solidFill>
                <a:effectLst/>
                <a:ea typeface="ＭＳ Ｐゴシック" charset="0"/>
              </a:rPr>
              <a:t>اصحوا أيها السكارى</a:t>
            </a:r>
            <a:br>
              <a:rPr lang="ar-JO" sz="3200" dirty="0">
                <a:solidFill>
                  <a:schemeClr val="tx1"/>
                </a:solidFill>
                <a:effectLst/>
                <a:ea typeface="ＭＳ Ｐゴシック" charset="0"/>
              </a:rPr>
            </a:br>
            <a:r>
              <a:rPr lang="ar-JO" sz="3200" dirty="0">
                <a:solidFill>
                  <a:schemeClr val="tx1"/>
                </a:solidFill>
                <a:ea typeface="ＭＳ Ｐゴシック" charset="0"/>
              </a:rPr>
              <a:t>وابكوا وولولوا يا جميع</a:t>
            </a:r>
            <a:br>
              <a:rPr lang="ar-JO" sz="3200" dirty="0">
                <a:solidFill>
                  <a:schemeClr val="tx1"/>
                </a:solidFill>
                <a:ea typeface="ＭＳ Ｐゴシック" charset="0"/>
              </a:rPr>
            </a:br>
            <a:r>
              <a:rPr lang="ar-JO" sz="3200" dirty="0">
                <a:solidFill>
                  <a:schemeClr val="tx1"/>
                </a:solidFill>
                <a:ea typeface="ＭＳ Ｐゴシック" charset="0"/>
              </a:rPr>
              <a:t>شاربي الخمر على العصير </a:t>
            </a:r>
            <a:br>
              <a:rPr lang="ar-JO" sz="3200" dirty="0">
                <a:solidFill>
                  <a:schemeClr val="tx1"/>
                </a:solidFill>
                <a:ea typeface="ＭＳ Ｐゴシック" charset="0"/>
              </a:rPr>
            </a:br>
            <a:r>
              <a:rPr lang="ar-JO" sz="3200" dirty="0">
                <a:solidFill>
                  <a:schemeClr val="tx1"/>
                </a:solidFill>
                <a:ea typeface="ＭＳ Ｐゴシック" charset="0"/>
              </a:rPr>
              <a:t>لأنه انقطع عن أفواهكم</a:t>
            </a:r>
            <a:br>
              <a:rPr lang="ar-JO" sz="3200" dirty="0">
                <a:solidFill>
                  <a:schemeClr val="tx1"/>
                </a:solidFill>
                <a:ea typeface="ＭＳ Ｐゴシック" charset="0"/>
              </a:rPr>
            </a:br>
            <a:r>
              <a:rPr lang="ar-JO" sz="3200" dirty="0">
                <a:solidFill>
                  <a:schemeClr val="tx1"/>
                </a:solidFill>
                <a:ea typeface="ＭＳ Ｐゴシック" charset="0"/>
              </a:rPr>
              <a:t>(يوئيل 1: 5)</a:t>
            </a:r>
            <a:endParaRPr lang="en-US" sz="3200" dirty="0">
              <a:solidFill>
                <a:schemeClr val="tx1"/>
              </a:solidFill>
              <a:effectLst/>
              <a:ea typeface="ＭＳ Ｐゴシック" charset="0"/>
            </a:endParaRPr>
          </a:p>
        </p:txBody>
      </p:sp>
    </p:spTree>
    <p:extLst>
      <p:ext uri="{BB962C8B-B14F-4D97-AF65-F5344CB8AC3E}">
        <p14:creationId xmlns:p14="http://schemas.microsoft.com/office/powerpoint/2010/main" val="314667990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997302" cy="6858000"/>
          </a:xfrm>
          <a:prstGeom prst="rect">
            <a:avLst/>
          </a:prstGeom>
        </p:spPr>
      </p:pic>
      <p:sp>
        <p:nvSpPr>
          <p:cNvPr id="900098" name="Rectangle 2"/>
          <p:cNvSpPr>
            <a:spLocks noGrp="1" noChangeArrowheads="1"/>
          </p:cNvSpPr>
          <p:nvPr>
            <p:ph type="ctrTitle"/>
          </p:nvPr>
        </p:nvSpPr>
        <p:spPr>
          <a:xfrm>
            <a:off x="5004048" y="29469"/>
            <a:ext cx="4139952" cy="682853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إذ قد صعدت على أرضي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أمة قوية بلا عدد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أسنانها أسنان الأسد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ولها أضراس اللبوة</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يوئيل 1: 6</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39956178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839" y="7069"/>
            <a:ext cx="5383530" cy="6858000"/>
          </a:xfrm>
          <a:prstGeom prst="rect">
            <a:avLst/>
          </a:prstGeom>
        </p:spPr>
      </p:pic>
      <p:sp>
        <p:nvSpPr>
          <p:cNvPr id="900098" name="Rectangle 2"/>
          <p:cNvSpPr>
            <a:spLocks noGrp="1" noChangeArrowheads="1"/>
          </p:cNvSpPr>
          <p:nvPr>
            <p:ph type="ctrTitle"/>
          </p:nvPr>
        </p:nvSpPr>
        <p:spPr>
          <a:xfrm>
            <a:off x="0" y="29469"/>
            <a:ext cx="3779912" cy="6828531"/>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جعلت كرمتي خربة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وتينتي متهشمة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قد قشرتها وطرحتها فابيضت قضبانها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(يوئيل 1: 7)</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02235271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1" y="166"/>
            <a:ext cx="9143779" cy="6857834"/>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يوم الرب (يوئيل 1: 15)</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25952" y="2132856"/>
            <a:ext cx="4762072" cy="4725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آه على اليوم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يوم الرب قريب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يأتي كخراب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القادر على كل شيء</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327109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0700" y="381000"/>
            <a:ext cx="8102600" cy="60833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6513" y="0"/>
            <a:ext cx="9143999" cy="1080120"/>
          </a:xfrm>
          <a:solidFill>
            <a:schemeClr val="tx1"/>
          </a:solidFill>
          <a:effectLst/>
        </p:spPr>
        <p:txBody>
          <a:bodyPr/>
          <a:lstStyle/>
          <a:p>
            <a:pPr>
              <a:defRPr/>
            </a:pPr>
            <a:r>
              <a:rPr lang="ar-JO" sz="4000" dirty="0">
                <a:solidFill>
                  <a:srgbClr val="FFFFFF"/>
                </a:solidFill>
                <a:effectLst/>
                <a:ea typeface="ＭＳ Ｐゴシック" charset="0"/>
              </a:rPr>
              <a:t>الكوارث الوطنية في يوئيل 1</a:t>
            </a:r>
            <a:endParaRPr lang="en-US" sz="4000" dirty="0">
              <a:solidFill>
                <a:srgbClr val="FFFFFF"/>
              </a:solidFill>
              <a:effectLst/>
              <a:ea typeface="ＭＳ Ｐゴシック" charset="0"/>
            </a:endParaRPr>
          </a:p>
        </p:txBody>
      </p:sp>
      <p:sp>
        <p:nvSpPr>
          <p:cNvPr id="5" name="Rectangle 2"/>
          <p:cNvSpPr txBox="1">
            <a:spLocks noChangeArrowheads="1"/>
          </p:cNvSpPr>
          <p:nvPr/>
        </p:nvSpPr>
        <p:spPr bwMode="auto">
          <a:xfrm>
            <a:off x="683568" y="3356992"/>
            <a:ext cx="2232248" cy="1440160"/>
          </a:xfrm>
          <a:prstGeom prst="rect">
            <a:avLst/>
          </a:prstGeom>
          <a:solidFill>
            <a:srgbClr val="800000"/>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ضربت ضربتان خطيرتان 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563888" y="2132856"/>
            <a:ext cx="2232248" cy="1440160"/>
          </a:xfrm>
          <a:prstGeom prst="rect">
            <a:avLst/>
          </a:prstGeom>
          <a:solidFill>
            <a:srgbClr val="660066"/>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الجراد</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 1: 4</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7" name="Rectangle 2"/>
          <p:cNvSpPr txBox="1">
            <a:spLocks noChangeArrowheads="1"/>
          </p:cNvSpPr>
          <p:nvPr/>
        </p:nvSpPr>
        <p:spPr bwMode="auto">
          <a:xfrm>
            <a:off x="3563888" y="4365104"/>
            <a:ext cx="2232248" cy="1440160"/>
          </a:xfrm>
          <a:prstGeom prst="rect">
            <a:avLst/>
          </a:prstGeom>
          <a:solidFill>
            <a:srgbClr val="660066"/>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الجفاف</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 1: 20</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721848660"/>
      </p:ext>
    </p:extLst>
  </p:cSld>
  <p:clrMapOvr>
    <a:overrideClrMapping bg1="lt1" tx1="dk1" bg2="lt2" tx2="dk2" accent1="accent1" accent2="accent2" accent3="accent3" accent4="accent4" accent5="accent5" accent6="accent6" hlink="hlink" folHlink="folHlink"/>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630786" name="Rectangle 2"/>
          <p:cNvSpPr>
            <a:spLocks noGrp="1" noChangeArrowheads="1"/>
          </p:cNvSpPr>
          <p:nvPr>
            <p:ph type="title"/>
          </p:nvPr>
        </p:nvSpPr>
        <p:spPr>
          <a:xfrm>
            <a:off x="6096000" y="2286000"/>
            <a:ext cx="2819400" cy="2057400"/>
          </a:xfrm>
          <a:solidFill>
            <a:srgbClr val="A50021"/>
          </a:solidFill>
          <a:effectLst>
            <a:outerShdw blurRad="63500" dist="38099" dir="2700000" algn="ctr" rotWithShape="0">
              <a:schemeClr val="tx1">
                <a:alpha val="74998"/>
              </a:schemeClr>
            </a:outerShdw>
          </a:effectLst>
        </p:spPr>
        <p:txBody>
          <a:bodyPr/>
          <a:lstStyle/>
          <a:p>
            <a:pPr algn="ctr" eaLnBrk="1" hangingPunct="1">
              <a:defRPr/>
            </a:pPr>
            <a:r>
              <a:rPr lang="ar-JO" dirty="0">
                <a:solidFill>
                  <a:schemeClr val="bg1"/>
                </a:solidFill>
                <a:effectLst>
                  <a:outerShdw blurRad="38100" dist="38100" dir="2700000" algn="tl">
                    <a:srgbClr val="000000"/>
                  </a:outerShdw>
                </a:effectLst>
                <a:ea typeface="ＭＳ Ｐゴシック" charset="0"/>
              </a:rPr>
              <a:t>البالغون</a:t>
            </a:r>
            <a:br>
              <a:rPr lang="ar-JO" dirty="0">
                <a:solidFill>
                  <a:schemeClr val="bg1"/>
                </a:solidFill>
                <a:effectLst>
                  <a:outerShdw blurRad="38100" dist="38100" dir="2700000" algn="tl">
                    <a:srgbClr val="000000"/>
                  </a:outerShdw>
                </a:effectLst>
                <a:ea typeface="ＭＳ Ｐゴシック" charset="0"/>
              </a:rPr>
            </a:br>
            <a:r>
              <a:rPr lang="ar-JO" dirty="0">
                <a:solidFill>
                  <a:schemeClr val="bg1"/>
                </a:solidFill>
                <a:effectLst>
                  <a:outerShdw blurRad="38100" dist="38100" dir="2700000" algn="tl">
                    <a:srgbClr val="000000"/>
                  </a:outerShdw>
                </a:effectLst>
                <a:ea typeface="ＭＳ Ｐゴシック" charset="0"/>
              </a:rPr>
              <a:t>الناضجون</a:t>
            </a:r>
            <a:br>
              <a:rPr lang="ar-JO" dirty="0">
                <a:solidFill>
                  <a:schemeClr val="bg1"/>
                </a:solidFill>
                <a:effectLst>
                  <a:outerShdw blurRad="38100" dist="38100" dir="2700000" algn="tl">
                    <a:srgbClr val="000000"/>
                  </a:outerShdw>
                </a:effectLst>
                <a:ea typeface="ＭＳ Ｐゴシック" charset="0"/>
              </a:rPr>
            </a:br>
            <a:r>
              <a:rPr lang="ar-JO" dirty="0">
                <a:solidFill>
                  <a:schemeClr val="bg1"/>
                </a:solidFill>
                <a:effectLst>
                  <a:outerShdw blurRad="38100" dist="38100" dir="2700000" algn="tl">
                    <a:srgbClr val="000000"/>
                  </a:outerShdw>
                </a:effectLst>
                <a:ea typeface="ＭＳ Ｐゴシック" charset="0"/>
              </a:rPr>
              <a:t>يتزاوجون</a:t>
            </a:r>
            <a:endParaRPr lang="en-US" dirty="0">
              <a:solidFill>
                <a:schemeClr val="bg1"/>
              </a:solidFill>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وعد الله بالسكن في أورشليم إلى الأبد     (3: 17-21) وإرسال روحه (2: 18-32) متجذر في عهده لحماية أورشليم كمدينته المختارة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(1مل 8: 23-61؛ قارن مع رؤ 21: 3).</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070981" y="44450"/>
            <a:ext cx="9680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52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5" descr="locust1">
            <a:hlinkClick r:id="rId2"/>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627714" name="Rectangle 2"/>
          <p:cNvSpPr>
            <a:spLocks noGrp="1" noChangeArrowheads="1"/>
          </p:cNvSpPr>
          <p:nvPr>
            <p:ph type="title"/>
          </p:nvPr>
        </p:nvSpPr>
        <p:spPr>
          <a:xfrm>
            <a:off x="-36513" y="228600"/>
            <a:ext cx="9236076" cy="838200"/>
          </a:xfrm>
        </p:spPr>
        <p:txBody>
          <a:bodyPr/>
          <a:lstStyle/>
          <a:p>
            <a:pPr algn="ctr" eaLnBrk="1" hangingPunct="1">
              <a:defRPr/>
            </a:pPr>
            <a:r>
              <a:rPr lang="ar-JO" sz="3600" dirty="0">
                <a:solidFill>
                  <a:schemeClr val="bg1"/>
                </a:solidFill>
                <a:effectLst>
                  <a:glow rad="228600">
                    <a:schemeClr val="accent4">
                      <a:satMod val="175000"/>
                      <a:alpha val="82294"/>
                    </a:schemeClr>
                  </a:glow>
                </a:effectLst>
              </a:rPr>
              <a:t>ساحة قبر الجراد ، سالت ليك ، يوتا</a:t>
            </a:r>
            <a:endParaRPr lang="en-US" sz="3600" dirty="0">
              <a:solidFill>
                <a:schemeClr val="bg1"/>
              </a:solidFill>
              <a:effectLst>
                <a:glow rad="228600">
                  <a:schemeClr val="accent4">
                    <a:satMod val="175000"/>
                    <a:alpha val="82294"/>
                  </a:schemeClr>
                </a:glow>
              </a:effectLst>
              <a:ea typeface="+mj-e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1010" name="Picture 5" descr="locust-black">
            <a:hlinkClick r:id="rId2"/>
          </p:cNvPr>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b="14706"/>
          <a:stretch/>
        </p:blipFill>
        <p:spPr>
          <a:xfrm>
            <a:off x="1752600" y="0"/>
            <a:ext cx="7086600" cy="5765483"/>
          </a:xfrm>
        </p:spPr>
      </p:pic>
      <p:sp>
        <p:nvSpPr>
          <p:cNvPr id="171011" name="Rectangle 2"/>
          <p:cNvSpPr>
            <a:spLocks noGrp="1" noChangeArrowheads="1"/>
          </p:cNvSpPr>
          <p:nvPr>
            <p:ph type="title" idx="4294967295"/>
          </p:nvPr>
        </p:nvSpPr>
        <p:spPr>
          <a:xfrm>
            <a:off x="683568" y="381000"/>
            <a:ext cx="8460432" cy="1143000"/>
          </a:xfrm>
        </p:spPr>
        <p:txBody>
          <a:bodyPr/>
          <a:lstStyle/>
          <a:p>
            <a:pPr algn="ctr" eaLnBrk="1" hangingPunct="1"/>
            <a:r>
              <a:rPr lang="ar-JO" sz="4800" dirty="0">
                <a:solidFill>
                  <a:schemeClr val="bg1"/>
                </a:solidFill>
                <a:ea typeface="ＭＳ Ｐゴシック" charset="0"/>
              </a:rPr>
              <a:t>الكلمة المفتاحية</a:t>
            </a:r>
            <a:endParaRPr lang="en-US" sz="4800" dirty="0">
              <a:solidFill>
                <a:schemeClr val="bg1"/>
              </a:solidFill>
              <a:ea typeface="ＭＳ Ｐゴシック" charset="0"/>
            </a:endParaRPr>
          </a:p>
        </p:txBody>
      </p:sp>
      <p:sp>
        <p:nvSpPr>
          <p:cNvPr id="171012" name="Text Box 7"/>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
          <p:cNvSpPr/>
          <p:nvPr/>
        </p:nvSpPr>
        <p:spPr bwMode="auto">
          <a:xfrm>
            <a:off x="3203848" y="5013176"/>
            <a:ext cx="1008112" cy="1008112"/>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1016" name="TextBox 4"/>
          <p:cNvSpPr txBox="1">
            <a:spLocks noChangeArrowheads="1"/>
          </p:cNvSpPr>
          <p:nvPr/>
        </p:nvSpPr>
        <p:spPr bwMode="auto">
          <a:xfrm>
            <a:off x="683568" y="4293096"/>
            <a:ext cx="8460432" cy="264687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600" b="1" u="none" strike="noStrike" kern="1200" cap="none" spc="0" normalizeH="0" baseline="0" noProof="0" dirty="0">
                <a:ln>
                  <a:noFill/>
                </a:ln>
                <a:solidFill>
                  <a:srgbClr val="81F828"/>
                </a:solidFill>
                <a:effectLst/>
                <a:uLnTx/>
                <a:uFillTx/>
                <a:latin typeface="Arial" panose="020B0604020202020204" pitchFamily="34" charset="0"/>
                <a:cs typeface="Arial" panose="020B0604020202020204" pitchFamily="34" charset="0"/>
              </a:rPr>
              <a:t>الجراد</a:t>
            </a:r>
            <a:endParaRPr kumimoji="0" lang="en-US" sz="16600" b="1" u="none" strike="noStrike" kern="1200" cap="none" spc="0" normalizeH="0" baseline="0" noProof="0" dirty="0">
              <a:ln>
                <a:noFill/>
              </a:ln>
              <a:solidFill>
                <a:srgbClr val="81F828"/>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600"/>
            <a:ext cx="9144000" cy="6640830"/>
          </a:xfrm>
          <a:prstGeom prst="rect">
            <a:avLst/>
          </a:prstGeom>
        </p:spPr>
      </p:pic>
      <p:sp>
        <p:nvSpPr>
          <p:cNvPr id="900098" name="Rectangle 2"/>
          <p:cNvSpPr>
            <a:spLocks noGrp="1" noChangeArrowheads="1"/>
          </p:cNvSpPr>
          <p:nvPr>
            <p:ph type="ctrTitle"/>
          </p:nvPr>
        </p:nvSpPr>
        <p:spPr>
          <a:xfrm>
            <a:off x="21111" y="1772816"/>
            <a:ext cx="9144000" cy="3456384"/>
          </a:xfrm>
          <a:effectLst>
            <a:outerShdw blurRad="63500" dist="35921" dir="2700000" algn="ctr" rotWithShape="0">
              <a:schemeClr val="tx2">
                <a:alpha val="74998"/>
              </a:schemeClr>
            </a:outerShdw>
          </a:effectLst>
        </p:spPr>
        <p:txBody>
          <a:bodyPr anchor="t"/>
          <a:lstStyle/>
          <a:p>
            <a:pPr>
              <a:defRPr/>
            </a:pPr>
            <a:r>
              <a:rPr lang="ar-JO" sz="6600" dirty="0">
                <a:effectLst>
                  <a:glow rad="127000">
                    <a:schemeClr val="tx1"/>
                  </a:glow>
                </a:effectLst>
                <a:ea typeface="ＭＳ Ｐゴシック" charset="0"/>
              </a:rPr>
              <a:t>فماذا تقول التوراة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عن الجراد؟</a:t>
            </a:r>
            <a:endParaRPr lang="en-US" sz="6600" dirty="0">
              <a:effectLst>
                <a:glow rad="127000">
                  <a:schemeClr val="tx1"/>
                </a:glow>
              </a:effectLst>
              <a:ea typeface="ＭＳ Ｐゴシック" charset="0"/>
            </a:endParaRPr>
          </a:p>
        </p:txBody>
      </p:sp>
    </p:spTree>
    <p:extLst>
      <p:ext uri="{BB962C8B-B14F-4D97-AF65-F5344CB8AC3E}">
        <p14:creationId xmlns:p14="http://schemas.microsoft.com/office/powerpoint/2010/main" val="104719210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34" name="Title 1"/>
          <p:cNvSpPr>
            <a:spLocks noGrp="1"/>
          </p:cNvSpPr>
          <p:nvPr>
            <p:ph type="title"/>
          </p:nvPr>
        </p:nvSpPr>
        <p:spPr>
          <a:xfrm>
            <a:off x="2124075" y="115888"/>
            <a:ext cx="7056438" cy="792162"/>
          </a:xfrm>
        </p:spPr>
        <p:txBody>
          <a:bodyPr/>
          <a:lstStyle/>
          <a:p>
            <a:pPr algn="l"/>
            <a:r>
              <a:rPr lang="ar-JO" sz="3600" dirty="0">
                <a:solidFill>
                  <a:srgbClr val="000090"/>
                </a:solidFill>
                <a:ea typeface="ＭＳ Ｐゴシック" charset="0"/>
              </a:rPr>
              <a:t>البركات        </a:t>
            </a:r>
            <a:r>
              <a:rPr lang="en-US" sz="3600" dirty="0">
                <a:solidFill>
                  <a:srgbClr val="000090"/>
                </a:solidFill>
                <a:ea typeface="ＭＳ Ｐゴシック" charset="0"/>
              </a:rPr>
              <a:t> </a:t>
            </a:r>
            <a:r>
              <a:rPr lang="ar-JO" sz="3600" dirty="0">
                <a:solidFill>
                  <a:schemeClr val="bg1"/>
                </a:solidFill>
                <a:ea typeface="ＭＳ Ｐゴシック" charset="0"/>
              </a:rPr>
              <a:t>اللعنات و</a:t>
            </a:r>
            <a:endParaRPr lang="en-US" sz="3600" dirty="0">
              <a:solidFill>
                <a:srgbClr val="FFFFFF"/>
              </a:solidFill>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مباركاً تكون في المدينة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ومباركاً تكون في الحقل (3)</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مباركة تكون ثمرة بطنك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وثمرة أرضك (4)</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مباركة تكون سلتك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ومعجنك (5)</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مباركاً تكون في دخولك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ومباركاً تكون في خروجك (6)</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في طريق واحدة يخرجون عليك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وفي سبع طرق ينهزمون أمامك (7)</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تقرض أمماً كثيرة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وأنت لا تقترض (12)</a:t>
            </a:r>
            <a:endParaRPr kumimoji="0" lang="en-US" sz="2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ملعوناً تكون في المدينة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وملعوناً تكون في الحقل (16)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ملعونة تكون ثمرة بطنك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وثمرة بطنك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ملعونة تكون سلتك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ومعجنك (17)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ملعوناً تكون في دخولك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وملعوناً تكون في خروجك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طريق واحدة تخرج عليهم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وفي سبع طرق تهرب أمامهم (25)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 يقرضك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وأنت لا تقرضه (44)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7"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48"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577</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154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2049" name="Title 1"/>
          <p:cNvSpPr txBox="1">
            <a:spLocks/>
          </p:cNvSpPr>
          <p:nvPr/>
        </p:nvSpPr>
        <p:spPr bwMode="auto">
          <a:xfrm>
            <a:off x="34925" y="115888"/>
            <a:ext cx="309721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تثنية 28</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173059"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dirty="0">
                <a:solidFill>
                  <a:srgbClr val="FFFFFF"/>
                </a:solidFill>
                <a:ea typeface="ＭＳ Ｐゴシック" charset="0"/>
              </a:rPr>
              <a:t>اللعنات النبوية</a:t>
            </a:r>
            <a:endParaRPr lang="en-US" sz="4000" dirty="0">
              <a:solidFill>
                <a:srgbClr val="FFFFFF"/>
              </a:solidFill>
              <a:ea typeface="ＭＳ Ｐゴシック" charset="0"/>
            </a:endParaRPr>
          </a:p>
        </p:txBody>
      </p:sp>
      <p:pic>
        <p:nvPicPr>
          <p:cNvPr id="173060"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لماذا؟</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4" name="AutoShape 14"/>
          <p:cNvSpPr>
            <a:spLocks noChangeArrowheads="1"/>
          </p:cNvSpPr>
          <p:nvPr/>
        </p:nvSpPr>
        <p:spPr bwMode="auto">
          <a:xfrm>
            <a:off x="3773599" y="2909451"/>
            <a:ext cx="3449417" cy="3371136"/>
          </a:xfrm>
          <a:prstGeom prst="irregularSeal1">
            <a:avLst/>
          </a:prstGeom>
          <a:solidFill>
            <a:srgbClr val="990000"/>
          </a:solidFill>
          <a:ln w="57150" cap="sq">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6" name="AutoShape 16"/>
          <p:cNvSpPr>
            <a:spLocks noChangeArrowheads="1"/>
          </p:cNvSpPr>
          <p:nvPr/>
        </p:nvSpPr>
        <p:spPr bwMode="auto">
          <a:xfrm>
            <a:off x="643561" y="3963293"/>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تث 28</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66"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577</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154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5" name="Picture 2" descr="Qumran0001"/>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907" name="Rectangle 3"/>
          <p:cNvSpPr>
            <a:spLocks noGrp="1" noChangeArrowheads="1"/>
          </p:cNvSpPr>
          <p:nvPr>
            <p:ph type="title"/>
          </p:nvPr>
        </p:nvSpPr>
        <p:spPr>
          <a:xfrm>
            <a:off x="228600" y="277813"/>
            <a:ext cx="8686800" cy="1143000"/>
          </a:xfrm>
          <a:effectLst>
            <a:outerShdw blurRad="63500" dist="38099" dir="2700000" algn="ctr" rotWithShape="0">
              <a:srgbClr val="000000">
                <a:alpha val="74998"/>
              </a:srgbClr>
            </a:outerShdw>
          </a:effectLst>
        </p:spPr>
        <p:txBody>
          <a:bodyPr/>
          <a:lstStyle/>
          <a:p>
            <a:pPr eaLnBrk="1" hangingPunct="1">
              <a:defRPr/>
            </a:pPr>
            <a:r>
              <a:rPr lang="ar-JO" dirty="0">
                <a:ea typeface="ＭＳ Ｐゴシック" charset="0"/>
                <a:cs typeface="Arial" panose="020B0604020202020204" pitchFamily="34" charset="0"/>
              </a:rPr>
              <a:t>ماذا تعني ضربة الجراد؟</a:t>
            </a:r>
            <a:endParaRPr lang="en-US" dirty="0">
              <a:ea typeface="ＭＳ Ｐゴシック" charset="0"/>
              <a:cs typeface="Arial" panose="020B0604020202020204" pitchFamily="34" charset="0"/>
            </a:endParaRPr>
          </a:p>
        </p:txBody>
      </p:sp>
      <p:sp>
        <p:nvSpPr>
          <p:cNvPr id="635908" name="Rectangle 4"/>
          <p:cNvSpPr>
            <a:spLocks noGrp="1" noChangeArrowheads="1"/>
          </p:cNvSpPr>
          <p:nvPr>
            <p:ph type="body" idx="1"/>
          </p:nvPr>
        </p:nvSpPr>
        <p:spPr>
          <a:xfrm>
            <a:off x="457200" y="1844675"/>
            <a:ext cx="8153400" cy="3124200"/>
          </a:xfrm>
          <a:effectLst>
            <a:outerShdw blurRad="63500" dist="53882" dir="2700000" algn="ctr" rotWithShape="0">
              <a:srgbClr val="000000">
                <a:alpha val="74998"/>
              </a:srgbClr>
            </a:outerShdw>
          </a:effectLst>
        </p:spPr>
        <p:txBody>
          <a:bodyPr/>
          <a:lstStyle/>
          <a:p>
            <a:pPr algn="r" rtl="1" eaLnBrk="1" hangingPunct="1">
              <a:lnSpc>
                <a:spcPct val="90000"/>
              </a:lnSpc>
              <a:defRPr/>
            </a:pPr>
            <a:r>
              <a:rPr lang="ar-JO" sz="4400" dirty="0">
                <a:solidFill>
                  <a:schemeClr val="tx2"/>
                </a:solidFill>
                <a:ea typeface="ＭＳ Ｐゴシック" charset="0"/>
                <a:cs typeface="Arial" panose="020B0604020202020204" pitchFamily="34" charset="0"/>
              </a:rPr>
              <a:t> تثنية 28: 38 </a:t>
            </a:r>
          </a:p>
          <a:p>
            <a:pPr algn="r" rtl="1" eaLnBrk="1" hangingPunct="1">
              <a:lnSpc>
                <a:spcPct val="90000"/>
              </a:lnSpc>
              <a:buNone/>
              <a:defRPr/>
            </a:pPr>
            <a:r>
              <a:rPr lang="ar-JO" sz="4400" dirty="0">
                <a:solidFill>
                  <a:schemeClr val="tx2"/>
                </a:solidFill>
                <a:ea typeface="ＭＳ Ｐゴシック" charset="0"/>
                <a:cs typeface="Arial" panose="020B0604020202020204" pitchFamily="34" charset="0"/>
              </a:rPr>
              <a:t>  بذاراً كثيراً تخرج إلى الحقل وقليلاً تجمع لأن </a:t>
            </a:r>
            <a:r>
              <a:rPr lang="ar-JO" sz="4400" dirty="0">
                <a:solidFill>
                  <a:srgbClr val="FFFF00"/>
                </a:solidFill>
                <a:ea typeface="ＭＳ Ｐゴシック" charset="0"/>
                <a:cs typeface="Arial" panose="020B0604020202020204" pitchFamily="34" charset="0"/>
              </a:rPr>
              <a:t>الجراد يأكله </a:t>
            </a:r>
            <a:endParaRPr lang="en-US" sz="4400" dirty="0">
              <a:solidFill>
                <a:srgbClr val="FFFF00"/>
              </a:solidFill>
              <a:ea typeface="ＭＳ Ｐゴシック" charset="0"/>
              <a:cs typeface="Arial" panose="020B0604020202020204" pitchFamily="34" charset="0"/>
            </a:endParaRPr>
          </a:p>
        </p:txBody>
      </p:sp>
      <p:sp>
        <p:nvSpPr>
          <p:cNvPr id="175108" name="Text Box 5"/>
          <p:cNvSpPr txBox="1">
            <a:spLocks noChangeArrowheads="1"/>
          </p:cNvSpPr>
          <p:nvPr/>
        </p:nvSpPr>
        <p:spPr bwMode="auto">
          <a:xfrm>
            <a:off x="8534400" y="2286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09"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5908">
                                            <p:txEl>
                                              <p:pRg st="0" end="0"/>
                                            </p:txEl>
                                          </p:spTgt>
                                        </p:tgtEl>
                                        <p:attrNameLst>
                                          <p:attrName>style.visibility</p:attrName>
                                        </p:attrNameLst>
                                      </p:cBhvr>
                                      <p:to>
                                        <p:strVal val="visible"/>
                                      </p:to>
                                    </p:set>
                                    <p:animEffect transition="in" filter="fade">
                                      <p:cBhvr>
                                        <p:cTn id="7" dur="500"/>
                                        <p:tgtEl>
                                          <p:spTgt spid="6359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5908">
                                            <p:txEl>
                                              <p:pRg st="1" end="1"/>
                                            </p:txEl>
                                          </p:spTgt>
                                        </p:tgtEl>
                                        <p:attrNameLst>
                                          <p:attrName>style.visibility</p:attrName>
                                        </p:attrNameLst>
                                      </p:cBhvr>
                                      <p:to>
                                        <p:strVal val="visible"/>
                                      </p:to>
                                    </p:set>
                                    <p:animEffect transition="in" filter="fade">
                                      <p:cBhvr>
                                        <p:cTn id="12" dur="500"/>
                                        <p:tgtEl>
                                          <p:spTgt spid="6359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8"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772816"/>
            <a:ext cx="9144000" cy="2401711"/>
          </a:xfrm>
        </p:spPr>
        <p:txBody>
          <a:bodyPr/>
          <a:lstStyle/>
          <a:p>
            <a:pPr rtl="1"/>
            <a:r>
              <a:rPr lang="ar-SA" sz="8800" dirty="0" err="1">
                <a:cs typeface="Arial" panose="020B0604020202020204" pitchFamily="34" charset="0"/>
              </a:rPr>
              <a:t>يوئيل</a:t>
            </a:r>
            <a:r>
              <a:rPr lang="ar-SA" sz="8800" dirty="0">
                <a:cs typeface="Arial" panose="020B0604020202020204" pitchFamily="34" charset="0"/>
              </a:rPr>
              <a:t> ٢</a:t>
            </a:r>
          </a:p>
        </p:txBody>
      </p:sp>
    </p:spTree>
    <p:extLst>
      <p:ext uri="{BB962C8B-B14F-4D97-AF65-F5344CB8AC3E}">
        <p14:creationId xmlns:p14="http://schemas.microsoft.com/office/powerpoint/2010/main" val="1139378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ar-JO" sz="3600" dirty="0">
                <a:effectLst>
                  <a:glow rad="127000">
                    <a:schemeClr val="tx1"/>
                  </a:glow>
                </a:effectLst>
                <a:ea typeface="ＭＳ Ｐゴシック" charset="0"/>
              </a:rPr>
              <a:t>اضربوا بالبوق في صهيون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صوتوا في جبل قدسي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ليرتعد جميع سكان الأرض</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لأن يوم الرب قادم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لأنه قريب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1)</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2656219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ar-JO" sz="3200" dirty="0">
                <a:effectLst>
                  <a:glow rad="127000">
                    <a:schemeClr val="tx1"/>
                  </a:glow>
                </a:effectLst>
                <a:ea typeface="ＭＳ Ｐゴシック" charset="0"/>
              </a:rPr>
              <a:t>يوم ظلام وقتام</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يوم غيم وضباب</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مثل الفجر ممتداً على الجبال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شعب كثير وقوي</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لم يكن نظيره منذ الأزل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ولا يكون أيضاً بعده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إلى سني دور فدور</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(يوئيل 2: 2)</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32215548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قدامه نار تأكل</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وخلفه لهيب يحرق</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الأرض قدامه كجنة عدن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وخلفه قفر خرب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ولا تكون منه نجاة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3)</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5466314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من دينونة الله (1: 1-2: 17)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سيأتي فقط لإسرائيل التائبة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التي تدعو باسم الرب (2: 32؛ قارن مع 2: 12-14).</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7959013" y="44450"/>
            <a:ext cx="10800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901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50800"/>
            <a:ext cx="8915400" cy="6756400"/>
          </a:xfrm>
          <a:prstGeom prst="rect">
            <a:avLst/>
          </a:prstGeom>
        </p:spPr>
      </p:pic>
      <p:sp>
        <p:nvSpPr>
          <p:cNvPr id="900098" name="Rectangle 2"/>
          <p:cNvSpPr>
            <a:spLocks noGrp="1" noChangeArrowheads="1"/>
          </p:cNvSpPr>
          <p:nvPr>
            <p:ph type="ctrTitle"/>
          </p:nvPr>
        </p:nvSpPr>
        <p:spPr>
          <a:xfrm>
            <a:off x="323528" y="260648"/>
            <a:ext cx="4104456" cy="3744416"/>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كمنظر الخيل منظره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ومثل الأفراس يركضون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4)</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74109035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068960"/>
            <a:ext cx="8763000" cy="3657600"/>
          </a:xfrm>
          <a:prstGeom prst="rect">
            <a:avLst/>
          </a:prstGeom>
        </p:spPr>
      </p:pic>
      <p:sp>
        <p:nvSpPr>
          <p:cNvPr id="900098" name="Rectangle 2"/>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كصريف المركبات على رؤوس الجبال يثبون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كزفير لهيب نار تأكل قشاً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كقوم أقوياء مصطفين للقتال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22532867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38D2A-88B1-2C7F-D20B-A3E556119BB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42D972D-61AF-6C19-7754-D10667A7ABCE}"/>
              </a:ext>
            </a:extLst>
          </p:cNvPr>
          <p:cNvPicPr>
            <a:picLocks noChangeAspect="1"/>
          </p:cNvPicPr>
          <p:nvPr/>
        </p:nvPicPr>
        <p:blipFill>
          <a:blip r:embed="rId3"/>
          <a:srcRect l="55645"/>
          <a:stretch>
            <a:fillRect/>
          </a:stretch>
        </p:blipFill>
        <p:spPr>
          <a:xfrm>
            <a:off x="5088194" y="450304"/>
            <a:ext cx="4055806" cy="5715000"/>
          </a:xfrm>
          <a:prstGeom prst="rect">
            <a:avLst/>
          </a:prstGeom>
        </p:spPr>
      </p:pic>
      <p:sp>
        <p:nvSpPr>
          <p:cNvPr id="900098" name="Rectangle 2">
            <a:extLst>
              <a:ext uri="{FF2B5EF4-FFF2-40B4-BE49-F238E27FC236}">
                <a16:creationId xmlns:a16="http://schemas.microsoft.com/office/drawing/2014/main" id="{3B89A183-E31F-5991-EF49-BDFEAD45F66A}"/>
              </a:ext>
            </a:extLst>
          </p:cNvPr>
          <p:cNvSpPr>
            <a:spLocks noGrp="1" noChangeArrowheads="1"/>
          </p:cNvSpPr>
          <p:nvPr>
            <p:ph type="ctrTitle"/>
          </p:nvPr>
        </p:nvSpPr>
        <p:spPr>
          <a:xfrm>
            <a:off x="0" y="29469"/>
            <a:ext cx="5220072" cy="682853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كصريف المركبات على رؤوس الجبال يثبون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كزفير لهيب نار تأكل قشاً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كقوم أقوياء مصطفين للقتال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59642765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E391F-0218-755C-BAF2-FDDE894CC99A}"/>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8EA75255-C48B-707D-EFCB-F99E60F56D68}"/>
              </a:ext>
            </a:extLst>
          </p:cNvPr>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Look at them as they leap along the mountaintops. Listen to the noise they make—like the rumbling of chariots, like the roar of fire sweeping across a field of stubble, or like a mighty army moving into battle</a:t>
            </a: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 </a:t>
            </a:r>
            <a:br>
              <a:rPr lang="en-US" sz="3200" b="1" dirty="0">
                <a:solidFill>
                  <a:schemeClr val="tx1"/>
                </a:solidFill>
                <a:effectLst>
                  <a:glow rad="127000">
                    <a:schemeClr val="tx1"/>
                  </a:glow>
                </a:effectLst>
                <a:latin typeface="Arial" charset="0"/>
                <a:ea typeface="ＭＳ Ｐゴシック" charset="0"/>
                <a:cs typeface="ＭＳ Ｐゴシック" charset="0"/>
              </a:rPr>
            </a:br>
            <a:r>
              <a:rPr lang="en-US" sz="3200" b="1" dirty="0">
                <a:solidFill>
                  <a:schemeClr val="tx1"/>
                </a:solidFill>
                <a:effectLst>
                  <a:glow rad="127000">
                    <a:schemeClr val="tx1"/>
                  </a:glow>
                </a:effectLst>
                <a:latin typeface="Arial" charset="0"/>
                <a:ea typeface="ＭＳ Ｐゴシック" charset="0"/>
                <a:cs typeface="ＭＳ Ｐゴシック" charset="0"/>
              </a:rPr>
              <a:t>(Joel 2:5 </a:t>
            </a:r>
            <a:r>
              <a:rPr lang="en-US" sz="2800" b="1" dirty="0">
                <a:solidFill>
                  <a:schemeClr val="tx1"/>
                </a:solidFill>
                <a:effectLst>
                  <a:glow rad="127000">
                    <a:schemeClr val="tx1"/>
                  </a:glow>
                </a:effectLst>
                <a:latin typeface="Arial" charset="0"/>
                <a:ea typeface="ＭＳ Ｐゴシック" charset="0"/>
                <a:cs typeface="ＭＳ Ｐゴシック" charset="0"/>
              </a:rPr>
              <a:t>NLT</a:t>
            </a:r>
            <a:r>
              <a:rPr lang="en-US" sz="3200" b="1" dirty="0">
                <a:solidFill>
                  <a:schemeClr val="tx1"/>
                </a:solidFill>
                <a:effectLst>
                  <a:glow rad="127000">
                    <a:schemeClr val="tx1"/>
                  </a:glow>
                </a:effectLst>
                <a:latin typeface="Arial" charset="0"/>
                <a:ea typeface="ＭＳ Ｐゴシック" charset="0"/>
                <a:cs typeface="ＭＳ Ｐゴシック" charset="0"/>
              </a:rPr>
              <a:t>).</a:t>
            </a:r>
          </a:p>
        </p:txBody>
      </p:sp>
      <p:pic>
        <p:nvPicPr>
          <p:cNvPr id="3" name="Picture 2">
            <a:extLst>
              <a:ext uri="{FF2B5EF4-FFF2-40B4-BE49-F238E27FC236}">
                <a16:creationId xmlns:a16="http://schemas.microsoft.com/office/drawing/2014/main" id="{17AD738C-149F-BD63-CCF0-2730DD3C8716}"/>
              </a:ext>
            </a:extLst>
          </p:cNvPr>
          <p:cNvPicPr>
            <a:picLocks noChangeAspect="1"/>
          </p:cNvPicPr>
          <p:nvPr/>
        </p:nvPicPr>
        <p:blipFill>
          <a:blip r:embed="rId3"/>
          <a:stretch>
            <a:fillRect/>
          </a:stretch>
        </p:blipFill>
        <p:spPr>
          <a:xfrm>
            <a:off x="-58623" y="404664"/>
            <a:ext cx="9202623" cy="6165304"/>
          </a:xfrm>
          <a:prstGeom prst="rect">
            <a:avLst/>
          </a:prstGeom>
        </p:spPr>
      </p:pic>
    </p:spTree>
    <p:extLst>
      <p:ext uri="{BB962C8B-B14F-4D97-AF65-F5344CB8AC3E}">
        <p14:creationId xmlns:p14="http://schemas.microsoft.com/office/powerpoint/2010/main" val="157957733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66C0A-3D84-AB4D-5C23-BFAAF2A2E7E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30CB8D0D-8E80-D318-D302-666800DAE03B}"/>
              </a:ext>
            </a:extLst>
          </p:cNvPr>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Look at them as they leap along the mountaintops. Listen to the noise they make—like the rumbling of chariots, like the roar of fire sweeping across a field of stubble, or like a mighty army moving into battle</a:t>
            </a: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 </a:t>
            </a:r>
            <a:br>
              <a:rPr lang="en-US" sz="3200" b="1" dirty="0">
                <a:solidFill>
                  <a:schemeClr val="tx1"/>
                </a:solidFill>
                <a:effectLst>
                  <a:glow rad="127000">
                    <a:schemeClr val="tx1"/>
                  </a:glow>
                </a:effectLst>
                <a:latin typeface="Arial" charset="0"/>
                <a:ea typeface="ＭＳ Ｐゴシック" charset="0"/>
                <a:cs typeface="ＭＳ Ｐゴシック" charset="0"/>
              </a:rPr>
            </a:br>
            <a:r>
              <a:rPr lang="en-US" sz="3200" b="1" dirty="0">
                <a:solidFill>
                  <a:schemeClr val="tx1"/>
                </a:solidFill>
                <a:effectLst>
                  <a:glow rad="127000">
                    <a:schemeClr val="tx1"/>
                  </a:glow>
                </a:effectLst>
                <a:latin typeface="Arial" charset="0"/>
                <a:ea typeface="ＭＳ Ｐゴシック" charset="0"/>
                <a:cs typeface="ＭＳ Ｐゴシック" charset="0"/>
              </a:rPr>
              <a:t>(Joel 2:5 </a:t>
            </a:r>
            <a:r>
              <a:rPr lang="en-US" sz="2800" b="1" dirty="0">
                <a:solidFill>
                  <a:schemeClr val="tx1"/>
                </a:solidFill>
                <a:effectLst>
                  <a:glow rad="127000">
                    <a:schemeClr val="tx1"/>
                  </a:glow>
                </a:effectLst>
                <a:latin typeface="Arial" charset="0"/>
                <a:ea typeface="ＭＳ Ｐゴシック" charset="0"/>
                <a:cs typeface="ＭＳ Ｐゴシック" charset="0"/>
              </a:rPr>
              <a:t>NLT</a:t>
            </a:r>
            <a:r>
              <a:rPr lang="en-US" sz="3200" b="1" dirty="0">
                <a:solidFill>
                  <a:schemeClr val="tx1"/>
                </a:solidFill>
                <a:effectLst>
                  <a:glow rad="127000">
                    <a:schemeClr val="tx1"/>
                  </a:glow>
                </a:effectLst>
                <a:latin typeface="Arial" charset="0"/>
                <a:ea typeface="ＭＳ Ｐゴシック" charset="0"/>
                <a:cs typeface="ＭＳ Ｐゴシック" charset="0"/>
              </a:rPr>
              <a:t>).</a:t>
            </a:r>
          </a:p>
        </p:txBody>
      </p:sp>
      <p:pic>
        <p:nvPicPr>
          <p:cNvPr id="4" name="Picture 3">
            <a:extLst>
              <a:ext uri="{FF2B5EF4-FFF2-40B4-BE49-F238E27FC236}">
                <a16:creationId xmlns:a16="http://schemas.microsoft.com/office/drawing/2014/main" id="{E2DF812D-0017-B645-D745-D80D3BD07836}"/>
              </a:ext>
            </a:extLst>
          </p:cNvPr>
          <p:cNvPicPr>
            <a:picLocks noChangeAspect="1"/>
          </p:cNvPicPr>
          <p:nvPr/>
        </p:nvPicPr>
        <p:blipFill>
          <a:blip r:embed="rId3"/>
          <a:stretch>
            <a:fillRect/>
          </a:stretch>
        </p:blipFill>
        <p:spPr>
          <a:xfrm>
            <a:off x="-16612" y="404664"/>
            <a:ext cx="9193331" cy="5745832"/>
          </a:xfrm>
          <a:prstGeom prst="rect">
            <a:avLst/>
          </a:prstGeom>
        </p:spPr>
      </p:pic>
    </p:spTree>
    <p:extLst>
      <p:ext uri="{BB962C8B-B14F-4D97-AF65-F5344CB8AC3E}">
        <p14:creationId xmlns:p14="http://schemas.microsoft.com/office/powerpoint/2010/main" val="288102778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9FF92-8CBB-7DD5-CDCC-39B60BB12603}"/>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31482654-A945-E4F8-9747-AC5BA11240EB}"/>
              </a:ext>
            </a:extLst>
          </p:cNvPr>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Look at them as they leap along the mountaintops. Listen to the noise they make—like the rumbling of chariots, like the roar of fire sweeping across a field of stubble, or like a mighty army moving into battle</a:t>
            </a: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 </a:t>
            </a:r>
            <a:br>
              <a:rPr lang="en-US" sz="3200" b="1" dirty="0">
                <a:solidFill>
                  <a:schemeClr val="tx1"/>
                </a:solidFill>
                <a:effectLst>
                  <a:glow rad="127000">
                    <a:schemeClr val="tx1"/>
                  </a:glow>
                </a:effectLst>
                <a:latin typeface="Arial" charset="0"/>
                <a:ea typeface="ＭＳ Ｐゴシック" charset="0"/>
                <a:cs typeface="ＭＳ Ｐゴシック" charset="0"/>
              </a:rPr>
            </a:br>
            <a:r>
              <a:rPr lang="en-US" sz="3200" b="1" dirty="0">
                <a:solidFill>
                  <a:schemeClr val="tx1"/>
                </a:solidFill>
                <a:effectLst>
                  <a:glow rad="127000">
                    <a:schemeClr val="tx1"/>
                  </a:glow>
                </a:effectLst>
                <a:latin typeface="Arial" charset="0"/>
                <a:ea typeface="ＭＳ Ｐゴシック" charset="0"/>
                <a:cs typeface="ＭＳ Ｐゴシック" charset="0"/>
              </a:rPr>
              <a:t>(Joel 2:5 </a:t>
            </a:r>
            <a:r>
              <a:rPr lang="en-US" sz="2800" b="1" dirty="0">
                <a:solidFill>
                  <a:schemeClr val="tx1"/>
                </a:solidFill>
                <a:effectLst>
                  <a:glow rad="127000">
                    <a:schemeClr val="tx1"/>
                  </a:glow>
                </a:effectLst>
                <a:latin typeface="Arial" charset="0"/>
                <a:ea typeface="ＭＳ Ｐゴシック" charset="0"/>
                <a:cs typeface="ＭＳ Ｐゴシック" charset="0"/>
              </a:rPr>
              <a:t>NLT</a:t>
            </a:r>
            <a:r>
              <a:rPr lang="en-US" sz="3200" b="1" dirty="0">
                <a:solidFill>
                  <a:schemeClr val="tx1"/>
                </a:solidFill>
                <a:effectLst>
                  <a:glow rad="127000">
                    <a:schemeClr val="tx1"/>
                  </a:glow>
                </a:effectLst>
                <a:latin typeface="Arial" charset="0"/>
                <a:ea typeface="ＭＳ Ｐゴシック" charset="0"/>
                <a:cs typeface="ＭＳ Ｐゴシック" charset="0"/>
              </a:rPr>
              <a:t>).</a:t>
            </a:r>
          </a:p>
        </p:txBody>
      </p:sp>
      <p:pic>
        <p:nvPicPr>
          <p:cNvPr id="3" name="Picture 2">
            <a:extLst>
              <a:ext uri="{FF2B5EF4-FFF2-40B4-BE49-F238E27FC236}">
                <a16:creationId xmlns:a16="http://schemas.microsoft.com/office/drawing/2014/main" id="{5B56E0FC-434E-77B7-B2F0-EB6A9D525AD1}"/>
              </a:ext>
            </a:extLst>
          </p:cNvPr>
          <p:cNvPicPr>
            <a:picLocks noChangeAspect="1"/>
          </p:cNvPicPr>
          <p:nvPr/>
        </p:nvPicPr>
        <p:blipFill>
          <a:blip r:embed="rId3"/>
          <a:stretch>
            <a:fillRect/>
          </a:stretch>
        </p:blipFill>
        <p:spPr>
          <a:xfrm>
            <a:off x="0" y="571500"/>
            <a:ext cx="9180512" cy="5737820"/>
          </a:xfrm>
          <a:prstGeom prst="rect">
            <a:avLst/>
          </a:prstGeom>
        </p:spPr>
      </p:pic>
    </p:spTree>
    <p:extLst>
      <p:ext uri="{BB962C8B-B14F-4D97-AF65-F5344CB8AC3E}">
        <p14:creationId xmlns:p14="http://schemas.microsoft.com/office/powerpoint/2010/main" val="343245395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5" descr="Locust">
            <a:hlinkClick r:id="rId2"/>
          </p:cNvPr>
          <p:cNvPicPr>
            <a:picLocks noGrp="1" noChangeAspect="1" noChangeArrowheads="1"/>
          </p:cNvPicPr>
          <p:nvPr>
            <p:ph sz="half" idx="2"/>
          </p:nvPr>
        </p:nvPicPr>
        <p:blipFill>
          <a:blip r:embed="rId3" cstate="screen">
            <a:lum bright="-18000"/>
            <a:extLst>
              <a:ext uri="{28A0092B-C50C-407E-A947-70E740481C1C}">
                <a14:useLocalDpi xmlns:a14="http://schemas.microsoft.com/office/drawing/2010/main"/>
              </a:ext>
            </a:extLst>
          </a:blip>
          <a:srcRect/>
          <a:stretch>
            <a:fillRect/>
          </a:stretch>
        </p:blipFill>
        <p:spPr>
          <a:xfrm>
            <a:off x="0" y="-42863"/>
            <a:ext cx="9144000" cy="6900863"/>
          </a:xfrm>
        </p:spPr>
      </p:pic>
      <p:sp>
        <p:nvSpPr>
          <p:cNvPr id="44034" name="Rectangle 2"/>
          <p:cNvSpPr>
            <a:spLocks noGrp="1" noChangeArrowheads="1"/>
          </p:cNvSpPr>
          <p:nvPr>
            <p:ph type="title"/>
          </p:nvPr>
        </p:nvSpPr>
        <p:spPr>
          <a:xfrm>
            <a:off x="457200" y="0"/>
            <a:ext cx="4267200" cy="914400"/>
          </a:xfrm>
        </p:spPr>
        <p:txBody>
          <a:bodyPr/>
          <a:lstStyle/>
          <a:p>
            <a:pPr algn="ctr" eaLnBrk="1" hangingPunct="1">
              <a:defRPr/>
            </a:pPr>
            <a:r>
              <a:rPr lang="ar-JO" sz="4800" dirty="0">
                <a:solidFill>
                  <a:srgbClr val="FFFFFF"/>
                </a:solidFill>
                <a:effectLst>
                  <a:glow rad="101600">
                    <a:schemeClr val="tx1">
                      <a:alpha val="75000"/>
                    </a:schemeClr>
                  </a:glow>
                </a:effectLst>
                <a:ea typeface="ＭＳ Ｐゴシック" charset="0"/>
              </a:rPr>
              <a:t>الآية المفتاحية</a:t>
            </a:r>
            <a:endParaRPr lang="en-US" sz="4800" dirty="0">
              <a:solidFill>
                <a:srgbClr val="FFFFFF"/>
              </a:solidFill>
              <a:effectLst>
                <a:glow rad="101600">
                  <a:schemeClr val="tx1">
                    <a:alpha val="75000"/>
                  </a:schemeClr>
                </a:glow>
              </a:effectLst>
              <a:ea typeface="ＭＳ Ｐゴシック" charset="0"/>
            </a:endParaRPr>
          </a:p>
        </p:txBody>
      </p:sp>
      <p:sp>
        <p:nvSpPr>
          <p:cNvPr id="625667" name="Rectangle 3"/>
          <p:cNvSpPr>
            <a:spLocks noGrp="1" noChangeArrowheads="1"/>
          </p:cNvSpPr>
          <p:nvPr>
            <p:ph type="body" sz="half" idx="1"/>
          </p:nvPr>
        </p:nvSpPr>
        <p:spPr>
          <a:xfrm>
            <a:off x="3276600" y="3214688"/>
            <a:ext cx="5872163" cy="3643312"/>
          </a:xfrm>
          <a:effectLst>
            <a:outerShdw blurRad="63500" dist="38099" dir="2700000" algn="ctr" rotWithShape="0">
              <a:schemeClr val="tx1">
                <a:alpha val="74998"/>
              </a:schemeClr>
            </a:outerShdw>
          </a:effectLst>
        </p:spPr>
        <p:txBody>
          <a:bodyPr/>
          <a:lstStyle/>
          <a:p>
            <a:pPr algn="ctr" rtl="1" eaLnBrk="1" hangingPunct="1">
              <a:defRPr/>
            </a:pPr>
            <a:r>
              <a:rPr lang="ar-JO" sz="3600" dirty="0">
                <a:solidFill>
                  <a:srgbClr val="FFFFFF"/>
                </a:solidFill>
                <a:effectLst>
                  <a:glow rad="101600">
                    <a:schemeClr val="tx1">
                      <a:alpha val="75000"/>
                    </a:schemeClr>
                  </a:glow>
                </a:effectLst>
                <a:ea typeface="+mn-ea"/>
              </a:rPr>
              <a:t>لأن يوم الرب عظيم ومخوف جداً فمن يطيقه ولكن الآن يقول الرب ارجعوا إليَّ بكل قلوبكم وبالصوم والبكاء والنوح</a:t>
            </a:r>
          </a:p>
          <a:p>
            <a:pPr algn="ctr" rtl="1" eaLnBrk="1" hangingPunct="1">
              <a:defRPr/>
            </a:pPr>
            <a:r>
              <a:rPr lang="en-US" sz="3600" dirty="0">
                <a:solidFill>
                  <a:srgbClr val="FFFFFF"/>
                </a:solidFill>
                <a:effectLst>
                  <a:glow rad="101600">
                    <a:schemeClr val="tx1">
                      <a:alpha val="75000"/>
                    </a:schemeClr>
                  </a:glow>
                </a:effectLst>
                <a:ea typeface="+mn-ea"/>
              </a:rPr>
              <a:t>)</a:t>
            </a:r>
            <a:r>
              <a:rPr lang="ar-JO" sz="3600" dirty="0">
                <a:solidFill>
                  <a:srgbClr val="FFFFFF"/>
                </a:solidFill>
                <a:effectLst>
                  <a:glow rad="101600">
                    <a:schemeClr val="tx1">
                      <a:alpha val="75000"/>
                    </a:schemeClr>
                  </a:glow>
                </a:effectLst>
                <a:ea typeface="+mn-ea"/>
              </a:rPr>
              <a:t>يوئيل 2: 11ب-12</a:t>
            </a:r>
            <a:r>
              <a:rPr lang="en-US" sz="3600" dirty="0">
                <a:solidFill>
                  <a:srgbClr val="FFFFFF"/>
                </a:solidFill>
                <a:effectLst>
                  <a:glow rad="101600">
                    <a:schemeClr val="tx1">
                      <a:alpha val="75000"/>
                    </a:schemeClr>
                  </a:glow>
                </a:effectLst>
                <a:ea typeface="+mn-ea"/>
              </a:rPr>
              <a:t>(</a:t>
            </a:r>
          </a:p>
        </p:txBody>
      </p:sp>
      <p:sp>
        <p:nvSpPr>
          <p:cNvPr id="625671" name="Text Box 7"/>
          <p:cNvSpPr txBox="1">
            <a:spLocks noChangeArrowheads="1"/>
          </p:cNvSpPr>
          <p:nvPr/>
        </p:nvSpPr>
        <p:spPr bwMode="auto">
          <a:xfrm>
            <a:off x="8375650" y="762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575</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9" descr="locust-in-ai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3618" name="Rectangle 2"/>
          <p:cNvSpPr>
            <a:spLocks noGrp="1" noChangeArrowheads="1"/>
          </p:cNvSpPr>
          <p:nvPr>
            <p:ph type="title"/>
          </p:nvPr>
        </p:nvSpPr>
        <p:spPr>
          <a:xfrm>
            <a:off x="304800" y="381000"/>
            <a:ext cx="6931496" cy="1143000"/>
          </a:xfrm>
          <a:effectLst>
            <a:outerShdw blurRad="63500" dist="38099" dir="2700000" algn="ctr" rotWithShape="0">
              <a:schemeClr val="tx1">
                <a:alpha val="74998"/>
              </a:schemeClr>
            </a:outerShdw>
          </a:effectLst>
        </p:spPr>
        <p:txBody>
          <a:bodyPr/>
          <a:lstStyle/>
          <a:p>
            <a:pPr eaLnBrk="1" hangingPunct="1">
              <a:defRPr/>
            </a:pPr>
            <a:r>
              <a:rPr lang="ar-JO" dirty="0">
                <a:solidFill>
                  <a:srgbClr val="FFFFFF"/>
                </a:solidFill>
                <a:ea typeface="+mj-ea"/>
              </a:rPr>
              <a:t>ما هو الجراد في </a:t>
            </a:r>
            <a:br>
              <a:rPr lang="ar-JO" dirty="0">
                <a:solidFill>
                  <a:srgbClr val="FFFFFF"/>
                </a:solidFill>
                <a:ea typeface="+mj-ea"/>
              </a:rPr>
            </a:br>
            <a:r>
              <a:rPr lang="ar-JO" dirty="0">
                <a:solidFill>
                  <a:srgbClr val="FFFFFF"/>
                </a:solidFill>
                <a:ea typeface="+mj-ea"/>
              </a:rPr>
              <a:t>يوئيل 2: 1-11؟</a:t>
            </a:r>
            <a:endParaRPr lang="en-US" dirty="0">
              <a:solidFill>
                <a:srgbClr val="FFFFFF"/>
              </a:solidFill>
              <a:ea typeface="+mj-ea"/>
            </a:endParaRPr>
          </a:p>
        </p:txBody>
      </p:sp>
      <p:sp>
        <p:nvSpPr>
          <p:cNvPr id="623619" name="Rectangle 3"/>
          <p:cNvSpPr>
            <a:spLocks noGrp="1" noChangeArrowheads="1"/>
          </p:cNvSpPr>
          <p:nvPr>
            <p:ph type="body" idx="1"/>
          </p:nvPr>
        </p:nvSpPr>
        <p:spPr>
          <a:xfrm>
            <a:off x="609600" y="3886200"/>
            <a:ext cx="2900363" cy="1204913"/>
          </a:xfrm>
          <a:effectLst/>
        </p:spPr>
        <p:txBody>
          <a:bodyPr/>
          <a:lstStyle/>
          <a:p>
            <a:pPr algn="r" rtl="1" eaLnBrk="1" hangingPunct="1">
              <a:defRPr/>
            </a:pPr>
            <a:r>
              <a:rPr lang="ar-JO" sz="3200" dirty="0">
                <a:solidFill>
                  <a:srgbClr val="FFFFFF"/>
                </a:solidFill>
                <a:ea typeface="+mn-ea"/>
              </a:rPr>
              <a:t>جراد حرفي؟</a:t>
            </a:r>
            <a:endParaRPr lang="en-US" sz="3200" dirty="0">
              <a:solidFill>
                <a:srgbClr val="FFFFFF"/>
              </a:solidFill>
              <a:ea typeface="+mn-ea"/>
            </a:endParaRPr>
          </a:p>
        </p:txBody>
      </p:sp>
      <p:sp>
        <p:nvSpPr>
          <p:cNvPr id="623623" name="Rectangle 7"/>
          <p:cNvSpPr>
            <a:spLocks noChangeArrowheads="1"/>
          </p:cNvSpPr>
          <p:nvPr/>
        </p:nvSpPr>
        <p:spPr bwMode="auto">
          <a:xfrm>
            <a:off x="3200400" y="4292600"/>
            <a:ext cx="2667000" cy="1600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Tx/>
              <a:buSzTx/>
              <a:buFontTx/>
              <a:buBlip>
                <a:blip r:embed="rId4"/>
              </a:buBlip>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صورة رمزية لجيوش عديدة؟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3624" name="Rectangle 8"/>
          <p:cNvSpPr>
            <a:spLocks noChangeArrowheads="1"/>
          </p:cNvSpPr>
          <p:nvPr/>
        </p:nvSpPr>
        <p:spPr bwMode="auto">
          <a:xfrm>
            <a:off x="5724525" y="1412875"/>
            <a:ext cx="2971800" cy="16764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Tx/>
              <a:buSzTx/>
              <a:buFontTx/>
              <a:buBlip>
                <a:blip r:embed="rId4"/>
              </a:buBlip>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من الجراد والجيوش؟</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3625" name="Rectangle 9"/>
          <p:cNvSpPr>
            <a:spLocks noChangeArrowheads="1"/>
          </p:cNvSpPr>
          <p:nvPr/>
        </p:nvSpPr>
        <p:spPr bwMode="auto">
          <a:xfrm>
            <a:off x="900113" y="2057400"/>
            <a:ext cx="3595687" cy="16764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Tx/>
              <a:buSzTx/>
              <a:buFontTx/>
              <a:buBlip>
                <a:blip r:embed="rId4"/>
              </a:buBlip>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مخلوقات خارقة للطبيعة؟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3626" name="Rectangle 10"/>
          <p:cNvSpPr>
            <a:spLocks noChangeArrowheads="1"/>
          </p:cNvSpPr>
          <p:nvPr/>
        </p:nvSpPr>
        <p:spPr bwMode="auto">
          <a:xfrm>
            <a:off x="6105525" y="3851275"/>
            <a:ext cx="2667000" cy="16002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Tx/>
              <a:buSzTx/>
              <a:buFontTx/>
              <a:buBlip>
                <a:blip r:embed="rId4"/>
              </a:buBlip>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صورة رمزية لجيش واحد؟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8184"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3625"/>
                                        </p:tgtEl>
                                        <p:attrNameLst>
                                          <p:attrName>style.visibility</p:attrName>
                                        </p:attrNameLst>
                                      </p:cBhvr>
                                      <p:to>
                                        <p:strVal val="visible"/>
                                      </p:to>
                                    </p:set>
                                    <p:animEffect transition="in" filter="fade">
                                      <p:cBhvr>
                                        <p:cTn id="7" dur="500"/>
                                        <p:tgtEl>
                                          <p:spTgt spid="6236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3623"/>
                                        </p:tgtEl>
                                        <p:attrNameLst>
                                          <p:attrName>style.visibility</p:attrName>
                                        </p:attrNameLst>
                                      </p:cBhvr>
                                      <p:to>
                                        <p:strVal val="visible"/>
                                      </p:to>
                                    </p:set>
                                    <p:animEffect transition="in" filter="fade">
                                      <p:cBhvr>
                                        <p:cTn id="12" dur="500"/>
                                        <p:tgtEl>
                                          <p:spTgt spid="6236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3626"/>
                                        </p:tgtEl>
                                        <p:attrNameLst>
                                          <p:attrName>style.visibility</p:attrName>
                                        </p:attrNameLst>
                                      </p:cBhvr>
                                      <p:to>
                                        <p:strVal val="visible"/>
                                      </p:to>
                                    </p:set>
                                    <p:animEffect transition="in" filter="fade">
                                      <p:cBhvr>
                                        <p:cTn id="17" dur="500"/>
                                        <p:tgtEl>
                                          <p:spTgt spid="6236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3619">
                                            <p:txEl>
                                              <p:pRg st="0" end="0"/>
                                            </p:txEl>
                                          </p:spTgt>
                                        </p:tgtEl>
                                        <p:attrNameLst>
                                          <p:attrName>style.visibility</p:attrName>
                                        </p:attrNameLst>
                                      </p:cBhvr>
                                      <p:to>
                                        <p:strVal val="visible"/>
                                      </p:to>
                                    </p:set>
                                    <p:animEffect transition="in" filter="fade">
                                      <p:cBhvr>
                                        <p:cTn id="22" dur="500"/>
                                        <p:tgtEl>
                                          <p:spTgt spid="62361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3624"/>
                                        </p:tgtEl>
                                        <p:attrNameLst>
                                          <p:attrName>style.visibility</p:attrName>
                                        </p:attrNameLst>
                                      </p:cBhvr>
                                      <p:to>
                                        <p:strVal val="visible"/>
                                      </p:to>
                                    </p:set>
                                    <p:animEffect transition="in" filter="fade">
                                      <p:cBhvr>
                                        <p:cTn id="27" dur="500"/>
                                        <p:tgtEl>
                                          <p:spTgt spid="623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19" grpId="0" build="p" autoUpdateAnimBg="0"/>
      <p:bldP spid="623623" grpId="0" autoUpdateAnimBg="0"/>
      <p:bldP spid="623624" grpId="0" autoUpdateAnimBg="0"/>
      <p:bldP spid="623625" grpId="0" autoUpdateAnimBg="0"/>
      <p:bldP spid="623626"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يوئيل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5" name="Text Box 5"/>
          <p:cNvSpPr txBox="1">
            <a:spLocks noChangeArrowheads="1"/>
          </p:cNvSpPr>
          <p:nvPr/>
        </p:nvSpPr>
        <p:spPr bwMode="auto">
          <a:xfrm rot="-4521974">
            <a:off x="2953385" y="1835944"/>
            <a:ext cx="492443" cy="45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يوم الرب</a:t>
            </a:r>
            <a:endParaRPr kumimoji="0" lang="en-US" sz="36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نبوة</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دمار              1: 1-2: 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تحرير              </a:t>
            </a:r>
            <a:r>
              <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2: 18-3: 21</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تاريخ</a:t>
            </a:r>
            <a:endParaRPr kumimoji="0" lang="en-US" sz="3200" b="1" u="none" strike="noStrike" kern="1200" cap="none" spc="0" normalizeH="0" baseline="0" noProof="0" dirty="0">
              <a:ln>
                <a:noFill/>
              </a:ln>
              <a:solidFill>
                <a:srgbClr val="808080"/>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الكوارث 1: 1-20</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الغزو 2: 1-17</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الإسترداد 2: 18-32</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الدينونة 3: 1-16</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البركة 3: 17-21</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0" y="0"/>
            <a:ext cx="4702629" cy="6858000"/>
          </a:xfrm>
          <a:prstGeom prst="rect">
            <a:avLst/>
          </a:prstGeom>
        </p:spPr>
      </p:pic>
      <p:sp>
        <p:nvSpPr>
          <p:cNvPr id="2" name="Title 1"/>
          <p:cNvSpPr>
            <a:spLocks noGrp="1"/>
          </p:cNvSpPr>
          <p:nvPr>
            <p:ph type="title"/>
          </p:nvPr>
        </p:nvSpPr>
        <p:spPr>
          <a:xfrm>
            <a:off x="3708400" y="44450"/>
            <a:ext cx="5256213" cy="936625"/>
          </a:xfrm>
        </p:spPr>
        <p:txBody>
          <a:bodyPr/>
          <a:lstStyle/>
          <a:p>
            <a:pPr>
              <a:defRPr/>
            </a:pPr>
            <a:r>
              <a:rPr lang="ar-JO" dirty="0">
                <a:cs typeface="Arial" panose="020B0604020202020204" pitchFamily="34" charset="0"/>
              </a:rPr>
              <a:t>مستقبلي لماذا؟</a:t>
            </a:r>
            <a:endParaRPr lang="en-US" dirty="0">
              <a:cs typeface="Arial" panose="020B0604020202020204" pitchFamily="34" charset="0"/>
            </a:endParaRPr>
          </a:p>
        </p:txBody>
      </p:sp>
      <p:sp>
        <p:nvSpPr>
          <p:cNvPr id="4" name="Title 1"/>
          <p:cNvSpPr txBox="1">
            <a:spLocks/>
          </p:cNvSpPr>
          <p:nvPr/>
        </p:nvSpPr>
        <p:spPr bwMode="auto">
          <a:xfrm>
            <a:off x="4700119" y="1052513"/>
            <a:ext cx="4410544"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تصعيد الصور: زلزال ، علامات في السماء (يوئيل 2:10 ، 30-31 ؛ متى 24:29)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0232"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دور المسيح في دينونة وادي يهوشافاط           (3: 2، 12؛ قارن مع مت 25) يوازن إرساله الروح القدس (2: 28-32؛ قارن مع يو 16: 7- 15؛      أع 1: 8) في يوم الخمسين (أع 2: 16-21).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042989" y="44450"/>
            <a:ext cx="9960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42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ar-JO" dirty="0">
                <a:cs typeface="Arial" panose="020B0604020202020204" pitchFamily="34" charset="0"/>
              </a:rPr>
              <a:t>مستقبلي لماذا؟</a:t>
            </a:r>
            <a:endParaRPr lang="en-US" dirty="0">
              <a:cs typeface="Arial" panose="020B0604020202020204" pitchFamily="34" charset="0"/>
            </a:endParaRPr>
          </a:p>
        </p:txBody>
      </p:sp>
      <p:sp>
        <p:nvSpPr>
          <p:cNvPr id="4" name="Title 1"/>
          <p:cNvSpPr txBox="1">
            <a:spLocks/>
          </p:cNvSpPr>
          <p:nvPr/>
        </p:nvSpPr>
        <p:spPr bwMode="auto">
          <a:xfrm>
            <a:off x="4373593" y="1052513"/>
            <a:ext cx="4737070"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تصعيد الصور: زلزال ، علامات في السماء (يوئيل 2:10 ، 30-31 ؛ متى 24:29)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373593" y="2684463"/>
            <a:ext cx="4770407" cy="74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جيش (يوئيل 2: 2، 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0232"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323528" y="2564904"/>
            <a:ext cx="4050065" cy="4005064"/>
          </a:xfrm>
          <a:prstGeom prst="rect">
            <a:avLst/>
          </a:prstGeom>
        </p:spPr>
      </p:pic>
    </p:spTree>
    <p:extLst>
      <p:ext uri="{BB962C8B-B14F-4D97-AF65-F5344CB8AC3E}">
        <p14:creationId xmlns:p14="http://schemas.microsoft.com/office/powerpoint/2010/main" val="1244703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ar-JO" dirty="0">
                <a:cs typeface="Arial" panose="020B0604020202020204" pitchFamily="34" charset="0"/>
              </a:rPr>
              <a:t>مستقبلي لماذا؟</a:t>
            </a:r>
            <a:endParaRPr lang="en-US" dirty="0">
              <a:cs typeface="Arial" panose="020B0604020202020204" pitchFamily="34" charset="0"/>
            </a:endParaRPr>
          </a:p>
        </p:txBody>
      </p:sp>
      <p:pic>
        <p:nvPicPr>
          <p:cNvPr id="180226" name="Picture 2" descr="Maps and Charts of Israe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3513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530602" y="1052513"/>
            <a:ext cx="5580062"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تصعيد الصور: زلزال ، علامات في السماء </a:t>
            </a:r>
          </a:p>
          <a:p>
            <a:pPr marL="358775" marR="0" lvl="0" indent="-358775" algn="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sz="2800" b="1" dirty="0">
                <a:solidFill>
                  <a:srgbClr val="FFFFFF"/>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(يوئيل 2:10 ، 30-31 ؛ متى 24:29)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513138" y="2420888"/>
            <a:ext cx="5630862" cy="74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جيش (يوئيل 2: 2، 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3597275" y="3561779"/>
            <a:ext cx="5546725"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8163" marR="0" lvl="0" indent="-538163"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لا يغزو الجراد من الشمال مثل هذا الجيش (يوئيل 2:20)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347865" y="4941888"/>
            <a:ext cx="5829474" cy="191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8163" marR="0" lvl="0" indent="-538163"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الشمال (يوئيل 2:20) يتطابق مع الأعداء الأخرويين الذين يغزون من الشمال </a:t>
            </a:r>
          </a:p>
          <a:p>
            <a:pPr marL="538163" marR="0" lvl="0" indent="-538163"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(زك . 6: 8 ، إلخ.)</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Down Arrow 7"/>
          <p:cNvSpPr>
            <a:spLocks noChangeArrowheads="1"/>
          </p:cNvSpPr>
          <p:nvPr/>
        </p:nvSpPr>
        <p:spPr bwMode="auto">
          <a:xfrm>
            <a:off x="1835150" y="-171450"/>
            <a:ext cx="720725" cy="2133600"/>
          </a:xfrm>
          <a:prstGeom prst="downArrow">
            <a:avLst>
              <a:gd name="adj1" fmla="val 50000"/>
              <a:gd name="adj2" fmla="val 49970"/>
            </a:avLst>
          </a:prstGeom>
          <a:solidFill>
            <a:srgbClr val="FFFF00"/>
          </a:solidFill>
          <a:ln w="38100">
            <a:solidFill>
              <a:schemeClr val="bg2"/>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0232" name="Text Box 11"/>
          <p:cNvSpPr txBox="1">
            <a:spLocks noChangeArrowheads="1"/>
          </p:cNvSpPr>
          <p:nvPr/>
        </p:nvSpPr>
        <p:spPr bwMode="auto">
          <a:xfrm>
            <a:off x="8374063" y="396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73124" y="3212976"/>
            <a:ext cx="2628900" cy="4064000"/>
          </a:xfrm>
          <a:prstGeom prst="rect">
            <a:avLst/>
          </a:prstGeom>
        </p:spPr>
      </p:pic>
    </p:spTree>
    <p:extLst>
      <p:ext uri="{BB962C8B-B14F-4D97-AF65-F5344CB8AC3E}">
        <p14:creationId xmlns:p14="http://schemas.microsoft.com/office/powerpoint/2010/main" val="1890942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ea typeface="ＭＳ Ｐゴシック" charset="0"/>
              </a:rPr>
              <a:t>ال</a:t>
            </a:r>
            <a:r>
              <a:rPr kumimoji="0" lang="ar-SA" sz="960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ea typeface="ＭＳ Ｐゴシック" charset="0"/>
              </a:rPr>
              <a:t>دينونة</a:t>
            </a:r>
          </a:p>
        </p:txBody>
      </p:sp>
    </p:spTree>
    <p:extLst>
      <p:ext uri="{BB962C8B-B14F-4D97-AF65-F5344CB8AC3E}">
        <p14:creationId xmlns:p14="http://schemas.microsoft.com/office/powerpoint/2010/main" val="4071873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ea typeface="ＭＳ Ｐゴシック" charset="0"/>
              </a:rPr>
              <a:t>ال</a:t>
            </a:r>
            <a:r>
              <a:rPr kumimoji="0" lang="ar-SA" sz="960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ea typeface="ＭＳ Ｐゴシック" charset="0"/>
              </a:rPr>
              <a:t>بركة</a:t>
            </a:r>
          </a:p>
        </p:txBody>
      </p:sp>
    </p:spTree>
    <p:extLst>
      <p:ext uri="{BB962C8B-B14F-4D97-AF65-F5344CB8AC3E}">
        <p14:creationId xmlns:p14="http://schemas.microsoft.com/office/powerpoint/2010/main" val="6754179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defTabSz="457200" eaLnBrk="1" fontAlgn="auto">
              <a:spcBef>
                <a:spcPts val="0"/>
              </a:spcBef>
              <a:spcAft>
                <a:spcPts val="0"/>
              </a:spcAft>
              <a:defRPr/>
            </a:pPr>
            <a:r>
              <a:rPr lang="ar-SA" sz="6600" dirty="0">
                <a:solidFill>
                  <a:srgbClr val="8F8F8F">
                    <a:lumOff val="44000"/>
                  </a:srgbClr>
                </a:solidFill>
                <a:effectLst>
                  <a:glow rad="228600">
                    <a:srgbClr val="000000">
                      <a:alpha val="78775"/>
                    </a:srgbClr>
                  </a:glow>
                </a:effectLst>
                <a:sym typeface="Arial"/>
              </a:rPr>
              <a:t>يوم الرب </a:t>
            </a:r>
          </a:p>
        </p:txBody>
      </p:sp>
      <p:sp>
        <p:nvSpPr>
          <p:cNvPr id="64517" name="Text Box 5"/>
          <p:cNvSpPr txBox="1">
            <a:spLocks noChangeArrowheads="1"/>
          </p:cNvSpPr>
          <p:nvPr/>
        </p:nvSpPr>
        <p:spPr bwMode="auto">
          <a:xfrm>
            <a:off x="0" y="1295400"/>
            <a:ext cx="451121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دينونة</a:t>
            </a:r>
          </a:p>
        </p:txBody>
      </p:sp>
      <p:sp>
        <p:nvSpPr>
          <p:cNvPr id="64518" name="Text Box 6"/>
          <p:cNvSpPr txBox="1">
            <a:spLocks noChangeArrowheads="1"/>
          </p:cNvSpPr>
          <p:nvPr/>
        </p:nvSpPr>
        <p:spPr bwMode="auto">
          <a:xfrm>
            <a:off x="4495799" y="1295400"/>
            <a:ext cx="464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بركة</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0" y="2751138"/>
            <a:ext cx="44957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الضيقة</a:t>
            </a:r>
            <a:endPar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4495799" y="2751138"/>
            <a:ext cx="464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الحكم الألفي</a:t>
            </a:r>
          </a:p>
        </p:txBody>
      </p:sp>
      <p:sp>
        <p:nvSpPr>
          <p:cNvPr id="64522" name="Text Box 10"/>
          <p:cNvSpPr txBox="1">
            <a:spLocks noChangeArrowheads="1"/>
          </p:cNvSpPr>
          <p:nvPr/>
        </p:nvSpPr>
        <p:spPr bwMode="auto">
          <a:xfrm>
            <a:off x="0" y="4205288"/>
            <a:ext cx="449579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6-19</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64523" name="Text Box 11"/>
          <p:cNvSpPr txBox="1">
            <a:spLocks noChangeArrowheads="1"/>
          </p:cNvSpPr>
          <p:nvPr/>
        </p:nvSpPr>
        <p:spPr bwMode="auto">
          <a:xfrm>
            <a:off x="4495799" y="4205288"/>
            <a:ext cx="46482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20</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6875" name="Text Box 12"/>
          <p:cNvSpPr txBox="1">
            <a:spLocks noChangeArrowheads="1"/>
          </p:cNvSpPr>
          <p:nvPr/>
        </p:nvSpPr>
        <p:spPr bwMode="auto">
          <a:xfrm>
            <a:off x="7716838" y="762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638-639</a:t>
            </a:r>
            <a:endParaRPr kumimoji="0" lang="en-US"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10"/>
          <p:cNvSpPr txBox="1">
            <a:spLocks noChangeArrowheads="1"/>
          </p:cNvSpPr>
          <p:nvPr/>
        </p:nvSpPr>
        <p:spPr bwMode="auto">
          <a:xfrm>
            <a:off x="1" y="5661025"/>
            <a:ext cx="449579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7 سنوات</a:t>
            </a:r>
            <a:endPar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 Box 11"/>
          <p:cNvSpPr txBox="1">
            <a:spLocks noChangeArrowheads="1"/>
          </p:cNvSpPr>
          <p:nvPr/>
        </p:nvSpPr>
        <p:spPr bwMode="auto">
          <a:xfrm>
            <a:off x="4511211" y="5661025"/>
            <a:ext cx="46327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1000 سنة</a:t>
            </a:r>
          </a:p>
        </p:txBody>
      </p:sp>
    </p:spTree>
    <p:extLst>
      <p:ext uri="{BB962C8B-B14F-4D97-AF65-F5344CB8AC3E}">
        <p14:creationId xmlns:p14="http://schemas.microsoft.com/office/powerpoint/2010/main" val="1215239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عصر الكنيسة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1-2</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6-21</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 4: 13-18</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3-5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80" name="Text Box 12"/>
          <p:cNvSpPr txBox="1">
            <a:spLocks noChangeArrowheads="1"/>
          </p:cNvSpPr>
          <p:nvPr/>
        </p:nvSpPr>
        <p:spPr bwMode="auto">
          <a:xfrm>
            <a:off x="3389877" y="4895850"/>
            <a:ext cx="1789570" cy="1325620"/>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جوج وماجوج</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هرمجدون</a:t>
            </a:r>
            <a:r>
              <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 38-39</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81" name="Text Box 13"/>
          <p:cNvSpPr txBox="1">
            <a:spLocks noChangeArrowheads="1"/>
          </p:cNvSpPr>
          <p:nvPr/>
        </p:nvSpPr>
        <p:spPr bwMode="auto">
          <a:xfrm>
            <a:off x="6577890" y="4914900"/>
            <a:ext cx="1888955"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عودة</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جوج وماجوج</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 7-10</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dirty="0">
                <a:solidFill>
                  <a:schemeClr val="bg1"/>
                </a:solidFill>
                <a:ea typeface="ＭＳ Ｐゴシック" charset="0"/>
              </a:rPr>
              <a:t>الجدول الزمني التدبيري</a:t>
            </a:r>
            <a:endParaRPr lang="en-US" sz="5400" dirty="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4"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العظيم</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 11-14</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JO" b="1" dirty="0">
                <a:solidFill>
                  <a:srgbClr val="FFFFFF"/>
                </a:solidFill>
                <a:latin typeface="Arial" panose="020B0604020202020204" pitchFamily="34" charset="0"/>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a:t>
            </a:r>
            <a:endParaRPr kumimoji="0" lang="en-GB"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07330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86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2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4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4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74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rgbClr val="800000"/>
          </a:solidFill>
        </p:spPr>
        <p:txBody>
          <a:bodyPr/>
          <a:lstStyle/>
          <a:p>
            <a:pPr>
              <a:defRPr/>
            </a:pPr>
            <a:r>
              <a:rPr lang="ar-JO" sz="4800" dirty="0">
                <a:cs typeface="Arial" panose="020B0604020202020204" pitchFamily="34" charset="0"/>
              </a:rPr>
              <a:t>ما العمل؟</a:t>
            </a:r>
            <a:endParaRPr lang="en-US" sz="4800" dirty="0">
              <a:cs typeface="Arial" panose="020B0604020202020204" pitchFamily="34" charset="0"/>
            </a:endParaRPr>
          </a:p>
        </p:txBody>
      </p:sp>
      <p:sp>
        <p:nvSpPr>
          <p:cNvPr id="3" name="Title 1"/>
          <p:cNvSpPr txBox="1">
            <a:spLocks/>
          </p:cNvSpPr>
          <p:nvPr/>
        </p:nvSpPr>
        <p:spPr bwMode="auto">
          <a:xfrm>
            <a:off x="0" y="1412875"/>
            <a:ext cx="9036496" cy="50403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 ولكن الآن يقول الرب ارجعوا إليَّ بكل قلوبكم وبالصوم والبكاء والنوح 13 ومزقوا قلوبكم لا ثيابكم وارجعوا إلى الرب إلهكم لأنه رؤوف رحيم بطيء الغضب وكثير الرأفة ويندم على الشر</a:t>
            </a:r>
            <a:b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يوئيل 2: 12-13</a:t>
            </a:r>
            <a: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195332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2593"/>
            <a:ext cx="9144000" cy="63527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ar-JO" dirty="0">
                <a:solidFill>
                  <a:schemeClr val="tx2"/>
                </a:solidFill>
                <a:effectLst>
                  <a:glow rad="127000">
                    <a:schemeClr val="bg1"/>
                  </a:glow>
                </a:effectLst>
                <a:ea typeface="ＭＳ Ｐゴシック" charset="0"/>
              </a:rPr>
              <a:t>هل ترفض تأديب الله؟</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83983881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4546" y="0"/>
            <a:ext cx="6491542" cy="6858000"/>
          </a:xfrm>
          <a:prstGeom prst="rect">
            <a:avLst/>
          </a:prstGeom>
        </p:spPr>
      </p:pic>
      <p:sp>
        <p:nvSpPr>
          <p:cNvPr id="900098" name="Rectangle 2"/>
          <p:cNvSpPr>
            <a:spLocks noGrp="1" noChangeArrowheads="1"/>
          </p:cNvSpPr>
          <p:nvPr>
            <p:ph type="ctrTitle"/>
          </p:nvPr>
        </p:nvSpPr>
        <p:spPr>
          <a:xfrm>
            <a:off x="-13413" y="1556792"/>
            <a:ext cx="4369389" cy="1296144"/>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الله والولايات المتحدة</a:t>
            </a:r>
            <a:endParaRPr lang="en-US" dirty="0">
              <a:effectLst>
                <a:glow rad="127000">
                  <a:schemeClr val="tx1"/>
                </a:glow>
              </a:effectLst>
              <a:ea typeface="ＭＳ Ｐゴシック" charset="0"/>
            </a:endParaRPr>
          </a:p>
        </p:txBody>
      </p:sp>
      <p:sp>
        <p:nvSpPr>
          <p:cNvPr id="5" name="TextBox 4"/>
          <p:cNvSpPr txBox="1"/>
          <p:nvPr/>
        </p:nvSpPr>
        <p:spPr>
          <a:xfrm>
            <a:off x="526608" y="6350717"/>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5154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تأديب الله للولايات المتحدة الأمريكية</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519586146"/>
      </p:ext>
    </p:extLst>
  </p:cSld>
  <p:clrMapOvr>
    <a:masterClrMapping/>
  </p:clrMapOvr>
</p:sld>
</file>

<file path=ppt/theme/_rels/them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3.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10330</TotalTime>
  <Words>18154</Words>
  <Application>Microsoft Macintosh PowerPoint</Application>
  <PresentationFormat>On-screen Show (4:3)</PresentationFormat>
  <Paragraphs>1582</Paragraphs>
  <Slides>194</Slides>
  <Notes>144</Notes>
  <HiddenSlides>0</HiddenSlides>
  <MMClips>0</MMClips>
  <ScaleCrop>false</ScaleCrop>
  <HeadingPairs>
    <vt:vector size="6" baseType="variant">
      <vt:variant>
        <vt:lpstr>Fonts Used</vt:lpstr>
      </vt:variant>
      <vt:variant>
        <vt:i4>22</vt:i4>
      </vt:variant>
      <vt:variant>
        <vt:lpstr>Theme</vt:lpstr>
      </vt:variant>
      <vt:variant>
        <vt:i4>38</vt:i4>
      </vt:variant>
      <vt:variant>
        <vt:lpstr>Slide Titles</vt:lpstr>
      </vt:variant>
      <vt:variant>
        <vt:i4>194</vt:i4>
      </vt:variant>
    </vt:vector>
  </HeadingPairs>
  <TitlesOfParts>
    <vt:vector size="254" baseType="lpstr">
      <vt:lpstr>26</vt:lpstr>
      <vt:lpstr>BONES</vt:lpstr>
      <vt:lpstr>ＭＳ Ｐゴシック</vt:lpstr>
      <vt:lpstr>Osaka</vt:lpstr>
      <vt:lpstr>新細明體</vt:lpstr>
      <vt:lpstr>Times</vt:lpstr>
      <vt:lpstr>Arial</vt:lpstr>
      <vt:lpstr>Arial Narrow</vt:lpstr>
      <vt:lpstr>Calibri</vt:lpstr>
      <vt:lpstr>Candara</vt:lpstr>
      <vt:lpstr>Comic Sans MS</vt:lpstr>
      <vt:lpstr>Garamond</vt:lpstr>
      <vt:lpstr>Helvetica</vt:lpstr>
      <vt:lpstr>Helvetica Neue</vt:lpstr>
      <vt:lpstr>Impact</vt:lpstr>
      <vt:lpstr>Lucida Grande</vt:lpstr>
      <vt:lpstr>Monotype Sorts</vt:lpstr>
      <vt:lpstr>Times New Roman</vt:lpstr>
      <vt:lpstr>Trebuchet MS</vt:lpstr>
      <vt:lpstr>Tw Cen MT</vt:lpstr>
      <vt:lpstr>Wingdings</vt:lpstr>
      <vt:lpstr>Wingdings 2</vt:lpstr>
      <vt:lpstr>Expedition</vt:lpstr>
      <vt:lpstr>Beam</vt:lpstr>
      <vt:lpstr>Orbit</vt:lpstr>
      <vt:lpstr>Default Design</vt:lpstr>
      <vt:lpstr>1_Blank Presentation</vt:lpstr>
      <vt:lpstr>1_Orbit</vt:lpstr>
      <vt:lpstr>49_Blank Presentation</vt:lpstr>
      <vt:lpstr>Blank Presentation</vt:lpstr>
      <vt:lpstr>1_Radar</vt:lpstr>
      <vt:lpstr>5_Default Design</vt:lpstr>
      <vt:lpstr>untitled 1</vt:lpstr>
      <vt:lpstr>3_Radar</vt:lpstr>
      <vt:lpstr>1_Expedition</vt:lpstr>
      <vt:lpstr>3_Expedition</vt:lpstr>
      <vt:lpstr>4_Expedition</vt:lpstr>
      <vt:lpstr>5_Expedition</vt:lpstr>
      <vt:lpstr>50_Blank Presentation</vt:lpstr>
      <vt:lpstr>11_Custom Design</vt:lpstr>
      <vt:lpstr>6_Expedition</vt:lpstr>
      <vt:lpstr>2_Office Theme</vt:lpstr>
      <vt:lpstr>2_untitled 1</vt:lpstr>
      <vt:lpstr>1_Median</vt:lpstr>
      <vt:lpstr>1_Gesture</vt:lpstr>
      <vt:lpstr>4_Radar</vt:lpstr>
      <vt:lpstr>2_Orbit</vt:lpstr>
      <vt:lpstr>2_Default Design</vt:lpstr>
      <vt:lpstr>25_Default Design</vt:lpstr>
      <vt:lpstr>1_Desk Lamp</vt:lpstr>
      <vt:lpstr>4_Default Design</vt:lpstr>
      <vt:lpstr>6_Default Design</vt:lpstr>
      <vt:lpstr>23_Office Theme</vt:lpstr>
      <vt:lpstr>9_Default Design</vt:lpstr>
      <vt:lpstr>1_Default Design</vt:lpstr>
      <vt:lpstr>51_Blank Presentation</vt:lpstr>
      <vt:lpstr>14 Literary 2 - Dead Sea Scrolls</vt:lpstr>
      <vt:lpstr>5_Radar</vt:lpstr>
      <vt:lpstr>1_Shimmer</vt:lpstr>
      <vt:lpstr>52_Blank Presentation</vt:lpstr>
      <vt:lpstr>عنوان يوئيل</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Outline 4 (Griffith)</vt:lpstr>
      <vt:lpstr>باري هادلستون، الكتاب المقدس الملخص بالأحرف الصوتية (غراند رابيدز: بيكر، 1992)</vt:lpstr>
      <vt:lpstr>كن متأدباً</vt:lpstr>
      <vt:lpstr>ماذا يجب أن نفعل عندما نكون متأدبين؟</vt:lpstr>
      <vt:lpstr>1. يجب أن يجلب التأديب التوبة.</vt:lpstr>
      <vt:lpstr>2. التوبة ستجلب الإسترداد.</vt:lpstr>
      <vt:lpstr>الفكرة الرئيسيّة</vt:lpstr>
      <vt:lpstr>أسئلة للتفكير</vt:lpstr>
      <vt:lpstr>أسئلة للتفكير</vt:lpstr>
      <vt:lpstr>أسئلة للتفكير</vt:lpstr>
      <vt:lpstr>Black</vt:lpstr>
      <vt:lpstr>الدينونة قادمة</vt:lpstr>
      <vt:lpstr>السعي نحو القمة</vt:lpstr>
      <vt:lpstr>الفترات الزمنية للأنبياء</vt:lpstr>
      <vt:lpstr>نحن نرى الوديان</vt:lpstr>
      <vt:lpstr>2. الهيكل والملخص</vt:lpstr>
      <vt:lpstr>نظرة عامة على المقدمة</vt:lpstr>
      <vt:lpstr>                              مقدمة إلى يوئيل                           أ.          العنوان</vt:lpstr>
      <vt:lpstr>جراد كينيا 2020</vt:lpstr>
      <vt:lpstr>جراد كينيا 2020</vt:lpstr>
      <vt:lpstr>جراد كينيا 2020</vt:lpstr>
      <vt:lpstr>2020 Kenyan Locusts</vt:lpstr>
      <vt:lpstr>جراد كينيا 2020</vt:lpstr>
      <vt:lpstr>جراد كينيا 2020</vt:lpstr>
      <vt:lpstr>جراد كينيا 2020</vt:lpstr>
      <vt:lpstr>2020 الجراد المتوسع</vt:lpstr>
      <vt:lpstr>كن متأدباً</vt:lpstr>
      <vt:lpstr>الإنضباط</vt:lpstr>
      <vt:lpstr>الإنضباط</vt:lpstr>
      <vt:lpstr>كن منضبطاً وإلا سيتم تأديبك</vt:lpstr>
      <vt:lpstr>"Hear this, you leaders of the people.  Listen, all who live in the land"  (Joel 1:2a NLT).</vt:lpstr>
      <vt:lpstr>ماذا يجب أن نفعل لنكون منضبطين؟</vt:lpstr>
      <vt:lpstr>الخلفية</vt:lpstr>
      <vt:lpstr>صفنيا ١ : ١ كلمة الرب التي صارت إلى صفنيا بن كوشي بن جدليا بن أمريا بن حزقيا، في أيام يوشيا بن آمون ملك يهوذا</vt:lpstr>
      <vt:lpstr>صفنيا من النسل الملكي</vt:lpstr>
      <vt:lpstr>Placing the Prophets</vt:lpstr>
      <vt:lpstr>وألقوا قرعة على شعبي  وأعطوا الصبي بزانية  وباعوا البنت بخمر ليشربوا (يوئيل 3: 3)</vt:lpstr>
      <vt:lpstr>بيع  بيت يهوذا  لليونانيين</vt:lpstr>
      <vt:lpstr>بيع بني يهوذا لليونانيين</vt:lpstr>
      <vt:lpstr>سقوط أورشليم</vt:lpstr>
      <vt:lpstr>خدم يوئيل  خلال فترة حكم  الملك نبوخدنصر </vt:lpstr>
      <vt:lpstr>1. ماذا نفعل الآن؟</vt:lpstr>
      <vt:lpstr>ماذا نفعل عندما نكون منضبطين؟</vt:lpstr>
      <vt:lpstr>1. الإنضباط يجب أن يأتي بالتوبة </vt:lpstr>
      <vt:lpstr>PowerPoint Presentation</vt:lpstr>
      <vt:lpstr>يوئيل ١</vt:lpstr>
      <vt:lpstr>أخبرهم عن الجراد</vt:lpstr>
      <vt:lpstr>الإسم يوئيل = الرب هو الله</vt:lpstr>
      <vt:lpstr>2 اسمعوا هذا أيها الشيوخ  وأصغوا يا جميع سكان الأرض  هل حدث هذا في أيامكم  أو في أيام آبائكم  3 أخبروا بنيكم عنه  وبنوكم بنيهم  وبنوهم دوراً آخر (يوئيل 1: 2-3)</vt:lpstr>
      <vt:lpstr>باري هادلستون، الكتاب المقدس الملخص بالأحرف الصوتية (غراند رابيدز: بيكر، 1992)</vt:lpstr>
      <vt:lpstr>التاريخ والمستلمين</vt:lpstr>
      <vt:lpstr>غزو ​​الجراد الحديث  (سينتراليا ، بنسلفانيا ، الولايات المتحدة الأمريكية)</vt:lpstr>
      <vt:lpstr>ج. المناسبة</vt:lpstr>
      <vt:lpstr> فضلة القمص أكلها الزحاف وفضلة الزحاف أكلها الغوغاء وفضلة الغوغاء أكلها الطيار (يوئيل 1: 4)</vt:lpstr>
      <vt:lpstr>اصحوا أيها السكارى وابكوا وولولوا يا جميع شاربي الخمر على العصير  لأنه انقطع عن أفواهكم (يوئيل 1: 5)</vt:lpstr>
      <vt:lpstr>إذ قد صعدت على أرضي  أمة قوية بلا عدد  أسنانها أسنان الأسد  ولها أضراس اللبوة (يوئيل 1: 6)</vt:lpstr>
      <vt:lpstr>جعلت كرمتي خربة  وتينتي متهشمة  قد قشرتها وطرحتها فابيضت قضبانها (يوئيل 1: 7)</vt:lpstr>
      <vt:lpstr>يوم الرب (يوئيل 1: 15)</vt:lpstr>
      <vt:lpstr>الكوارث الوطنية في يوئيل 1</vt:lpstr>
      <vt:lpstr>البالغون الناضجون يتزاوجون</vt:lpstr>
      <vt:lpstr>ساحة قبر الجراد ، سالت ليك ، يوتا</vt:lpstr>
      <vt:lpstr>الكلمة المفتاحية</vt:lpstr>
      <vt:lpstr>فماذا تقول التوراة  عن الجراد؟</vt:lpstr>
      <vt:lpstr>البركات         اللعنات و</vt:lpstr>
      <vt:lpstr>اللعنات النبوية</vt:lpstr>
      <vt:lpstr>ماذا تعني ضربة الجراد؟</vt:lpstr>
      <vt:lpstr>يوئيل ٢</vt:lpstr>
      <vt:lpstr>اضربوا بالبوق في صهيون صوتوا في جبل قدسي  ليرتعد جميع سكان الأرض لأن يوم الرب قادم لأنه قريب (يوئيل 2: 1)</vt:lpstr>
      <vt:lpstr>يوم ظلام وقتام يوم غيم وضباب مثل الفجر ممتداً على الجبال شعب كثير وقوي لم يكن نظيره منذ الأزل ولا يكون أيضاً بعده  إلى سني دور فدور (يوئيل 2: 2)</vt:lpstr>
      <vt:lpstr>قدامه نار تأكل وخلفه لهيب يحرق الأرض قدامه كجنة عدن وخلفه قفر خرب ولا تكون منه نجاة (يوئيل 2: 3)</vt:lpstr>
      <vt:lpstr>كمنظر الخيل منظره ومثل الأفراس يركضون (يوئيل 2: 4)</vt:lpstr>
      <vt:lpstr>كصريف المركبات على رؤوس الجبال يثبون  كزفير لهيب نار تأكل قشاً  كقوم أقوياء مصطفين للقتال  (يوئيل 2: 5)</vt:lpstr>
      <vt:lpstr>كصريف المركبات على رؤوس الجبال يثبون  كزفير لهيب نار تأكل قشاً  كقوم أقوياء مصطفين للقتال  (يوئيل 2: 5)</vt:lpstr>
      <vt:lpstr>"Look at them as they leap along the mountaintops. Listen to the noise they make—like the rumbling of chariots, like the roar of fire sweeping across a field of stubble, or like a mighty army moving into battle"  (Joel 2:5 NLT).</vt:lpstr>
      <vt:lpstr>"Look at them as they leap along the mountaintops. Listen to the noise they make—like the rumbling of chariots, like the roar of fire sweeping across a field of stubble, or like a mighty army moving into battle"  (Joel 2:5 NLT).</vt:lpstr>
      <vt:lpstr>"Look at them as they leap along the mountaintops. Listen to the noise they make—like the rumbling of chariots, like the roar of fire sweeping across a field of stubble, or like a mighty army moving into battle"  (Joel 2:5 NLT).</vt:lpstr>
      <vt:lpstr>الآية المفتاحية</vt:lpstr>
      <vt:lpstr>ما هو الجراد في  يوئيل 2: 1-11؟</vt:lpstr>
      <vt:lpstr>PowerPoint Presentation</vt:lpstr>
      <vt:lpstr>مستقبلي لماذا؟</vt:lpstr>
      <vt:lpstr>مستقبلي لماذا؟</vt:lpstr>
      <vt:lpstr>مستقبلي لماذا؟</vt:lpstr>
      <vt:lpstr>الدينونة</vt:lpstr>
      <vt:lpstr>البركة</vt:lpstr>
      <vt:lpstr>يوم الرب </vt:lpstr>
      <vt:lpstr>الجدول الزمني التدبيري</vt:lpstr>
      <vt:lpstr>ما العمل؟</vt:lpstr>
      <vt:lpstr>هل ترفض تأديب الله؟</vt:lpstr>
      <vt:lpstr>الله والولايات المتحدة</vt:lpstr>
      <vt:lpstr>تأديب الله للولايات المتحدة الأمريكية</vt:lpstr>
      <vt:lpstr>تأديب الله للولايات المتحدة الأمريكية</vt:lpstr>
      <vt:lpstr>تأديب الأفراد</vt:lpstr>
      <vt:lpstr>أنا لا أصنع  أعذاراً أنا أصنع نتائج</vt:lpstr>
      <vt:lpstr>1. يجب أن يجلب التأديب التوبة.</vt:lpstr>
      <vt:lpstr>2. التوبة ستجلب الإسترداد.</vt:lpstr>
      <vt:lpstr>PowerPoint Presentation</vt:lpstr>
      <vt:lpstr>توبة إسرائيل سوف تحضر الغفران، التحرير والإسترداد (يوئيل 2: 18-3: 21) </vt:lpstr>
      <vt:lpstr>فيغار الرب لأرضه ويرق لشعبه ويجيب الرب ويقول لشعبه هأنذا مرسل لكم قمحاً ومسطاراً وزيتاً لتشبعوا منها ولا أجعلم أيضاً عاراً بين الأمم (يوئيل 2: 18-19)</vt:lpstr>
      <vt:lpstr>حماية الله المستقبلية لإسرائيل</vt:lpstr>
      <vt:lpstr>تباين يوئيل 1 مع 2: 21-27</vt:lpstr>
      <vt:lpstr>تناقضات الأرض في سفر يوئيل ٢: ٢١-٢٧</vt:lpstr>
      <vt:lpstr>تناقضات الحيوانات في يوئيل 2: 21-27</vt:lpstr>
      <vt:lpstr>تناقضات الحقول في يوئيل 2: 21-27</vt:lpstr>
      <vt:lpstr>تناقضات المطر في يوئيل 2: 21-27</vt:lpstr>
      <vt:lpstr>القمح، الخمر والزيت في يوئيل 2: 21-27</vt:lpstr>
      <vt:lpstr>تناقضات المحاصيل في يوئيل 2: 21-27</vt:lpstr>
      <vt:lpstr>المصطلحات الأخروية في يوئيل</vt:lpstr>
      <vt:lpstr>يوئيل 2: 28-29 في العهد الجديد (أعمال 2)</vt:lpstr>
      <vt:lpstr>يوئيل 2: 28-29</vt:lpstr>
      <vt:lpstr> يوئيل 2: 28-29 في العهد الجديد (أعمال 2)</vt:lpstr>
      <vt:lpstr>يوئيل 2: 30-31</vt:lpstr>
      <vt:lpstr>يوئيل 2: 32</vt:lpstr>
      <vt:lpstr>4. المشاكل  خمس وجهات نظر عن تتميم    يوئيل 2: 28-32</vt:lpstr>
      <vt:lpstr>الإنجيل للعالم أجمع</vt:lpstr>
      <vt:lpstr>PowerPoint Presentation</vt:lpstr>
      <vt:lpstr>PowerPoint Presentation</vt:lpstr>
      <vt:lpstr>يوئيل ٣</vt:lpstr>
      <vt:lpstr>يوئيل ٣ : ١-٢  1 لأنه هوذا في تلك الأيام وفي ذلك الوقت عندما أرد سبي يهوذا وأورشليم  2 أجمع كل الأمم وأنزلهم إلى ...</vt:lpstr>
      <vt:lpstr>يوئيل ٣ : ٢  وادي يهوشافاط وأحاكمهم هناك على شعبي وميراثي إسرائيل الذين بددوهم بين الأمم وقسموا أرضي</vt:lpstr>
      <vt:lpstr>امتحان الخريطة للصف السادس (منهج جمعية مراقبة حقوق الإنسان التابعة للأمم المتحدة، 2021)</vt:lpstr>
      <vt:lpstr>أنواع العهود غير المشروطة</vt:lpstr>
      <vt:lpstr>عهود الوعد</vt:lpstr>
      <vt:lpstr>وألقوا قرعة على شعبي وأعطوا الصبي بزانية وباعوا البنت بخمر ليشربوا (يوئيل 3: 3)</vt:lpstr>
      <vt:lpstr>دينونة  صور وصيدون</vt:lpstr>
      <vt:lpstr>بيع بيت يهوذا لليونانيين</vt:lpstr>
      <vt:lpstr>استرداد يهوذا</vt:lpstr>
      <vt:lpstr>نادوا بهذا بين الأمم قدسوا حرباً أنهضوا الأبطال ليتقدم ويصعد  كل رجال الحرب</vt:lpstr>
      <vt:lpstr>12 تنهض وتصعد الأمم إلى وادي يهوشافاط لأني هناك أجلس لأحاكم جميع الأمم من كل ناحية 13 أرسلوا المنجل لأن الحصيد قد نضج هلموا دوسوا لأنه قد امتلأت المعصرة فاضت الحياض لأن شرهم كثير (يوئيل 3: 12-13)</vt:lpstr>
      <vt:lpstr>جماهير جماهير في وادي القضاء لأن يوم الرب قريب في وادي القضاء الشمس والقمر يظلمان والنجوم تحجز لمعانها (يوئيل 3: 14-15)</vt:lpstr>
      <vt:lpstr>والرب من صهيون يزمجر ومن أورشليم يعطي صوته فترجف السماء والأرض ولكن الرب ملجأ لشعبه وحصن لبني إسرائيل (يوئيل 3: 16)</vt:lpstr>
      <vt:lpstr>فتعرفون أني أنا الرب إلهكم ساكناً في صهيون جبل قدسي وتكون أورشليم مقدسة ولا يجتاز فيها الأعاجم فيما بعد (يوئيل 3: 17)</vt:lpstr>
      <vt:lpstr>إسرائيل و مصر</vt:lpstr>
      <vt:lpstr>النهر من هيكل حزقيال (47: 1-12)</vt:lpstr>
      <vt:lpstr>النهر والأرض (حزقيال 47: 1)</vt:lpstr>
      <vt:lpstr>بداية النهر (حزقيال 47: 2)</vt:lpstr>
      <vt:lpstr>النهر من هيكل حزقيال (47: 1-12)</vt:lpstr>
      <vt:lpstr>النهر من هيكل حزقيال (47: 1-12)</vt:lpstr>
      <vt:lpstr>النهر من هيكل حزقيال (47: 1-12)</vt:lpstr>
      <vt:lpstr>يصير النهر أعمق (47: 3-5)</vt:lpstr>
      <vt:lpstr>The River from Ezekiel's Temple (47:1-12)</vt:lpstr>
      <vt:lpstr>The River from Ezekiel's Temple (47:1-12)</vt:lpstr>
      <vt:lpstr>The River from Ezekiel's Temple (47:1-12)</vt:lpstr>
      <vt:lpstr>The River from Ezekiel's Temple (47:1-12)</vt:lpstr>
      <vt:lpstr>نهر الألفية</vt:lpstr>
      <vt:lpstr>نهر الألفية</vt:lpstr>
      <vt:lpstr>نهر الألفية</vt:lpstr>
      <vt:lpstr>المحاصيل من واحة المياه العذبة</vt:lpstr>
      <vt:lpstr>جيران إسرائيل</vt:lpstr>
      <vt:lpstr>20 ولكن يهوذا تسكن إلى الأبد وأورشليم إلى دور فدور   21 وأبرئ دمهم الذي لم أبرئه والرب يسكن في صهيون  (يوئيل 3: 20-21)</vt:lpstr>
      <vt:lpstr>ثقتك في الرب وحده سوف تأتي ببركاته </vt:lpstr>
      <vt:lpstr>استرداد الله للولايات المتحدة الأمريكية</vt:lpstr>
      <vt:lpstr>مقاطعات الولايات المتحدة : الأحمر محافظون + الأزرق متحررون</vt:lpstr>
      <vt:lpstr>نيل غورسيتش</vt:lpstr>
      <vt:lpstr>رؤيتنا</vt:lpstr>
      <vt:lpstr>ماذا يجب أن نفعل عندما نكون متأدبين؟</vt:lpstr>
      <vt:lpstr>الفكرة الرئيسية</vt:lpstr>
      <vt:lpstr>1. يجب أن يجلب التأديب التوبة.</vt:lpstr>
      <vt:lpstr>2. التوبة ستجلب الإسترداد.</vt:lpstr>
      <vt:lpstr>كن منضبطاً  وإلا سيتم تأديبك</vt:lpstr>
      <vt:lpstr>Accept God's discipline.</vt:lpstr>
      <vt:lpstr>أسئلة للتفكير</vt:lpstr>
      <vt:lpstr>أسئلة للتفكير</vt:lpstr>
      <vt:lpstr>أسئلة للتفكير</vt:lpstr>
      <vt:lpstr>Black</vt:lpstr>
      <vt:lpstr>مسح العهد القديم   •  BibleStudyDownloads.org</vt:lpstr>
      <vt:lpstr>PowerPoint Presentation</vt:lpstr>
      <vt:lpstr>خ. وحدة يوئيل</vt:lpstr>
      <vt:lpstr>إنكار وحدة يوئيل</vt:lpstr>
      <vt:lpstr>على كل حال فإن نظرة فاحصة تظهر ...</vt:lpstr>
      <vt:lpstr>د. القيمة اللاهوتية</vt:lpstr>
      <vt:lpstr>يوم الرب </vt:lpstr>
      <vt:lpstr>PowerPoint Presentation</vt:lpstr>
      <vt:lpstr>PowerPoint Presentation</vt:lpstr>
      <vt:lpstr>PowerPoint Presentation</vt:lpstr>
      <vt:lpstr>PowerPoint Presentation</vt:lpstr>
      <vt:lpstr>PowerPoint Presentation</vt:lpstr>
      <vt:lpstr>2. الهيكل</vt:lpstr>
      <vt:lpstr>ب.  العلاقات الهيكلية (فينلي) </vt:lpstr>
      <vt:lpstr>ت. الملخص 1 (باترسون)</vt:lpstr>
      <vt:lpstr>ث. الملخص 2 (ماك كوميسكي)</vt:lpstr>
      <vt:lpstr>ج. الملخص 3 (فينلي)</vt:lpstr>
      <vt:lpstr>PowerPoint Presentation</vt:lpstr>
      <vt:lpstr>د. التطبيق</vt:lpstr>
      <vt:lpstr>Black</vt:lpstr>
      <vt:lpstr>مسح العهد القديم • BibleStudyDownloads.org</vt:lpstr>
    </vt:vector>
  </TitlesOfParts>
  <Company>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V. L. Chong</dc:creator>
  <cp:lastModifiedBy>Rick Griffith</cp:lastModifiedBy>
  <cp:revision>412</cp:revision>
  <cp:lastPrinted>2025-10-13T06:48:08Z</cp:lastPrinted>
  <dcterms:created xsi:type="dcterms:W3CDTF">2002-02-28T20:10:49Z</dcterms:created>
  <dcterms:modified xsi:type="dcterms:W3CDTF">2025-10-13T06:49:43Z</dcterms:modified>
</cp:coreProperties>
</file>