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0.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2.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3.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4.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5.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6.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7.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8.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9.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0.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1.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2.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3.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4.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5.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6.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3.xml" ContentType="application/vnd.openxmlformats-officedocument.themeOverride+xml"/>
  <Override PartName="/ppt/notesSlides/notesSlide76.xml" ContentType="application/vnd.openxmlformats-officedocument.presentationml.notesSlide+xml"/>
  <Override PartName="/ppt/theme/themeOverride4.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5.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6.xml" ContentType="application/vnd.openxmlformats-officedocument.themeOverride+xml"/>
  <Override PartName="/ppt/notesSlides/notesSlide103.xml" ContentType="application/vnd.openxmlformats-officedocument.presentationml.notesSlide+xml"/>
  <Override PartName="/ppt/theme/themeOverride7.xml" ContentType="application/vnd.openxmlformats-officedocument.themeOverride+xml"/>
  <Override PartName="/ppt/notesSlides/notesSlide104.xml" ContentType="application/vnd.openxmlformats-officedocument.presentationml.notesSlide+xml"/>
  <Override PartName="/ppt/theme/themeOverride8.xml" ContentType="application/vnd.openxmlformats-officedocument.themeOverride+xml"/>
  <Override PartName="/ppt/notesSlides/notesSlide105.xml" ContentType="application/vnd.openxmlformats-officedocument.presentationml.notesSlide+xml"/>
  <Override PartName="/ppt/theme/themeOverride9.xml" ContentType="application/vnd.openxmlformats-officedocument.themeOverride+xml"/>
  <Override PartName="/ppt/notesSlides/notesSlide106.xml" ContentType="application/vnd.openxmlformats-officedocument.presentationml.notesSlide+xml"/>
  <Override PartName="/ppt/theme/themeOverride10.xml" ContentType="application/vnd.openxmlformats-officedocument.themeOverride+xml"/>
  <Override PartName="/ppt/notesSlides/notesSlide107.xml" ContentType="application/vnd.openxmlformats-officedocument.presentationml.notesSlide+xml"/>
  <Override PartName="/ppt/theme/themeOverride11.xml" ContentType="application/vnd.openxmlformats-officedocument.themeOverride+xml"/>
  <Override PartName="/ppt/notesSlides/notesSlide108.xml" ContentType="application/vnd.openxmlformats-officedocument.presentationml.notesSlide+xml"/>
  <Override PartName="/ppt/theme/themeOverride12.xml" ContentType="application/vnd.openxmlformats-officedocument.themeOverride+xml"/>
  <Override PartName="/ppt/notesSlides/notesSlide109.xml" ContentType="application/vnd.openxmlformats-officedocument.presentationml.notesSlide+xml"/>
  <Override PartName="/ppt/theme/themeOverride13.xml" ContentType="application/vnd.openxmlformats-officedocument.themeOverride+xml"/>
  <Override PartName="/ppt/notesSlides/notesSlide110.xml" ContentType="application/vnd.openxmlformats-officedocument.presentationml.notesSlide+xml"/>
  <Override PartName="/ppt/theme/themeOverride14.xml" ContentType="application/vnd.openxmlformats-officedocument.themeOverride+xml"/>
  <Override PartName="/ppt/notesSlides/notesSlide111.xml" ContentType="application/vnd.openxmlformats-officedocument.presentationml.notesSlide+xml"/>
  <Override PartName="/ppt/theme/themeOverride15.xml" ContentType="application/vnd.openxmlformats-officedocument.themeOverride+xml"/>
  <Override PartName="/ppt/notesSlides/notesSlide112.xml" ContentType="application/vnd.openxmlformats-officedocument.presentationml.notesSlide+xml"/>
  <Override PartName="/ppt/theme/themeOverride16.xml" ContentType="application/vnd.openxmlformats-officedocument.themeOverride+xml"/>
  <Override PartName="/ppt/notesSlides/notesSlide113.xml" ContentType="application/vnd.openxmlformats-officedocument.presentationml.notesSlide+xml"/>
  <Override PartName="/ppt/theme/themeOverride17.xml" ContentType="application/vnd.openxmlformats-officedocument.themeOverride+xml"/>
  <Override PartName="/ppt/notesSlides/notesSlide114.xml" ContentType="application/vnd.openxmlformats-officedocument.presentationml.notesSlide+xml"/>
  <Override PartName="/ppt/theme/themeOverride18.xml" ContentType="application/vnd.openxmlformats-officedocument.themeOverride+xml"/>
  <Override PartName="/ppt/notesSlides/notesSlide115.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24.xml" ContentType="application/vnd.openxmlformats-officedocument.themeOverride+xml"/>
  <Override PartName="/ppt/notesSlides/notesSlide145.xml" ContentType="application/vnd.openxmlformats-officedocument.presentationml.notesSlide+xml"/>
  <Override PartName="/ppt/theme/themeOverride25.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heme/themeOverride26.xml" ContentType="application/vnd.openxmlformats-officedocument.themeOverride+xml"/>
  <Override PartName="/ppt/notesSlides/notesSlide149.xml" ContentType="application/vnd.openxmlformats-officedocument.presentationml.notesSlide+xml"/>
  <Override PartName="/ppt/theme/themeOverride27.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56" r:id="rId3"/>
    <p:sldMasterId id="2147485248" r:id="rId4"/>
    <p:sldMasterId id="2147486151" r:id="rId5"/>
    <p:sldMasterId id="2147486538" r:id="rId6"/>
    <p:sldMasterId id="2147489278" r:id="rId7"/>
    <p:sldMasterId id="2147492031" r:id="rId8"/>
    <p:sldMasterId id="2147492340" r:id="rId9"/>
    <p:sldMasterId id="2147492488" r:id="rId10"/>
    <p:sldMasterId id="2147492501" r:id="rId11"/>
    <p:sldMasterId id="2147492513" r:id="rId12"/>
    <p:sldMasterId id="2147492526" r:id="rId13"/>
    <p:sldMasterId id="2147492528" r:id="rId14"/>
    <p:sldMasterId id="2147492572" r:id="rId15"/>
    <p:sldMasterId id="2147492585" r:id="rId16"/>
    <p:sldMasterId id="2147492649" r:id="rId17"/>
    <p:sldMasterId id="2147492663" r:id="rId18"/>
    <p:sldMasterId id="2147492701" r:id="rId19"/>
    <p:sldMasterId id="2147492714" r:id="rId20"/>
    <p:sldMasterId id="2147492726" r:id="rId21"/>
    <p:sldMasterId id="2147492754" r:id="rId22"/>
    <p:sldMasterId id="2147492767" r:id="rId23"/>
    <p:sldMasterId id="2147492779" r:id="rId24"/>
    <p:sldMasterId id="2147492792" r:id="rId25"/>
    <p:sldMasterId id="2147492806" r:id="rId26"/>
    <p:sldMasterId id="2147492820" r:id="rId27"/>
    <p:sldMasterId id="2147492844" r:id="rId28"/>
    <p:sldMasterId id="2147492858" r:id="rId29"/>
    <p:sldMasterId id="2147492931" r:id="rId30"/>
    <p:sldMasterId id="2147493081" r:id="rId31"/>
    <p:sldMasterId id="2147493144" r:id="rId32"/>
    <p:sldMasterId id="2147493188" r:id="rId33"/>
    <p:sldMasterId id="2147493200" r:id="rId34"/>
    <p:sldMasterId id="2147493212" r:id="rId35"/>
    <p:sldMasterId id="2147493224" r:id="rId36"/>
    <p:sldMasterId id="2147493237" r:id="rId37"/>
    <p:sldMasterId id="2147493318" r:id="rId38"/>
    <p:sldMasterId id="2147493331" r:id="rId39"/>
    <p:sldMasterId id="2147493344" r:id="rId40"/>
    <p:sldMasterId id="2147493396" r:id="rId41"/>
    <p:sldMasterId id="2147493408" r:id="rId42"/>
    <p:sldMasterId id="2147493942" r:id="rId43"/>
    <p:sldMasterId id="2147493954" r:id="rId44"/>
    <p:sldMasterId id="2147493980" r:id="rId45"/>
    <p:sldMasterId id="2147494005" r:id="rId46"/>
    <p:sldMasterId id="2147494282" r:id="rId47"/>
    <p:sldMasterId id="2147494295" r:id="rId48"/>
    <p:sldMasterId id="2147494308" r:id="rId49"/>
    <p:sldMasterId id="2147494320" r:id="rId50"/>
    <p:sldMasterId id="2147494333" r:id="rId51"/>
    <p:sldMasterId id="2147494373" r:id="rId52"/>
    <p:sldMasterId id="2147494387" r:id="rId53"/>
    <p:sldMasterId id="2147494400" r:id="rId54"/>
    <p:sldMasterId id="2147494412" r:id="rId55"/>
    <p:sldMasterId id="2147494425" r:id="rId56"/>
    <p:sldMasterId id="2147494437" r:id="rId57"/>
  </p:sldMasterIdLst>
  <p:notesMasterIdLst>
    <p:notesMasterId r:id="rId261"/>
  </p:notesMasterIdLst>
  <p:sldIdLst>
    <p:sldId id="5693" r:id="rId58"/>
    <p:sldId id="764" r:id="rId59"/>
    <p:sldId id="765" r:id="rId60"/>
    <p:sldId id="766" r:id="rId61"/>
    <p:sldId id="767" r:id="rId62"/>
    <p:sldId id="768" r:id="rId63"/>
    <p:sldId id="769" r:id="rId64"/>
    <p:sldId id="770" r:id="rId65"/>
    <p:sldId id="771" r:id="rId66"/>
    <p:sldId id="772" r:id="rId67"/>
    <p:sldId id="773" r:id="rId68"/>
    <p:sldId id="774" r:id="rId69"/>
    <p:sldId id="256" r:id="rId70"/>
    <p:sldId id="4963" r:id="rId71"/>
    <p:sldId id="868" r:id="rId72"/>
    <p:sldId id="847" r:id="rId73"/>
    <p:sldId id="4954" r:id="rId74"/>
    <p:sldId id="845" r:id="rId75"/>
    <p:sldId id="5341" r:id="rId76"/>
    <p:sldId id="850" r:id="rId77"/>
    <p:sldId id="851" r:id="rId78"/>
    <p:sldId id="2504" r:id="rId79"/>
    <p:sldId id="4929" r:id="rId80"/>
    <p:sldId id="4936" r:id="rId81"/>
    <p:sldId id="4167" r:id="rId82"/>
    <p:sldId id="417" r:id="rId83"/>
    <p:sldId id="418" r:id="rId84"/>
    <p:sldId id="5286" r:id="rId85"/>
    <p:sldId id="420" r:id="rId86"/>
    <p:sldId id="421" r:id="rId87"/>
    <p:sldId id="5288" r:id="rId88"/>
    <p:sldId id="424" r:id="rId89"/>
    <p:sldId id="5289" r:id="rId90"/>
    <p:sldId id="422" r:id="rId91"/>
    <p:sldId id="5287" r:id="rId92"/>
    <p:sldId id="4938" r:id="rId93"/>
    <p:sldId id="392" r:id="rId94"/>
    <p:sldId id="4943" r:id="rId95"/>
    <p:sldId id="4940" r:id="rId96"/>
    <p:sldId id="4941" r:id="rId97"/>
    <p:sldId id="4942" r:id="rId98"/>
    <p:sldId id="2514" r:id="rId99"/>
    <p:sldId id="4930" r:id="rId100"/>
    <p:sldId id="5290" r:id="rId101"/>
    <p:sldId id="5291" r:id="rId102"/>
    <p:sldId id="5292" r:id="rId103"/>
    <p:sldId id="1859" r:id="rId104"/>
    <p:sldId id="5293" r:id="rId105"/>
    <p:sldId id="5294" r:id="rId106"/>
    <p:sldId id="348" r:id="rId107"/>
    <p:sldId id="5377" r:id="rId108"/>
    <p:sldId id="4068" r:id="rId109"/>
    <p:sldId id="4960" r:id="rId110"/>
    <p:sldId id="5296" r:id="rId111"/>
    <p:sldId id="5297" r:id="rId112"/>
    <p:sldId id="5439" r:id="rId113"/>
    <p:sldId id="5440" r:id="rId114"/>
    <p:sldId id="5441" r:id="rId115"/>
    <p:sldId id="5442" r:id="rId116"/>
    <p:sldId id="5443" r:id="rId117"/>
    <p:sldId id="5444" r:id="rId118"/>
    <p:sldId id="5445" r:id="rId119"/>
    <p:sldId id="5446" r:id="rId120"/>
    <p:sldId id="5447" r:id="rId121"/>
    <p:sldId id="5694" r:id="rId122"/>
    <p:sldId id="5448" r:id="rId123"/>
    <p:sldId id="5449" r:id="rId124"/>
    <p:sldId id="5331" r:id="rId125"/>
    <p:sldId id="4898" r:id="rId126"/>
    <p:sldId id="436" r:id="rId127"/>
    <p:sldId id="642" r:id="rId128"/>
    <p:sldId id="643" r:id="rId129"/>
    <p:sldId id="5332" r:id="rId130"/>
    <p:sldId id="5333" r:id="rId131"/>
    <p:sldId id="698" r:id="rId132"/>
    <p:sldId id="699" r:id="rId133"/>
    <p:sldId id="700" r:id="rId134"/>
    <p:sldId id="5376" r:id="rId135"/>
    <p:sldId id="702" r:id="rId136"/>
    <p:sldId id="636" r:id="rId137"/>
    <p:sldId id="704" r:id="rId138"/>
    <p:sldId id="705" r:id="rId139"/>
    <p:sldId id="706" r:id="rId140"/>
    <p:sldId id="5436" r:id="rId141"/>
    <p:sldId id="708" r:id="rId142"/>
    <p:sldId id="5437" r:id="rId143"/>
    <p:sldId id="710" r:id="rId144"/>
    <p:sldId id="711" r:id="rId145"/>
    <p:sldId id="712" r:id="rId146"/>
    <p:sldId id="382" r:id="rId147"/>
    <p:sldId id="5695" r:id="rId148"/>
    <p:sldId id="5696" r:id="rId149"/>
    <p:sldId id="474" r:id="rId150"/>
    <p:sldId id="5299" r:id="rId151"/>
    <p:sldId id="5304" r:id="rId152"/>
    <p:sldId id="5361" r:id="rId153"/>
    <p:sldId id="5300" r:id="rId154"/>
    <p:sldId id="5301" r:id="rId155"/>
    <p:sldId id="5302" r:id="rId156"/>
    <p:sldId id="5303" r:id="rId157"/>
    <p:sldId id="5178" r:id="rId158"/>
    <p:sldId id="4899" r:id="rId159"/>
    <p:sldId id="5305" r:id="rId160"/>
    <p:sldId id="1027" r:id="rId161"/>
    <p:sldId id="5306" r:id="rId162"/>
    <p:sldId id="5342" r:id="rId163"/>
    <p:sldId id="1040" r:id="rId164"/>
    <p:sldId id="1039" r:id="rId165"/>
    <p:sldId id="5307" r:id="rId166"/>
    <p:sldId id="5312" r:id="rId167"/>
    <p:sldId id="5308" r:id="rId168"/>
    <p:sldId id="5309" r:id="rId169"/>
    <p:sldId id="5310" r:id="rId170"/>
    <p:sldId id="5311" r:id="rId171"/>
    <p:sldId id="4945" r:id="rId172"/>
    <p:sldId id="2518" r:id="rId173"/>
    <p:sldId id="875" r:id="rId174"/>
    <p:sldId id="5313" r:id="rId175"/>
    <p:sldId id="709" r:id="rId176"/>
    <p:sldId id="5315" r:id="rId177"/>
    <p:sldId id="5314" r:id="rId178"/>
    <p:sldId id="4900" r:id="rId179"/>
    <p:sldId id="844" r:id="rId180"/>
    <p:sldId id="491" r:id="rId181"/>
    <p:sldId id="5368" r:id="rId182"/>
    <p:sldId id="5345" r:id="rId183"/>
    <p:sldId id="5346" r:id="rId184"/>
    <p:sldId id="5347" r:id="rId185"/>
    <p:sldId id="5348" r:id="rId186"/>
    <p:sldId id="5349" r:id="rId187"/>
    <p:sldId id="5350" r:id="rId188"/>
    <p:sldId id="5351" r:id="rId189"/>
    <p:sldId id="5352" r:id="rId190"/>
    <p:sldId id="5353" r:id="rId191"/>
    <p:sldId id="5354" r:id="rId192"/>
    <p:sldId id="5355" r:id="rId193"/>
    <p:sldId id="5356" r:id="rId194"/>
    <p:sldId id="5357" r:id="rId195"/>
    <p:sldId id="302" r:id="rId196"/>
    <p:sldId id="303" r:id="rId197"/>
    <p:sldId id="304" r:id="rId198"/>
    <p:sldId id="5358" r:id="rId199"/>
    <p:sldId id="5359" r:id="rId200"/>
    <p:sldId id="5360" r:id="rId201"/>
    <p:sldId id="496" r:id="rId202"/>
    <p:sldId id="5316" r:id="rId203"/>
    <p:sldId id="5317" r:id="rId204"/>
    <p:sldId id="5318" r:id="rId205"/>
    <p:sldId id="327" r:id="rId206"/>
    <p:sldId id="325" r:id="rId207"/>
    <p:sldId id="626" r:id="rId208"/>
    <p:sldId id="627" r:id="rId209"/>
    <p:sldId id="447" r:id="rId210"/>
    <p:sldId id="625" r:id="rId211"/>
    <p:sldId id="448" r:id="rId212"/>
    <p:sldId id="628" r:id="rId213"/>
    <p:sldId id="507" r:id="rId214"/>
    <p:sldId id="537" r:id="rId215"/>
    <p:sldId id="717" r:id="rId216"/>
    <p:sldId id="629" r:id="rId217"/>
    <p:sldId id="497" r:id="rId218"/>
    <p:sldId id="5455" r:id="rId219"/>
    <p:sldId id="5456" r:id="rId220"/>
    <p:sldId id="5340" r:id="rId221"/>
    <p:sldId id="5453" r:id="rId222"/>
    <p:sldId id="5454" r:id="rId223"/>
    <p:sldId id="320" r:id="rId224"/>
    <p:sldId id="506" r:id="rId225"/>
    <p:sldId id="322" r:id="rId226"/>
    <p:sldId id="5458" r:id="rId227"/>
    <p:sldId id="637" r:id="rId228"/>
    <p:sldId id="520" r:id="rId229"/>
    <p:sldId id="5319" r:id="rId230"/>
    <p:sldId id="5320" r:id="rId231"/>
    <p:sldId id="5321" r:id="rId232"/>
    <p:sldId id="1031" r:id="rId233"/>
    <p:sldId id="5322" r:id="rId234"/>
    <p:sldId id="525" r:id="rId235"/>
    <p:sldId id="5370" r:id="rId236"/>
    <p:sldId id="1054" r:id="rId237"/>
    <p:sldId id="1052" r:id="rId238"/>
    <p:sldId id="5371" r:id="rId239"/>
    <p:sldId id="5372" r:id="rId240"/>
    <p:sldId id="5373" r:id="rId241"/>
    <p:sldId id="5374" r:id="rId242"/>
    <p:sldId id="5692" r:id="rId243"/>
    <p:sldId id="333" r:id="rId244"/>
    <p:sldId id="334" r:id="rId245"/>
    <p:sldId id="5323" r:id="rId246"/>
    <p:sldId id="556" r:id="rId247"/>
    <p:sldId id="5324" r:id="rId248"/>
    <p:sldId id="862" r:id="rId249"/>
    <p:sldId id="5325" r:id="rId250"/>
    <p:sldId id="5326" r:id="rId251"/>
    <p:sldId id="5327" r:id="rId252"/>
    <p:sldId id="5328" r:id="rId253"/>
    <p:sldId id="790" r:id="rId254"/>
    <p:sldId id="1813" r:id="rId255"/>
    <p:sldId id="618" r:id="rId256"/>
    <p:sldId id="614" r:id="rId257"/>
    <p:sldId id="287" r:id="rId258"/>
    <p:sldId id="655" r:id="rId259"/>
    <p:sldId id="390" r:id="rId26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BD71D06-9575-E340-9D0C-A99DA58463EB}">
          <p14:sldIdLst>
            <p14:sldId id="5693"/>
            <p14:sldId id="764"/>
            <p14:sldId id="765"/>
            <p14:sldId id="766"/>
            <p14:sldId id="767"/>
            <p14:sldId id="768"/>
            <p14:sldId id="769"/>
            <p14:sldId id="770"/>
            <p14:sldId id="771"/>
            <p14:sldId id="772"/>
            <p14:sldId id="773"/>
            <p14:sldId id="774"/>
            <p14:sldId id="256"/>
            <p14:sldId id="4963"/>
            <p14:sldId id="868"/>
            <p14:sldId id="847"/>
            <p14:sldId id="4954"/>
            <p14:sldId id="845"/>
            <p14:sldId id="5341"/>
            <p14:sldId id="850"/>
            <p14:sldId id="851"/>
          </p14:sldIdLst>
        </p14:section>
        <p14:section name="Chapters" id="{B295E051-BE99-A045-85BF-488AAAF81000}">
          <p14:sldIdLst>
            <p14:sldId id="2504"/>
            <p14:sldId id="4929"/>
            <p14:sldId id="4936"/>
            <p14:sldId id="4167"/>
            <p14:sldId id="417"/>
            <p14:sldId id="418"/>
            <p14:sldId id="5286"/>
            <p14:sldId id="420"/>
            <p14:sldId id="421"/>
            <p14:sldId id="5288"/>
            <p14:sldId id="424"/>
            <p14:sldId id="5289"/>
            <p14:sldId id="422"/>
            <p14:sldId id="5287"/>
            <p14:sldId id="4938"/>
            <p14:sldId id="392"/>
            <p14:sldId id="4943"/>
            <p14:sldId id="4940"/>
            <p14:sldId id="4941"/>
            <p14:sldId id="4942"/>
            <p14:sldId id="2514"/>
            <p14:sldId id="4930"/>
            <p14:sldId id="5290"/>
            <p14:sldId id="5291"/>
            <p14:sldId id="5292"/>
            <p14:sldId id="1859"/>
            <p14:sldId id="5293"/>
            <p14:sldId id="5294"/>
            <p14:sldId id="348"/>
            <p14:sldId id="5377"/>
            <p14:sldId id="4068"/>
            <p14:sldId id="4960"/>
            <p14:sldId id="5296"/>
            <p14:sldId id="5297"/>
            <p14:sldId id="5439"/>
            <p14:sldId id="5440"/>
            <p14:sldId id="5441"/>
            <p14:sldId id="5442"/>
            <p14:sldId id="5443"/>
            <p14:sldId id="5444"/>
            <p14:sldId id="5445"/>
            <p14:sldId id="5446"/>
            <p14:sldId id="5447"/>
            <p14:sldId id="5694"/>
            <p14:sldId id="5448"/>
            <p14:sldId id="5449"/>
            <p14:sldId id="5331"/>
            <p14:sldId id="4898"/>
            <p14:sldId id="436"/>
            <p14:sldId id="642"/>
            <p14:sldId id="643"/>
            <p14:sldId id="5332"/>
            <p14:sldId id="5333"/>
            <p14:sldId id="698"/>
            <p14:sldId id="699"/>
            <p14:sldId id="700"/>
            <p14:sldId id="5376"/>
            <p14:sldId id="702"/>
            <p14:sldId id="636"/>
            <p14:sldId id="704"/>
            <p14:sldId id="705"/>
            <p14:sldId id="706"/>
            <p14:sldId id="5436"/>
            <p14:sldId id="708"/>
            <p14:sldId id="5437"/>
            <p14:sldId id="710"/>
            <p14:sldId id="711"/>
            <p14:sldId id="712"/>
            <p14:sldId id="382"/>
            <p14:sldId id="5695"/>
            <p14:sldId id="5696"/>
            <p14:sldId id="474"/>
            <p14:sldId id="5299"/>
            <p14:sldId id="5304"/>
            <p14:sldId id="5361"/>
            <p14:sldId id="5300"/>
            <p14:sldId id="5301"/>
            <p14:sldId id="5302"/>
            <p14:sldId id="5303"/>
            <p14:sldId id="5178"/>
            <p14:sldId id="4899"/>
            <p14:sldId id="5305"/>
            <p14:sldId id="1027"/>
            <p14:sldId id="5306"/>
            <p14:sldId id="5342"/>
            <p14:sldId id="1040"/>
            <p14:sldId id="1039"/>
            <p14:sldId id="5307"/>
            <p14:sldId id="5312"/>
            <p14:sldId id="5308"/>
            <p14:sldId id="5309"/>
            <p14:sldId id="5310"/>
            <p14:sldId id="5311"/>
            <p14:sldId id="4945"/>
            <p14:sldId id="2518"/>
            <p14:sldId id="875"/>
            <p14:sldId id="5313"/>
            <p14:sldId id="709"/>
            <p14:sldId id="5315"/>
            <p14:sldId id="5314"/>
            <p14:sldId id="4900"/>
            <p14:sldId id="844"/>
            <p14:sldId id="491"/>
            <p14:sldId id="5368"/>
            <p14:sldId id="5345"/>
            <p14:sldId id="5346"/>
            <p14:sldId id="5347"/>
            <p14:sldId id="5348"/>
            <p14:sldId id="5349"/>
            <p14:sldId id="5350"/>
            <p14:sldId id="5351"/>
            <p14:sldId id="5352"/>
            <p14:sldId id="5353"/>
            <p14:sldId id="5354"/>
            <p14:sldId id="5355"/>
            <p14:sldId id="5356"/>
            <p14:sldId id="5357"/>
            <p14:sldId id="302"/>
            <p14:sldId id="303"/>
            <p14:sldId id="304"/>
            <p14:sldId id="5358"/>
            <p14:sldId id="5359"/>
            <p14:sldId id="5360"/>
            <p14:sldId id="496"/>
            <p14:sldId id="5316"/>
            <p14:sldId id="5317"/>
            <p14:sldId id="5318"/>
            <p14:sldId id="327"/>
            <p14:sldId id="325"/>
            <p14:sldId id="626"/>
            <p14:sldId id="627"/>
            <p14:sldId id="447"/>
            <p14:sldId id="625"/>
            <p14:sldId id="448"/>
            <p14:sldId id="628"/>
            <p14:sldId id="507"/>
            <p14:sldId id="537"/>
            <p14:sldId id="717"/>
            <p14:sldId id="629"/>
            <p14:sldId id="497"/>
            <p14:sldId id="5455"/>
            <p14:sldId id="5456"/>
            <p14:sldId id="5340"/>
            <p14:sldId id="5453"/>
            <p14:sldId id="5454"/>
            <p14:sldId id="320"/>
            <p14:sldId id="506"/>
            <p14:sldId id="322"/>
            <p14:sldId id="5458"/>
            <p14:sldId id="637"/>
            <p14:sldId id="520"/>
            <p14:sldId id="5319"/>
            <p14:sldId id="5320"/>
            <p14:sldId id="5321"/>
            <p14:sldId id="1031"/>
            <p14:sldId id="5322"/>
            <p14:sldId id="525"/>
            <p14:sldId id="5370"/>
            <p14:sldId id="1054"/>
            <p14:sldId id="1052"/>
            <p14:sldId id="5371"/>
            <p14:sldId id="5372"/>
            <p14:sldId id="5373"/>
            <p14:sldId id="5374"/>
            <p14:sldId id="5692"/>
            <p14:sldId id="333"/>
            <p14:sldId id="334"/>
            <p14:sldId id="5323"/>
          </p14:sldIdLst>
        </p14:section>
        <p14:section name="Conclusion" id="{CEB4CC4A-D6AC-464A-BBFA-F81F799D618A}">
          <p14:sldIdLst>
            <p14:sldId id="556"/>
            <p14:sldId id="5324"/>
            <p14:sldId id="862"/>
            <p14:sldId id="5325"/>
            <p14:sldId id="5326"/>
            <p14:sldId id="5327"/>
            <p14:sldId id="5328"/>
            <p14:sldId id="790"/>
            <p14:sldId id="1813"/>
          </p14:sldIdLst>
        </p14:section>
        <p14:section name="Supplements" id="{425A594F-8644-EB4A-815F-9ECBAA33D368}">
          <p14:sldIdLst>
            <p14:sldId id="618"/>
            <p14:sldId id="614"/>
            <p14:sldId id="287"/>
            <p14:sldId id="655"/>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101"/>
    <a:srgbClr val="990000"/>
    <a:srgbClr val="EAE08A"/>
    <a:srgbClr val="9933FF"/>
    <a:srgbClr val="CC6600"/>
    <a:srgbClr val="FFFFFF"/>
    <a:srgbClr val="FF3399"/>
    <a:srgbClr val="D60093"/>
    <a:srgbClr val="66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90" autoAdjust="0"/>
    <p:restoredTop sz="72265" autoAdjust="0"/>
  </p:normalViewPr>
  <p:slideViewPr>
    <p:cSldViewPr>
      <p:cViewPr varScale="1">
        <p:scale>
          <a:sx n="78" d="100"/>
          <a:sy n="78" d="100"/>
        </p:scale>
        <p:origin x="184" y="864"/>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varScale="1">
      <p:scale>
        <a:sx n="80" d="100"/>
        <a:sy n="80" d="100"/>
      </p:scale>
      <p:origin x="0" y="102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63" Type="http://schemas.openxmlformats.org/officeDocument/2006/relationships/slide" Target="slides/slide6.xml"/><Relationship Id="rId159" Type="http://schemas.openxmlformats.org/officeDocument/2006/relationships/slide" Target="slides/slide102.xml"/><Relationship Id="rId170" Type="http://schemas.openxmlformats.org/officeDocument/2006/relationships/slide" Target="slides/slide113.xml"/><Relationship Id="rId226" Type="http://schemas.openxmlformats.org/officeDocument/2006/relationships/slide" Target="slides/slide169.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slide" Target="slides/slide159.xml"/><Relationship Id="rId237" Type="http://schemas.openxmlformats.org/officeDocument/2006/relationships/slide" Target="slides/slide180.xml"/><Relationship Id="rId258" Type="http://schemas.openxmlformats.org/officeDocument/2006/relationships/slide" Target="slides/slide20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slide" Target="slides/slide170.xml"/><Relationship Id="rId248" Type="http://schemas.openxmlformats.org/officeDocument/2006/relationships/slide" Target="slides/slide19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slide" Target="slides/slide181.xml"/><Relationship Id="rId259" Type="http://schemas.openxmlformats.org/officeDocument/2006/relationships/slide" Target="slides/slide202.xml"/><Relationship Id="rId23" Type="http://schemas.openxmlformats.org/officeDocument/2006/relationships/slideMaster" Target="slideMasters/slideMaster23.xml"/><Relationship Id="rId119" Type="http://schemas.openxmlformats.org/officeDocument/2006/relationships/slide" Target="slides/slide62.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slide" Target="slides/slide171.xml"/><Relationship Id="rId249"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52.xml"/><Relationship Id="rId260"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39" Type="http://schemas.openxmlformats.org/officeDocument/2006/relationships/slide" Target="slides/slide182.xml"/><Relationship Id="rId250" Type="http://schemas.openxmlformats.org/officeDocument/2006/relationships/slide" Target="slides/slide19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240" Type="http://schemas.openxmlformats.org/officeDocument/2006/relationships/slide" Target="slides/slide183.xml"/><Relationship Id="rId261"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1" Type="http://schemas.openxmlformats.org/officeDocument/2006/relationships/slide" Target="slides/slide19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95" Type="http://schemas.openxmlformats.org/officeDocument/2006/relationships/slide" Target="slides/slide138.xml"/><Relationship Id="rId209" Type="http://schemas.openxmlformats.org/officeDocument/2006/relationships/slide" Target="slides/slide152.xml"/><Relationship Id="rId220" Type="http://schemas.openxmlformats.org/officeDocument/2006/relationships/slide" Target="slides/slide163.xml"/><Relationship Id="rId241"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presProps" Target="presProps.xml"/><Relationship Id="rId78" Type="http://schemas.openxmlformats.org/officeDocument/2006/relationships/slide" Target="slides/slide21.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64" Type="http://schemas.openxmlformats.org/officeDocument/2006/relationships/slide" Target="slides/slide107.xml"/><Relationship Id="rId185" Type="http://schemas.openxmlformats.org/officeDocument/2006/relationships/slide" Target="slides/slide128.xml"/><Relationship Id="rId9" Type="http://schemas.openxmlformats.org/officeDocument/2006/relationships/slideMaster" Target="slideMasters/slideMaster9.xml"/><Relationship Id="rId210" Type="http://schemas.openxmlformats.org/officeDocument/2006/relationships/slide" Target="slides/slide153.xml"/><Relationship Id="rId26" Type="http://schemas.openxmlformats.org/officeDocument/2006/relationships/slideMaster" Target="slideMasters/slideMaster26.xml"/><Relationship Id="rId231" Type="http://schemas.openxmlformats.org/officeDocument/2006/relationships/slide" Target="slides/slide174.xml"/><Relationship Id="rId252" Type="http://schemas.openxmlformats.org/officeDocument/2006/relationships/slide" Target="slides/slide195.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242" Type="http://schemas.openxmlformats.org/officeDocument/2006/relationships/slide" Target="slides/slide185.xml"/><Relationship Id="rId263"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slide" Target="slides/slide175.xml"/><Relationship Id="rId253" Type="http://schemas.openxmlformats.org/officeDocument/2006/relationships/slide" Target="slides/slide19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243" Type="http://schemas.openxmlformats.org/officeDocument/2006/relationships/slide" Target="slides/slide186.xml"/><Relationship Id="rId264"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54" Type="http://schemas.openxmlformats.org/officeDocument/2006/relationships/slide" Target="slides/slide19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244"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tableStyles" Target="tableStyles.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8.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245" Type="http://schemas.openxmlformats.org/officeDocument/2006/relationships/slide" Target="slides/slide188.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256" Type="http://schemas.openxmlformats.org/officeDocument/2006/relationships/slide" Target="slides/slide199.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 Id="rId246" Type="http://schemas.openxmlformats.org/officeDocument/2006/relationships/slide" Target="slides/slide189.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94" Type="http://schemas.openxmlformats.org/officeDocument/2006/relationships/slide" Target="slides/slide37.xml"/><Relationship Id="rId148" Type="http://schemas.openxmlformats.org/officeDocument/2006/relationships/slide" Target="slides/slide91.xml"/><Relationship Id="rId169" Type="http://schemas.openxmlformats.org/officeDocument/2006/relationships/slide" Target="slides/slide112.xml"/><Relationship Id="rId4" Type="http://schemas.openxmlformats.org/officeDocument/2006/relationships/slideMaster" Target="slideMasters/slideMaster4.xml"/><Relationship Id="rId180" Type="http://schemas.openxmlformats.org/officeDocument/2006/relationships/slide" Target="slides/slide123.xml"/><Relationship Id="rId215" Type="http://schemas.openxmlformats.org/officeDocument/2006/relationships/slide" Target="slides/slide158.xml"/><Relationship Id="rId236" Type="http://schemas.openxmlformats.org/officeDocument/2006/relationships/slide" Target="slides/slide179.xml"/><Relationship Id="rId257"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27.xml"/><Relationship Id="rId138" Type="http://schemas.openxmlformats.org/officeDocument/2006/relationships/slide" Target="slides/slide81.xml"/><Relationship Id="rId191" Type="http://schemas.openxmlformats.org/officeDocument/2006/relationships/slide" Target="slides/slide134.xml"/><Relationship Id="rId205" Type="http://schemas.openxmlformats.org/officeDocument/2006/relationships/slide" Target="slides/slide148.xml"/><Relationship Id="rId247" Type="http://schemas.openxmlformats.org/officeDocument/2006/relationships/slide" Target="slides/slide1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60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3ABCA3-C2D5-FC4E-940F-0D7933C38334}" type="slidenum">
              <a:rPr lang="en-US"/>
              <a:pPr>
                <a:defRPr/>
              </a:pPr>
              <a:t>‹#›</a:t>
            </a:fld>
            <a:endParaRPr lang="en-US"/>
          </a:p>
        </p:txBody>
      </p:sp>
    </p:spTree>
    <p:extLst>
      <p:ext uri="{BB962C8B-B14F-4D97-AF65-F5344CB8AC3E}">
        <p14:creationId xmlns:p14="http://schemas.microsoft.com/office/powerpoint/2010/main" val="3815322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132.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136.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138.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f.ly/logosres/nlt?ref=BibleNLT.Da8.8&amp;off=0&amp;ctx=+the+goat%E2%80%99s+power.+%0a~8%C2%A0The+goat+became+v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f.ly/logosres/bkc?ref=Bible.Da8.23-25&amp;off=2117"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f.ly/logosres/bkc?ref=Bible.Da8.23-25&amp;off=2179&amp;ctx=ments+on+11:21%E2%80%9335.)%0a~Antiochus%E2%80%99+desecrati"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36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the peoples of the world.</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E76567-AAE4-7D4E-B7DE-98E931F7ADA6}" type="slidenum">
              <a:rPr lang="en-US" sz="1200">
                <a:solidFill>
                  <a:srgbClr val="000000"/>
                </a:solidFill>
              </a:rPr>
              <a:pPr eaLnBrk="1" hangingPunct="1"/>
              <a:t>124</a:t>
            </a:fld>
            <a:endParaRPr lang="en-US" sz="1200">
              <a:solidFill>
                <a:srgbClr val="000000"/>
              </a:solidFill>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 name="Shape 2970"/>
          <p:cNvSpPr>
            <a:spLocks noGrp="1" noRot="1" noChangeAspect="1"/>
          </p:cNvSpPr>
          <p:nvPr>
            <p:ph type="sldImg"/>
          </p:nvPr>
        </p:nvSpPr>
        <p:spPr>
          <a:prstGeom prst="rect">
            <a:avLst/>
          </a:prstGeom>
        </p:spPr>
        <p:txBody>
          <a:bodyPr/>
          <a:lstStyle/>
          <a:p>
            <a:endParaRPr/>
          </a:p>
        </p:txBody>
      </p:sp>
      <p:sp>
        <p:nvSpPr>
          <p:cNvPr id="2971" name="Shape 2971"/>
          <p:cNvSpPr>
            <a:spLocks noGrp="1"/>
          </p:cNvSpPr>
          <p:nvPr>
            <p:ph type="body" sz="quarter" idx="1"/>
          </p:nvPr>
        </p:nvSpPr>
        <p:spPr>
          <a:prstGeom prst="rect">
            <a:avLst/>
          </a:prstGeom>
        </p:spPr>
        <p:txBody>
          <a:bodyPr/>
          <a:lstStyle/>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background to </a:t>
            </a:r>
            <a:r>
              <a:rPr lang="ar-SA" b="1" dirty="0" err="1">
                <a:latin typeface="Arial" panose="020B0604020202020204" pitchFamily="34" charset="0"/>
                <a:cs typeface="Arial" panose="020B0604020202020204" pitchFamily="34" charset="0"/>
              </a:rPr>
              <a:t>أستير</a:t>
            </a:r>
            <a:endParaRPr lang="ar-SA" b="1" dirty="0">
              <a:latin typeface="Arial" panose="020B0604020202020204" pitchFamily="34" charset="0"/>
              <a:cs typeface="Arial" panose="020B0604020202020204" pitchFamily="34" charset="0"/>
            </a:endParaRPr>
          </a:p>
          <a:p>
            <a:pPr>
              <a:defRPr>
                <a:latin typeface="Arial"/>
                <a:ea typeface="Arial"/>
                <a:cs typeface="Arial"/>
                <a:sym typeface="Arial"/>
              </a:defRPr>
            </a:pPr>
            <a:r>
              <a:rPr lang="ar-SA"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is the rise of democracy in Greece in the preceding century. It was based on the natural hill in Athens.</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5" name="Shape 2975"/>
          <p:cNvSpPr>
            <a:spLocks noGrp="1" noRot="1" noChangeAspect="1"/>
          </p:cNvSpPr>
          <p:nvPr>
            <p:ph type="sldImg"/>
          </p:nvPr>
        </p:nvSpPr>
        <p:spPr>
          <a:prstGeom prst="rect">
            <a:avLst/>
          </a:prstGeom>
        </p:spPr>
        <p:txBody>
          <a:bodyPr/>
          <a:lstStyle/>
          <a:p>
            <a:endParaRPr/>
          </a:p>
        </p:txBody>
      </p:sp>
      <p:sp>
        <p:nvSpPr>
          <p:cNvPr id="2976" name="Shape 2976"/>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On this outcrop called the Acropolis was the center of Greek pagan religion that focused on the </a:t>
            </a:r>
            <a:r>
              <a:rPr b="1" dirty="0" err="1">
                <a:latin typeface="Arial" panose="020B0604020202020204" pitchFamily="34" charset="0"/>
                <a:cs typeface="Arial" panose="020B0604020202020204" pitchFamily="34" charset="0"/>
              </a:rPr>
              <a:t>goddes</a:t>
            </a:r>
            <a:r>
              <a:rPr b="1" dirty="0">
                <a:latin typeface="Arial" panose="020B0604020202020204" pitchFamily="34" charset="0"/>
                <a:cs typeface="Arial" panose="020B0604020202020204" pitchFamily="34" charset="0"/>
              </a:rPr>
              <a:t> Athena.</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1" name="Shape 2981"/>
          <p:cNvSpPr>
            <a:spLocks noGrp="1" noRot="1" noChangeAspect="1"/>
          </p:cNvSpPr>
          <p:nvPr>
            <p:ph type="sldImg"/>
          </p:nvPr>
        </p:nvSpPr>
        <p:spPr>
          <a:prstGeom prst="rect">
            <a:avLst/>
          </a:prstGeom>
        </p:spPr>
        <p:txBody>
          <a:bodyPr/>
          <a:lstStyle/>
          <a:p>
            <a:endParaRPr/>
          </a:p>
        </p:txBody>
      </p:sp>
      <p:sp>
        <p:nvSpPr>
          <p:cNvPr id="2982" name="Shape 2982"/>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Parthenon was considered the pinnacle of all buildings with so-called perfect proportions.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6" name="Shape 2986"/>
          <p:cNvSpPr>
            <a:spLocks noGrp="1" noRot="1" noChangeAspect="1"/>
          </p:cNvSpPr>
          <p:nvPr>
            <p:ph type="sldImg"/>
          </p:nvPr>
        </p:nvSpPr>
        <p:spPr>
          <a:prstGeom prst="rect">
            <a:avLst/>
          </a:prstGeom>
        </p:spPr>
        <p:txBody>
          <a:bodyPr/>
          <a:lstStyle/>
          <a:p>
            <a:endParaRPr/>
          </a:p>
        </p:txBody>
      </p:sp>
      <p:sp>
        <p:nvSpPr>
          <p:cNvPr id="2987" name="Shape 2987"/>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Although it doesn’t look like much today…</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Shape 2992"/>
          <p:cNvSpPr>
            <a:spLocks noGrp="1" noRot="1" noChangeAspect="1"/>
          </p:cNvSpPr>
          <p:nvPr>
            <p:ph type="sldImg"/>
          </p:nvPr>
        </p:nvSpPr>
        <p:spPr>
          <a:prstGeom prst="rect">
            <a:avLst/>
          </a:prstGeom>
        </p:spPr>
        <p:txBody>
          <a:bodyPr/>
          <a:lstStyle/>
          <a:p>
            <a:endParaRPr/>
          </a:p>
        </p:txBody>
      </p:sp>
      <p:sp>
        <p:nvSpPr>
          <p:cNvPr id="2993" name="Shape 2993"/>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Inside the Parthenon was a gold-plated statue of the goddess of wisdom, Athena.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8" name="Shape 2998"/>
          <p:cNvSpPr>
            <a:spLocks noGrp="1" noRot="1" noChangeAspect="1"/>
          </p:cNvSpPr>
          <p:nvPr>
            <p:ph type="sldImg"/>
          </p:nvPr>
        </p:nvSpPr>
        <p:spPr>
          <a:prstGeom prst="rect">
            <a:avLst/>
          </a:prstGeom>
        </p:spPr>
        <p:txBody>
          <a:bodyPr/>
          <a:lstStyle/>
          <a:p>
            <a:endParaRPr/>
          </a:p>
        </p:txBody>
      </p:sp>
      <p:sp>
        <p:nvSpPr>
          <p:cNvPr id="2999" name="Shape 2999"/>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How ironic that the builders who sought wisdom from Athena lacked the wisdom to avoid idolatry!</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3" name="Shape 3003"/>
          <p:cNvSpPr>
            <a:spLocks noGrp="1" noRot="1" noChangeAspect="1"/>
          </p:cNvSpPr>
          <p:nvPr>
            <p:ph type="sldImg"/>
          </p:nvPr>
        </p:nvSpPr>
        <p:spPr>
          <a:prstGeom prst="rect">
            <a:avLst/>
          </a:prstGeom>
        </p:spPr>
        <p:txBody>
          <a:bodyPr/>
          <a:lstStyle/>
          <a:p>
            <a:endParaRPr/>
          </a:p>
        </p:txBody>
      </p:sp>
      <p:sp>
        <p:nvSpPr>
          <p:cNvPr id="3004" name="Shape 3004"/>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Xerxes followed the lead of his predecessor and father, Darius I, who a decade earlier had invaded Greece and was defeated at Marathon (490 BC).</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Greek</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Μάχη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τοῦ</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a:t>
            </a:r>
            <a:r>
              <a:rPr b="1" dirty="0">
                <a:latin typeface="Arial" panose="020B0604020202020204" pitchFamily="34" charset="0"/>
                <a:cs typeface="Arial" panose="020B0604020202020204" pitchFamily="34" charset="0"/>
              </a:rPr>
              <a:t>α</a:t>
            </a:r>
            <a:r>
              <a:rPr b="1" dirty="0" err="1">
                <a:latin typeface="Arial" panose="020B0604020202020204" pitchFamily="34" charset="0"/>
                <a:cs typeface="Arial" panose="020B0604020202020204" pitchFamily="34" charset="0"/>
              </a:rPr>
              <a:t>ρ</a:t>
            </a:r>
            <a:r>
              <a:rPr b="1" dirty="0">
                <a:latin typeface="Arial" panose="020B0604020202020204" pitchFamily="34" charset="0"/>
                <a:cs typeface="Arial" panose="020B0604020202020204" pitchFamily="34" charset="0"/>
              </a:rPr>
              <a:t>α</a:t>
            </a:r>
            <a:r>
              <a:rPr b="1" dirty="0" err="1">
                <a:latin typeface="Arial" panose="020B0604020202020204" pitchFamily="34" charset="0"/>
                <a:cs typeface="Arial" panose="020B0604020202020204" pitchFamily="34" charset="0"/>
              </a:rPr>
              <a:t>θῶνος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Machē</a:t>
            </a:r>
            <a:r>
              <a:rPr b="1" dirty="0">
                <a:latin typeface="Arial" panose="020B0604020202020204" pitchFamily="34" charset="0"/>
                <a:cs typeface="Arial" panose="020B0604020202020204" pitchFamily="34" charset="0"/>
              </a:rPr>
              <a:t> tou </a:t>
            </a:r>
            <a:r>
              <a:rPr b="1" dirty="0" err="1">
                <a:latin typeface="Arial" panose="020B0604020202020204" pitchFamily="34" charset="0"/>
                <a:cs typeface="Arial" panose="020B0604020202020204" pitchFamily="34" charset="0"/>
              </a:rPr>
              <a:t>Marathōnos</a:t>
            </a:r>
            <a:r>
              <a:rPr b="1" dirty="0">
                <a:latin typeface="Arial" panose="020B0604020202020204" pitchFamily="34" charset="0"/>
                <a:cs typeface="Arial" panose="020B0604020202020204" pitchFamily="34" charset="0"/>
              </a:rPr>
              <a:t>) took place in 490 BC, during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first Persian invasion of Greece</a:t>
            </a:r>
            <a:r>
              <a:rPr b="1" dirty="0">
                <a:latin typeface="Arial" panose="020B0604020202020204" pitchFamily="34" charset="0"/>
                <a:cs typeface="Arial" panose="020B0604020202020204" pitchFamily="34" charset="0"/>
              </a:rPr>
              <a:t>. It was fought between the citizens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Athens</a:t>
            </a:r>
            <a:r>
              <a:rPr b="1" dirty="0">
                <a:latin typeface="Arial" panose="020B0604020202020204" pitchFamily="34" charset="0"/>
                <a:cs typeface="Arial" panose="020B0604020202020204" pitchFamily="34" charset="0"/>
              </a:rPr>
              <a:t>, aided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Plataea</a:t>
            </a:r>
            <a:r>
              <a:rPr b="1" dirty="0">
                <a:latin typeface="Arial" panose="020B0604020202020204" pitchFamily="34" charset="0"/>
                <a:cs typeface="Arial" panose="020B0604020202020204" pitchFamily="34" charset="0"/>
              </a:rPr>
              <a:t>, and a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7"/>
              </a:rPr>
              <a:t>Persian</a:t>
            </a:r>
            <a:r>
              <a:rPr b="1" dirty="0">
                <a:latin typeface="Arial" panose="020B0604020202020204" pitchFamily="34" charset="0"/>
                <a:cs typeface="Arial" panose="020B0604020202020204" pitchFamily="34" charset="0"/>
              </a:rPr>
              <a:t> force commanded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8"/>
              </a:rPr>
              <a:t>Datis</a:t>
            </a:r>
            <a:r>
              <a:rPr b="1" dirty="0">
                <a:latin typeface="Arial" panose="020B0604020202020204" pitchFamily="34" charset="0"/>
                <a:cs typeface="Arial" panose="020B0604020202020204" pitchFamily="34" charset="0"/>
              </a:rPr>
              <a:t> and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9"/>
              </a:rPr>
              <a:t>Artaphernes</a:t>
            </a:r>
            <a:r>
              <a:rPr b="1" dirty="0">
                <a:latin typeface="Arial" panose="020B0604020202020204" pitchFamily="34" charset="0"/>
                <a:cs typeface="Arial" panose="020B0604020202020204" pitchFamily="34" charset="0"/>
              </a:rPr>
              <a:t>. The battle was the culmination of the first attempt by Persia, under King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0"/>
              </a:rPr>
              <a:t>Darius I</a:t>
            </a:r>
            <a:r>
              <a:rPr b="1" dirty="0">
                <a:latin typeface="Arial" panose="020B0604020202020204" pitchFamily="34" charset="0"/>
                <a:cs typeface="Arial" panose="020B0604020202020204" pitchFamily="34" charset="0"/>
              </a:rPr>
              <a:t>, to subjugate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1"/>
              </a:rPr>
              <a:t>Greece</a:t>
            </a:r>
            <a:r>
              <a:rPr b="1" dirty="0">
                <a:latin typeface="Arial" panose="020B0604020202020204" pitchFamily="34" charset="0"/>
                <a:cs typeface="Arial" panose="020B0604020202020204" pitchFamily="34" charset="0"/>
              </a:rPr>
              <a:t>. The Greek army decisively defeated the more numerous Persians, marking a turning point in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2"/>
              </a:rPr>
              <a:t>Greco-Persian Wars</a:t>
            </a: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first Persian invasion was a response to Greek involvement in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3"/>
              </a:rPr>
              <a:t>Ionian Revolt</a:t>
            </a:r>
            <a:r>
              <a:rPr b="1" dirty="0">
                <a:latin typeface="Arial" panose="020B0604020202020204" pitchFamily="34" charset="0"/>
                <a:cs typeface="Arial" panose="020B0604020202020204" pitchFamily="34" charset="0"/>
              </a:rPr>
              <a:t>, when Athens and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4"/>
              </a:rPr>
              <a:t>Eretria</a:t>
            </a:r>
            <a:r>
              <a:rPr b="1" dirty="0">
                <a:latin typeface="Arial" panose="020B0604020202020204" pitchFamily="34" charset="0"/>
                <a:cs typeface="Arial" panose="020B0604020202020204" pitchFamily="34" charset="0"/>
              </a:rPr>
              <a:t> had sent a force to support the cities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5"/>
              </a:rPr>
              <a:t>Ionia</a:t>
            </a:r>
            <a:r>
              <a:rPr b="1" dirty="0">
                <a:latin typeface="Arial" panose="020B0604020202020204" pitchFamily="34" charset="0"/>
                <a:cs typeface="Arial" panose="020B0604020202020204" pitchFamily="34" charset="0"/>
              </a:rPr>
              <a:t> in their attempt to overthrow Persian rule. The Athenians and </a:t>
            </a:r>
            <a:r>
              <a:rPr b="1" dirty="0" err="1">
                <a:latin typeface="Arial" panose="020B0604020202020204" pitchFamily="34" charset="0"/>
                <a:cs typeface="Arial" panose="020B0604020202020204" pitchFamily="34" charset="0"/>
              </a:rPr>
              <a:t>Eretrians</a:t>
            </a:r>
            <a:r>
              <a:rPr b="1" dirty="0">
                <a:latin typeface="Arial" panose="020B0604020202020204" pitchFamily="34" charset="0"/>
                <a:cs typeface="Arial" panose="020B0604020202020204" pitchFamily="34" charset="0"/>
              </a:rPr>
              <a:t> had succeeded in capturing and burning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6"/>
              </a:rPr>
              <a:t>Sardis</a:t>
            </a:r>
            <a:r>
              <a:rPr b="1" dirty="0">
                <a:latin typeface="Arial" panose="020B0604020202020204" pitchFamily="34" charset="0"/>
                <a:cs typeface="Arial" panose="020B0604020202020204" pitchFamily="34" charset="0"/>
              </a:rPr>
              <a:t>, but they were then forced to retreat with heavy losses. In response to this raid, Darius swore to burn down Athens and Eretria. According to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7"/>
              </a:rPr>
              <a:t>Herodotus</a:t>
            </a:r>
            <a:r>
              <a:rPr b="1" dirty="0">
                <a:latin typeface="Arial" panose="020B0604020202020204" pitchFamily="34" charset="0"/>
                <a:cs typeface="Arial" panose="020B0604020202020204" pitchFamily="34" charset="0"/>
              </a:rPr>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b="1" u="sng" baseline="30000" dirty="0">
                <a:solidFill>
                  <a:srgbClr val="808000"/>
                </a:solidFill>
                <a:uFill>
                  <a:solidFill>
                    <a:srgbClr val="808000"/>
                  </a:solidFill>
                </a:uFill>
                <a:latin typeface="Arial" panose="020B0604020202020204" pitchFamily="34" charset="0"/>
                <a:cs typeface="Arial" panose="020B0604020202020204" pitchFamily="34" charset="0"/>
                <a:hlinkClick r:id="rId18"/>
              </a:rPr>
              <a:t>[3]</a:t>
            </a:r>
            <a:endParaRPr b="1" baseline="30000" dirty="0">
              <a:latin typeface="Arial" panose="020B0604020202020204" pitchFamily="34" charset="0"/>
              <a:cs typeface="Arial" panose="020B0604020202020204" pitchFamily="34" charset="0"/>
            </a:endParaRPr>
          </a:p>
          <a:p>
            <a:pPr>
              <a:defRPr baseline="30000">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At the time of the battle, Sparta and Athens were the two largest city states. Once the Ionian revolt was finally crushed by the Persian victory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9"/>
              </a:rPr>
              <a:t>Battle of Lade</a:t>
            </a:r>
            <a:r>
              <a:rPr b="1" dirty="0">
                <a:latin typeface="Arial" panose="020B0604020202020204" pitchFamily="34" charset="0"/>
                <a:cs typeface="Arial" panose="020B0604020202020204" pitchFamily="34" charset="0"/>
              </a:rPr>
              <a:t> in 494 BC, Darius began plans to subjugate Greece. In 490 BC, he sent a naval task force under </a:t>
            </a:r>
            <a:r>
              <a:rPr b="1" dirty="0" err="1">
                <a:latin typeface="Arial" panose="020B0604020202020204" pitchFamily="34" charset="0"/>
                <a:cs typeface="Arial" panose="020B0604020202020204" pitchFamily="34" charset="0"/>
              </a:rPr>
              <a:t>Datis</a:t>
            </a:r>
            <a:r>
              <a:rPr b="1" dirty="0">
                <a:latin typeface="Arial" panose="020B0604020202020204" pitchFamily="34" charset="0"/>
                <a:cs typeface="Arial" panose="020B0604020202020204" pitchFamily="34" charset="0"/>
              </a:rPr>
              <a:t> and </a:t>
            </a:r>
            <a:r>
              <a:rPr b="1" dirty="0" err="1">
                <a:latin typeface="Arial" panose="020B0604020202020204" pitchFamily="34" charset="0"/>
                <a:cs typeface="Arial" panose="020B0604020202020204" pitchFamily="34" charset="0"/>
              </a:rPr>
              <a:t>Artaphernes</a:t>
            </a:r>
            <a:r>
              <a:rPr b="1" dirty="0">
                <a:latin typeface="Arial" panose="020B0604020202020204" pitchFamily="34" charset="0"/>
                <a:cs typeface="Arial" panose="020B0604020202020204" pitchFamily="34" charset="0"/>
              </a:rPr>
              <a:t> across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0"/>
              </a:rPr>
              <a:t>Aegean</a:t>
            </a:r>
            <a:r>
              <a:rPr b="1" dirty="0">
                <a:latin typeface="Arial" panose="020B0604020202020204" pitchFamily="34" charset="0"/>
                <a:cs typeface="Arial" panose="020B0604020202020204" pitchFamily="34" charset="0"/>
              </a:rPr>
              <a:t>, to subjugate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1"/>
              </a:rPr>
              <a:t>Cyclades</a:t>
            </a:r>
            <a:r>
              <a:rPr b="1" dirty="0">
                <a:latin typeface="Arial" panose="020B0604020202020204" pitchFamily="34" charset="0"/>
                <a:cs typeface="Arial" panose="020B0604020202020204" pitchFamily="34" charset="0"/>
              </a:rPr>
              <a:t>, and then to make punitive attacks on Athens and Eretria. Reaching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2"/>
              </a:rPr>
              <a:t>Euboea</a:t>
            </a:r>
            <a:r>
              <a:rPr b="1" dirty="0">
                <a:latin typeface="Arial" panose="020B0604020202020204" pitchFamily="34" charset="0"/>
                <a:cs typeface="Arial" panose="020B0604020202020204" pitchFamily="34" charset="0"/>
              </a:rPr>
              <a:t> in mid-summer after a successful campaign in the Aegean, the Persians proceeded to besiege and capture Eretria. The Persian force then sailed for Attica, landing in the bay near the town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3"/>
              </a:rPr>
              <a:t>Marathon</a:t>
            </a:r>
            <a:r>
              <a:rPr b="1" dirty="0">
                <a:latin typeface="Arial" panose="020B0604020202020204" pitchFamily="34" charset="0"/>
                <a:cs typeface="Arial" panose="020B0604020202020204" pitchFamily="34" charset="0"/>
              </a:rPr>
              <a:t>. The Athenians, joined by a small force from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Plataea</a:t>
            </a:r>
            <a:r>
              <a:rPr b="1" dirty="0">
                <a:latin typeface="Arial" panose="020B0604020202020204" pitchFamily="34" charset="0"/>
                <a:cs typeface="Arial" panose="020B0604020202020204" pitchFamily="34" charset="0"/>
              </a:rPr>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LORD controls the prophetic fulfillments for his people in the days ahead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7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9" name="Shape 3009"/>
          <p:cNvSpPr>
            <a:spLocks noGrp="1" noRot="1" noChangeAspect="1"/>
          </p:cNvSpPr>
          <p:nvPr>
            <p:ph type="sldImg"/>
          </p:nvPr>
        </p:nvSpPr>
        <p:spPr>
          <a:prstGeom prst="rect">
            <a:avLst/>
          </a:prstGeom>
        </p:spPr>
        <p:txBody>
          <a:bodyPr/>
          <a:lstStyle/>
          <a:p>
            <a:endParaRPr/>
          </a:p>
        </p:txBody>
      </p:sp>
      <p:sp>
        <p:nvSpPr>
          <p:cNvPr id="3010" name="Shape 3010"/>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7" name="Shape 3017"/>
          <p:cNvSpPr>
            <a:spLocks noGrp="1" noRot="1" noChangeAspect="1"/>
          </p:cNvSpPr>
          <p:nvPr>
            <p:ph type="sldImg"/>
          </p:nvPr>
        </p:nvSpPr>
        <p:spPr>
          <a:prstGeom prst="rect">
            <a:avLst/>
          </a:prstGeom>
        </p:spPr>
        <p:txBody>
          <a:bodyPr/>
          <a:lstStyle/>
          <a:p>
            <a:endParaRPr/>
          </a:p>
        </p:txBody>
      </p:sp>
      <p:sp>
        <p:nvSpPr>
          <p:cNvPr id="3018" name="Shape 3018"/>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inward wheeling flanks enveloped the Persians, routing them.”</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3" name="Shape 3023"/>
          <p:cNvSpPr>
            <a:spLocks noGrp="1" noRot="1" noChangeAspect="1"/>
          </p:cNvSpPr>
          <p:nvPr>
            <p:ph type="sldImg"/>
          </p:nvPr>
        </p:nvSpPr>
        <p:spPr>
          <a:prstGeom prst="rect">
            <a:avLst/>
          </a:prstGeom>
        </p:spPr>
        <p:txBody>
          <a:bodyPr/>
          <a:lstStyle/>
          <a:p>
            <a:endParaRPr/>
          </a:p>
        </p:txBody>
      </p:sp>
      <p:sp>
        <p:nvSpPr>
          <p:cNvPr id="3024" name="Shape 3024"/>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Egyptian</a:t>
            </a:r>
            <a:r>
              <a:rPr b="1" dirty="0">
                <a:latin typeface="Arial" panose="020B0604020202020204" pitchFamily="34" charset="0"/>
                <a:cs typeface="Arial" panose="020B0604020202020204" pitchFamily="34" charset="0"/>
              </a:rPr>
              <a:t> subjects revolted, indefinitely postponing any Greek expedition. After Darius died, his son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Xerxes I</a:t>
            </a:r>
            <a:r>
              <a:rPr b="1" dirty="0">
                <a:latin typeface="Arial" panose="020B0604020202020204" pitchFamily="34" charset="0"/>
                <a:cs typeface="Arial" panose="020B0604020202020204" pitchFamily="34" charset="0"/>
              </a:rPr>
              <a:t> restarted the preparations for a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second invasion of Greece</a:t>
            </a:r>
            <a:r>
              <a:rPr b="1" dirty="0">
                <a:latin typeface="Arial" panose="020B0604020202020204" pitchFamily="34" charset="0"/>
                <a:cs typeface="Arial" panose="020B0604020202020204" pitchFamily="34" charset="0"/>
              </a:rPr>
              <a:t>, which finally began in 480 BC.</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0" name="Shape 3030"/>
          <p:cNvSpPr>
            <a:spLocks noGrp="1" noRot="1" noChangeAspect="1"/>
          </p:cNvSpPr>
          <p:nvPr>
            <p:ph type="sldImg"/>
          </p:nvPr>
        </p:nvSpPr>
        <p:spPr>
          <a:prstGeom prst="rect">
            <a:avLst/>
          </a:prstGeom>
        </p:spPr>
        <p:txBody>
          <a:bodyPr/>
          <a:lstStyle/>
          <a:p>
            <a:endParaRPr/>
          </a:p>
        </p:txBody>
      </p:sp>
      <p:sp>
        <p:nvSpPr>
          <p:cNvPr id="3031" name="Shape 3031"/>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Classical Greek</a:t>
            </a:r>
            <a:r>
              <a:rPr b="1" dirty="0">
                <a:latin typeface="Arial" panose="020B0604020202020204" pitchFamily="34" charset="0"/>
                <a:cs typeface="Arial" panose="020B0604020202020204" pitchFamily="34" charset="0"/>
              </a:rPr>
              <a:t> civilization, which has been enduringly influential in western society, the Battle of Marathon is often seen as a pivotal moment in Mediterranean and European history.</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is perhaps now more famous as the inspiration for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marathon</a:t>
            </a:r>
            <a:r>
              <a:rPr b="1" dirty="0">
                <a:latin typeface="Arial" panose="020B0604020202020204" pitchFamily="34" charset="0"/>
                <a:cs typeface="Arial" panose="020B0604020202020204" pitchFamily="34" charset="0"/>
              </a:rPr>
              <a:t> race. Although thought to be historically inaccurate, the legend of the Greek messenger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Pheidippides</a:t>
            </a:r>
            <a:r>
              <a:rPr b="1" dirty="0">
                <a:latin typeface="Arial" panose="020B0604020202020204" pitchFamily="34" charset="0"/>
                <a:cs typeface="Arial" panose="020B0604020202020204" pitchFamily="34" charset="0"/>
              </a:rPr>
              <a:t> running to Athens with news of the victory became the inspiration for this athletic event, introduced at the 1896 Athens Olympics, and originally run between Marathon and Athens.”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3074"/>
          <p:cNvSpPr>
            <a:spLocks noGrp="1" noRot="1" noChangeAspect="1"/>
          </p:cNvSpPr>
          <p:nvPr>
            <p:ph type="sldImg"/>
          </p:nvPr>
        </p:nvSpPr>
        <p:spPr>
          <a:prstGeom prst="rect">
            <a:avLst/>
          </a:prstGeom>
        </p:spPr>
        <p:txBody>
          <a:bodyPr/>
          <a:lstStyle/>
          <a:p>
            <a:endParaRPr/>
          </a:p>
        </p:txBody>
      </p:sp>
      <p:sp>
        <p:nvSpPr>
          <p:cNvPr id="3075" name="Shape 3075"/>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Thermopylae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/θərˈmɒpᵻliː/</a:t>
            </a:r>
            <a:r>
              <a:rPr b="1" dirty="0">
                <a:latin typeface="Arial" panose="020B0604020202020204" pitchFamily="34" charset="0"/>
                <a:cs typeface="Arial" panose="020B0604020202020204" pitchFamily="34" charset="0"/>
              </a:rPr>
              <a:t>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thər-</a:t>
            </a:r>
            <a:r>
              <a:rPr b="1" u="sng" cap="small" dirty="0">
                <a:solidFill>
                  <a:srgbClr val="808000"/>
                </a:solidFill>
                <a:uFill>
                  <a:solidFill>
                    <a:srgbClr val="808000"/>
                  </a:solidFill>
                </a:uFill>
                <a:latin typeface="Arial" panose="020B0604020202020204" pitchFamily="34" charset="0"/>
                <a:cs typeface="Arial" panose="020B0604020202020204" pitchFamily="34" charset="0"/>
                <a:hlinkClick r:id="rId4"/>
              </a:rPr>
              <a:t>MOP</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-i-lee</a:t>
            </a:r>
            <a:r>
              <a:rPr b="1" dirty="0">
                <a:latin typeface="Arial" panose="020B0604020202020204" pitchFamily="34" charset="0"/>
                <a:cs typeface="Arial" panose="020B0604020202020204" pitchFamily="34" charset="0"/>
              </a:rPr>
              <a:t>;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Greek</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Μάχη</a:t>
            </a:r>
            <a:r>
              <a:rPr b="1" dirty="0">
                <a:latin typeface="Arial" panose="020B0604020202020204" pitchFamily="34" charset="0"/>
                <a:cs typeface="Arial" panose="020B0604020202020204" pitchFamily="34" charset="0"/>
              </a:rPr>
              <a:t> τῶν </a:t>
            </a:r>
            <a:r>
              <a:rPr b="1" dirty="0" err="1">
                <a:latin typeface="Arial" panose="020B0604020202020204" pitchFamily="34" charset="0"/>
                <a:cs typeface="Arial" panose="020B0604020202020204" pitchFamily="34" charset="0"/>
              </a:rPr>
              <a:t>Θερμο</a:t>
            </a:r>
            <a:r>
              <a:rPr b="1" dirty="0">
                <a:latin typeface="Arial" panose="020B0604020202020204" pitchFamily="34" charset="0"/>
                <a:cs typeface="Arial" panose="020B0604020202020204" pitchFamily="34" charset="0"/>
              </a:rPr>
              <a:t>π</a:t>
            </a:r>
            <a:r>
              <a:rPr b="1" dirty="0" err="1">
                <a:latin typeface="Arial" panose="020B0604020202020204" pitchFamily="34" charset="0"/>
                <a:cs typeface="Arial" panose="020B0604020202020204" pitchFamily="34" charset="0"/>
              </a:rPr>
              <a:t>υλῶν</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Machē</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tōn</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Thermopylōn</a:t>
            </a:r>
            <a:r>
              <a:rPr b="1" dirty="0">
                <a:latin typeface="Arial" panose="020B0604020202020204" pitchFamily="34" charset="0"/>
                <a:cs typeface="Arial" panose="020B0604020202020204" pitchFamily="34" charset="0"/>
              </a:rPr>
              <a:t>) was fought between an alliance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Greek</a:t>
            </a:r>
            <a:r>
              <a:rPr b="1" dirty="0">
                <a:latin typeface="Arial" panose="020B0604020202020204" pitchFamily="34" charset="0"/>
                <a:cs typeface="Arial" panose="020B0604020202020204" pitchFamily="34" charset="0"/>
              </a:rPr>
              <a:t>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7"/>
              </a:rPr>
              <a:t>city-states</a:t>
            </a:r>
            <a:r>
              <a:rPr b="1" dirty="0">
                <a:latin typeface="Arial" panose="020B0604020202020204" pitchFamily="34" charset="0"/>
                <a:cs typeface="Arial" panose="020B0604020202020204" pitchFamily="34" charset="0"/>
              </a:rPr>
              <a:t>, led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8"/>
              </a:rPr>
              <a:t>King Leonidas</a:t>
            </a:r>
            <a:r>
              <a:rPr b="1" dirty="0">
                <a:latin typeface="Arial" panose="020B0604020202020204" pitchFamily="34" charset="0"/>
                <a:cs typeface="Arial" panose="020B0604020202020204" pitchFamily="34" charset="0"/>
              </a:rPr>
              <a:t>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9"/>
              </a:rPr>
              <a:t>Sparta</a:t>
            </a:r>
            <a:r>
              <a:rPr b="1" dirty="0">
                <a:latin typeface="Arial" panose="020B0604020202020204" pitchFamily="34" charset="0"/>
                <a:cs typeface="Arial" panose="020B0604020202020204" pitchFamily="34" charset="0"/>
              </a:rPr>
              <a:t>, and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0"/>
              </a:rPr>
              <a:t>Persian Empire</a:t>
            </a:r>
            <a:r>
              <a:rPr b="1" dirty="0">
                <a:latin typeface="Arial" panose="020B0604020202020204" pitchFamily="34" charset="0"/>
                <a:cs typeface="Arial" panose="020B0604020202020204" pitchFamily="34" charset="0"/>
              </a:rPr>
              <a:t>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1"/>
              </a:rPr>
              <a:t>Xerxes I</a:t>
            </a:r>
            <a:r>
              <a:rPr b="1" dirty="0">
                <a:latin typeface="Arial" panose="020B0604020202020204" pitchFamily="34" charset="0"/>
                <a:cs typeface="Arial" panose="020B0604020202020204" pitchFamily="34" charset="0"/>
              </a:rPr>
              <a:t> over the course of three days, during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2"/>
              </a:rPr>
              <a:t>second Persian invasion of Greece</a:t>
            </a:r>
            <a:r>
              <a:rPr b="1" dirty="0">
                <a:latin typeface="Arial" panose="020B0604020202020204" pitchFamily="34" charset="0"/>
                <a:cs typeface="Arial" panose="020B0604020202020204" pitchFamily="34" charset="0"/>
              </a:rPr>
              <a:t>. It took place simultaneously with the naval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3"/>
              </a:rPr>
              <a:t>battle at Artemisium</a:t>
            </a:r>
            <a:r>
              <a:rPr b="1" dirty="0">
                <a:latin typeface="Arial" panose="020B0604020202020204" pitchFamily="34" charset="0"/>
                <a:cs typeface="Arial" panose="020B0604020202020204" pitchFamily="34" charset="0"/>
              </a:rPr>
              <a:t>, in August or September 480 BC, at the narrow coastal pass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4"/>
              </a:rPr>
              <a:t>Thermopylae</a:t>
            </a:r>
            <a:r>
              <a:rPr b="1" dirty="0">
                <a:latin typeface="Arial" panose="020B0604020202020204" pitchFamily="34" charset="0"/>
                <a:cs typeface="Arial" panose="020B0604020202020204" pitchFamily="34" charset="0"/>
              </a:rPr>
              <a:t> ("The Hot Gates"). The Persian invasion was a delayed response to the defeat of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5"/>
              </a:rPr>
              <a:t>first Persian invasion of Greece</a:t>
            </a:r>
            <a:r>
              <a:rPr b="1" dirty="0">
                <a:latin typeface="Arial" panose="020B0604020202020204" pitchFamily="34" charset="0"/>
                <a:cs typeface="Arial" panose="020B0604020202020204" pitchFamily="34" charset="0"/>
              </a:rPr>
              <a:t>, which had been ended by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6"/>
              </a:rPr>
              <a:t>Athenian</a:t>
            </a:r>
            <a:r>
              <a:rPr b="1" dirty="0">
                <a:latin typeface="Arial" panose="020B0604020202020204" pitchFamily="34" charset="0"/>
                <a:cs typeface="Arial" panose="020B0604020202020204" pitchFamily="34" charset="0"/>
              </a:rPr>
              <a:t> victory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7"/>
              </a:rPr>
              <a:t>Battle of Marathon</a:t>
            </a:r>
            <a:r>
              <a:rPr b="1" dirty="0">
                <a:latin typeface="Arial" panose="020B0604020202020204" pitchFamily="34" charset="0"/>
                <a:cs typeface="Arial" panose="020B0604020202020204" pitchFamily="34" charset="0"/>
              </a:rPr>
              <a:t> in 490 BC. Xerxes had amassed a huge army and navy, and set out to conquer all of Greece. The Athenian general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8"/>
              </a:rPr>
              <a:t>Themistocles</a:t>
            </a:r>
            <a:r>
              <a:rPr b="1" dirty="0">
                <a:latin typeface="Arial" panose="020B0604020202020204" pitchFamily="34" charset="0"/>
                <a:cs typeface="Arial" panose="020B0604020202020204" pitchFamily="34" charset="0"/>
              </a:rPr>
              <a:t> had proposed that the allied Greeks block the advance of the Persian army at the pass of Thermopylae, and simultaneously block the Persian navy at the Straits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3"/>
              </a:rPr>
              <a:t>Artemisium</a:t>
            </a: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b="1" u="sng" baseline="30000" dirty="0">
                <a:solidFill>
                  <a:srgbClr val="808000"/>
                </a:solidFill>
                <a:uFill>
                  <a:solidFill>
                    <a:srgbClr val="808000"/>
                  </a:solidFill>
                </a:uFill>
                <a:latin typeface="Arial" panose="020B0604020202020204" pitchFamily="34" charset="0"/>
                <a:cs typeface="Arial" panose="020B0604020202020204" pitchFamily="34" charset="0"/>
                <a:hlinkClick r:id="rId19"/>
              </a:rPr>
              <a:t>[8]</a:t>
            </a:r>
            <a:r>
              <a:rPr b="1" u="sng" baseline="30000" dirty="0">
                <a:solidFill>
                  <a:srgbClr val="808000"/>
                </a:solidFill>
                <a:uFill>
                  <a:solidFill>
                    <a:srgbClr val="808000"/>
                  </a:solidFill>
                </a:uFill>
                <a:latin typeface="Arial" panose="020B0604020202020204" pitchFamily="34" charset="0"/>
                <a:cs typeface="Arial" panose="020B0604020202020204" pitchFamily="34" charset="0"/>
                <a:hlinkClick r:id="rId20"/>
              </a:rPr>
              <a:t>[9]</a:t>
            </a:r>
            <a:r>
              <a:rPr b="1" dirty="0">
                <a:latin typeface="Arial" panose="020B0604020202020204" pitchFamily="34" charset="0"/>
                <a:cs typeface="Arial" panose="020B0604020202020204" pitchFamily="34" charset="0"/>
              </a:rPr>
              <a:t> arrived at the pass in late August or early September. The vastly outnumbered Greeks held off the Persians for seven days (including three of battle) before the rear-guard was annihilated in one of history's most famous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1"/>
              </a:rPr>
              <a:t>last stands</a:t>
            </a:r>
            <a:r>
              <a:rPr b="1" dirty="0">
                <a:latin typeface="Arial" panose="020B0604020202020204" pitchFamily="34" charset="0"/>
                <a:cs typeface="Arial" panose="020B0604020202020204" pitchFamily="34" charset="0"/>
              </a:rPr>
              <a:t>. During two full days of battle, the small force led by Leonidas blocked the only road by which the massive Persian army could pass. After the second day, a local resident named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2"/>
              </a:rPr>
              <a:t>Ephialtes</a:t>
            </a:r>
            <a:r>
              <a:rPr b="1" dirty="0">
                <a:latin typeface="Arial" panose="020B0604020202020204" pitchFamily="34" charset="0"/>
                <a:cs typeface="Arial" panose="020B0604020202020204" pitchFamily="34" charset="0"/>
              </a:rPr>
              <a:t> betrayed the Greeks by revealing that a small path led behind the Greek lines. Leonidas, aware that his force was being outflanked, dismissed the bulk of the Greek army and remained to guard their retreat with 300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3"/>
              </a:rPr>
              <a:t>Spartans</a:t>
            </a:r>
            <a:r>
              <a:rPr b="1" dirty="0">
                <a:latin typeface="Arial" panose="020B0604020202020204" pitchFamily="34" charset="0"/>
                <a:cs typeface="Arial" panose="020B0604020202020204" pitchFamily="34" charset="0"/>
              </a:rPr>
              <a:t>, 700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4"/>
              </a:rPr>
              <a:t>Thespians</a:t>
            </a:r>
            <a:r>
              <a:rPr b="1" dirty="0">
                <a:latin typeface="Arial" panose="020B0604020202020204" pitchFamily="34" charset="0"/>
                <a:cs typeface="Arial" panose="020B0604020202020204" pitchFamily="34" charset="0"/>
              </a:rPr>
              <a:t>, 400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5"/>
              </a:rPr>
              <a:t>Thebans</a:t>
            </a:r>
            <a:r>
              <a:rPr b="1" dirty="0">
                <a:latin typeface="Arial" panose="020B0604020202020204" pitchFamily="34" charset="0"/>
                <a:cs typeface="Arial" panose="020B0604020202020204" pitchFamily="34" charset="0"/>
              </a:rPr>
              <a:t>, and perhaps a few hundred others, most of whom were killed.</a:t>
            </a:r>
          </a:p>
          <a:p>
            <a:pPr>
              <a:defRPr>
                <a:latin typeface="Arial"/>
                <a:ea typeface="Arial"/>
                <a:cs typeface="Arial"/>
                <a:sym typeface="Arial"/>
              </a:defRPr>
            </a:pPr>
            <a:r>
              <a:rPr b="1" dirty="0">
                <a:latin typeface="Arial" panose="020B0604020202020204" pitchFamily="34" charset="0"/>
                <a:cs typeface="Arial" panose="020B0604020202020204" pitchFamily="34" charset="0"/>
              </a:rPr>
              <a:t>At </a:t>
            </a:r>
            <a:r>
              <a:rPr b="1" dirty="0" err="1">
                <a:latin typeface="Arial" panose="020B0604020202020204" pitchFamily="34" charset="0"/>
                <a:cs typeface="Arial" panose="020B0604020202020204" pitchFamily="34" charset="0"/>
              </a:rPr>
              <a:t>Artemisium</a:t>
            </a:r>
            <a:r>
              <a:rPr b="1" dirty="0">
                <a:latin typeface="Arial" panose="020B0604020202020204" pitchFamily="34" charset="0"/>
                <a:cs typeface="Arial" panose="020B0604020202020204" pitchFamily="34" charset="0"/>
              </a:rPr>
              <a:t>, the Greek navy, under the command of the Athenian politician Themistocles, received news of the defeat. Since the Greek strategy required both Thermopylae and </a:t>
            </a:r>
            <a:r>
              <a:rPr b="1" dirty="0" err="1">
                <a:latin typeface="Arial" panose="020B0604020202020204" pitchFamily="34" charset="0"/>
                <a:cs typeface="Arial" panose="020B0604020202020204" pitchFamily="34" charset="0"/>
              </a:rPr>
              <a:t>Artemisium</a:t>
            </a:r>
            <a:r>
              <a:rPr b="1" dirty="0">
                <a:latin typeface="Arial" panose="020B0604020202020204" pitchFamily="34" charset="0"/>
                <a:cs typeface="Arial" panose="020B0604020202020204" pitchFamily="34" charset="0"/>
              </a:rPr>
              <a:t> to be held, and given their losses, it was decided to withdraw to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6"/>
              </a:rPr>
              <a:t>Salamis</a:t>
            </a:r>
            <a:r>
              <a:rPr b="1" dirty="0">
                <a:latin typeface="Arial" panose="020B0604020202020204" pitchFamily="34" charset="0"/>
                <a:cs typeface="Arial" panose="020B0604020202020204" pitchFamily="34" charset="0"/>
              </a:rPr>
              <a:t>. The Persians overran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7"/>
              </a:rPr>
              <a:t>Boeotia</a:t>
            </a:r>
            <a:r>
              <a:rPr b="1" dirty="0">
                <a:latin typeface="Arial" panose="020B0604020202020204" pitchFamily="34" charset="0"/>
                <a:cs typeface="Arial" panose="020B0604020202020204" pitchFamily="34" charset="0"/>
              </a:rPr>
              <a:t> and then captured the evacuated Athens. The Greek fleet—seeking a decisive victory over the Persian armada—attacked and defeated the invaders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8"/>
              </a:rPr>
              <a:t>Battle of Salamis</a:t>
            </a:r>
            <a:r>
              <a:rPr b="1" dirty="0">
                <a:latin typeface="Arial" panose="020B0604020202020204" pitchFamily="34" charset="0"/>
                <a:cs typeface="Arial" panose="020B0604020202020204" pitchFamily="34" charset="0"/>
              </a:rPr>
              <a:t> in late 480 BC. Fearful of being trapped in Europe, Xerxes withdrew with much of his army to Asia (losing most to starvation and disease), leaving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9"/>
              </a:rPr>
              <a:t>Mardonius</a:t>
            </a:r>
            <a:r>
              <a:rPr b="1" dirty="0">
                <a:latin typeface="Arial" panose="020B0604020202020204" pitchFamily="34" charset="0"/>
                <a:cs typeface="Arial" panose="020B0604020202020204" pitchFamily="34" charset="0"/>
              </a:rPr>
              <a:t> to attempt to complete the conquest of Greece. However, the following year saw a Greek army decisively defeat the Persians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0"/>
              </a:rPr>
              <a:t>Battle of Plataea</a:t>
            </a:r>
            <a:r>
              <a:rPr b="1" dirty="0">
                <a:latin typeface="Arial" panose="020B0604020202020204" pitchFamily="34" charset="0"/>
                <a:cs typeface="Arial" panose="020B0604020202020204" pitchFamily="34" charset="0"/>
              </a:rPr>
              <a:t>, thereby ending the Persian invasion.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1"/>
              </a:rPr>
              <a:t>force multipliers</a:t>
            </a:r>
            <a:r>
              <a:rPr b="1" dirty="0">
                <a:latin typeface="Arial" panose="020B0604020202020204" pitchFamily="34" charset="0"/>
                <a:cs typeface="Arial" panose="020B0604020202020204" pitchFamily="34" charset="0"/>
              </a:rPr>
              <a:t> and has become a symbol of courage against overwhelming odds.”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Battle_of_Thermopylae</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12 Sep 2016</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368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1" dirty="0">
                <a:effectLst>
                  <a:glow rad="127000">
                    <a:schemeClr val="tx1"/>
                  </a:glow>
                </a:effectLst>
                <a:latin typeface="Arial" panose="020B0604020202020204" pitchFamily="34" charset="0"/>
                <a:ea typeface="ＭＳ Ｐゴシック" charset="0"/>
                <a:cs typeface="ＭＳ Ｐゴシック" charset="0"/>
              </a:rPr>
              <a:t>What do you need to know to be truly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confident</a:t>
            </a:r>
            <a:r>
              <a:rPr lang="en-US" sz="1200" b="1" dirty="0">
                <a:effectLst>
                  <a:glow rad="127000">
                    <a:schemeClr val="tx1"/>
                  </a:glow>
                </a:effectLst>
                <a:latin typeface="Arial" panose="020B0604020202020204" pitchFamily="34" charset="0"/>
                <a:ea typeface="ＭＳ Ｐゴシック" charset="0"/>
                <a:cs typeface="ＭＳ Ｐゴシック" charset="0"/>
              </a:rPr>
              <a:t>?</a:t>
            </a:r>
          </a:p>
          <a:p>
            <a:pPr algn="l"/>
            <a:r>
              <a:rPr lang="en-US" b="1" dirty="0">
                <a:latin typeface="Arial" panose="020B0604020202020204" pitchFamily="34" charset="0"/>
                <a:cs typeface="Arial" panose="020B0604020202020204" pitchFamily="34" charset="0"/>
              </a:rPr>
              <a:t>Do you rest in this reality that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doesn't need your help in running the universe? He sets up kings and takes them down—and</a:t>
            </a:r>
            <a:r>
              <a:rPr lang="en-US" b="1" baseline="0" dirty="0">
                <a:latin typeface="Arial" panose="020B0604020202020204" pitchFamily="34" charset="0"/>
                <a:cs typeface="Arial" panose="020B0604020202020204" pitchFamily="34" charset="0"/>
              </a:rPr>
              <a:t> he does the same in our lives.</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149</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150</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151</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152</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E7CCEC-6E57-804F-AE13-645919665B93}" type="slidenum">
              <a:rPr lang="en-US" sz="1200">
                <a:solidFill>
                  <a:srgbClr val="000000"/>
                </a:solidFill>
              </a:rPr>
              <a:pPr eaLnBrk="1" hangingPunct="1"/>
              <a:t>157</a:t>
            </a:fld>
            <a:endParaRPr lang="en-US" sz="1200">
              <a:solidFill>
                <a:srgbClr val="000000"/>
              </a:solidFill>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GillSans"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A893905D-0BAC-DB4E-BDFA-F41FC9742C76}" type="slidenum">
              <a:rPr kumimoji="0" lang="en-US" sz="1200" b="0" i="0" u="none" strike="noStrike" kern="1200" cap="none" spc="0" normalizeH="0" baseline="0" noProof="0">
                <a:ln>
                  <a:noFill/>
                </a:ln>
                <a:solidFill>
                  <a:srgbClr val="000000"/>
                </a:solidFill>
                <a:effectLst/>
                <a:uLnTx/>
                <a:uFillTx/>
                <a:latin typeface="GillSans"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GillSans" charset="0"/>
              <a:sym typeface="GillSans" charset="0"/>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GillSans" charset="0"/>
                <a:ea typeface="ＭＳ Ｐゴシック" charset="0"/>
                <a:cs typeface="ＭＳ Ｐゴシック" charset="0"/>
              </a:rPr>
              <a:t>Antiochus IV forced Jewish priests to offer a pig on the altar of the Jerusalem temple in 167 BC! This was so offensive to the Jews that it ignited the Maccabean Revolt that overthrew these Greek forces three years later. This event was AFTER Daniel's prophecy (Dan 9:27) but Jesus still referred to it as in the future in his day (Matt 24:15). Therefore, what Antiochus did was but a foreshadowing of an even more offensive offering of the Antichrist at the mid-point of the Tribulation. </a:t>
            </a:r>
          </a:p>
          <a:p>
            <a:pPr eaLnBrk="1" hangingPunct="1"/>
            <a:r>
              <a:rPr lang="en-US" dirty="0"/>
              <a:t>(Slide from Randall Price)</a:t>
            </a:r>
          </a:p>
          <a:p>
            <a:r>
              <a:rPr lang="en-US" dirty="0"/>
              <a:t>______________</a:t>
            </a:r>
          </a:p>
          <a:p>
            <a:r>
              <a:rPr lang="en-US" dirty="0"/>
              <a:t>OD-05-Matt_24v15_The_Temple_Desecration_(</a:t>
            </a:r>
            <a:r>
              <a:rPr lang="en-US" dirty="0" err="1"/>
              <a:t>Randall_Price</a:t>
            </a:r>
            <a:r>
              <a:rPr lang="en-US" dirty="0"/>
              <a:t>)-5</a:t>
            </a:r>
          </a:p>
          <a:p>
            <a:r>
              <a:rPr lang="en-US" dirty="0"/>
              <a:t>OS-27-Daniel-495</a:t>
            </a:r>
          </a:p>
          <a:p>
            <a:r>
              <a:rPr lang="en-US" dirty="0"/>
              <a:t>NS-01-Matt15-28—slide 151</a:t>
            </a:r>
          </a:p>
          <a:p>
            <a:r>
              <a:rPr lang="en-US" dirty="0"/>
              <a:t>NS-27-Rev 4-6—slide 135</a:t>
            </a:r>
          </a:p>
          <a:p>
            <a:pPr eaLnBrk="1" hangingPunct="1"/>
            <a:endParaRPr lang="en-US" dirty="0">
              <a:latin typeface="GillSans"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4C3CA6-A6ED-7D4E-AD6D-25B2203D6151}" type="slidenum">
              <a:rPr lang="en-US" sz="1200">
                <a:solidFill>
                  <a:srgbClr val="000000"/>
                </a:solidFill>
              </a:rPr>
              <a:pPr eaLnBrk="1" hangingPunct="1"/>
              <a:t>159</a:t>
            </a:fld>
            <a:endParaRPr lang="en-US" sz="1200">
              <a:solidFill>
                <a:srgbClr val="000000"/>
              </a:solidFill>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b="1" kern="1200" dirty="0">
              <a:solidFill>
                <a:schemeClr val="tx1"/>
              </a:solidFill>
              <a:effectLst/>
              <a:latin typeface="GillSans" charset="0"/>
              <a:ea typeface="ＭＳ Ｐゴシック" charset="0"/>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086BA-B54F-D14E-A684-1557B610A5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Greeks conquered to the east, 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OS-27_Daniel 8-12—slide 158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لماذا من المهم أن نفهم بشكل صحيح هذه الآيات الأربع كونها تشير إلى المسيح في 9: 25- 26 ولكن إلى ضد المسيح قي 9: 27؟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أخبر جبرائيل دانيال أن الشعب سيعود إلى أورشليم قريبًا – لكنه أخبرهم أيضًا أن 9: 24 لن تتحقق لمدة 490 عامًا. لذلك لن يكون هناك لداود سليل يحكم متى عادوا، على الرغم من أنه كان </a:t>
            </a:r>
            <a:r>
              <a:rPr lang="ar-JO" sz="1800" b="1" dirty="0" err="1">
                <a:effectLst/>
                <a:latin typeface="Calibri" panose="020F0502020204030204" pitchFamily="34" charset="0"/>
                <a:ea typeface="Calibri" panose="020F0502020204030204" pitchFamily="34" charset="0"/>
                <a:cs typeface="Arial" panose="020B0604020202020204" pitchFamily="34" charset="0"/>
              </a:rPr>
              <a:t>ليهوياكين</a:t>
            </a:r>
            <a:r>
              <a:rPr lang="ar-JO" sz="1800" b="1" dirty="0">
                <a:effectLst/>
                <a:latin typeface="Calibri" panose="020F0502020204030204" pitchFamily="34" charset="0"/>
                <a:ea typeface="Calibri" panose="020F0502020204030204" pitchFamily="34" charset="0"/>
                <a:cs typeface="Arial" panose="020B0604020202020204" pitchFamily="34" charset="0"/>
              </a:rPr>
              <a:t> سبعة أبناء وأن نسله امتد لعشرة أجيال (1 أخبار الأيام 3: 17- 24).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أن دانيال 9: 27 هي الآية الوحيدة في الكتاب المقدس التي تذكر فترة الضيقة العظيمة هي سبع سنوات. جميع النصوص الأخرى تتعلق بفترة 3.5 سنوات، أو 1260 أو 1290 يومًا، بما يعادلها.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سيقطع "الممسوح" (أو يموت) بعد الأسبوع التاسع والستين، لكن الرئيس سيخرب أورشليم في الفجوة بين الأسبوعين التاسع والستين والسبعين. هذا يعني أن المسيا كان يجب أن يأتي في القرن الأول، رغم افتقاده من الكثيرين من اليهود. قام تيطس بتدمير المدينة عام 70 بعد الميلاد، فكان على المسيا أن يسبق هذا الحدث.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الأسبوع السبعين هو المستقبل – وتحقق منه أنه لايزال مستقبلاً من قبل يسوع في متى 24: 15 – فإن ضد المسيح ("هو" في 9: 27) سيكون مثل "الرئيس الآتٍ" (9: 26) وبالتالي لا يمكن أن يكون </a:t>
            </a:r>
            <a:r>
              <a:rPr lang="ar-JO" sz="1800" b="1" dirty="0" err="1">
                <a:effectLst/>
                <a:latin typeface="Calibri" panose="020F0502020204030204" pitchFamily="34" charset="0"/>
                <a:ea typeface="Calibri" panose="020F0502020204030204" pitchFamily="34" charset="0"/>
                <a:cs typeface="Arial" panose="020B0604020202020204" pitchFamily="34" charset="0"/>
              </a:rPr>
              <a:t>أنطيوخس</a:t>
            </a:r>
            <a:r>
              <a:rPr lang="ar-JO" sz="1800" b="1" dirty="0">
                <a:effectLst/>
                <a:latin typeface="Calibri" panose="020F0502020204030204" pitchFamily="34" charset="0"/>
                <a:ea typeface="Calibri" panose="020F0502020204030204" pitchFamily="34" charset="0"/>
                <a:cs typeface="Arial" panose="020B0604020202020204" pitchFamily="34" charset="0"/>
              </a:rPr>
              <a:t> (167- 164 ق. م) ولا يسوع.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a:t>
            </a:r>
          </a:p>
          <a:p>
            <a:pPr marL="0" indent="0">
              <a:buNone/>
            </a:pPr>
            <a:r>
              <a:rPr lang="en-US" sz="1800" b="1" dirty="0">
                <a:latin typeface="Arial" panose="020B0604020202020204" pitchFamily="34" charset="0"/>
                <a:cs typeface="Arial" panose="020B0604020202020204" pitchFamily="34" charset="0"/>
              </a:rPr>
              <a:t>OS-00-Book Charts-546</a:t>
            </a:r>
          </a:p>
          <a:p>
            <a:pPr marL="0" indent="0">
              <a:buNone/>
            </a:pPr>
            <a:r>
              <a:rPr lang="en-US" sz="1800" b="1" dirty="0">
                <a:latin typeface="Arial" panose="020B0604020202020204" pitchFamily="34" charset="0"/>
                <a:cs typeface="Arial" panose="020B0604020202020204" pitchFamily="34" charset="0"/>
              </a:rPr>
              <a:t>OS-27-Daniel-18, 415</a:t>
            </a: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9748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0852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0C4901-C85F-B54F-807D-7E0D5C3C7D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extLst>
      <p:ext uri="{BB962C8B-B14F-4D97-AF65-F5344CB8AC3E}">
        <p14:creationId xmlns:p14="http://schemas.microsoft.com/office/powerpoint/2010/main" val="39893856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A75EA-A550-3840-A32D-1560276C1D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fell into two distinct periods alliterated in English by P and S:</a:t>
            </a:r>
          </a:p>
          <a:p>
            <a:pPr eaLnBrk="1" hangingPunct="1"/>
            <a:r>
              <a:rPr lang="en-US" dirty="0">
                <a:latin typeface="Times New Roman" charset="0"/>
                <a:ea typeface="ＭＳ Ｐゴシック" charset="0"/>
                <a:cs typeface="ＭＳ Ｐゴシック" charset="0"/>
              </a:rPr>
              <a:t>• Ptolemies ruled with Peace</a:t>
            </a:r>
          </a:p>
          <a:p>
            <a:pPr eaLnBrk="1" hangingPunct="1"/>
            <a:r>
              <a:rPr lang="en-US" dirty="0">
                <a:latin typeface="Times New Roman" charset="0"/>
                <a:ea typeface="ＭＳ Ｐゴシック" charset="0"/>
                <a:cs typeface="ＭＳ Ｐゴシック" charset="0"/>
              </a:rPr>
              <a:t>• Seleucids ruled with the Sword</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NB-05-Politics 2 Ptolemies-20</a:t>
            </a:r>
          </a:p>
          <a:p>
            <a:pPr eaLnBrk="1" hangingPunct="1"/>
            <a:r>
              <a:rPr lang="en-US" dirty="0">
                <a:latin typeface="Times New Roman" charset="0"/>
                <a:ea typeface="ＭＳ Ｐゴシック" charset="0"/>
                <a:cs typeface="ＭＳ Ｐゴシック" charset="0"/>
              </a:rPr>
              <a:t>OS-27-Daniel-503</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168</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AE72E-40BC-084F-89CD-C2ACC9CE79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170</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7539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70956-20B3-2C49-A6E1-700D12C2337D}" type="slidenum">
              <a:rPr lang="en-US" sz="1200"/>
              <a:pPr eaLnBrk="1" hangingPunct="1"/>
              <a:t>171</a:t>
            </a:fld>
            <a:endParaRPr lang="en-US" sz="1200"/>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580CFE-2F97-624A-855A-50CA7DC4DE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5DF2E0-780B-1A45-84D3-F49ED8C38C3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20</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DE92A9-19CA-AA42-9EB1-A68E857808D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Israel's future will see Antichrist’s self-deification and military power end at Christ’s Second Coming to show God's rule over all nations (11:36–12:3).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176</a:t>
            </a:fld>
            <a:endParaRPr lang="en-US"/>
          </a:p>
        </p:txBody>
      </p:sp>
    </p:spTree>
    <p:extLst>
      <p:ext uri="{BB962C8B-B14F-4D97-AF65-F5344CB8AC3E}">
        <p14:creationId xmlns:p14="http://schemas.microsoft.com/office/powerpoint/2010/main" val="12297959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fld id="{A079FDE9-4B2D-884B-BE4B-021913485B06}" type="slidenum">
              <a:rPr lang="en-US" smtClean="0"/>
              <a:pPr/>
              <a:t>177</a:t>
            </a:fld>
            <a:endParaRPr lang="en-US"/>
          </a:p>
        </p:txBody>
      </p:sp>
    </p:spTree>
    <p:extLst>
      <p:ext uri="{BB962C8B-B14F-4D97-AF65-F5344CB8AC3E}">
        <p14:creationId xmlns:p14="http://schemas.microsoft.com/office/powerpoint/2010/main" val="139207067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12:1-2 focuses on the nation of Israel with the promise of both resurrection and judgment associated with the return of Christ.</a:t>
            </a:r>
          </a:p>
          <a:p>
            <a:r>
              <a:rPr lang="en-US" dirty="0"/>
              <a:t>________________</a:t>
            </a:r>
          </a:p>
          <a:p>
            <a:r>
              <a:rPr lang="en-US" dirty="0"/>
              <a:t>ES-20-Resurrections &amp; Judgments-22</a:t>
            </a:r>
          </a:p>
          <a:p>
            <a:r>
              <a:rPr lang="en-US" dirty="0"/>
              <a:t>ES-29-Restoration of Israel-237</a:t>
            </a:r>
          </a:p>
          <a:p>
            <a:r>
              <a:rPr lang="en-US" dirty="0"/>
              <a:t>OS-27-Daniel-515</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248723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1664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054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8E7CB8-82CB-5D45-871A-FD9A83E921F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 قال جبرائيل لدانيال أن يختم هذه النبوءات حتى الضيقة حيث سيزداد السفر والمعرفة بسرعة (دانيال 12: 4).</a:t>
            </a:r>
          </a:p>
          <a:p>
            <a:pPr algn="r" rtl="1" eaLnBrk="1" hangingPunct="1"/>
            <a:r>
              <a:rPr lang="ar-JO" b="1" dirty="0">
                <a:latin typeface="Arial" panose="020B0604020202020204" pitchFamily="34" charset="0"/>
                <a:ea typeface="ＭＳ Ｐゴシック" charset="0"/>
                <a:cs typeface="Arial" panose="020B0604020202020204" pitchFamily="34" charset="0"/>
              </a:rPr>
              <a:t>- أعلن جبرائيل أن الضيقة العظيمة التي ستستمر 3.5 سنة ستقود الأشرار إلى العقاب وسيدخل إسرائيل إلى الملكوت (دا 12: 5- 13).</a:t>
            </a:r>
          </a:p>
          <a:p>
            <a:pPr algn="r" rtl="1" eaLnBrk="1" hangingPunct="1"/>
            <a:r>
              <a:rPr lang="ar-JO" b="1" dirty="0">
                <a:latin typeface="Arial" panose="020B0604020202020204" pitchFamily="34" charset="0"/>
                <a:ea typeface="ＭＳ Ｐゴシック" charset="0"/>
                <a:cs typeface="Arial" panose="020B0604020202020204" pitchFamily="34" charset="0"/>
              </a:rPr>
              <a:t>-ا لذي لاحظه دانيال كان عبارة عن ملاكين يقفان على جانبي نهر دجلة (دا 12: 5؛ راجع 10: 4).</a:t>
            </a:r>
          </a:p>
          <a:p>
            <a:pPr algn="r" rtl="1" eaLnBrk="1" hangingPunct="1"/>
            <a:r>
              <a:rPr lang="ar-JO" b="1" dirty="0">
                <a:latin typeface="Arial" panose="020B0604020202020204" pitchFamily="34" charset="0"/>
                <a:ea typeface="ＭＳ Ｐゴシック" charset="0"/>
                <a:cs typeface="Arial" panose="020B0604020202020204" pitchFamily="34" charset="0"/>
              </a:rPr>
              <a:t>- ستدوم الضيقة العظيمة 3.5 سنة أو 1260 يومًا (دا 12: 6- 7).</a:t>
            </a:r>
          </a:p>
          <a:p>
            <a:pPr algn="r" rtl="1" eaLnBrk="1" hangingPunct="1"/>
            <a:r>
              <a:rPr lang="ar-JO" b="1" dirty="0">
                <a:latin typeface="Arial" panose="020B0604020202020204" pitchFamily="34" charset="0"/>
                <a:ea typeface="ＭＳ Ｐゴシック" charset="0"/>
                <a:cs typeface="Arial" panose="020B0604020202020204" pitchFamily="34" charset="0"/>
              </a:rPr>
              <a:t>- ستدين الضيقة العظيمة الأشرار الذين يعبدون رجس المخرب (المسيح الدجال) لكنها ستبارك إسرائيل بالملكوت (دا 12: 8- 13).</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124606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6223738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b="1" dirty="0">
                <a:latin typeface="Arial" panose="020B0604020202020204" pitchFamily="34" charset="0"/>
                <a:cs typeface="Arial" panose="020B0604020202020204" pitchFamily="34" charset="0"/>
              </a:rPr>
              <a:t>" وَيَكُونُ زَمَانُ ضِيقٍ لَمْ يَكُنْ مُنْذُ كَانَتْ أُمَّةٌ إِلَى ذَلِكَ ٱلْوَقْتِ." (12: 1) وهذا سبب تسميتها بالضيقة العظيمة.</a:t>
            </a:r>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7062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animal vision of Alexander the Great over the Medo-Persian Empire and Antiochus IV defiling the temple foretell the same by Antichrist (Dan 8</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86290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32762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OS-27-Daniel-430, 523</a:t>
            </a: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E69D49-8D4C-A148-A2C9-7CC55A2F0902}" type="slidenum">
              <a:rPr lang="en-US" sz="1200"/>
              <a:pPr eaLnBrk="1" hangingPunct="1"/>
              <a:t>187</a:t>
            </a:fld>
            <a:endParaRPr lang="en-US" sz="1200"/>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29C4E-7F35-9C45-88A0-890296B86AB4}" type="slidenum">
              <a:rPr lang="en-US" sz="1200"/>
              <a:pPr eaLnBrk="1" hangingPunct="1"/>
              <a:t>188</a:t>
            </a:fld>
            <a:endParaRPr lang="en-US" sz="1200"/>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b="1" dirty="0">
                <a:latin typeface="Arial" panose="020B0604020202020204" pitchFamily="34" charset="0"/>
                <a:ea typeface="ＭＳ Ｐゴシック" charset="0"/>
                <a:cs typeface="Arial" panose="020B0604020202020204" pitchFamily="34" charset="0"/>
              </a:rPr>
              <a:t>The book of Daniel reminds us to be confident in God like Daniel.</a:t>
            </a:r>
          </a:p>
        </p:txBody>
      </p:sp>
    </p:spTree>
    <p:extLst>
      <p:ext uri="{BB962C8B-B14F-4D97-AF65-F5344CB8AC3E}">
        <p14:creationId xmlns:p14="http://schemas.microsoft.com/office/powerpoint/2010/main" val="18561831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answer, of course, is that Daniel placed his confidence not in himself but in God. In his book are three areas where God has control, so, like Daniel, we can be confident that God is working</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1" dirty="0">
                <a:effectLst>
                  <a:glow rad="127000">
                    <a:schemeClr val="tx1"/>
                  </a:glow>
                </a:effectLst>
                <a:latin typeface="Arial" panose="020B0604020202020204" pitchFamily="34" charset="0"/>
                <a:ea typeface="ＭＳ Ｐゴシック" charset="0"/>
                <a:cs typeface="ＭＳ Ｐゴシック" charset="0"/>
              </a:rPr>
              <a:t>What do you need to know to be truly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confident</a:t>
            </a:r>
            <a:r>
              <a:rPr lang="en-US" sz="1200" b="1" dirty="0">
                <a:effectLst>
                  <a:glow rad="127000">
                    <a:schemeClr val="tx1"/>
                  </a:glow>
                </a:effectLst>
                <a:latin typeface="Arial" panose="020B0604020202020204" pitchFamily="34" charset="0"/>
                <a:ea typeface="ＭＳ Ｐゴシック" charset="0"/>
                <a:cs typeface="ＭＳ Ｐゴシック" charset="0"/>
              </a:rPr>
              <a:t>?</a:t>
            </a:r>
          </a:p>
          <a:p>
            <a:pPr algn="l"/>
            <a:r>
              <a:rPr lang="en-US" b="1" dirty="0">
                <a:latin typeface="Arial" panose="020B0604020202020204" pitchFamily="34" charset="0"/>
                <a:cs typeface="Arial" panose="020B0604020202020204" pitchFamily="34" charset="0"/>
              </a:rPr>
              <a:t>Do you rest in this reality that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doesn't need your help in running the universe? He sets up kings and takes them down—and</a:t>
            </a:r>
            <a:r>
              <a:rPr lang="en-US" b="1" baseline="0" dirty="0">
                <a:latin typeface="Arial" panose="020B0604020202020204" pitchFamily="34" charset="0"/>
                <a:cs typeface="Arial" panose="020B0604020202020204" pitchFamily="34" charset="0"/>
              </a:rPr>
              <a:t> he does the same in our lives.</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a:t>
            </a:r>
            <a:r>
              <a:rPr lang="en-US" b="1" baseline="0" dirty="0">
                <a:latin typeface="Arial" panose="020B0604020202020204" pitchFamily="34" charset="0"/>
                <a:cs typeface="Arial" panose="020B0604020202020204" pitchFamily="34" charset="0"/>
              </a:rPr>
              <a:t> can be confident when you know that</a:t>
            </a:r>
            <a:r>
              <a:rPr lang="mr-IN" b="1" baseline="0" dirty="0">
                <a:latin typeface="Arial" panose="020B0604020202020204" pitchFamily="34" charset="0"/>
                <a:cs typeface="Arial"/>
              </a:rPr>
              <a:t>…</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you as an individual.</a:t>
            </a:r>
          </a:p>
        </p:txBody>
      </p:sp>
    </p:spTree>
    <p:extLst>
      <p:ext uri="{BB962C8B-B14F-4D97-AF65-F5344CB8AC3E}">
        <p14:creationId xmlns:p14="http://schemas.microsoft.com/office/powerpoint/2010/main" val="207604257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the peoples of the world.</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LORD controls the prophetic fulfillments for his people in the days ahead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1173712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A36DF-BF20-9D4C-9F80-7B989972F18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b="1"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b="1"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166367128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1507FA-B884-F140-8C10-95CCBD0B8FE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Both men served Israel outside the land, but in different ways.</a:t>
            </a:r>
          </a:p>
          <a:p>
            <a:pPr eaLnBrk="1" hangingPunct="1"/>
            <a:r>
              <a:rPr lang="en-US">
                <a:latin typeface="Times New Roman" charset="0"/>
                <a:ea typeface="ＭＳ Ｐゴシック" charset="0"/>
                <a:cs typeface="ＭＳ Ｐゴシック" charset="0"/>
              </a:rPr>
              <a:t>___________</a:t>
            </a:r>
          </a:p>
          <a:p>
            <a:pPr eaLnBrk="1" hangingPunct="1"/>
            <a:r>
              <a:rPr lang="en-US">
                <a:latin typeface="Times New Roman" charset="0"/>
                <a:ea typeface="ＭＳ Ｐゴシック" charset="0"/>
                <a:cs typeface="ＭＳ Ｐゴシック" charset="0"/>
              </a:rPr>
              <a:t>OS-26-Ezekiel1-3—slide 24</a:t>
            </a:r>
          </a:p>
          <a:p>
            <a:pPr eaLnBrk="1" hangingPunct="1"/>
            <a:r>
              <a:rPr lang="en-US">
                <a:latin typeface="Times New Roman" charset="0"/>
                <a:ea typeface="ＭＳ Ｐゴシック" charset="0"/>
                <a:cs typeface="ＭＳ Ｐゴシック" charset="0"/>
              </a:rPr>
              <a:t>OS-27-Dan8-12—slide 199</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Idolatry does not make sense either in Babylon's time or ours today.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635478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9242F-5E34-C54F-9EEB-49EEE6C853C4}" type="slidenum">
              <a:rPr lang="en-US" sz="1200"/>
              <a:pPr eaLnBrk="1" hangingPunct="1"/>
              <a:t>201</a:t>
            </a:fld>
            <a:endParaRPr lang="en-US" sz="120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9187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86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A35AD9-D71B-D445-9F16-023670BB26E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9215E-BA51-7D4E-820A-35DBAB5F2F6E}" type="slidenum">
              <a:rPr lang="en-US" sz="1200">
                <a:solidFill>
                  <a:prstClr val="black"/>
                </a:solidFill>
              </a:rPr>
              <a:pPr eaLnBrk="1" hangingPunct="1"/>
              <a:t>2</a:t>
            </a:fld>
            <a:endParaRPr lang="en-US" sz="1200" dirty="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55886-FE2C-764A-8F6A-C202E3E8CA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6368D8-9488-8F4E-8E9C-3A6A71104B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3838B-9162-0A47-8FA6-0D5E6C8CEFF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A59769-4964-6F43-A302-9E2E2222A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8 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goat became very powerful. But at the height of his power, his large horn was broken off. In the large horn’s place grew four prominent horns pointing in the four directions of the earth.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9 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from one of the prominent horns came a small horn whose power grew very great. It extended toward the south and the east and toward the glorious land of Israel.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10 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Its power reached to the heavens, where it attacked the heavenly army, throwing some of the heavenly beings and some of the stars to the ground and trampling them.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11 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 even challenged the Commander of heaven’s army by canceling the daily sacrifices offered to him and by destroying his Temple.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12 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army of heaven was restrained from responding to this rebellion. So the daily sacrifice was halted, and truth was overthrown. The horn succeeded in everything it did.</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13 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I heard two holy ones talking to each other. One of them asked, “How long will the events of this vision last? How long will the rebellion that causes desecration stop the daily sacrifices? How long will the Temple and heaven’s army be trampled on?”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14 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other replied, “It will take 2,300 evenings and mornings; then the Temple will be made right again.” </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8:11–12</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meaning of the Hebrew for these verses is uncertain.</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Tyndale House Publishers, </a:t>
            </a:r>
            <a:r>
              <a:rPr lang="en-US" sz="1200" i="1" u="sng" kern="1200" dirty="0">
                <a:solidFill>
                  <a:schemeClr val="tx1"/>
                </a:solidFill>
                <a:effectLst/>
                <a:latin typeface="Times New Roman" pitchFamily="-112" charset="0"/>
                <a:ea typeface="ＭＳ Ｐゴシック" pitchFamily="-112" charset="-128"/>
                <a:cs typeface="ＭＳ Ｐゴシック" pitchFamily="-112" charset="-128"/>
                <a:hlinkClick r:id="rId3"/>
              </a:rPr>
              <a:t>Holy Bible: New Living Translation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(Carol Stream, IL: Tyndale House Publishers, 2015), Daniel 8:8–14.</a:t>
            </a:r>
          </a:p>
          <a:p>
            <a:pPr eaLnBrk="1" hangingPunct="1"/>
            <a:endParaRPr lang="en-US" dirty="0">
              <a:latin typeface="Times New Roman" charset="0"/>
            </a:endParaRPr>
          </a:p>
        </p:txBody>
      </p:sp>
    </p:spTree>
    <p:extLst>
      <p:ext uri="{BB962C8B-B14F-4D97-AF65-F5344CB8AC3E}">
        <p14:creationId xmlns:p14="http://schemas.microsoft.com/office/powerpoint/2010/main" val="107979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8:23–25. Years later from among one of the four horns (kings) there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arise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Gabriel said, a severe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stern-faced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and cunning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king</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 master of intrigue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deceit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v. 25). A powerful ruler, he would devastate property and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destroy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people in order to expand his kingdom.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holy people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nation Israel (cf. “saints,” 7:18, 22, 27), would be a special target of his oppression. In subjugating Israel,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many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would lose their lives just when they thought they were safe. His antagonism against Israel would also be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against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her God,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Prince of princes. Yet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this mighty conqueror himself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be destroyed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by supernatural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power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His rise was not his own doing (8:24) and his downfall was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not by human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means (he died insane in Persia in 163 BC.).</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king referred to here is known as Antiochus IV Epiphanes. After murdering his brother, who had inherited the throne in the Seleucid dynasty, he came to power in 175 BC. In 170 BC Ptolemy VI of Egypt sought to recover territory then ruled over by Antiochus. So Antiochus invaded Egypt and defeated Ptolemy VI and proclaimed himself king in Egypt. This was his growth “in power to the south” (v. 9). On his return from this conquest, trouble broke out in Jerusalem so he decided to subdue Jerusalem (“the Beautiful Land,” v. 9; cf. 11:16, 41). The people were subjugated, the temple desecrated, and the temple treasury plundered.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this conquest Antiochus returned to Egypt in 168 but was forced by Rome to evacuate Egypt. On his return he determined to make the land of Israel a buffer state between himself and Egypt. He attacked and burned Jerusalem, killing multitudes (cf. 8:10). The Jews were forbidden to follow the Mosaic Law in observing the Sabbath, their annual feasts, and traditional sacrifices, and circumcision of children (cf. v. 11). Altars to idols were set up in Jerusalem and on December 16, 167 BC the Jews were ordered to offer unclean sacrifices and to eat swine’s flesh or be penalized by death. (Though his friends called him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Epiphanes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Illustrious One”] no wonder the Jews called him </a:t>
            </a:r>
            <a:r>
              <a:rPr lang="en-US" sz="1200" i="1" kern="1200" dirty="0" err="1">
                <a:solidFill>
                  <a:schemeClr val="tx1"/>
                </a:solidFill>
                <a:effectLst/>
                <a:latin typeface="Times New Roman" pitchFamily="-112" charset="0"/>
                <a:ea typeface="ＭＳ Ｐゴシック" pitchFamily="-112" charset="-128"/>
                <a:cs typeface="ＭＳ Ｐゴシック" pitchFamily="-112" charset="-128"/>
              </a:rPr>
              <a:t>Epimanes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Madman”].) (For more on the role of Antiochus IV Epiphanes see comments on 11:21–35.)</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08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778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Antiochus’ desecration of the temple was to last 2,300 evenings and mornings before its cleansing (8:14). Some take the 2,300 evenings and mornings to mean 2,300 days, that is, a little more than six years. In this interpretation, the six years were from Antiochus’ first incursion into Jerusalem (170 BC) to the refurbishing and restoring of the temple by Judas Maccabeus in late 164. A second interpretation seems preferable. Rather than each evening and each morning representing a day, the reference may be to evening and morning sacrifices, which were interrupted by Antiochus’ desecration (cf. “the daily sacrifice,” vv. 11–21). With two sacrifices made daily, the 2,300 offerings would cover 1,150 days or three years (of 360 days each) plus 70 days. This is the time from Antiochus’ desecration of the temple (December 16, 167 BC) to the refurbishing and restoring of the temple by Judas Maccabeus in late 164 and on into 163 BC when all the Jewish sacrifices were fully restored and religious independence gained for Judah. Whichever interpretation it is that one accepts, the figure of 2,300 was a literal one and so the time period was literally fulfilled.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There is no question among expositors that Antiochus is in view in this prophecy. What was prophesied was fulfilled literally through him. However, the prophecy looks beyond Antiochus to a future person (the Antichrist) of whom Antiochus is only a foreshadowing. This coming one is said to “stand against the Prince of princes” (v. 25). This can be none other than the Lord Jesus Christ. Thus the prophecy must go beyond Antiochus and look forward to the coming of one whose ministry will parallel that of Antiochus.</a:t>
            </a:r>
          </a:p>
          <a:p>
            <a:br>
              <a:rPr lang="en-US" sz="1200" kern="1200" dirty="0">
                <a:solidFill>
                  <a:schemeClr val="tx1"/>
                </a:solidFill>
                <a:effectLst/>
                <a:latin typeface="Times New Roman" pitchFamily="-112" charset="0"/>
                <a:ea typeface="ＭＳ Ｐゴシック" pitchFamily="-112" charset="-128"/>
                <a:cs typeface="ＭＳ Ｐゴシック" pitchFamily="-112" charset="-128"/>
              </a:rPr>
            </a:br>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1357–1359.</a:t>
            </a:r>
          </a:p>
        </p:txBody>
      </p:sp>
    </p:spTree>
    <p:extLst>
      <p:ext uri="{BB962C8B-B14F-4D97-AF65-F5344CB8AC3E}">
        <p14:creationId xmlns:p14="http://schemas.microsoft.com/office/powerpoint/2010/main" val="4287936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45446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870603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FA4902-1D03-9441-B9C5-29BF29D3B7A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a:t>
            </a:r>
          </a:p>
          <a:p>
            <a:r>
              <a:rPr lang="en-US" b="1" dirty="0">
                <a:latin typeface="Arial" panose="020B0604020202020204" pitchFamily="34" charset="0"/>
                <a:ea typeface="ＭＳ Ｐゴシック" charset="0"/>
                <a:cs typeface="Arial" panose="020B0604020202020204" pitchFamily="34" charset="0"/>
              </a:rPr>
              <a:t>________</a:t>
            </a:r>
          </a:p>
          <a:p>
            <a:r>
              <a:rPr lang="en-US" b="1" dirty="0">
                <a:latin typeface="Arial" panose="020B0604020202020204" pitchFamily="34" charset="0"/>
                <a:ea typeface="ＭＳ Ｐゴシック" charset="0"/>
                <a:cs typeface="Arial" panose="020B0604020202020204" pitchFamily="34" charset="0"/>
              </a:rPr>
              <a:t>BE-27-Daniel-89</a:t>
            </a:r>
          </a:p>
          <a:p>
            <a:r>
              <a:rPr lang="en-US" dirty="0">
                <a:cs typeface="ＭＳ Ｐゴシック" charset="0"/>
              </a:rPr>
              <a:t>OS-Ezra</a:t>
            </a:r>
          </a:p>
          <a:p>
            <a:r>
              <a:rPr lang="en-US" dirty="0">
                <a:cs typeface="ＭＳ Ｐゴシック" charset="0"/>
              </a:rPr>
              <a:t>OS-Esther</a:t>
            </a:r>
          </a:p>
          <a:p>
            <a:r>
              <a:rPr lang="en-US" dirty="0">
                <a:cs typeface="ＭＳ Ｐゴシック" charset="0"/>
              </a:rPr>
              <a:t>OS-24-Jeremiah-53, 140</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OS-27-Daniel-361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198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NS-06-Rom9-13-slide 50</a:t>
            </a:r>
            <a:endParaRPr lang="en-US" dirty="0"/>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24288-7CCC-864D-8B62-28AE985CC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999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ED222A-C781-E244-994A-D64D59DE27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9EC9B-65F4-524D-9AB3-0B997CEB57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FFD85-036C-7F46-9E28-E386957E9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11</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CC52A-F62E-9B4A-9ACC-573CE9C3049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BC4B9-F464-6141-A607-8F9EB19A40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1FC71-2867-D144-A359-B8562FEC16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التاريخ الفعلي للمرسوم كان سنة 444 قبل الميلاد</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لم يقطع المسيح عهدًا مع إسرائيل عند معموديته</a:t>
            </a:r>
          </a:p>
          <a:p>
            <a:pPr algn="r" rtl="1" eaLnBrk="1" hangingPunct="1">
              <a:spcBef>
                <a:spcPct val="20000"/>
              </a:spcBef>
              <a:buClr>
                <a:schemeClr val="hlink"/>
              </a:buClr>
              <a:buSzPct val="90000"/>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     (راجع دانيال 9: 27)</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D848B-0C07-D445-9A40-FEF01C2B9C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3E211-2246-3E4D-A220-91791DFF16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AC1573-CF9D-EF4E-A49F-90FFBB70D191}" type="slidenum">
              <a:rPr lang="en-US" sz="1200"/>
              <a:pPr eaLnBrk="1" hangingPunct="1"/>
              <a:t>65</a:t>
            </a:fld>
            <a:endParaRPr lang="en-US" sz="1200"/>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7305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A99DE-5AC5-B941-AE65-B10A994A6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Common Arabic-325</a:t>
            </a:r>
          </a:p>
          <a:p>
            <a:pPr eaLnBrk="1" hangingPunct="1"/>
            <a:r>
              <a:rPr lang="en-US" dirty="0">
                <a:ea typeface="ＭＳ Ｐゴシック" charset="0"/>
                <a:cs typeface="ＭＳ Ｐゴシック" charset="0"/>
              </a:rPr>
              <a:t>OS-27-Daniel-21, 384</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NS-03-Luke13-24-slide 137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78569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12</a:t>
            </a:fld>
            <a:endParaRPr lang="en-US"/>
          </a:p>
        </p:txBody>
      </p:sp>
    </p:spTree>
    <p:extLst>
      <p:ext uri="{BB962C8B-B14F-4D97-AF65-F5344CB8AC3E}">
        <p14:creationId xmlns:p14="http://schemas.microsoft.com/office/powerpoint/2010/main" val="12776075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CBD3E6-3F73-1146-A857-A8F7BAD6981B}" type="slidenum">
              <a:rPr lang="en-US" sz="1200"/>
              <a:pPr eaLnBrk="1" hangingPunct="1"/>
              <a:t>70</a:t>
            </a:fld>
            <a:endParaRPr lang="en-US" sz="1200"/>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8CA8EF-02CD-9D40-8EB1-553963AF5D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AC861-D895-694C-B008-A55671E65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panose="020B0604020202020204" pitchFamily="34" charset="0"/>
                <a:ea typeface="ＭＳ Ｐゴシック" charset="0"/>
                <a:cs typeface="Arial" panose="020B0604020202020204" pitchFamily="34" charset="0"/>
              </a:rPr>
              <a:t>للحصول على تفسير تدبيري لكل من هذه العبارات الست، راجع المخطط التفسيري لدانيال 9: 24 في الصفحات السابقة.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00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5461C0-A33D-1241-B4FF-DEE27D51617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panose="020B0604020202020204" pitchFamily="34" charset="0"/>
                <a:ea typeface="ＭＳ Ｐゴシック" charset="0"/>
                <a:cs typeface="Arial" panose="020B0604020202020204" pitchFamily="34" charset="0"/>
              </a:rPr>
              <a:t>للحصول على تفسير تدبيري لكل من هذه العبارات الست، راجع المخطط التفسيري لدانيال 9: 24 في الصفحات السابقة. </a:t>
            </a:r>
          </a:p>
        </p:txBody>
      </p:sp>
      <p:sp>
        <p:nvSpPr>
          <p:cNvPr id="602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6AA934-EECD-5E43-8E6D-E548B332068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Slide Image Placeholder 1"/>
          <p:cNvSpPr>
            <a:spLocks noGrp="1" noRot="1" noChangeAspect="1"/>
          </p:cNvSpPr>
          <p:nvPr>
            <p:ph type="sldImg"/>
          </p:nvPr>
        </p:nvSpPr>
        <p:spPr>
          <a:ln/>
        </p:spPr>
      </p:sp>
      <p:sp>
        <p:nvSpPr>
          <p:cNvPr id="606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06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D8B9D1-4339-FC4C-9FC9-171FBFA683E8}"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Slide Image Placeholder 1"/>
          <p:cNvSpPr>
            <a:spLocks noGrp="1" noRot="1" noChangeAspect="1"/>
          </p:cNvSpPr>
          <p:nvPr>
            <p:ph type="sldImg"/>
          </p:nvPr>
        </p:nvSpPr>
        <p:spPr>
          <a:ln/>
        </p:spPr>
      </p:sp>
      <p:sp>
        <p:nvSpPr>
          <p:cNvPr id="610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panose="020B0604020202020204" pitchFamily="34" charset="0"/>
                <a:ea typeface="ＭＳ Ｐゴシック" charset="0"/>
                <a:cs typeface="Arial" panose="020B0604020202020204" pitchFamily="34" charset="0"/>
              </a:rPr>
              <a:t>للحصول على تفسير تدبيري لكل من هذه العبارات الست، راجع المخطط التفسيري لدانيال 9: 24 في الصفحات السابقة. </a:t>
            </a:r>
          </a:p>
        </p:txBody>
      </p:sp>
      <p:sp>
        <p:nvSpPr>
          <p:cNvPr id="610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4AB4B5-C540-B743-BDAE-C515ABA58C42}"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Slide Image Placeholder 1"/>
          <p:cNvSpPr>
            <a:spLocks noGrp="1" noRot="1" noChangeAspect="1"/>
          </p:cNvSpPr>
          <p:nvPr>
            <p:ph type="sldImg"/>
          </p:nvPr>
        </p:nvSpPr>
        <p:spPr>
          <a:ln/>
        </p:spPr>
      </p:sp>
      <p:sp>
        <p:nvSpPr>
          <p:cNvPr id="612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342900" indent="-342900" algn="r" rtl="1">
              <a:buFontTx/>
              <a:buChar char="•"/>
            </a:pPr>
            <a:r>
              <a:rPr lang="ar-JO" b="1" dirty="0">
                <a:solidFill>
                  <a:schemeClr val="bg1"/>
                </a:solidFill>
                <a:latin typeface="Arial" panose="020B0604020202020204" pitchFamily="34" charset="0"/>
                <a:ea typeface="ＭＳ Ｐゴシック" charset="0"/>
                <a:cs typeface="Arial" panose="020B0604020202020204" pitchFamily="34" charset="0"/>
              </a:rPr>
              <a:t>هذا المنظور العهدي وجد مؤخرًا دعمًا من قبل ميرديث ج. كلاين، في "عهد الأسبوع السبعين،" في الناموس والأنبياء. أعدت دراسات العهد القديم تكريمًا لأزوالد طومسون أليس، تحرير بقلم: جون. هـ. سكيلتون (نوتلي، نيوجيرسي، 1974) 452 – 69، وخاصة الصفحات 461 – 469؛ مقتبس من قبل هوهنر، 132.</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12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808F46-E670-364D-8DB5-4E1A4CC4229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6E20D3-B20B-6B42-8D5F-E85D0B618F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02" name="Rectangle 1026"/>
          <p:cNvSpPr>
            <a:spLocks noGrp="1" noRot="1" noChangeAspect="1" noChangeArrowheads="1" noTextEdit="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382E16-9629-8443-927E-4A08DB1342C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7138" name="Rectangle 1026"/>
          <p:cNvSpPr>
            <a:spLocks noGrp="1" noRot="1" noChangeAspect="1" noChangeArrowheads="1" noTextEdit="1"/>
          </p:cNvSpPr>
          <p:nvPr>
            <p:ph type="sldImg"/>
          </p:nvPr>
        </p:nvSpPr>
        <p:spPr>
          <a:solidFill>
            <a:srgbClr val="FFFFFF"/>
          </a:solidFill>
          <a:ln/>
        </p:spPr>
      </p:sp>
      <p:sp>
        <p:nvSpPr>
          <p:cNvPr id="347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F60110-E67C-1648-81E8-5875686034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8498" name="Rectangle 1026"/>
          <p:cNvSpPr>
            <a:spLocks noGrp="1" noRot="1" noChangeAspect="1" noChangeArrowheads="1" noTextEdit="1"/>
          </p:cNvSpPr>
          <p:nvPr>
            <p:ph type="sldImg"/>
          </p:nvPr>
        </p:nvSpPr>
        <p:spPr>
          <a:solidFill>
            <a:srgbClr val="FFFFFF"/>
          </a:solidFill>
          <a:ln/>
        </p:spPr>
      </p:sp>
      <p:sp>
        <p:nvSpPr>
          <p:cNvPr id="618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Slide Image Placeholder 1"/>
          <p:cNvSpPr>
            <a:spLocks noGrp="1" noRot="1" noChangeAspect="1"/>
          </p:cNvSpPr>
          <p:nvPr>
            <p:ph type="sldImg"/>
          </p:nvPr>
        </p:nvSpPr>
        <p:spPr>
          <a:ln/>
        </p:spPr>
      </p:sp>
      <p:sp>
        <p:nvSpPr>
          <p:cNvPr id="620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20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87C1D-BC25-594D-A848-CCC61AFC4C5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Slide Image Placeholder 1"/>
          <p:cNvSpPr>
            <a:spLocks noGrp="1" noRot="1" noChangeAspect="1"/>
          </p:cNvSpPr>
          <p:nvPr>
            <p:ph type="sldImg"/>
          </p:nvPr>
        </p:nvSpPr>
        <p:spPr>
          <a:ln/>
        </p:spPr>
      </p:sp>
      <p:sp>
        <p:nvSpPr>
          <p:cNvPr id="624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24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FF3366-21CA-244A-95CE-3FBD9A8B89A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Many clues in Daniel 9:24-27 indicate a gap between the 69</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and 70</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weeks. This is our present church age.</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Common-469</a:t>
            </a:r>
          </a:p>
          <a:p>
            <a:r>
              <a:rPr lang="en-US" dirty="0">
                <a:latin typeface="Times New Roman" charset="0"/>
                <a:ea typeface="ＭＳ Ｐゴシック" charset="0"/>
                <a:cs typeface="ＭＳ Ｐゴシック" charset="0"/>
              </a:rPr>
              <a:t>OS-27-Daniel-406</a:t>
            </a:r>
          </a:p>
          <a:p>
            <a:r>
              <a:rPr lang="en-US">
                <a:latin typeface="Times New Roman" charset="0"/>
                <a:ea typeface="ＭＳ Ｐゴシック" charset="0"/>
                <a:cs typeface="ＭＳ Ｐゴシック" charset="0"/>
              </a:rPr>
              <a:t>NS-27-Rev1-2-slide 168</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6639-B7C7-B65F-7C6B-13F56FA451CF}"/>
            </a:ext>
          </a:extLst>
        </p:cNvPr>
        <p:cNvGrpSpPr/>
        <p:nvPr/>
      </p:nvGrpSpPr>
      <p:grpSpPr>
        <a:xfrm>
          <a:off x="0" y="0"/>
          <a:ext cx="0" cy="0"/>
          <a:chOff x="0" y="0"/>
          <a:chExt cx="0" cy="0"/>
        </a:xfrm>
      </p:grpSpPr>
      <p:sp>
        <p:nvSpPr>
          <p:cNvPr id="757761" name="Rectangle 7">
            <a:extLst>
              <a:ext uri="{FF2B5EF4-FFF2-40B4-BE49-F238E27FC236}">
                <a16:creationId xmlns:a16="http://schemas.microsoft.com/office/drawing/2014/main" id="{ABAF2120-91AB-4777-7535-E12F05F45E5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AC1573-CF9D-EF4E-A49F-90FFBB70D19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62" name="Rectangle 2">
            <a:extLst>
              <a:ext uri="{FF2B5EF4-FFF2-40B4-BE49-F238E27FC236}">
                <a16:creationId xmlns:a16="http://schemas.microsoft.com/office/drawing/2014/main" id="{C4BA36C0-C972-8DDE-8C32-99F9C5DC4E21}"/>
              </a:ext>
            </a:extLst>
          </p:cNvPr>
          <p:cNvSpPr>
            <a:spLocks noGrp="1" noRot="1" noChangeAspect="1" noChangeArrowheads="1" noTextEdit="1"/>
          </p:cNvSpPr>
          <p:nvPr>
            <p:ph type="sldImg"/>
          </p:nvPr>
        </p:nvSpPr>
        <p:spPr>
          <a:ln/>
        </p:spPr>
      </p:sp>
      <p:sp>
        <p:nvSpPr>
          <p:cNvPr id="757763" name="Rectangle 3">
            <a:extLst>
              <a:ext uri="{FF2B5EF4-FFF2-40B4-BE49-F238E27FC236}">
                <a16:creationId xmlns:a16="http://schemas.microsoft.com/office/drawing/2014/main" id="{6080D441-FB59-3824-B25E-A7A503FE909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949164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E9B4D-5CF3-D04F-84CF-B39BF07DE699}"/>
            </a:ext>
          </a:extLst>
        </p:cNvPr>
        <p:cNvGrpSpPr/>
        <p:nvPr/>
      </p:nvGrpSpPr>
      <p:grpSpPr>
        <a:xfrm>
          <a:off x="0" y="0"/>
          <a:ext cx="0" cy="0"/>
          <a:chOff x="0" y="0"/>
          <a:chExt cx="0" cy="0"/>
        </a:xfrm>
      </p:grpSpPr>
      <p:sp>
        <p:nvSpPr>
          <p:cNvPr id="757761" name="Rectangle 7">
            <a:extLst>
              <a:ext uri="{FF2B5EF4-FFF2-40B4-BE49-F238E27FC236}">
                <a16:creationId xmlns:a16="http://schemas.microsoft.com/office/drawing/2014/main" id="{1416E702-C175-A17D-BC3A-E8735A0F1B4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AC1573-CF9D-EF4E-A49F-90FFBB70D19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62" name="Rectangle 2">
            <a:extLst>
              <a:ext uri="{FF2B5EF4-FFF2-40B4-BE49-F238E27FC236}">
                <a16:creationId xmlns:a16="http://schemas.microsoft.com/office/drawing/2014/main" id="{B3AD8048-D61F-ED12-E19A-DB733D6B1F72}"/>
              </a:ext>
            </a:extLst>
          </p:cNvPr>
          <p:cNvSpPr>
            <a:spLocks noGrp="1" noRot="1" noChangeAspect="1" noChangeArrowheads="1" noTextEdit="1"/>
          </p:cNvSpPr>
          <p:nvPr>
            <p:ph type="sldImg"/>
          </p:nvPr>
        </p:nvSpPr>
        <p:spPr>
          <a:ln/>
        </p:spPr>
      </p:sp>
      <p:sp>
        <p:nvSpPr>
          <p:cNvPr id="757763" name="Rectangle 3">
            <a:extLst>
              <a:ext uri="{FF2B5EF4-FFF2-40B4-BE49-F238E27FC236}">
                <a16:creationId xmlns:a16="http://schemas.microsoft.com/office/drawing/2014/main" id="{971E814A-B9CF-30B0-30B2-7A0B8E0360A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03858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OS-27-Daniel-430</a:t>
            </a: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b="1" dirty="0">
                <a:latin typeface="Arial" panose="020B0604020202020204" pitchFamily="34" charset="0"/>
                <a:ea typeface="ＭＳ Ｐゴシック" charset="0"/>
                <a:cs typeface="Arial" panose="020B0604020202020204" pitchFamily="34" charset="0"/>
              </a:rPr>
              <a:t>2 Thess 2:4 NLT).</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OS-27-Daniel-330</a:t>
            </a:r>
          </a:p>
          <a:p>
            <a:r>
              <a:rPr lang="en-US" b="1" dirty="0">
                <a:latin typeface="Arial" panose="020B0604020202020204" pitchFamily="34" charset="0"/>
                <a:cs typeface="Arial" panose="020B0604020202020204" pitchFamily="34" charset="0"/>
              </a:rPr>
              <a:t>OS-Ezekiel 40-48-Slide 16</a:t>
            </a:r>
          </a:p>
          <a:p>
            <a:r>
              <a:rPr lang="en-US" b="1"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answer, of course, is that Daniel placed his confidence not in himself but in God. In his book we will see three truths that will help us, like Daniel, be confident that God is working</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70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OS-23-Isaiah43-48-slide 54</a:t>
            </a:r>
          </a:p>
          <a:p>
            <a:r>
              <a:rPr lang="en-US" b="1"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OS-27-Daniel-410</a:t>
            </a:r>
          </a:p>
          <a:p>
            <a:r>
              <a:rPr lang="en-US" b="1"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لماذا من المهم أن نفهم بشكل صحيح هذه الآيات الأربع كونها تشير إلى المسيح في 9: 25- 26 ولكن إلى ضد المسيح قي 9: 27؟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أخبر جبرائيل دانيال أن الشعب سيعود إلى أورشليم قريبًا – لكنه أخبرهم أيضًا أن 9: 24 لن تتحقق لمدة 490 عامًا. لذلك لن يكون هناك لداود سليل يحكم متى عادوا، على الرغم من أنه كان </a:t>
            </a:r>
            <a:r>
              <a:rPr lang="ar-JO" sz="1800" b="1" dirty="0" err="1">
                <a:effectLst/>
                <a:latin typeface="Calibri" panose="020F0502020204030204" pitchFamily="34" charset="0"/>
                <a:ea typeface="Calibri" panose="020F0502020204030204" pitchFamily="34" charset="0"/>
                <a:cs typeface="Arial" panose="020B0604020202020204" pitchFamily="34" charset="0"/>
              </a:rPr>
              <a:t>ليهوياكين</a:t>
            </a:r>
            <a:r>
              <a:rPr lang="ar-JO" sz="1800" b="1" dirty="0">
                <a:effectLst/>
                <a:latin typeface="Calibri" panose="020F0502020204030204" pitchFamily="34" charset="0"/>
                <a:ea typeface="Calibri" panose="020F0502020204030204" pitchFamily="34" charset="0"/>
                <a:cs typeface="Arial" panose="020B0604020202020204" pitchFamily="34" charset="0"/>
              </a:rPr>
              <a:t> سبعة أبناء وأن نسله امتد لعشرة أجيال (1 أخبار الأيام 3: 17- 24).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أن دانيال 9: 27 هي الآية الوحيدة في الكتاب المقدس التي تذكر فترة الضيقة العظيمة هي سبع سنوات. جميع النصوص الأخرى تتعلق بفترة 3.5 سنوات، أو 1260 أو 1290 يومًا، بما يعادلها.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سيقطع "الممسوح" (أو يموت) بعد الأسبوع التاسع والستين، لكن الرئيس سيخرب أورشليم في الفجوة بين الأسبوعين التاسع والستين والسبعين. هذا يعني أن المسيا كان يجب أن يأتي في القرن الأول، رغم افتقاده من الكثيرين من اليهود. قام تيطس بتدمير المدينة عام 70 بعد الميلاد، فكان على المسيا أن يسبق هذا الحدث.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الأسبوع السبعين هو المستقبل – وتحقق منه أنه لايزال مستقبلاً من قبل يسوع في متى 24: 15 – فإن ضد المسيح ("هو" في 9: 27) سيكون مثل "الرئيس الآتٍ" (9: 26) وبالتالي لا يمكن أن يكون </a:t>
            </a:r>
            <a:r>
              <a:rPr lang="ar-JO" sz="1800" b="1" dirty="0" err="1">
                <a:effectLst/>
                <a:latin typeface="Calibri" panose="020F0502020204030204" pitchFamily="34" charset="0"/>
                <a:ea typeface="Calibri" panose="020F0502020204030204" pitchFamily="34" charset="0"/>
                <a:cs typeface="Arial" panose="020B0604020202020204" pitchFamily="34" charset="0"/>
              </a:rPr>
              <a:t>أنطيوخس</a:t>
            </a:r>
            <a:r>
              <a:rPr lang="ar-JO" sz="1800" b="1" dirty="0">
                <a:effectLst/>
                <a:latin typeface="Calibri" panose="020F0502020204030204" pitchFamily="34" charset="0"/>
                <a:ea typeface="Calibri" panose="020F0502020204030204" pitchFamily="34" charset="0"/>
                <a:cs typeface="Arial" panose="020B0604020202020204" pitchFamily="34" charset="0"/>
              </a:rPr>
              <a:t> (167- 164 ق. م) ولا يسوع.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a:t>
            </a:r>
          </a:p>
          <a:p>
            <a:pPr marL="0" indent="0">
              <a:buNone/>
            </a:pPr>
            <a:r>
              <a:rPr lang="en-US" sz="1800" b="1" dirty="0">
                <a:latin typeface="Arial" panose="020B0604020202020204" pitchFamily="34" charset="0"/>
                <a:cs typeface="Arial" panose="020B0604020202020204" pitchFamily="34" charset="0"/>
              </a:rPr>
              <a:t>OS-00-Book Charts-546</a:t>
            </a:r>
          </a:p>
          <a:p>
            <a:pPr marL="0" indent="0">
              <a:buNone/>
            </a:pPr>
            <a:r>
              <a:rPr lang="en-US" sz="1800" b="1" dirty="0">
                <a:latin typeface="Arial" panose="020B0604020202020204" pitchFamily="34" charset="0"/>
                <a:cs typeface="Arial" panose="020B0604020202020204" pitchFamily="34" charset="0"/>
              </a:rPr>
              <a:t>OS-27-Daniel-18, 415</a:t>
            </a: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974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Slides-295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78678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713539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a:t>
            </a:r>
            <a:r>
              <a:rPr lang="en-SG" sz="1200" kern="1200" dirty="0">
                <a:solidFill>
                  <a:schemeClr val="tx1"/>
                </a:solidFill>
                <a:effectLst/>
                <a:latin typeface="Times New Roman" pitchFamily="-112" charset="0"/>
                <a:ea typeface="ＭＳ Ｐゴシック" pitchFamily="-112" charset="-128"/>
                <a:cs typeface="ＭＳ Ｐゴシック" pitchFamily="-112" charset="-128"/>
              </a:rPr>
              <a:t>Evangelicals holding to the view that the “certain man” of Dan 10:4–9 is a theophany of the Lord Jesus Christ include Keil (410), Young (225), Walvoord (1971 ed., 243; 2012 ed., 306–7), C. Feinberg (141), Campbell (153–54), and Miller (281– 82). On the other hand, Pentecost (1365) interprets this as Gabriel, while Leupold (447–48), Archer (123), Wood (268), and Hill (180) view him as an unknown angel. Keil (411) reported that Hengstenberg and some rabbis understood this one to be the angel Michael” (J. Paul Tanner, </a:t>
            </a:r>
            <a:r>
              <a:rPr lang="ar-SA" sz="1200" i="1" kern="1200" dirty="0">
                <a:solidFill>
                  <a:schemeClr val="tx1"/>
                </a:solidFill>
                <a:effectLst/>
                <a:latin typeface="Times New Roman" pitchFamily="-112" charset="0"/>
                <a:ea typeface="ＭＳ Ｐゴシック" pitchFamily="-112" charset="-128"/>
                <a:cs typeface="ＭＳ Ｐゴシック" pitchFamily="-112" charset="-128"/>
              </a:rPr>
              <a:t>دانيال</a:t>
            </a:r>
            <a:r>
              <a:rPr lang="en-SG" sz="1200" i="0" kern="1200" dirty="0">
                <a:solidFill>
                  <a:schemeClr val="tx1"/>
                </a:solidFill>
                <a:effectLst/>
                <a:latin typeface="Times New Roman" pitchFamily="-112" charset="0"/>
                <a:ea typeface="ＭＳ Ｐゴシック" pitchFamily="-112" charset="-128"/>
                <a:cs typeface="ＭＳ Ｐゴシック" pitchFamily="-112" charset="-128"/>
              </a:rPr>
              <a:t>,  Evangelical Exegetical Commentary, 620, n. 347). Tanner also sees this man as the preincarnate Jesus Christ (p. 625).</a:t>
            </a:r>
            <a:endParaRPr lang="en-SG" dirty="0"/>
          </a:p>
        </p:txBody>
      </p:sp>
    </p:spTree>
    <p:extLst>
      <p:ext uri="{BB962C8B-B14F-4D97-AF65-F5344CB8AC3E}">
        <p14:creationId xmlns:p14="http://schemas.microsoft.com/office/powerpoint/2010/main" val="9485856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a:t>
            </a:r>
          </a:p>
          <a:p>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a:t>
            </a:r>
            <a:r>
              <a:rPr lang="en-US" b="1" baseline="0" dirty="0">
                <a:latin typeface="Arial" panose="020B0604020202020204" pitchFamily="34" charset="0"/>
                <a:cs typeface="Arial" panose="020B0604020202020204" pitchFamily="34" charset="0"/>
              </a:rPr>
              <a:t> can be confident when you know that</a:t>
            </a:r>
            <a:r>
              <a:rPr lang="mr-IN" b="1" baseline="0" dirty="0">
                <a:latin typeface="Arial" panose="020B0604020202020204" pitchFamily="34" charset="0"/>
                <a:cs typeface="Arial"/>
              </a:rPr>
              <a:t>…</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you as an individual.</a:t>
            </a:r>
          </a:p>
        </p:txBody>
      </p:sp>
    </p:spTree>
    <p:extLst>
      <p:ext uri="{BB962C8B-B14F-4D97-AF65-F5344CB8AC3E}">
        <p14:creationId xmlns:p14="http://schemas.microsoft.com/office/powerpoint/2010/main" val="16862493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279902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01A891-F4C0-7948-B484-9DB3A243F6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119</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Slides-153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4506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713494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5524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5247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91398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3364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2745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6/6/25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4979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6/6/25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80537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6/6/25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69128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6/6/25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39096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6/6/25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8930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931916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6/6/25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231774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6/6/25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248737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6/6/25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063171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6/6/25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718587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6/6/25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177513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6/6/25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7184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7261263"/>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88239"/>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3276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4553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pPr>
                <a:defRPr/>
              </a:pPr>
              <a:t>‹#›</a:t>
            </a:fld>
            <a:endParaRPr lang="en-US" dirty="0"/>
          </a:p>
        </p:txBody>
      </p:sp>
    </p:spTree>
    <p:extLst>
      <p:ext uri="{BB962C8B-B14F-4D97-AF65-F5344CB8AC3E}">
        <p14:creationId xmlns:p14="http://schemas.microsoft.com/office/powerpoint/2010/main" val="3826462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330"/>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560797"/>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96849"/>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2895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37659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8530"/>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446784"/>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656743"/>
      </p:ext>
    </p:extLst>
  </p:cSld>
  <p:clrMapOvr>
    <a:masterClrMapping/>
  </p:clrMapOvr>
  <p:transition spd="med">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8779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06/06/2025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587098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pPr>
                <a:defRPr/>
              </a:pPr>
              <a:t>‹#›</a:t>
            </a:fld>
            <a:endParaRPr lang="en-US" dirty="0"/>
          </a:p>
        </p:txBody>
      </p:sp>
    </p:spTree>
    <p:extLst>
      <p:ext uri="{BB962C8B-B14F-4D97-AF65-F5344CB8AC3E}">
        <p14:creationId xmlns:p14="http://schemas.microsoft.com/office/powerpoint/2010/main" val="5976387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06/06/2025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30159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06/06/2025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446057"/>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06/06/2025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59064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06/06/2025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7173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06/06/2025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339302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06/06/2025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167367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06/06/2025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8703970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06/06/2025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59379966"/>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06/06/2025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259934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06/06/2025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070016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pPr>
                <a:defRPr/>
              </a:pPr>
              <a:t>‹#›</a:t>
            </a:fld>
            <a:endParaRPr lang="en-US" dirty="0"/>
          </a:p>
        </p:txBody>
      </p:sp>
    </p:spTree>
    <p:extLst>
      <p:ext uri="{BB962C8B-B14F-4D97-AF65-F5344CB8AC3E}">
        <p14:creationId xmlns:p14="http://schemas.microsoft.com/office/powerpoint/2010/main" val="12993006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34475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520255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558132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213223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9764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061087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0999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37954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769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101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pPr>
                <a:defRPr/>
              </a:pPr>
              <a:t>‹#›</a:t>
            </a:fld>
            <a:endParaRPr lang="en-US" dirty="0"/>
          </a:p>
        </p:txBody>
      </p:sp>
    </p:spTree>
    <p:extLst>
      <p:ext uri="{BB962C8B-B14F-4D97-AF65-F5344CB8AC3E}">
        <p14:creationId xmlns:p14="http://schemas.microsoft.com/office/powerpoint/2010/main" val="1290617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893660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A88487-B206-B242-8616-7D7B99DA96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15502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9716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5985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9401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4344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1193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1893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4245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02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pPr>
                <a:defRPr/>
              </a:pPr>
              <a:t>‹#›</a:t>
            </a:fld>
            <a:endParaRPr lang="en-US" dirty="0"/>
          </a:p>
        </p:txBody>
      </p:sp>
    </p:spTree>
    <p:extLst>
      <p:ext uri="{BB962C8B-B14F-4D97-AF65-F5344CB8AC3E}">
        <p14:creationId xmlns:p14="http://schemas.microsoft.com/office/powerpoint/2010/main" val="13948164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2775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0519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78724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97884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68732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3459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82234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13017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612530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0151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pPr>
                <a:defRPr/>
              </a:pPr>
              <a:t>‹#›</a:t>
            </a:fld>
            <a:endParaRPr lang="en-US" dirty="0"/>
          </a:p>
        </p:txBody>
      </p:sp>
    </p:spTree>
    <p:extLst>
      <p:ext uri="{BB962C8B-B14F-4D97-AF65-F5344CB8AC3E}">
        <p14:creationId xmlns:p14="http://schemas.microsoft.com/office/powerpoint/2010/main" val="31928286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20897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58508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1844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76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84182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78642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2024278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52052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0366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574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pPr>
                <a:defRPr/>
              </a:pPr>
              <a:t>‹#›</a:t>
            </a:fld>
            <a:endParaRPr lang="en-US" dirty="0"/>
          </a:p>
        </p:txBody>
      </p:sp>
    </p:spTree>
    <p:extLst>
      <p:ext uri="{BB962C8B-B14F-4D97-AF65-F5344CB8AC3E}">
        <p14:creationId xmlns:p14="http://schemas.microsoft.com/office/powerpoint/2010/main" val="3803577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38903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54303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3074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1832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3355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55765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8191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1576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2387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295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pPr>
                <a:defRPr/>
              </a:pPr>
              <a:t>‹#›</a:t>
            </a:fld>
            <a:endParaRPr lang="en-US" dirty="0"/>
          </a:p>
        </p:txBody>
      </p:sp>
    </p:spTree>
    <p:extLst>
      <p:ext uri="{BB962C8B-B14F-4D97-AF65-F5344CB8AC3E}">
        <p14:creationId xmlns:p14="http://schemas.microsoft.com/office/powerpoint/2010/main" val="30695980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4074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7749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82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2428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717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8212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598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4814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566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446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839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pPr>
                <a:defRPr/>
              </a:pPr>
              <a:t>‹#›</a:t>
            </a:fld>
            <a:endParaRPr lang="en-US" dirty="0"/>
          </a:p>
        </p:txBody>
      </p:sp>
    </p:spTree>
    <p:extLst>
      <p:ext uri="{BB962C8B-B14F-4D97-AF65-F5344CB8AC3E}">
        <p14:creationId xmlns:p14="http://schemas.microsoft.com/office/powerpoint/2010/main" val="7167914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00037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95602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77622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5780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86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28406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861656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43191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220869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736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pPr>
                <a:defRPr/>
              </a:pPr>
              <a:t>‹#›</a:t>
            </a:fld>
            <a:endParaRPr lang="en-US" dirty="0"/>
          </a:p>
        </p:txBody>
      </p:sp>
    </p:spTree>
    <p:extLst>
      <p:ext uri="{BB962C8B-B14F-4D97-AF65-F5344CB8AC3E}">
        <p14:creationId xmlns:p14="http://schemas.microsoft.com/office/powerpoint/2010/main" val="36703754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48031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b="1" i="0">
                <a:latin typeface="Arial" panose="020B0604020202020204" pitchFamily="34" charset="0"/>
                <a:cs typeface="Arial" panose="020B0604020202020204" pitchFamily="34" charset="0"/>
              </a:defRPr>
            </a:lvl1pPr>
          </a:lstStyle>
          <a:p>
            <a:r>
              <a:rPr lang="en-US" dirty="0"/>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5734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04320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95976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228993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369782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82284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712240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99977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58439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pPr>
                <a:defRPr/>
              </a:pPr>
              <a:t>‹#›</a:t>
            </a:fld>
            <a:endParaRPr lang="en-US" dirty="0"/>
          </a:p>
        </p:txBody>
      </p:sp>
    </p:spTree>
    <p:extLst>
      <p:ext uri="{BB962C8B-B14F-4D97-AF65-F5344CB8AC3E}">
        <p14:creationId xmlns:p14="http://schemas.microsoft.com/office/powerpoint/2010/main" val="26524988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688999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711278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795822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49584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9781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906126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76335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060800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3614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38926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319745500"/>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55772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95394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85510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A88487-B206-B242-8616-7D7B99DA96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616653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2480085876"/>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28698647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198429261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535866728"/>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338191328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119991681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69666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3706129764"/>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1950812160"/>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4106336759"/>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40621971"/>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70340635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16451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42302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00618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17270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8138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897352645"/>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89850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858777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84758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98503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86131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88557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96119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3699931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5110311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1680082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854806"/>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9097906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829004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979331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160735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7994851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6816563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3519376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9888791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9218792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652237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45594623"/>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2232739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6879997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2227133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9515927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6799014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5459816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9516115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7340761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0014119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2272201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5935579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9460025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547561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314284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108335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39550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78493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332118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73736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9178875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7854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288396494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709154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1869816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51295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555221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366688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653319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86258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080180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932580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6404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00341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526221788"/>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889519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17940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532508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455693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803493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07575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6404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552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94902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61848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089213522"/>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01702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60667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90373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863747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670756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395647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1766395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262567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1C5421EB-CFF1-C846-BF96-0FFDCC2628C2}"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787610460"/>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E5DB02D-02AB-C447-8300-DC112577293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07485572"/>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177618435"/>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9B7EA4E-3FB8-BB47-AD55-878244D58B5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098871229"/>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72070795-C768-A141-8AAC-0D9D0D1FDAF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658050238"/>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26B6614-C6D2-9741-86C4-41FD2ED4C12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366661"/>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99E4E64-6A3B-A642-81B5-43C1F983C83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17396426"/>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F97937A-6EFA-7244-9BBB-4B39FA4EDD5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074873287"/>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B97A148-BB3A-6F4F-A713-8E6B70B4C0C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08957509"/>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43383A86-FADD-714B-BE63-5935EE91934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328416218"/>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33CBCA7D-BFD0-A945-9CDF-5C086F9AF08C}"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114889577"/>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A14E335-CA85-1D48-81B8-5D641B8822EA}"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075090634"/>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63174D7-74D0-574E-AB1B-20ACBAC7016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548638468"/>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025180952"/>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29568431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62226077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0699558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9147630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41968683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27155337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10547161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36348867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9775832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403883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92647457"/>
      </p:ext>
    </p:extLst>
  </p:cSld>
  <p:clrMapOvr>
    <a:masterClrMapping/>
  </p:clrMapOvr>
  <p:transition spd="med">
    <p:zoom dir="in"/>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21866602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5906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12168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043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555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2139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2934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79392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68708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019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1718779891"/>
      </p:ext>
    </p:extLst>
  </p:cSld>
  <p:clrMapOvr>
    <a:masterClrMapping/>
  </p:clrMapOvr>
  <p:transition spd="med">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8023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4882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9062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82973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6/6/25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6897679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6/6/25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0267026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6/6/25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21321914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6/6/25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8971042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6/6/25</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32431079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6/6/25</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471673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352824811"/>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6/6/25</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1247834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6/6/25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19641492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6/6/25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17661486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6/6/25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42531997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6/6/25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35872711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36193761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37974848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881202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29278119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735433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921589959"/>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28181864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40668900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151123471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112327718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12789738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4336523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84239248"/>
      </p:ext>
    </p:extLst>
  </p:cSld>
  <p:clrMapOvr>
    <a:masterClrMapping/>
  </p:clrMapOvr>
  <p:transition spd="med">
    <p:zoom dir="in"/>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543597836"/>
      </p:ext>
    </p:extLst>
  </p:cSld>
  <p:clrMapOvr>
    <a:masterClrMapping/>
  </p:clrMapOvr>
  <p:transition spd="med">
    <p:zoom dir="in"/>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68203222"/>
      </p:ext>
    </p:extLst>
  </p:cSld>
  <p:clrMapOvr>
    <a:masterClrMapping/>
  </p:clrMapOvr>
  <p:transition spd="med">
    <p:zoom dir="in"/>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353995497"/>
      </p:ext>
    </p:extLst>
  </p:cSld>
  <p:clrMapOvr>
    <a:masterClrMapping/>
  </p:clrMapOvr>
  <p:transition spd="med">
    <p:zoom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1406401775"/>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222552373"/>
      </p:ext>
    </p:extLst>
  </p:cSld>
  <p:clrMapOvr>
    <a:masterClrMapping/>
  </p:clrMapOvr>
  <p:transition spd="med">
    <p:zoom dir="in"/>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083372823"/>
      </p:ext>
    </p:extLst>
  </p:cSld>
  <p:clrMapOvr>
    <a:masterClrMapping/>
  </p:clrMapOvr>
  <p:transition spd="med">
    <p:zoom dir="in"/>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403380332"/>
      </p:ext>
    </p:extLst>
  </p:cSld>
  <p:clrMapOvr>
    <a:masterClrMapping/>
  </p:clrMapOvr>
  <p:transition spd="med">
    <p:zoom dir="in"/>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089110225"/>
      </p:ext>
    </p:extLst>
  </p:cSld>
  <p:clrMapOvr>
    <a:masterClrMapping/>
  </p:clrMapOvr>
  <p:transition spd="med">
    <p:zoom dir="in"/>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233284350"/>
      </p:ext>
    </p:extLst>
  </p:cSld>
  <p:clrMapOvr>
    <a:masterClrMapping/>
  </p:clrMapOvr>
  <p:transition spd="med">
    <p:zoom dir="in"/>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4228928001"/>
      </p:ext>
    </p:extLst>
  </p:cSld>
  <p:clrMapOvr>
    <a:masterClrMapping/>
  </p:clrMapOvr>
  <p:transition spd="med">
    <p:zoom dir="in"/>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967000667"/>
      </p:ext>
    </p:extLst>
  </p:cSld>
  <p:clrMapOvr>
    <a:masterClrMapping/>
  </p:clrMapOvr>
  <p:transition spd="med">
    <p:zoom dir="in"/>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9418881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9710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9068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1106490162"/>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94777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542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1654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812295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9396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92183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346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78292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4574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b="1" i="0">
                <a:latin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376062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337984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2280175840"/>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28137786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b="1" i="0">
                <a:latin typeface="Arial" panose="020B0604020202020204" pitchFamily="34" charset="0"/>
              </a:defRPr>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6867495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69851321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237096225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6829245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38698724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7"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35843348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b="1" i="0">
                <a:latin typeface="Arial" panose="020B0604020202020204" pitchFamily="34" charset="0"/>
              </a:defRPr>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dirty="0"/>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25140648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8673645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2750715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2479313430"/>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69538059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389355111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6657990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217237723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62578990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241090906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271815854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22377905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33222123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621782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422052143"/>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26490603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53200277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824E6F-ABC2-3240-9EED-5542E6C3323F}" type="slidenum">
              <a:rPr lang="en-US"/>
              <a:pPr>
                <a:defRPr/>
              </a:pPr>
              <a:t>‹#›</a:t>
            </a:fld>
            <a:endParaRPr lang="en-US"/>
          </a:p>
        </p:txBody>
      </p:sp>
    </p:spTree>
    <p:extLst>
      <p:ext uri="{BB962C8B-B14F-4D97-AF65-F5344CB8AC3E}">
        <p14:creationId xmlns:p14="http://schemas.microsoft.com/office/powerpoint/2010/main" val="4245813569"/>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57CB5-4CAE-B141-AB47-F6028B37B446}" type="slidenum">
              <a:rPr lang="en-US"/>
              <a:pPr>
                <a:defRPr/>
              </a:pPr>
              <a:t>‹#›</a:t>
            </a:fld>
            <a:endParaRPr lang="en-US"/>
          </a:p>
        </p:txBody>
      </p:sp>
    </p:spTree>
    <p:extLst>
      <p:ext uri="{BB962C8B-B14F-4D97-AF65-F5344CB8AC3E}">
        <p14:creationId xmlns:p14="http://schemas.microsoft.com/office/powerpoint/2010/main" val="2449216001"/>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628AA-CF55-8F4C-9012-44DF7456074A}" type="slidenum">
              <a:rPr lang="en-US"/>
              <a:pPr>
                <a:defRPr/>
              </a:pPr>
              <a:t>‹#›</a:t>
            </a:fld>
            <a:endParaRPr lang="en-US"/>
          </a:p>
        </p:txBody>
      </p:sp>
    </p:spTree>
    <p:extLst>
      <p:ext uri="{BB962C8B-B14F-4D97-AF65-F5344CB8AC3E}">
        <p14:creationId xmlns:p14="http://schemas.microsoft.com/office/powerpoint/2010/main" val="2800167901"/>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44D60-C108-6146-B1B7-BFBCF5F5E6E9}" type="slidenum">
              <a:rPr lang="en-US"/>
              <a:pPr>
                <a:defRPr/>
              </a:pPr>
              <a:t>‹#›</a:t>
            </a:fld>
            <a:endParaRPr lang="en-US"/>
          </a:p>
        </p:txBody>
      </p:sp>
    </p:spTree>
    <p:extLst>
      <p:ext uri="{BB962C8B-B14F-4D97-AF65-F5344CB8AC3E}">
        <p14:creationId xmlns:p14="http://schemas.microsoft.com/office/powerpoint/2010/main" val="2986105595"/>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04D10A-022C-D549-AE08-96E66B500DFA}" type="slidenum">
              <a:rPr lang="en-US"/>
              <a:pPr>
                <a:defRPr/>
              </a:pPr>
              <a:t>‹#›</a:t>
            </a:fld>
            <a:endParaRPr lang="en-US"/>
          </a:p>
        </p:txBody>
      </p:sp>
    </p:spTree>
    <p:extLst>
      <p:ext uri="{BB962C8B-B14F-4D97-AF65-F5344CB8AC3E}">
        <p14:creationId xmlns:p14="http://schemas.microsoft.com/office/powerpoint/2010/main" val="1054933208"/>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540482-3C05-284E-B72D-9031E1B6B071}" type="slidenum">
              <a:rPr lang="en-US"/>
              <a:pPr>
                <a:defRPr/>
              </a:pPr>
              <a:t>‹#›</a:t>
            </a:fld>
            <a:endParaRPr lang="en-US"/>
          </a:p>
        </p:txBody>
      </p:sp>
    </p:spTree>
    <p:extLst>
      <p:ext uri="{BB962C8B-B14F-4D97-AF65-F5344CB8AC3E}">
        <p14:creationId xmlns:p14="http://schemas.microsoft.com/office/powerpoint/2010/main" val="2361553794"/>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27977-DB3A-AE42-947F-15E7B70D9FA3}" type="slidenum">
              <a:rPr lang="en-US"/>
              <a:pPr>
                <a:defRPr/>
              </a:pPr>
              <a:t>‹#›</a:t>
            </a:fld>
            <a:endParaRPr lang="en-US"/>
          </a:p>
        </p:txBody>
      </p:sp>
    </p:spTree>
    <p:extLst>
      <p:ext uri="{BB962C8B-B14F-4D97-AF65-F5344CB8AC3E}">
        <p14:creationId xmlns:p14="http://schemas.microsoft.com/office/powerpoint/2010/main" val="3638942912"/>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5291F6-3B29-6B4E-8C93-D2288C601685}" type="slidenum">
              <a:rPr lang="en-US"/>
              <a:pPr>
                <a:defRPr/>
              </a:pPr>
              <a:t>‹#›</a:t>
            </a:fld>
            <a:endParaRPr lang="en-US"/>
          </a:p>
        </p:txBody>
      </p:sp>
    </p:spTree>
    <p:extLst>
      <p:ext uri="{BB962C8B-B14F-4D97-AF65-F5344CB8AC3E}">
        <p14:creationId xmlns:p14="http://schemas.microsoft.com/office/powerpoint/2010/main" val="148952845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1113640834"/>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EF3624-0DCF-3840-85E1-7C94138A4C2F}" type="slidenum">
              <a:rPr lang="en-US"/>
              <a:pPr>
                <a:defRPr/>
              </a:pPr>
              <a:t>‹#›</a:t>
            </a:fld>
            <a:endParaRPr lang="en-US"/>
          </a:p>
        </p:txBody>
      </p:sp>
    </p:spTree>
    <p:extLst>
      <p:ext uri="{BB962C8B-B14F-4D97-AF65-F5344CB8AC3E}">
        <p14:creationId xmlns:p14="http://schemas.microsoft.com/office/powerpoint/2010/main" val="1570441921"/>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78D28-16D3-B54C-BAB1-C2DCA38D2ABB}" type="slidenum">
              <a:rPr lang="en-US"/>
              <a:pPr>
                <a:defRPr/>
              </a:pPr>
              <a:t>‹#›</a:t>
            </a:fld>
            <a:endParaRPr lang="en-US"/>
          </a:p>
        </p:txBody>
      </p:sp>
    </p:spTree>
    <p:extLst>
      <p:ext uri="{BB962C8B-B14F-4D97-AF65-F5344CB8AC3E}">
        <p14:creationId xmlns:p14="http://schemas.microsoft.com/office/powerpoint/2010/main" val="1776206672"/>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D1A504-C854-914C-9439-CE0CF05AB0DA}" type="slidenum">
              <a:rPr lang="en-US"/>
              <a:pPr>
                <a:defRPr/>
              </a:pPr>
              <a:t>‹#›</a:t>
            </a:fld>
            <a:endParaRPr lang="en-US"/>
          </a:p>
        </p:txBody>
      </p:sp>
    </p:spTree>
    <p:extLst>
      <p:ext uri="{BB962C8B-B14F-4D97-AF65-F5344CB8AC3E}">
        <p14:creationId xmlns:p14="http://schemas.microsoft.com/office/powerpoint/2010/main" val="3010763985"/>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82C1D-FB5D-7445-8A65-A75D8D0E034B}" type="slidenum">
              <a:rPr lang="en-US"/>
              <a:pPr>
                <a:defRPr/>
              </a:pPr>
              <a:t>‹#›</a:t>
            </a:fld>
            <a:endParaRPr lang="en-US"/>
          </a:p>
        </p:txBody>
      </p:sp>
    </p:spTree>
    <p:extLst>
      <p:ext uri="{BB962C8B-B14F-4D97-AF65-F5344CB8AC3E}">
        <p14:creationId xmlns:p14="http://schemas.microsoft.com/office/powerpoint/2010/main" val="2127276697"/>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35717541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20669634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17418859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62859379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29481432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251623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60743201"/>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44268083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42846410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98836977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6436489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4804417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68813669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72816255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142904258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1527054930"/>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21587246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3432370846"/>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260280105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424316175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208392625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144992215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401183889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122760863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205527685"/>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230406209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8484031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276881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2440291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83884239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165572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1294297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8906219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83583234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6230020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17187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24541999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8707556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185796"/>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273813810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924239"/>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620350"/>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889749"/>
      </p:ext>
    </p:extLst>
  </p:cSld>
  <p:clrMapOvr>
    <a:masterClrMapping/>
  </p:clrMapOvr>
  <p:transition spd="med">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817935"/>
      </p:ext>
    </p:extLst>
  </p:cSld>
  <p:clrMapOvr>
    <a:masterClrMapping/>
  </p:clrMapOvr>
  <p:transition spd="med">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735810"/>
      </p:ext>
    </p:extLst>
  </p:cSld>
  <p:clrMapOvr>
    <a:masterClrMapping/>
  </p:clrMapOvr>
  <p:transition spd="med">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209020"/>
      </p:ext>
    </p:extLst>
  </p:cSld>
  <p:clrMapOvr>
    <a:masterClrMapping/>
  </p:clrMapOvr>
  <p:transition spd="med">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716892"/>
      </p:ext>
    </p:extLst>
  </p:cSld>
  <p:clrMapOvr>
    <a:masterClrMapping/>
  </p:clrMapOvr>
  <p:transition spd="med">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946185"/>
      </p:ext>
    </p:extLst>
  </p:cSld>
  <p:clrMapOvr>
    <a:masterClrMapping/>
  </p:clrMapOvr>
  <p:transition spd="med">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706672"/>
      </p:ext>
    </p:extLst>
  </p:cSld>
  <p:clrMapOvr>
    <a:masterClrMapping/>
  </p:clrMapOvr>
  <p:transition spd="med">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795422"/>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0865790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86C4662-4B25-4C19-BB39-D6A6258423A9}" type="slidenum">
              <a:rPr lang="en-US" altLang="zh-CN" smtClean="0"/>
              <a:pPr>
                <a:defRPr/>
              </a:pPr>
              <a:t>‹#›</a:t>
            </a:fld>
            <a:endParaRPr lang="en-US" altLang="zh-CN" dirty="0"/>
          </a:p>
        </p:txBody>
      </p:sp>
    </p:spTree>
    <p:extLst>
      <p:ext uri="{BB962C8B-B14F-4D97-AF65-F5344CB8AC3E}">
        <p14:creationId xmlns:p14="http://schemas.microsoft.com/office/powerpoint/2010/main" val="15048964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578BFBE9-E1FF-4166-B7A3-C81A372FFB3A}" type="slidenum">
              <a:rPr lang="en-US" altLang="zh-CN" smtClean="0"/>
              <a:pPr>
                <a:defRPr/>
              </a:pPr>
              <a:t>‹#›</a:t>
            </a:fld>
            <a:endParaRPr lang="en-US" altLang="zh-CN" dirty="0"/>
          </a:p>
        </p:txBody>
      </p:sp>
    </p:spTree>
    <p:extLst>
      <p:ext uri="{BB962C8B-B14F-4D97-AF65-F5344CB8AC3E}">
        <p14:creationId xmlns:p14="http://schemas.microsoft.com/office/powerpoint/2010/main" val="8218429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BBE05265-AE31-4E08-9A28-CF772706B507}" type="slidenum">
              <a:rPr lang="en-US" altLang="zh-CN" smtClean="0"/>
              <a:pPr>
                <a:defRPr/>
              </a:pPr>
              <a:t>‹#›</a:t>
            </a:fld>
            <a:endParaRPr lang="en-US" altLang="zh-CN" dirty="0"/>
          </a:p>
        </p:txBody>
      </p:sp>
    </p:spTree>
    <p:extLst>
      <p:ext uri="{BB962C8B-B14F-4D97-AF65-F5344CB8AC3E}">
        <p14:creationId xmlns:p14="http://schemas.microsoft.com/office/powerpoint/2010/main" val="112444369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948A8F8-C748-4A35-8F81-A21DCA46166C}" type="slidenum">
              <a:rPr lang="en-US" altLang="zh-CN" smtClean="0"/>
              <a:pPr>
                <a:defRPr/>
              </a:pPr>
              <a:t>‹#›</a:t>
            </a:fld>
            <a:endParaRPr lang="en-US" altLang="zh-CN" dirty="0"/>
          </a:p>
        </p:txBody>
      </p:sp>
    </p:spTree>
    <p:extLst>
      <p:ext uri="{BB962C8B-B14F-4D97-AF65-F5344CB8AC3E}">
        <p14:creationId xmlns:p14="http://schemas.microsoft.com/office/powerpoint/2010/main" val="329548536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4B9550A1-50BF-4903-AB2E-6A314FD66287}" type="slidenum">
              <a:rPr lang="en-US" altLang="zh-CN" smtClean="0"/>
              <a:pPr>
                <a:defRPr/>
              </a:pPr>
              <a:t>‹#›</a:t>
            </a:fld>
            <a:endParaRPr lang="en-US" altLang="zh-CN" dirty="0"/>
          </a:p>
        </p:txBody>
      </p:sp>
    </p:spTree>
    <p:extLst>
      <p:ext uri="{BB962C8B-B14F-4D97-AF65-F5344CB8AC3E}">
        <p14:creationId xmlns:p14="http://schemas.microsoft.com/office/powerpoint/2010/main" val="41072908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1E757C1-2017-4F48-9990-55574F70E7B3}" type="slidenum">
              <a:rPr lang="en-US" altLang="zh-CN" smtClean="0"/>
              <a:pPr>
                <a:defRPr/>
              </a:pPr>
              <a:t>‹#›</a:t>
            </a:fld>
            <a:endParaRPr lang="en-US" altLang="zh-CN" dirty="0"/>
          </a:p>
        </p:txBody>
      </p:sp>
    </p:spTree>
    <p:extLst>
      <p:ext uri="{BB962C8B-B14F-4D97-AF65-F5344CB8AC3E}">
        <p14:creationId xmlns:p14="http://schemas.microsoft.com/office/powerpoint/2010/main" val="60315334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96936BAB-3736-40D9-9773-64AC3DB0A2D4}" type="slidenum">
              <a:rPr lang="en-US" altLang="zh-CN" smtClean="0"/>
              <a:pPr>
                <a:defRPr/>
              </a:pPr>
              <a:t>‹#›</a:t>
            </a:fld>
            <a:endParaRPr lang="en-US" altLang="zh-CN" dirty="0"/>
          </a:p>
        </p:txBody>
      </p:sp>
    </p:spTree>
    <p:extLst>
      <p:ext uri="{BB962C8B-B14F-4D97-AF65-F5344CB8AC3E}">
        <p14:creationId xmlns:p14="http://schemas.microsoft.com/office/powerpoint/2010/main" val="130625427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3B086DC-FFA4-4382-8AA2-F88C4BA4D838}" type="slidenum">
              <a:rPr lang="en-US" altLang="zh-CN" smtClean="0"/>
              <a:pPr>
                <a:defRPr/>
              </a:pPr>
              <a:t>‹#›</a:t>
            </a:fld>
            <a:endParaRPr lang="en-US" altLang="zh-CN" dirty="0"/>
          </a:p>
        </p:txBody>
      </p:sp>
    </p:spTree>
    <p:extLst>
      <p:ext uri="{BB962C8B-B14F-4D97-AF65-F5344CB8AC3E}">
        <p14:creationId xmlns:p14="http://schemas.microsoft.com/office/powerpoint/2010/main" val="428462746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38479F1-47F0-4A5F-8164-A95DF8C40444}" type="slidenum">
              <a:rPr lang="en-US" altLang="zh-CN" smtClean="0"/>
              <a:pPr>
                <a:defRPr/>
              </a:pPr>
              <a:t>‹#›</a:t>
            </a:fld>
            <a:endParaRPr lang="en-US" altLang="zh-CN" dirty="0"/>
          </a:p>
        </p:txBody>
      </p:sp>
    </p:spTree>
    <p:extLst>
      <p:ext uri="{BB962C8B-B14F-4D97-AF65-F5344CB8AC3E}">
        <p14:creationId xmlns:p14="http://schemas.microsoft.com/office/powerpoint/2010/main" val="95854595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E028C3E-C34B-4A76-8ADC-455890F4DB1A}" type="slidenum">
              <a:rPr lang="en-US" altLang="zh-CN" smtClean="0"/>
              <a:pPr>
                <a:defRPr/>
              </a:pPr>
              <a:t>‹#›</a:t>
            </a:fld>
            <a:endParaRPr lang="en-US" altLang="zh-CN" dirty="0"/>
          </a:p>
        </p:txBody>
      </p:sp>
    </p:spTree>
    <p:extLst>
      <p:ext uri="{BB962C8B-B14F-4D97-AF65-F5344CB8AC3E}">
        <p14:creationId xmlns:p14="http://schemas.microsoft.com/office/powerpoint/2010/main" val="16933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150089036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000D941A-3024-45C1-83D4-8332457708A9}" type="slidenum">
              <a:rPr lang="en-US" altLang="zh-CN" smtClean="0"/>
              <a:pPr>
                <a:defRPr/>
              </a:pPr>
              <a:t>‹#›</a:t>
            </a:fld>
            <a:endParaRPr lang="en-US" altLang="zh-CN" dirty="0"/>
          </a:p>
        </p:txBody>
      </p:sp>
    </p:spTree>
    <p:extLst>
      <p:ext uri="{BB962C8B-B14F-4D97-AF65-F5344CB8AC3E}">
        <p14:creationId xmlns:p14="http://schemas.microsoft.com/office/powerpoint/2010/main" val="182888037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2BADFA-14AB-7D43-9DEC-FBDC8E0148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959909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2990D8-6FB6-7F4B-BA93-C66B0DD1B8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805101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C0E03E-4CB9-4046-90CB-81C3DEE4E8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351809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F59B9-9CB2-3B4A-AB04-B47990BE20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363137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418287-4EB7-8B4B-B953-DF8614D14F2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68232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18754-9569-FE4A-A296-3EFCF1FD1C0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551050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F90554-FC23-B641-972D-59DBC7F1DD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174772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87B5E-C093-FB4C-A46D-39BD18CACC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862451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A6F57-F07B-6D47-9520-9A044C1CC2F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788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651168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253351937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E85EEF-783A-3447-B412-D5B2B7D8C6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504343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54615E-6C62-FF4B-8A67-53E7ADAEE19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932989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90EBF2-CAB3-B540-A4F4-2884CBFD46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716260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78802759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03110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6935742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30818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65261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8600848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195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374997765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784931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0303867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6258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29546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A411476-E7AF-8344-997F-A96C410BCC8E}" type="slidenum">
              <a:rPr lang="en-US"/>
              <a:pPr>
                <a:defRPr/>
              </a:pPr>
              <a:t>‹#›</a:t>
            </a:fld>
            <a:endParaRPr lang="en-US"/>
          </a:p>
        </p:txBody>
      </p:sp>
    </p:spTree>
    <p:extLst>
      <p:ext uri="{BB962C8B-B14F-4D97-AF65-F5344CB8AC3E}">
        <p14:creationId xmlns:p14="http://schemas.microsoft.com/office/powerpoint/2010/main" val="216542837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7210D7-AFFF-454C-9B0A-AF1A49C6FCD9}" type="slidenum">
              <a:rPr lang="en-US"/>
              <a:pPr>
                <a:defRPr/>
              </a:pPr>
              <a:t>‹#›</a:t>
            </a:fld>
            <a:endParaRPr lang="en-US"/>
          </a:p>
        </p:txBody>
      </p:sp>
    </p:spTree>
    <p:extLst>
      <p:ext uri="{BB962C8B-B14F-4D97-AF65-F5344CB8AC3E}">
        <p14:creationId xmlns:p14="http://schemas.microsoft.com/office/powerpoint/2010/main" val="41060496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F4FD49A-3588-534E-A0CE-E09F48D8A3BD}" type="slidenum">
              <a:rPr lang="en-US"/>
              <a:pPr>
                <a:defRPr/>
              </a:pPr>
              <a:t>‹#›</a:t>
            </a:fld>
            <a:endParaRPr lang="en-US"/>
          </a:p>
        </p:txBody>
      </p:sp>
    </p:spTree>
    <p:extLst>
      <p:ext uri="{BB962C8B-B14F-4D97-AF65-F5344CB8AC3E}">
        <p14:creationId xmlns:p14="http://schemas.microsoft.com/office/powerpoint/2010/main" val="377130154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BC9ACE-41F3-CC4E-B209-AA9CEC8D35A6}" type="slidenum">
              <a:rPr lang="en-US"/>
              <a:pPr>
                <a:defRPr/>
              </a:pPr>
              <a:t>‹#›</a:t>
            </a:fld>
            <a:endParaRPr lang="en-US"/>
          </a:p>
        </p:txBody>
      </p:sp>
    </p:spTree>
    <p:extLst>
      <p:ext uri="{BB962C8B-B14F-4D97-AF65-F5344CB8AC3E}">
        <p14:creationId xmlns:p14="http://schemas.microsoft.com/office/powerpoint/2010/main" val="304803733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1524717-EA64-B74E-A5BC-1E622B2B5126}" type="slidenum">
              <a:rPr lang="en-US"/>
              <a:pPr>
                <a:defRPr/>
              </a:pPr>
              <a:t>‹#›</a:t>
            </a:fld>
            <a:endParaRPr lang="en-US"/>
          </a:p>
        </p:txBody>
      </p:sp>
    </p:spTree>
    <p:extLst>
      <p:ext uri="{BB962C8B-B14F-4D97-AF65-F5344CB8AC3E}">
        <p14:creationId xmlns:p14="http://schemas.microsoft.com/office/powerpoint/2010/main" val="369237921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FADF1C7-0787-F444-9162-CB24DC3665AE}" type="slidenum">
              <a:rPr lang="en-US"/>
              <a:pPr>
                <a:defRPr/>
              </a:pPr>
              <a:t>‹#›</a:t>
            </a:fld>
            <a:endParaRPr lang="en-US"/>
          </a:p>
        </p:txBody>
      </p:sp>
    </p:spTree>
    <p:extLst>
      <p:ext uri="{BB962C8B-B14F-4D97-AF65-F5344CB8AC3E}">
        <p14:creationId xmlns:p14="http://schemas.microsoft.com/office/powerpoint/2010/main" val="2773481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4735240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AC8CE7C-5432-7446-A8FE-B852FD548666}" type="slidenum">
              <a:rPr lang="en-US"/>
              <a:pPr>
                <a:defRPr/>
              </a:pPr>
              <a:t>‹#›</a:t>
            </a:fld>
            <a:endParaRPr lang="en-US"/>
          </a:p>
        </p:txBody>
      </p:sp>
    </p:spTree>
    <p:extLst>
      <p:ext uri="{BB962C8B-B14F-4D97-AF65-F5344CB8AC3E}">
        <p14:creationId xmlns:p14="http://schemas.microsoft.com/office/powerpoint/2010/main" val="77979961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EA85CA5-6F87-4544-9BCA-454E90047E30}" type="slidenum">
              <a:rPr lang="en-US"/>
              <a:pPr>
                <a:defRPr/>
              </a:pPr>
              <a:t>‹#›</a:t>
            </a:fld>
            <a:endParaRPr lang="en-US"/>
          </a:p>
        </p:txBody>
      </p:sp>
    </p:spTree>
    <p:extLst>
      <p:ext uri="{BB962C8B-B14F-4D97-AF65-F5344CB8AC3E}">
        <p14:creationId xmlns:p14="http://schemas.microsoft.com/office/powerpoint/2010/main" val="423893625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8E5C6AD-C809-7348-AAAF-1CBAE4C67C27}" type="slidenum">
              <a:rPr lang="en-US"/>
              <a:pPr>
                <a:defRPr/>
              </a:pPr>
              <a:t>‹#›</a:t>
            </a:fld>
            <a:endParaRPr lang="en-US"/>
          </a:p>
        </p:txBody>
      </p:sp>
    </p:spTree>
    <p:extLst>
      <p:ext uri="{BB962C8B-B14F-4D97-AF65-F5344CB8AC3E}">
        <p14:creationId xmlns:p14="http://schemas.microsoft.com/office/powerpoint/2010/main" val="212908023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A895E3-FC15-BA41-8A94-D5F5F53BFDBB}" type="slidenum">
              <a:rPr lang="en-US"/>
              <a:pPr>
                <a:defRPr/>
              </a:pPr>
              <a:t>‹#›</a:t>
            </a:fld>
            <a:endParaRPr lang="en-US"/>
          </a:p>
        </p:txBody>
      </p:sp>
    </p:spTree>
    <p:extLst>
      <p:ext uri="{BB962C8B-B14F-4D97-AF65-F5344CB8AC3E}">
        <p14:creationId xmlns:p14="http://schemas.microsoft.com/office/powerpoint/2010/main" val="83523848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02878E-F3D7-3344-BA16-9E20981B5402}" type="slidenum">
              <a:rPr lang="en-US"/>
              <a:pPr>
                <a:defRPr/>
              </a:pPr>
              <a:t>‹#›</a:t>
            </a:fld>
            <a:endParaRPr lang="en-US"/>
          </a:p>
        </p:txBody>
      </p:sp>
    </p:spTree>
    <p:extLst>
      <p:ext uri="{BB962C8B-B14F-4D97-AF65-F5344CB8AC3E}">
        <p14:creationId xmlns:p14="http://schemas.microsoft.com/office/powerpoint/2010/main" val="60627200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780319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Comic Sans MS" charset="0"/>
              </a:defRPr>
            </a:lvl1pPr>
          </a:lstStyle>
          <a:p>
            <a:pPr>
              <a:defRPr/>
            </a:pPr>
            <a:fld id="{4FD00EA0-986A-EE4D-A594-228C6B4ED2A2}" type="slidenum">
              <a:rPr lang="en-US"/>
              <a:pPr>
                <a:defRPr/>
              </a:pPr>
              <a:t>‹#›</a:t>
            </a:fld>
            <a:endParaRPr lang="en-US"/>
          </a:p>
        </p:txBody>
      </p:sp>
    </p:spTree>
    <p:extLst>
      <p:ext uri="{BB962C8B-B14F-4D97-AF65-F5344CB8AC3E}">
        <p14:creationId xmlns:p14="http://schemas.microsoft.com/office/powerpoint/2010/main" val="12554920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C076D1C-E519-AA4E-A6CF-4D62AF3537F9}" type="slidenum">
              <a:rPr lang="en-US"/>
              <a:pPr>
                <a:defRPr/>
              </a:pPr>
              <a:t>‹#›</a:t>
            </a:fld>
            <a:endParaRPr lang="en-US"/>
          </a:p>
        </p:txBody>
      </p:sp>
    </p:spTree>
    <p:extLst>
      <p:ext uri="{BB962C8B-B14F-4D97-AF65-F5344CB8AC3E}">
        <p14:creationId xmlns:p14="http://schemas.microsoft.com/office/powerpoint/2010/main" val="305569521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2424419-5F21-3746-8780-DD826DE7BE59}" type="slidenum">
              <a:rPr lang="en-US"/>
              <a:pPr>
                <a:defRPr/>
              </a:pPr>
              <a:t>‹#›</a:t>
            </a:fld>
            <a:endParaRPr lang="en-US"/>
          </a:p>
        </p:txBody>
      </p:sp>
    </p:spTree>
    <p:extLst>
      <p:ext uri="{BB962C8B-B14F-4D97-AF65-F5344CB8AC3E}">
        <p14:creationId xmlns:p14="http://schemas.microsoft.com/office/powerpoint/2010/main" val="1326302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4831AE8B-3DB9-6140-929C-09A97E624473}" type="slidenum">
              <a:rPr lang="en-US"/>
              <a:pPr>
                <a:defRPr/>
              </a:pPr>
              <a:t>‹#›</a:t>
            </a:fld>
            <a:endParaRPr lang="en-US"/>
          </a:p>
        </p:txBody>
      </p:sp>
    </p:spTree>
    <p:extLst>
      <p:ext uri="{BB962C8B-B14F-4D97-AF65-F5344CB8AC3E}">
        <p14:creationId xmlns:p14="http://schemas.microsoft.com/office/powerpoint/2010/main" val="1040355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75692855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0DFE0D01-B063-A847-BE50-E29A35650DBA}" type="slidenum">
              <a:rPr lang="en-US"/>
              <a:pPr>
                <a:defRPr/>
              </a:pPr>
              <a:t>‹#›</a:t>
            </a:fld>
            <a:endParaRPr lang="en-US"/>
          </a:p>
        </p:txBody>
      </p:sp>
    </p:spTree>
    <p:extLst>
      <p:ext uri="{BB962C8B-B14F-4D97-AF65-F5344CB8AC3E}">
        <p14:creationId xmlns:p14="http://schemas.microsoft.com/office/powerpoint/2010/main" val="349312533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FFBB884-A9F7-2440-BAC5-E7351FD79200}" type="slidenum">
              <a:rPr lang="en-US"/>
              <a:pPr>
                <a:defRPr/>
              </a:pPr>
              <a:t>‹#›</a:t>
            </a:fld>
            <a:endParaRPr lang="en-US"/>
          </a:p>
        </p:txBody>
      </p:sp>
    </p:spTree>
    <p:extLst>
      <p:ext uri="{BB962C8B-B14F-4D97-AF65-F5344CB8AC3E}">
        <p14:creationId xmlns:p14="http://schemas.microsoft.com/office/powerpoint/2010/main" val="28472808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34297FB1-450C-6947-A8A0-B3CE1967C9AF}" type="slidenum">
              <a:rPr lang="en-US"/>
              <a:pPr>
                <a:defRPr/>
              </a:pPr>
              <a:t>‹#›</a:t>
            </a:fld>
            <a:endParaRPr lang="en-US"/>
          </a:p>
        </p:txBody>
      </p:sp>
    </p:spTree>
    <p:extLst>
      <p:ext uri="{BB962C8B-B14F-4D97-AF65-F5344CB8AC3E}">
        <p14:creationId xmlns:p14="http://schemas.microsoft.com/office/powerpoint/2010/main" val="273577602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1F411954-E055-1548-BA89-44698FA4668B}" type="slidenum">
              <a:rPr lang="en-US"/>
              <a:pPr>
                <a:defRPr/>
              </a:pPr>
              <a:t>‹#›</a:t>
            </a:fld>
            <a:endParaRPr lang="en-US"/>
          </a:p>
        </p:txBody>
      </p:sp>
    </p:spTree>
    <p:extLst>
      <p:ext uri="{BB962C8B-B14F-4D97-AF65-F5344CB8AC3E}">
        <p14:creationId xmlns:p14="http://schemas.microsoft.com/office/powerpoint/2010/main" val="289243943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5A62650-C2D1-E546-9446-B45024714848}" type="slidenum">
              <a:rPr lang="en-US"/>
              <a:pPr>
                <a:defRPr/>
              </a:pPr>
              <a:t>‹#›</a:t>
            </a:fld>
            <a:endParaRPr lang="en-US"/>
          </a:p>
        </p:txBody>
      </p:sp>
    </p:spTree>
    <p:extLst>
      <p:ext uri="{BB962C8B-B14F-4D97-AF65-F5344CB8AC3E}">
        <p14:creationId xmlns:p14="http://schemas.microsoft.com/office/powerpoint/2010/main" val="185657882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85D9C6F9-3E6E-764E-A23B-481F54A62182}" type="slidenum">
              <a:rPr lang="en-US"/>
              <a:pPr>
                <a:defRPr/>
              </a:pPr>
              <a:t>‹#›</a:t>
            </a:fld>
            <a:endParaRPr lang="en-US"/>
          </a:p>
        </p:txBody>
      </p:sp>
    </p:spTree>
    <p:extLst>
      <p:ext uri="{BB962C8B-B14F-4D97-AF65-F5344CB8AC3E}">
        <p14:creationId xmlns:p14="http://schemas.microsoft.com/office/powerpoint/2010/main" val="202098413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9254F4A8-02D9-0149-9F59-149A006BB855}" type="slidenum">
              <a:rPr lang="en-US"/>
              <a:pPr>
                <a:defRPr/>
              </a:pPr>
              <a:t>‹#›</a:t>
            </a:fld>
            <a:endParaRPr lang="en-US"/>
          </a:p>
        </p:txBody>
      </p:sp>
    </p:spTree>
    <p:extLst>
      <p:ext uri="{BB962C8B-B14F-4D97-AF65-F5344CB8AC3E}">
        <p14:creationId xmlns:p14="http://schemas.microsoft.com/office/powerpoint/2010/main" val="2238385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2AACE93B-7F56-C441-925A-4504FCCCA343}" type="slidenum">
              <a:rPr lang="en-US"/>
              <a:pPr>
                <a:defRPr/>
              </a:pPr>
              <a:t>‹#›</a:t>
            </a:fld>
            <a:endParaRPr lang="en-US"/>
          </a:p>
        </p:txBody>
      </p:sp>
    </p:spTree>
    <p:extLst>
      <p:ext uri="{BB962C8B-B14F-4D97-AF65-F5344CB8AC3E}">
        <p14:creationId xmlns:p14="http://schemas.microsoft.com/office/powerpoint/2010/main" val="94529824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0F6C13B-26E5-E14A-B93F-8F0C2B485438}" type="slidenum">
              <a:rPr lang="en-US" smtClean="0"/>
              <a:pPr>
                <a:defRPr/>
              </a:pPr>
              <a:t>‹#›</a:t>
            </a:fld>
            <a:endParaRPr lang="en-US" dirty="0"/>
          </a:p>
        </p:txBody>
      </p:sp>
    </p:spTree>
    <p:extLst>
      <p:ext uri="{BB962C8B-B14F-4D97-AF65-F5344CB8AC3E}">
        <p14:creationId xmlns:p14="http://schemas.microsoft.com/office/powerpoint/2010/main" val="393122854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0BF711E-2186-4C42-9677-ADC819AD16B4}" type="slidenum">
              <a:rPr lang="en-US" smtClean="0"/>
              <a:pPr>
                <a:defRPr/>
              </a:pPr>
              <a:t>‹#›</a:t>
            </a:fld>
            <a:endParaRPr lang="en-US" dirty="0"/>
          </a:p>
        </p:txBody>
      </p:sp>
    </p:spTree>
    <p:extLst>
      <p:ext uri="{BB962C8B-B14F-4D97-AF65-F5344CB8AC3E}">
        <p14:creationId xmlns:p14="http://schemas.microsoft.com/office/powerpoint/2010/main" val="1907535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48469539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7AB7825-E235-434C-AC02-01E9786BE5D1}" type="slidenum">
              <a:rPr lang="en-US" smtClean="0"/>
              <a:pPr>
                <a:defRPr/>
              </a:pPr>
              <a:t>‹#›</a:t>
            </a:fld>
            <a:endParaRPr lang="en-US" dirty="0"/>
          </a:p>
        </p:txBody>
      </p:sp>
    </p:spTree>
    <p:extLst>
      <p:ext uri="{BB962C8B-B14F-4D97-AF65-F5344CB8AC3E}">
        <p14:creationId xmlns:p14="http://schemas.microsoft.com/office/powerpoint/2010/main" val="421146738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26AA79E-2789-3642-A412-5B38314518BB}" type="slidenum">
              <a:rPr lang="en-US" smtClean="0"/>
              <a:pPr>
                <a:defRPr/>
              </a:pPr>
              <a:t>‹#›</a:t>
            </a:fld>
            <a:endParaRPr lang="en-US" dirty="0"/>
          </a:p>
        </p:txBody>
      </p:sp>
    </p:spTree>
    <p:extLst>
      <p:ext uri="{BB962C8B-B14F-4D97-AF65-F5344CB8AC3E}">
        <p14:creationId xmlns:p14="http://schemas.microsoft.com/office/powerpoint/2010/main" val="261666944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81780B8-9114-F645-B758-A4E6D9D9C4B1}" type="slidenum">
              <a:rPr lang="en-US" smtClean="0"/>
              <a:pPr>
                <a:defRPr/>
              </a:pPr>
              <a:t>‹#›</a:t>
            </a:fld>
            <a:endParaRPr lang="en-US" dirty="0"/>
          </a:p>
        </p:txBody>
      </p:sp>
    </p:spTree>
    <p:extLst>
      <p:ext uri="{BB962C8B-B14F-4D97-AF65-F5344CB8AC3E}">
        <p14:creationId xmlns:p14="http://schemas.microsoft.com/office/powerpoint/2010/main" val="141796419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8E6BC8A-B55F-CB48-B357-5EBCAB35E2D5}" type="slidenum">
              <a:rPr lang="en-US" smtClean="0"/>
              <a:pPr>
                <a:defRPr/>
              </a:pPr>
              <a:t>‹#›</a:t>
            </a:fld>
            <a:endParaRPr lang="en-US" dirty="0"/>
          </a:p>
        </p:txBody>
      </p:sp>
    </p:spTree>
    <p:extLst>
      <p:ext uri="{BB962C8B-B14F-4D97-AF65-F5344CB8AC3E}">
        <p14:creationId xmlns:p14="http://schemas.microsoft.com/office/powerpoint/2010/main" val="113598265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8DD6318-F229-944A-AA44-181520CA1925}" type="slidenum">
              <a:rPr lang="en-US" smtClean="0"/>
              <a:pPr>
                <a:defRPr/>
              </a:pPr>
              <a:t>‹#›</a:t>
            </a:fld>
            <a:endParaRPr lang="en-US" dirty="0"/>
          </a:p>
        </p:txBody>
      </p:sp>
    </p:spTree>
    <p:extLst>
      <p:ext uri="{BB962C8B-B14F-4D97-AF65-F5344CB8AC3E}">
        <p14:creationId xmlns:p14="http://schemas.microsoft.com/office/powerpoint/2010/main" val="23937029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432BE5-71CD-F948-90E7-E326F65A8183}" type="slidenum">
              <a:rPr lang="en-US" smtClean="0"/>
              <a:pPr>
                <a:defRPr/>
              </a:pPr>
              <a:t>‹#›</a:t>
            </a:fld>
            <a:endParaRPr lang="en-US" dirty="0"/>
          </a:p>
        </p:txBody>
      </p:sp>
    </p:spTree>
    <p:extLst>
      <p:ext uri="{BB962C8B-B14F-4D97-AF65-F5344CB8AC3E}">
        <p14:creationId xmlns:p14="http://schemas.microsoft.com/office/powerpoint/2010/main" val="415741296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428DBA-020C-7949-B5AD-4FBAB6667F5B}" type="slidenum">
              <a:rPr lang="en-US" smtClean="0"/>
              <a:pPr>
                <a:defRPr/>
              </a:pPr>
              <a:t>‹#›</a:t>
            </a:fld>
            <a:endParaRPr lang="en-US" dirty="0"/>
          </a:p>
        </p:txBody>
      </p:sp>
    </p:spTree>
    <p:extLst>
      <p:ext uri="{BB962C8B-B14F-4D97-AF65-F5344CB8AC3E}">
        <p14:creationId xmlns:p14="http://schemas.microsoft.com/office/powerpoint/2010/main" val="207385057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35B6EA8-95E9-D742-9FBC-4491C601A471}" type="slidenum">
              <a:rPr lang="en-US" smtClean="0"/>
              <a:pPr>
                <a:defRPr/>
              </a:pPr>
              <a:t>‹#›</a:t>
            </a:fld>
            <a:endParaRPr lang="en-US" dirty="0"/>
          </a:p>
        </p:txBody>
      </p:sp>
    </p:spTree>
    <p:extLst>
      <p:ext uri="{BB962C8B-B14F-4D97-AF65-F5344CB8AC3E}">
        <p14:creationId xmlns:p14="http://schemas.microsoft.com/office/powerpoint/2010/main" val="99976399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4168C64-F989-9B49-B73B-3B9E1A913382}" type="slidenum">
              <a:rPr lang="en-US" smtClean="0"/>
              <a:pPr>
                <a:defRPr/>
              </a:pPr>
              <a:t>‹#›</a:t>
            </a:fld>
            <a:endParaRPr lang="en-US" dirty="0"/>
          </a:p>
        </p:txBody>
      </p:sp>
    </p:spTree>
    <p:extLst>
      <p:ext uri="{BB962C8B-B14F-4D97-AF65-F5344CB8AC3E}">
        <p14:creationId xmlns:p14="http://schemas.microsoft.com/office/powerpoint/2010/main" val="222166743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815B-C516-CF42-9385-11D829BF762D}" type="slidenum">
              <a:rPr lang="en-US"/>
              <a:pPr>
                <a:defRPr/>
              </a:pPr>
              <a:t>‹#›</a:t>
            </a:fld>
            <a:endParaRPr lang="en-US"/>
          </a:p>
        </p:txBody>
      </p:sp>
    </p:spTree>
    <p:extLst>
      <p:ext uri="{BB962C8B-B14F-4D97-AF65-F5344CB8AC3E}">
        <p14:creationId xmlns:p14="http://schemas.microsoft.com/office/powerpoint/2010/main" val="1965659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247798946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4D15D-BD52-4946-981E-77E227B7BF32}" type="slidenum">
              <a:rPr lang="en-US"/>
              <a:pPr>
                <a:defRPr/>
              </a:pPr>
              <a:t>‹#›</a:t>
            </a:fld>
            <a:endParaRPr lang="en-US"/>
          </a:p>
        </p:txBody>
      </p:sp>
    </p:spTree>
    <p:extLst>
      <p:ext uri="{BB962C8B-B14F-4D97-AF65-F5344CB8AC3E}">
        <p14:creationId xmlns:p14="http://schemas.microsoft.com/office/powerpoint/2010/main" val="224784634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94989-3D54-294A-A0E7-BA8F68B3E632}" type="slidenum">
              <a:rPr lang="en-US"/>
              <a:pPr>
                <a:defRPr/>
              </a:pPr>
              <a:t>‹#›</a:t>
            </a:fld>
            <a:endParaRPr lang="en-US"/>
          </a:p>
        </p:txBody>
      </p:sp>
    </p:spTree>
    <p:extLst>
      <p:ext uri="{BB962C8B-B14F-4D97-AF65-F5344CB8AC3E}">
        <p14:creationId xmlns:p14="http://schemas.microsoft.com/office/powerpoint/2010/main" val="219524682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6F98B-EE7F-E64A-A995-B82DFFD0B3FB}" type="slidenum">
              <a:rPr lang="en-US"/>
              <a:pPr>
                <a:defRPr/>
              </a:pPr>
              <a:t>‹#›</a:t>
            </a:fld>
            <a:endParaRPr lang="en-US"/>
          </a:p>
        </p:txBody>
      </p:sp>
    </p:spTree>
    <p:extLst>
      <p:ext uri="{BB962C8B-B14F-4D97-AF65-F5344CB8AC3E}">
        <p14:creationId xmlns:p14="http://schemas.microsoft.com/office/powerpoint/2010/main" val="23226108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C3299C-1C73-2B45-94AB-7CF28E54DDD8}" type="slidenum">
              <a:rPr lang="en-US"/>
              <a:pPr>
                <a:defRPr/>
              </a:pPr>
              <a:t>‹#›</a:t>
            </a:fld>
            <a:endParaRPr lang="en-US"/>
          </a:p>
        </p:txBody>
      </p:sp>
    </p:spTree>
    <p:extLst>
      <p:ext uri="{BB962C8B-B14F-4D97-AF65-F5344CB8AC3E}">
        <p14:creationId xmlns:p14="http://schemas.microsoft.com/office/powerpoint/2010/main" val="264209710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5C3FB-17BC-D742-AC2B-42E6B9524C80}" type="slidenum">
              <a:rPr lang="en-US"/>
              <a:pPr>
                <a:defRPr/>
              </a:pPr>
              <a:t>‹#›</a:t>
            </a:fld>
            <a:endParaRPr lang="en-US"/>
          </a:p>
        </p:txBody>
      </p:sp>
    </p:spTree>
    <p:extLst>
      <p:ext uri="{BB962C8B-B14F-4D97-AF65-F5344CB8AC3E}">
        <p14:creationId xmlns:p14="http://schemas.microsoft.com/office/powerpoint/2010/main" val="35814889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505C76-D2D3-F844-842D-E2F85969D111}" type="slidenum">
              <a:rPr lang="en-US"/>
              <a:pPr>
                <a:defRPr/>
              </a:pPr>
              <a:t>‹#›</a:t>
            </a:fld>
            <a:endParaRPr lang="en-US"/>
          </a:p>
        </p:txBody>
      </p:sp>
    </p:spTree>
    <p:extLst>
      <p:ext uri="{BB962C8B-B14F-4D97-AF65-F5344CB8AC3E}">
        <p14:creationId xmlns:p14="http://schemas.microsoft.com/office/powerpoint/2010/main" val="386535397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927AD-D41D-C34C-862D-59218600BCFB}" type="slidenum">
              <a:rPr lang="en-US"/>
              <a:pPr>
                <a:defRPr/>
              </a:pPr>
              <a:t>‹#›</a:t>
            </a:fld>
            <a:endParaRPr lang="en-US"/>
          </a:p>
        </p:txBody>
      </p:sp>
    </p:spTree>
    <p:extLst>
      <p:ext uri="{BB962C8B-B14F-4D97-AF65-F5344CB8AC3E}">
        <p14:creationId xmlns:p14="http://schemas.microsoft.com/office/powerpoint/2010/main" val="31046753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4EC88-D667-6E4C-9D65-A534C8D9A994}" type="slidenum">
              <a:rPr lang="en-US"/>
              <a:pPr>
                <a:defRPr/>
              </a:pPr>
              <a:t>‹#›</a:t>
            </a:fld>
            <a:endParaRPr lang="en-US"/>
          </a:p>
        </p:txBody>
      </p:sp>
    </p:spTree>
    <p:extLst>
      <p:ext uri="{BB962C8B-B14F-4D97-AF65-F5344CB8AC3E}">
        <p14:creationId xmlns:p14="http://schemas.microsoft.com/office/powerpoint/2010/main" val="106570441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ABF3F-FB17-3143-AE7C-7A12F83385AE}" type="slidenum">
              <a:rPr lang="en-US"/>
              <a:pPr>
                <a:defRPr/>
              </a:pPr>
              <a:t>‹#›</a:t>
            </a:fld>
            <a:endParaRPr lang="en-US"/>
          </a:p>
        </p:txBody>
      </p:sp>
    </p:spTree>
    <p:extLst>
      <p:ext uri="{BB962C8B-B14F-4D97-AF65-F5344CB8AC3E}">
        <p14:creationId xmlns:p14="http://schemas.microsoft.com/office/powerpoint/2010/main" val="73174196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17739-2BA9-0B46-95F5-42C4EDE3C37A}" type="slidenum">
              <a:rPr lang="en-US"/>
              <a:pPr>
                <a:defRPr/>
              </a:pPr>
              <a:t>‹#›</a:t>
            </a:fld>
            <a:endParaRPr lang="en-US"/>
          </a:p>
        </p:txBody>
      </p:sp>
    </p:spTree>
    <p:extLst>
      <p:ext uri="{BB962C8B-B14F-4D97-AF65-F5344CB8AC3E}">
        <p14:creationId xmlns:p14="http://schemas.microsoft.com/office/powerpoint/2010/main" val="2936325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354320763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A65738-C98C-0F40-9078-F33F449B2400}" type="slidenum">
              <a:rPr lang="en-US"/>
              <a:pPr>
                <a:defRPr/>
              </a:pPr>
              <a:t>‹#›</a:t>
            </a:fld>
            <a:endParaRPr lang="en-US"/>
          </a:p>
        </p:txBody>
      </p:sp>
    </p:spTree>
    <p:extLst>
      <p:ext uri="{BB962C8B-B14F-4D97-AF65-F5344CB8AC3E}">
        <p14:creationId xmlns:p14="http://schemas.microsoft.com/office/powerpoint/2010/main" val="267515814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32ACBE-1CFD-1B44-8B9D-F92E8D101D2B}" type="slidenum">
              <a:rPr lang="en-US" smtClean="0"/>
              <a:pPr>
                <a:defRPr/>
              </a:pPr>
              <a:t>‹#›</a:t>
            </a:fld>
            <a:endParaRPr lang="en-US" dirty="0"/>
          </a:p>
        </p:txBody>
      </p:sp>
    </p:spTree>
    <p:extLst>
      <p:ext uri="{BB962C8B-B14F-4D97-AF65-F5344CB8AC3E}">
        <p14:creationId xmlns:p14="http://schemas.microsoft.com/office/powerpoint/2010/main" val="358380711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AFAFEE-ADC3-534B-817B-4F7D251CF4B0}" type="slidenum">
              <a:rPr lang="en-US" smtClean="0"/>
              <a:pPr>
                <a:defRPr/>
              </a:pPr>
              <a:t>‹#›</a:t>
            </a:fld>
            <a:endParaRPr lang="en-US" dirty="0"/>
          </a:p>
        </p:txBody>
      </p:sp>
    </p:spTree>
    <p:extLst>
      <p:ext uri="{BB962C8B-B14F-4D97-AF65-F5344CB8AC3E}">
        <p14:creationId xmlns:p14="http://schemas.microsoft.com/office/powerpoint/2010/main" val="141018389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3097C5-FDAA-8C4D-A83F-52AC404A37A0}" type="slidenum">
              <a:rPr lang="en-US" smtClean="0"/>
              <a:pPr>
                <a:defRPr/>
              </a:pPr>
              <a:t>‹#›</a:t>
            </a:fld>
            <a:endParaRPr lang="en-US" dirty="0"/>
          </a:p>
        </p:txBody>
      </p:sp>
    </p:spTree>
    <p:extLst>
      <p:ext uri="{BB962C8B-B14F-4D97-AF65-F5344CB8AC3E}">
        <p14:creationId xmlns:p14="http://schemas.microsoft.com/office/powerpoint/2010/main" val="199043234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5746B1-FB60-C14E-93BA-5CF3FC0615B4}" type="slidenum">
              <a:rPr lang="en-US" smtClean="0"/>
              <a:pPr>
                <a:defRPr/>
              </a:pPr>
              <a:t>‹#›</a:t>
            </a:fld>
            <a:endParaRPr lang="en-US" dirty="0"/>
          </a:p>
        </p:txBody>
      </p:sp>
    </p:spTree>
    <p:extLst>
      <p:ext uri="{BB962C8B-B14F-4D97-AF65-F5344CB8AC3E}">
        <p14:creationId xmlns:p14="http://schemas.microsoft.com/office/powerpoint/2010/main" val="109066662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DC4B1-3823-8B45-A4B1-B8AC8F680C05}" type="slidenum">
              <a:rPr lang="en-US" smtClean="0"/>
              <a:pPr>
                <a:defRPr/>
              </a:pPr>
              <a:t>‹#›</a:t>
            </a:fld>
            <a:endParaRPr lang="en-US" dirty="0"/>
          </a:p>
        </p:txBody>
      </p:sp>
    </p:spTree>
    <p:extLst>
      <p:ext uri="{BB962C8B-B14F-4D97-AF65-F5344CB8AC3E}">
        <p14:creationId xmlns:p14="http://schemas.microsoft.com/office/powerpoint/2010/main" val="284109238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15930A-EF59-1242-B3A7-E0E592320C40}" type="slidenum">
              <a:rPr lang="en-US" smtClean="0"/>
              <a:pPr>
                <a:defRPr/>
              </a:pPr>
              <a:t>‹#›</a:t>
            </a:fld>
            <a:endParaRPr lang="en-US" dirty="0"/>
          </a:p>
        </p:txBody>
      </p:sp>
    </p:spTree>
    <p:extLst>
      <p:ext uri="{BB962C8B-B14F-4D97-AF65-F5344CB8AC3E}">
        <p14:creationId xmlns:p14="http://schemas.microsoft.com/office/powerpoint/2010/main" val="301032962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092D5D-BFC2-3B49-BB5D-81CB8036B667}" type="slidenum">
              <a:rPr lang="en-US" smtClean="0"/>
              <a:pPr>
                <a:defRPr/>
              </a:pPr>
              <a:t>‹#›</a:t>
            </a:fld>
            <a:endParaRPr lang="en-US" dirty="0"/>
          </a:p>
        </p:txBody>
      </p:sp>
    </p:spTree>
    <p:extLst>
      <p:ext uri="{BB962C8B-B14F-4D97-AF65-F5344CB8AC3E}">
        <p14:creationId xmlns:p14="http://schemas.microsoft.com/office/powerpoint/2010/main" val="52535222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E859CA-BE28-0D4B-82A7-D805F418B0BA}" type="slidenum">
              <a:rPr lang="en-US" smtClean="0"/>
              <a:pPr>
                <a:defRPr/>
              </a:pPr>
              <a:t>‹#›</a:t>
            </a:fld>
            <a:endParaRPr lang="en-US" dirty="0"/>
          </a:p>
        </p:txBody>
      </p:sp>
    </p:spTree>
    <p:extLst>
      <p:ext uri="{BB962C8B-B14F-4D97-AF65-F5344CB8AC3E}">
        <p14:creationId xmlns:p14="http://schemas.microsoft.com/office/powerpoint/2010/main" val="219482300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219AB0-4AFC-164B-8741-7FB9A7AD63F0}" type="slidenum">
              <a:rPr lang="en-US" smtClean="0"/>
              <a:pPr>
                <a:defRPr/>
              </a:pPr>
              <a:t>‹#›</a:t>
            </a:fld>
            <a:endParaRPr lang="en-US" dirty="0"/>
          </a:p>
        </p:txBody>
      </p:sp>
    </p:spTree>
    <p:extLst>
      <p:ext uri="{BB962C8B-B14F-4D97-AF65-F5344CB8AC3E}">
        <p14:creationId xmlns:p14="http://schemas.microsoft.com/office/powerpoint/2010/main" val="2211844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39084293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0AB9F9-C7A7-A94D-9FB9-2FF0D7B2D69A}" type="slidenum">
              <a:rPr lang="en-US" smtClean="0"/>
              <a:pPr>
                <a:defRPr/>
              </a:pPr>
              <a:t>‹#›</a:t>
            </a:fld>
            <a:endParaRPr lang="en-US" dirty="0"/>
          </a:p>
        </p:txBody>
      </p:sp>
    </p:spTree>
    <p:extLst>
      <p:ext uri="{BB962C8B-B14F-4D97-AF65-F5344CB8AC3E}">
        <p14:creationId xmlns:p14="http://schemas.microsoft.com/office/powerpoint/2010/main" val="127074977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7B94C9-E83C-6A4F-931D-873C0BAE073D}" type="slidenum">
              <a:rPr lang="en-US" smtClean="0"/>
              <a:pPr>
                <a:defRPr/>
              </a:pPr>
              <a:t>‹#›</a:t>
            </a:fld>
            <a:endParaRPr lang="en-US" dirty="0"/>
          </a:p>
        </p:txBody>
      </p:sp>
    </p:spTree>
    <p:extLst>
      <p:ext uri="{BB962C8B-B14F-4D97-AF65-F5344CB8AC3E}">
        <p14:creationId xmlns:p14="http://schemas.microsoft.com/office/powerpoint/2010/main" val="206127564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130745854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2238827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219761258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406898336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95603357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355682293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85771207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3575715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84051763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232083889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217303501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161579540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416570036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34183347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96638503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90056535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250957367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407487882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817843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89557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228743427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185662590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359656414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411089772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94553161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20489152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7872972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04"/>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37"/>
            <a:ext cx="6400800" cy="1753077"/>
          </a:xfrm>
        </p:spPr>
        <p:txBody>
          <a:bodyPr/>
          <a:lstStyle>
            <a:lvl1pPr marL="0" indent="0" algn="ctr">
              <a:buNone/>
              <a:defRPr/>
            </a:lvl1pPr>
            <a:lvl2pPr marL="411332" indent="0" algn="ctr">
              <a:buNone/>
              <a:defRPr/>
            </a:lvl2pPr>
            <a:lvl3pPr marL="822632" indent="0" algn="ctr">
              <a:buNone/>
              <a:defRPr/>
            </a:lvl3pPr>
            <a:lvl4pPr marL="1233995" indent="0" algn="ctr">
              <a:buNone/>
              <a:defRPr/>
            </a:lvl4pPr>
            <a:lvl5pPr marL="1645309" indent="0" algn="ctr">
              <a:buNone/>
              <a:defRPr/>
            </a:lvl5pPr>
            <a:lvl6pPr marL="2056639" indent="0" algn="ctr">
              <a:buNone/>
              <a:defRPr/>
            </a:lvl6pPr>
            <a:lvl7pPr marL="2467965" indent="0" algn="ctr">
              <a:buNone/>
              <a:defRPr/>
            </a:lvl7pPr>
            <a:lvl8pPr marL="2879294" indent="0" algn="ctr">
              <a:buNone/>
              <a:defRPr/>
            </a:lvl8pPr>
            <a:lvl9pPr marL="3290619" indent="0" algn="ctr">
              <a:buNone/>
              <a:defRPr/>
            </a:lvl9pPr>
          </a:lstStyle>
          <a:p>
            <a:r>
              <a:rPr lang="en-US"/>
              <a:t>Click to edit Master subtitle style</a:t>
            </a:r>
          </a:p>
        </p:txBody>
      </p:sp>
    </p:spTree>
    <p:extLst>
      <p:ext uri="{BB962C8B-B14F-4D97-AF65-F5344CB8AC3E}">
        <p14:creationId xmlns:p14="http://schemas.microsoft.com/office/powerpoint/2010/main" val="135853805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935989"/>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332" indent="0">
              <a:buNone/>
              <a:defRPr sz="1600"/>
            </a:lvl2pPr>
            <a:lvl3pPr marL="822632" indent="0">
              <a:buNone/>
              <a:defRPr sz="1400"/>
            </a:lvl3pPr>
            <a:lvl4pPr marL="1233995" indent="0">
              <a:buNone/>
              <a:defRPr sz="1300"/>
            </a:lvl4pPr>
            <a:lvl5pPr marL="1645309" indent="0">
              <a:buNone/>
              <a:defRPr sz="1300"/>
            </a:lvl5pPr>
            <a:lvl6pPr marL="2056639" indent="0">
              <a:buNone/>
              <a:defRPr sz="1300"/>
            </a:lvl6pPr>
            <a:lvl7pPr marL="2467965" indent="0">
              <a:buNone/>
              <a:defRPr sz="1300"/>
            </a:lvl7pPr>
            <a:lvl8pPr marL="2879294" indent="0">
              <a:buNone/>
              <a:defRPr sz="1300"/>
            </a:lvl8pPr>
            <a:lvl9pPr marL="3290619" indent="0">
              <a:buNone/>
              <a:defRPr sz="1300"/>
            </a:lvl9pPr>
          </a:lstStyle>
          <a:p>
            <a:pPr lvl="0"/>
            <a:r>
              <a:rPr lang="en-US"/>
              <a:t>Click to edit Master text styles</a:t>
            </a:r>
          </a:p>
        </p:txBody>
      </p:sp>
    </p:spTree>
    <p:extLst>
      <p:ext uri="{BB962C8B-B14F-4D97-AF65-F5344CB8AC3E}">
        <p14:creationId xmlns:p14="http://schemas.microsoft.com/office/powerpoint/2010/main" val="28858676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5902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5208820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33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04" y="1534478"/>
            <a:ext cx="4041933"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0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68791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722372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9750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9"/>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206678183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332" indent="0">
              <a:buNone/>
              <a:defRPr sz="2500"/>
            </a:lvl2pPr>
            <a:lvl3pPr marL="822632" indent="0">
              <a:buNone/>
              <a:defRPr sz="2200"/>
            </a:lvl3pPr>
            <a:lvl4pPr marL="1233995" indent="0">
              <a:buNone/>
              <a:defRPr sz="1800"/>
            </a:lvl4pPr>
            <a:lvl5pPr marL="1645309" indent="0">
              <a:buNone/>
              <a:defRPr sz="1800"/>
            </a:lvl5pPr>
            <a:lvl6pPr marL="2056639" indent="0">
              <a:buNone/>
              <a:defRPr sz="1800"/>
            </a:lvl6pPr>
            <a:lvl7pPr marL="2467965" indent="0">
              <a:buNone/>
              <a:defRPr sz="1800"/>
            </a:lvl7pPr>
            <a:lvl8pPr marL="2879294" indent="0">
              <a:buNone/>
              <a:defRPr sz="1800"/>
            </a:lvl8pPr>
            <a:lvl9pPr marL="3290619"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208682077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388845"/>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67282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772640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703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20493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584547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12417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422004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65780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712134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197606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766781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840281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717776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8034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520892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214511695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336995771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69572653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55884818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51900450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86258747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16961446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38956174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98783122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4285802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93902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267826368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74895833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373355761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7684370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343233342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6291173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53836220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508373270"/>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50998259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084511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7709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40035499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309405946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3282738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57486716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827227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31674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590057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51215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5155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smtClean="0">
                <a:latin typeface="Arial" panose="020B0604020202020204" pitchFamily="34" charset="0"/>
              </a:defRPr>
            </a:lvl1pPr>
          </a:lstStyle>
          <a:p>
            <a:pPr>
              <a:defRPr/>
            </a:pPr>
            <a:fld id="{47854895-4BE2-A64B-8662-C11FDB479C8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212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04164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41FDB0-FB8B-5D4A-BC41-49ED6ED59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0289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456A5A-E34C-4348-8FD6-02A307F43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22977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50DE4F-BD61-9B45-9D3B-0B502ED6CBF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8834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460A74-2934-E64E-ACD2-A0816AA06AB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1090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A346B3-BED8-6E47-80E3-A62F0B12CE5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9604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2597F9-A97A-EE41-A2B0-4468941CF08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68776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73F3E9-FB27-A147-939B-CDD5B188E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3917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B11A4A-BFD7-7B41-BCE2-33CD9270250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5046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C8FE41-8E75-CA46-921F-3D70ADC74C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55954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6A113A-19E1-2B4B-9D01-55FA78E3AF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5924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323078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3319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39613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1737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4729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568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4734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86822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9913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9400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384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17179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7527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22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518206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87399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7637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4659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766430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4477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289222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235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2.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image" Target="../media/image3.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2.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9.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image" Target="../media/image3.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2.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24.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10.pn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1.emf"/><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2.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6.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38.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3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1.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image" Target="../media/image13.jpeg"/><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2.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3.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image" Target="../media/image14.png"/><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4.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45.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15.jpe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image" Target="../media/image4.jpeg"/><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6.xml"/><Relationship Id="rId2" Type="http://schemas.openxmlformats.org/officeDocument/2006/relationships/slideLayout" Target="../slideLayouts/slideLayout504.xml"/><Relationship Id="rId16" Type="http://schemas.openxmlformats.org/officeDocument/2006/relationships/image" Target="../media/image7.png"/><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5" Type="http://schemas.openxmlformats.org/officeDocument/2006/relationships/image" Target="../media/image6.png"/><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5.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47.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theme" Target="../theme/theme48.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theme" Target="../theme/theme50.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image" Target="../media/image1.png"/><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theme" Target="../theme/theme51.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5" Type="http://schemas.openxmlformats.org/officeDocument/2006/relationships/image" Target="../media/image3.png"/><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image" Target="../media/image2.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slideLayout" Target="../slideLayouts/slideLayout584.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3.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4.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theme" Target="../theme/theme5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slideLayout" Target="../slideLayouts/slideLayout619.xml"/><Relationship Id="rId2" Type="http://schemas.openxmlformats.org/officeDocument/2006/relationships/slideLayout" Target="../slideLayouts/slideLayout609.xml"/><Relationship Id="rId16" Type="http://schemas.openxmlformats.org/officeDocument/2006/relationships/image" Target="../media/image3.png"/><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5" Type="http://schemas.openxmlformats.org/officeDocument/2006/relationships/image" Target="../media/image2.png"/><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56.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slideLayout" Target="../slideLayouts/slideLayout643.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slideLayout" Target="../slideLayouts/slideLayout642.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5" Type="http://schemas.openxmlformats.org/officeDocument/2006/relationships/theme" Target="../theme/theme57.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 Id="rId14" Type="http://schemas.openxmlformats.org/officeDocument/2006/relationships/slideLayout" Target="../slideLayouts/slideLayout6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6" Type="http://schemas.openxmlformats.org/officeDocument/2006/relationships/image" Target="../media/image7.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6.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3.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73" r:id="rId1"/>
    <p:sldLayoutId id="2147491674" r:id="rId2"/>
    <p:sldLayoutId id="2147491675" r:id="rId3"/>
    <p:sldLayoutId id="2147491676" r:id="rId4"/>
    <p:sldLayoutId id="2147491677" r:id="rId5"/>
    <p:sldLayoutId id="2147491678" r:id="rId6"/>
    <p:sldLayoutId id="2147491679" r:id="rId7"/>
    <p:sldLayoutId id="2147491680" r:id="rId8"/>
    <p:sldLayoutId id="2147491681" r:id="rId9"/>
    <p:sldLayoutId id="2147491682" r:id="rId10"/>
    <p:sldLayoutId id="2147491683"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401797"/>
      </p:ext>
    </p:extLst>
  </p:cSld>
  <p:clrMap bg1="lt1" tx1="dk1" bg2="lt2" tx2="dk2" accent1="accent1" accent2="accent2" accent3="accent3" accent4="accent4" accent5="accent5" accent6="accent6" hlink="hlink" folHlink="folHlink"/>
  <p:sldLayoutIdLst>
    <p:sldLayoutId id="2147492489"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6/6/25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095103161"/>
      </p:ext>
    </p:extLst>
  </p:cSld>
  <p:clrMap bg1="lt1" tx1="dk1" bg2="lt2" tx2="dk2" accent1="accent1" accent2="accent2" accent3="accent3" accent4="accent4" accent5="accent5" accent6="accent6" hlink="hlink" folHlink="folHlink"/>
  <p:sldLayoutIdLst>
    <p:sldLayoutId id="2147492502"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124439223"/>
      </p:ext>
    </p:extLst>
  </p:cSld>
  <p:clrMap bg1="dk2" tx1="lt1" bg2="dk1" tx2="lt2" accent1="accent1" accent2="accent2" accent3="accent3" accent4="accent4" accent5="accent5" accent6="accent6" hlink="hlink" folHlink="folHlink"/>
  <p:sldLayoutIdLst>
    <p:sldLayoutId id="2147492514" r:id="rId1"/>
    <p:sldLayoutId id="2147492515" r:id="rId2"/>
    <p:sldLayoutId id="2147492516" r:id="rId3"/>
    <p:sldLayoutId id="2147492517" r:id="rId4"/>
    <p:sldLayoutId id="2147492518" r:id="rId5"/>
    <p:sldLayoutId id="2147492519" r:id="rId6"/>
    <p:sldLayoutId id="2147492520" r:id="rId7"/>
    <p:sldLayoutId id="2147492521" r:id="rId8"/>
    <p:sldLayoutId id="2147492522" r:id="rId9"/>
    <p:sldLayoutId id="2147492523" r:id="rId10"/>
    <p:sldLayoutId id="2147492524" r:id="rId11"/>
    <p:sldLayoutId id="214749252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03193809"/>
      </p:ext>
    </p:extLst>
  </p:cSld>
  <p:clrMap bg1="lt1" tx1="dk1" bg2="lt2" tx2="dk2" accent1="accent1" accent2="accent2" accent3="accent3" accent4="accent4" accent5="accent5" accent6="accent6" hlink="hlink" folHlink="folHlink"/>
  <p:sldLayoutIdLst>
    <p:sldLayoutId id="214749252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06/06/2025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17959647"/>
      </p:ext>
    </p:extLst>
  </p:cSld>
  <p:clrMap bg1="lt1" tx1="dk1" bg2="lt2" tx2="dk2" accent1="accent1" accent2="accent2" accent3="accent3" accent4="accent4" accent5="accent5" accent6="accent6" hlink="hlink" folHlink="folHlink"/>
  <p:sldLayoutIdLst>
    <p:sldLayoutId id="2147492529" r:id="rId1"/>
    <p:sldLayoutId id="2147492530" r:id="rId2"/>
    <p:sldLayoutId id="2147492531" r:id="rId3"/>
    <p:sldLayoutId id="2147492532" r:id="rId4"/>
    <p:sldLayoutId id="2147492533" r:id="rId5"/>
    <p:sldLayoutId id="2147492534" r:id="rId6"/>
    <p:sldLayoutId id="2147492535" r:id="rId7"/>
    <p:sldLayoutId id="2147492536" r:id="rId8"/>
    <p:sldLayoutId id="2147492537" r:id="rId9"/>
    <p:sldLayoutId id="2147492538" r:id="rId10"/>
    <p:sldLayoutId id="214749253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3402602"/>
      </p:ext>
    </p:extLst>
  </p:cSld>
  <p:clrMap bg1="dk2" tx1="lt1" bg2="dk1" tx2="lt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 id="214749258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19392144"/>
      </p:ext>
    </p:extLst>
  </p:cSld>
  <p:clrMap bg1="lt1" tx1="dk1" bg2="lt2" tx2="dk2" accent1="accent1" accent2="accent2" accent3="accent3" accent4="accent4" accent5="accent5" accent6="accent6" hlink="hlink" folHlink="folHlink"/>
  <p:sldLayoutIdLst>
    <p:sldLayoutId id="2147492586" r:id="rId1"/>
    <p:sldLayoutId id="2147492587" r:id="rId2"/>
    <p:sldLayoutId id="2147492588" r:id="rId3"/>
    <p:sldLayoutId id="2147492589" r:id="rId4"/>
    <p:sldLayoutId id="2147492590" r:id="rId5"/>
    <p:sldLayoutId id="2147492591" r:id="rId6"/>
    <p:sldLayoutId id="2147492592" r:id="rId7"/>
    <p:sldLayoutId id="2147492593" r:id="rId8"/>
    <p:sldLayoutId id="2147492594" r:id="rId9"/>
    <p:sldLayoutId id="2147492595" r:id="rId10"/>
    <p:sldLayoutId id="21474925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3936380"/>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 id="214749266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65698"/>
      </p:ext>
    </p:extLst>
  </p:cSld>
  <p:clrMap bg1="dk2" tx1="lt1" bg2="dk1" tx2="lt2" accent1="accent1" accent2="accent2" accent3="accent3" accent4="accent4" accent5="accent5" accent6="accent6" hlink="hlink" folHlink="folHlink"/>
  <p:sldLayoutIdLst>
    <p:sldLayoutId id="2147492664" r:id="rId1"/>
    <p:sldLayoutId id="2147492665" r:id="rId2"/>
    <p:sldLayoutId id="2147492666" r:id="rId3"/>
    <p:sldLayoutId id="2147492667" r:id="rId4"/>
    <p:sldLayoutId id="2147492668" r:id="rId5"/>
    <p:sldLayoutId id="2147492669" r:id="rId6"/>
    <p:sldLayoutId id="2147492670" r:id="rId7"/>
    <p:sldLayoutId id="2147492671" r:id="rId8"/>
    <p:sldLayoutId id="2147492672" r:id="rId9"/>
    <p:sldLayoutId id="2147492673" r:id="rId10"/>
    <p:sldLayoutId id="2147492674" r:id="rId11"/>
    <p:sldLayoutId id="2147492675"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8018948"/>
      </p:ext>
    </p:extLst>
  </p:cSld>
  <p:clrMap bg1="lt1" tx1="dk1" bg2="lt2" tx2="dk2" accent1="accent1" accent2="accent2" accent3="accent3" accent4="accent4" accent5="accent5" accent6="accent6" hlink="hlink" folHlink="folHlink"/>
  <p:sldLayoutIdLst>
    <p:sldLayoutId id="2147492702" r:id="rId1"/>
    <p:sldLayoutId id="2147492703" r:id="rId2"/>
    <p:sldLayoutId id="2147492704" r:id="rId3"/>
    <p:sldLayoutId id="2147492705" r:id="rId4"/>
    <p:sldLayoutId id="2147492706" r:id="rId5"/>
    <p:sldLayoutId id="2147492707" r:id="rId6"/>
    <p:sldLayoutId id="2147492708" r:id="rId7"/>
    <p:sldLayoutId id="2147492709" r:id="rId8"/>
    <p:sldLayoutId id="2147492710" r:id="rId9"/>
    <p:sldLayoutId id="2147492711" r:id="rId10"/>
    <p:sldLayoutId id="2147492712" r:id="rId11"/>
    <p:sldLayoutId id="2147492713"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1843" r:id="rId1"/>
    <p:sldLayoutId id="2147491716" r:id="rId2"/>
    <p:sldLayoutId id="2147491717" r:id="rId3"/>
    <p:sldLayoutId id="2147491718" r:id="rId4"/>
    <p:sldLayoutId id="2147491719" r:id="rId5"/>
    <p:sldLayoutId id="2147491720" r:id="rId6"/>
    <p:sldLayoutId id="2147491721" r:id="rId7"/>
    <p:sldLayoutId id="2147491722" r:id="rId8"/>
    <p:sldLayoutId id="2147491723" r:id="rId9"/>
    <p:sldLayoutId id="2147491724" r:id="rId10"/>
    <p:sldLayoutId id="214749172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4990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021095929"/>
      </p:ext>
    </p:extLst>
  </p:cSld>
  <p:clrMap bg1="dk2" tx1="lt1" bg2="dk1" tx2="lt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Lst>
  <p:txStyles>
    <p:titleStyle>
      <a:lvl1pPr algn="ctr" rtl="0" eaLnBrk="0" fontAlgn="base" hangingPunct="0">
        <a:spcBef>
          <a:spcPct val="0"/>
        </a:spcBef>
        <a:spcAft>
          <a:spcPct val="0"/>
        </a:spcAft>
        <a:defRPr sz="42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6377458"/>
      </p:ext>
    </p:extLst>
  </p:cSld>
  <p:clrMap bg1="dk2" tx1="lt1" bg2="dk1" tx2="lt2" accent1="accent1" accent2="accent2" accent3="accent3" accent4="accent4" accent5="accent5" accent6="accent6" hlink="hlink" folHlink="folHlink"/>
  <p:sldLayoutIdLst>
    <p:sldLayoutId id="2147492755" r:id="rId1"/>
    <p:sldLayoutId id="2147492756" r:id="rId2"/>
    <p:sldLayoutId id="2147492757" r:id="rId3"/>
    <p:sldLayoutId id="2147492758" r:id="rId4"/>
    <p:sldLayoutId id="2147492759" r:id="rId5"/>
    <p:sldLayoutId id="2147492760" r:id="rId6"/>
    <p:sldLayoutId id="2147492761" r:id="rId7"/>
    <p:sldLayoutId id="2147492762" r:id="rId8"/>
    <p:sldLayoutId id="2147492763" r:id="rId9"/>
    <p:sldLayoutId id="2147492764" r:id="rId10"/>
    <p:sldLayoutId id="2147492765" r:id="rId11"/>
    <p:sldLayoutId id="2147492766"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437267"/>
      </p:ext>
    </p:extLst>
  </p:cSld>
  <p:clrMap bg1="lt1" tx1="dk1" bg2="lt2" tx2="dk2" accent1="accent1" accent2="accent2" accent3="accent3" accent4="accent4" accent5="accent5" accent6="accent6" hlink="hlink" folHlink="folHlink"/>
  <p:sldLayoutIdLst>
    <p:sldLayoutId id="2147492768" r:id="rId1"/>
    <p:sldLayoutId id="2147492769" r:id="rId2"/>
    <p:sldLayoutId id="2147492770" r:id="rId3"/>
    <p:sldLayoutId id="2147492771" r:id="rId4"/>
    <p:sldLayoutId id="2147492772" r:id="rId5"/>
    <p:sldLayoutId id="2147492773" r:id="rId6"/>
    <p:sldLayoutId id="2147492774" r:id="rId7"/>
    <p:sldLayoutId id="2147492775" r:id="rId8"/>
    <p:sldLayoutId id="2147492776" r:id="rId9"/>
    <p:sldLayoutId id="2147492777" r:id="rId10"/>
    <p:sldLayoutId id="2147492778"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65083"/>
      </p:ext>
    </p:extLst>
  </p:cSld>
  <p:clrMap bg1="dk2" tx1="lt1" bg2="dk1" tx2="lt2" accent1="accent1" accent2="accent2" accent3="accent3" accent4="accent4" accent5="accent5" accent6="accent6" hlink="hlink" folHlink="folHlink"/>
  <p:sldLayoutIdLst>
    <p:sldLayoutId id="2147492780" r:id="rId1"/>
    <p:sldLayoutId id="2147492781" r:id="rId2"/>
    <p:sldLayoutId id="2147492782" r:id="rId3"/>
    <p:sldLayoutId id="2147492783" r:id="rId4"/>
    <p:sldLayoutId id="2147492784" r:id="rId5"/>
    <p:sldLayoutId id="2147492785" r:id="rId6"/>
    <p:sldLayoutId id="2147492786" r:id="rId7"/>
    <p:sldLayoutId id="2147492787" r:id="rId8"/>
    <p:sldLayoutId id="2147492788" r:id="rId9"/>
    <p:sldLayoutId id="2147492789" r:id="rId10"/>
    <p:sldLayoutId id="2147492790" r:id="rId11"/>
    <p:sldLayoutId id="214749279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1964617"/>
      </p:ext>
    </p:extLst>
  </p:cSld>
  <p:clrMap bg1="lt1" tx1="dk1" bg2="lt2" tx2="dk2" accent1="accent1" accent2="accent2" accent3="accent3" accent4="accent4" accent5="accent5" accent6="accent6" hlink="hlink" folHlink="folHlink"/>
  <p:sldLayoutIdLst>
    <p:sldLayoutId id="2147492793" r:id="rId1"/>
    <p:sldLayoutId id="2147492794" r:id="rId2"/>
    <p:sldLayoutId id="2147492795" r:id="rId3"/>
    <p:sldLayoutId id="2147492796" r:id="rId4"/>
    <p:sldLayoutId id="2147492797" r:id="rId5"/>
    <p:sldLayoutId id="2147492798" r:id="rId6"/>
    <p:sldLayoutId id="2147492799" r:id="rId7"/>
    <p:sldLayoutId id="2147492800" r:id="rId8"/>
    <p:sldLayoutId id="2147492801" r:id="rId9"/>
    <p:sldLayoutId id="2147492802" r:id="rId10"/>
    <p:sldLayoutId id="2147492803" r:id="rId11"/>
    <p:sldLayoutId id="2147492804" r:id="rId12"/>
    <p:sldLayoutId id="2147492805"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6924252"/>
      </p:ext>
    </p:extLst>
  </p:cSld>
  <p:clrMap bg1="dk2" tx1="lt1" bg2="dk1" tx2="lt2" accent1="accent1" accent2="accent2" accent3="accent3" accent4="accent4" accent5="accent5" accent6="accent6" hlink="hlink" folHlink="folHlink"/>
  <p:sldLayoutIdLst>
    <p:sldLayoutId id="2147492807" r:id="rId1"/>
    <p:sldLayoutId id="2147492808" r:id="rId2"/>
    <p:sldLayoutId id="2147492809" r:id="rId3"/>
    <p:sldLayoutId id="2147492810" r:id="rId4"/>
    <p:sldLayoutId id="2147492811" r:id="rId5"/>
    <p:sldLayoutId id="2147492812" r:id="rId6"/>
    <p:sldLayoutId id="2147492813" r:id="rId7"/>
    <p:sldLayoutId id="2147492814" r:id="rId8"/>
    <p:sldLayoutId id="2147492815" r:id="rId9"/>
    <p:sldLayoutId id="2147492816" r:id="rId10"/>
    <p:sldLayoutId id="2147492817" r:id="rId11"/>
    <p:sldLayoutId id="2147492818" r:id="rId12"/>
    <p:sldLayoutId id="214749281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96407226"/>
      </p:ext>
    </p:extLst>
  </p:cSld>
  <p:clrMap bg1="lt1" tx1="dk1" bg2="lt2" tx2="dk2" accent1="accent1" accent2="accent2" accent3="accent3" accent4="accent4" accent5="accent5" accent6="accent6" hlink="hlink" folHlink="folHlink"/>
  <p:sldLayoutIdLst>
    <p:sldLayoutId id="2147492821" r:id="rId1"/>
    <p:sldLayoutId id="2147492822" r:id="rId2"/>
    <p:sldLayoutId id="2147492823" r:id="rId3"/>
    <p:sldLayoutId id="2147492824" r:id="rId4"/>
    <p:sldLayoutId id="2147492825" r:id="rId5"/>
    <p:sldLayoutId id="2147492826" r:id="rId6"/>
    <p:sldLayoutId id="2147492827" r:id="rId7"/>
    <p:sldLayoutId id="2147492828" r:id="rId8"/>
    <p:sldLayoutId id="2147492829" r:id="rId9"/>
    <p:sldLayoutId id="2147492830" r:id="rId10"/>
    <p:sldLayoutId id="2147492831" r:id="rId11"/>
  </p:sldLayoutIdLst>
  <p:txStyles>
    <p:titleStyle>
      <a:lvl1pPr algn="l" rtl="0" eaLnBrk="0" fontAlgn="base" hangingPunct="0">
        <a:spcBef>
          <a:spcPct val="0"/>
        </a:spcBef>
        <a:spcAft>
          <a:spcPct val="0"/>
        </a:spcAft>
        <a:defRPr kumimoji="1"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791623616"/>
      </p:ext>
    </p:extLst>
  </p:cSld>
  <p:clrMap bg1="lt1" tx1="dk1" bg2="lt2" tx2="dk2" accent1="accent1" accent2="accent2" accent3="accent3" accent4="accent4" accent5="accent5" accent6="accent6" hlink="hlink" folHlink="folHlink"/>
  <p:sldLayoutIdLst>
    <p:sldLayoutId id="2147492845" r:id="rId1"/>
    <p:sldLayoutId id="2147492846" r:id="rId2"/>
    <p:sldLayoutId id="2147492847" r:id="rId3"/>
    <p:sldLayoutId id="2147492848" r:id="rId4"/>
    <p:sldLayoutId id="2147492849" r:id="rId5"/>
    <p:sldLayoutId id="2147492850" r:id="rId6"/>
    <p:sldLayoutId id="2147492851" r:id="rId7"/>
    <p:sldLayoutId id="2147492852" r:id="rId8"/>
    <p:sldLayoutId id="2147492853" r:id="rId9"/>
    <p:sldLayoutId id="2147492854" r:id="rId10"/>
    <p:sldLayoutId id="2147492855" r:id="rId11"/>
    <p:sldLayoutId id="2147492856" r:id="rId12"/>
    <p:sldLayoutId id="21474928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60956646"/>
      </p:ext>
    </p:extLst>
  </p:cSld>
  <p:clrMap bg1="lt1" tx1="dk1" bg2="lt2" tx2="dk2" accent1="accent1" accent2="accent2" accent3="accent3" accent4="accent4" accent5="accent5" accent6="accent6" hlink="hlink" folHlink="folHlink"/>
  <p:sldLayoutIdLst>
    <p:sldLayoutId id="2147492859" r:id="rId1"/>
    <p:sldLayoutId id="2147492860" r:id="rId2"/>
    <p:sldLayoutId id="2147492861" r:id="rId3"/>
    <p:sldLayoutId id="2147492862" r:id="rId4"/>
    <p:sldLayoutId id="2147492863" r:id="rId5"/>
    <p:sldLayoutId id="2147492864" r:id="rId6"/>
    <p:sldLayoutId id="2147492865" r:id="rId7"/>
    <p:sldLayoutId id="2147492866" r:id="rId8"/>
    <p:sldLayoutId id="2147492867" r:id="rId9"/>
    <p:sldLayoutId id="2147492868" r:id="rId10"/>
    <p:sldLayoutId id="2147492869"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27" r:id="rId1"/>
    <p:sldLayoutId id="2147491728" r:id="rId2"/>
    <p:sldLayoutId id="2147491729" r:id="rId3"/>
    <p:sldLayoutId id="2147491730" r:id="rId4"/>
    <p:sldLayoutId id="2147491731" r:id="rId5"/>
    <p:sldLayoutId id="2147491732" r:id="rId6"/>
    <p:sldLayoutId id="2147491733" r:id="rId7"/>
    <p:sldLayoutId id="2147491734" r:id="rId8"/>
    <p:sldLayoutId id="2147491735" r:id="rId9"/>
    <p:sldLayoutId id="2147491736" r:id="rId10"/>
    <p:sldLayoutId id="2147491737"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3396961"/>
      </p:ext>
    </p:extLst>
  </p:cSld>
  <p:clrMap bg1="lt1" tx1="dk1" bg2="lt2" tx2="dk2" accent1="accent1" accent2="accent2" accent3="accent3" accent4="accent4" accent5="accent5" accent6="accent6" hlink="hlink" folHlink="folHlink"/>
  <p:sldLayoutIdLst>
    <p:sldLayoutId id="2147492932" r:id="rId1"/>
    <p:sldLayoutId id="2147492933" r:id="rId2"/>
    <p:sldLayoutId id="2147492934" r:id="rId3"/>
    <p:sldLayoutId id="2147492935" r:id="rId4"/>
    <p:sldLayoutId id="2147492936" r:id="rId5"/>
    <p:sldLayoutId id="2147492937" r:id="rId6"/>
    <p:sldLayoutId id="2147492938" r:id="rId7"/>
    <p:sldLayoutId id="2147492939" r:id="rId8"/>
    <p:sldLayoutId id="2147492940" r:id="rId9"/>
    <p:sldLayoutId id="2147492941" r:id="rId10"/>
    <p:sldLayoutId id="2147492942" r:id="rId11"/>
    <p:sldLayoutId id="2147492943"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2686636"/>
      </p:ext>
    </p:extLst>
  </p:cSld>
  <p:clrMap bg1="dk2" tx1="lt1" bg2="dk1" tx2="lt2" accent1="accent1" accent2="accent2" accent3="accent3" accent4="accent4" accent5="accent5" accent6="accent6" hlink="hlink" folHlink="folHlink"/>
  <p:sldLayoutIdLst>
    <p:sldLayoutId id="2147493082"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32896009"/>
      </p:ext>
    </p:extLst>
  </p:cSld>
  <p:clrMap bg1="lt1" tx1="dk1" bg2="lt2" tx2="dk2" accent1="accent1" accent2="accent2" accent3="accent3" accent4="accent4" accent5="accent5" accent6="accent6" hlink="hlink" folHlink="folHlink"/>
  <p:sldLayoutIdLst>
    <p:sldLayoutId id="2147493145" r:id="rId1"/>
    <p:sldLayoutId id="2147493146" r:id="rId2"/>
    <p:sldLayoutId id="2147493147" r:id="rId3"/>
    <p:sldLayoutId id="2147493148" r:id="rId4"/>
    <p:sldLayoutId id="2147493149" r:id="rId5"/>
    <p:sldLayoutId id="2147493150" r:id="rId6"/>
    <p:sldLayoutId id="2147493151" r:id="rId7"/>
    <p:sldLayoutId id="2147493152" r:id="rId8"/>
    <p:sldLayoutId id="2147493153" r:id="rId9"/>
    <p:sldLayoutId id="2147493154" r:id="rId10"/>
    <p:sldLayoutId id="2147493155" r:id="rId11"/>
    <p:sldLayoutId id="2147493156" r:id="rId12"/>
    <p:sldLayoutId id="21474931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6/6/25</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1074398899"/>
      </p:ext>
    </p:extLst>
  </p:cSld>
  <p:clrMap bg1="dk2" tx1="lt1" bg2="dk1" tx2="lt2" accent1="accent1" accent2="accent2" accent3="accent3" accent4="accent4" accent5="accent5" accent6="accent6" hlink="hlink" folHlink="folHlink"/>
  <p:sldLayoutIdLst>
    <p:sldLayoutId id="2147493189" r:id="rId1"/>
    <p:sldLayoutId id="2147493190" r:id="rId2"/>
    <p:sldLayoutId id="2147493191" r:id="rId3"/>
    <p:sldLayoutId id="2147493192" r:id="rId4"/>
    <p:sldLayoutId id="2147493193" r:id="rId5"/>
    <p:sldLayoutId id="2147493194" r:id="rId6"/>
    <p:sldLayoutId id="2147493195" r:id="rId7"/>
    <p:sldLayoutId id="2147493196" r:id="rId8"/>
    <p:sldLayoutId id="2147493197" r:id="rId9"/>
    <p:sldLayoutId id="2147493198" r:id="rId10"/>
    <p:sldLayoutId id="2147493199"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Tree>
    <p:extLst>
      <p:ext uri="{BB962C8B-B14F-4D97-AF65-F5344CB8AC3E}">
        <p14:creationId xmlns:p14="http://schemas.microsoft.com/office/powerpoint/2010/main" val="3525518679"/>
      </p:ext>
    </p:extLst>
  </p:cSld>
  <p:clrMap bg1="lt1" tx1="dk1" bg2="lt2" tx2="dk2" accent1="accent1" accent2="accent2" accent3="accent3" accent4="accent4" accent5="accent5" accent6="accent6" hlink="hlink" folHlink="folHlink"/>
  <p:sldLayoutIdLst>
    <p:sldLayoutId id="2147493201" r:id="rId1"/>
    <p:sldLayoutId id="2147493202" r:id="rId2"/>
    <p:sldLayoutId id="2147493203" r:id="rId3"/>
    <p:sldLayoutId id="2147493204" r:id="rId4"/>
    <p:sldLayoutId id="2147493205" r:id="rId5"/>
    <p:sldLayoutId id="2147493206" r:id="rId6"/>
    <p:sldLayoutId id="2147493207" r:id="rId7"/>
    <p:sldLayoutId id="2147493208" r:id="rId8"/>
    <p:sldLayoutId id="2147493209" r:id="rId9"/>
    <p:sldLayoutId id="2147493210" r:id="rId10"/>
    <p:sldLayoutId id="2147493211"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3081535617"/>
      </p:ext>
    </p:extLst>
  </p:cSld>
  <p:clrMap bg1="dk2" tx1="lt1" bg2="dk1" tx2="lt2" accent1="accent1" accent2="accent2" accent3="accent3" accent4="accent4" accent5="accent5" accent6="accent6" hlink="hlink" folHlink="folHlink"/>
  <p:sldLayoutIdLst>
    <p:sldLayoutId id="2147493213" r:id="rId1"/>
    <p:sldLayoutId id="2147493214" r:id="rId2"/>
    <p:sldLayoutId id="2147493215" r:id="rId3"/>
    <p:sldLayoutId id="2147493216" r:id="rId4"/>
    <p:sldLayoutId id="2147493217" r:id="rId5"/>
    <p:sldLayoutId id="2147493218" r:id="rId6"/>
    <p:sldLayoutId id="2147493219" r:id="rId7"/>
    <p:sldLayoutId id="2147493220" r:id="rId8"/>
    <p:sldLayoutId id="2147493221" r:id="rId9"/>
    <p:sldLayoutId id="2147493222" r:id="rId10"/>
    <p:sldLayoutId id="214749322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i="0">
          <a:solidFill>
            <a:schemeClr val="tx1"/>
          </a:solidFill>
          <a:latin typeface="Arial" panose="020B0604020202020204" pitchFamily="34" charset="0"/>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728843"/>
      </p:ext>
    </p:extLst>
  </p:cSld>
  <p:clrMap bg1="dk2" tx1="lt1" bg2="dk1" tx2="lt2" accent1="accent1" accent2="accent2" accent3="accent3" accent4="accent4" accent5="accent5" accent6="accent6" hlink="hlink" folHlink="folHlink"/>
  <p:sldLayoutIdLst>
    <p:sldLayoutId id="2147493225" r:id="rId1"/>
    <p:sldLayoutId id="2147493226" r:id="rId2"/>
    <p:sldLayoutId id="2147493227" r:id="rId3"/>
    <p:sldLayoutId id="2147493228" r:id="rId4"/>
    <p:sldLayoutId id="2147493229" r:id="rId5"/>
    <p:sldLayoutId id="2147493230" r:id="rId6"/>
    <p:sldLayoutId id="2147493231" r:id="rId7"/>
    <p:sldLayoutId id="2147493232" r:id="rId8"/>
    <p:sldLayoutId id="2147493233" r:id="rId9"/>
    <p:sldLayoutId id="2147493234" r:id="rId10"/>
    <p:sldLayoutId id="2147493235" r:id="rId11"/>
    <p:sldLayoutId id="2147493236"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3314805667"/>
      </p:ext>
    </p:extLst>
  </p:cSld>
  <p:clrMap bg1="lt1" tx1="dk1" bg2="lt2" tx2="dk2" accent1="accent1" accent2="accent2" accent3="accent3" accent4="accent4" accent5="accent5" accent6="accent6" hlink="hlink" folHlink="folHlink"/>
  <p:sldLayoutIdLst>
    <p:sldLayoutId id="2147493238" r:id="rId1"/>
    <p:sldLayoutId id="2147493239" r:id="rId2"/>
    <p:sldLayoutId id="2147493240" r:id="rId3"/>
    <p:sldLayoutId id="2147493241" r:id="rId4"/>
    <p:sldLayoutId id="2147493242" r:id="rId5"/>
    <p:sldLayoutId id="2147493243" r:id="rId6"/>
    <p:sldLayoutId id="2147493244" r:id="rId7"/>
    <p:sldLayoutId id="2147493245" r:id="rId8"/>
    <p:sldLayoutId id="2147493246" r:id="rId9"/>
    <p:sldLayoutId id="2147493247" r:id="rId10"/>
    <p:sldLayoutId id="2147493248" r:id="rId11"/>
  </p:sldLayoutIdLst>
  <p:txStyles>
    <p:titleStyle>
      <a:lvl1pPr algn="ctr" rtl="0" fontAlgn="base">
        <a:spcBef>
          <a:spcPct val="0"/>
        </a:spcBef>
        <a:spcAft>
          <a:spcPct val="0"/>
        </a:spcAft>
        <a:defRPr sz="3094"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b="1" i="0" kern="1200">
          <a:solidFill>
            <a:schemeClr val="tx1"/>
          </a:solidFill>
          <a:latin typeface="Arial" panose="020B0604020202020204" pitchFamily="34" charset="0"/>
          <a:ea typeface="+mn-ea"/>
          <a:cs typeface="+mn-cs"/>
        </a:defRPr>
      </a:lvl1pPr>
      <a:lvl2pPr marL="522368" indent="-200911" algn="l" rtl="0" fontAlgn="base">
        <a:spcBef>
          <a:spcPct val="20000"/>
        </a:spcBef>
        <a:spcAft>
          <a:spcPct val="0"/>
        </a:spcAft>
        <a:buChar char="–"/>
        <a:defRPr sz="1969" b="1" i="0" kern="1200">
          <a:solidFill>
            <a:schemeClr val="tx1"/>
          </a:solidFill>
          <a:latin typeface="Arial" panose="020B0604020202020204" pitchFamily="34" charset="0"/>
          <a:ea typeface="+mn-ea"/>
          <a:cs typeface="+mn-cs"/>
        </a:defRPr>
      </a:lvl2pPr>
      <a:lvl3pPr marL="803643" indent="-160729" algn="l" rtl="0" fontAlgn="base">
        <a:spcBef>
          <a:spcPct val="20000"/>
        </a:spcBef>
        <a:spcAft>
          <a:spcPct val="0"/>
        </a:spcAft>
        <a:buChar char="•"/>
        <a:defRPr sz="1687" b="1" i="0" kern="1200">
          <a:solidFill>
            <a:schemeClr val="tx1"/>
          </a:solidFill>
          <a:latin typeface="Arial" panose="020B0604020202020204" pitchFamily="34" charset="0"/>
          <a:ea typeface="+mn-ea"/>
          <a:cs typeface="+mn-cs"/>
        </a:defRPr>
      </a:lvl3pPr>
      <a:lvl4pPr marL="1125101"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4pPr>
      <a:lvl5pPr marL="1446558"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1107326736"/>
      </p:ext>
    </p:extLst>
  </p:cSld>
  <p:clrMap bg1="lt1" tx1="dk1" bg2="lt2" tx2="dk2" accent1="accent1" accent2="accent2" accent3="accent3" accent4="accent4" accent5="accent5" accent6="accent6" hlink="hlink" folHlink="folHlink"/>
  <p:sldLayoutIdLst>
    <p:sldLayoutId id="2147493319" r:id="rId1"/>
    <p:sldLayoutId id="2147493320" r:id="rId2"/>
    <p:sldLayoutId id="2147493321" r:id="rId3"/>
    <p:sldLayoutId id="2147493322" r:id="rId4"/>
    <p:sldLayoutId id="2147493323" r:id="rId5"/>
    <p:sldLayoutId id="2147493324" r:id="rId6"/>
    <p:sldLayoutId id="2147493325" r:id="rId7"/>
    <p:sldLayoutId id="2147493326" r:id="rId8"/>
    <p:sldLayoutId id="2147493327" r:id="rId9"/>
    <p:sldLayoutId id="2147493328" r:id="rId10"/>
    <p:sldLayoutId id="2147493329" r:id="rId11"/>
    <p:sldLayoutId id="214749333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EA07104-0721-9341-BB6B-4376A1109D06}" type="slidenum">
              <a:rPr lang="en-US"/>
              <a:pPr>
                <a:defRPr/>
              </a:pPr>
              <a:t>‹#›</a:t>
            </a:fld>
            <a:endParaRPr lang="en-US"/>
          </a:p>
        </p:txBody>
      </p:sp>
    </p:spTree>
    <p:extLst>
      <p:ext uri="{BB962C8B-B14F-4D97-AF65-F5344CB8AC3E}">
        <p14:creationId xmlns:p14="http://schemas.microsoft.com/office/powerpoint/2010/main" val="2234994513"/>
      </p:ext>
    </p:extLst>
  </p:cSld>
  <p:clrMap bg1="lt1" tx1="dk1" bg2="lt2" tx2="dk2" accent1="accent1" accent2="accent2" accent3="accent3" accent4="accent4" accent5="accent5" accent6="accent6" hlink="hlink" folHlink="folHlink"/>
  <p:sldLayoutIdLst>
    <p:sldLayoutId id="2147493332" r:id="rId1"/>
    <p:sldLayoutId id="2147493333" r:id="rId2"/>
    <p:sldLayoutId id="2147493334" r:id="rId3"/>
    <p:sldLayoutId id="2147493335" r:id="rId4"/>
    <p:sldLayoutId id="2147493336" r:id="rId5"/>
    <p:sldLayoutId id="2147493337" r:id="rId6"/>
    <p:sldLayoutId id="2147493338" r:id="rId7"/>
    <p:sldLayoutId id="2147493339" r:id="rId8"/>
    <p:sldLayoutId id="2147493340" r:id="rId9"/>
    <p:sldLayoutId id="2147493341" r:id="rId10"/>
    <p:sldLayoutId id="2147493342" r:id="rId11"/>
    <p:sldLayoutId id="2147493343"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5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2751042"/>
      </p:ext>
    </p:extLst>
  </p:cSld>
  <p:clrMap bg1="lt1" tx1="dk1" bg2="lt2" tx2="dk2" accent1="accent1" accent2="accent2" accent3="accent3" accent4="accent4" accent5="accent5" accent6="accent6" hlink="hlink" folHlink="folHlink"/>
  <p:sldLayoutIdLst>
    <p:sldLayoutId id="2147493345" r:id="rId1"/>
    <p:sldLayoutId id="2147493346" r:id="rId2"/>
    <p:sldLayoutId id="2147493347" r:id="rId3"/>
    <p:sldLayoutId id="2147493348" r:id="rId4"/>
    <p:sldLayoutId id="2147493349" r:id="rId5"/>
    <p:sldLayoutId id="2147493350" r:id="rId6"/>
    <p:sldLayoutId id="2147493351" r:id="rId7"/>
    <p:sldLayoutId id="2147493352" r:id="rId8"/>
    <p:sldLayoutId id="2147493353" r:id="rId9"/>
    <p:sldLayoutId id="2147493354" r:id="rId10"/>
    <p:sldLayoutId id="2147493355" r:id="rId11"/>
    <p:sldLayoutId id="2147493356" r:id="rId12"/>
    <p:sldLayoutId id="21474933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4048143973"/>
      </p:ext>
    </p:extLst>
  </p:cSld>
  <p:clrMap bg1="lt1" tx1="dk1" bg2="lt2" tx2="dk2" accent1="accent1" accent2="accent2" accent3="accent3" accent4="accent4" accent5="accent5" accent6="accent6" hlink="hlink" folHlink="folHlink"/>
  <p:sldLayoutIdLst>
    <p:sldLayoutId id="2147493397" r:id="rId1"/>
    <p:sldLayoutId id="2147493398" r:id="rId2"/>
    <p:sldLayoutId id="2147493399" r:id="rId3"/>
    <p:sldLayoutId id="2147493400" r:id="rId4"/>
    <p:sldLayoutId id="2147493401" r:id="rId5"/>
    <p:sldLayoutId id="2147493402" r:id="rId6"/>
    <p:sldLayoutId id="2147493403" r:id="rId7"/>
    <p:sldLayoutId id="2147493404" r:id="rId8"/>
    <p:sldLayoutId id="2147493405" r:id="rId9"/>
    <p:sldLayoutId id="2147493406" r:id="rId10"/>
    <p:sldLayoutId id="214749340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1321995067"/>
      </p:ext>
    </p:extLst>
  </p:cSld>
  <p:clrMap bg1="lt1" tx1="dk1" bg2="lt2" tx2="dk2" accent1="accent1" accent2="accent2" accent3="accent3" accent4="accent4" accent5="accent5" accent6="accent6" hlink="hlink" folHlink="folHlink"/>
  <p:sldLayoutIdLst>
    <p:sldLayoutId id="2147493409" r:id="rId1"/>
    <p:sldLayoutId id="2147493410" r:id="rId2"/>
    <p:sldLayoutId id="2147493411" r:id="rId3"/>
    <p:sldLayoutId id="2147493412" r:id="rId4"/>
    <p:sldLayoutId id="2147493413" r:id="rId5"/>
    <p:sldLayoutId id="2147493414" r:id="rId6"/>
    <p:sldLayoutId id="2147493415" r:id="rId7"/>
    <p:sldLayoutId id="2147493416" r:id="rId8"/>
    <p:sldLayoutId id="2147493417" r:id="rId9"/>
    <p:sldLayoutId id="2147493418" r:id="rId10"/>
    <p:sldLayoutId id="214749341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3795021"/>
      </p:ext>
    </p:extLst>
  </p:cSld>
  <p:clrMap bg1="lt1" tx1="dk1" bg2="lt2" tx2="dk2" accent1="accent1" accent2="accent2" accent3="accent3" accent4="accent4" accent5="accent5" accent6="accent6" hlink="hlink" folHlink="folHlink"/>
  <p:sldLayoutIdLst>
    <p:sldLayoutId id="2147493943" r:id="rId1"/>
    <p:sldLayoutId id="2147493944" r:id="rId2"/>
    <p:sldLayoutId id="2147493945" r:id="rId3"/>
    <p:sldLayoutId id="2147493946" r:id="rId4"/>
    <p:sldLayoutId id="2147493947" r:id="rId5"/>
    <p:sldLayoutId id="2147493948" r:id="rId6"/>
    <p:sldLayoutId id="2147493949" r:id="rId7"/>
    <p:sldLayoutId id="2147493950" r:id="rId8"/>
    <p:sldLayoutId id="2147493951" r:id="rId9"/>
    <p:sldLayoutId id="2147493952" r:id="rId10"/>
    <p:sldLayoutId id="2147493953"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AB50C1F0-9751-4E3F-AF7A-AD287CD26CE9}" type="slidenum">
              <a:rPr lang="en-US" altLang="zh-CN"/>
              <a:pPr/>
              <a:t>‹#›</a:t>
            </a:fld>
            <a:endParaRPr lang="en-US" altLang="zh-CN"/>
          </a:p>
        </p:txBody>
      </p:sp>
    </p:spTree>
    <p:extLst>
      <p:ext uri="{BB962C8B-B14F-4D97-AF65-F5344CB8AC3E}">
        <p14:creationId xmlns:p14="http://schemas.microsoft.com/office/powerpoint/2010/main" val="4288046096"/>
      </p:ext>
    </p:extLst>
  </p:cSld>
  <p:clrMap bg1="lt1" tx1="dk1" bg2="lt2" tx2="dk2" accent1="accent1" accent2="accent2" accent3="accent3" accent4="accent4" accent5="accent5" accent6="accent6" hlink="hlink" folHlink="folHlink"/>
  <p:sldLayoutIdLst>
    <p:sldLayoutId id="2147493955" r:id="rId1"/>
    <p:sldLayoutId id="2147493956" r:id="rId2"/>
    <p:sldLayoutId id="2147493957" r:id="rId3"/>
    <p:sldLayoutId id="2147493958" r:id="rId4"/>
    <p:sldLayoutId id="2147493959" r:id="rId5"/>
    <p:sldLayoutId id="2147493960" r:id="rId6"/>
    <p:sldLayoutId id="2147493961" r:id="rId7"/>
    <p:sldLayoutId id="2147493962" r:id="rId8"/>
    <p:sldLayoutId id="2147493963" r:id="rId9"/>
    <p:sldLayoutId id="2147493964" r:id="rId10"/>
    <p:sldLayoutId id="214749396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855461947"/>
      </p:ext>
    </p:extLst>
  </p:cSld>
  <p:clrMap bg1="lt1" tx1="dk1" bg2="lt2" tx2="dk2" accent1="accent1" accent2="accent2" accent3="accent3" accent4="accent4" accent5="accent5" accent6="accent6" hlink="hlink" folHlink="folHlink"/>
  <p:sldLayoutIdLst>
    <p:sldLayoutId id="2147493981" r:id="rId1"/>
    <p:sldLayoutId id="2147493982" r:id="rId2"/>
    <p:sldLayoutId id="2147493983" r:id="rId3"/>
    <p:sldLayoutId id="2147493984" r:id="rId4"/>
    <p:sldLayoutId id="2147493985" r:id="rId5"/>
    <p:sldLayoutId id="2147493986" r:id="rId6"/>
    <p:sldLayoutId id="2147493987" r:id="rId7"/>
    <p:sldLayoutId id="2147493988" r:id="rId8"/>
    <p:sldLayoutId id="2147493989" r:id="rId9"/>
    <p:sldLayoutId id="2147493990" r:id="rId10"/>
    <p:sldLayoutId id="2147493991" r:id="rId11"/>
    <p:sldLayoutId id="214749399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887429"/>
      </p:ext>
    </p:extLst>
  </p:cSld>
  <p:clrMap bg1="dk2" tx1="lt1" bg2="dk1" tx2="lt2" accent1="accent1" accent2="accent2" accent3="accent3" accent4="accent4" accent5="accent5" accent6="accent6" hlink="hlink" folHlink="folHlink"/>
  <p:sldLayoutIdLst>
    <p:sldLayoutId id="2147494006" r:id="rId1"/>
    <p:sldLayoutId id="2147494007" r:id="rId2"/>
    <p:sldLayoutId id="2147494008" r:id="rId3"/>
    <p:sldLayoutId id="2147494009" r:id="rId4"/>
    <p:sldLayoutId id="2147494010" r:id="rId5"/>
    <p:sldLayoutId id="2147494011" r:id="rId6"/>
    <p:sldLayoutId id="2147494012" r:id="rId7"/>
    <p:sldLayoutId id="2147494013" r:id="rId8"/>
    <p:sldLayoutId id="2147494014" r:id="rId9"/>
    <p:sldLayoutId id="2147494015" r:id="rId10"/>
    <p:sldLayoutId id="2147494016"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B45EFC8-3439-594A-A514-7460ED131539}" type="slidenum">
              <a:rPr lang="en-US"/>
              <a:pPr>
                <a:defRPr/>
              </a:pPr>
              <a:t>‹#›</a:t>
            </a:fld>
            <a:endParaRPr lang="en-US"/>
          </a:p>
        </p:txBody>
      </p:sp>
    </p:spTree>
    <p:extLst>
      <p:ext uri="{BB962C8B-B14F-4D97-AF65-F5344CB8AC3E}">
        <p14:creationId xmlns:p14="http://schemas.microsoft.com/office/powerpoint/2010/main" val="1283670599"/>
      </p:ext>
    </p:extLst>
  </p:cSld>
  <p:clrMap bg1="lt1" tx1="dk1" bg2="lt2" tx2="dk2" accent1="accent1" accent2="accent2" accent3="accent3" accent4="accent4" accent5="accent5" accent6="accent6" hlink="hlink" folHlink="folHlink"/>
  <p:sldLayoutIdLst>
    <p:sldLayoutId id="2147494283" r:id="rId1"/>
    <p:sldLayoutId id="2147494284" r:id="rId2"/>
    <p:sldLayoutId id="2147494285" r:id="rId3"/>
    <p:sldLayoutId id="2147494286" r:id="rId4"/>
    <p:sldLayoutId id="2147494287" r:id="rId5"/>
    <p:sldLayoutId id="2147494288" r:id="rId6"/>
    <p:sldLayoutId id="2147494289" r:id="rId7"/>
    <p:sldLayoutId id="2147494290" r:id="rId8"/>
    <p:sldLayoutId id="2147494291" r:id="rId9"/>
    <p:sldLayoutId id="2147494292" r:id="rId10"/>
    <p:sldLayoutId id="2147494293" r:id="rId11"/>
    <p:sldLayoutId id="2147494294"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6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4096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F4992CB9-B611-CE40-B9B9-3CD7D245A616}" type="slidenum">
              <a:rPr lang="en-US"/>
              <a:pPr>
                <a:defRPr/>
              </a:pPr>
              <a:t>‹#›</a:t>
            </a:fld>
            <a:endParaRPr lang="en-US"/>
          </a:p>
        </p:txBody>
      </p:sp>
      <p:sp>
        <p:nvSpPr>
          <p:cNvPr id="409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1803207"/>
      </p:ext>
    </p:extLst>
  </p:cSld>
  <p:clrMap bg1="dk2" tx1="lt1" bg2="dk1" tx2="lt2" accent1="accent1" accent2="accent2" accent3="accent3" accent4="accent4" accent5="accent5" accent6="accent6" hlink="hlink" folHlink="folHlink"/>
  <p:sldLayoutIdLst>
    <p:sldLayoutId id="2147494296" r:id="rId1"/>
    <p:sldLayoutId id="2147494297" r:id="rId2"/>
    <p:sldLayoutId id="2147494298" r:id="rId3"/>
    <p:sldLayoutId id="2147494299" r:id="rId4"/>
    <p:sldLayoutId id="2147494300" r:id="rId5"/>
    <p:sldLayoutId id="2147494301" r:id="rId6"/>
    <p:sldLayoutId id="2147494302" r:id="rId7"/>
    <p:sldLayoutId id="2147494303" r:id="rId8"/>
    <p:sldLayoutId id="2147494304" r:id="rId9"/>
    <p:sldLayoutId id="2147494305" r:id="rId10"/>
    <p:sldLayoutId id="2147494306" r:id="rId11"/>
    <p:sldLayoutId id="214749430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229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ABDAF86F-5746-2340-B13A-2820315E7B62}" type="slidenum">
              <a:rPr lang="en-US" smtClean="0"/>
              <a:pPr>
                <a:defRPr/>
              </a:pPr>
              <a:t>‹#›</a:t>
            </a:fld>
            <a:endParaRPr lang="en-US" dirty="0"/>
          </a:p>
        </p:txBody>
      </p:sp>
    </p:spTree>
    <p:extLst>
      <p:ext uri="{BB962C8B-B14F-4D97-AF65-F5344CB8AC3E}">
        <p14:creationId xmlns:p14="http://schemas.microsoft.com/office/powerpoint/2010/main" val="2409947677"/>
      </p:ext>
    </p:extLst>
  </p:cSld>
  <p:clrMap bg1="lt1" tx1="dk1" bg2="lt2" tx2="dk2" accent1="accent1" accent2="accent2" accent3="accent3" accent4="accent4" accent5="accent5" accent6="accent6" hlink="hlink" folHlink="folHlink"/>
  <p:sldLayoutIdLst>
    <p:sldLayoutId id="2147494309" r:id="rId1"/>
    <p:sldLayoutId id="2147494310" r:id="rId2"/>
    <p:sldLayoutId id="2147494311" r:id="rId3"/>
    <p:sldLayoutId id="2147494312" r:id="rId4"/>
    <p:sldLayoutId id="2147494313" r:id="rId5"/>
    <p:sldLayoutId id="2147494314" r:id="rId6"/>
    <p:sldLayoutId id="2147494315" r:id="rId7"/>
    <p:sldLayoutId id="2147494316" r:id="rId8"/>
    <p:sldLayoutId id="2147494317" r:id="rId9"/>
    <p:sldLayoutId id="2147494318" r:id="rId10"/>
    <p:sldLayoutId id="214749431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B726CB0-4C56-164F-8FF4-786E5231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0" r:id="rId1"/>
    <p:sldLayoutId id="2147491761" r:id="rId2"/>
    <p:sldLayoutId id="2147491762" r:id="rId3"/>
    <p:sldLayoutId id="2147491763" r:id="rId4"/>
    <p:sldLayoutId id="2147491764" r:id="rId5"/>
    <p:sldLayoutId id="2147491765" r:id="rId6"/>
    <p:sldLayoutId id="2147491766" r:id="rId7"/>
    <p:sldLayoutId id="2147491767" r:id="rId8"/>
    <p:sldLayoutId id="2147491768" r:id="rId9"/>
    <p:sldLayoutId id="2147491769" r:id="rId10"/>
    <p:sldLayoutId id="2147491770"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5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5F443C9-F19F-8344-9E9A-286B48A4755B}" type="slidenum">
              <a:rPr lang="en-US"/>
              <a:pPr>
                <a:defRPr/>
              </a:pPr>
              <a:t>‹#›</a:t>
            </a:fld>
            <a:endParaRPr lang="en-US"/>
          </a:p>
        </p:txBody>
      </p:sp>
    </p:spTree>
    <p:extLst>
      <p:ext uri="{BB962C8B-B14F-4D97-AF65-F5344CB8AC3E}">
        <p14:creationId xmlns:p14="http://schemas.microsoft.com/office/powerpoint/2010/main" val="367351054"/>
      </p:ext>
    </p:extLst>
  </p:cSld>
  <p:clrMap bg1="dk2" tx1="lt1" bg2="dk1" tx2="lt2" accent1="accent1" accent2="accent2" accent3="accent3" accent4="accent4" accent5="accent5" accent6="accent6" hlink="hlink" folHlink="folHlink"/>
  <p:sldLayoutIdLst>
    <p:sldLayoutId id="2147494321" r:id="rId1"/>
    <p:sldLayoutId id="2147494322" r:id="rId2"/>
    <p:sldLayoutId id="2147494323" r:id="rId3"/>
    <p:sldLayoutId id="2147494324" r:id="rId4"/>
    <p:sldLayoutId id="2147494325" r:id="rId5"/>
    <p:sldLayoutId id="2147494326" r:id="rId6"/>
    <p:sldLayoutId id="2147494327" r:id="rId7"/>
    <p:sldLayoutId id="2147494328" r:id="rId8"/>
    <p:sldLayoutId id="2147494329" r:id="rId9"/>
    <p:sldLayoutId id="2147494330" r:id="rId10"/>
    <p:sldLayoutId id="2147494331" r:id="rId11"/>
    <p:sldLayoutId id="214749433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E00960D4-49A9-2943-B436-72CF814A2DCA}" type="slidenum">
              <a:rPr lang="en-US" smtClean="0"/>
              <a:pPr>
                <a:defRPr/>
              </a:pPr>
              <a:t>‹#›</a:t>
            </a:fld>
            <a:endParaRPr lang="en-US" dirty="0"/>
          </a:p>
        </p:txBody>
      </p:sp>
    </p:spTree>
    <p:extLst>
      <p:ext uri="{BB962C8B-B14F-4D97-AF65-F5344CB8AC3E}">
        <p14:creationId xmlns:p14="http://schemas.microsoft.com/office/powerpoint/2010/main" val="3890226434"/>
      </p:ext>
    </p:extLst>
  </p:cSld>
  <p:clrMap bg1="dk2" tx1="lt1" bg2="dk1" tx2="lt2" accent1="accent1" accent2="accent2" accent3="accent3" accent4="accent4" accent5="accent5" accent6="accent6" hlink="hlink" folHlink="folHlink"/>
  <p:sldLayoutIdLst>
    <p:sldLayoutId id="2147494334" r:id="rId1"/>
    <p:sldLayoutId id="2147494335" r:id="rId2"/>
    <p:sldLayoutId id="2147494336" r:id="rId3"/>
    <p:sldLayoutId id="2147494337" r:id="rId4"/>
    <p:sldLayoutId id="2147494338" r:id="rId5"/>
    <p:sldLayoutId id="2147494339" r:id="rId6"/>
    <p:sldLayoutId id="2147494340" r:id="rId7"/>
    <p:sldLayoutId id="2147494341" r:id="rId8"/>
    <p:sldLayoutId id="2147494342" r:id="rId9"/>
    <p:sldLayoutId id="2147494343" r:id="rId10"/>
    <p:sldLayoutId id="214749434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051059"/>
      </p:ext>
    </p:extLst>
  </p:cSld>
  <p:clrMap bg1="dk2" tx1="lt1" bg2="dk1" tx2="lt2" accent1="accent1" accent2="accent2" accent3="accent3" accent4="accent4" accent5="accent5" accent6="accent6" hlink="hlink" folHlink="folHlink"/>
  <p:sldLayoutIdLst>
    <p:sldLayoutId id="2147494374" r:id="rId1"/>
    <p:sldLayoutId id="2147494375" r:id="rId2"/>
    <p:sldLayoutId id="2147494376" r:id="rId3"/>
    <p:sldLayoutId id="2147494377" r:id="rId4"/>
    <p:sldLayoutId id="2147494378" r:id="rId5"/>
    <p:sldLayoutId id="2147494379" r:id="rId6"/>
    <p:sldLayoutId id="2147494380" r:id="rId7"/>
    <p:sldLayoutId id="2147494381" r:id="rId8"/>
    <p:sldLayoutId id="2147494382" r:id="rId9"/>
    <p:sldLayoutId id="2147494383" r:id="rId10"/>
    <p:sldLayoutId id="2147494384" r:id="rId11"/>
    <p:sldLayoutId id="2147494385" r:id="rId12"/>
    <p:sldLayoutId id="2147494386"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554616"/>
      </p:ext>
    </p:extLst>
  </p:cSld>
  <p:clrMap bg1="dk2" tx1="lt1" bg2="dk1" tx2="lt2" accent1="accent1" accent2="accent2" accent3="accent3" accent4="accent4" accent5="accent5" accent6="accent6" hlink="hlink" folHlink="folHlink"/>
  <p:sldLayoutIdLst>
    <p:sldLayoutId id="2147494388" r:id="rId1"/>
    <p:sldLayoutId id="2147494389" r:id="rId2"/>
    <p:sldLayoutId id="2147494390" r:id="rId3"/>
    <p:sldLayoutId id="2147494391" r:id="rId4"/>
    <p:sldLayoutId id="2147494392" r:id="rId5"/>
    <p:sldLayoutId id="2147494393" r:id="rId6"/>
    <p:sldLayoutId id="2147494394" r:id="rId7"/>
    <p:sldLayoutId id="2147494395" r:id="rId8"/>
    <p:sldLayoutId id="2147494396" r:id="rId9"/>
    <p:sldLayoutId id="2147494397" r:id="rId10"/>
    <p:sldLayoutId id="2147494398" r:id="rId11"/>
    <p:sldLayoutId id="2147494399"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402" tIns="0" rIns="148085"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608251559"/>
      </p:ext>
    </p:extLst>
  </p:cSld>
  <p:clrMap bg1="lt1" tx1="dk1" bg2="lt2" tx2="dk2" accent1="accent1" accent2="accent2" accent3="accent3" accent4="accent4" accent5="accent5" accent6="accent6" hlink="hlink" folHlink="folHlink"/>
  <p:sldLayoutIdLst>
    <p:sldLayoutId id="2147494401" r:id="rId1"/>
    <p:sldLayoutId id="2147494402" r:id="rId2"/>
    <p:sldLayoutId id="2147494403" r:id="rId3"/>
    <p:sldLayoutId id="2147494404" r:id="rId4"/>
    <p:sldLayoutId id="2147494405" r:id="rId5"/>
    <p:sldLayoutId id="2147494406" r:id="rId6"/>
    <p:sldLayoutId id="2147494407" r:id="rId7"/>
    <p:sldLayoutId id="2147494408" r:id="rId8"/>
    <p:sldLayoutId id="2147494409" r:id="rId9"/>
    <p:sldLayoutId id="2147494410" r:id="rId10"/>
    <p:sldLayoutId id="2147494411"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463"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77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114"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444"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4198" indent="-37420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74113" indent="-322793"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4035" indent="-271373"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5368" indent="-271373"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6706" indent="-271373"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0851"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202"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3520"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4833"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332" rtl="0" eaLnBrk="1" latinLnBrk="0" hangingPunct="1">
        <a:defRPr sz="1600" kern="1200">
          <a:solidFill>
            <a:schemeClr val="tx1"/>
          </a:solidFill>
          <a:latin typeface="+mn-lt"/>
          <a:ea typeface="+mn-ea"/>
          <a:cs typeface="+mn-cs"/>
        </a:defRPr>
      </a:lvl1pPr>
      <a:lvl2pPr marL="411332" algn="l" defTabSz="411332" rtl="0" eaLnBrk="1" latinLnBrk="0" hangingPunct="1">
        <a:defRPr sz="1600" kern="1200">
          <a:solidFill>
            <a:schemeClr val="tx1"/>
          </a:solidFill>
          <a:latin typeface="+mn-lt"/>
          <a:ea typeface="+mn-ea"/>
          <a:cs typeface="+mn-cs"/>
        </a:defRPr>
      </a:lvl2pPr>
      <a:lvl3pPr marL="822632" algn="l" defTabSz="411332" rtl="0" eaLnBrk="1" latinLnBrk="0" hangingPunct="1">
        <a:defRPr sz="1600" kern="1200">
          <a:solidFill>
            <a:schemeClr val="tx1"/>
          </a:solidFill>
          <a:latin typeface="+mn-lt"/>
          <a:ea typeface="+mn-ea"/>
          <a:cs typeface="+mn-cs"/>
        </a:defRPr>
      </a:lvl3pPr>
      <a:lvl4pPr marL="1233995" algn="l" defTabSz="411332" rtl="0" eaLnBrk="1" latinLnBrk="0" hangingPunct="1">
        <a:defRPr sz="1600" kern="1200">
          <a:solidFill>
            <a:schemeClr val="tx1"/>
          </a:solidFill>
          <a:latin typeface="+mn-lt"/>
          <a:ea typeface="+mn-ea"/>
          <a:cs typeface="+mn-cs"/>
        </a:defRPr>
      </a:lvl4pPr>
      <a:lvl5pPr marL="1645309" algn="l" defTabSz="411332" rtl="0" eaLnBrk="1" latinLnBrk="0" hangingPunct="1">
        <a:defRPr sz="1600" kern="1200">
          <a:solidFill>
            <a:schemeClr val="tx1"/>
          </a:solidFill>
          <a:latin typeface="+mn-lt"/>
          <a:ea typeface="+mn-ea"/>
          <a:cs typeface="+mn-cs"/>
        </a:defRPr>
      </a:lvl5pPr>
      <a:lvl6pPr marL="2056639" algn="l" defTabSz="411332" rtl="0" eaLnBrk="1" latinLnBrk="0" hangingPunct="1">
        <a:defRPr sz="1600" kern="1200">
          <a:solidFill>
            <a:schemeClr val="tx1"/>
          </a:solidFill>
          <a:latin typeface="+mn-lt"/>
          <a:ea typeface="+mn-ea"/>
          <a:cs typeface="+mn-cs"/>
        </a:defRPr>
      </a:lvl6pPr>
      <a:lvl7pPr marL="2467965" algn="l" defTabSz="411332" rtl="0" eaLnBrk="1" latinLnBrk="0" hangingPunct="1">
        <a:defRPr sz="1600" kern="1200">
          <a:solidFill>
            <a:schemeClr val="tx1"/>
          </a:solidFill>
          <a:latin typeface="+mn-lt"/>
          <a:ea typeface="+mn-ea"/>
          <a:cs typeface="+mn-cs"/>
        </a:defRPr>
      </a:lvl7pPr>
      <a:lvl8pPr marL="2879294" algn="l" defTabSz="411332" rtl="0" eaLnBrk="1" latinLnBrk="0" hangingPunct="1">
        <a:defRPr sz="1600" kern="1200">
          <a:solidFill>
            <a:schemeClr val="tx1"/>
          </a:solidFill>
          <a:latin typeface="+mn-lt"/>
          <a:ea typeface="+mn-ea"/>
          <a:cs typeface="+mn-cs"/>
        </a:defRPr>
      </a:lvl8pPr>
      <a:lvl9pPr marL="3290619" algn="l" defTabSz="411332" rtl="0" eaLnBrk="1" latinLnBrk="0" hangingPunct="1">
        <a:defRPr sz="16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399702776"/>
      </p:ext>
    </p:extLst>
  </p:cSld>
  <p:clrMap bg1="dk2" tx1="lt1" bg2="dk1" tx2="lt2" accent1="accent1" accent2="accent2" accent3="accent3" accent4="accent4" accent5="accent5" accent6="accent6" hlink="hlink" folHlink="folHlink"/>
  <p:sldLayoutIdLst>
    <p:sldLayoutId id="2147494413" r:id="rId1"/>
    <p:sldLayoutId id="2147494414" r:id="rId2"/>
    <p:sldLayoutId id="2147494415" r:id="rId3"/>
    <p:sldLayoutId id="2147494416" r:id="rId4"/>
    <p:sldLayoutId id="2147494417" r:id="rId5"/>
    <p:sldLayoutId id="2147494418" r:id="rId6"/>
    <p:sldLayoutId id="2147494419" r:id="rId7"/>
    <p:sldLayoutId id="2147494420" r:id="rId8"/>
    <p:sldLayoutId id="2147494421" r:id="rId9"/>
    <p:sldLayoutId id="2147494422" r:id="rId10"/>
    <p:sldLayoutId id="2147494423" r:id="rId11"/>
    <p:sldLayoutId id="214749442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1020788380"/>
      </p:ext>
    </p:extLst>
  </p:cSld>
  <p:clrMap bg1="lt1" tx1="dk1" bg2="lt2" tx2="dk2" accent1="accent1" accent2="accent2" accent3="accent3" accent4="accent4" accent5="accent5" accent6="accent6" hlink="hlink" folHlink="folHlink"/>
  <p:sldLayoutIdLst>
    <p:sldLayoutId id="2147494426" r:id="rId1"/>
    <p:sldLayoutId id="2147494427" r:id="rId2"/>
    <p:sldLayoutId id="2147494428" r:id="rId3"/>
    <p:sldLayoutId id="2147494429" r:id="rId4"/>
    <p:sldLayoutId id="2147494430" r:id="rId5"/>
    <p:sldLayoutId id="2147494431" r:id="rId6"/>
    <p:sldLayoutId id="2147494432" r:id="rId7"/>
    <p:sldLayoutId id="2147494433" r:id="rId8"/>
    <p:sldLayoutId id="2147494434" r:id="rId9"/>
    <p:sldLayoutId id="2147494435" r:id="rId10"/>
    <p:sldLayoutId id="214749443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04345314"/>
      </p:ext>
    </p:extLst>
  </p:cSld>
  <p:clrMap bg1="dk2" tx1="lt1" bg2="dk1" tx2="lt2" accent1="accent1" accent2="accent2" accent3="accent3" accent4="accent4" accent5="accent5" accent6="accent6" hlink="hlink" folHlink="folHlink"/>
  <p:sldLayoutIdLst>
    <p:sldLayoutId id="2147494438" r:id="rId1"/>
    <p:sldLayoutId id="2147494439" r:id="rId2"/>
    <p:sldLayoutId id="2147494440" r:id="rId3"/>
    <p:sldLayoutId id="2147494441" r:id="rId4"/>
    <p:sldLayoutId id="2147494442" r:id="rId5"/>
    <p:sldLayoutId id="2147494443" r:id="rId6"/>
    <p:sldLayoutId id="2147494444" r:id="rId7"/>
    <p:sldLayoutId id="2147494445" r:id="rId8"/>
    <p:sldLayoutId id="2147494446" r:id="rId9"/>
    <p:sldLayoutId id="2147494447" r:id="rId10"/>
    <p:sldLayoutId id="2147494448" r:id="rId11"/>
    <p:sldLayoutId id="2147494449" r:id="rId12"/>
    <p:sldLayoutId id="2147494450" r:id="rId13"/>
    <p:sldLayoutId id="214749445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853" r:id="rId1"/>
    <p:sldLayoutId id="2147491771" r:id="rId2"/>
    <p:sldLayoutId id="2147491772" r:id="rId3"/>
    <p:sldLayoutId id="2147491773" r:id="rId4"/>
    <p:sldLayoutId id="2147491774" r:id="rId5"/>
    <p:sldLayoutId id="2147491775" r:id="rId6"/>
    <p:sldLayoutId id="2147491776" r:id="rId7"/>
    <p:sldLayoutId id="2147491777" r:id="rId8"/>
    <p:sldLayoutId id="2147491778" r:id="rId9"/>
    <p:sldLayoutId id="2147491779" r:id="rId10"/>
    <p:sldLayoutId id="2147491780" r:id="rId11"/>
    <p:sldLayoutId id="2147491781"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807" r:id="rId1"/>
    <p:sldLayoutId id="2147491808" r:id="rId2"/>
    <p:sldLayoutId id="2147491809" r:id="rId3"/>
    <p:sldLayoutId id="2147491810" r:id="rId4"/>
    <p:sldLayoutId id="2147491811" r:id="rId5"/>
    <p:sldLayoutId id="2147491812" r:id="rId6"/>
    <p:sldLayoutId id="2147491813" r:id="rId7"/>
    <p:sldLayoutId id="2147491814" r:id="rId8"/>
    <p:sldLayoutId id="2147491815" r:id="rId9"/>
    <p:sldLayoutId id="2147491816" r:id="rId10"/>
    <p:sldLayoutId id="2147491817"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smtClean="0">
                <a:effectLst>
                  <a:outerShdw blurRad="38100" dist="38100" dir="2700000" algn="tl">
                    <a:srgbClr val="000000"/>
                  </a:outerShdw>
                </a:effectLst>
                <a:latin typeface="Arial" panose="020B0604020202020204" pitchFamily="34" charset="0"/>
              </a:defRPr>
            </a:lvl1pPr>
          </a:lstStyle>
          <a:p>
            <a:pPr>
              <a:defRPr/>
            </a:pPr>
            <a:fld id="{D521B623-290C-6F40-AFBB-3F6F064D2DC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2368275"/>
      </p:ext>
    </p:extLst>
  </p:cSld>
  <p:clrMap bg1="dk2" tx1="lt1" bg2="dk1" tx2="lt2" accent1="accent1" accent2="accent2" accent3="accent3" accent4="accent4" accent5="accent5" accent6="accent6" hlink="hlink" folHlink="folHlink"/>
  <p:sldLayoutIdLst>
    <p:sldLayoutId id="2147492032" r:id="rId1"/>
    <p:sldLayoutId id="2147492033" r:id="rId2"/>
    <p:sldLayoutId id="2147492034" r:id="rId3"/>
    <p:sldLayoutId id="2147492035" r:id="rId4"/>
    <p:sldLayoutId id="2147492036" r:id="rId5"/>
    <p:sldLayoutId id="2147492037" r:id="rId6"/>
    <p:sldLayoutId id="2147492038" r:id="rId7"/>
    <p:sldLayoutId id="2147492039" r:id="rId8"/>
    <p:sldLayoutId id="2147492040" r:id="rId9"/>
    <p:sldLayoutId id="2147492041" r:id="rId10"/>
    <p:sldLayoutId id="214749204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81113503"/>
      </p:ext>
    </p:extLst>
  </p:cSld>
  <p:clrMap bg1="lt1" tx1="dk1" bg2="lt2" tx2="dk2" accent1="accent1" accent2="accent2" accent3="accent3" accent4="accent4" accent5="accent5" accent6="accent6" hlink="hlink" folHlink="folHlink"/>
  <p:sldLayoutIdLst>
    <p:sldLayoutId id="2147492341" r:id="rId1"/>
    <p:sldLayoutId id="2147492342" r:id="rId2"/>
    <p:sldLayoutId id="2147492343" r:id="rId3"/>
    <p:sldLayoutId id="2147492344" r:id="rId4"/>
    <p:sldLayoutId id="2147492345" r:id="rId5"/>
    <p:sldLayoutId id="2147492346" r:id="rId6"/>
    <p:sldLayoutId id="2147492347" r:id="rId7"/>
    <p:sldLayoutId id="2147492348" r:id="rId8"/>
    <p:sldLayoutId id="2147492349" r:id="rId9"/>
    <p:sldLayoutId id="2147492350" r:id="rId10"/>
    <p:sldLayoutId id="2147492351" r:id="rId11"/>
    <p:sldLayoutId id="2147492352" r:id="rId12"/>
    <p:sldLayoutId id="21474923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19.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5.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7.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1.xml"/><Relationship Id="rId1" Type="http://schemas.openxmlformats.org/officeDocument/2006/relationships/slideLayout" Target="../slideLayouts/slideLayout80.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37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7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23.xml"/><Relationship Id="rId4" Type="http://schemas.openxmlformats.org/officeDocument/2006/relationships/image" Target="../media/image10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354.xml"/><Relationship Id="rId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6.xml"/><Relationship Id="rId1" Type="http://schemas.openxmlformats.org/officeDocument/2006/relationships/slideLayout" Target="../slideLayouts/slideLayout16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7.xml"/><Relationship Id="rId1" Type="http://schemas.openxmlformats.org/officeDocument/2006/relationships/slideLayout" Target="../slideLayouts/slideLayout16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16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1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9.xml"/><Relationship Id="rId1" Type="http://schemas.openxmlformats.org/officeDocument/2006/relationships/slideLayout" Target="../slideLayouts/slideLayout16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0.xml"/><Relationship Id="rId1" Type="http://schemas.openxmlformats.org/officeDocument/2006/relationships/slideLayout" Target="../slideLayouts/slideLayout16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1.xml"/><Relationship Id="rId1" Type="http://schemas.openxmlformats.org/officeDocument/2006/relationships/slideLayout" Target="../slideLayouts/slideLayout16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2.xml"/><Relationship Id="rId1" Type="http://schemas.openxmlformats.org/officeDocument/2006/relationships/slideLayout" Target="../slideLayouts/slideLayout163.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23.xml"/><Relationship Id="rId4" Type="http://schemas.openxmlformats.org/officeDocument/2006/relationships/image" Target="../media/image100.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0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2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5.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354.xml"/><Relationship Id="rId4" Type="http://schemas.openxmlformats.org/officeDocument/2006/relationships/image" Target="../media/image102.jpeg"/></Relationships>
</file>

<file path=ppt/slides/_rels/slide1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9.xml"/><Relationship Id="rId1" Type="http://schemas.openxmlformats.org/officeDocument/2006/relationships/slideLayout" Target="../slideLayouts/slideLayout38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38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47.xml"/><Relationship Id="rId5" Type="http://schemas.openxmlformats.org/officeDocument/2006/relationships/image" Target="../media/image116.jpeg"/><Relationship Id="rId4" Type="http://schemas.openxmlformats.org/officeDocument/2006/relationships/image" Target="../media/image115.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86.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05.xml"/><Relationship Id="rId1" Type="http://schemas.openxmlformats.org/officeDocument/2006/relationships/themeOverride" Target="../theme/themeOverride6.xml"/><Relationship Id="rId4" Type="http://schemas.openxmlformats.org/officeDocument/2006/relationships/image" Target="../media/image117.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05.xml"/><Relationship Id="rId1" Type="http://schemas.openxmlformats.org/officeDocument/2006/relationships/themeOverride" Target="../theme/themeOverride7.xml"/><Relationship Id="rId4" Type="http://schemas.openxmlformats.org/officeDocument/2006/relationships/image" Target="../media/image118.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05.xml"/><Relationship Id="rId1" Type="http://schemas.openxmlformats.org/officeDocument/2006/relationships/themeOverride" Target="../theme/themeOverride8.xml"/><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05.xml"/><Relationship Id="rId1" Type="http://schemas.openxmlformats.org/officeDocument/2006/relationships/themeOverride" Target="../theme/themeOverride9.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6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05.xml"/><Relationship Id="rId1" Type="http://schemas.openxmlformats.org/officeDocument/2006/relationships/themeOverride" Target="../theme/themeOverride10.xml"/><Relationship Id="rId4" Type="http://schemas.openxmlformats.org/officeDocument/2006/relationships/image" Target="../media/image121.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05.xml"/><Relationship Id="rId1" Type="http://schemas.openxmlformats.org/officeDocument/2006/relationships/themeOverride" Target="../theme/themeOverride11.xml"/><Relationship Id="rId4" Type="http://schemas.openxmlformats.org/officeDocument/2006/relationships/image" Target="../media/image122.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05.xml"/><Relationship Id="rId1" Type="http://schemas.openxmlformats.org/officeDocument/2006/relationships/themeOverride" Target="../theme/themeOverride12.xml"/><Relationship Id="rId4" Type="http://schemas.openxmlformats.org/officeDocument/2006/relationships/image" Target="../media/image123.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05.xml"/><Relationship Id="rId1" Type="http://schemas.openxmlformats.org/officeDocument/2006/relationships/themeOverride" Target="../theme/themeOverride13.xml"/><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05.xml"/><Relationship Id="rId1" Type="http://schemas.openxmlformats.org/officeDocument/2006/relationships/themeOverride" Target="../theme/themeOverride14.xml"/><Relationship Id="rId4" Type="http://schemas.openxmlformats.org/officeDocument/2006/relationships/image" Target="../media/image125.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05.xml"/><Relationship Id="rId1" Type="http://schemas.openxmlformats.org/officeDocument/2006/relationships/themeOverride" Target="../theme/themeOverride15.xml"/><Relationship Id="rId4" Type="http://schemas.openxmlformats.org/officeDocument/2006/relationships/image" Target="../media/image126.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05.xml"/><Relationship Id="rId1" Type="http://schemas.openxmlformats.org/officeDocument/2006/relationships/themeOverride" Target="../theme/themeOverride16.xml"/><Relationship Id="rId5" Type="http://schemas.openxmlformats.org/officeDocument/2006/relationships/image" Target="../media/image128.png"/><Relationship Id="rId4" Type="http://schemas.openxmlformats.org/officeDocument/2006/relationships/image" Target="../media/image127.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06.xml"/><Relationship Id="rId1" Type="http://schemas.openxmlformats.org/officeDocument/2006/relationships/themeOverride" Target="../theme/themeOverride17.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05.xml"/><Relationship Id="rId1" Type="http://schemas.openxmlformats.org/officeDocument/2006/relationships/themeOverride" Target="../theme/themeOverride18.xml"/><Relationship Id="rId4" Type="http://schemas.openxmlformats.org/officeDocument/2006/relationships/image" Target="../media/image129.png"/></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05.xml"/><Relationship Id="rId1" Type="http://schemas.openxmlformats.org/officeDocument/2006/relationships/themeOverride" Target="../theme/themeOverr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05.xml"/><Relationship Id="rId1" Type="http://schemas.openxmlformats.org/officeDocument/2006/relationships/themeOverride" Target="../theme/themeOverride20.xml"/></Relationships>
</file>

<file path=ppt/slides/_rels/slide1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05.xml"/><Relationship Id="rId1" Type="http://schemas.openxmlformats.org/officeDocument/2006/relationships/themeOverride" Target="../theme/themeOverride2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05.xml"/><Relationship Id="rId1" Type="http://schemas.openxmlformats.org/officeDocument/2006/relationships/themeOverride" Target="../theme/themeOverride2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00.xml"/><Relationship Id="rId1" Type="http://schemas.openxmlformats.org/officeDocument/2006/relationships/themeOverride" Target="../theme/themeOverride2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86.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8.xml"/><Relationship Id="rId1" Type="http://schemas.openxmlformats.org/officeDocument/2006/relationships/slideLayout" Target="../slideLayouts/slideLayout388.xml"/><Relationship Id="rId5" Type="http://schemas.openxmlformats.org/officeDocument/2006/relationships/image" Target="../media/image116.jpeg"/><Relationship Id="rId4" Type="http://schemas.openxmlformats.org/officeDocument/2006/relationships/image" Target="../media/image115.jpeg"/></Relationships>
</file>

<file path=ppt/slides/_rels/slide1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9.xml"/><Relationship Id="rId1" Type="http://schemas.openxmlformats.org/officeDocument/2006/relationships/slideLayout" Target="../slideLayouts/slideLayout18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jpeg"/></Relationships>
</file>

<file path=ppt/slides/_rels/slide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0.xml"/><Relationship Id="rId1" Type="http://schemas.openxmlformats.org/officeDocument/2006/relationships/slideLayout" Target="../slideLayouts/slideLayout177.xml"/><Relationship Id="rId5" Type="http://schemas.openxmlformats.org/officeDocument/2006/relationships/image" Target="../media/image53.png"/><Relationship Id="rId4" Type="http://schemas.openxmlformats.org/officeDocument/2006/relationships/image" Target="../media/image52.png"/></Relationships>
</file>

<file path=ppt/slides/_rels/slide1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1.xml"/><Relationship Id="rId1" Type="http://schemas.openxmlformats.org/officeDocument/2006/relationships/slideLayout" Target="../slideLayouts/slideLayout177.xml"/><Relationship Id="rId5" Type="http://schemas.openxmlformats.org/officeDocument/2006/relationships/image" Target="../media/image57.jpeg"/><Relationship Id="rId4" Type="http://schemas.openxmlformats.org/officeDocument/2006/relationships/image" Target="../media/image56.jpe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3.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6.xml"/><Relationship Id="rId1" Type="http://schemas.openxmlformats.org/officeDocument/2006/relationships/slideLayout" Target="../slideLayouts/slideLayout47.xml"/><Relationship Id="rId6" Type="http://schemas.openxmlformats.org/officeDocument/2006/relationships/image" Target="../media/image138.emf"/><Relationship Id="rId5" Type="http://schemas.openxmlformats.org/officeDocument/2006/relationships/image" Target="../media/image137.jpeg"/><Relationship Id="rId4" Type="http://schemas.openxmlformats.org/officeDocument/2006/relationships/image" Target="../media/image136.jpeg"/></Relationships>
</file>

<file path=ppt/slides/_rels/slide1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7.xml"/><Relationship Id="rId1" Type="http://schemas.openxmlformats.org/officeDocument/2006/relationships/slideLayout" Target="../slideLayouts/slideLayout598.xml"/></Relationships>
</file>

<file path=ppt/slides/_rels/slide159.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128.xml"/><Relationship Id="rId1" Type="http://schemas.openxmlformats.org/officeDocument/2006/relationships/slideLayout" Target="../slideLayouts/slideLayout47.xml"/><Relationship Id="rId6" Type="http://schemas.openxmlformats.org/officeDocument/2006/relationships/image" Target="../media/image143.gif"/><Relationship Id="rId5" Type="http://schemas.openxmlformats.org/officeDocument/2006/relationships/image" Target="../media/image142.png"/><Relationship Id="rId4" Type="http://schemas.openxmlformats.org/officeDocument/2006/relationships/image" Target="../media/image141.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129.xml"/><Relationship Id="rId1" Type="http://schemas.openxmlformats.org/officeDocument/2006/relationships/slideLayout" Target="../slideLayouts/slideLayout388.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2.jpeg"/></Relationships>
</file>

<file path=ppt/slides/_rels/slide162.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130.xml"/><Relationship Id="rId1" Type="http://schemas.openxmlformats.org/officeDocument/2006/relationships/slideLayout" Target="../slideLayouts/slideLayout29.xml"/><Relationship Id="rId4" Type="http://schemas.openxmlformats.org/officeDocument/2006/relationships/image" Target="../media/image61.jpeg"/></Relationships>
</file>

<file path=ppt/slides/_rels/slide1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1.xml"/><Relationship Id="rId1" Type="http://schemas.openxmlformats.org/officeDocument/2006/relationships/slideLayout" Target="../slideLayouts/slideLayout596.xml"/></Relationships>
</file>

<file path=ppt/slides/_rels/slide1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2.xml"/><Relationship Id="rId1" Type="http://schemas.openxmlformats.org/officeDocument/2006/relationships/slideLayout" Target="../slideLayouts/slideLayout177.xml"/><Relationship Id="rId5" Type="http://schemas.openxmlformats.org/officeDocument/2006/relationships/image" Target="../media/image57.jpeg"/><Relationship Id="rId4" Type="http://schemas.openxmlformats.org/officeDocument/2006/relationships/image" Target="../media/image56.jpeg"/></Relationships>
</file>

<file path=ppt/slides/_rels/slide16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77.xml"/></Relationships>
</file>

<file path=ppt/slides/_rels/slide16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7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3.xml"/><Relationship Id="rId1" Type="http://schemas.openxmlformats.org/officeDocument/2006/relationships/slideLayout" Target="../slideLayouts/slideLayout586.xml"/><Relationship Id="rId6" Type="http://schemas.openxmlformats.org/officeDocument/2006/relationships/image" Target="../media/image159.emf"/><Relationship Id="rId5" Type="http://schemas.openxmlformats.org/officeDocument/2006/relationships/image" Target="../media/image158.emf"/><Relationship Id="rId4" Type="http://schemas.openxmlformats.org/officeDocument/2006/relationships/image" Target="../media/image157.jpeg"/></Relationships>
</file>

<file path=ppt/slides/_rels/slide1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4.xml"/><Relationship Id="rId1" Type="http://schemas.openxmlformats.org/officeDocument/2006/relationships/slideLayout" Target="../slideLayouts/slideLayout49.xml"/></Relationships>
</file>

<file path=ppt/slides/_rels/slide169.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586.xml"/><Relationship Id="rId6" Type="http://schemas.openxmlformats.org/officeDocument/2006/relationships/image" Target="../media/image144.jpeg"/><Relationship Id="rId5" Type="http://schemas.openxmlformats.org/officeDocument/2006/relationships/image" Target="../media/image141.jpeg"/><Relationship Id="rId4" Type="http://schemas.openxmlformats.org/officeDocument/2006/relationships/image" Target="../media/image143.gi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6.xml"/><Relationship Id="rId1" Type="http://schemas.openxmlformats.org/officeDocument/2006/relationships/slideLayout" Target="../slideLayouts/slideLayout588.xml"/></Relationships>
</file>

<file path=ppt/slides/_rels/slide17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7.xml"/><Relationship Id="rId1" Type="http://schemas.openxmlformats.org/officeDocument/2006/relationships/slideLayout" Target="../slideLayouts/slideLayout47.x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8.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9.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0.xml"/><Relationship Id="rId1" Type="http://schemas.openxmlformats.org/officeDocument/2006/relationships/slideLayout" Target="../slideLayouts/slideLayout223.xml"/><Relationship Id="rId4" Type="http://schemas.openxmlformats.org/officeDocument/2006/relationships/image" Target="../media/image165.jpeg"/></Relationships>
</file>

<file path=ppt/slides/_rels/slide17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9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3.xml"/><Relationship Id="rId1" Type="http://schemas.openxmlformats.org/officeDocument/2006/relationships/slideLayout" Target="../slideLayouts/slideLayout223.xml"/></Relationships>
</file>

<file path=ppt/slides/_rels/slide17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44.xml"/><Relationship Id="rId1" Type="http://schemas.openxmlformats.org/officeDocument/2006/relationships/slideLayout" Target="../slideLayouts/slideLayout15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169.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hemeOverride" Target="../theme/themeOverride25.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7.xml"/><Relationship Id="rId1" Type="http://schemas.openxmlformats.org/officeDocument/2006/relationships/slideLayout" Target="../slideLayouts/slideLayout223.xml"/></Relationships>
</file>

<file path=ppt/slides/_rels/slide18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8.xml"/><Relationship Id="rId1" Type="http://schemas.openxmlformats.org/officeDocument/2006/relationships/slideLayout" Target="../slideLayouts/slideLayout40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hemeOverride" Target="../theme/themeOverride26.xml"/><Relationship Id="rId5" Type="http://schemas.openxmlformats.org/officeDocument/2006/relationships/image" Target="../media/image176.jpeg"/><Relationship Id="rId4" Type="http://schemas.openxmlformats.org/officeDocument/2006/relationships/image" Target="../media/image175.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image" Target="../media/image177.jpeg"/></Relationships>
</file>

<file path=ppt/slides/_rels/slide1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1.xml"/><Relationship Id="rId1" Type="http://schemas.openxmlformats.org/officeDocument/2006/relationships/slideLayout" Target="../slideLayouts/slideLayout262.xml"/><Relationship Id="rId4" Type="http://schemas.openxmlformats.org/officeDocument/2006/relationships/image" Target="../media/image91.png"/></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4.xml"/><Relationship Id="rId1" Type="http://schemas.openxmlformats.org/officeDocument/2006/relationships/slideLayout" Target="../slideLayouts/slideLayout2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5.xml"/><Relationship Id="rId1" Type="http://schemas.openxmlformats.org/officeDocument/2006/relationships/slideLayout" Target="../slideLayouts/slideLayout163.xml"/></Relationships>
</file>

<file path=ppt/slides/_rels/slide1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6.xml"/><Relationship Id="rId1" Type="http://schemas.openxmlformats.org/officeDocument/2006/relationships/slideLayout" Target="../slideLayouts/slideLayout163.xml"/></Relationships>
</file>

<file path=ppt/slides/_rels/slide1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7.xml"/><Relationship Id="rId1" Type="http://schemas.openxmlformats.org/officeDocument/2006/relationships/slideLayout" Target="../slideLayouts/slideLayout163.xml"/></Relationships>
</file>

<file path=ppt/slides/_rels/slide1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8.xml"/><Relationship Id="rId1" Type="http://schemas.openxmlformats.org/officeDocument/2006/relationships/slideLayout" Target="../slideLayouts/slideLayout163.xml"/></Relationships>
</file>

<file path=ppt/slides/_rels/slide19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9.xml"/><Relationship Id="rId1" Type="http://schemas.openxmlformats.org/officeDocument/2006/relationships/slideLayout" Target="../slideLayouts/slideLayout80.xml"/></Relationships>
</file>

<file path=ppt/slides/_rels/slide19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0.xml"/><Relationship Id="rId1" Type="http://schemas.openxmlformats.org/officeDocument/2006/relationships/slideLayout" Target="../slideLayouts/slideLayout194.xml"/></Relationships>
</file>

<file path=ppt/slides/_rels/slide1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1.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2.xml"/><Relationship Id="rId1" Type="http://schemas.openxmlformats.org/officeDocument/2006/relationships/slideLayout" Target="../slideLayouts/slideLayout163.xml"/><Relationship Id="rId4" Type="http://schemas.openxmlformats.org/officeDocument/2006/relationships/image" Target="../media/image181.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3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41.xml"/></Relationships>
</file>

<file path=ppt/slides/_rels/slide200.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notesSlide" Target="../notesSlides/notesSlide164.xml"/><Relationship Id="rId1" Type="http://schemas.openxmlformats.org/officeDocument/2006/relationships/slideLayout" Target="../slideLayouts/slideLayout486.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20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190.emf"/><Relationship Id="rId5" Type="http://schemas.openxmlformats.org/officeDocument/2006/relationships/image" Target="../media/image189.emf"/><Relationship Id="rId10" Type="http://schemas.openxmlformats.org/officeDocument/2006/relationships/image" Target="../media/image192.png"/><Relationship Id="rId4" Type="http://schemas.openxmlformats.org/officeDocument/2006/relationships/image" Target="../media/image188.png"/><Relationship Id="rId9" Type="http://schemas.openxmlformats.org/officeDocument/2006/relationships/oleObject" Target="../embeddings/oleObject3.bin"/></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6.xml"/><Relationship Id="rId1" Type="http://schemas.openxmlformats.org/officeDocument/2006/relationships/slideLayout" Target="../slideLayouts/slideLayout318.xml"/><Relationship Id="rId4" Type="http://schemas.openxmlformats.org/officeDocument/2006/relationships/image" Target="../media/image1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0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0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1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2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23.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33.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8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8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77.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77.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23.xml"/><Relationship Id="rId5" Type="http://schemas.openxmlformats.org/officeDocument/2006/relationships/image" Target="../media/image59.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423.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39.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4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40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23.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330.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23.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6.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47.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464.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40.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256.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5.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56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56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0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0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19.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5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1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6.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51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105.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19.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527.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539.xml"/><Relationship Id="rId4" Type="http://schemas.openxmlformats.org/officeDocument/2006/relationships/image" Target="../media/image82.jpeg"/></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527.xml"/><Relationship Id="rId4" Type="http://schemas.openxmlformats.org/officeDocument/2006/relationships/image" Target="../media/image84.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19.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54.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5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1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105.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34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21.xml"/><Relationship Id="rId1" Type="http://schemas.openxmlformats.org/officeDocument/2006/relationships/themeOverride" Target="../theme/themeOverride3.xml"/><Relationship Id="rId4" Type="http://schemas.openxmlformats.org/officeDocument/2006/relationships/image" Target="../media/image88.jp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21.xml"/><Relationship Id="rId1" Type="http://schemas.openxmlformats.org/officeDocument/2006/relationships/themeOverride" Target="../theme/themeOverride4.xml"/><Relationship Id="rId4" Type="http://schemas.openxmlformats.org/officeDocument/2006/relationships/image" Target="../media/image89.jpg"/></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262.xml"/><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262.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7.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307.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7.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7.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251520" y="475897"/>
            <a:ext cx="6048672" cy="707886"/>
          </a:xfrm>
          <a:solidFill>
            <a:srgbClr val="204B1B"/>
          </a:solidFill>
          <a:ln w="9525">
            <a:solidFill>
              <a:srgbClr val="003300"/>
            </a:solidFill>
            <a:miter lim="800000"/>
            <a:headEnd/>
            <a:tailEnd/>
          </a:ln>
          <a:effectLst>
            <a:outerShdw blurRad="63500" dist="38099" dir="2700000" algn="ctr" rotWithShape="0">
              <a:srgbClr val="D60093">
                <a:alpha val="74998"/>
              </a:srgbClr>
            </a:outerShdw>
          </a:effectLst>
        </p:spPr>
        <p:txBody>
          <a:bodyPr vert="horz" wrap="square" lIns="91440" tIns="45720" rIns="91440" bIns="45720" numCol="1" anchor="ctr" anchorCtr="0" compatLnSpc="1">
            <a:prstTxWarp prst="textNoShape">
              <a:avLst/>
            </a:prstTxWarp>
            <a:spAutoFit/>
          </a:bodyPr>
          <a:lstStyle/>
          <a:p>
            <a:r>
              <a:rPr lang="ar-JO" sz="4000" b="1" dirty="0">
                <a:latin typeface="Arial" panose="020B0604020202020204" pitchFamily="34" charset="0"/>
                <a:cs typeface="Arial" panose="020B0604020202020204" pitchFamily="34" charset="0"/>
              </a:rPr>
              <a:t>دانيال ٨-١٢</a:t>
            </a:r>
            <a:endParaRPr lang="en-US" sz="6600" b="1" dirty="0">
              <a:solidFill>
                <a:schemeClr val="tx1"/>
              </a:solidFill>
              <a:latin typeface="Arial" charset="0"/>
              <a:ea typeface="ＭＳ Ｐゴシック" charset="0"/>
              <a:cs typeface="Arial" charset="0"/>
            </a:endParaRPr>
          </a:p>
        </p:txBody>
      </p:sp>
      <p:sp>
        <p:nvSpPr>
          <p:cNvPr id="3" name="Text Box 5">
            <a:extLst>
              <a:ext uri="{FF2B5EF4-FFF2-40B4-BE49-F238E27FC236}">
                <a16:creationId xmlns:a16="http://schemas.microsoft.com/office/drawing/2014/main" id="{E7D3E510-4981-35DE-9147-28F4532C6281}"/>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548598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cs typeface="+mn-cs"/>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إنّ النبوات المُتحققه في الدخول الإنتصاري والموت لاحقًا (9: 25-26) تثبت أنّ المسيح سيغلب ممالك العالم (2: 34-35، 44) وسيحكم (7: 13-14) مَلِكًا (10: 5-9، أنظر رؤيا1: 12-16).</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7956377" y="44450"/>
            <a:ext cx="10826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8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31361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تداعيات الـ 70 أسبوعًا</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8769435" cy="4168877"/>
          </a:xfrm>
          <a:prstGeom prst="rect">
            <a:avLst/>
          </a:prstGeom>
          <a:noFill/>
          <a:ln>
            <a:noFill/>
          </a:ln>
          <a:effectLst>
            <a:glow rad="228600">
              <a:schemeClr val="accent4">
                <a:satMod val="175000"/>
                <a:alpha val="84179"/>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1. المملكة لن تتبع العودة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2. ستستمر الضيقة لمدة 7 سنوات</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3. سيموت المسيا قبل السنة 70 ميلادية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4. سيأتي ضد المسيح في نهاية الزمان  </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دانيال ٩ : ٥٤-٢٧</a:t>
            </a:r>
          </a:p>
        </p:txBody>
      </p:sp>
    </p:spTree>
    <p:extLst>
      <p:ext uri="{BB962C8B-B14F-4D97-AF65-F5344CB8AC3E}">
        <p14:creationId xmlns:p14="http://schemas.microsoft.com/office/powerpoint/2010/main" val="2062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ومن أورشليم كلمة الرب</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04245" y="4016057"/>
            <a:ext cx="166723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61539" y="3978859"/>
            <a:ext cx="156814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6"/>
          <p:cNvSpPr txBox="1">
            <a:spLocks noChangeArrowheads="1"/>
          </p:cNvSpPr>
          <p:nvPr/>
        </p:nvSpPr>
        <p:spPr bwMode="auto">
          <a:xfrm rot="-4468975">
            <a:off x="2657149" y="3962723"/>
            <a:ext cx="162733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الأسود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8-12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مستعلم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 Box 16"/>
          <p:cNvSpPr txBox="1">
            <a:spLocks noChangeArrowheads="1"/>
          </p:cNvSpPr>
          <p:nvPr/>
        </p:nvSpPr>
        <p:spPr bwMode="auto">
          <a:xfrm rot="-4468975">
            <a:off x="3811359" y="3994464"/>
            <a:ext cx="163078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الوحوش</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Text Box 16"/>
          <p:cNvSpPr txBox="1">
            <a:spLocks noChangeArrowheads="1"/>
          </p:cNvSpPr>
          <p:nvPr/>
        </p:nvSpPr>
        <p:spPr bwMode="auto">
          <a:xfrm rot="-4468975">
            <a:off x="4515835" y="4023920"/>
            <a:ext cx="16516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القرون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16"/>
          <p:cNvSpPr txBox="1">
            <a:spLocks noChangeArrowheads="1"/>
          </p:cNvSpPr>
          <p:nvPr/>
        </p:nvSpPr>
        <p:spPr bwMode="auto">
          <a:xfrm rot="-4468975">
            <a:off x="5344590" y="3986993"/>
            <a:ext cx="167189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 الصلاة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 Box 16">
            <a:extLst>
              <a:ext uri="{FF2B5EF4-FFF2-40B4-BE49-F238E27FC236}">
                <a16:creationId xmlns:a16="http://schemas.microsoft.com/office/drawing/2014/main" id="{81F5E98E-F898-2EB0-215D-F21731B9B6E4}"/>
              </a:ext>
            </a:extLst>
          </p:cNvPr>
          <p:cNvSpPr txBox="1">
            <a:spLocks noChangeArrowheads="1"/>
          </p:cNvSpPr>
          <p:nvPr/>
        </p:nvSpPr>
        <p:spPr bwMode="auto">
          <a:xfrm rot="-4468975">
            <a:off x="6279759" y="3982237"/>
            <a:ext cx="165301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rtl="1">
              <a:spcBef>
                <a:spcPct val="10000"/>
              </a:spcBef>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 الرسالة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210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marL="1143000" indent="-1143000" rtl="1">
              <a:buFont typeface="Arial" panose="020B0604020202020204" pitchFamily="34" charset="0"/>
              <a:buChar char="•"/>
            </a:pPr>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١٠ </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41833882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ar-JO" sz="4000" dirty="0">
                <a:solidFill>
                  <a:srgbClr val="CCFF66"/>
                </a:solidFill>
                <a:ea typeface="ＭＳ Ｐゴシック" charset="0"/>
                <a:cs typeface="Arial" panose="020B0604020202020204" pitchFamily="34" charset="0"/>
              </a:rPr>
              <a:t>دانيال 10</a:t>
            </a:r>
            <a:endParaRPr lang="en-US" sz="4000" dirty="0">
              <a:ea typeface="ＭＳ Ｐゴシック" charset="0"/>
              <a:cs typeface="Arial" panose="020B0604020202020204" pitchFamily="34"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وصوم دانيال لمدة 21 يوم (10: 1-13أ)</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82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614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rtl="1"/>
            <a:r>
              <a:rPr lang="ar-SA" dirty="0"/>
              <a:t>دانيال ١٠ : ٤</a:t>
            </a:r>
          </a:p>
        </p:txBody>
      </p:sp>
      <p:pic>
        <p:nvPicPr>
          <p:cNvPr id="828418" name="Picture 2">
            <a:extLst>
              <a:ext uri="{FF2B5EF4-FFF2-40B4-BE49-F238E27FC236}">
                <a16:creationId xmlns:a16="http://schemas.microsoft.com/office/drawing/2014/main" id="{4DCDC3F3-D21E-9B48-A4D2-1E02C5F78E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1400"/>
            <a:ext cx="9145215"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154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a:extLst>
              <a:ext uri="{FF2B5EF4-FFF2-40B4-BE49-F238E27FC236}">
                <a16:creationId xmlns:a16="http://schemas.microsoft.com/office/drawing/2014/main" id="{3EA848EC-074F-9C45-B794-49D4921ED9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42" y="-1"/>
            <a:ext cx="9114957" cy="68302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rtl="1"/>
            <a:r>
              <a:rPr lang="ar-SA" dirty="0"/>
              <a:t>دانيال ١٠ : ٥</a:t>
            </a:r>
          </a:p>
        </p:txBody>
      </p:sp>
    </p:spTree>
    <p:extLst>
      <p:ext uri="{BB962C8B-B14F-4D97-AF65-F5344CB8AC3E}">
        <p14:creationId xmlns:p14="http://schemas.microsoft.com/office/powerpoint/2010/main" val="6587723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6" r="2348" b="3428"/>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جبرائيل</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75373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dirty="0">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10328914"/>
              </p:ext>
            </p:extLst>
          </p:nvPr>
        </p:nvGraphicFramePr>
        <p:xfrm>
          <a:off x="1" y="44624"/>
          <a:ext cx="9108505" cy="6813377"/>
        </p:xfrm>
        <a:graphic>
          <a:graphicData uri="http://schemas.openxmlformats.org/drawingml/2006/table">
            <a:tbl>
              <a:tblPr/>
              <a:tblGrid>
                <a:gridCol w="890934">
                  <a:extLst>
                    <a:ext uri="{9D8B030D-6E8A-4147-A177-3AD203B41FA5}">
                      <a16:colId xmlns:a16="http://schemas.microsoft.com/office/drawing/2014/main" val="20000"/>
                    </a:ext>
                  </a:extLst>
                </a:gridCol>
                <a:gridCol w="797816">
                  <a:extLst>
                    <a:ext uri="{9D8B030D-6E8A-4147-A177-3AD203B41FA5}">
                      <a16:colId xmlns:a16="http://schemas.microsoft.com/office/drawing/2014/main" val="20001"/>
                    </a:ext>
                  </a:extLst>
                </a:gridCol>
                <a:gridCol w="870344">
                  <a:extLst>
                    <a:ext uri="{9D8B030D-6E8A-4147-A177-3AD203B41FA5}">
                      <a16:colId xmlns:a16="http://schemas.microsoft.com/office/drawing/2014/main" val="20002"/>
                    </a:ext>
                  </a:extLst>
                </a:gridCol>
                <a:gridCol w="797816">
                  <a:extLst>
                    <a:ext uri="{9D8B030D-6E8A-4147-A177-3AD203B41FA5}">
                      <a16:colId xmlns:a16="http://schemas.microsoft.com/office/drawing/2014/main" val="20003"/>
                    </a:ext>
                  </a:extLst>
                </a:gridCol>
                <a:gridCol w="725287">
                  <a:extLst>
                    <a:ext uri="{9D8B030D-6E8A-4147-A177-3AD203B41FA5}">
                      <a16:colId xmlns:a16="http://schemas.microsoft.com/office/drawing/2014/main" val="20004"/>
                    </a:ext>
                  </a:extLst>
                </a:gridCol>
                <a:gridCol w="652758">
                  <a:extLst>
                    <a:ext uri="{9D8B030D-6E8A-4147-A177-3AD203B41FA5}">
                      <a16:colId xmlns:a16="http://schemas.microsoft.com/office/drawing/2014/main" val="87033734"/>
                    </a:ext>
                  </a:extLst>
                </a:gridCol>
                <a:gridCol w="797816">
                  <a:extLst>
                    <a:ext uri="{9D8B030D-6E8A-4147-A177-3AD203B41FA5}">
                      <a16:colId xmlns:a16="http://schemas.microsoft.com/office/drawing/2014/main" val="3220415303"/>
                    </a:ext>
                  </a:extLst>
                </a:gridCol>
                <a:gridCol w="652758">
                  <a:extLst>
                    <a:ext uri="{9D8B030D-6E8A-4147-A177-3AD203B41FA5}">
                      <a16:colId xmlns:a16="http://schemas.microsoft.com/office/drawing/2014/main" val="20005"/>
                    </a:ext>
                  </a:extLst>
                </a:gridCol>
                <a:gridCol w="652758">
                  <a:extLst>
                    <a:ext uri="{9D8B030D-6E8A-4147-A177-3AD203B41FA5}">
                      <a16:colId xmlns:a16="http://schemas.microsoft.com/office/drawing/2014/main" val="20008"/>
                    </a:ext>
                  </a:extLst>
                </a:gridCol>
                <a:gridCol w="797816">
                  <a:extLst>
                    <a:ext uri="{9D8B030D-6E8A-4147-A177-3AD203B41FA5}">
                      <a16:colId xmlns:a16="http://schemas.microsoft.com/office/drawing/2014/main" val="20009"/>
                    </a:ext>
                  </a:extLst>
                </a:gridCol>
                <a:gridCol w="704762">
                  <a:extLst>
                    <a:ext uri="{9D8B030D-6E8A-4147-A177-3AD203B41FA5}">
                      <a16:colId xmlns:a16="http://schemas.microsoft.com/office/drawing/2014/main" val="20010"/>
                    </a:ext>
                  </a:extLst>
                </a:gridCol>
                <a:gridCol w="767640">
                  <a:extLst>
                    <a:ext uri="{9D8B030D-6E8A-4147-A177-3AD203B41FA5}">
                      <a16:colId xmlns:a16="http://schemas.microsoft.com/office/drawing/2014/main" val="20011"/>
                    </a:ext>
                  </a:extLst>
                </a:gridCol>
              </a:tblGrid>
              <a:tr h="525652">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الشاملة في زمن الأمم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اليهود</a:t>
                      </a:r>
                      <a:endParaRPr kumimoji="0" lang="en-US"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الأمم</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حياة  دانيال</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الإصحاحات 8-12</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الإصحاحات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 1  </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رؤى</a:t>
                      </a:r>
                      <a:endParaRPr kumimoji="0" lang="en-US"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رؤى بأسلوب 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آرامي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اسماء الله عند اليهود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1117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أنا</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الملاك يقدم تفسير لحلم دانيال</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يفسر الحلم للملك</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النموذج الذي قدمه دانيال</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مستقبل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الملوك</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الصور </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الإنسان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9143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الفترة مابين العهدين إالى الضيقة</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10-12</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الرجوع إلى السبعون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9</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إلى اليونان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8</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الأسود</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الأتون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الترقيّة</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17-21</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 </a:t>
                      </a: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 1-7</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بابل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605-536 ق.م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4624"/>
            <a:ext cx="8991600" cy="54864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152399" y="73014"/>
            <a:ext cx="2446040" cy="375267"/>
          </a:xfrm>
          <a:solidFill>
            <a:schemeClr val="accent6">
              <a:lumMod val="75000"/>
            </a:schemeClr>
          </a:solidFill>
        </p:spPr>
        <p:txBody>
          <a:bodyPr/>
          <a:lstStyle/>
          <a:p>
            <a:r>
              <a:rPr lang="ar-JO" sz="2800" b="1" dirty="0">
                <a:solidFill>
                  <a:srgbClr val="FFFFFF"/>
                </a:solidFill>
                <a:latin typeface="Arial" panose="020B0604020202020204" pitchFamily="34" charset="0"/>
                <a:ea typeface="ＭＳ Ｐゴシック" charset="0"/>
                <a:cs typeface="Arial" panose="020B0604020202020204" pitchFamily="34" charset="0"/>
              </a:rPr>
              <a:t>مخطط سفر دانيال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7256" name="TextBox 9"/>
          <p:cNvSpPr txBox="1">
            <a:spLocks noChangeArrowheads="1"/>
          </p:cNvSpPr>
          <p:nvPr/>
        </p:nvSpPr>
        <p:spPr bwMode="auto">
          <a:xfrm>
            <a:off x="8172400" y="44624"/>
            <a:ext cx="971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532</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 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107047"/>
      </p:ext>
    </p:extLst>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614"/>
          <a:stretch/>
        </p:blipFill>
        <p:spPr>
          <a:xfrm>
            <a:off x="0" y="0"/>
            <a:ext cx="9144000" cy="685906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ميخائيل</a:t>
            </a:r>
            <a:endParaRPr lang="en-US" sz="5400" dirty="0">
              <a:effectLst>
                <a:glow rad="127000">
                  <a:schemeClr val="tx1"/>
                </a:glow>
              </a:effectLst>
              <a:ea typeface="ＭＳ Ｐゴシック" charset="0"/>
            </a:endParaRPr>
          </a:p>
        </p:txBody>
      </p:sp>
      <p:sp>
        <p:nvSpPr>
          <p:cNvPr id="2" name="Rectangle 1"/>
          <p:cNvSpPr/>
          <p:nvPr/>
        </p:nvSpPr>
        <p:spPr bwMode="auto">
          <a:xfrm>
            <a:off x="4283968" y="6381328"/>
            <a:ext cx="504056" cy="46384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7375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رئيس فارس</a:t>
            </a:r>
            <a:br>
              <a:rPr lang="ar-JO" sz="5400" dirty="0">
                <a:effectLst>
                  <a:glow rad="127000">
                    <a:schemeClr val="tx1"/>
                  </a:glow>
                </a:effectLst>
                <a:ea typeface="ＭＳ Ｐゴシック" charset="0"/>
              </a:rPr>
            </a:br>
            <a:r>
              <a:rPr lang="en-US" sz="5400" dirty="0">
                <a:effectLst>
                  <a:glow rad="127000">
                    <a:schemeClr val="tx1"/>
                  </a:glow>
                </a:effectLst>
                <a:ea typeface="ＭＳ Ｐゴシック" charset="0"/>
              </a:rPr>
              <a:t>(</a:t>
            </a:r>
            <a:r>
              <a:rPr lang="ar-JO" sz="5400" dirty="0">
                <a:effectLst>
                  <a:glow rad="127000">
                    <a:schemeClr val="tx1"/>
                  </a:glow>
                </a:effectLst>
                <a:ea typeface="ＭＳ Ｐゴシック" charset="0"/>
              </a:rPr>
              <a:t>دانيال 10</a:t>
            </a:r>
            <a:r>
              <a:rPr lang="en-US" sz="5400" dirty="0">
                <a:effectLst>
                  <a:glow rad="127000">
                    <a:schemeClr val="tx1"/>
                  </a:glow>
                </a:effectLst>
                <a:ea typeface="ＭＳ Ｐゴシック" charset="0"/>
              </a:rPr>
              <a:t>)</a:t>
            </a:r>
          </a:p>
        </p:txBody>
      </p:sp>
    </p:spTree>
    <p:extLst>
      <p:ext uri="{BB962C8B-B14F-4D97-AF65-F5344CB8AC3E}">
        <p14:creationId xmlns:p14="http://schemas.microsoft.com/office/powerpoint/2010/main" val="1664758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الملائكة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4443770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ar-JO" sz="4000" dirty="0">
                <a:solidFill>
                  <a:srgbClr val="CCFF66"/>
                </a:solidFill>
                <a:ea typeface="ＭＳ Ｐゴシック" charset="0"/>
                <a:cs typeface="Arial" panose="020B0604020202020204" pitchFamily="34" charset="0"/>
              </a:rPr>
              <a:t>دانيال 10</a:t>
            </a:r>
            <a:endParaRPr lang="en-US" sz="4000" dirty="0">
              <a:ea typeface="ＭＳ Ｐゴシック" charset="0"/>
              <a:cs typeface="Arial" panose="020B0604020202020204" pitchFamily="34"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وصوم دانيال لمدة 21 يوم (10: 1-13أ)</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الإنتصار على مقاومة الشيطان لاسترداد إسرائيل (10: 13ب-20)</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الفرس، السامريين (سفر عزرا)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البشر (سفر أستير)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اليونانيين، الرومان، العرب، هتلر، الأمم المتحدة ... الخ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يقينية النبوات = الله يسود (10: 21)</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1967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76872"/>
          </a:xfrm>
        </p:spPr>
        <p:txBody>
          <a:bodyPr/>
          <a:lstStyle/>
          <a:p>
            <a:pPr>
              <a:defRPr/>
            </a:pPr>
            <a:r>
              <a:rPr lang="ar-JO" dirty="0"/>
              <a:t>هل يمارس الملائكة الشيطانيون              سلطانًا قويًا على المدن اليوم أيضًا؟</a:t>
            </a:r>
            <a:endParaRPr lang="en-US" dirty="0"/>
          </a:p>
        </p:txBody>
      </p:sp>
      <p:pic>
        <p:nvPicPr>
          <p:cNvPr id="832514" name="Picture 2" descr="Life After Death: The Beginning of A Spiritual Journey With God (+Biblical  Verses &amp;amp; Prayer) | by Phillip Tan | God Help Me | Medium">
            <a:extLst>
              <a:ext uri="{FF2B5EF4-FFF2-40B4-BE49-F238E27FC236}">
                <a16:creationId xmlns:a16="http://schemas.microsoft.com/office/drawing/2014/main" id="{3D314775-5A91-F64B-8878-E20DFC782B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348880"/>
            <a:ext cx="914400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2664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marL="1143000" indent="-1143000" rtl="1">
              <a:buFont typeface="Arial" panose="020B0604020202020204" pitchFamily="34" charset="0"/>
              <a:buChar char="•"/>
            </a:pPr>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١١</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051393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a:srcRect r="1313" b="4479"/>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ar-JO" dirty="0">
                <a:cs typeface="Arial" panose="020B0604020202020204" pitchFamily="34" charset="0"/>
              </a:rPr>
              <a:t>نبوات دانيال 11 </a:t>
            </a:r>
            <a:endParaRPr lang="en-US" dirty="0">
              <a:cs typeface="Arial" panose="020B0604020202020204" pitchFamily="34" charset="0"/>
            </a:endParaRPr>
          </a:p>
        </p:txBody>
      </p:sp>
    </p:spTree>
    <p:extLst>
      <p:ext uri="{BB962C8B-B14F-4D97-AF65-F5344CB8AC3E}">
        <p14:creationId xmlns:p14="http://schemas.microsoft.com/office/powerpoint/2010/main" val="40384108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8640514" cy="1143000"/>
          </a:xfrm>
        </p:spPr>
        <p:txBody>
          <a:bodyPr/>
          <a:lstStyle/>
          <a:p>
            <a:pPr eaLnBrk="1" hangingPunct="1">
              <a:defRPr/>
            </a:pPr>
            <a:r>
              <a:rPr lang="ar-JO" sz="4000" dirty="0">
                <a:solidFill>
                  <a:srgbClr val="CCFF66"/>
                </a:solidFill>
                <a:ea typeface="ＭＳ Ｐゴシック" charset="0"/>
                <a:cs typeface="Arial" panose="020B0604020202020204" pitchFamily="34" charset="0"/>
              </a:rPr>
              <a:t>الإصحاح 11 </a:t>
            </a:r>
            <a:endParaRPr lang="en-US" sz="4000" dirty="0">
              <a:ea typeface="ＭＳ Ｐゴシック" charset="0"/>
              <a:cs typeface="Arial" panose="020B0604020202020204" pitchFamily="34" charset="0"/>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542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5138" marR="0" lvl="0" indent="-465138"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تاريخ ما بين العهدين – 11: 1-35 يحتوي على أكثر من 100 نبوة عن الإمبراطورية الفارسية واليونانية من الإسكندر الأكبر حتى أنطيوخس الرابع الذي يحارب أرض إسرائيل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تاريخ الأزمنة النهائية – 11: 36-45 يتنبأ عن اعتداءات ضد المسيح الأخيرة على إسرائيل </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معاينة تاريخ ما بين العهدين و الأزمنة النهائية</a:t>
            </a:r>
            <a:endParaRPr kumimoji="0" lang="en-US" sz="32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52865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ar-JO" altLang="zh-CN" sz="4000" kern="1200" dirty="0">
                <a:solidFill>
                  <a:srgbClr val="FFFFFF"/>
                </a:solidFill>
                <a:effectLst>
                  <a:outerShdw blurRad="38100" dist="38100" dir="2700000" algn="tl">
                    <a:srgbClr val="000000">
                      <a:alpha val="43137"/>
                    </a:srgbClr>
                  </a:outerShdw>
                </a:effectLst>
                <a:ea typeface="宋体" charset="0"/>
                <a:cs typeface="Arial" panose="020B0604020202020204" pitchFamily="34" charset="0"/>
              </a:rPr>
              <a:t>تاريخ ما بين العهدين</a:t>
            </a:r>
            <a:br>
              <a:rPr lang="en-US" altLang="zh-CN" sz="4000" kern="1200" dirty="0">
                <a:solidFill>
                  <a:srgbClr val="FFFFFF"/>
                </a:solidFill>
                <a:effectLst>
                  <a:outerShdw blurRad="38100" dist="38100" dir="2700000" algn="tl">
                    <a:srgbClr val="000000">
                      <a:alpha val="43137"/>
                    </a:srgbClr>
                  </a:outerShdw>
                </a:effectLst>
                <a:ea typeface="宋体" charset="0"/>
                <a:cs typeface="Arial" panose="020B0604020202020204" pitchFamily="34" charset="0"/>
              </a:rPr>
            </a:br>
            <a:r>
              <a:rPr lang="ar-JO" altLang="zh-CN" sz="4000" kern="1200" dirty="0">
                <a:solidFill>
                  <a:srgbClr val="FFFFFF"/>
                </a:solidFill>
                <a:effectLst>
                  <a:outerShdw blurRad="38100" dist="38100" dir="2700000" algn="tl">
                    <a:srgbClr val="000000">
                      <a:alpha val="43137"/>
                    </a:srgbClr>
                  </a:outerShdw>
                </a:effectLst>
                <a:ea typeface="宋体" charset="0"/>
                <a:cs typeface="Arial" panose="020B0604020202020204" pitchFamily="34" charset="0"/>
              </a:rPr>
              <a:t> </a:t>
            </a:r>
            <a:r>
              <a:rPr lang="ar-SA" sz="3200" dirty="0">
                <a:cs typeface="Arial" panose="020B0604020202020204" pitchFamily="34" charset="0"/>
              </a:rPr>
              <a:t>دانيال ١١ : ١-٣٥</a:t>
            </a:r>
            <a:endParaRPr lang="en-US" sz="4000" dirty="0">
              <a:ea typeface="ＭＳ Ｐゴシック" charset="0"/>
              <a:cs typeface="Arial" panose="020B0604020202020204" pitchFamily="34" charset="0"/>
            </a:endParaRP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542</a:t>
            </a:r>
            <a:endParaRPr lang="en-US" b="1" dirty="0">
              <a:latin typeface="Arial" panose="020B0604020202020204" pitchFamily="34" charset="0"/>
              <a:cs typeface="Arial" panose="020B0604020202020204" pitchFamily="34" charset="0"/>
            </a:endParaRPr>
          </a:p>
        </p:txBody>
      </p:sp>
      <p:pic>
        <p:nvPicPr>
          <p:cNvPr id="771076" name="Picture 1" descr="joshua_jericho_bible_hero_po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816744"/>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4"/>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الإمبراطورية الفارسية</a:t>
            </a: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sz="2800" b="1" dirty="0">
                <a:latin typeface="Arial" panose="020B0604020202020204" pitchFamily="34" charset="0"/>
                <a:cs typeface="Arial" panose="020B0604020202020204" pitchFamily="34" charset="0"/>
              </a:rPr>
              <a:t>دانيال ١١ : ١-٢)</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683568" y="3212976"/>
            <a:ext cx="7632848" cy="3312368"/>
          </a:xfrm>
          <a:prstGeom prst="rect">
            <a:avLst/>
          </a:prstGeom>
          <a:solidFill>
            <a:srgbClr val="02010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ar-SA" sz="3200" b="1" dirty="0">
                <a:latin typeface="Arial" panose="020B0604020202020204" pitchFamily="34" charset="0"/>
                <a:ea typeface="ＭＳ Ｐゴシック" charset="0"/>
                <a:cs typeface="Arial" panose="020B0604020202020204" pitchFamily="34" charset="0"/>
              </a:rPr>
              <a:t>دانيال ١١ : ١-٢</a:t>
            </a:r>
          </a:p>
          <a:p>
            <a:pPr eaLnBrk="1" hangingPunct="1">
              <a:defRPr/>
            </a:pPr>
            <a:r>
              <a:rPr lang="ar-SA" sz="3200" b="1" dirty="0">
                <a:latin typeface="Arial" panose="020B0604020202020204" pitchFamily="34" charset="0"/>
                <a:ea typeface="ＭＳ Ｐゴシック" charset="0"/>
                <a:cs typeface="Arial" panose="020B0604020202020204" pitchFamily="34" charset="0"/>
              </a:rPr>
              <a:t>[وَأَنَا فِي السَّنَةِ الأُولَى لِدَارِيُوسَ الْمَادِيِّ وَقَفْتُ لِأُشَدِّدَهُ وَأُقَوِّيَهُ. وَالآنَ أُخْبِرُكَ بِالْحَقِّ. هُوَذَا ثَلاَثَةُ مُلُوكٍ أَيْضاً يَقُومُونَ فِي فَارِسَ وَالرَّابِعُ يَسْتَغْنِي بِغِنًى أَوْفَرَ مِنْ جَمِيعِهِمْ وَحَسَبَ قُوَّتِهِ بِغِنَاهُ يُهَيِّجُ الْجَمِيعَ عَلَى مَمْلَكَةِ الْيُونَانِ. </a:t>
            </a:r>
          </a:p>
        </p:txBody>
      </p:sp>
    </p:spTree>
    <p:extLst>
      <p:ext uri="{BB962C8B-B14F-4D97-AF65-F5344CB8AC3E}">
        <p14:creationId xmlns:p14="http://schemas.microsoft.com/office/powerpoint/2010/main" val="376900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SA" sz="4800" b="1" dirty="0">
                <a:solidFill>
                  <a:prstClr val="white"/>
                </a:solidFill>
                <a:latin typeface="Arial" panose="020B0604020202020204" pitchFamily="34" charset="0"/>
                <a:cs typeface="Arial" panose="020B0604020202020204" pitchFamily="34" charset="0"/>
              </a:rPr>
              <a:t>دانيال</a:t>
            </a:r>
            <a:endParaRPr lang="en-US" sz="4800" b="1" dirty="0">
              <a:solidFill>
                <a:prstClr val="white"/>
              </a:solidFill>
              <a:latin typeface="Arial" panose="020B0604020202020204" pitchFamily="34"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7813" y="1112502"/>
            <a:ext cx="5020390" cy="4544763"/>
          </a:xfrm>
          <a:prstGeom prst="rect">
            <a:avLst/>
          </a:prstGeom>
        </p:spPr>
      </p:pic>
      <p:sp>
        <p:nvSpPr>
          <p:cNvPr id="16" name="TextBox 3"/>
          <p:cNvSpPr txBox="1">
            <a:spLocks noChangeArrowheads="1"/>
          </p:cNvSpPr>
          <p:nvPr/>
        </p:nvSpPr>
        <p:spPr bwMode="auto">
          <a:xfrm>
            <a:off x="4355976" y="1124744"/>
            <a:ext cx="4608736" cy="452431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تفضيل نبوخذنصّر لدانيال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تفسيرحُلم الملك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أتون الملك نبوخذنصّر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 رؤيا الشجرة</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أحداث في وليمة بيلشاصَّر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داريوس وجُبّ الأسود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مشاهد من الملكوت الآتي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ملامح الوحوش الأربعة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تحديد السبعين أسبوع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 الرؤيا الأخيرة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خوف الملك</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هول الأزمنة الأخيرة </a:t>
            </a:r>
          </a:p>
        </p:txBody>
      </p:sp>
    </p:spTree>
    <p:extLst>
      <p:ext uri="{BB962C8B-B14F-4D97-AF65-F5344CB8AC3E}">
        <p14:creationId xmlns:p14="http://schemas.microsoft.com/office/powerpoint/2010/main" val="5380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Rectangle 2">
            <a:extLst>
              <a:ext uri="{FF2B5EF4-FFF2-40B4-BE49-F238E27FC236}">
                <a16:creationId xmlns:a16="http://schemas.microsoft.com/office/drawing/2014/main" id="{AC10289F-99D2-D376-F749-9355DDC4DF29}"/>
              </a:ext>
            </a:extLst>
          </p:cNvPr>
          <p:cNvSpPr txBox="1">
            <a:spLocks noChangeArrowheads="1"/>
          </p:cNvSpPr>
          <p:nvPr/>
        </p:nvSpPr>
        <p:spPr bwMode="auto">
          <a:xfrm>
            <a:off x="35496" y="1008361"/>
            <a:ext cx="9144000" cy="2649240"/>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 ١١ : ١-٢</a:t>
            </a:r>
          </a:p>
          <a:p>
            <a:pPr>
              <a:defRPr/>
            </a:pPr>
            <a:r>
              <a:rPr lang="ar-SA"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[وَأَنَا فِي السَّنَةِ الأُولَى لِدَارِيُوسَ الْمَادِيِّ وَقَفْتُ لِأُشَدِّدَهُ وَأُقَوِّيَهُ. وَالآنَ أُخْبِرُكَ بِالْحَقِّ. هُوَذَا ثَلاَثَةُ مُلُوكٍ أَيْضاً يَقُومُونَ فِي فَارِسَ وَالرَّابِعُ يَسْتَغْنِي بِغِنًى أَوْفَرَ مِنْ جَمِيعِهِمْ وَحَسَبَ قُوَّتِهِ بِغِنَاهُ يُهَيِّجُ الْجَمِيعَ عَلَى مَمْلَكَةِ الْيُونَانِ.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 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 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 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336909"/>
      </p:ext>
    </p:extLst>
  </p:cSld>
  <p:clrMapOvr>
    <a:masterClrMapping/>
  </p:clrMapOvr>
  <p:transition spd="med">
    <p:zoom dir="in"/>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 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و 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 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 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501044"/>
      </p:ext>
    </p:extLst>
  </p:cSld>
  <p:clrMapOvr>
    <a:masterClrMapping/>
  </p:clrMapOvr>
  <p:transition spd="med">
    <p:zoom dir="in"/>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5"/>
          <p:cNvSpPr>
            <a:spLocks noGrp="1" noChangeArrowheads="1"/>
          </p:cNvSpPr>
          <p:nvPr>
            <p:ph type="title"/>
          </p:nvPr>
        </p:nvSpPr>
        <p:spPr>
          <a:xfrm>
            <a:off x="1043608" y="0"/>
            <a:ext cx="2209800" cy="1752600"/>
          </a:xfrm>
        </p:spPr>
        <p:txBody>
          <a:bodyPr/>
          <a:lstStyle/>
          <a:p>
            <a:pPr algn="ctr" eaLnBrk="1" hangingPunct="1"/>
            <a:r>
              <a:rPr lang="ar-JO" sz="4000" dirty="0">
                <a:ea typeface="ＭＳ Ｐゴシック" charset="0"/>
              </a:rPr>
              <a:t>الحقبة الفارسية</a:t>
            </a:r>
            <a:endParaRPr lang="en-US" sz="4000" dirty="0">
              <a:ea typeface="ＭＳ Ｐゴシック" charset="0"/>
            </a:endParaRPr>
          </a:p>
        </p:txBody>
      </p:sp>
      <p:grpSp>
        <p:nvGrpSpPr>
          <p:cNvPr id="779266" name="Group 8"/>
          <p:cNvGrpSpPr>
            <a:grpSpLocks/>
          </p:cNvGrpSpPr>
          <p:nvPr/>
        </p:nvGrpSpPr>
        <p:grpSpPr bwMode="auto">
          <a:xfrm>
            <a:off x="-228600" y="1905000"/>
            <a:ext cx="9372600" cy="4295775"/>
            <a:chOff x="0" y="1344"/>
            <a:chExt cx="5760" cy="2562"/>
          </a:xfrm>
        </p:grpSpPr>
        <p:pic>
          <p:nvPicPr>
            <p:cNvPr id="779270"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71"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025" name="Rectangle 9"/>
          <p:cNvSpPr>
            <a:spLocks noChangeArrowheads="1"/>
          </p:cNvSpPr>
          <p:nvPr/>
        </p:nvSpPr>
        <p:spPr bwMode="auto">
          <a:xfrm>
            <a:off x="3275856" y="116632"/>
            <a:ext cx="3744416" cy="1620416"/>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حاول أحشويروش     أن يحتل اليونان        (دا 11: 2)</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 Arrow 1"/>
          <p:cNvSpPr>
            <a:spLocks noChangeArrowheads="1"/>
          </p:cNvSpPr>
          <p:nvPr/>
        </p:nvSpPr>
        <p:spPr bwMode="auto">
          <a:xfrm>
            <a:off x="1258888" y="2997200"/>
            <a:ext cx="4176712" cy="792163"/>
          </a:xfrm>
          <a:prstGeom prst="leftArrow">
            <a:avLst>
              <a:gd name="adj1" fmla="val 50000"/>
              <a:gd name="adj2" fmla="val 49992"/>
            </a:avLst>
          </a:prstGeom>
          <a:solidFill>
            <a:srgbClr val="00000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86039"/>
                                        </p:tgtEl>
                                        <p:attrNameLst>
                                          <p:attrName>style.visibility</p:attrName>
                                        </p:attrNameLst>
                                      </p:cBhvr>
                                      <p:to>
                                        <p:strVal val="visible"/>
                                      </p:to>
                                    </p:set>
                                    <p:anim calcmode="lin" valueType="num">
                                      <p:cBhvr>
                                        <p:cTn id="25" dur="1000" fill="hold"/>
                                        <p:tgtEl>
                                          <p:spTgt spid="86039"/>
                                        </p:tgtEl>
                                        <p:attrNameLst>
                                          <p:attrName>ppt_w</p:attrName>
                                        </p:attrNameLst>
                                      </p:cBhvr>
                                      <p:tavLst>
                                        <p:tav tm="0">
                                          <p:val>
                                            <p:fltVal val="0"/>
                                          </p:val>
                                        </p:tav>
                                        <p:tav tm="100000">
                                          <p:val>
                                            <p:strVal val="#ppt_w"/>
                                          </p:val>
                                        </p:tav>
                                      </p:tavLst>
                                    </p:anim>
                                    <p:anim calcmode="lin" valueType="num">
                                      <p:cBhvr>
                                        <p:cTn id="26" dur="1000" fill="hold"/>
                                        <p:tgtEl>
                                          <p:spTgt spid="86039"/>
                                        </p:tgtEl>
                                        <p:attrNameLst>
                                          <p:attrName>ppt_h</p:attrName>
                                        </p:attrNameLst>
                                      </p:cBhvr>
                                      <p:tavLst>
                                        <p:tav tm="0">
                                          <p:val>
                                            <p:fltVal val="0"/>
                                          </p:val>
                                        </p:tav>
                                        <p:tav tm="100000">
                                          <p:val>
                                            <p:strVal val="#ppt_h"/>
                                          </p:val>
                                        </p:tav>
                                      </p:tavLst>
                                    </p:anim>
                                    <p:anim calcmode="lin" valueType="num">
                                      <p:cBhvr>
                                        <p:cTn id="27"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par>
                          <p:cTn id="29" fill="hold" nodeType="afterGroup">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dirty="0">
                <a:effectLst/>
                <a:ea typeface="ＭＳ Ｐゴシック" charset="0"/>
              </a:rPr>
              <a:t>التسلسل الزمني للفترة الفارسية</a:t>
            </a:r>
            <a:endParaRPr lang="en-US" sz="2000" dirty="0">
              <a:effectLst/>
              <a:ea typeface="ＭＳ Ｐゴシック"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313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الملك الفارسي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التواريخ</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الإرتباط الكتابي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الإرتباط اليوناني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كورش</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539-530</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عودة زربابل ويشوع   (عزرا 1-3)</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كمبيسيس</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530-522</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توقف إعادة بناء أورشليم (عزرا 4)</a:t>
                </a:r>
                <a:endParaRPr kumimoji="0" lang="en-US" sz="22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داريوس الأول</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522-486</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نبوة حجي وزكريا (520) إكمال الهيكل (516)    (عزرا 5-6)</a:t>
                </a:r>
                <a:endParaRPr kumimoji="0" lang="en-US"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هزيمة اليونانيين للفرس في ماراثون (490)</a:t>
                </a:r>
                <a:endParaRPr kumimoji="0" lang="en-US"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أحشويروش</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486-464</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قصة أستير</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أستير 1-9</a:t>
                </a: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الفرس يهزمون اليونانيين في تيرموبايلي (480) لكنهم عكسوا في سالاميس (480) ، هيرودوت 485-425</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أرتحشستا الأول</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464-423</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عودة عزرا (458)</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عزرا 7-10</a:t>
                </a:r>
                <a:r>
                  <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عودة نحميا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(نحميا 1-2)</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نبوة ملاخي (433)</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قواعد أثينا</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cs typeface="Arial" panose="020B0604020202020204" pitchFamily="34" charset="0"/>
                <a:sym typeface="Times New Roman"/>
              </a:rPr>
              <a:t>جون هـ. والتون، مخطط التسلسل الزمني وخلفيات العهد القديم، الطبعة الثانية، 70</a:t>
            </a:r>
            <a:r>
              <a:rPr kumimoji="1" lang="en-US" sz="18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cs typeface="Arial" panose="020B0604020202020204" pitchFamily="34" charset="0"/>
                <a:sym typeface="Times New Roman"/>
              </a:rPr>
              <a:t> </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Times New Roman"/>
            </a:endParaRPr>
          </a:p>
        </p:txBody>
      </p:sp>
    </p:spTree>
    <p:extLst>
      <p:ext uri="{BB962C8B-B14F-4D97-AF65-F5344CB8AC3E}">
        <p14:creationId xmlns:p14="http://schemas.microsoft.com/office/powerpoint/2010/main" val="1491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7" name="Picture 4" descr="Picture 4"/>
          <p:cNvPicPr>
            <a:picLocks noChangeAspect="1"/>
          </p:cNvPicPr>
          <p:nvPr/>
        </p:nvPicPr>
        <p:blipFill>
          <a:blip r:embed="rId4" cstate="print"/>
          <a:stretch>
            <a:fillRect/>
          </a:stretch>
        </p:blipFill>
        <p:spPr>
          <a:xfrm>
            <a:off x="-37416" y="980728"/>
            <a:ext cx="9217929" cy="5904656"/>
          </a:xfrm>
          <a:prstGeom prst="rect">
            <a:avLst/>
          </a:prstGeom>
          <a:ln w="12700">
            <a:miter lim="400000"/>
          </a:ln>
        </p:spPr>
      </p:pic>
      <p:sp>
        <p:nvSpPr>
          <p:cNvPr id="2968" name="Title 1"/>
          <p:cNvSpPr txBox="1">
            <a:spLocks noGrp="1"/>
          </p:cNvSpPr>
          <p:nvPr>
            <p:ph type="title"/>
          </p:nvPr>
        </p:nvSpPr>
        <p:spPr>
          <a:xfrm>
            <a:off x="0" y="116632"/>
            <a:ext cx="9144000" cy="792088"/>
          </a:xfrm>
          <a:prstGeom prst="rect">
            <a:avLst/>
          </a:prstGeom>
        </p:spPr>
        <p:txBody>
          <a:bodyPr/>
          <a:lstStyle>
            <a:lvl1pPr>
              <a:defRPr sz="4000" b="1"/>
            </a:lvl1pPr>
          </a:lstStyle>
          <a:p>
            <a:pPr algn="ctr">
              <a:defRPr>
                <a:effectLst/>
              </a:defRPr>
            </a:pPr>
            <a:r>
              <a:rPr lang="ar-JO" dirty="0"/>
              <a:t>قمة التاريخ اليوناني</a:t>
            </a:r>
            <a:endParaRPr dirty="0"/>
          </a:p>
        </p:txBody>
      </p:sp>
      <p:sp>
        <p:nvSpPr>
          <p:cNvPr id="2969" name="Title 1"/>
          <p:cNvSpPr txBox="1"/>
          <p:nvPr/>
        </p:nvSpPr>
        <p:spPr>
          <a:xfrm>
            <a:off x="71509" y="6033482"/>
            <a:ext cx="9052561" cy="707886"/>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rPr>
              <a:t>الديمقراطية وبناء البارثينون</a:t>
            </a:r>
            <a:endParaRPr kumimoji="1"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3" name="Picture 5" descr="Picture 5"/>
          <p:cNvPicPr>
            <a:picLocks noChangeAspect="1"/>
          </p:cNvPicPr>
          <p:nvPr/>
        </p:nvPicPr>
        <p:blipFill>
          <a:blip r:embed="rId4" cstate="print"/>
          <a:stretch>
            <a:fillRect/>
          </a:stretch>
        </p:blipFill>
        <p:spPr>
          <a:xfrm>
            <a:off x="165100" y="0"/>
            <a:ext cx="8804327" cy="6858000"/>
          </a:xfrm>
          <a:prstGeom prst="rect">
            <a:avLst/>
          </a:prstGeom>
          <a:ln w="12700">
            <a:miter lim="400000"/>
          </a:ln>
        </p:spPr>
      </p:pic>
      <p:sp>
        <p:nvSpPr>
          <p:cNvPr id="2974" name="Title 1"/>
          <p:cNvSpPr txBox="1">
            <a:spLocks noGrp="1"/>
          </p:cNvSpPr>
          <p:nvPr>
            <p:ph type="title"/>
          </p:nvPr>
        </p:nvSpPr>
        <p:spPr>
          <a:xfrm>
            <a:off x="5076056" y="188639"/>
            <a:ext cx="4067944" cy="936106"/>
          </a:xfrm>
          <a:prstGeom prst="rect">
            <a:avLst/>
          </a:prstGeom>
        </p:spPr>
        <p:txBody>
          <a:bodyPr/>
          <a:lstStyle>
            <a:lvl1pPr>
              <a:defRPr sz="4000" b="1">
                <a:solidFill>
                  <a:srgbClr val="000000"/>
                </a:solidFill>
              </a:defRPr>
            </a:lvl1pPr>
          </a:lstStyle>
          <a:p>
            <a:pPr>
              <a:defRPr>
                <a:effectLst/>
              </a:defRPr>
            </a:pPr>
            <a:r>
              <a:rPr lang="ar-JO" dirty="0"/>
              <a:t>الأكروبوليس</a:t>
            </a:r>
            <a:endParaRPr dirty="0"/>
          </a:p>
        </p:txBody>
      </p:sp>
    </p:spTree>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8" name="Picture 4" descr="Picture 4"/>
          <p:cNvPicPr>
            <a:picLocks noChangeAspect="1"/>
          </p:cNvPicPr>
          <p:nvPr/>
        </p:nvPicPr>
        <p:blipFill>
          <a:blip r:embed="rId4" cstate="print"/>
          <a:stretch>
            <a:fillRect/>
          </a:stretch>
        </p:blipFill>
        <p:spPr>
          <a:xfrm>
            <a:off x="0" y="759023"/>
            <a:ext cx="9144000" cy="6098977"/>
          </a:xfrm>
          <a:prstGeom prst="rect">
            <a:avLst/>
          </a:prstGeom>
          <a:ln w="12700">
            <a:miter lim="400000"/>
          </a:ln>
        </p:spPr>
      </p:pic>
      <p:sp>
        <p:nvSpPr>
          <p:cNvPr id="2979" name="Title 1"/>
          <p:cNvSpPr txBox="1">
            <a:spLocks noGrp="1"/>
          </p:cNvSpPr>
          <p:nvPr>
            <p:ph type="title"/>
          </p:nvPr>
        </p:nvSpPr>
        <p:spPr>
          <a:xfrm>
            <a:off x="0" y="-27384"/>
            <a:ext cx="9144000" cy="792088"/>
          </a:xfrm>
          <a:prstGeom prst="rect">
            <a:avLst/>
          </a:prstGeom>
        </p:spPr>
        <p:txBody>
          <a:bodyPr/>
          <a:lstStyle/>
          <a:p>
            <a:pPr algn="ctr">
              <a:defRPr sz="4000" b="1">
                <a:effectLst/>
              </a:defRPr>
            </a:pPr>
            <a:r>
              <a:rPr lang="ar-JO" dirty="0"/>
              <a:t>هدف لبلاد فارس</a:t>
            </a:r>
            <a:endParaRPr dirty="0"/>
          </a:p>
        </p:txBody>
      </p:sp>
      <p:sp>
        <p:nvSpPr>
          <p:cNvPr id="2980" name="Title 1"/>
          <p:cNvSpPr txBox="1"/>
          <p:nvPr/>
        </p:nvSpPr>
        <p:spPr>
          <a:xfrm>
            <a:off x="45719" y="5821433"/>
            <a:ext cx="9052561" cy="707886"/>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rPr>
              <a:t>الديمقراطية وبناء البارثينون</a:t>
            </a:r>
            <a:endParaRPr kumimoji="1"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84" name="Picture 2" descr="Picture 2"/>
          <p:cNvPicPr>
            <a:picLocks noChangeAspect="1"/>
          </p:cNvPicPr>
          <p:nvPr/>
        </p:nvPicPr>
        <p:blipFill>
          <a:blip r:embed="rId4" cstate="print"/>
          <a:stretch>
            <a:fillRect/>
          </a:stretch>
        </p:blipFill>
        <p:spPr>
          <a:xfrm>
            <a:off x="0" y="821763"/>
            <a:ext cx="9144000" cy="6063621"/>
          </a:xfrm>
          <a:prstGeom prst="rect">
            <a:avLst/>
          </a:prstGeom>
          <a:ln w="12700">
            <a:miter lim="400000"/>
          </a:ln>
        </p:spPr>
      </p:pic>
      <p:sp>
        <p:nvSpPr>
          <p:cNvPr id="2985"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الأكروبوليس اليوم</a:t>
            </a:r>
            <a:endParaRPr dirty="0"/>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دانيال</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65463"/>
            <a:ext cx="9167813" cy="1305986"/>
          </a:xfrm>
          <a:solidFill>
            <a:schemeClr val="tx1"/>
          </a:solidFill>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واثقاً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89" name="Picture 2" descr="Picture 2"/>
          <p:cNvPicPr>
            <a:picLocks noChangeAspect="1"/>
          </p:cNvPicPr>
          <p:nvPr/>
        </p:nvPicPr>
        <p:blipFill>
          <a:blip r:embed="rId4" cstate="print"/>
          <a:stretch>
            <a:fillRect/>
          </a:stretch>
        </p:blipFill>
        <p:spPr>
          <a:xfrm>
            <a:off x="-21995" y="1081143"/>
            <a:ext cx="9144001" cy="5776857"/>
          </a:xfrm>
          <a:prstGeom prst="rect">
            <a:avLst/>
          </a:prstGeom>
          <a:ln w="12700">
            <a:miter lim="400000"/>
          </a:ln>
        </p:spPr>
      </p:pic>
      <p:sp>
        <p:nvSpPr>
          <p:cNvPr id="2990"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قمة التاريخ اليوناني</a:t>
            </a:r>
            <a:endParaRPr dirty="0"/>
          </a:p>
        </p:txBody>
      </p:sp>
      <p:sp>
        <p:nvSpPr>
          <p:cNvPr id="2991" name="Title 1"/>
          <p:cNvSpPr txBox="1"/>
          <p:nvPr/>
        </p:nvSpPr>
        <p:spPr>
          <a:xfrm>
            <a:off x="45719" y="5513657"/>
            <a:ext cx="9052561" cy="1323439"/>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1" sz="4000" b="1" i="0" u="none" strike="noStrike" cap="none" spc="0" normalizeH="0" baseline="0">
                <a:ln>
                  <a:noFill/>
                </a:ln>
                <a:solidFill>
                  <a:srgbClr val="FFFFFF"/>
                </a:solidFill>
                <a:effectLst>
                  <a:glow rad="228600">
                    <a:srgbClr val="000000"/>
                  </a:glow>
                </a:effectLst>
                <a:uLnTx/>
                <a:uFillTx/>
                <a:latin typeface="Arial"/>
                <a:cs typeface="Arial"/>
              </a:defRPr>
            </a:lvl1pPr>
            <a:lvl2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latin typeface="Arial" panose="020B0604020202020204" pitchFamily="34" charset="0"/>
                <a:cs typeface="Arial" panose="020B0604020202020204" pitchFamily="34" charset="0"/>
                <a:sym typeface="Arial"/>
              </a:rPr>
              <a:t>أثينا (إلهة الحكمة) </a:t>
            </a:r>
          </a:p>
          <a:p>
            <a:r>
              <a:rPr lang="ar-JO" dirty="0">
                <a:latin typeface="Arial" panose="020B0604020202020204" pitchFamily="34" charset="0"/>
                <a:cs typeface="Arial" panose="020B0604020202020204" pitchFamily="34" charset="0"/>
                <a:sym typeface="Arial"/>
              </a:rPr>
              <a:t>داخل البارثينون</a:t>
            </a:r>
            <a:endParaRPr dirty="0">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5" name="Picture 4" descr="Picture 4"/>
          <p:cNvPicPr>
            <a:picLocks noChangeAspect="1"/>
          </p:cNvPicPr>
          <p:nvPr/>
        </p:nvPicPr>
        <p:blipFill>
          <a:blip r:embed="rId4" cstate="print"/>
          <a:stretch>
            <a:fillRect/>
          </a:stretch>
        </p:blipFill>
        <p:spPr>
          <a:xfrm>
            <a:off x="-4767" y="764704"/>
            <a:ext cx="9089011" cy="5112569"/>
          </a:xfrm>
          <a:prstGeom prst="rect">
            <a:avLst/>
          </a:prstGeom>
          <a:ln w="12700">
            <a:miter lim="400000"/>
          </a:ln>
        </p:spPr>
      </p:pic>
      <p:sp>
        <p:nvSpPr>
          <p:cNvPr id="2996"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قمة التاريخ اليوناني</a:t>
            </a:r>
            <a:endParaRPr dirty="0"/>
          </a:p>
        </p:txBody>
      </p:sp>
      <p:sp>
        <p:nvSpPr>
          <p:cNvPr id="2997" name="Title 1"/>
          <p:cNvSpPr txBox="1"/>
          <p:nvPr/>
        </p:nvSpPr>
        <p:spPr>
          <a:xfrm>
            <a:off x="59756" y="4615345"/>
            <a:ext cx="9038524" cy="1323439"/>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1" sz="4000" b="1" i="0" u="none" strike="noStrike" cap="none" spc="0" normalizeH="0" baseline="0">
                <a:ln>
                  <a:noFill/>
                </a:ln>
                <a:solidFill>
                  <a:srgbClr val="FFFFFF"/>
                </a:solidFill>
                <a:effectLst>
                  <a:glow rad="228600">
                    <a:srgbClr val="000000"/>
                  </a:glow>
                </a:effectLst>
                <a:uLnTx/>
                <a:uFillTx/>
                <a:latin typeface="Arial"/>
                <a:cs typeface="Arial"/>
              </a:defRPr>
            </a:lvl1pPr>
            <a:lvl2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latin typeface="Arial" panose="020B0604020202020204" pitchFamily="34" charset="0"/>
                <a:cs typeface="Arial" panose="020B0604020202020204" pitchFamily="34" charset="0"/>
                <a:sym typeface="Arial"/>
              </a:rPr>
              <a:t>أثينا (إلهة الحكمة) </a:t>
            </a:r>
          </a:p>
          <a:p>
            <a:r>
              <a:rPr lang="ar-JO" dirty="0">
                <a:latin typeface="Arial" panose="020B0604020202020204" pitchFamily="34" charset="0"/>
                <a:cs typeface="Arial" panose="020B0604020202020204" pitchFamily="34" charset="0"/>
                <a:sym typeface="Arial"/>
              </a:rPr>
              <a:t>داخل البارثينون</a:t>
            </a:r>
          </a:p>
        </p:txBody>
      </p:sp>
    </p:spTree>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1" name="Picture 2" descr="Picture 2"/>
          <p:cNvPicPr>
            <a:picLocks noChangeAspect="1"/>
          </p:cNvPicPr>
          <p:nvPr/>
        </p:nvPicPr>
        <p:blipFill>
          <a:blip r:embed="rId4" cstate="print"/>
          <a:stretch>
            <a:fillRect/>
          </a:stretch>
        </p:blipFill>
        <p:spPr>
          <a:xfrm>
            <a:off x="311599" y="-27384"/>
            <a:ext cx="8580882" cy="6858001"/>
          </a:xfrm>
          <a:prstGeom prst="rect">
            <a:avLst/>
          </a:prstGeom>
          <a:ln w="12700">
            <a:miter lim="400000"/>
          </a:ln>
        </p:spPr>
      </p:pic>
      <p:sp>
        <p:nvSpPr>
          <p:cNvPr id="3002" name="Title 1"/>
          <p:cNvSpPr txBox="1">
            <a:spLocks noGrp="1"/>
          </p:cNvSpPr>
          <p:nvPr>
            <p:ph type="title"/>
          </p:nvPr>
        </p:nvSpPr>
        <p:spPr>
          <a:xfrm>
            <a:off x="0" y="-27384"/>
            <a:ext cx="9144000" cy="792088"/>
          </a:xfrm>
          <a:prstGeom prst="rect">
            <a:avLst/>
          </a:prstGeom>
        </p:spPr>
        <p:txBody>
          <a:bodyPr>
            <a:normAutofit/>
          </a:bodyPr>
          <a:lstStyle>
            <a:lvl1pPr>
              <a:defRPr sz="3200" b="1"/>
            </a:lvl1pPr>
          </a:lstStyle>
          <a:p>
            <a:pPr algn="ctr">
              <a:defRPr>
                <a:effectLst/>
              </a:defRPr>
            </a:pPr>
            <a:r>
              <a:rPr lang="ar-JO" dirty="0">
                <a:effectLst>
                  <a:glow rad="228600">
                    <a:schemeClr val="accent4">
                      <a:satMod val="175000"/>
                      <a:alpha val="83000"/>
                    </a:schemeClr>
                  </a:glow>
                </a:effectLst>
              </a:rPr>
              <a:t>الغزوات الفارسية لليونان (500-479 ق.م)</a:t>
            </a:r>
            <a:endParaRPr dirty="0">
              <a:effectLst>
                <a:glow rad="228600">
                  <a:schemeClr val="accent4">
                    <a:satMod val="175000"/>
                    <a:alpha val="83000"/>
                  </a:schemeClr>
                </a:glow>
              </a:effectLst>
            </a:endParaRPr>
          </a:p>
        </p:txBody>
      </p:sp>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06"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Greece defeated the Persians</a:t>
            </a:r>
          </a:p>
        </p:txBody>
      </p:sp>
      <p:pic>
        <p:nvPicPr>
          <p:cNvPr id="3007" name="Picture 4" descr="Picture 4"/>
          <p:cNvPicPr>
            <a:picLocks noChangeAspect="1"/>
          </p:cNvPicPr>
          <p:nvPr/>
        </p:nvPicPr>
        <p:blipFill>
          <a:blip r:embed="rId4" cstate="print"/>
          <a:stretch>
            <a:fillRect/>
          </a:stretch>
        </p:blipFill>
        <p:spPr>
          <a:xfrm>
            <a:off x="25400" y="26505"/>
            <a:ext cx="9074605" cy="6858000"/>
          </a:xfrm>
          <a:prstGeom prst="rect">
            <a:avLst/>
          </a:prstGeom>
          <a:ln w="12700">
            <a:miter lim="400000"/>
          </a:ln>
        </p:spPr>
      </p:pic>
      <p:sp>
        <p:nvSpPr>
          <p:cNvPr id="3008" name="Title 1"/>
          <p:cNvSpPr txBox="1">
            <a:spLocks noGrp="1"/>
          </p:cNvSpPr>
          <p:nvPr>
            <p:ph type="title"/>
          </p:nvPr>
        </p:nvSpPr>
        <p:spPr>
          <a:xfrm>
            <a:off x="0" y="-27384"/>
            <a:ext cx="9144000" cy="792088"/>
          </a:xfrm>
          <a:prstGeom prst="rect">
            <a:avLst/>
          </a:prstGeom>
          <a:solidFill>
            <a:srgbClr val="000000"/>
          </a:solidFill>
        </p:spPr>
        <p:txBody>
          <a:bodyPr>
            <a:normAutofit/>
          </a:bodyPr>
          <a:lstStyle>
            <a:lvl1pPr>
              <a:defRPr sz="4000" b="1"/>
            </a:lvl1pPr>
          </a:lstStyle>
          <a:p>
            <a:pPr algn="ctr">
              <a:defRPr>
                <a:effectLst/>
              </a:defRPr>
            </a:pPr>
            <a:r>
              <a:rPr lang="ar-JO" dirty="0"/>
              <a:t>معركة ماراثون (490 ق.م)</a:t>
            </a:r>
            <a:endParaRPr dirty="0"/>
          </a:p>
        </p:txBody>
      </p:sp>
    </p:spTree>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12" name="Picture 2" descr="Picture 2"/>
          <p:cNvPicPr>
            <a:picLocks noChangeAspect="1"/>
          </p:cNvPicPr>
          <p:nvPr/>
        </p:nvPicPr>
        <p:blipFill>
          <a:blip r:embed="rId4" cstate="print"/>
          <a:stretch>
            <a:fillRect/>
          </a:stretch>
        </p:blipFill>
        <p:spPr>
          <a:xfrm>
            <a:off x="203200" y="0"/>
            <a:ext cx="8714859" cy="6858000"/>
          </a:xfrm>
          <a:prstGeom prst="rect">
            <a:avLst/>
          </a:prstGeom>
          <a:ln w="12700">
            <a:miter lim="400000"/>
          </a:ln>
        </p:spPr>
      </p:pic>
      <p:sp>
        <p:nvSpPr>
          <p:cNvPr id="3013" name="Title 1"/>
          <p:cNvSpPr txBox="1">
            <a:spLocks noGrp="1"/>
          </p:cNvSpPr>
          <p:nvPr>
            <p:ph type="title"/>
          </p:nvPr>
        </p:nvSpPr>
        <p:spPr>
          <a:xfrm>
            <a:off x="0" y="-27384"/>
            <a:ext cx="9144000" cy="792088"/>
          </a:xfrm>
          <a:prstGeom prst="rect">
            <a:avLst/>
          </a:prstGeom>
          <a:solidFill>
            <a:srgbClr val="000000"/>
          </a:solidFill>
        </p:spPr>
        <p:txBody>
          <a:bodyPr/>
          <a:lstStyle>
            <a:lvl1pPr>
              <a:defRPr sz="4000" b="1"/>
            </a:lvl1pPr>
          </a:lstStyle>
          <a:p>
            <a:pPr algn="ctr">
              <a:defRPr>
                <a:effectLst/>
              </a:defRPr>
            </a:pPr>
            <a:r>
              <a:rPr lang="ar-JO" dirty="0"/>
              <a:t>معركة ماراثون (490 ق.م)</a:t>
            </a:r>
            <a:endParaRPr dirty="0"/>
          </a:p>
        </p:txBody>
      </p:sp>
      <p:grpSp>
        <p:nvGrpSpPr>
          <p:cNvPr id="3016" name="Title 1"/>
          <p:cNvGrpSpPr/>
          <p:nvPr/>
        </p:nvGrpSpPr>
        <p:grpSpPr>
          <a:xfrm>
            <a:off x="0" y="6041432"/>
            <a:ext cx="9144000" cy="792090"/>
            <a:chOff x="0" y="0"/>
            <a:chExt cx="9144000" cy="792088"/>
          </a:xfrm>
        </p:grpSpPr>
        <p:sp>
          <p:nvSpPr>
            <p:cNvPr id="3014" name="Rectangle"/>
            <p:cNvSpPr/>
            <p:nvPr/>
          </p:nvSpPr>
          <p:spPr>
            <a:xfrm>
              <a:off x="0" y="0"/>
              <a:ext cx="9144000" cy="792088"/>
            </a:xfrm>
            <a:prstGeom prst="rect">
              <a:avLst/>
            </a:prstGeom>
            <a:solidFill>
              <a:srgbClr val="00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effectLst>
                    <a:outerShdw blurRad="38100" dist="38100" dir="2700000" rotWithShape="0">
                      <a:srgbClr val="000000"/>
                    </a:outerShdw>
                  </a:effectLst>
                  <a:latin typeface="Arial"/>
                  <a:ea typeface="Arial"/>
                  <a:cs typeface="Arial"/>
                  <a:sym typeface="Arial"/>
                </a:defRPr>
              </a:pPr>
              <a:endParaRPr kumimoji="0" sz="4400" b="1"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3015" name="Greece defeated the Persians"/>
            <p:cNvSpPr txBox="1"/>
            <p:nvPr/>
          </p:nvSpPr>
          <p:spPr>
            <a:xfrm>
              <a:off x="45719" y="42103"/>
              <a:ext cx="9052561" cy="7078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هزمت اليونان الفرس</a:t>
              </a:r>
              <a:endPar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Tree>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معركة ماراثون (490 ق.م)</a:t>
            </a:r>
            <a:endParaRPr dirty="0"/>
          </a:p>
        </p:txBody>
      </p:sp>
      <p:sp>
        <p:nvSpPr>
          <p:cNvPr id="3021"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Greece defeated the Persians</a:t>
            </a:r>
          </a:p>
        </p:txBody>
      </p:sp>
      <p:pic>
        <p:nvPicPr>
          <p:cNvPr id="3022" name="Picture 2" descr="Picture 2"/>
          <p:cNvPicPr>
            <a:picLocks noChangeAspect="1"/>
          </p:cNvPicPr>
          <p:nvPr/>
        </p:nvPicPr>
        <p:blipFill>
          <a:blip r:embed="rId4" cstate="print"/>
          <a:stretch>
            <a:fillRect/>
          </a:stretch>
        </p:blipFill>
        <p:spPr>
          <a:xfrm>
            <a:off x="-14046" y="821763"/>
            <a:ext cx="9122551" cy="6036237"/>
          </a:xfrm>
          <a:prstGeom prst="rect">
            <a:avLst/>
          </a:prstGeom>
          <a:ln w="12700">
            <a:miter lim="400000"/>
          </a:ln>
        </p:spPr>
      </p:pic>
    </p:spTree>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6"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معركة ماراثون (490 ق.م)</a:t>
            </a:r>
            <a:endParaRPr dirty="0"/>
          </a:p>
        </p:txBody>
      </p:sp>
      <p:sp>
        <p:nvSpPr>
          <p:cNvPr id="3027"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هزمت اليونان الفرس</a:t>
            </a:r>
            <a:endPar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3028" name="Picture 4" descr="Picture 4"/>
          <p:cNvPicPr>
            <a:picLocks noChangeAspect="1"/>
          </p:cNvPicPr>
          <p:nvPr/>
        </p:nvPicPr>
        <p:blipFill>
          <a:blip r:embed="rId4" cstate="print"/>
          <a:stretch>
            <a:fillRect/>
          </a:stretch>
        </p:blipFill>
        <p:spPr>
          <a:xfrm>
            <a:off x="7681" y="764704"/>
            <a:ext cx="9108705" cy="5328593"/>
          </a:xfrm>
          <a:prstGeom prst="rect">
            <a:avLst/>
          </a:prstGeom>
          <a:ln w="12700">
            <a:miter lim="400000"/>
          </a:ln>
        </p:spPr>
      </p:pic>
      <p:pic>
        <p:nvPicPr>
          <p:cNvPr id="3029" name="Picture 5" descr="Picture 5"/>
          <p:cNvPicPr>
            <a:picLocks noChangeAspect="1"/>
          </p:cNvPicPr>
          <p:nvPr/>
        </p:nvPicPr>
        <p:blipFill>
          <a:blip r:embed="rId5" cstate="print"/>
          <a:stretch>
            <a:fillRect/>
          </a:stretch>
        </p:blipFill>
        <p:spPr>
          <a:xfrm>
            <a:off x="4860032" y="908720"/>
            <a:ext cx="3797301" cy="3568701"/>
          </a:xfrm>
          <a:prstGeom prst="rect">
            <a:avLst/>
          </a:prstGeom>
          <a:ln w="76200">
            <a:solidFill>
              <a:srgbClr val="000000"/>
            </a:solidFill>
          </a:ln>
        </p:spPr>
      </p:pic>
    </p:spTree>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داريوس</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522-486</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اليونانيون يهزمون الفرس في ماراثون (490)</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أحشويروش</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486-464</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01406" name="Title 48"/>
          <p:cNvSpPr>
            <a:spLocks noGrp="1"/>
          </p:cNvSpPr>
          <p:nvPr>
            <p:ph type="title" idx="4294967295"/>
          </p:nvPr>
        </p:nvSpPr>
        <p:spPr>
          <a:xfrm>
            <a:off x="0" y="0"/>
            <a:ext cx="9144000" cy="5492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dirty="0">
                <a:solidFill>
                  <a:schemeClr val="bg1"/>
                </a:solidFill>
                <a:effectLst/>
                <a:ea typeface="ＭＳ Ｐゴシック" charset="0"/>
                <a:cs typeface="Arial" panose="020B0604020202020204" pitchFamily="34" charset="0"/>
              </a:rPr>
              <a:t>الغزوات الفارسية لليونان = أحشويروش المحبط</a:t>
            </a:r>
            <a:endParaRPr lang="en-US" sz="2800" dirty="0">
              <a:effectLst/>
              <a:ea typeface="ＭＳ Ｐゴシック" charset="0"/>
              <a:cs typeface="Arial" panose="020B0604020202020204" pitchFamily="34"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490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سفر أستير 483-473</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الفرس يهزمون اليونانيين في ثيرموبيلاي</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لكنهم عكسوا في سلاميس (480 سبتمبر)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مأدبة أحشويروش لمدة 7 أيام    خلعت فيها     الملكة وشتي (483)</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3" name="Down Arrow 2"/>
          <p:cNvSpPr/>
          <p:nvPr/>
        </p:nvSpPr>
        <p:spPr bwMode="auto">
          <a:xfrm rot="20376257">
            <a:off x="4517271"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6" name="Down Arrow 65"/>
          <p:cNvSpPr/>
          <p:nvPr/>
        </p:nvSpPr>
        <p:spPr bwMode="auto">
          <a:xfrm rot="20376257">
            <a:off x="6389479"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8" name="Down Arrow 67"/>
          <p:cNvSpPr/>
          <p:nvPr/>
        </p:nvSpPr>
        <p:spPr bwMode="auto">
          <a:xfrm rot="1624515">
            <a:off x="268039" y="2866716"/>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Tree>
    <p:extLst>
      <p:ext uri="{BB962C8B-B14F-4D97-AF65-F5344CB8AC3E}">
        <p14:creationId xmlns:p14="http://schemas.microsoft.com/office/powerpoint/2010/main" val="23322041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66" name="Picture 2" descr="Picture 2"/>
          <p:cNvPicPr>
            <a:picLocks noChangeAspect="1"/>
          </p:cNvPicPr>
          <p:nvPr/>
        </p:nvPicPr>
        <p:blipFill>
          <a:blip r:embed="rId4" cstate="print"/>
          <a:stretch>
            <a:fillRect/>
          </a:stretch>
        </p:blipFill>
        <p:spPr>
          <a:xfrm>
            <a:off x="393700" y="0"/>
            <a:ext cx="8337665" cy="6858000"/>
          </a:xfrm>
          <a:prstGeom prst="rect">
            <a:avLst/>
          </a:prstGeom>
          <a:ln w="12700">
            <a:miter lim="400000"/>
          </a:ln>
        </p:spPr>
      </p:pic>
      <p:sp>
        <p:nvSpPr>
          <p:cNvPr id="3067" name="Title 1"/>
          <p:cNvSpPr txBox="1">
            <a:spLocks noGrp="1"/>
          </p:cNvSpPr>
          <p:nvPr>
            <p:ph type="title"/>
          </p:nvPr>
        </p:nvSpPr>
        <p:spPr>
          <a:xfrm>
            <a:off x="0" y="116631"/>
            <a:ext cx="9144000" cy="12241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normAutofit fontScale="90000"/>
          </a:bodyPr>
          <a:lstStyle/>
          <a:p>
            <a:pPr algn="ctr" eaLnBrk="0" fontAlgn="base" hangingPunct="0">
              <a:spcBef>
                <a:spcPct val="0"/>
              </a:spcBef>
              <a:spcAft>
                <a:spcPct val="0"/>
              </a:spcAft>
            </a:pPr>
            <a:r>
              <a:rPr kumimoji="1" lang="ar-JO" sz="4000" dirty="0">
                <a:effectLst>
                  <a:glow rad="228600">
                    <a:srgbClr val="000000"/>
                  </a:glow>
                </a:effectLst>
                <a:ea typeface="ＭＳ Ｐゴシック" charset="0"/>
                <a:cs typeface="Arial" panose="020B0604020202020204" pitchFamily="34" charset="0"/>
              </a:rPr>
              <a:t>معركة ثيرموبيلاي</a:t>
            </a:r>
            <a:r>
              <a:rPr kumimoji="1" sz="4000" dirty="0">
                <a:effectLst>
                  <a:glow rad="228600">
                    <a:srgbClr val="000000"/>
                  </a:glow>
                </a:effectLst>
                <a:ea typeface="ＭＳ Ｐゴシック" charset="0"/>
                <a:cs typeface="Arial" panose="020B0604020202020204" pitchFamily="34" charset="0"/>
              </a:rPr>
              <a:t> </a:t>
            </a:r>
            <a:br>
              <a:rPr kumimoji="1" sz="4000" dirty="0">
                <a:effectLst>
                  <a:glow rad="228600">
                    <a:srgbClr val="000000"/>
                  </a:glow>
                </a:effectLst>
                <a:ea typeface="ＭＳ Ｐゴシック" charset="0"/>
                <a:cs typeface="Arial" panose="020B0604020202020204" pitchFamily="34" charset="0"/>
              </a:rPr>
            </a:br>
            <a:r>
              <a:rPr kumimoji="1" sz="4000" dirty="0">
                <a:effectLst>
                  <a:glow rad="228600">
                    <a:srgbClr val="000000"/>
                  </a:glow>
                </a:effectLst>
                <a:ea typeface="ＭＳ Ｐゴシック" charset="0"/>
                <a:cs typeface="Arial" panose="020B0604020202020204" pitchFamily="34" charset="0"/>
              </a:rPr>
              <a:t>(</a:t>
            </a:r>
            <a:r>
              <a:rPr kumimoji="1" lang="ar-JO" sz="4000" dirty="0">
                <a:effectLst>
                  <a:glow rad="228600">
                    <a:srgbClr val="000000"/>
                  </a:glow>
                </a:effectLst>
                <a:ea typeface="ＭＳ Ｐゴシック" charset="0"/>
                <a:cs typeface="Arial" panose="020B0604020202020204" pitchFamily="34" charset="0"/>
              </a:rPr>
              <a:t>480 ق.م</a:t>
            </a:r>
            <a:r>
              <a:rPr kumimoji="1" sz="4000" dirty="0">
                <a:effectLst>
                  <a:glow rad="228600">
                    <a:srgbClr val="000000"/>
                  </a:glow>
                </a:effectLst>
                <a:ea typeface="ＭＳ Ｐゴシック" charset="0"/>
                <a:cs typeface="Arial" panose="020B0604020202020204" pitchFamily="34" charset="0"/>
              </a:rPr>
              <a:t>)</a:t>
            </a:r>
          </a:p>
        </p:txBody>
      </p:sp>
      <p:grpSp>
        <p:nvGrpSpPr>
          <p:cNvPr id="3070" name="Group 7"/>
          <p:cNvGrpSpPr/>
          <p:nvPr/>
        </p:nvGrpSpPr>
        <p:grpSpPr>
          <a:xfrm>
            <a:off x="369248" y="1979259"/>
            <a:ext cx="3364945" cy="1161711"/>
            <a:chOff x="0" y="-18505"/>
            <a:chExt cx="3364944" cy="1161709"/>
          </a:xfrm>
        </p:grpSpPr>
        <p:sp>
          <p:nvSpPr>
            <p:cNvPr id="3068" name="Explosion 1 4"/>
            <p:cNvSpPr/>
            <p:nvPr/>
          </p:nvSpPr>
          <p:spPr>
            <a:xfrm>
              <a:off x="1970503" y="351115"/>
              <a:ext cx="792089"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FFFFFF"/>
                  </a:solidFill>
                </a:defRPr>
              </a:pPr>
              <a:endParaRPr kumimoji="0"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endParaRPr>
            </a:p>
          </p:txBody>
        </p:sp>
        <p:sp>
          <p:nvSpPr>
            <p:cNvPr id="3069" name="Title 1"/>
            <p:cNvSpPr txBox="1"/>
            <p:nvPr/>
          </p:nvSpPr>
          <p:spPr>
            <a:xfrm>
              <a:off x="0" y="-18505"/>
              <a:ext cx="3364944" cy="523217"/>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rPr>
                <a:t>ثيرموبيلاي</a:t>
              </a:r>
              <a:endParaRPr kumimoji="1"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endParaRPr>
            </a:p>
          </p:txBody>
        </p:sp>
      </p:grpSp>
      <p:grpSp>
        <p:nvGrpSpPr>
          <p:cNvPr id="3073" name="Group 8"/>
          <p:cNvGrpSpPr/>
          <p:nvPr/>
        </p:nvGrpSpPr>
        <p:grpSpPr>
          <a:xfrm>
            <a:off x="2817520" y="3645024"/>
            <a:ext cx="3364945" cy="1017694"/>
            <a:chOff x="0" y="0"/>
            <a:chExt cx="3364944" cy="1017693"/>
          </a:xfrm>
        </p:grpSpPr>
        <p:sp>
          <p:nvSpPr>
            <p:cNvPr id="3071" name="Explosion 1 5"/>
            <p:cNvSpPr/>
            <p:nvPr/>
          </p:nvSpPr>
          <p:spPr>
            <a:xfrm>
              <a:off x="602351" y="0"/>
              <a:ext cx="792090"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FFFFFF"/>
                  </a:solidFill>
                </a:defRPr>
              </a:pPr>
              <a:endParaRPr kumimoji="0"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endParaRPr>
            </a:p>
          </p:txBody>
        </p:sp>
        <p:sp>
          <p:nvSpPr>
            <p:cNvPr id="3072" name="Title 1"/>
            <p:cNvSpPr txBox="1"/>
            <p:nvPr/>
          </p:nvSpPr>
          <p:spPr>
            <a:xfrm>
              <a:off x="0" y="494476"/>
              <a:ext cx="3364944" cy="523217"/>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rPr>
                <a:t>شاطئ سيلاميس</a:t>
              </a:r>
              <a:endParaRPr kumimoji="1"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3070"/>
                                        </p:tgtEl>
                                        <p:attrNameLst>
                                          <p:attrName>style.visibility</p:attrName>
                                        </p:attrNameLst>
                                      </p:cBhvr>
                                      <p:to>
                                        <p:strVal val="visible"/>
                                      </p:to>
                                    </p:set>
                                    <p:anim calcmode="lin" valueType="num">
                                      <p:cBhvr>
                                        <p:cTn id="7" dur="1822" fill="hold"/>
                                        <p:tgtEl>
                                          <p:spTgt spid="3070"/>
                                        </p:tgtEl>
                                        <p:attrNameLst>
                                          <p:attrName>ppt_x</p:attrName>
                                        </p:attrNameLst>
                                      </p:cBhvr>
                                      <p:tavLst>
                                        <p:tav tm="0">
                                          <p:val>
                                            <p:strVal val="#ppt_x"/>
                                          </p:val>
                                        </p:tav>
                                        <p:tav tm="100000">
                                          <p:val>
                                            <p:strVal val="#ppt_x"/>
                                          </p:val>
                                        </p:tav>
                                      </p:tavLst>
                                    </p:anim>
                                    <p:anim calcmode="lin" valueType="num">
                                      <p:cBhvr>
                                        <p:cTn id="8" dur="1822" fill="hold"/>
                                        <p:tgtEl>
                                          <p:spTgt spid="30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3073"/>
                                        </p:tgtEl>
                                        <p:attrNameLst>
                                          <p:attrName>style.visibility</p:attrName>
                                        </p:attrNameLst>
                                      </p:cBhvr>
                                      <p:to>
                                        <p:strVal val="visible"/>
                                      </p:to>
                                    </p:set>
                                    <p:anim calcmode="lin" valueType="num">
                                      <p:cBhvr>
                                        <p:cTn id="13" dur="1822" fill="hold"/>
                                        <p:tgtEl>
                                          <p:spTgt spid="3073"/>
                                        </p:tgtEl>
                                        <p:attrNameLst>
                                          <p:attrName>ppt_x</p:attrName>
                                        </p:attrNameLst>
                                      </p:cBhvr>
                                      <p:tavLst>
                                        <p:tav tm="0">
                                          <p:val>
                                            <p:strVal val="#ppt_x"/>
                                          </p:val>
                                        </p:tav>
                                        <p:tav tm="100000">
                                          <p:val>
                                            <p:strVal val="#ppt_x"/>
                                          </p:val>
                                        </p:tav>
                                      </p:tavLst>
                                    </p:anim>
                                    <p:anim calcmode="lin" valueType="num">
                                      <p:cBhvr>
                                        <p:cTn id="14" dur="1822" fill="hold"/>
                                        <p:tgtEl>
                                          <p:spTgt spid="30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0" grpId="0" animBg="1" advAuto="0"/>
      <p:bldP spid="3073" grpId="0"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7"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ثلاثية المجاديف اليونانية</a:t>
            </a:r>
            <a:endParaRPr dirty="0"/>
          </a:p>
        </p:txBody>
      </p:sp>
      <p:pic>
        <p:nvPicPr>
          <p:cNvPr id="3078" name="Picture 2" descr="Picture 2"/>
          <p:cNvPicPr>
            <a:picLocks noChangeAspect="1"/>
          </p:cNvPicPr>
          <p:nvPr/>
        </p:nvPicPr>
        <p:blipFill>
          <a:blip r:embed="rId3" cstate="print"/>
          <a:stretch>
            <a:fillRect/>
          </a:stretch>
        </p:blipFill>
        <p:spPr>
          <a:xfrm>
            <a:off x="0" y="764704"/>
            <a:ext cx="9144000" cy="5324355"/>
          </a:xfrm>
          <a:prstGeom prst="rect">
            <a:avLst/>
          </a:prstGeom>
          <a:ln w="12700">
            <a:miter lim="400000"/>
          </a:ln>
        </p:spPr>
      </p:pic>
      <p:sp>
        <p:nvSpPr>
          <p:cNvPr id="3079"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صغيرة لكن سريعة ومميتة</a:t>
            </a:r>
            <a:endPar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الذي تحتاج أن تعرفه لتكون </a:t>
            </a:r>
            <a:r>
              <a:rPr lang="ar-JO" sz="5400" dirty="0">
                <a:solidFill>
                  <a:srgbClr val="FFFF00"/>
                </a:solidFill>
                <a:effectLst>
                  <a:glow rad="127000">
                    <a:schemeClr val="tx1"/>
                  </a:glow>
                </a:effectLst>
                <a:ea typeface="ＭＳ Ｐゴシック" charset="0"/>
              </a:rPr>
              <a:t>واثقاً ؟</a:t>
            </a:r>
            <a:r>
              <a:rPr lang="ar-JO" sz="5400" dirty="0">
                <a:effectLst>
                  <a:glow rad="127000">
                    <a:schemeClr val="tx1"/>
                  </a:glow>
                </a:effectLst>
                <a:ea typeface="ＭＳ Ｐゴシック" charset="0"/>
              </a:rPr>
              <a:t> </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0748153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1" name="Picture 2" descr="Picture 2"/>
          <p:cNvPicPr>
            <a:picLocks noChangeAspect="1"/>
          </p:cNvPicPr>
          <p:nvPr/>
        </p:nvPicPr>
        <p:blipFill>
          <a:blip r:embed="rId3" cstate="print"/>
          <a:stretch>
            <a:fillRect/>
          </a:stretch>
        </p:blipFill>
        <p:spPr>
          <a:xfrm>
            <a:off x="0" y="838128"/>
            <a:ext cx="9144000" cy="6047256"/>
          </a:xfrm>
          <a:prstGeom prst="rect">
            <a:avLst/>
          </a:prstGeom>
          <a:ln w="12700">
            <a:miter lim="400000"/>
          </a:ln>
        </p:spPr>
      </p:pic>
      <p:sp>
        <p:nvSpPr>
          <p:cNvPr id="3082" name="Title 1"/>
          <p:cNvSpPr txBox="1">
            <a:spLocks noGrp="1"/>
          </p:cNvSpPr>
          <p:nvPr>
            <p:ph type="title"/>
          </p:nvPr>
        </p:nvSpPr>
        <p:spPr>
          <a:xfrm>
            <a:off x="0" y="-27384"/>
            <a:ext cx="9144000" cy="792088"/>
          </a:xfrm>
          <a:prstGeom prst="rect">
            <a:avLst/>
          </a:prstGeom>
        </p:spPr>
        <p:txBody>
          <a:bodyPr>
            <a:normAutofit/>
          </a:bodyPr>
          <a:lstStyle>
            <a:lvl1pPr>
              <a:defRPr sz="4000" b="1"/>
            </a:lvl1pPr>
          </a:lstStyle>
          <a:p>
            <a:pPr algn="ctr">
              <a:defRPr>
                <a:effectLst/>
              </a:defRPr>
            </a:pPr>
            <a:r>
              <a:rPr lang="ar-JO" dirty="0"/>
              <a:t>معركة سلاميس (480 ق.م)</a:t>
            </a:r>
            <a:endParaRPr dirty="0"/>
          </a:p>
        </p:txBody>
      </p:sp>
    </p:spTree>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4"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dirty="0"/>
              <a:t>The Battle of Salamis (480 BC)</a:t>
            </a:r>
          </a:p>
        </p:txBody>
      </p:sp>
      <p:pic>
        <p:nvPicPr>
          <p:cNvPr id="3085" name="Picture 2" descr="Picture 2"/>
          <p:cNvPicPr>
            <a:picLocks noChangeAspect="1"/>
          </p:cNvPicPr>
          <p:nvPr/>
        </p:nvPicPr>
        <p:blipFill>
          <a:blip r:embed="rId3" cstate="print"/>
          <a:stretch>
            <a:fillRect/>
          </a:stretch>
        </p:blipFill>
        <p:spPr>
          <a:xfrm>
            <a:off x="190500" y="139700"/>
            <a:ext cx="8763000" cy="6565900"/>
          </a:xfrm>
          <a:prstGeom prst="rect">
            <a:avLst/>
          </a:prstGeom>
          <a:ln w="12700">
            <a:miter lim="400000"/>
          </a:ln>
        </p:spPr>
      </p:pic>
    </p:spTree>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7"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معركة سلاميس (480 ق.م)</a:t>
            </a:r>
            <a:endParaRPr dirty="0"/>
          </a:p>
        </p:txBody>
      </p:sp>
      <p:pic>
        <p:nvPicPr>
          <p:cNvPr id="3088" name="Picture 3" descr="Picture 3"/>
          <p:cNvPicPr>
            <a:picLocks noChangeAspect="1"/>
          </p:cNvPicPr>
          <p:nvPr/>
        </p:nvPicPr>
        <p:blipFill>
          <a:blip r:embed="rId3" cstate="print"/>
          <a:stretch>
            <a:fillRect/>
          </a:stretch>
        </p:blipFill>
        <p:spPr>
          <a:xfrm>
            <a:off x="0" y="836712"/>
            <a:ext cx="9144000" cy="3806891"/>
          </a:xfrm>
          <a:prstGeom prst="rect">
            <a:avLst/>
          </a:prstGeom>
          <a:ln w="12700">
            <a:miter lim="400000"/>
          </a:ln>
        </p:spPr>
      </p:pic>
      <p:sp>
        <p:nvSpPr>
          <p:cNvPr id="3089" name="Title 1"/>
          <p:cNvSpPr txBox="1"/>
          <p:nvPr/>
        </p:nvSpPr>
        <p:spPr>
          <a:xfrm>
            <a:off x="45719" y="4601406"/>
            <a:ext cx="9052561"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FFFFFF"/>
                </a:solidFill>
                <a:latin typeface="Arial"/>
                <a:ea typeface="Arial"/>
                <a:cs typeface="Arial"/>
                <a:sym typeface="Arial"/>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الإصابات: خسر اليونانيون 40 سفينة </a:t>
            </a:r>
          </a:p>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FFFFFF"/>
                </a:solidFill>
                <a:latin typeface="Arial"/>
                <a:ea typeface="Arial"/>
                <a:cs typeface="Arial"/>
                <a:sym typeface="Arial"/>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الفرس: 200-300. </a:t>
            </a:r>
          </a:p>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FFFFFF"/>
                </a:solidFill>
                <a:latin typeface="Arial"/>
                <a:ea typeface="Arial"/>
                <a:cs typeface="Arial"/>
                <a:sym typeface="Arial"/>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أنهى الانتصار في سلاميس غزو أحشويروش            وحافظ على الحرية اليونانية</a:t>
            </a:r>
            <a:endPar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داريوس</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522-486</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اليونانيون يهزمون الفرس في ماراثون (490)</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أحشويروش</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486-464</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dirty="0">
                <a:solidFill>
                  <a:schemeClr val="bg1"/>
                </a:solidFill>
                <a:effectLst/>
                <a:ea typeface="ＭＳ Ｐゴシック" charset="0"/>
              </a:rPr>
              <a:t>الغزوات الفارسية لليونان = أحشويروش المحبط</a:t>
            </a:r>
            <a:endParaRPr lang="en-US" sz="2800" dirty="0">
              <a:effectLst/>
              <a:ea typeface="ＭＳ Ｐゴシック"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490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سفر أستير 483-473</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الفرس يهزمون اليونانيين في ثيرموبيلاي</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لكنهم عكسوا في سلاميس (480 سبتمبر)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مأدبة أحشويروش لمدة 7 أيام    خلعت فيها     الملكة وشتي (483)</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3" name="Down Arrow 2"/>
          <p:cNvSpPr/>
          <p:nvPr/>
        </p:nvSpPr>
        <p:spPr bwMode="auto">
          <a:xfrm rot="20376257">
            <a:off x="4517271"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6" name="Down Arrow 65"/>
          <p:cNvSpPr/>
          <p:nvPr/>
        </p:nvSpPr>
        <p:spPr bwMode="auto">
          <a:xfrm rot="20376257">
            <a:off x="6389479"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8" name="Down Arrow 67"/>
          <p:cNvSpPr/>
          <p:nvPr/>
        </p:nvSpPr>
        <p:spPr bwMode="auto">
          <a:xfrm rot="1624515">
            <a:off x="268039" y="2866716"/>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2" name="Text Box 36">
            <a:extLst>
              <a:ext uri="{FF2B5EF4-FFF2-40B4-BE49-F238E27FC236}">
                <a16:creationId xmlns:a16="http://schemas.microsoft.com/office/drawing/2014/main" id="{9F9FDE88-3969-4FBC-2E08-D02FC3A55FA8}"/>
              </a:ext>
            </a:extLst>
          </p:cNvPr>
          <p:cNvSpPr txBox="1">
            <a:spLocks noChangeArrowheads="1"/>
          </p:cNvSpPr>
          <p:nvPr/>
        </p:nvSpPr>
        <p:spPr bwMode="auto">
          <a:xfrm>
            <a:off x="1583070" y="654978"/>
            <a:ext cx="18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 </a:t>
            </a: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بدأ أحشويروش حكمه              في شوشن    (486)</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4" name="Text Box 36">
            <a:extLst>
              <a:ext uri="{FF2B5EF4-FFF2-40B4-BE49-F238E27FC236}">
                <a16:creationId xmlns:a16="http://schemas.microsoft.com/office/drawing/2014/main" id="{6E239963-B9FA-3423-D198-7A8B686A0712}"/>
              </a:ext>
            </a:extLst>
          </p:cNvPr>
          <p:cNvSpPr txBox="1">
            <a:spLocks noChangeArrowheads="1"/>
          </p:cNvSpPr>
          <p:nvPr/>
        </p:nvSpPr>
        <p:spPr bwMode="auto">
          <a:xfrm>
            <a:off x="7092280" y="620688"/>
            <a:ext cx="187220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أصبحت إستر ملكة بعد مسابقة جمال استمرت 4 سنوات (480 ديسمبر أو 479 يناير)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Tree>
    <p:extLst>
      <p:ext uri="{BB962C8B-B14F-4D97-AF65-F5344CB8AC3E}">
        <p14:creationId xmlns:p14="http://schemas.microsoft.com/office/powerpoint/2010/main" val="405334378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ar-JO" altLang="zh-CN" sz="3200" dirty="0">
                <a:ea typeface="ＭＳ Ｐゴシック" charset="0"/>
              </a:rPr>
              <a:t>تواريخ رئيسية مرتبطة بسفر أستير</a:t>
            </a:r>
            <a:endParaRPr lang="en-US" sz="3200" dirty="0">
              <a:ea typeface="ＭＳ Ｐゴシック"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314</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المرجع</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التاريخ</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الحدث</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486</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حكم أحشويروش</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 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483</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السنة الثالثة من حكم أحشويروش</a:t>
                  </a: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مأدبة أحشويروش لمدة 7 أيام لنبلاءه والمسؤولين حيث تم خلع الملكة وشتي</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482-479</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قاد أحشويروش حملات كارثية ضد اليونان ، خاصة. في البحرية معركة سلاميس (480) ؛ سجله المؤرخ اليوناني هيرودوت (7.8)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2: 16</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ديسمبر 479 أو يناير 478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أصبحت إستير ملكة بعد مسابقة جمال استمرت 4 سنوات</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7</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أبريل 474</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في السنة الخامسة من حكم إستير ، ألقى هامان والمنجمون (5:10 ، 14 ؛ 6: 12-13) القرعة لتحديد يوم إبادة اليهود بعد 11 شهرًا (7 مارس 473)</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12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17 أبريل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(13 نيسان)</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أبلغ مرسوم أحشويروش الأول (للقضاء على اليهود) الجميع باليوم المصيري ؛ كتبه الأمناء الملكيون بلغات الإمبراطورية المختلفة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spTree>
    <p:extLst>
      <p:ext uri="{BB962C8B-B14F-4D97-AF65-F5344CB8AC3E}">
        <p14:creationId xmlns:p14="http://schemas.microsoft.com/office/powerpoint/2010/main" val="21528476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1143000" y="0"/>
            <a:ext cx="2209800" cy="1752600"/>
          </a:xfrm>
        </p:spPr>
        <p:txBody>
          <a:bodyPr/>
          <a:lstStyle/>
          <a:p>
            <a:pPr algn="ctr" eaLnBrk="1" hangingPunct="1"/>
            <a:r>
              <a:rPr lang="ar-JO" sz="4000" dirty="0">
                <a:ea typeface="ＭＳ Ｐゴシック" charset="0"/>
              </a:rPr>
              <a:t>الفترة الفارسية</a:t>
            </a:r>
            <a:endParaRPr lang="en-US" sz="4000" dirty="0">
              <a:ea typeface="ＭＳ Ｐゴシック"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الرجوع المتكرر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زيل, أطلس مودي للأراضي الكتابية, الطبعة الأولى, 150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26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wipe(down)">
                                      <p:cBhvr>
                                        <p:cTn id="7" dur="580">
                                          <p:stCondLst>
                                            <p:cond delay="0"/>
                                          </p:stCondLst>
                                        </p:cTn>
                                        <p:tgtEl>
                                          <p:spTgt spid="86025">
                                            <p:txEl>
                                              <p:pRg st="1" end="1"/>
                                            </p:txEl>
                                          </p:spTgt>
                                        </p:tgtEl>
                                      </p:cBhvr>
                                    </p:animEffect>
                                    <p:anim calcmode="lin" valueType="num">
                                      <p:cBhvr>
                                        <p:cTn id="8"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1" end="1"/>
                                            </p:txEl>
                                          </p:spTgt>
                                        </p:tgtEl>
                                      </p:cBhvr>
                                      <p:to x="100000" y="60000"/>
                                    </p:animScale>
                                    <p:animScale>
                                      <p:cBhvr>
                                        <p:cTn id="14" dur="166" decel="50000">
                                          <p:stCondLst>
                                            <p:cond delay="676"/>
                                          </p:stCondLst>
                                        </p:cTn>
                                        <p:tgtEl>
                                          <p:spTgt spid="86025">
                                            <p:txEl>
                                              <p:pRg st="1" end="1"/>
                                            </p:txEl>
                                          </p:spTgt>
                                        </p:tgtEl>
                                      </p:cBhvr>
                                      <p:to x="100000" y="100000"/>
                                    </p:animScale>
                                    <p:animScale>
                                      <p:cBhvr>
                                        <p:cTn id="15" dur="26">
                                          <p:stCondLst>
                                            <p:cond delay="1312"/>
                                          </p:stCondLst>
                                        </p:cTn>
                                        <p:tgtEl>
                                          <p:spTgt spid="86025">
                                            <p:txEl>
                                              <p:pRg st="1" end="1"/>
                                            </p:txEl>
                                          </p:spTgt>
                                        </p:tgtEl>
                                      </p:cBhvr>
                                      <p:to x="100000" y="80000"/>
                                    </p:animScale>
                                    <p:animScale>
                                      <p:cBhvr>
                                        <p:cTn id="16" dur="166" decel="50000">
                                          <p:stCondLst>
                                            <p:cond delay="1338"/>
                                          </p:stCondLst>
                                        </p:cTn>
                                        <p:tgtEl>
                                          <p:spTgt spid="86025">
                                            <p:txEl>
                                              <p:pRg st="1" end="1"/>
                                            </p:txEl>
                                          </p:spTgt>
                                        </p:tgtEl>
                                      </p:cBhvr>
                                      <p:to x="100000" y="100000"/>
                                    </p:animScale>
                                    <p:animScale>
                                      <p:cBhvr>
                                        <p:cTn id="17" dur="26">
                                          <p:stCondLst>
                                            <p:cond delay="1642"/>
                                          </p:stCondLst>
                                        </p:cTn>
                                        <p:tgtEl>
                                          <p:spTgt spid="86025">
                                            <p:txEl>
                                              <p:pRg st="1" end="1"/>
                                            </p:txEl>
                                          </p:spTgt>
                                        </p:tgtEl>
                                      </p:cBhvr>
                                      <p:to x="100000" y="90000"/>
                                    </p:animScale>
                                    <p:animScale>
                                      <p:cBhvr>
                                        <p:cTn id="18" dur="166" decel="50000">
                                          <p:stCondLst>
                                            <p:cond delay="1668"/>
                                          </p:stCondLst>
                                        </p:cTn>
                                        <p:tgtEl>
                                          <p:spTgt spid="86025">
                                            <p:txEl>
                                              <p:pRg st="1" end="1"/>
                                            </p:txEl>
                                          </p:spTgt>
                                        </p:tgtEl>
                                      </p:cBhvr>
                                      <p:to x="100000" y="100000"/>
                                    </p:animScale>
                                    <p:animScale>
                                      <p:cBhvr>
                                        <p:cTn id="19" dur="26">
                                          <p:stCondLst>
                                            <p:cond delay="1808"/>
                                          </p:stCondLst>
                                        </p:cTn>
                                        <p:tgtEl>
                                          <p:spTgt spid="86025">
                                            <p:txEl>
                                              <p:pRg st="1" end="1"/>
                                            </p:txEl>
                                          </p:spTgt>
                                        </p:tgtEl>
                                      </p:cBhvr>
                                      <p:to x="100000" y="95000"/>
                                    </p:animScale>
                                    <p:animScale>
                                      <p:cBhvr>
                                        <p:cTn id="20" dur="166" decel="50000">
                                          <p:stCondLst>
                                            <p:cond delay="1834"/>
                                          </p:stCondLst>
                                        </p:cTn>
                                        <p:tgtEl>
                                          <p:spTgt spid="8602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0" end="0"/>
                                            </p:txEl>
                                          </p:spTgt>
                                        </p:tgtEl>
                                        <p:attrNameLst>
                                          <p:attrName>style.visibility</p:attrName>
                                        </p:attrNameLst>
                                      </p:cBhvr>
                                      <p:to>
                                        <p:strVal val="visible"/>
                                      </p:to>
                                    </p:set>
                                    <p:animEffect transition="in" filter="wipe(down)">
                                      <p:cBhvr>
                                        <p:cTn id="25" dur="580">
                                          <p:stCondLst>
                                            <p:cond delay="0"/>
                                          </p:stCondLst>
                                        </p:cTn>
                                        <p:tgtEl>
                                          <p:spTgt spid="86025">
                                            <p:txEl>
                                              <p:pRg st="0" end="0"/>
                                            </p:txEl>
                                          </p:spTgt>
                                        </p:tgtEl>
                                      </p:cBhvr>
                                    </p:animEffect>
                                    <p:anim calcmode="lin" valueType="num">
                                      <p:cBhvr>
                                        <p:cTn id="26"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0" end="0"/>
                                            </p:txEl>
                                          </p:spTgt>
                                        </p:tgtEl>
                                      </p:cBhvr>
                                      <p:to x="100000" y="60000"/>
                                    </p:animScale>
                                    <p:animScale>
                                      <p:cBhvr>
                                        <p:cTn id="32" dur="166" decel="50000">
                                          <p:stCondLst>
                                            <p:cond delay="676"/>
                                          </p:stCondLst>
                                        </p:cTn>
                                        <p:tgtEl>
                                          <p:spTgt spid="86025">
                                            <p:txEl>
                                              <p:pRg st="0" end="0"/>
                                            </p:txEl>
                                          </p:spTgt>
                                        </p:tgtEl>
                                      </p:cBhvr>
                                      <p:to x="100000" y="100000"/>
                                    </p:animScale>
                                    <p:animScale>
                                      <p:cBhvr>
                                        <p:cTn id="33" dur="26">
                                          <p:stCondLst>
                                            <p:cond delay="1312"/>
                                          </p:stCondLst>
                                        </p:cTn>
                                        <p:tgtEl>
                                          <p:spTgt spid="86025">
                                            <p:txEl>
                                              <p:pRg st="0" end="0"/>
                                            </p:txEl>
                                          </p:spTgt>
                                        </p:tgtEl>
                                      </p:cBhvr>
                                      <p:to x="100000" y="80000"/>
                                    </p:animScale>
                                    <p:animScale>
                                      <p:cBhvr>
                                        <p:cTn id="34" dur="166" decel="50000">
                                          <p:stCondLst>
                                            <p:cond delay="1338"/>
                                          </p:stCondLst>
                                        </p:cTn>
                                        <p:tgtEl>
                                          <p:spTgt spid="86025">
                                            <p:txEl>
                                              <p:pRg st="0" end="0"/>
                                            </p:txEl>
                                          </p:spTgt>
                                        </p:tgtEl>
                                      </p:cBhvr>
                                      <p:to x="100000" y="100000"/>
                                    </p:animScale>
                                    <p:animScale>
                                      <p:cBhvr>
                                        <p:cTn id="35" dur="26">
                                          <p:stCondLst>
                                            <p:cond delay="1642"/>
                                          </p:stCondLst>
                                        </p:cTn>
                                        <p:tgtEl>
                                          <p:spTgt spid="86025">
                                            <p:txEl>
                                              <p:pRg st="0" end="0"/>
                                            </p:txEl>
                                          </p:spTgt>
                                        </p:tgtEl>
                                      </p:cBhvr>
                                      <p:to x="100000" y="90000"/>
                                    </p:animScale>
                                    <p:animScale>
                                      <p:cBhvr>
                                        <p:cTn id="36" dur="166" decel="50000">
                                          <p:stCondLst>
                                            <p:cond delay="1668"/>
                                          </p:stCondLst>
                                        </p:cTn>
                                        <p:tgtEl>
                                          <p:spTgt spid="86025">
                                            <p:txEl>
                                              <p:pRg st="0" end="0"/>
                                            </p:txEl>
                                          </p:spTgt>
                                        </p:tgtEl>
                                      </p:cBhvr>
                                      <p:to x="100000" y="100000"/>
                                    </p:animScale>
                                    <p:animScale>
                                      <p:cBhvr>
                                        <p:cTn id="37" dur="26">
                                          <p:stCondLst>
                                            <p:cond delay="1808"/>
                                          </p:stCondLst>
                                        </p:cTn>
                                        <p:tgtEl>
                                          <p:spTgt spid="86025">
                                            <p:txEl>
                                              <p:pRg st="0" end="0"/>
                                            </p:txEl>
                                          </p:spTgt>
                                        </p:tgtEl>
                                      </p:cBhvr>
                                      <p:to x="100000" y="95000"/>
                                    </p:animScale>
                                    <p:animScale>
                                      <p:cBhvr>
                                        <p:cTn id="38" dur="166" decel="50000">
                                          <p:stCondLst>
                                            <p:cond delay="1834"/>
                                          </p:stCondLst>
                                        </p:cTn>
                                        <p:tgtEl>
                                          <p:spTgt spid="86025">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غزوات الإسكندر</a:t>
            </a:r>
            <a:endParaRPr lang="en-US" b="1" dirty="0">
              <a:latin typeface="Arial" panose="020B0604020202020204" pitchFamily="34" charset="0"/>
              <a:ea typeface="ＭＳ Ｐゴシック" charset="0"/>
              <a:cs typeface="Arial" panose="020B0604020202020204" pitchFamily="34"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15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بسبب الكبرياء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الرغبة بالعبادة</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الخمر</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النساء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الأغاني</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FFFF"/>
              </a:buClr>
              <a:buSzPct val="75000"/>
              <a:buFontTx/>
              <a:buNone/>
              <a:tabLst/>
              <a:defRPr/>
            </a:pP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سقوطه</a:t>
            </a:r>
            <a:endParaRPr lang="en-US" b="1" dirty="0">
              <a:solidFill>
                <a:srgbClr val="FFFF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04457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بعد الإسكندر</a:t>
            </a:r>
            <a:endParaRPr lang="en-US" b="1"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4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ar-JO" sz="4000" dirty="0">
                <a:ea typeface="ＭＳ Ｐゴシック" charset="0"/>
                <a:cs typeface="Arial" panose="020B0604020202020204" pitchFamily="34" charset="0"/>
              </a:rPr>
              <a:t>تاريخ فترة ما بين العهدين</a:t>
            </a:r>
            <a:br>
              <a:rPr lang="ar-JO" sz="4000" dirty="0">
                <a:ea typeface="ＭＳ Ｐゴシック" charset="0"/>
                <a:cs typeface="Arial" panose="020B0604020202020204" pitchFamily="34" charset="0"/>
              </a:rPr>
            </a:br>
            <a:r>
              <a:rPr lang="en-US" sz="4000" dirty="0">
                <a:ea typeface="ＭＳ Ｐゴシック" charset="0"/>
                <a:cs typeface="Arial" panose="020B0604020202020204" pitchFamily="34" charset="0"/>
              </a:rPr>
              <a:t>(</a:t>
            </a:r>
            <a:r>
              <a:rPr lang="ar-JO" sz="4000" dirty="0">
                <a:ea typeface="ＭＳ Ｐゴシック" charset="0"/>
                <a:cs typeface="Arial" panose="020B0604020202020204" pitchFamily="34" charset="0"/>
              </a:rPr>
              <a:t>11: 1-35</a:t>
            </a:r>
            <a:r>
              <a:rPr lang="en-US" sz="4000" dirty="0">
                <a:ea typeface="ＭＳ Ｐゴシック" charset="0"/>
                <a:cs typeface="Arial" panose="020B0604020202020204" pitchFamily="34" charset="0"/>
              </a:rPr>
              <a:t>)</a:t>
            </a: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542</a:t>
            </a:r>
            <a:endParaRPr lang="en-US" b="1"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3706813"/>
            <a:ext cx="8388350" cy="289083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الإسكندر الأكبر حتى فترة ما بعد موته حيث تقسمت امبراطوريته بين أربعة قادة : كاسناندر، ليسيماخوس، بطليموس وسلوقس (11: 3-4)</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صراع البطالمة والسلوقيين (11: 5-20)</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يجبر أنطيوخس الرابع اليهود على الهيلينية (11: 21-32أ)</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يثور متاثياس وأولاده المكابيين ضد أنطيوخس الرابع (11: 32ب-35)</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71076" name="Picture 1" descr="joshua_jericho_bible_hero_post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15367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الإمبراطورية الفارسية (11: 1-2)</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Tx/>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الإمبراطورية اليونانية من الإسكندر الأكبر حتى أنطيوخس الرابع (11: 3-35)</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يسود الله </a:t>
            </a:r>
            <a:r>
              <a:rPr lang="ar-JO" sz="4800" dirty="0">
                <a:solidFill>
                  <a:srgbClr val="FFFF00"/>
                </a:solidFill>
                <a:effectLst>
                  <a:glow rad="127000">
                    <a:schemeClr val="tx1"/>
                  </a:glow>
                </a:effectLst>
                <a:ea typeface="ＭＳ Ｐゴシック" charset="0"/>
              </a:rPr>
              <a:t>عليك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1)</a:t>
            </a:r>
            <a:r>
              <a:rPr lang="en-US" sz="4800" dirty="0">
                <a:effectLst>
                  <a:glow rad="127000">
                    <a:schemeClr val="tx1"/>
                  </a:glow>
                </a:effectLst>
                <a:ea typeface="ＭＳ Ｐゴシック"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32563904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1" y="116632"/>
            <a:ext cx="9091157" cy="636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32105" y="0"/>
            <a:ext cx="8132497" cy="764704"/>
          </a:xfrm>
          <a:solidFill>
            <a:srgbClr val="660066"/>
          </a:solidFill>
        </p:spPr>
        <p:txBody>
          <a:bodyPr/>
          <a:lstStyle/>
          <a:p>
            <a:pPr eaLnBrk="1" hangingPunct="1">
              <a:defRPr/>
            </a:pPr>
            <a:r>
              <a:rPr lang="ar-JO" dirty="0">
                <a:effectLst>
                  <a:outerShdw blurRad="38100" dist="38100" dir="2700000" algn="tl">
                    <a:srgbClr val="808080"/>
                  </a:outerShdw>
                </a:effectLst>
                <a:ea typeface="ＭＳ Ｐゴシック" charset="0"/>
              </a:rPr>
              <a:t>البطالمة والسلوقيون</a:t>
            </a:r>
            <a:endParaRPr lang="en-US" dirty="0">
              <a:effectLst>
                <a:outerShdw blurRad="38100" dist="38100" dir="2700000" algn="tl">
                  <a:srgbClr val="808080"/>
                </a:outerShdw>
              </a:effectLst>
              <a:ea typeface="ＭＳ Ｐゴシック" charset="0"/>
            </a:endParaRPr>
          </a:p>
        </p:txBody>
      </p:sp>
      <p:sp>
        <p:nvSpPr>
          <p:cNvPr id="773123"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41560" y="764704"/>
            <a:ext cx="9227119" cy="609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0" y="23494"/>
            <a:ext cx="7772401" cy="81321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ar-JO" dirty="0">
                <a:effectLst>
                  <a:outerShdw blurRad="38100" dist="38100" dir="2700000" algn="tl">
                    <a:srgbClr val="808080"/>
                  </a:outerShdw>
                </a:effectLst>
                <a:ea typeface="ＭＳ Ｐゴシック" charset="0"/>
              </a:rPr>
              <a:t>البطالمة والسلوقيون</a:t>
            </a:r>
            <a:endParaRPr lang="en-US" dirty="0">
              <a:effectLst>
                <a:outerShdw blurRad="38100" dist="38100" dir="2700000" algn="tl">
                  <a:srgbClr val="808080"/>
                </a:outerShdw>
              </a:effectLst>
              <a:ea typeface="ＭＳ Ｐゴシック" charset="0"/>
            </a:endParaRP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chemeClr val="bg1"/>
                </a:solidFill>
                <a:latin typeface="Arial" panose="020B0604020202020204" pitchFamily="34" charset="0"/>
                <a:cs typeface="Arial" panose="020B0604020202020204" pitchFamily="34" charset="0"/>
              </a:rPr>
              <a:t>558</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5858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3122" name="Group 3"/>
          <p:cNvGrpSpPr>
            <a:grpSpLocks/>
          </p:cNvGrpSpPr>
          <p:nvPr/>
        </p:nvGrpSpPr>
        <p:grpSpPr bwMode="auto">
          <a:xfrm>
            <a:off x="0" y="304800"/>
            <a:ext cx="9109075" cy="6553200"/>
            <a:chOff x="0" y="192"/>
            <a:chExt cx="5738" cy="4128"/>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1610" y="1594"/>
              <a:ext cx="4128" cy="2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0" y="192"/>
              <a:ext cx="4848" cy="3394"/>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44066" name="Rectangle 2"/>
          <p:cNvSpPr>
            <a:spLocks noGrp="1" noChangeArrowheads="1"/>
          </p:cNvSpPr>
          <p:nvPr>
            <p:ph type="title"/>
          </p:nvPr>
        </p:nvSpPr>
        <p:spPr>
          <a:xfrm>
            <a:off x="-36513" y="-27384"/>
            <a:ext cx="7772401" cy="79208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ar-JO" dirty="0">
                <a:effectLst>
                  <a:outerShdw blurRad="38100" dist="38100" dir="2700000" algn="tl">
                    <a:srgbClr val="808080"/>
                  </a:outerShdw>
                </a:effectLst>
                <a:ea typeface="ＭＳ Ｐゴシック" charset="0"/>
              </a:rPr>
              <a:t>البطالمة والسلوقيون</a:t>
            </a:r>
            <a:endParaRPr lang="en-US" dirty="0">
              <a:effectLst>
                <a:outerShdw blurRad="38100" dist="38100" dir="2700000" algn="tl">
                  <a:srgbClr val="808080"/>
                </a:outerShdw>
              </a:effectLst>
              <a:ea typeface="ＭＳ Ｐゴシック" charset="0"/>
            </a:endParaRP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558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5858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89157" name="Text Box 5"/>
          <p:cNvSpPr txBox="1">
            <a:spLocks noChangeArrowheads="1"/>
          </p:cNvSpPr>
          <p:nvPr/>
        </p:nvSpPr>
        <p:spPr bwMode="auto">
          <a:xfrm>
            <a:off x="107505" y="1628800"/>
            <a:ext cx="5904655" cy="3797963"/>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البطالمة (ملوك الجنوب)</a:t>
            </a:r>
          </a:p>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السلوقيون (ملوك الشمال)</a:t>
            </a:r>
            <a:endParaRPr lang="en-US" altLang="ja-JP"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buFont typeface="Wingdings" charset="0"/>
              <a:buBlip>
                <a:blip r:embed="rId2"/>
              </a:buBlip>
              <a:defRPr/>
            </a:pPr>
            <a:r>
              <a:rPr lang="ar-JO" altLang="ja-JP"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بطليموس الثاني فيلادلفيوس (285-246)</a:t>
            </a:r>
            <a:r>
              <a:rPr lang="ar-JO" altLang="ja-JP" sz="2800" b="1" dirty="0">
                <a:effectLst>
                  <a:outerShdw blurRad="38100" dist="38100" dir="2700000" algn="tl">
                    <a:srgbClr val="000000"/>
                  </a:outerShdw>
                </a:effectLst>
                <a:latin typeface="Arial" panose="020B0604020202020204" pitchFamily="34" charset="0"/>
                <a:cs typeface="Arial" panose="020B0604020202020204" pitchFamily="34" charset="0"/>
              </a:rPr>
              <a:t> وقع معاهدة سلام وأعطى ابنته برنيس لأنطيوخس الثاني. مات بعد موت ابنته (ع 6)</a:t>
            </a:r>
            <a:endParaRPr lang="en-US" altLang="ja-JP"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أنطيوخس الثاني ثيوس (246-226)</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تخلص من لاوديس ليتزوج من برنيس. قتلت لاوديس برنيس وابنها الرضيع (الآية ٦) وفي النهاية سممت ثيوس ووضعت ابنها كالينيكوس على العرش.</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89157" name="Text Box 5"/>
          <p:cNvSpPr txBox="1">
            <a:spLocks noChangeArrowheads="1"/>
          </p:cNvSpPr>
          <p:nvPr/>
        </p:nvSpPr>
        <p:spPr bwMode="auto">
          <a:xfrm>
            <a:off x="212725" y="1628800"/>
            <a:ext cx="5799435" cy="3194721"/>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بطليموس الخامس إبيفانيس (204-181)</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بعد هجوم أنطيوخس شن الجنرال سكوباس المصري هجوماً مضاداً وعاقب اليهود الموالين للسلوقية لكنه هُزم لاحقًا (ع 14). أعطى أنطيوخس ابنته كليوباترا لبطليموس الخامس عندما كانت تحت سن العاشرة      (ع 17) على أمل السيطرة على المملكتين لكنها انحازت إلى جانب زوجها وأنجبا بطليموس السادس.</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33588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90180" name="Text Box 4"/>
          <p:cNvSpPr txBox="1">
            <a:spLocks noChangeArrowheads="1"/>
          </p:cNvSpPr>
          <p:nvPr/>
        </p:nvSpPr>
        <p:spPr bwMode="auto">
          <a:xfrm>
            <a:off x="212725" y="1844824"/>
            <a:ext cx="5511403" cy="250530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10-11، 13، 15-19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أنطيوخس الثالث العظيم (223-187)</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ابن كالينيكوس حصل على لقب العظيم بسبب مآثره العسكرية حيث قمع ثورة حاكمه مولون ثم شن هجومًا على فلسطين لكنه تعرض للضرب على يد جيش بطليموس الرابع الأصغر (ع 11) الذي أعاد فلسطين إلى بطليموس الرابع.</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90180" name="Text Box 4"/>
          <p:cNvSpPr txBox="1">
            <a:spLocks noChangeArrowheads="1"/>
          </p:cNvSpPr>
          <p:nvPr/>
        </p:nvSpPr>
        <p:spPr bwMode="auto">
          <a:xfrm>
            <a:off x="212725" y="1844824"/>
            <a:ext cx="5511403" cy="319472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عندما مات بطليموس الرابع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هاجم أنطيوخس الثالث ابنه البالغ من العمر 4 سنوات. الابن الأكبر بطليموس الخامس وغزا فلسطين.</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بعد هزيمة سكوباس غزا أنطيوخوس تراقيا وأراضيها الساحلية بقواته البحرية القوية ولكن في دعمه للأيتوليين ضد الرومان هُزم على يد القائد الروماني (ع 18) وأُجبر على دفع الجزية لروما سنويًا.</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45594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Rectangle 5"/>
          <p:cNvSpPr>
            <a:spLocks noGrp="1" noChangeArrowheads="1"/>
          </p:cNvSpPr>
          <p:nvPr>
            <p:ph type="title"/>
          </p:nvPr>
        </p:nvSpPr>
        <p:spPr>
          <a:xfrm>
            <a:off x="152400" y="76200"/>
            <a:ext cx="3200400" cy="1120552"/>
          </a:xfrm>
        </p:spPr>
        <p:txBody>
          <a:bodyPr/>
          <a:lstStyle/>
          <a:p>
            <a:pPr algn="ctr" eaLnBrk="1" hangingPunct="1"/>
            <a:r>
              <a:rPr lang="ar-JO" sz="4000" kern="1200" dirty="0">
                <a:solidFill>
                  <a:srgbClr val="FFFFFF"/>
                </a:solidFill>
                <a:effectLst>
                  <a:outerShdw blurRad="50800" dist="88900" dir="2700000" algn="tl" rotWithShape="0">
                    <a:srgbClr val="000000">
                      <a:alpha val="90000"/>
                    </a:srgbClr>
                  </a:outerShdw>
                </a:effectLst>
                <a:ea typeface="ＭＳ Ｐゴシック" charset="0"/>
              </a:rPr>
              <a:t>أنطيوخس الرابع أبيفانس</a:t>
            </a:r>
            <a:endParaRPr lang="en-US" sz="4000" dirty="0">
              <a:ea typeface="ＭＳ Ｐゴシック"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41632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a:r>
              <a:rPr lang="ar-SA" sz="3600" b="1" dirty="0">
                <a:latin typeface="Arial" panose="020B0604020202020204" pitchFamily="34" charset="0"/>
                <a:cs typeface="Arial" panose="020B0604020202020204" pitchFamily="34" charset="0"/>
              </a:rPr>
              <a:t>دانيال ١١ : ٢٩-٣٠</a:t>
            </a:r>
          </a:p>
          <a:p>
            <a:pPr algn="ctr" rtl="1"/>
            <a:r>
              <a:rPr lang="ar-SA" sz="3600" b="1" dirty="0">
                <a:latin typeface="Arial" panose="020B0604020202020204" pitchFamily="34" charset="0"/>
                <a:cs typeface="Arial" panose="020B0604020202020204" pitchFamily="34" charset="0"/>
              </a:rPr>
              <a:t>[وَفِي الْمِيعَادِ يَعُودُ وَيَدْخُلُ الْجَنُوبَ وَلَكِنْ لاَ يَكُونُ الآخِرُ كَالأَوَّلِ. فَتَأْتِي عَلَيْهِ سُفُنٌ مِنْ كِتِّيمَ </a:t>
            </a:r>
            <a:r>
              <a:rPr lang="ar-SA" sz="3600" b="1" dirty="0" err="1">
                <a:latin typeface="Arial" panose="020B0604020202020204" pitchFamily="34" charset="0"/>
                <a:cs typeface="Arial" panose="020B0604020202020204" pitchFamily="34" charset="0"/>
              </a:rPr>
              <a:t>فَيَيْئَسُ</a:t>
            </a:r>
            <a:r>
              <a:rPr lang="ar-SA" sz="3600" b="1" dirty="0">
                <a:latin typeface="Arial" panose="020B0604020202020204" pitchFamily="34"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endParaRPr lang="en-US" b="1" dirty="0">
              <a:solidFill>
                <a:srgbClr val="FFFFFF"/>
              </a:solidFill>
              <a:latin typeface="Arial" panose="020B0604020202020204" pitchFamily="34" charset="0"/>
              <a:cs typeface="Arial" panose="020B0604020202020204" pitchFamily="34"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FF"/>
                </a:solidFill>
                <a:latin typeface="Arial" panose="020B0604020202020204" pitchFamily="34" charset="0"/>
                <a:cs typeface="Arial" panose="020B0604020202020204" pitchFamily="34" charset="0"/>
              </a:rPr>
              <a:t>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
            <a:ext cx="9256872" cy="6942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054723" name="Rectangle 3"/>
          <p:cNvSpPr>
            <a:spLocks noChangeArrowheads="1"/>
          </p:cNvSpPr>
          <p:nvPr/>
        </p:nvSpPr>
        <p:spPr bwMode="auto">
          <a:xfrm>
            <a:off x="195282" y="2024380"/>
            <a:ext cx="1887537" cy="4917924"/>
          </a:xfrm>
          <a:prstGeom prst="rect">
            <a:avLst/>
          </a:prstGeom>
          <a:noFill/>
          <a:ln w="9525">
            <a:noFill/>
            <a:miter lim="800000"/>
            <a:headEnd/>
            <a:tailEnd/>
          </a:ln>
          <a:effectLst>
            <a:outerShdw blurRad="63500" dist="76199" dir="4860052" algn="ctr" rotWithShape="0">
              <a:schemeClr val="tx1">
                <a:alpha val="95000"/>
              </a:schemeClr>
            </a:outerShdw>
          </a:effectLst>
        </p:spPr>
        <p:txBody>
          <a:bodyPr lIns="0" tIns="0" rIns="0" bIns="0"/>
          <a:lstStyle/>
          <a:p>
            <a:pPr marL="0" marR="0" lvl="0" indent="0" algn="r"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ar-JO" sz="2400" b="1"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rPr>
              <a:t>وتقوم منه أذرع وتنجس المقدس الحصين وتنزع المحرقة الدائمة وتجعل الرجس المخرب</a:t>
            </a:r>
            <a:endParaRPr kumimoji="0" lang="en-US" sz="2400" b="1"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endParaRPr>
          </a:p>
          <a:p>
            <a:pPr marL="0" marR="0" lvl="0" indent="0" algn="r"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endParaRPr kumimoji="0" lang="en-US" sz="2400" b="1"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endParaRPr>
          </a:p>
          <a:p>
            <a:pPr marL="0" marR="0" lvl="0" indent="0" algn="r"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ar-JO" sz="2400" b="1"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rPr>
              <a:t>دانيال 11: 31</a:t>
            </a:r>
            <a:endParaRPr kumimoji="0" lang="en-US" sz="2400" b="1"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endParaRPr>
          </a:p>
        </p:txBody>
      </p:sp>
    </p:spTree>
    <p:extLst>
      <p:ext uri="{BB962C8B-B14F-4D97-AF65-F5344CB8AC3E}">
        <p14:creationId xmlns:p14="http://schemas.microsoft.com/office/powerpoint/2010/main" val="4931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4723"/>
                                        </p:tgtEl>
                                        <p:attrNameLst>
                                          <p:attrName>style.visibility</p:attrName>
                                        </p:attrNameLst>
                                      </p:cBhvr>
                                      <p:to>
                                        <p:strVal val="visible"/>
                                      </p:to>
                                    </p:set>
                                    <p:anim calcmode="lin" valueType="num">
                                      <p:cBhvr>
                                        <p:cTn id="7" dur="500" fill="hold"/>
                                        <p:tgtEl>
                                          <p:spTgt spid="1054723"/>
                                        </p:tgtEl>
                                        <p:attrNameLst>
                                          <p:attrName>ppt_w</p:attrName>
                                        </p:attrNameLst>
                                      </p:cBhvr>
                                      <p:tavLst>
                                        <p:tav tm="0">
                                          <p:val>
                                            <p:fltVal val="0"/>
                                          </p:val>
                                        </p:tav>
                                        <p:tav tm="100000">
                                          <p:val>
                                            <p:strVal val="#ppt_w"/>
                                          </p:val>
                                        </p:tav>
                                      </p:tavLst>
                                    </p:anim>
                                    <p:anim calcmode="lin" valueType="num">
                                      <p:cBhvr>
                                        <p:cTn id="8" dur="500" fill="hold"/>
                                        <p:tgtEl>
                                          <p:spTgt spid="1054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algn="ctr" eaLnBrk="1" hangingPunct="1"/>
            <a:r>
              <a:rPr lang="ar-JO" dirty="0">
                <a:ea typeface="ＭＳ Ｐゴシック" charset="0"/>
              </a:rPr>
              <a:t>هلينة            أورشليم</a:t>
            </a:r>
            <a:br>
              <a:rPr lang="en-US" sz="3200" dirty="0">
                <a:ea typeface="ＭＳ Ｐゴシック" charset="0"/>
              </a:rPr>
            </a:br>
            <a:r>
              <a:rPr lang="ar-JO" sz="3200" dirty="0">
                <a:ea typeface="ＭＳ Ｐゴシック" charset="0"/>
              </a:rPr>
              <a:t>(دانيال 11: 31-35)</a:t>
            </a:r>
            <a:endParaRPr lang="en-US" dirty="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0" y="2348880"/>
            <a:ext cx="4253608" cy="796925"/>
          </a:xfrm>
        </p:spPr>
        <p:txBody>
          <a:bodyPr/>
          <a:lstStyle/>
          <a:p>
            <a:pPr algn="r" rtl="1" eaLnBrk="1" hangingPunct="1">
              <a:defRPr/>
            </a:pPr>
            <a:r>
              <a:rPr lang="ar-JO" sz="2400" dirty="0">
                <a:ea typeface="ＭＳ Ｐゴシック" charset="0"/>
              </a:rPr>
              <a:t>كانون أول 167 – كانون أول 164</a:t>
            </a:r>
            <a:endParaRPr lang="en-US" sz="2400" dirty="0">
              <a:ea typeface="ＭＳ Ｐゴシック" charset="0"/>
            </a:endParaRP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000000"/>
                </a:solidFill>
                <a:latin typeface="Arial" panose="020B0604020202020204" pitchFamily="34" charset="0"/>
                <a:cs typeface="Arial" panose="020B0604020202020204" pitchFamily="34"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المنارة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grpSp>
        <p:nvGrpSpPr>
          <p:cNvPr id="3" name="Group 13"/>
          <p:cNvGrpSpPr>
            <a:grpSpLocks/>
          </p:cNvGrpSpPr>
          <p:nvPr/>
        </p:nvGrpSpPr>
        <p:grpSpPr bwMode="auto">
          <a:xfrm>
            <a:off x="4271963" y="701824"/>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الحانوكاه</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عيد الأنوار (التجديد)</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6064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5530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يسود الله على كل </a:t>
            </a:r>
            <a:r>
              <a:rPr lang="ar-JO" sz="4800" dirty="0">
                <a:solidFill>
                  <a:srgbClr val="FFFF00"/>
                </a:solidFill>
                <a:effectLst>
                  <a:glow rad="127000">
                    <a:schemeClr val="tx1"/>
                  </a:glow>
                </a:effectLst>
                <a:ea typeface="ＭＳ Ｐゴシック" charset="0"/>
              </a:rPr>
              <a:t>الأمم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(دانيال2-7).</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39185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90180" name="Text Box 4"/>
          <p:cNvSpPr txBox="1">
            <a:spLocks noChangeArrowheads="1"/>
          </p:cNvSpPr>
          <p:nvPr/>
        </p:nvSpPr>
        <p:spPr bwMode="auto">
          <a:xfrm>
            <a:off x="212725" y="1844824"/>
            <a:ext cx="5511403" cy="2246769"/>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الإبن الثاني لأنطيوخس الثالث كان اسمه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أنطيوخس الرابع</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تم أخذه كرهينة إلى روما أثناء محاولته نهب المعبد في إليميس لتكريم روما قُتل على يد السكان المحليين الغاضبين.</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6797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990600" y="304800"/>
            <a:ext cx="8153400" cy="838200"/>
          </a:xfrm>
        </p:spPr>
        <p:txBody>
          <a:bodyPr/>
          <a:lstStyle/>
          <a:p>
            <a:pPr eaLnBrk="1" hangingPunct="1"/>
            <a:r>
              <a:rPr lang="ar-JO" sz="4000" dirty="0">
                <a:ea typeface="ＭＳ Ｐゴシック" charset="0"/>
              </a:rPr>
              <a:t>خريطة إمبراطوريات ما بين العهدين</a:t>
            </a:r>
            <a:endParaRPr lang="en-US" sz="4000" dirty="0">
              <a:ea typeface="ＭＳ Ｐゴシック" charset="0"/>
            </a:endParaRPr>
          </a:p>
        </p:txBody>
      </p:sp>
      <p:sp>
        <p:nvSpPr>
          <p:cNvPr id="52226" name="Text Box 4"/>
          <p:cNvSpPr txBox="1">
            <a:spLocks noChangeArrowheads="1"/>
          </p:cNvSpPr>
          <p:nvPr/>
        </p:nvSpPr>
        <p:spPr bwMode="auto">
          <a:xfrm>
            <a:off x="9324528" y="383"/>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52235"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6"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52233"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152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70060E1-D37B-E1BF-7515-358C7A9611B3}"/>
              </a:ext>
            </a:extLst>
          </p:cNvPr>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547</a:t>
            </a:r>
          </a:p>
        </p:txBody>
      </p:sp>
    </p:spTree>
    <p:extLst>
      <p:ext uri="{BB962C8B-B14F-4D97-AF65-F5344CB8AC3E}">
        <p14:creationId xmlns:p14="http://schemas.microsoft.com/office/powerpoint/2010/main" val="351213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20" name="Text Box 8"/>
          <p:cNvSpPr txBox="1">
            <a:spLocks noChangeArrowheads="1"/>
          </p:cNvSpPr>
          <p:nvPr/>
        </p:nvSpPr>
        <p:spPr bwMode="auto">
          <a:xfrm>
            <a:off x="8153400"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قم</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 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 1، 10: 1</a:t>
            </a: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605-536</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دا 2-11</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605-70م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أنطيوخس يدنس الهيكل</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167-164</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يرى النقاد أن الأحداث التاريخية سجلت على شكل نبوات</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218151" name="Text Box 39"/>
          <p:cNvSpPr txBox="1">
            <a:spLocks noChangeArrowheads="1"/>
          </p:cNvSpPr>
          <p:nvPr/>
        </p:nvSpPr>
        <p:spPr bwMode="auto">
          <a:xfrm>
            <a:off x="5181600" y="5562600"/>
            <a:ext cx="2971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يؤوخ النقاد دانيال بعد عام 164</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dirty="0">
                <a:solidFill>
                  <a:schemeClr val="bg1"/>
                </a:solidFill>
                <a:effectLst>
                  <a:outerShdw blurRad="38100" dist="38100" dir="2700000" algn="tl">
                    <a:srgbClr val="808080"/>
                  </a:outerShdw>
                </a:effectLst>
                <a:ea typeface="ＭＳ Ｐゴシック" charset="0"/>
              </a:rPr>
              <a:t>تاريخ دانيال</a:t>
            </a:r>
            <a:endParaRPr lang="en-US" sz="4800" dirty="0">
              <a:solidFill>
                <a:schemeClr val="bg1"/>
              </a:solidFill>
              <a:effectLst>
                <a:outerShdw blurRad="38100" dist="38100" dir="2700000" algn="tl">
                  <a:srgbClr val="808080"/>
                </a:outerShdw>
              </a:effectLst>
              <a:ea typeface="ＭＳ Ｐゴシック"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916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143000" y="304800"/>
            <a:ext cx="2514600" cy="2743200"/>
          </a:xfrm>
        </p:spPr>
        <p:txBody>
          <a:bodyPr/>
          <a:lstStyle/>
          <a:p>
            <a:pPr algn="ctr" eaLnBrk="1" hangingPunct="1"/>
            <a:r>
              <a:rPr lang="ar-JO" dirty="0">
                <a:ea typeface="ＭＳ Ｐゴシック" charset="0"/>
              </a:rPr>
              <a:t>سيطرة اليونان   على   إسرائيل</a:t>
            </a:r>
            <a:endParaRPr lang="en-US" dirty="0">
              <a:ea typeface="ＭＳ Ｐゴシック" charset="0"/>
            </a:endParaRPr>
          </a:p>
        </p:txBody>
      </p:sp>
      <p:sp>
        <p:nvSpPr>
          <p:cNvPr id="61443" name="Rectangle 3"/>
          <p:cNvSpPr>
            <a:spLocks noGrp="1" noChangeArrowheads="1"/>
          </p:cNvSpPr>
          <p:nvPr>
            <p:ph type="body" sz="half" idx="1"/>
          </p:nvPr>
        </p:nvSpPr>
        <p:spPr>
          <a:xfrm>
            <a:off x="1071563" y="3241675"/>
            <a:ext cx="2738437" cy="3006725"/>
          </a:xfrm>
        </p:spPr>
        <p:txBody>
          <a:bodyPr/>
          <a:lstStyle/>
          <a:p>
            <a:pPr algn="r" rtl="1" eaLnBrk="1" hangingPunct="1">
              <a:defRPr/>
            </a:pPr>
            <a:r>
              <a:rPr lang="ar-JO" sz="2800" dirty="0">
                <a:ea typeface="ＭＳ Ｐゴシック" charset="0"/>
              </a:rPr>
              <a:t>الإسكندر الأكبر</a:t>
            </a:r>
            <a:endParaRPr lang="en-US" sz="2800" dirty="0">
              <a:ea typeface="ＭＳ Ｐゴシック" charset="0"/>
            </a:endParaRPr>
          </a:p>
          <a:p>
            <a:pPr algn="r" rtl="1" eaLnBrk="1" hangingPunct="1">
              <a:defRPr/>
            </a:pPr>
            <a:r>
              <a:rPr lang="ar-JO" sz="2800" dirty="0">
                <a:ea typeface="ＭＳ Ｐゴシック" charset="0"/>
              </a:rPr>
              <a:t>الصراع على السيادة</a:t>
            </a:r>
            <a:endParaRPr lang="en-US" sz="2800" dirty="0">
              <a:ea typeface="ＭＳ Ｐゴシック" charset="0"/>
            </a:endParaRPr>
          </a:p>
          <a:p>
            <a:pPr algn="r" rtl="1" eaLnBrk="1" hangingPunct="1">
              <a:defRPr/>
            </a:pPr>
            <a:r>
              <a:rPr lang="ar-JO" sz="2800" dirty="0">
                <a:ea typeface="ＭＳ Ｐゴシック" charset="0"/>
              </a:rPr>
              <a:t>تطورات الإمبراطورية الهيلينية</a:t>
            </a:r>
            <a:endParaRPr lang="en-US" sz="2800" dirty="0">
              <a:ea typeface="ＭＳ Ｐゴシック" charset="0"/>
            </a:endParaRP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685800"/>
            <a:ext cx="51546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بعد الإسكندر</a:t>
            </a:r>
            <a:endParaRPr lang="en-US" b="1"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06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b="1" dirty="0">
                <a:latin typeface="Arial" panose="020B0604020202020204" pitchFamily="34" charset="0"/>
                <a:cs typeface="Arial" panose="020B0604020202020204" pitchFamily="34" charset="0"/>
              </a:rPr>
              <a:t>المدن اليونانية           في فلسطين</a:t>
            </a:r>
            <a:endParaRPr lang="en-US" sz="4000" b="1"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324600" y="609600"/>
            <a:ext cx="2819400" cy="2743200"/>
          </a:xfrm>
        </p:spPr>
        <p:txBody>
          <a:bodyPr/>
          <a:lstStyle/>
          <a:p>
            <a:pPr algn="ctr" eaLnBrk="1" hangingPunct="1">
              <a:defRPr/>
            </a:pPr>
            <a:r>
              <a:rPr lang="ar-JO" b="1" dirty="0">
                <a:solidFill>
                  <a:schemeClr val="tx1"/>
                </a:solidFill>
                <a:latin typeface="Arial" panose="020B0604020202020204" pitchFamily="34" charset="0"/>
                <a:cs typeface="Arial" panose="020B0604020202020204" pitchFamily="34" charset="0"/>
              </a:rPr>
              <a:t>حدود   إسرائيل      في         العهد الجديد</a:t>
            </a:r>
            <a:endParaRPr lang="en-US" b="1" dirty="0">
              <a:solidFill>
                <a:schemeClr val="tx1"/>
              </a:solidFill>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8476069" y="0"/>
            <a:ext cx="704039" cy="461665"/>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06413" y="76200"/>
            <a:ext cx="8256587" cy="990600"/>
          </a:xfrm>
        </p:spPr>
        <p:txBody>
          <a:bodyPr/>
          <a:lstStyle/>
          <a:p>
            <a:pPr eaLnBrk="1" hangingPunct="1"/>
            <a:r>
              <a:rPr lang="ar-JO" sz="4000" dirty="0">
                <a:ea typeface="ＭＳ Ｐゴシック" charset="0"/>
              </a:rPr>
              <a:t>إسرائيل تحت سيطرة السلوقيين والبطالمة</a:t>
            </a:r>
            <a:endParaRPr lang="en-US" sz="4000" dirty="0">
              <a:ea typeface="ＭＳ Ｐゴシック" charset="0"/>
            </a:endParaRPr>
          </a:p>
        </p:txBody>
      </p:sp>
      <p:sp>
        <p:nvSpPr>
          <p:cNvPr id="124931" name="Oval 3"/>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1" name="Text Box 4"/>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8852" name="Group 5"/>
          <p:cNvGrpSpPr>
            <a:grpSpLocks/>
          </p:cNvGrpSpPr>
          <p:nvPr/>
        </p:nvGrpSpPr>
        <p:grpSpPr bwMode="auto">
          <a:xfrm>
            <a:off x="0" y="2590800"/>
            <a:ext cx="9144000" cy="4419600"/>
            <a:chOff x="0" y="1152"/>
            <a:chExt cx="5580" cy="2743"/>
          </a:xfrm>
        </p:grpSpPr>
        <p:pic>
          <p:nvPicPr>
            <p:cNvPr id="78860"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61"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4943" name="Picture 15" descr="j0234323"/>
          <p:cNvPicPr>
            <a:picLocks noChangeAspect="1" noChangeArrowheads="1"/>
          </p:cNvPicPr>
          <p:nvPr/>
        </p:nvPicPr>
        <p:blipFill>
          <a:blip r:embed="rId5">
            <a:lum bright="-42000" contrast="18000"/>
            <a:extLst>
              <a:ext uri="{28A0092B-C50C-407E-A947-70E740481C1C}">
                <a14:useLocalDpi xmlns:a14="http://schemas.microsoft.com/office/drawing/2010/main"/>
              </a:ext>
            </a:extLst>
          </a:blip>
          <a:srcRect/>
          <a:stretch>
            <a:fillRect/>
          </a:stretch>
        </p:blipFill>
        <p:spPr bwMode="auto">
          <a:xfrm rot="-2532446">
            <a:off x="1981200" y="685800"/>
            <a:ext cx="2954338"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49" name="Picture 21" descr="j0280647"/>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0" y="1089025"/>
            <a:ext cx="3124200" cy="248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41" name="Rectangle 13"/>
          <p:cNvSpPr>
            <a:spLocks noChangeArrowheads="1"/>
          </p:cNvSpPr>
          <p:nvPr/>
        </p:nvSpPr>
        <p:spPr bwMode="auto">
          <a:xfrm>
            <a:off x="3386336" y="260648"/>
            <a:ext cx="609600" cy="3352800"/>
          </a:xfrm>
          <a:prstGeom prst="rect">
            <a:avLst/>
          </a:prstGeom>
          <a:noFill/>
          <a:ln w="9525">
            <a:noFill/>
            <a:miter lim="800000"/>
            <a:headEnd/>
            <a:tailEnd/>
          </a:ln>
          <a:effec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 ي ف</a:t>
            </a:r>
            <a:endParaRPr kumimoji="0" lang="en-US"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24940" name="Rectangle 12"/>
          <p:cNvSpPr>
            <a:spLocks noChangeArrowheads="1"/>
          </p:cNvSpPr>
          <p:nvPr/>
        </p:nvSpPr>
        <p:spPr bwMode="auto">
          <a:xfrm>
            <a:off x="506413" y="381000"/>
            <a:ext cx="609600" cy="3048000"/>
          </a:xfrm>
          <a:prstGeom prst="rect">
            <a:avLst/>
          </a:prstGeom>
          <a:noFill/>
          <a:ln w="9525">
            <a:noFill/>
            <a:miter lim="800000"/>
            <a:headEnd/>
            <a:tailEnd/>
          </a:ln>
          <a:effec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سل ا م</a:t>
            </a:r>
            <a:endParaRPr kumimoji="0" lang="en-US"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 name="Text Box 6"/>
          <p:cNvSpPr txBox="1">
            <a:spLocks noChangeArrowheads="1"/>
          </p:cNvSpPr>
          <p:nvPr/>
        </p:nvSpPr>
        <p:spPr bwMode="auto">
          <a:xfrm>
            <a:off x="5664200" y="2133600"/>
            <a:ext cx="2898550" cy="46166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بيتزل، الطبعة الأولى، 152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3"/>
          <p:cNvSpPr txBox="1">
            <a:spLocks noChangeArrowheads="1"/>
          </p:cNvSpPr>
          <p:nvPr/>
        </p:nvSpPr>
        <p:spPr bwMode="auto">
          <a:xfrm>
            <a:off x="2771800" y="4293096"/>
            <a:ext cx="15488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glow rad="355600">
                    <a:srgbClr val="FFFFFF"/>
                  </a:glow>
                </a:effectLst>
                <a:uLnTx/>
                <a:uFillTx/>
                <a:latin typeface="Arial" panose="020B0604020202020204" pitchFamily="34" charset="0"/>
                <a:cs typeface="Arial" panose="020B0604020202020204" pitchFamily="34" charset="0"/>
              </a:rPr>
              <a:t>السلوقيون</a:t>
            </a:r>
            <a:endParaRPr kumimoji="0" lang="en-US" sz="3200" b="1" u="none" strike="noStrike" kern="1200" cap="none" spc="0" normalizeH="0" baseline="0" noProof="0" dirty="0">
              <a:ln>
                <a:noFill/>
              </a:ln>
              <a:solidFill>
                <a:srgbClr val="104C1C"/>
              </a:solidFill>
              <a:effectLst>
                <a:glow rad="355600">
                  <a:srgbClr val="FFFFFF"/>
                </a:glow>
              </a:effectLst>
              <a:uLnTx/>
              <a:uFillTx/>
              <a:latin typeface="Arial" panose="020B0604020202020204" pitchFamily="34" charset="0"/>
              <a:cs typeface="Arial" panose="020B0604020202020204" pitchFamily="34" charset="0"/>
            </a:endParaRPr>
          </a:p>
        </p:txBody>
      </p:sp>
      <p:sp>
        <p:nvSpPr>
          <p:cNvPr id="16" name="Text Box 14"/>
          <p:cNvSpPr txBox="1">
            <a:spLocks noChangeArrowheads="1"/>
          </p:cNvSpPr>
          <p:nvPr/>
        </p:nvSpPr>
        <p:spPr bwMode="auto">
          <a:xfrm>
            <a:off x="680715" y="5223048"/>
            <a:ext cx="122982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glow rad="355600">
                    <a:srgbClr val="FFFFFF"/>
                  </a:glow>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glow rad="355600">
                  <a:srgbClr val="FFFFFF"/>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 calcmode="lin" valueType="num">
                                      <p:cBhvr additive="base">
                                        <p:cTn id="7" dur="5000" fill="hold"/>
                                        <p:tgtEl>
                                          <p:spTgt spid="124940"/>
                                        </p:tgtEl>
                                        <p:attrNameLst>
                                          <p:attrName>ppt_x</p:attrName>
                                        </p:attrNameLst>
                                      </p:cBhvr>
                                      <p:tavLst>
                                        <p:tav tm="0">
                                          <p:val>
                                            <p:strVal val="0-#ppt_w/2"/>
                                          </p:val>
                                        </p:tav>
                                        <p:tav tm="100000">
                                          <p:val>
                                            <p:strVal val="#ppt_x"/>
                                          </p:val>
                                        </p:tav>
                                      </p:tavLst>
                                    </p:anim>
                                    <p:anim calcmode="lin" valueType="num">
                                      <p:cBhvr additive="base">
                                        <p:cTn id="8" dur="5000" fill="hold"/>
                                        <p:tgtEl>
                                          <p:spTgt spid="1249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4949"/>
                                        </p:tgtEl>
                                        <p:attrNameLst>
                                          <p:attrName>style.visibility</p:attrName>
                                        </p:attrNameLst>
                                      </p:cBhvr>
                                      <p:to>
                                        <p:strVal val="visible"/>
                                      </p:to>
                                    </p:set>
                                    <p:anim calcmode="lin" valueType="num">
                                      <p:cBhvr additive="base">
                                        <p:cTn id="11" dur="5000" fill="hold"/>
                                        <p:tgtEl>
                                          <p:spTgt spid="124949"/>
                                        </p:tgtEl>
                                        <p:attrNameLst>
                                          <p:attrName>ppt_x</p:attrName>
                                        </p:attrNameLst>
                                      </p:cBhvr>
                                      <p:tavLst>
                                        <p:tav tm="0">
                                          <p:val>
                                            <p:strVal val="0-#ppt_w/2"/>
                                          </p:val>
                                        </p:tav>
                                        <p:tav tm="100000">
                                          <p:val>
                                            <p:strVal val="#ppt_x"/>
                                          </p:val>
                                        </p:tav>
                                      </p:tavLst>
                                    </p:anim>
                                    <p:anim calcmode="lin" valueType="num">
                                      <p:cBhvr additive="base">
                                        <p:cTn id="12" dur="5000" fill="hold"/>
                                        <p:tgtEl>
                                          <p:spTgt spid="12494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 calcmode="lin" valueType="num">
                                      <p:cBhvr>
                                        <p:cTn id="17" dur="1000" fill="hold"/>
                                        <p:tgtEl>
                                          <p:spTgt spid="124941"/>
                                        </p:tgtEl>
                                        <p:attrNameLst>
                                          <p:attrName>ppt_w</p:attrName>
                                        </p:attrNameLst>
                                      </p:cBhvr>
                                      <p:tavLst>
                                        <p:tav tm="0">
                                          <p:val>
                                            <p:fltVal val="0"/>
                                          </p:val>
                                        </p:tav>
                                        <p:tav tm="100000">
                                          <p:val>
                                            <p:strVal val="#ppt_w"/>
                                          </p:val>
                                        </p:tav>
                                      </p:tavLst>
                                    </p:anim>
                                    <p:anim calcmode="lin" valueType="num">
                                      <p:cBhvr>
                                        <p:cTn id="18" dur="1000" fill="hold"/>
                                        <p:tgtEl>
                                          <p:spTgt spid="124941"/>
                                        </p:tgtEl>
                                        <p:attrNameLst>
                                          <p:attrName>ppt_h</p:attrName>
                                        </p:attrNameLst>
                                      </p:cBhvr>
                                      <p:tavLst>
                                        <p:tav tm="0">
                                          <p:val>
                                            <p:fltVal val="0"/>
                                          </p:val>
                                        </p:tav>
                                        <p:tav tm="100000">
                                          <p:val>
                                            <p:strVal val="#ppt_h"/>
                                          </p:val>
                                        </p:tav>
                                      </p:tavLst>
                                    </p:anim>
                                    <p:anim calcmode="lin" valueType="num">
                                      <p:cBhvr>
                                        <p:cTn id="19" dur="1000" fill="hold"/>
                                        <p:tgtEl>
                                          <p:spTgt spid="1249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4941"/>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124943"/>
                                        </p:tgtEl>
                                        <p:attrNameLst>
                                          <p:attrName>style.visibility</p:attrName>
                                        </p:attrNameLst>
                                      </p:cBhvr>
                                      <p:to>
                                        <p:strVal val="visible"/>
                                      </p:to>
                                    </p:set>
                                    <p:anim calcmode="lin" valueType="num">
                                      <p:cBhvr>
                                        <p:cTn id="23" dur="1000" fill="hold"/>
                                        <p:tgtEl>
                                          <p:spTgt spid="124943"/>
                                        </p:tgtEl>
                                        <p:attrNameLst>
                                          <p:attrName>ppt_w</p:attrName>
                                        </p:attrNameLst>
                                      </p:cBhvr>
                                      <p:tavLst>
                                        <p:tav tm="0">
                                          <p:val>
                                            <p:fltVal val="0"/>
                                          </p:val>
                                        </p:tav>
                                        <p:tav tm="100000">
                                          <p:val>
                                            <p:strVal val="#ppt_w"/>
                                          </p:val>
                                        </p:tav>
                                      </p:tavLst>
                                    </p:anim>
                                    <p:anim calcmode="lin" valueType="num">
                                      <p:cBhvr>
                                        <p:cTn id="24" dur="1000" fill="hold"/>
                                        <p:tgtEl>
                                          <p:spTgt spid="124943"/>
                                        </p:tgtEl>
                                        <p:attrNameLst>
                                          <p:attrName>ppt_h</p:attrName>
                                        </p:attrNameLst>
                                      </p:cBhvr>
                                      <p:tavLst>
                                        <p:tav tm="0">
                                          <p:val>
                                            <p:fltVal val="0"/>
                                          </p:val>
                                        </p:tav>
                                        <p:tav tm="100000">
                                          <p:val>
                                            <p:strVal val="#ppt_h"/>
                                          </p:val>
                                        </p:tav>
                                      </p:tavLst>
                                    </p:anim>
                                    <p:anim calcmode="lin" valueType="num">
                                      <p:cBhvr>
                                        <p:cTn id="25" dur="1000" fill="hold"/>
                                        <p:tgtEl>
                                          <p:spTgt spid="12494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49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1" grpId="0"/>
      <p:bldP spid="124940" grpId="0"/>
      <p:bldP spid="15" grpId="0" autoUpdateAnimBg="0"/>
      <p:bldP spid="16"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ar-JO" sz="4000" dirty="0">
                <a:ea typeface="ＭＳ Ｐゴシック" charset="0"/>
              </a:rPr>
              <a:t>أهمية الحقبة اليونانية</a:t>
            </a:r>
            <a:endParaRPr lang="en-US" sz="4000" dirty="0">
              <a:ea typeface="ＭＳ Ｐゴシック" charset="0"/>
            </a:endParaRPr>
          </a:p>
        </p:txBody>
      </p:sp>
      <p:sp>
        <p:nvSpPr>
          <p:cNvPr id="122885" name="Rectangle 5"/>
          <p:cNvSpPr>
            <a:spLocks noGrp="1" noChangeArrowheads="1"/>
          </p:cNvSpPr>
          <p:nvPr>
            <p:ph type="body" sz="half" idx="1"/>
          </p:nvPr>
        </p:nvSpPr>
        <p:spPr>
          <a:xfrm>
            <a:off x="0" y="1946275"/>
            <a:ext cx="4343400" cy="4114800"/>
          </a:xfrm>
        </p:spPr>
        <p:txBody>
          <a:bodyPr/>
          <a:lstStyle/>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الحرية الدينية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ظهور السنهدريم</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الهيلينية المسالمة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اللغة اليونانية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الترجمة السبعينية</a:t>
            </a:r>
            <a:endParaRPr lang="en-US" dirty="0">
              <a:effectLst>
                <a:glow rad="165100">
                  <a:schemeClr val="bg2"/>
                </a:glow>
                <a:outerShdw blurRad="38100" dist="38100" dir="2700000" algn="tl">
                  <a:srgbClr val="000000"/>
                </a:outerShdw>
              </a:effectLst>
              <a:ea typeface="ＭＳ Ｐゴシック" charset="0"/>
            </a:endParaRPr>
          </a:p>
        </p:txBody>
      </p:sp>
      <p:sp>
        <p:nvSpPr>
          <p:cNvPr id="122887" name="Text Box 7"/>
          <p:cNvSpPr txBox="1">
            <a:spLocks noChangeArrowheads="1"/>
          </p:cNvSpPr>
          <p:nvPr/>
        </p:nvSpPr>
        <p:spPr bwMode="auto">
          <a:xfrm>
            <a:off x="0" y="1066800"/>
            <a:ext cx="4343399"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البطالمة (301-198)</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89" name="Text Box 9"/>
          <p:cNvSpPr txBox="1">
            <a:spLocks noChangeArrowheads="1"/>
          </p:cNvSpPr>
          <p:nvPr/>
        </p:nvSpPr>
        <p:spPr bwMode="auto">
          <a:xfrm>
            <a:off x="4595812" y="1066800"/>
            <a:ext cx="4543065"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السلوقية (198-143)</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رئاسة الكهنوت</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ظهور الحسيديم</a:t>
            </a:r>
            <a:endParaRPr lang="en-US"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panose="020B0604020202020204" pitchFamily="34" charset="0"/>
                <a:cs typeface="Arial" panose="020B0604020202020204" pitchFamily="34"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algn="ctr" eaLnBrk="1" hangingPunct="1">
              <a:defRPr/>
            </a:pPr>
            <a:r>
              <a:rPr lang="ar-JO" sz="4000" dirty="0">
                <a:solidFill>
                  <a:schemeClr val="tx1"/>
                </a:solidFill>
                <a:effectLst>
                  <a:glow rad="101600">
                    <a:schemeClr val="bg2"/>
                  </a:glow>
                </a:effectLst>
                <a:ea typeface="ＭＳ Ｐゴシック" charset="0"/>
              </a:rPr>
              <a:t>هلينة         أورشليم</a:t>
            </a:r>
            <a:endParaRPr lang="en-US" sz="4000" dirty="0">
              <a:solidFill>
                <a:schemeClr val="tx1"/>
              </a:solidFill>
              <a:effectLst>
                <a:glow rad="101600">
                  <a:schemeClr val="bg2"/>
                </a:glow>
              </a:effectLst>
              <a:ea typeface="ＭＳ Ｐゴシック" charset="0"/>
            </a:endParaRP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المنارة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الحانوكاه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عيد الأنوار (تكريسي)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6979" name="Rectangle 3"/>
          <p:cNvSpPr>
            <a:spLocks noGrp="1" noChangeArrowheads="1"/>
          </p:cNvSpPr>
          <p:nvPr>
            <p:ph type="body" idx="1"/>
          </p:nvPr>
        </p:nvSpPr>
        <p:spPr>
          <a:xfrm>
            <a:off x="0" y="2174875"/>
            <a:ext cx="4283968" cy="796925"/>
          </a:xfrm>
        </p:spPr>
        <p:txBody>
          <a:bodyPr/>
          <a:lstStyle/>
          <a:p>
            <a:pPr algn="r" rtl="1" eaLnBrk="1" hangingPunct="1">
              <a:defRPr/>
            </a:pPr>
            <a:r>
              <a:rPr lang="ar-JO" sz="2400" dirty="0">
                <a:effectLst>
                  <a:glow rad="101600">
                    <a:schemeClr val="bg2"/>
                  </a:glow>
                  <a:outerShdw blurRad="38100" dist="38100" dir="2700000" algn="tl">
                    <a:srgbClr val="000000"/>
                  </a:outerShdw>
                </a:effectLst>
                <a:ea typeface="ＭＳ Ｐゴシック" charset="0"/>
              </a:rPr>
              <a:t>كانون أول 167 – كانون أول 164</a:t>
            </a:r>
            <a:endParaRPr lang="en-US" sz="2400" dirty="0">
              <a:effectLst>
                <a:glow rad="101600">
                  <a:schemeClr val="bg2"/>
                </a:glow>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9499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JO" sz="4800" dirty="0">
                <a:effectLst>
                  <a:glow rad="127000">
                    <a:schemeClr val="tx1"/>
                  </a:glow>
                </a:effectLst>
                <a:ea typeface="ＭＳ Ｐゴシック" charset="0"/>
              </a:rPr>
              <a:t>3. يسود الله على 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8-12).</a:t>
            </a:r>
            <a:endParaRPr lang="en-US" sz="4800" dirty="0">
              <a:effectLst>
                <a:glow rad="127000">
                  <a:schemeClr val="tx1"/>
                </a:glow>
              </a:effectLst>
              <a:ea typeface="ＭＳ Ｐゴシック" charset="0"/>
            </a:endParaRPr>
          </a:p>
        </p:txBody>
      </p:sp>
      <p:pic>
        <p:nvPicPr>
          <p:cNvPr id="5" name="Picture 2" descr="Jerusalem | Tourist Jordan">
            <a:extLst>
              <a:ext uri="{FF2B5EF4-FFF2-40B4-BE49-F238E27FC236}">
                <a16:creationId xmlns:a16="http://schemas.microsoft.com/office/drawing/2014/main" id="{47DB35E6-6EEA-8642-8D3F-F6A29C1F0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43260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ar-JO" sz="4000" dirty="0">
                <a:ea typeface="ＭＳ Ｐゴシック" charset="0"/>
              </a:rPr>
              <a:t>أهمية الحقبة اليونانية</a:t>
            </a:r>
            <a:endParaRPr lang="en-US" sz="4000" dirty="0">
              <a:ea typeface="ＭＳ Ｐゴシック" charset="0"/>
            </a:endParaRPr>
          </a:p>
        </p:txBody>
      </p:sp>
      <p:sp>
        <p:nvSpPr>
          <p:cNvPr id="122885" name="Rectangle 5"/>
          <p:cNvSpPr>
            <a:spLocks noGrp="1" noChangeArrowheads="1"/>
          </p:cNvSpPr>
          <p:nvPr>
            <p:ph type="body" sz="half" idx="1"/>
          </p:nvPr>
        </p:nvSpPr>
        <p:spPr>
          <a:xfrm>
            <a:off x="0" y="1946275"/>
            <a:ext cx="4343400" cy="4114800"/>
          </a:xfrm>
        </p:spPr>
        <p:txBody>
          <a:bodyPr/>
          <a:lstStyle/>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الحرية الدينية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ظهور السنهدريم</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الهيلينية المسالمة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اللغة اليونانية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الترجمة السبعينية</a:t>
            </a:r>
            <a:endParaRPr lang="en-US" dirty="0">
              <a:effectLst>
                <a:glow rad="165100">
                  <a:schemeClr val="bg2"/>
                </a:glow>
                <a:outerShdw blurRad="38100" dist="38100" dir="2700000" algn="tl">
                  <a:srgbClr val="000000"/>
                </a:outerShdw>
              </a:effectLst>
              <a:ea typeface="ＭＳ Ｐゴシック" charset="0"/>
            </a:endParaRPr>
          </a:p>
        </p:txBody>
      </p:sp>
      <p:sp>
        <p:nvSpPr>
          <p:cNvPr id="122887" name="Text Box 7"/>
          <p:cNvSpPr txBox="1">
            <a:spLocks noChangeArrowheads="1"/>
          </p:cNvSpPr>
          <p:nvPr/>
        </p:nvSpPr>
        <p:spPr bwMode="auto">
          <a:xfrm>
            <a:off x="0" y="1066800"/>
            <a:ext cx="4343399"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البطالمة (301-198)</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89" name="Text Box 9"/>
          <p:cNvSpPr txBox="1">
            <a:spLocks noChangeArrowheads="1"/>
          </p:cNvSpPr>
          <p:nvPr/>
        </p:nvSpPr>
        <p:spPr bwMode="auto">
          <a:xfrm>
            <a:off x="4595812" y="1066800"/>
            <a:ext cx="4543065"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السلوقية (198-143)</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رئاسة الكهنوت</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ظهور الحسيديم</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تدنيس الهيكل</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ثورة المكابيين</a:t>
            </a:r>
            <a:endParaRPr lang="en-US"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panose="020B0604020202020204" pitchFamily="34" charset="0"/>
                <a:cs typeface="Arial" panose="020B0604020202020204" pitchFamily="34" charset="0"/>
              </a:rPr>
              <a:t>62, 65, 95</a:t>
            </a:r>
          </a:p>
        </p:txBody>
      </p:sp>
    </p:spTree>
    <p:extLst>
      <p:ext uri="{BB962C8B-B14F-4D97-AF65-F5344CB8AC3E}">
        <p14:creationId xmlns:p14="http://schemas.microsoft.com/office/powerpoint/2010/main" val="44389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22891">
                                            <p:txEl>
                                              <p:pRg st="2" end="2"/>
                                            </p:txEl>
                                          </p:spTgt>
                                        </p:tgtEl>
                                        <p:attrNameLst>
                                          <p:attrName>style.visibility</p:attrName>
                                        </p:attrNameLst>
                                      </p:cBhvr>
                                      <p:to>
                                        <p:strVal val="visible"/>
                                      </p:to>
                                    </p:set>
                                    <p:anim calcmode="lin" valueType="num">
                                      <p:cBhvr additive="base">
                                        <p:cTn id="49" dur="500" fill="hold"/>
                                        <p:tgtEl>
                                          <p:spTgt spid="122891">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22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22891">
                                            <p:txEl>
                                              <p:pRg st="3" end="3"/>
                                            </p:txEl>
                                          </p:spTgt>
                                        </p:tgtEl>
                                        <p:attrNameLst>
                                          <p:attrName>style.visibility</p:attrName>
                                        </p:attrNameLst>
                                      </p:cBhvr>
                                      <p:to>
                                        <p:strVal val="visible"/>
                                      </p:to>
                                    </p:set>
                                    <p:anim calcmode="lin" valueType="num">
                                      <p:cBhvr additive="base">
                                        <p:cTn id="55" dur="500" fill="hold"/>
                                        <p:tgtEl>
                                          <p:spTgt spid="122891">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22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542</a:t>
            </a:r>
            <a:endParaRPr lang="en-US"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339975" y="44450"/>
            <a:ext cx="5903913" cy="1143000"/>
          </a:xfrm>
          <a:solidFill>
            <a:srgbClr val="020101"/>
          </a:solidFill>
        </p:spPr>
        <p:txBody>
          <a:bodyPr/>
          <a:lstStyle/>
          <a:p>
            <a:pPr algn="ctr">
              <a:defRPr/>
            </a:pPr>
            <a:r>
              <a:rPr lang="ar-JO" sz="4000" dirty="0">
                <a:ea typeface="ＭＳ Ｐゴシック" charset="0"/>
              </a:rPr>
              <a:t>تاريخ الأزمنة الأخيرة</a:t>
            </a:r>
            <a:br>
              <a:rPr lang="ar-JO" sz="4000" dirty="0">
                <a:ea typeface="ＭＳ Ｐゴシック" charset="0"/>
              </a:rPr>
            </a:br>
            <a:r>
              <a:rPr lang="ar-JO" sz="4000" dirty="0">
                <a:ea typeface="ＭＳ Ｐゴシック" charset="0"/>
              </a:rPr>
              <a:t>(11: 36-45)</a:t>
            </a:r>
            <a:endParaRPr lang="en-US" dirty="0">
              <a:ea typeface="ＭＳ Ｐゴシック" charset="0"/>
            </a:endParaRPr>
          </a:p>
        </p:txBody>
      </p:sp>
      <p:pic>
        <p:nvPicPr>
          <p:cNvPr id="777219" name="Picture 1" descr="Matthew LionAsl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0"/>
            <a:ext cx="2398713"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250825" y="1268413"/>
            <a:ext cx="8893175"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hlink"/>
              </a:buClr>
              <a:buSzPct val="90000"/>
              <a:buFont typeface="Wingdings" charset="0"/>
              <a:buBlip>
                <a:blip r:embed="rId4"/>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القسم الأخير (11: 36-45) يشير غلى ضد المسيح، أنطيوخس الرابع ليس المقصود لأن:</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القائد في هذه الآيات يُدعى ببساطة الملك (11: 36) لذلك من المحتمل أن يكون هناك قائد مختلف (= القرن الصغير في 7: 28، الرئيس في 9: 26).</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الإله الذي أقامه أنطيوخس هو زيوس ولكن 11 :37 تشير إلى       أن هذا الملك سوف يتجاهل تراثه.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الهجوم على مصر سيؤدي إلى الحرب مع روما (11: 40-44)    وهو ما لم يفعله أنطيوخس.</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كان أنطيوخس الرابع يعاني من ضائقة مالية خطيرة لذا فإن ثروة   11 :43 لم تكن صحيحة بالنسبة له.</a:t>
            </a: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مات أنطيوخس الرابع في تاباي في بلاد فارس وليس في إسرائيل (11: 45).</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7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ar-JO" sz="4000" dirty="0">
                <a:ea typeface="ＭＳ Ｐゴシック" charset="0"/>
                <a:cs typeface="Arial" panose="020B0604020202020204" pitchFamily="34" charset="0"/>
              </a:rPr>
              <a:t>دانيال 11: 40</a:t>
            </a:r>
            <a:endParaRPr lang="en-US" sz="4000" dirty="0">
              <a:ea typeface="ＭＳ Ｐゴシック" charset="0"/>
              <a:cs typeface="Arial" panose="020B0604020202020204" pitchFamily="34" charset="0"/>
            </a:endParaRPr>
          </a:p>
        </p:txBody>
      </p:sp>
      <p:pic>
        <p:nvPicPr>
          <p:cNvPr id="803842" name="Picture 4" descr="Dan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89" b="8400"/>
          <a:stretch/>
        </p:blipFill>
        <p:spPr bwMode="auto">
          <a:xfrm>
            <a:off x="0" y="9525"/>
            <a:ext cx="5688013" cy="684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سيغزو أعداء إسرائيل أرضها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6203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ar-JO" sz="4000" dirty="0">
                <a:ea typeface="ＭＳ Ｐゴシック" charset="0"/>
                <a:cs typeface="Arial" panose="020B0604020202020204" pitchFamily="34" charset="0"/>
              </a:rPr>
              <a:t>دانيال 11: 40-45</a:t>
            </a:r>
            <a:endParaRPr lang="en-US" sz="4000" dirty="0">
              <a:ea typeface="ＭＳ Ｐゴシック" charset="0"/>
              <a:cs typeface="Arial" panose="020B0604020202020204" pitchFamily="34" charset="0"/>
            </a:endParaRPr>
          </a:p>
        </p:txBody>
      </p:sp>
      <p:pic>
        <p:nvPicPr>
          <p:cNvPr id="805890" name="Picture 4" descr="Dan11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64"/>
          <a:stretch/>
        </p:blipFill>
        <p:spPr bwMode="auto">
          <a:xfrm>
            <a:off x="0" y="0"/>
            <a:ext cx="5294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حتى أن سفناً في البحر المتوسط ستنضم للمعركة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60679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768927"/>
            <a:ext cx="9130140" cy="1143000"/>
          </a:xfrm>
        </p:spPr>
        <p:txBody>
          <a:bodyPr/>
          <a:lstStyle/>
          <a:p>
            <a:pPr eaLnBrk="1" hangingPunct="1">
              <a:defRPr/>
            </a:pPr>
            <a:r>
              <a:rPr lang="ar-JO" dirty="0">
                <a:ea typeface="ＭＳ Ｐゴシック" charset="0"/>
                <a:cs typeface="Arial" panose="020B0604020202020204" pitchFamily="34" charset="0"/>
              </a:rPr>
              <a:t>الشرق يقابل الغرب (دا 11: 44)</a:t>
            </a:r>
            <a:endParaRPr lang="en-US" dirty="0">
              <a:ea typeface="ＭＳ Ｐゴシック" charset="0"/>
              <a:cs typeface="Arial" panose="020B0604020202020204" pitchFamily="34" charset="0"/>
            </a:endParaRP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769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930994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ar-JO" sz="3600" dirty="0"/>
              <a:t>سيهزم المسيح ضد المسيح (دا 11: 45)</a:t>
            </a:r>
            <a:endParaRPr lang="en-US" sz="3600" dirty="0"/>
          </a:p>
        </p:txBody>
      </p:sp>
    </p:spTree>
    <p:extLst>
      <p:ext uri="{BB962C8B-B14F-4D97-AF65-F5344CB8AC3E}">
        <p14:creationId xmlns:p14="http://schemas.microsoft.com/office/powerpoint/2010/main" val="33527547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marL="1143000" indent="-1143000" rtl="1">
              <a:buFont typeface="Arial" panose="020B0604020202020204" pitchFamily="34" charset="0"/>
              <a:buChar char="•"/>
            </a:pPr>
            <a:r>
              <a:rPr lang="en-US" sz="8800" dirty="0">
                <a:solidFill>
                  <a:schemeClr val="tx1"/>
                </a:solidFill>
                <a:ea typeface="Osaka" charset="0"/>
              </a:rPr>
              <a:t>Slides on </a:t>
            </a:r>
            <a:br>
              <a:rPr lang="en-US" sz="8800" dirty="0">
                <a:solidFill>
                  <a:schemeClr val="tx1"/>
                </a:solidFill>
                <a:ea typeface="Osaka" charset="0"/>
              </a:rPr>
            </a:br>
            <a:r>
              <a:rPr lang="ar-SA" sz="8800" dirty="0">
                <a:solidFill>
                  <a:schemeClr val="bg1"/>
                </a:solidFill>
                <a:ea typeface="Osaka" charset="0"/>
              </a:rPr>
              <a:t>دانيال</a:t>
            </a:r>
            <a:r>
              <a:rPr lang="en-US" sz="8800" dirty="0">
                <a:solidFill>
                  <a:schemeClr val="bg1"/>
                </a:solidFill>
                <a:ea typeface="Osaka" charset="0"/>
              </a:rPr>
              <a:t> </a:t>
            </a:r>
            <a:r>
              <a:rPr lang="ar-SA" sz="8800" dirty="0">
                <a:solidFill>
                  <a:schemeClr val="bg1"/>
                </a:solidFill>
                <a:ea typeface="Osaka" charset="0"/>
              </a:rPr>
              <a:t>١٢</a:t>
            </a:r>
            <a:r>
              <a:rPr lang="en-US" sz="8800" dirty="0">
                <a:solidFill>
                  <a:schemeClr val="bg1"/>
                </a:solidFill>
                <a:ea typeface="Osaka" charset="0"/>
              </a:rPr>
              <a:t> </a:t>
            </a:r>
          </a:p>
        </p:txBody>
      </p:sp>
    </p:spTree>
    <p:extLst>
      <p:ext uri="{BB962C8B-B14F-4D97-AF65-F5344CB8AC3E}">
        <p14:creationId xmlns:p14="http://schemas.microsoft.com/office/powerpoint/2010/main" val="11352339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15888"/>
            <a:ext cx="4068763" cy="765175"/>
          </a:xfrm>
        </p:spPr>
        <p:txBody>
          <a:bodyPr/>
          <a:lstStyle/>
          <a:p>
            <a:pPr algn="l">
              <a:defRPr/>
            </a:pPr>
            <a:r>
              <a:rPr lang="ar-JO" dirty="0"/>
              <a:t>دانيال 12: 7</a:t>
            </a:r>
            <a:endParaRPr lang="en-US" dirty="0"/>
          </a:p>
        </p:txBody>
      </p:sp>
      <p:pic>
        <p:nvPicPr>
          <p:cNvPr id="5" name="Picture 2" descr="Jerusalem | Tourist Jordan">
            <a:extLst>
              <a:ext uri="{FF2B5EF4-FFF2-40B4-BE49-F238E27FC236}">
                <a16:creationId xmlns:a16="http://schemas.microsoft.com/office/drawing/2014/main" id="{B9385A02-B477-8CC4-DC94-4159BC2A8E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81063"/>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418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Dan 12v7 Michael Archang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5888"/>
            <a:ext cx="9144000" cy="1368896"/>
          </a:xfrm>
        </p:spPr>
        <p:txBody>
          <a:bodyPr/>
          <a:lstStyle/>
          <a:p>
            <a:pPr>
              <a:defRPr/>
            </a:pPr>
            <a:r>
              <a:rPr lang="ar-SA" dirty="0">
                <a:effectLst>
                  <a:glow rad="228600">
                    <a:srgbClr val="020101">
                      <a:alpha val="81000"/>
                    </a:srgbClr>
                  </a:glow>
                  <a:outerShdw blurRad="38100" dist="38100" dir="2700000" algn="tl">
                    <a:srgbClr val="000000"/>
                  </a:outerShdw>
                </a:effectLst>
                <a:cs typeface="Arial" panose="020B0604020202020204" pitchFamily="34" charset="0"/>
              </a:rPr>
              <a:t>دانيال ١٢ : ١</a:t>
            </a:r>
            <a:br>
              <a:rPr lang="ar-SA" dirty="0">
                <a:effectLst>
                  <a:glow rad="228600">
                    <a:srgbClr val="020101">
                      <a:alpha val="81000"/>
                    </a:srgbClr>
                  </a:glow>
                  <a:outerShdw blurRad="38100" dist="38100" dir="2700000" algn="tl">
                    <a:srgbClr val="000000"/>
                  </a:outerShdw>
                </a:effectLst>
                <a:cs typeface="Arial" panose="020B0604020202020204" pitchFamily="34" charset="0"/>
              </a:rPr>
            </a:br>
            <a:r>
              <a:rPr lang="ar-SA" dirty="0">
                <a:effectLst>
                  <a:glow rad="228600">
                    <a:srgbClr val="020101">
                      <a:alpha val="81000"/>
                    </a:srgbClr>
                  </a:glow>
                  <a:outerShdw blurRad="38100" dist="38100" dir="2700000" algn="tl">
                    <a:srgbClr val="000000"/>
                  </a:outerShdw>
                </a:effectLst>
                <a:cs typeface="Arial" panose="020B0604020202020204" pitchFamily="34" charset="0"/>
              </a:rPr>
              <a:t>[وَفِي ذَلِكَ الْوَقْتِ يَقُومُ مِيخَائِيلُ</a:t>
            </a:r>
          </a:p>
        </p:txBody>
      </p:sp>
    </p:spTree>
    <p:extLst>
      <p:ext uri="{BB962C8B-B14F-4D97-AF65-F5344CB8AC3E}">
        <p14:creationId xmlns:p14="http://schemas.microsoft.com/office/powerpoint/2010/main" val="3660517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41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ar-JO" sz="3600" b="1" dirty="0">
                <a:solidFill>
                  <a:schemeClr val="bg1"/>
                </a:solidFill>
                <a:latin typeface="Arial" panose="020B0604020202020204" pitchFamily="34" charset="0"/>
                <a:cs typeface="Arial" panose="020B0604020202020204" pitchFamily="34" charset="0"/>
              </a:rPr>
              <a:t>دينونة قديسي العهد القديم</a:t>
            </a:r>
            <a:endParaRPr lang="en-US" sz="3600" b="1" dirty="0">
              <a:solidFill>
                <a:schemeClr val="bg1"/>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rPr>
              <a:t>FU 160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0"/>
            </a:endParaRPr>
          </a:p>
        </p:txBody>
      </p:sp>
      <p:sp>
        <p:nvSpPr>
          <p:cNvPr id="6" name="TextBox 5"/>
          <p:cNvSpPr txBox="1">
            <a:spLocks noChangeArrowheads="1"/>
          </p:cNvSpPr>
          <p:nvPr/>
        </p:nvSpPr>
        <p:spPr bwMode="auto">
          <a:xfrm>
            <a:off x="381000" y="2708920"/>
            <a:ext cx="8655496" cy="45243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دانيال ١٢ : ١-٣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١ [وَفِي ذَلِكَ الْوَقْتِ يَقُومُ مِيخَائِيلُ الرَّئِيسُ الْعَظِيمُ الْقَائِمُ لِبَنِي شَعْبِكَ وَيَكُونُ زَمَانُ ضِيقٍ لَمْ يَكُنْ مُنْذُ كَانَتْ أُمَّةٌ إِلَى ذَلِكَ الْوَقْتِ. وَفِي ذَلِكَ الْوَقْتِ يُنَجَّى شَعْبُكَ كُلُّ مَنْ يُوجَدُ مَكْتُوباً فِي السِّفْرِ. ٢ وَكَثِيرُونَ مِنَ الرَّاقِدِينَ فِي تُرَابِ الأَرْضِ يَسْتَيْقِظُونَ هَؤُلاَءِ إِلَى الْحَيَاةِ الأَبَدِيَّةِ وَهَؤُلاَءِ إِلَى الْعَارِ لِلاِزْدِرَاءِ الأَبَدِيِّ. ٣ وَالْفَاهِمُونَ يَضِيئُونَ كَضِيَاءِ الْجَلَدِ وَالَّذِينَ رَدُّوا كَثِيرِينَ إِلَى الْبِرِّ كَالْكَوَاكِبِ إِلَى أَبَدِ الدُّهُورِ. </a:t>
            </a:r>
          </a:p>
        </p:txBody>
      </p:sp>
    </p:spTree>
    <p:extLst>
      <p:ext uri="{BB962C8B-B14F-4D97-AF65-F5344CB8AC3E}">
        <p14:creationId xmlns:p14="http://schemas.microsoft.com/office/powerpoint/2010/main" val="56922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 الفكرة الرئيسية من سفر دانيال </a:t>
            </a:r>
            <a:r>
              <a:rPr lang="en-US" sz="48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6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لله </a:t>
            </a:r>
            <a:r>
              <a:rPr lang="ar-JO" dirty="0">
                <a:solidFill>
                  <a:srgbClr val="FFFF00"/>
                </a:solidFill>
              </a:rPr>
              <a:t>السيادة</a:t>
            </a:r>
            <a:r>
              <a:rPr lang="ar-JO" dirty="0"/>
              <a:t> على جميع المراحل</a:t>
            </a:r>
            <a:endParaRPr lang="en-US" dirty="0"/>
          </a:p>
        </p:txBody>
      </p:sp>
    </p:spTree>
    <p:extLst>
      <p:ext uri="{BB962C8B-B14F-4D97-AF65-F5344CB8AC3E}">
        <p14:creationId xmlns:p14="http://schemas.microsoft.com/office/powerpoint/2010/main" val="30751969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08920"/>
          </a:xfrm>
        </p:spPr>
        <p:txBody>
          <a:bodyPr anchor="ctr"/>
          <a:lstStyle/>
          <a:p>
            <a:pPr>
              <a:defRPr/>
            </a:pPr>
            <a:r>
              <a:rPr lang="ar-SA" sz="3600" dirty="0"/>
              <a:t>دانيال ١٢ : ٣</a:t>
            </a:r>
            <a:br>
              <a:rPr lang="ar-SA" sz="3600" dirty="0"/>
            </a:br>
            <a:r>
              <a:rPr lang="ar-SA" sz="3600" dirty="0"/>
              <a:t>وَالْفَاهِمُونَ يَضِيئُونَ كَضِيَاءِ الْجَلَدِ وَالَّذِينَ رَدُّوا كَثِيرِينَ إِلَى الْبِرِّ كَالْكَوَاكِبِ إِلَى أَبَدِ الدُّهُورِ. </a:t>
            </a:r>
          </a:p>
        </p:txBody>
      </p:sp>
      <p:pic>
        <p:nvPicPr>
          <p:cNvPr id="829442" name="Picture 2">
            <a:extLst>
              <a:ext uri="{FF2B5EF4-FFF2-40B4-BE49-F238E27FC236}">
                <a16:creationId xmlns:a16="http://schemas.microsoft.com/office/drawing/2014/main" id="{69D6B83E-57C7-4349-AF8A-3D76C6F608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80928"/>
            <a:ext cx="91447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00628"/>
      </p:ext>
    </p:extLst>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2160984"/>
          </a:xfrm>
        </p:spPr>
        <p:txBody>
          <a:bodyPr anchor="ctr"/>
          <a:lstStyle/>
          <a:p>
            <a:pPr>
              <a:defRPr/>
            </a:pPr>
            <a:r>
              <a:rPr lang="ar-SA" sz="3200" dirty="0"/>
              <a:t>دانيال ١٢ : ٤</a:t>
            </a:r>
            <a:br>
              <a:rPr lang="ar-SA" sz="3200" dirty="0"/>
            </a:br>
            <a:r>
              <a:rPr lang="ar-SA" sz="3200" dirty="0"/>
              <a:t>[أَمَّا أَنْتَ يَا </a:t>
            </a:r>
            <a:r>
              <a:rPr lang="ar-SA" sz="3200" dirty="0" err="1"/>
              <a:t>دَانِيآلُ</a:t>
            </a:r>
            <a:r>
              <a:rPr lang="ar-SA" sz="3200" dirty="0"/>
              <a:t> فَأَخْفِ الْكَلاَمَ وَاخْتِمِ السِّفْرَ إِلَى وَقْتِ النِّهَايَةِ. كَثِيرُونَ يَتَصَفَّحُونَهُ وَالْمَعْرِفَةُ تَزْدَادُ]. </a:t>
            </a:r>
          </a:p>
        </p:txBody>
      </p:sp>
      <p:pic>
        <p:nvPicPr>
          <p:cNvPr id="827394" name="Picture 2">
            <a:extLst>
              <a:ext uri="{FF2B5EF4-FFF2-40B4-BE49-F238E27FC236}">
                <a16:creationId xmlns:a16="http://schemas.microsoft.com/office/drawing/2014/main" id="{B9558AB0-75FF-704D-8CC3-91AB245CB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65973" y="3251200"/>
            <a:ext cx="65532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827396" name="Picture 4">
            <a:extLst>
              <a:ext uri="{FF2B5EF4-FFF2-40B4-BE49-F238E27FC236}">
                <a16:creationId xmlns:a16="http://schemas.microsoft.com/office/drawing/2014/main" id="{1DBEB885-BEB6-7E4C-92B4-1D01578498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9712" y="2241971"/>
            <a:ext cx="3888432" cy="3269457"/>
          </a:xfrm>
          <a:prstGeom prst="rect">
            <a:avLst/>
          </a:prstGeom>
          <a:noFill/>
          <a:extLst>
            <a:ext uri="{909E8E84-426E-40DD-AFC4-6F175D3DCCD1}">
              <a14:hiddenFill xmlns:a14="http://schemas.microsoft.com/office/drawing/2010/main">
                <a:solidFill>
                  <a:srgbClr val="FFFFFF"/>
                </a:solidFill>
              </a14:hiddenFill>
            </a:ext>
          </a:extLst>
        </p:spPr>
      </p:pic>
      <p:pic>
        <p:nvPicPr>
          <p:cNvPr id="827398" name="Picture 6">
            <a:extLst>
              <a:ext uri="{FF2B5EF4-FFF2-40B4-BE49-F238E27FC236}">
                <a16:creationId xmlns:a16="http://schemas.microsoft.com/office/drawing/2014/main" id="{442DDF24-2412-2249-9BA1-50402C2104A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62217" y="2447351"/>
            <a:ext cx="3384376" cy="1963298"/>
          </a:xfrm>
          <a:prstGeom prst="rect">
            <a:avLst/>
          </a:prstGeom>
          <a:noFill/>
          <a:extLst>
            <a:ext uri="{909E8E84-426E-40DD-AFC4-6F175D3DCCD1}">
              <a14:hiddenFill xmlns:a14="http://schemas.microsoft.com/office/drawing/2010/main">
                <a:solidFill>
                  <a:srgbClr val="FFFFFF"/>
                </a:solidFill>
              </a14:hiddenFill>
            </a:ext>
          </a:extLst>
        </p:spPr>
      </p:pic>
      <p:pic>
        <p:nvPicPr>
          <p:cNvPr id="827400" name="Picture 8">
            <a:extLst>
              <a:ext uri="{FF2B5EF4-FFF2-40B4-BE49-F238E27FC236}">
                <a16:creationId xmlns:a16="http://schemas.microsoft.com/office/drawing/2014/main" id="{39F25AA2-75D0-EF43-A50F-3E9A97F4AE7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89796"/>
            <a:ext cx="3635896" cy="266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79832"/>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ar-JO" dirty="0">
                <a:solidFill>
                  <a:srgbClr val="FFFFFF"/>
                </a:solidFill>
                <a:ea typeface="ＭＳ Ｐゴシック" charset="0"/>
                <a:cs typeface="Arial" panose="020B0604020202020204" pitchFamily="34" charset="0"/>
              </a:rPr>
              <a:t>دانيال 12: 4-16</a:t>
            </a:r>
            <a:endParaRPr lang="en-US" dirty="0">
              <a:solidFill>
                <a:srgbClr val="FFFFFF"/>
              </a:solidFill>
              <a:ea typeface="ＭＳ Ｐゴシック" charset="0"/>
              <a:cs typeface="Arial" panose="020B0604020202020204" pitchFamily="34" charset="0"/>
            </a:endParaRP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الإعلان المعطى لدانيال مختوم إلى الأبد (دانيال 12: 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Tx/>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الضيقة العظيمة (دانيال 12: 1؛ راجع متى 24: 21)</a:t>
            </a:r>
          </a:p>
          <a:p>
            <a:pPr marL="0" marR="0" lvl="0" indent="0" algn="r" defTabSz="914400" rtl="1" eaLnBrk="1" fontAlgn="base" latinLnBrk="0" hangingPunct="1">
              <a:lnSpc>
                <a:spcPct val="90000"/>
              </a:lnSpc>
              <a:spcBef>
                <a:spcPct val="20000"/>
              </a:spcBef>
              <a:spcAft>
                <a:spcPct val="0"/>
              </a:spcAft>
              <a:buClr>
                <a:srgbClr val="86D1EC"/>
              </a:buClr>
              <a:buSzPct val="90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وبعدها =&gt; القيامة</a:t>
            </a: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أصبروا إلى المنتهى لتتباركوا (متى 24: 14) </a:t>
            </a:r>
          </a:p>
          <a:p>
            <a:pPr marL="457200" marR="0" lvl="1" indent="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وعندما سأل دانيال عن وقت هذه الأحداث، كان الرد:</a:t>
            </a:r>
          </a:p>
          <a:p>
            <a:pPr marL="457200" marR="0" lvl="1" indent="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زمان، وأزمنة، ونصف زمان (دا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25؛ 12: 7</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رؤ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 2؛ 13: 5؛ 12: 6، 14)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 سنة + 2 سنة + ½ سنة = 3.5 سنة</a:t>
            </a:r>
          </a:p>
          <a:p>
            <a:pPr marL="457200" marR="0" lvl="1" indent="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النهاية، تحطمت قوة إسرائيل (دا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 7</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زك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 12- 16</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رؤ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19: 15-</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19)</a:t>
            </a:r>
          </a:p>
          <a:p>
            <a:pPr marL="457200" marR="0" lvl="1" indent="0" algn="r" defTabSz="914400" rtl="1" eaLnBrk="1" fontAlgn="base" latinLnBrk="0" hangingPunct="1">
              <a:lnSpc>
                <a:spcPct val="90000"/>
              </a:lnSpc>
              <a:spcBef>
                <a:spcPct val="2000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lvl="0" algn="r" rtl="1" eaLnBrk="1" hangingPunct="1">
              <a:lnSpc>
                <a:spcPct val="90000"/>
              </a:lnSpc>
              <a:spcBef>
                <a:spcPct val="20000"/>
              </a:spcBef>
              <a:buClr>
                <a:srgbClr val="86D1EC"/>
              </a:buClr>
              <a:buSzPct val="90000"/>
              <a:buBlip>
                <a:blip r:embed="rId3"/>
              </a:buBlip>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هي الـ 1290 و</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1335</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يوم؟؟؟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6973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dissolve">
                                      <p:cBhvr>
                                        <p:cTn id="25" dur="500"/>
                                        <p:tgtEl>
                                          <p:spTgt spid="5">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dissolve">
                                      <p:cBhvr>
                                        <p:cTn id="28" dur="500"/>
                                        <p:tgtEl>
                                          <p:spTgt spid="5">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dissolve">
                                      <p:cBhvr>
                                        <p:cTn id="34" dur="5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dissolve">
                                      <p:cBhvr>
                                        <p:cTn id="3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Arial" panose="020B0604020202020204" pitchFamily="34" charset="0"/>
              </a:rPr>
              <a:t>دانيال 12: 5 بصيغة المتكلم</a:t>
            </a:r>
            <a:endParaRPr lang="en-US" sz="3200" kern="0" dirty="0">
              <a:solidFill>
                <a:schemeClr val="tx1"/>
              </a:solidFill>
              <a:effectLst/>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فنظرت </a:t>
            </a:r>
            <a:r>
              <a:rPr kumimoji="0" lang="ar-JO" sz="3200" b="1"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أنا دانيال </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وإذا باثنين آخرين قد وقفا واحد من هنا على شاطئ النهر وآخر من هناك على شاطئ النهر</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89578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0470" name="Picture 6">
            <a:extLst>
              <a:ext uri="{FF2B5EF4-FFF2-40B4-BE49-F238E27FC236}">
                <a16:creationId xmlns:a16="http://schemas.microsoft.com/office/drawing/2014/main" id="{E81C3384-869A-3E46-8BDB-6E65A2FC92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635" y="2368863"/>
            <a:ext cx="9104729" cy="44891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E997EE9-2A2C-044E-9E92-5ABF8EE43F38}"/>
              </a:ext>
            </a:extLst>
          </p:cNvPr>
          <p:cNvSpPr txBox="1">
            <a:spLocks/>
          </p:cNvSpPr>
          <p:nvPr/>
        </p:nvSpPr>
        <p:spPr bwMode="auto">
          <a:xfrm>
            <a:off x="207851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زمن</a:t>
            </a:r>
            <a:endParaRPr kumimoji="0" lang="en-US"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BA88A8D-0F35-924F-8BB5-4862C8569DAE}"/>
              </a:ext>
            </a:extLst>
          </p:cNvPr>
          <p:cNvGrpSpPr/>
          <p:nvPr/>
        </p:nvGrpSpPr>
        <p:grpSpPr>
          <a:xfrm>
            <a:off x="1835696" y="3775924"/>
            <a:ext cx="1512168" cy="1584176"/>
            <a:chOff x="1835696" y="3501008"/>
            <a:chExt cx="1512168" cy="1584176"/>
          </a:xfrm>
        </p:grpSpPr>
        <p:sp>
          <p:nvSpPr>
            <p:cNvPr id="3" name="Rectangle 2">
              <a:extLst>
                <a:ext uri="{FF2B5EF4-FFF2-40B4-BE49-F238E27FC236}">
                  <a16:creationId xmlns:a16="http://schemas.microsoft.com/office/drawing/2014/main" id="{C622B0CC-2D2D-9A4E-8EB9-3C3981E8A2B4}"/>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BE5D168-53EA-D440-A1A2-5A63B3E0530D}"/>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083C79BA-F06A-344F-BA2B-590AD11CAE00}"/>
              </a:ext>
            </a:extLst>
          </p:cNvPr>
          <p:cNvGrpSpPr/>
          <p:nvPr/>
        </p:nvGrpSpPr>
        <p:grpSpPr>
          <a:xfrm>
            <a:off x="3347864" y="3775924"/>
            <a:ext cx="1512168" cy="1584176"/>
            <a:chOff x="1835696" y="3501008"/>
            <a:chExt cx="1512168" cy="1584176"/>
          </a:xfrm>
        </p:grpSpPr>
        <p:sp>
          <p:nvSpPr>
            <p:cNvPr id="10" name="Rectangle 9">
              <a:extLst>
                <a:ext uri="{FF2B5EF4-FFF2-40B4-BE49-F238E27FC236}">
                  <a16:creationId xmlns:a16="http://schemas.microsoft.com/office/drawing/2014/main" id="{2F2B6265-D82E-504F-91DB-C707E9F607A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D228AA25-3E9A-674E-B897-DB5E6814D77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0DA04FF-28C2-A94C-97F7-1A83DED417C0}"/>
              </a:ext>
            </a:extLst>
          </p:cNvPr>
          <p:cNvGrpSpPr/>
          <p:nvPr/>
        </p:nvGrpSpPr>
        <p:grpSpPr>
          <a:xfrm>
            <a:off x="4850744" y="3775924"/>
            <a:ext cx="1512168" cy="1584176"/>
            <a:chOff x="1835696" y="3501008"/>
            <a:chExt cx="1512168" cy="1584176"/>
          </a:xfrm>
        </p:grpSpPr>
        <p:sp>
          <p:nvSpPr>
            <p:cNvPr id="13" name="Rectangle 12">
              <a:extLst>
                <a:ext uri="{FF2B5EF4-FFF2-40B4-BE49-F238E27FC236}">
                  <a16:creationId xmlns:a16="http://schemas.microsoft.com/office/drawing/2014/main" id="{742B8F68-FED3-6649-8BA5-2040EDD2A0BE}"/>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BFD5A2FA-0DAA-5B44-8E8A-086CB4F33D4F}"/>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2C2970C6-4A2C-B640-A787-EC70CD745647}"/>
              </a:ext>
            </a:extLst>
          </p:cNvPr>
          <p:cNvGrpSpPr/>
          <p:nvPr/>
        </p:nvGrpSpPr>
        <p:grpSpPr>
          <a:xfrm>
            <a:off x="6362912" y="3775924"/>
            <a:ext cx="945392" cy="1584176"/>
            <a:chOff x="1835696" y="3501008"/>
            <a:chExt cx="945392" cy="1584176"/>
          </a:xfrm>
        </p:grpSpPr>
        <p:sp>
          <p:nvSpPr>
            <p:cNvPr id="16" name="Rectangle 15">
              <a:extLst>
                <a:ext uri="{FF2B5EF4-FFF2-40B4-BE49-F238E27FC236}">
                  <a16:creationId xmlns:a16="http://schemas.microsoft.com/office/drawing/2014/main" id="{2B9080EF-69C1-2E46-9A8A-6788D745478D}"/>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4581C5C-F0F5-5A4A-95C9-3D8E80CE6069}"/>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5ر0</a:t>
              </a:r>
              <a:endParaRPr kumimoji="0" lang="en-US"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 name="Title 1">
            <a:extLst>
              <a:ext uri="{FF2B5EF4-FFF2-40B4-BE49-F238E27FC236}">
                <a16:creationId xmlns:a16="http://schemas.microsoft.com/office/drawing/2014/main" id="{DE024B88-55B0-5340-819C-07D4A67F558E}"/>
              </a:ext>
            </a:extLst>
          </p:cNvPr>
          <p:cNvSpPr txBox="1">
            <a:spLocks/>
          </p:cNvSpPr>
          <p:nvPr/>
        </p:nvSpPr>
        <p:spPr bwMode="auto">
          <a:xfrm>
            <a:off x="4211960"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أزمنة</a:t>
            </a:r>
            <a:endParaRPr kumimoji="0" lang="en-US"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B7618F11-B271-0740-AE7F-B22B5B5F7A01}"/>
              </a:ext>
            </a:extLst>
          </p:cNvPr>
          <p:cNvSpPr txBox="1">
            <a:spLocks/>
          </p:cNvSpPr>
          <p:nvPr/>
        </p:nvSpPr>
        <p:spPr bwMode="auto">
          <a:xfrm>
            <a:off x="615617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نصف زمان</a:t>
            </a:r>
            <a:endParaRPr kumimoji="0" lang="en-US"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585C9F4E-1A50-3245-B94E-CE6F17ED5448}"/>
              </a:ext>
            </a:extLst>
          </p:cNvPr>
          <p:cNvSpPr txBox="1">
            <a:spLocks/>
          </p:cNvSpPr>
          <p:nvPr/>
        </p:nvSpPr>
        <p:spPr bwMode="auto">
          <a:xfrm>
            <a:off x="19635" y="5445224"/>
            <a:ext cx="9104729" cy="13266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effectLst/>
                <a:latin typeface="Arial"/>
                <a:ea typeface="ＭＳ Ｐゴシック" pitchFamily="-112" charset="-128"/>
                <a:cs typeface="Arial"/>
              </a:defRPr>
            </a:lvl1pPr>
            <a:lvl2pPr algn="ctr" eaLnBrk="0" hangingPunct="0">
              <a:defRPr sz="4400" b="1">
                <a:solidFill>
                  <a:schemeClr val="bg1"/>
                </a:solidFill>
                <a:latin typeface="Arial" charset="0"/>
                <a:ea typeface="ＭＳ Ｐゴシック" pitchFamily="-112" charset="-128"/>
                <a:cs typeface="Arial" charset="0"/>
              </a:defRPr>
            </a:lvl2pPr>
            <a:lvl3pPr algn="ctr" eaLnBrk="0" hangingPunct="0">
              <a:defRPr sz="4400" b="1">
                <a:solidFill>
                  <a:schemeClr val="bg1"/>
                </a:solidFill>
                <a:latin typeface="Arial" charset="0"/>
                <a:ea typeface="ＭＳ Ｐゴシック" pitchFamily="-112" charset="-128"/>
                <a:cs typeface="Arial" charset="0"/>
              </a:defRPr>
            </a:lvl3pPr>
            <a:lvl4pPr algn="ctr" eaLnBrk="0" hangingPunct="0">
              <a:defRPr sz="4400" b="1">
                <a:solidFill>
                  <a:schemeClr val="bg1"/>
                </a:solidFill>
                <a:latin typeface="Arial" charset="0"/>
                <a:ea typeface="ＭＳ Ｐゴシック" pitchFamily="-112" charset="-128"/>
                <a:cs typeface="Arial" charset="0"/>
              </a:defRPr>
            </a:lvl4pPr>
            <a:lvl5pPr algn="ctr" eaLnBrk="0" hangingPunct="0">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“فَسَمِعْتُ ٱلرَّجُلَ ٱللَّابِسَ ٱلْكَتَّانِ ٱلَّذِي مِنْ فَوْقِ مِيَاهِ ٱلنَّهْرِ، إِذْ رَفَعَ يُمْنَاهُ وَيُسْرَاهُ نَحْوَ ٱلسَّمَاوَاتِ وَحَلَفَ بِٱلْحَيِّ إِلَى ٱلْأَبَدِ: «إِنَّهُ إِلَى زَمَانٍ وَزَمَانَيْنِ وَنِصْفٍ. فَإِذَا تَمَّ تَفْرِيقُ أَيْدِي ٱلشَّعْبِ ٱلْمُقَدَّسِ تَتِمُّ كُلُّ هَذِهِ».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(دانيال 12: 7؛ راجع رؤيا 12: 14).</a:t>
            </a:r>
            <a:endParaRPr kumimoji="0" lang="en-US" sz="20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pic>
        <p:nvPicPr>
          <p:cNvPr id="830468" name="Picture 4">
            <a:extLst>
              <a:ext uri="{FF2B5EF4-FFF2-40B4-BE49-F238E27FC236}">
                <a16:creationId xmlns:a16="http://schemas.microsoft.com/office/drawing/2014/main" id="{859FE857-F194-0C46-9203-ACA0A36FDF1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211960" cy="2368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7584" y="-27384"/>
            <a:ext cx="3384376" cy="1751096"/>
          </a:xfrm>
        </p:spPr>
        <p:txBody>
          <a:bodyPr/>
          <a:lstStyle/>
          <a:p>
            <a:pPr>
              <a:defRPr/>
            </a:pPr>
            <a:r>
              <a:rPr lang="ar-JO" sz="3600" dirty="0">
                <a:solidFill>
                  <a:schemeClr val="tx1"/>
                </a:solidFill>
              </a:rPr>
              <a:t>الضيقة العظيمة</a:t>
            </a:r>
            <a:br>
              <a:rPr lang="ar-JO" sz="3600" dirty="0">
                <a:solidFill>
                  <a:schemeClr val="tx1"/>
                </a:solidFill>
              </a:rPr>
            </a:br>
            <a:r>
              <a:rPr lang="ar-JO" sz="3600" dirty="0">
                <a:solidFill>
                  <a:schemeClr val="tx1"/>
                </a:solidFill>
              </a:rPr>
              <a:t>3.5</a:t>
            </a:r>
            <a:br>
              <a:rPr lang="ar-JO" sz="3600" dirty="0">
                <a:solidFill>
                  <a:schemeClr val="tx1"/>
                </a:solidFill>
              </a:rPr>
            </a:br>
            <a:r>
              <a:rPr lang="ar-JO" sz="3600" dirty="0">
                <a:solidFill>
                  <a:schemeClr val="tx1"/>
                </a:solidFill>
              </a:rPr>
              <a:t>سنوات</a:t>
            </a:r>
            <a:endParaRPr lang="en-US" sz="3600" dirty="0">
              <a:solidFill>
                <a:schemeClr val="tx1"/>
              </a:solidFill>
            </a:endParaRPr>
          </a:p>
        </p:txBody>
      </p:sp>
      <p:sp>
        <p:nvSpPr>
          <p:cNvPr id="24" name="Arc 23">
            <a:extLst>
              <a:ext uri="{FF2B5EF4-FFF2-40B4-BE49-F238E27FC236}">
                <a16:creationId xmlns:a16="http://schemas.microsoft.com/office/drawing/2014/main" id="{6A1A00FF-136B-EA49-A772-F9695CA1AD1F}"/>
              </a:ext>
            </a:extLst>
          </p:cNvPr>
          <p:cNvSpPr/>
          <p:nvPr/>
        </p:nvSpPr>
        <p:spPr>
          <a:xfrm rot="17183570">
            <a:off x="1939965" y="3091585"/>
            <a:ext cx="1369108" cy="1555581"/>
          </a:xfrm>
          <a:prstGeom prst="arc">
            <a:avLst>
              <a:gd name="adj1" fmla="val 15957606"/>
              <a:gd name="adj2" fmla="val 3713671"/>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rc 29">
            <a:extLst>
              <a:ext uri="{FF2B5EF4-FFF2-40B4-BE49-F238E27FC236}">
                <a16:creationId xmlns:a16="http://schemas.microsoft.com/office/drawing/2014/main" id="{7856AE29-7729-1B4C-839B-ABEFBF349981}"/>
              </a:ext>
            </a:extLst>
          </p:cNvPr>
          <p:cNvSpPr/>
          <p:nvPr/>
        </p:nvSpPr>
        <p:spPr>
          <a:xfrm rot="17183570">
            <a:off x="4112258" y="2317323"/>
            <a:ext cx="2014591" cy="3670100"/>
          </a:xfrm>
          <a:prstGeom prst="arc">
            <a:avLst>
              <a:gd name="adj1" fmla="val 15957606"/>
              <a:gd name="adj2" fmla="val 3291631"/>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rc 30">
            <a:extLst>
              <a:ext uri="{FF2B5EF4-FFF2-40B4-BE49-F238E27FC236}">
                <a16:creationId xmlns:a16="http://schemas.microsoft.com/office/drawing/2014/main" id="{ECDBE661-F087-4F47-929E-4AB9EA31DBAE}"/>
              </a:ext>
            </a:extLst>
          </p:cNvPr>
          <p:cNvSpPr/>
          <p:nvPr/>
        </p:nvSpPr>
        <p:spPr>
          <a:xfrm rot="17183570">
            <a:off x="6441088" y="3299221"/>
            <a:ext cx="898889" cy="920361"/>
          </a:xfrm>
          <a:prstGeom prst="arc">
            <a:avLst>
              <a:gd name="adj1" fmla="val 15957606"/>
              <a:gd name="adj2" fmla="val 3952217"/>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441702"/>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2" name="Picture 4">
            <a:extLst>
              <a:ext uri="{FF2B5EF4-FFF2-40B4-BE49-F238E27FC236}">
                <a16:creationId xmlns:a16="http://schemas.microsoft.com/office/drawing/2014/main" id="{1AC94440-787F-D04B-8F48-700C1510CD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666" y="1317377"/>
            <a:ext cx="8880830" cy="5423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68064"/>
          </a:xfrm>
        </p:spPr>
        <p:txBody>
          <a:bodyPr anchor="t"/>
          <a:lstStyle/>
          <a:p>
            <a:pPr>
              <a:defRPr/>
            </a:pPr>
            <a:r>
              <a:rPr lang="ar-JO" sz="3600" dirty="0">
                <a:effectLst>
                  <a:glow rad="228600">
                    <a:schemeClr val="accent4">
                      <a:satMod val="175000"/>
                      <a:alpha val="96000"/>
                    </a:schemeClr>
                  </a:glow>
                  <a:outerShdw blurRad="38100" dist="38100" dir="2700000" algn="tl">
                    <a:srgbClr val="000000">
                      <a:alpha val="43137"/>
                    </a:srgbClr>
                  </a:outerShdw>
                </a:effectLst>
              </a:rPr>
              <a:t>الأزمنة المتساوية تعتمد على</a:t>
            </a:r>
            <a:br>
              <a:rPr lang="ar-JO" sz="3600" dirty="0">
                <a:effectLst>
                  <a:glow rad="228600">
                    <a:schemeClr val="accent4">
                      <a:satMod val="175000"/>
                      <a:alpha val="96000"/>
                    </a:schemeClr>
                  </a:glow>
                  <a:outerShdw blurRad="38100" dist="38100" dir="2700000" algn="tl">
                    <a:srgbClr val="000000">
                      <a:alpha val="43137"/>
                    </a:srgbClr>
                  </a:outerShdw>
                </a:effectLst>
              </a:rPr>
            </a:br>
            <a:r>
              <a:rPr lang="ar-JO" sz="3600" dirty="0">
                <a:effectLst>
                  <a:glow rad="228600">
                    <a:schemeClr val="accent4">
                      <a:satMod val="175000"/>
                      <a:alpha val="96000"/>
                    </a:schemeClr>
                  </a:glow>
                  <a:outerShdw blurRad="38100" dist="38100" dir="2700000" algn="tl">
                    <a:srgbClr val="000000">
                      <a:alpha val="43137"/>
                    </a:srgbClr>
                  </a:outerShdw>
                </a:effectLst>
              </a:rPr>
              <a:t>الشهر اليهودي المكون من 30 يومًا.</a:t>
            </a:r>
            <a:endParaRPr lang="en-US" sz="3600" dirty="0">
              <a:effectLst>
                <a:glow rad="228600">
                  <a:schemeClr val="accent4">
                    <a:satMod val="175000"/>
                    <a:alpha val="96000"/>
                  </a:schemeClr>
                </a:glow>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id="{2DB4B132-03A3-A14E-9BC4-C6C110CAAB78}"/>
              </a:ext>
            </a:extLst>
          </p:cNvPr>
          <p:cNvGrpSpPr/>
          <p:nvPr/>
        </p:nvGrpSpPr>
        <p:grpSpPr>
          <a:xfrm>
            <a:off x="-37321" y="1412776"/>
            <a:ext cx="8857793" cy="1736894"/>
            <a:chOff x="-37321" y="1412776"/>
            <a:chExt cx="8857793" cy="1736894"/>
          </a:xfrm>
        </p:grpSpPr>
        <p:sp>
          <p:nvSpPr>
            <p:cNvPr id="5" name="Title 1">
              <a:extLst>
                <a:ext uri="{FF2B5EF4-FFF2-40B4-BE49-F238E27FC236}">
                  <a16:creationId xmlns:a16="http://schemas.microsoft.com/office/drawing/2014/main" id="{2037CA72-638B-D54F-AF93-282BB772A935}"/>
                </a:ext>
              </a:extLst>
            </p:cNvPr>
            <p:cNvSpPr txBox="1">
              <a:spLocks/>
            </p:cNvSpPr>
            <p:nvPr/>
          </p:nvSpPr>
          <p:spPr bwMode="auto">
            <a:xfrm>
              <a:off x="-37321" y="1412776"/>
              <a:ext cx="3420767" cy="1693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"زمان، وأزمنة، ونصف زمان" </a:t>
              </a:r>
              <a:r>
                <a:rPr kumimoji="0" lang="ar-JO" sz="2800" u="none" strike="noStrike" kern="0" cap="none" spc="0" normalizeH="0" baseline="0" noProof="0" dirty="0">
                  <a:ln>
                    <a:noFill/>
                  </a:ln>
                  <a:solidFill>
                    <a:srgbClr val="FFFF00"/>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بالسنوات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(دا 7: 25؛ 12: 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رؤ 12: 14)</a:t>
              </a:r>
              <a:endPar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DE9AE3A-C53B-A44A-9316-9669A57A7DF1}"/>
                </a:ext>
              </a:extLst>
            </p:cNvPr>
            <p:cNvGrpSpPr/>
            <p:nvPr/>
          </p:nvGrpSpPr>
          <p:grpSpPr>
            <a:xfrm>
              <a:off x="3331388" y="1565494"/>
              <a:ext cx="1512168" cy="1584176"/>
              <a:chOff x="1835696" y="3501008"/>
              <a:chExt cx="1512168" cy="1584176"/>
            </a:xfrm>
          </p:grpSpPr>
          <p:sp>
            <p:nvSpPr>
              <p:cNvPr id="10" name="Rectangle 9">
                <a:extLst>
                  <a:ext uri="{FF2B5EF4-FFF2-40B4-BE49-F238E27FC236}">
                    <a16:creationId xmlns:a16="http://schemas.microsoft.com/office/drawing/2014/main" id="{2576871C-8856-1D45-A2CD-04FDC4D28929}"/>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D3891D17-3C47-4145-A16C-6E7310240AC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FA57768E-F7C5-514A-A1FC-7592417B030F}"/>
                </a:ext>
              </a:extLst>
            </p:cNvPr>
            <p:cNvGrpSpPr/>
            <p:nvPr/>
          </p:nvGrpSpPr>
          <p:grpSpPr>
            <a:xfrm>
              <a:off x="4860032" y="1565494"/>
              <a:ext cx="1512168" cy="1584176"/>
              <a:chOff x="1835696" y="3501008"/>
              <a:chExt cx="1512168" cy="1584176"/>
            </a:xfrm>
          </p:grpSpPr>
          <p:sp>
            <p:nvSpPr>
              <p:cNvPr id="13" name="Rectangle 12">
                <a:extLst>
                  <a:ext uri="{FF2B5EF4-FFF2-40B4-BE49-F238E27FC236}">
                    <a16:creationId xmlns:a16="http://schemas.microsoft.com/office/drawing/2014/main" id="{BDD97724-896B-6C47-A6C0-050FB12CAA5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02712DB-2E59-7E43-975F-F45175920278}"/>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440E7D0-EEB3-004E-A1EB-CB8463AF73FB}"/>
                </a:ext>
              </a:extLst>
            </p:cNvPr>
            <p:cNvGrpSpPr/>
            <p:nvPr/>
          </p:nvGrpSpPr>
          <p:grpSpPr>
            <a:xfrm>
              <a:off x="6362912" y="1565494"/>
              <a:ext cx="1512168" cy="1584176"/>
              <a:chOff x="1835696" y="3501008"/>
              <a:chExt cx="1512168" cy="1584176"/>
            </a:xfrm>
          </p:grpSpPr>
          <p:sp>
            <p:nvSpPr>
              <p:cNvPr id="16" name="Rectangle 15">
                <a:extLst>
                  <a:ext uri="{FF2B5EF4-FFF2-40B4-BE49-F238E27FC236}">
                    <a16:creationId xmlns:a16="http://schemas.microsoft.com/office/drawing/2014/main" id="{D2A5781B-E626-9941-91F9-A79B19708102}"/>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C923AA6F-CC9D-D94F-AE22-C1B3A4FE8579}"/>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17">
              <a:extLst>
                <a:ext uri="{FF2B5EF4-FFF2-40B4-BE49-F238E27FC236}">
                  <a16:creationId xmlns:a16="http://schemas.microsoft.com/office/drawing/2014/main" id="{CD1D2599-1661-A342-AF14-5DDB6CD78536}"/>
                </a:ext>
              </a:extLst>
            </p:cNvPr>
            <p:cNvGrpSpPr/>
            <p:nvPr/>
          </p:nvGrpSpPr>
          <p:grpSpPr>
            <a:xfrm>
              <a:off x="7875080" y="1565494"/>
              <a:ext cx="945392" cy="1584176"/>
              <a:chOff x="1835696" y="3501008"/>
              <a:chExt cx="945392" cy="1584176"/>
            </a:xfrm>
          </p:grpSpPr>
          <p:sp>
            <p:nvSpPr>
              <p:cNvPr id="19" name="Rectangle 18">
                <a:extLst>
                  <a:ext uri="{FF2B5EF4-FFF2-40B4-BE49-F238E27FC236}">
                    <a16:creationId xmlns:a16="http://schemas.microsoft.com/office/drawing/2014/main" id="{A9049BD6-464D-A74D-952A-49E4B33B0CCE}"/>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54DF8370-EDA3-4949-9818-1819F1DE7B0C}"/>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5ر0</a:t>
                </a:r>
                <a:br>
                  <a:rPr kumimoji="0" lang="en-US"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أشهر)</a:t>
                </a:r>
                <a:endParaRPr kumimoji="0" lang="en-US"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8" name="Group 27">
            <a:extLst>
              <a:ext uri="{FF2B5EF4-FFF2-40B4-BE49-F238E27FC236}">
                <a16:creationId xmlns:a16="http://schemas.microsoft.com/office/drawing/2014/main" id="{961BC235-2BA0-DA41-B2EC-AF6D9FACFCD3}"/>
              </a:ext>
            </a:extLst>
          </p:cNvPr>
          <p:cNvGrpSpPr/>
          <p:nvPr/>
        </p:nvGrpSpPr>
        <p:grpSpPr>
          <a:xfrm>
            <a:off x="0" y="3068960"/>
            <a:ext cx="8820472" cy="1812399"/>
            <a:chOff x="0" y="4784953"/>
            <a:chExt cx="8820472" cy="1812399"/>
          </a:xfrm>
        </p:grpSpPr>
        <p:grpSp>
          <p:nvGrpSpPr>
            <p:cNvPr id="25" name="Group 24">
              <a:extLst>
                <a:ext uri="{FF2B5EF4-FFF2-40B4-BE49-F238E27FC236}">
                  <a16:creationId xmlns:a16="http://schemas.microsoft.com/office/drawing/2014/main" id="{6E89A854-0FD9-2D48-B953-AD720808CBB4}"/>
                </a:ext>
              </a:extLst>
            </p:cNvPr>
            <p:cNvGrpSpPr/>
            <p:nvPr/>
          </p:nvGrpSpPr>
          <p:grpSpPr>
            <a:xfrm>
              <a:off x="3331388" y="5013176"/>
              <a:ext cx="5489084" cy="1584176"/>
              <a:chOff x="1835696" y="3501008"/>
              <a:chExt cx="1512168" cy="1584176"/>
            </a:xfrm>
          </p:grpSpPr>
          <p:sp>
            <p:nvSpPr>
              <p:cNvPr id="26" name="Rectangle 25">
                <a:extLst>
                  <a:ext uri="{FF2B5EF4-FFF2-40B4-BE49-F238E27FC236}">
                    <a16:creationId xmlns:a16="http://schemas.microsoft.com/office/drawing/2014/main" id="{8B131072-8357-374F-A63B-CAAC6F41410F}"/>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0177CDB0-83DE-B647-9D5F-1DEAD2C8CF39}"/>
                  </a:ext>
                </a:extLst>
              </p:cNvPr>
              <p:cNvSpPr txBox="1">
                <a:spLocks/>
              </p:cNvSpPr>
              <p:nvPr/>
            </p:nvSpPr>
            <p:spPr bwMode="auto">
              <a:xfrm>
                <a:off x="1835696" y="3704307"/>
                <a:ext cx="1512168" cy="1231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 شهرًا</a:t>
                </a:r>
                <a:b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+ 12 + 12 + 6 = 42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7" name="Title 1">
              <a:extLst>
                <a:ext uri="{FF2B5EF4-FFF2-40B4-BE49-F238E27FC236}">
                  <a16:creationId xmlns:a16="http://schemas.microsoft.com/office/drawing/2014/main" id="{D1AADE85-EB72-7D4F-9597-55FE97D63195}"/>
                </a:ext>
              </a:extLst>
            </p:cNvPr>
            <p:cNvSpPr txBox="1">
              <a:spLocks/>
            </p:cNvSpPr>
            <p:nvPr/>
          </p:nvSpPr>
          <p:spPr bwMode="auto">
            <a:xfrm>
              <a:off x="0" y="5350923"/>
              <a:ext cx="3331388" cy="1150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"42 </a:t>
              </a:r>
              <a:r>
                <a:rPr kumimoji="0" lang="ar-JO" sz="2800" u="none" strike="noStrike" kern="0" cap="none" spc="0" normalizeH="0" baseline="0" noProof="0" dirty="0">
                  <a:ln>
                    <a:noFill/>
                  </a:ln>
                  <a:solidFill>
                    <a:srgbClr val="FFFF00"/>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شهرًا</a:t>
              </a: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(رؤ 13: 5)</a:t>
              </a:r>
              <a:endPar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F8ED7C3A-9A72-7243-BC37-34C01B02628B}"/>
                </a:ext>
              </a:extLst>
            </p:cNvPr>
            <p:cNvSpPr txBox="1">
              <a:spLocks/>
            </p:cNvSpPr>
            <p:nvPr/>
          </p:nvSpPr>
          <p:spPr bwMode="auto">
            <a:xfrm>
              <a:off x="1342044" y="4784953"/>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grpSp>
      <p:grpSp>
        <p:nvGrpSpPr>
          <p:cNvPr id="4" name="Group 3">
            <a:extLst>
              <a:ext uri="{FF2B5EF4-FFF2-40B4-BE49-F238E27FC236}">
                <a16:creationId xmlns:a16="http://schemas.microsoft.com/office/drawing/2014/main" id="{CD66F4B5-C999-BC43-BD21-A4D58AED3CA7}"/>
              </a:ext>
            </a:extLst>
          </p:cNvPr>
          <p:cNvGrpSpPr/>
          <p:nvPr/>
        </p:nvGrpSpPr>
        <p:grpSpPr>
          <a:xfrm>
            <a:off x="-7216" y="4941168"/>
            <a:ext cx="8820472" cy="1666640"/>
            <a:chOff x="0" y="3212976"/>
            <a:chExt cx="8820472" cy="1666640"/>
          </a:xfrm>
        </p:grpSpPr>
        <p:grpSp>
          <p:nvGrpSpPr>
            <p:cNvPr id="22" name="Group 21">
              <a:extLst>
                <a:ext uri="{FF2B5EF4-FFF2-40B4-BE49-F238E27FC236}">
                  <a16:creationId xmlns:a16="http://schemas.microsoft.com/office/drawing/2014/main" id="{4B9F8B05-17C1-7243-BF85-60F456DC27D8}"/>
                </a:ext>
              </a:extLst>
            </p:cNvPr>
            <p:cNvGrpSpPr/>
            <p:nvPr/>
          </p:nvGrpSpPr>
          <p:grpSpPr>
            <a:xfrm>
              <a:off x="3331388" y="3295440"/>
              <a:ext cx="5489084" cy="1584176"/>
              <a:chOff x="1835696" y="3501008"/>
              <a:chExt cx="1512168" cy="1584176"/>
            </a:xfrm>
          </p:grpSpPr>
          <p:sp>
            <p:nvSpPr>
              <p:cNvPr id="23" name="Rectangle 22">
                <a:extLst>
                  <a:ext uri="{FF2B5EF4-FFF2-40B4-BE49-F238E27FC236}">
                    <a16:creationId xmlns:a16="http://schemas.microsoft.com/office/drawing/2014/main" id="{10D266B8-A583-EC42-9C0B-420CA107339D}"/>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FDDAA8B2-DA1B-F346-98E1-F738CF2C09EA}"/>
                  </a:ext>
                </a:extLst>
              </p:cNvPr>
              <p:cNvSpPr txBox="1">
                <a:spLocks/>
              </p:cNvSpPr>
              <p:nvPr/>
            </p:nvSpPr>
            <p:spPr bwMode="auto">
              <a:xfrm>
                <a:off x="1835696" y="3738527"/>
                <a:ext cx="1512168" cy="10522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يومًا</a:t>
                </a:r>
                <a:b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 شهرًا </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x</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30 يومًا = 1260 يومًا)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Title 1">
              <a:extLst>
                <a:ext uri="{FF2B5EF4-FFF2-40B4-BE49-F238E27FC236}">
                  <a16:creationId xmlns:a16="http://schemas.microsoft.com/office/drawing/2014/main" id="{5626221E-B80F-0549-85F9-1F45F42DA190}"/>
                </a:ext>
              </a:extLst>
            </p:cNvPr>
            <p:cNvSpPr txBox="1">
              <a:spLocks/>
            </p:cNvSpPr>
            <p:nvPr/>
          </p:nvSpPr>
          <p:spPr bwMode="auto">
            <a:xfrm>
              <a:off x="0" y="3702271"/>
              <a:ext cx="3331388" cy="10522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1260 </a:t>
              </a:r>
              <a:r>
                <a:rPr kumimoji="0" lang="ar-JO" sz="2800" u="none" strike="noStrike" kern="0" cap="none" spc="0" normalizeH="0" baseline="0" noProof="0" dirty="0">
                  <a:ln>
                    <a:noFill/>
                  </a:ln>
                  <a:solidFill>
                    <a:srgbClr val="FFFF00"/>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(رؤ12: 6)</a:t>
              </a:r>
              <a:endPar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9231A3F-63AB-7548-A352-68E24D0FFAA3}"/>
                </a:ext>
              </a:extLst>
            </p:cNvPr>
            <p:cNvSpPr txBox="1">
              <a:spLocks/>
            </p:cNvSpPr>
            <p:nvPr/>
          </p:nvSpPr>
          <p:spPr bwMode="auto">
            <a:xfrm>
              <a:off x="1342044" y="3212976"/>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0735725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9088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9144000" cy="836613"/>
          </a:xfrm>
          <a:solidFill>
            <a:srgbClr val="020101"/>
          </a:solidFill>
          <a:ln>
            <a:solidFill>
              <a:srgbClr val="FFFFFF"/>
            </a:solidFill>
          </a:ln>
        </p:spPr>
        <p:txBody>
          <a:bodyPr/>
          <a:lstStyle/>
          <a:p>
            <a:pPr eaLnBrk="1" hangingPunct="1">
              <a:defRPr/>
            </a:pPr>
            <a:r>
              <a:rPr lang="ar-JO" sz="4000" dirty="0">
                <a:ea typeface="ＭＳ Ｐゴシック" charset="0"/>
                <a:cs typeface="Arial" panose="020B0604020202020204" pitchFamily="34" charset="0"/>
              </a:rPr>
              <a:t>لاهوت دانيال 8-12</a:t>
            </a:r>
            <a:endParaRPr lang="en-US" sz="4000" dirty="0">
              <a:ea typeface="ＭＳ Ｐゴシック" charset="0"/>
              <a:cs typeface="Arial" panose="020B0604020202020204" pitchFamily="34" charset="0"/>
            </a:endParaRPr>
          </a:p>
        </p:txBody>
      </p:sp>
      <p:sp>
        <p:nvSpPr>
          <p:cNvPr id="4" name="Rectangle 3"/>
          <p:cNvSpPr txBox="1">
            <a:spLocks noChangeArrowheads="1"/>
          </p:cNvSpPr>
          <p:nvPr/>
        </p:nvSpPr>
        <p:spPr bwMode="auto">
          <a:xfrm>
            <a:off x="251520" y="1058863"/>
            <a:ext cx="8663880" cy="5610225"/>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الله متسيد على التاريخ</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حدد الله أزمنة وحدود الأشخاص والأمم (راجع أع 17: 26-27)</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الله متسيد على كل القوى في السماوات وممالك الأرض (راجع أيوب)</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شعب الله منخرط في مقاصد الله من خلال الصلاة والصوم</a:t>
            </a:r>
            <a:endParaRPr lang="en-US" altLang="ja-JP"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إن التواضع والاهتمام بمجد الله ومصير شعبه (دا ٩: ١٨، ١٩، ٢٣) أمر يحظى بتقدير كبير.</a:t>
            </a: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الصلاة الفعالة حافزها مجد الله (دا ٩: ١٧-١٩) وتتماثل مع شعب الله (دا ٩: ٥، ٩، ١٠).</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35170"/>
                                        </p:tgtEl>
                                        <p:attrNameLst>
                                          <p:attrName>style.visibility</p:attrName>
                                        </p:attrNameLst>
                                      </p:cBhvr>
                                      <p:to>
                                        <p:strVal val="visible"/>
                                      </p:to>
                                    </p:set>
                                    <p:anim calcmode="lin" valueType="num">
                                      <p:cBhvr>
                                        <p:cTn id="7" dur="2000" fill="hold"/>
                                        <p:tgtEl>
                                          <p:spTgt spid="135170"/>
                                        </p:tgtEl>
                                        <p:attrNameLst>
                                          <p:attrName>ppt_w</p:attrName>
                                        </p:attrNameLst>
                                      </p:cBhvr>
                                      <p:tavLst>
                                        <p:tav tm="0">
                                          <p:val>
                                            <p:strVal val="#ppt_w*2.5"/>
                                          </p:val>
                                        </p:tav>
                                        <p:tav tm="100000">
                                          <p:val>
                                            <p:strVal val="#ppt_w"/>
                                          </p:val>
                                        </p:tav>
                                      </p:tavLst>
                                    </p:anim>
                                    <p:anim calcmode="lin" valueType="num">
                                      <p:cBhvr>
                                        <p:cTn id="8" dur="2000" fill="hold"/>
                                        <p:tgtEl>
                                          <p:spTgt spid="135170"/>
                                        </p:tgtEl>
                                        <p:attrNameLst>
                                          <p:attrName>ppt_h</p:attrName>
                                        </p:attrNameLst>
                                      </p:cBhvr>
                                      <p:tavLst>
                                        <p:tav tm="0">
                                          <p:val>
                                            <p:strVal val="#ppt_h"/>
                                          </p:val>
                                        </p:tav>
                                        <p:tav tm="100000">
                                          <p:val>
                                            <p:strVal val="#ppt_h"/>
                                          </p:val>
                                        </p:tav>
                                      </p:tavLst>
                                    </p:anim>
                                    <p:anim calcmode="lin" valueType="num">
                                      <p:cBhvr>
                                        <p:cTn id="9" dur="2000" fill="hold"/>
                                        <p:tgtEl>
                                          <p:spTgt spid="13517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3517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35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P spid="4"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07504" y="908720"/>
            <a:ext cx="9036496" cy="586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يسمع الله صلوات القديسين (9: 2، 15، 16، 23)</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ينزل الله المستكبرين والمغرورين والمقاومين له (11: 18، 19، 45)</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لدى الله خطة من أجل شعبه ليباركهم (9: 24)</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يستمع صاحب الحياة المكرسة لصوت الله (9: 2، 23)</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يستخدم الله الشر لتثبيت مقاصده لشعبه</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ملكوت الله هو هدف كل التاريخ البشري</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يريد الله أن يثابر شعبه في الظروف الصعبة (11: 32، 33، 12: 3)</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يجهز الله شعبه للزمن القادم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سيؤدب الله شعبه (أنظر مت 5: 13)</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lnSpc>
                <a:spcPct val="90000"/>
              </a:lnSpc>
              <a:spcBef>
                <a:spcPct val="20000"/>
              </a:spcBef>
              <a:buClr>
                <a:schemeClr val="hlink"/>
              </a:buClr>
              <a:buSzPct val="90000"/>
              <a:buFont typeface="Wingdings" charset="0"/>
              <a:buBlip>
                <a:blip r:embed="rId3"/>
              </a:buBlip>
              <a:defRPr/>
            </a:pP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0" y="-26988"/>
            <a:ext cx="9144000" cy="865188"/>
          </a:xfrm>
          <a:solidFill>
            <a:srgbClr val="020101"/>
          </a:solidFill>
          <a:ln>
            <a:solidFill>
              <a:schemeClr val="tx2"/>
            </a:solidFill>
          </a:ln>
        </p:spPr>
        <p:txBody>
          <a:bodyPr/>
          <a:lstStyle/>
          <a:p>
            <a:pPr eaLnBrk="1" hangingPunct="1">
              <a:defRPr/>
            </a:pPr>
            <a:r>
              <a:rPr lang="ar-JO" sz="4000" dirty="0">
                <a:ea typeface="ＭＳ Ｐゴシック" charset="0"/>
                <a:cs typeface="Arial" panose="020B0604020202020204" pitchFamily="34" charset="0"/>
              </a:rPr>
              <a:t>لاهوت دانيال 8-12 (يتبع)</a:t>
            </a:r>
            <a:endParaRPr lang="en-US" sz="4000"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5"/>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670059"/>
            <a:ext cx="8878530" cy="707886"/>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t>كن واثقاً أن الله لا يزال يسود على إسرائيل اليوم</a:t>
            </a:r>
            <a:endParaRPr kumimoji="0" lang="en-US" altLang="zh-CN" sz="40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ar-JO" dirty="0">
                <a:solidFill>
                  <a:schemeClr val="tx1"/>
                </a:solidFill>
                <a:ea typeface="ＭＳ Ｐゴシック" charset="0"/>
              </a:rPr>
              <a:t>تطبيق دانيال 8-12</a:t>
            </a:r>
            <a:endParaRPr lang="en-US" dirty="0">
              <a:solidFill>
                <a:schemeClr val="tx1"/>
              </a:solidFill>
              <a:ea typeface="ＭＳ Ｐゴシック" charset="0"/>
            </a:endParaRPr>
          </a:p>
        </p:txBody>
      </p:sp>
    </p:spTree>
    <p:extLst>
      <p:ext uri="{BB962C8B-B14F-4D97-AF65-F5344CB8AC3E}">
        <p14:creationId xmlns:p14="http://schemas.microsoft.com/office/powerpoint/2010/main" val="102077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تداعيات الـ 70 أسبوعًا</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8769435" cy="4168877"/>
          </a:xfrm>
          <a:prstGeom prst="rect">
            <a:avLst/>
          </a:prstGeom>
          <a:noFill/>
          <a:ln>
            <a:noFill/>
          </a:ln>
          <a:effectLst>
            <a:glow rad="228600">
              <a:schemeClr val="accent4">
                <a:satMod val="175000"/>
                <a:alpha val="84179"/>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1. المملكة لن تتبع العودة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2. ستستمر الضيقة لمدة 7 سنوات</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3. سيموت المسيا قبل السنة 70 ميلادية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4. سيأتي ضد المسيح في نهاية الزمان  </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دانيال ٩ : ٥٤-٢٧</a:t>
            </a:r>
          </a:p>
        </p:txBody>
      </p:sp>
    </p:spTree>
    <p:extLst>
      <p:ext uri="{BB962C8B-B14F-4D97-AF65-F5344CB8AC3E}">
        <p14:creationId xmlns:p14="http://schemas.microsoft.com/office/powerpoint/2010/main" val="2331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en-US" sz="5400" dirty="0">
                <a:effectLst>
                  <a:glow rad="127000">
                    <a:schemeClr val="tx1"/>
                  </a:glow>
                </a:effectLst>
                <a:ea typeface="ＭＳ Ｐゴシック" charset="0"/>
              </a:rPr>
              <a:t> </a:t>
            </a:r>
            <a:r>
              <a:rPr lang="ar-JO" sz="5400" dirty="0">
                <a:effectLst>
                  <a:glow rad="127000">
                    <a:schemeClr val="tx1"/>
                  </a:glow>
                </a:effectLst>
                <a:ea typeface="ＭＳ Ｐゴシック" charset="0"/>
              </a:rPr>
              <a:t> ماذا تحتاج أن تعرف لتكون </a:t>
            </a:r>
            <a:r>
              <a:rPr lang="ar-JO" sz="5400" dirty="0">
                <a:solidFill>
                  <a:srgbClr val="FFFF00"/>
                </a:solidFill>
                <a:effectLst>
                  <a:glow rad="127000">
                    <a:schemeClr val="tx1"/>
                  </a:glow>
                </a:effectLst>
                <a:ea typeface="ＭＳ Ｐゴシック" charset="0"/>
              </a:rPr>
              <a:t>واثقاً </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9358401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 الفكرة الرئيسية في دانيال</a:t>
            </a:r>
            <a:r>
              <a:rPr lang="en-US" sz="48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a:t>
            </a:r>
            <a:r>
              <a:rPr kumimoji="0" lang="ar-JO" sz="6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يسيطر</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كل المستويات</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2128157"/>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يسود الله </a:t>
            </a:r>
            <a:r>
              <a:rPr lang="ar-JO" sz="4800" dirty="0">
                <a:solidFill>
                  <a:srgbClr val="FFFF00"/>
                </a:solidFill>
                <a:effectLst>
                  <a:glow rad="127000">
                    <a:schemeClr val="tx1"/>
                  </a:glow>
                </a:effectLst>
                <a:ea typeface="ＭＳ Ｐゴシック" charset="0"/>
              </a:rPr>
              <a:t>عليك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1)</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328390597"/>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يسود الله على كل </a:t>
            </a:r>
            <a:r>
              <a:rPr lang="ar-JO" sz="4800" dirty="0">
                <a:solidFill>
                  <a:srgbClr val="FFFF00"/>
                </a:solidFill>
                <a:effectLst>
                  <a:glow rad="127000">
                    <a:schemeClr val="tx1"/>
                  </a:glow>
                </a:effectLst>
                <a:ea typeface="ＭＳ Ｐゴシック" charset="0"/>
              </a:rPr>
              <a:t>الأمم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2-7)</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36272161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89499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JO" sz="4800" dirty="0">
                <a:effectLst>
                  <a:glow rad="127000">
                    <a:schemeClr val="tx1"/>
                  </a:glow>
                </a:effectLst>
                <a:ea typeface="ＭＳ Ｐゴシック" charset="0"/>
              </a:rPr>
              <a:t>3. يسود الله على 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8-12).</a:t>
            </a:r>
            <a:endParaRPr lang="en-US" sz="4800" dirty="0">
              <a:effectLst>
                <a:glow rad="127000">
                  <a:schemeClr val="tx1"/>
                </a:glow>
              </a:effectLst>
              <a:ea typeface="ＭＳ Ｐゴシック" charset="0"/>
            </a:endParaRPr>
          </a:p>
        </p:txBody>
      </p:sp>
      <p:pic>
        <p:nvPicPr>
          <p:cNvPr id="5" name="Picture 2" descr="Jerusalem | Tourist Jordan">
            <a:extLst>
              <a:ext uri="{FF2B5EF4-FFF2-40B4-BE49-F238E27FC236}">
                <a16:creationId xmlns:a16="http://schemas.microsoft.com/office/drawing/2014/main" id="{47DB35E6-6EEA-8642-8D3F-F6A29C1F0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7293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br>
              <a:rPr lang="en-US" dirty="0">
                <a:effectLst>
                  <a:glow rad="139700">
                    <a:schemeClr val="tx1"/>
                  </a:glow>
                </a:effectLst>
                <a:ea typeface="ＭＳ Ｐゴシック" charset="0"/>
              </a:rPr>
            </a:br>
            <a:r>
              <a:rPr lang="ar-JO" dirty="0">
                <a:effectLst>
                  <a:glow rad="139700">
                    <a:schemeClr val="tx1"/>
                  </a:glow>
                </a:effectLst>
                <a:ea typeface="ＭＳ Ｐゴシック" charset="0"/>
              </a:rPr>
              <a:t>دانيال هو سفر إيمان وشجاعة نابع من الله السيد</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40214734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ar-JO" dirty="0">
                <a:effectLst/>
                <a:ea typeface="ＭＳ Ｐゴシック" charset="0"/>
                <a:cs typeface="Arial" panose="020B0604020202020204" pitchFamily="34" charset="0"/>
              </a:rPr>
              <a:t>التطبيق</a:t>
            </a:r>
            <a:endParaRPr lang="en-US" dirty="0">
              <a:effectLst/>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693863"/>
            <a:ext cx="91440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أدرك أن سيادة الله فوق كل سلطة في التاريخ</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قاوم الشر بدون مساومة</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ثق بالله لخلاصك النهائي حتى تثبت للنهاية (12: 2و3و12، رؤ 12: 11)</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أطلب الله في الصلاة والتشفع</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عش حياة تقية</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43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54390747"/>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679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3" name="Group 47"/>
          <p:cNvGraphicFramePr>
            <a:graphicFrameLocks noGrp="1"/>
          </p:cNvGraphicFramePr>
          <p:nvPr/>
        </p:nvGraphicFramePr>
        <p:xfrm>
          <a:off x="0" y="838200"/>
          <a:ext cx="9144000" cy="5927784"/>
        </p:xfrm>
        <a:graphic>
          <a:graphicData uri="http://schemas.openxmlformats.org/drawingml/2006/table">
            <a:tbl>
              <a:tblPr/>
              <a:tblGrid>
                <a:gridCol w="2341563">
                  <a:extLst>
                    <a:ext uri="{9D8B030D-6E8A-4147-A177-3AD203B41FA5}">
                      <a16:colId xmlns:a16="http://schemas.microsoft.com/office/drawing/2014/main" val="20000"/>
                    </a:ext>
                  </a:extLst>
                </a:gridCol>
                <a:gridCol w="3530600">
                  <a:extLst>
                    <a:ext uri="{9D8B030D-6E8A-4147-A177-3AD203B41FA5}">
                      <a16:colId xmlns:a16="http://schemas.microsoft.com/office/drawing/2014/main" val="20001"/>
                    </a:ext>
                  </a:extLst>
                </a:gridCol>
                <a:gridCol w="3271837">
                  <a:extLst>
                    <a:ext uri="{9D8B030D-6E8A-4147-A177-3AD203B41FA5}">
                      <a16:colId xmlns:a16="http://schemas.microsoft.com/office/drawing/2014/main" val="20002"/>
                    </a:ext>
                  </a:extLst>
                </a:gridCol>
              </a:tblGrid>
              <a:tr h="761944">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4400" b="1" i="0" u="none" strike="noStrike" cap="none" normalizeH="0" baseline="0" dirty="0">
                        <a:ln>
                          <a:noFill/>
                        </a:ln>
                        <a:solidFill>
                          <a:schemeClr val="tx1"/>
                        </a:solidFill>
                        <a:effectLst/>
                        <a:latin typeface="Times New Roman"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3300" b="1" i="0" u="sng" strike="noStrike" cap="none" normalizeH="0" baseline="0" dirty="0">
                          <a:ln>
                            <a:noFill/>
                          </a:ln>
                          <a:solidFill>
                            <a:srgbClr val="FFFFFF"/>
                          </a:solidFill>
                          <a:effectLst/>
                          <a:latin typeface="Helvetica Black" charset="0"/>
                          <a:ea typeface="ＭＳ Ｐゴシック" charset="0"/>
                          <a:cs typeface="Times New Roman" charset="0"/>
                        </a:rPr>
                        <a:t>دانيال</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3300" b="1" i="0" u="sng" strike="noStrike" cap="none" normalizeH="0" baseline="0" dirty="0">
                          <a:ln>
                            <a:noFill/>
                          </a:ln>
                          <a:solidFill>
                            <a:srgbClr val="FFFFFF"/>
                          </a:solidFill>
                          <a:effectLst/>
                          <a:latin typeface="Helvetica Black" charset="0"/>
                          <a:ea typeface="ＭＳ Ｐゴシック" charset="0"/>
                          <a:cs typeface="Times New Roman" charset="0"/>
                        </a:rPr>
                        <a:t>حزقيال</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extLst>
                  <a:ext uri="{0D108BD9-81ED-4DB2-BD59-A6C34878D82A}">
                    <a16:rowId xmlns:a16="http://schemas.microsoft.com/office/drawing/2014/main" val="1000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التاريخ</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605-536</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597-570</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1"/>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بداية                   الخدمة</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غزو نبوخدنصر الأول</a:t>
                      </a:r>
                      <a:r>
                        <a:rPr kumimoji="1" lang="ar-JO" altLang="zh-CN" sz="4000" b="1" i="0" u="none" strike="noStrike" cap="none" normalizeH="0" baseline="0" dirty="0">
                          <a:ln>
                            <a:noFill/>
                          </a:ln>
                          <a:solidFill>
                            <a:schemeClr val="tx1"/>
                          </a:solidFill>
                          <a:effectLst/>
                          <a:latin typeface="Arial" charset="0"/>
                          <a:ea typeface="新細明體" charset="0"/>
                          <a:cs typeface="Times New Roman" charset="0"/>
                        </a:rPr>
                        <a:t> </a:t>
                      </a:r>
                      <a:endPar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غزو نبوخدنصر الثاني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2"/>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نهاية الخدمة</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بعد السبي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في السبي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3"/>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فترة الخدمة</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أطول</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70 سنة</a:t>
                      </a: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أقصر</a:t>
                      </a: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 </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27 سنة</a:t>
                      </a: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4"/>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الإسترداد</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سياسي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ديني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5"/>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 الله</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سيادة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مجد/قداسة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6"/>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الوظيفة</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إداري/نبي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كاهن/نبي</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7"/>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النمط</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مجرد</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محدد</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8"/>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طول السفر</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12 إصحاح</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48 إصحاح</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9"/>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المواضيع</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الأمم وإسرائيل</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إسرائيل والأمم</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1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الإعلانات</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خاصة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altLang="zh-CN" sz="2100" b="1" i="0" u="none" strike="noStrike" cap="none" normalizeH="0" baseline="0" dirty="0">
                          <a:ln>
                            <a:noFill/>
                          </a:ln>
                          <a:solidFill>
                            <a:schemeClr val="tx1"/>
                          </a:solidFill>
                          <a:effectLst/>
                          <a:latin typeface="Helvetica Black" charset="0"/>
                          <a:ea typeface="ＭＳ Ｐゴシック" charset="0"/>
                          <a:cs typeface="Times New Roman" charset="0"/>
                        </a:rPr>
                        <a:t>عامة</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bl>
          </a:graphicData>
        </a:graphic>
      </p:graphicFrame>
      <p:sp>
        <p:nvSpPr>
          <p:cNvPr id="567338" name="Text Box 44"/>
          <p:cNvSpPr txBox="1">
            <a:spLocks noChangeArrowheads="1"/>
          </p:cNvSpPr>
          <p:nvPr/>
        </p:nvSpPr>
        <p:spPr bwMode="auto">
          <a:xfrm>
            <a:off x="8501063" y="920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561</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567339" name="Rectangle 2"/>
          <p:cNvSpPr>
            <a:spLocks noGrp="1" noChangeArrowheads="1"/>
          </p:cNvSpPr>
          <p:nvPr>
            <p:ph type="ctrTitle"/>
          </p:nvPr>
        </p:nvSpPr>
        <p:spPr>
          <a:xfrm>
            <a:off x="539750" y="80963"/>
            <a:ext cx="7918450" cy="684212"/>
          </a:xfrm>
          <a:solidFill>
            <a:srgbClr val="FFFFFF"/>
          </a:solidFill>
          <a:ln>
            <a:solidFill>
              <a:srgbClr val="FFFFFF"/>
            </a:solidFill>
            <a:miter lim="800000"/>
            <a:headEnd/>
            <a:tailEnd/>
          </a:ln>
        </p:spPr>
        <p:txBody>
          <a:bodyPr/>
          <a:lstStyle/>
          <a:p>
            <a:pPr algn="ctr" eaLnBrk="1" hangingPunct="1"/>
            <a:r>
              <a:rPr kumimoji="1" lang="ar-JO" altLang="zh-CN" b="1" i="0" dirty="0">
                <a:solidFill>
                  <a:schemeClr val="bg1"/>
                </a:solidFill>
                <a:latin typeface="Arial" panose="020B0604020202020204" pitchFamily="34" charset="0"/>
                <a:ea typeface="宋体" charset="0"/>
                <a:cs typeface="Arial" panose="020B0604020202020204" pitchFamily="34" charset="0"/>
              </a:rPr>
              <a:t>التباين بين أنبياء السبي</a:t>
            </a:r>
            <a:endParaRPr kumimoji="1" lang="en-US" b="1" i="0" dirty="0">
              <a:solidFill>
                <a:schemeClr val="bg1"/>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27052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14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609600" y="533400"/>
            <a:ext cx="7772400" cy="830263"/>
          </a:xfrm>
          <a:solidFill>
            <a:srgbClr val="204B1B"/>
          </a:solidFill>
          <a:ln>
            <a:solidFill>
              <a:srgbClr val="003300"/>
            </a:solidFill>
          </a:ln>
          <a:effectLst>
            <a:outerShdw blurRad="63500" dist="38099" dir="2700000" algn="ctr" rotWithShape="0">
              <a:srgbClr val="D60093">
                <a:alpha val="74998"/>
              </a:srgbClr>
            </a:outerShdw>
          </a:effectLst>
        </p:spPr>
        <p:txBody>
          <a:bodyPr>
            <a:spAutoFit/>
          </a:bodyPr>
          <a:lstStyle/>
          <a:p>
            <a:pPr>
              <a:defRPr/>
            </a:pPr>
            <a:r>
              <a:rPr lang="ar-JO" sz="4800" dirty="0">
                <a:effectLst>
                  <a:outerShdw blurRad="38100" dist="38100" dir="2700000" algn="tl">
                    <a:srgbClr val="000000"/>
                  </a:outerShdw>
                </a:effectLst>
                <a:latin typeface="+mj-lt"/>
                <a:ea typeface="ＭＳ Ｐゴシック" charset="0"/>
              </a:rPr>
              <a:t>سفر دانيال </a:t>
            </a:r>
            <a:endParaRPr lang="en-US" sz="4800" dirty="0">
              <a:effectLst>
                <a:outerShdw blurRad="38100" dist="38100" dir="2700000" algn="tl">
                  <a:srgbClr val="000000"/>
                </a:outerShdw>
              </a:effectLst>
              <a:latin typeface="+mj-lt"/>
              <a:ea typeface="ＭＳ Ｐゴシック" charset="0"/>
            </a:endParaRPr>
          </a:p>
        </p:txBody>
      </p:sp>
      <p:sp>
        <p:nvSpPr>
          <p:cNvPr id="6" name="Text Box 5">
            <a:extLst>
              <a:ext uri="{FF2B5EF4-FFF2-40B4-BE49-F238E27FC236}">
                <a16:creationId xmlns:a16="http://schemas.microsoft.com/office/drawing/2014/main" id="{6EA83BF0-4CBE-6D4A-A841-8261AAA29050}"/>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9532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88" y="0"/>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xfrm>
            <a:off x="956206" y="-106037"/>
            <a:ext cx="8229600" cy="1143000"/>
          </a:xfrm>
          <a:solidFill>
            <a:srgbClr val="020101"/>
          </a:solidFill>
        </p:spPr>
        <p:txBody>
          <a:bodyPr/>
          <a:lstStyle/>
          <a:p>
            <a:pPr eaLnBrk="1" hangingPunct="1">
              <a:defRPr/>
            </a:pPr>
            <a:r>
              <a:rPr lang="ar-JO" dirty="0">
                <a:effectLst/>
                <a:ea typeface="MS PGothic" panose="020B0600070205080204" pitchFamily="34" charset="-128"/>
                <a:cs typeface="Arial" panose="020B0604020202020204" pitchFamily="34" charset="0"/>
              </a:rPr>
              <a:t>التطبيق</a:t>
            </a:r>
          </a:p>
        </p:txBody>
      </p:sp>
      <p:sp>
        <p:nvSpPr>
          <p:cNvPr id="4" name="Rectangle 3"/>
          <p:cNvSpPr txBox="1">
            <a:spLocks noChangeArrowheads="1"/>
          </p:cNvSpPr>
          <p:nvPr/>
        </p:nvSpPr>
        <p:spPr bwMode="auto">
          <a:xfrm>
            <a:off x="611560" y="117412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hangingPunct="1">
              <a:spcBef>
                <a:spcPct val="20000"/>
              </a:spcBef>
              <a:buClr>
                <a:srgbClr val="86D1EC"/>
              </a:buClr>
              <a:buSzPct val="90000"/>
              <a:defRPr/>
            </a:pPr>
            <a:endPar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أدرك سيادة الله على كل سُلطة في التاريخ</a:t>
            </a:r>
            <a:endPar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قاوم الشر بِلا مساومة</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ثِق بالله ليتمم خلاصك لكي تصبر للنهايّة (12:2، 3، 12. رؤيا 12</a:t>
            </a:r>
            <a:r>
              <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 </a:t>
            </a: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 :11 )</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إلتمس الله بالصلاة والتشفع </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عِش حياة تقيّة </a:t>
            </a:r>
          </a:p>
          <a:p>
            <a:pPr marL="457200" indent="-457200" algn="r" rtl="1" eaLnBrk="1" hangingPunct="1">
              <a:spcBef>
                <a:spcPct val="20000"/>
              </a:spcBef>
              <a:buClr>
                <a:srgbClr val="86D1EC"/>
              </a:buClr>
              <a:buSzPct val="90000"/>
              <a:buFont typeface="Wingdings" panose="05000000000000000000" pitchFamily="2" charset="2"/>
              <a:buChar char="q"/>
              <a:defRPr/>
            </a:pPr>
            <a:endPar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0" indent="0" algn="r" eaLnBrk="1" hangingPunct="1">
              <a:spcBef>
                <a:spcPct val="20000"/>
              </a:spcBef>
              <a:buClr>
                <a:srgbClr val="86D1EC"/>
              </a:buClr>
              <a:buSzPct val="90000"/>
              <a:defRPr/>
            </a:pPr>
            <a:endPar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612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stCondLst>
                                            <p:cond delay="0"/>
                                          </p:stCondLst>
                                        </p:cTn>
                                        <p:tgtEl>
                                          <p:spTgt spid="4">
                                            <p:txEl>
                                              <p:pRg st="1" end="1"/>
                                            </p:txEl>
                                          </p:spTgt>
                                        </p:tgtEl>
                                      </p:cBhvr>
                                    </p:animEffect>
                                    <p:anim calcmode="lin" valueType="num">
                                      <p:cBhvr>
                                        <p:cTn id="16"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stCondLst>
                                            <p:cond delay="0"/>
                                          </p:stCondLst>
                                        </p:cTn>
                                        <p:tgtEl>
                                          <p:spTgt spid="4">
                                            <p:txEl>
                                              <p:pRg st="2" end="2"/>
                                            </p:txEl>
                                          </p:spTgt>
                                        </p:tgtEl>
                                      </p:cBhvr>
                                    </p:animEffect>
                                    <p:anim calcmode="lin" valueType="num">
                                      <p:cBhvr>
                                        <p:cTn id="23"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stCondLst>
                                            <p:cond delay="0"/>
                                          </p:stCondLst>
                                        </p:cTn>
                                        <p:tgtEl>
                                          <p:spTgt spid="4">
                                            <p:txEl>
                                              <p:pRg st="3" end="3"/>
                                            </p:txEl>
                                          </p:spTgt>
                                        </p:tgtEl>
                                      </p:cBhvr>
                                    </p:animEffect>
                                    <p:anim calcmode="lin" valueType="num">
                                      <p:cBhvr>
                                        <p:cTn id="30"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stCondLst>
                                            <p:cond delay="0"/>
                                          </p:stCondLst>
                                        </p:cTn>
                                        <p:tgtEl>
                                          <p:spTgt spid="4">
                                            <p:txEl>
                                              <p:pRg st="4" end="4"/>
                                            </p:txEl>
                                          </p:spTgt>
                                        </p:tgtEl>
                                      </p:cBhvr>
                                    </p:animEffect>
                                    <p:anim calcmode="lin" valueType="num">
                                      <p:cBhvr>
                                        <p:cTn id="37"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500">
                                          <p:stCondLst>
                                            <p:cond delay="0"/>
                                          </p:stCondLst>
                                        </p:cTn>
                                        <p:tgtEl>
                                          <p:spTgt spid="4">
                                            <p:txEl>
                                              <p:pRg st="5" end="5"/>
                                            </p:txEl>
                                          </p:spTgt>
                                        </p:tgtEl>
                                      </p:cBhvr>
                                    </p:animEffect>
                                    <p:anim calcmode="lin" valueType="num">
                                      <p:cBhvr>
                                        <p:cTn id="44" dur="500" fill="hold">
                                          <p:stCondLst>
                                            <p:cond delay="0"/>
                                          </p:stCondLst>
                                        </p:cTn>
                                        <p:tgtEl>
                                          <p:spTgt spid="4">
                                            <p:txEl>
                                              <p:pRg st="5" end="5"/>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WordArt 4"/>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endParaRPr>
          </a:p>
        </p:txBody>
      </p:sp>
      <p:sp>
        <p:nvSpPr>
          <p:cNvPr id="295940" name="Rectangle 18"/>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9"/>
          <p:cNvGrpSpPr>
            <a:grpSpLocks/>
          </p:cNvGrpSpPr>
          <p:nvPr/>
        </p:nvGrpSpPr>
        <p:grpSpPr bwMode="auto">
          <a:xfrm>
            <a:off x="1258888" y="1225550"/>
            <a:ext cx="7620000" cy="3265488"/>
            <a:chOff x="-2988840" y="2564904"/>
            <a:chExt cx="7620000" cy="3265488"/>
          </a:xfrm>
        </p:grpSpPr>
        <p:pic>
          <p:nvPicPr>
            <p:cNvPr id="295969" name="Picture 6" descr="bc4a"/>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71" name="Rectangle 13"/>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p:cNvGrpSpPr>
            <a:grpSpLocks/>
          </p:cNvGrpSpPr>
          <p:nvPr/>
        </p:nvGrpSpPr>
        <p:grpSpPr bwMode="auto">
          <a:xfrm>
            <a:off x="2555875" y="1388243"/>
            <a:ext cx="4572000" cy="4010025"/>
            <a:chOff x="1403648" y="332656"/>
            <a:chExt cx="4572000" cy="4010025"/>
          </a:xfrm>
        </p:grpSpPr>
        <p:pic>
          <p:nvPicPr>
            <p:cNvPr id="295964" name="Picture 7" descr="bc5"/>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66" name="Rectangle 15"/>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p:cNvGrpSpPr>
            <a:grpSpLocks/>
          </p:cNvGrpSpPr>
          <p:nvPr/>
        </p:nvGrpSpPr>
        <p:grpSpPr bwMode="auto">
          <a:xfrm>
            <a:off x="1341438" y="1225550"/>
            <a:ext cx="4876800" cy="4183063"/>
            <a:chOff x="2339752" y="2420888"/>
            <a:chExt cx="4876800" cy="4183063"/>
          </a:xfrm>
        </p:grpSpPr>
        <p:pic>
          <p:nvPicPr>
            <p:cNvPr id="295959" name="Picture 8" descr="bc6"/>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p:cNvGrpSpPr>
            <a:grpSpLocks/>
          </p:cNvGrpSpPr>
          <p:nvPr/>
        </p:nvGrpSpPr>
        <p:grpSpPr bwMode="auto">
          <a:xfrm>
            <a:off x="2915915" y="1384301"/>
            <a:ext cx="4924190" cy="3173385"/>
            <a:chOff x="2860650" y="-4044727"/>
            <a:chExt cx="5005388" cy="4024313"/>
          </a:xfrm>
        </p:grpSpPr>
        <p:pic>
          <p:nvPicPr>
            <p:cNvPr id="295956" name="Picture 9" descr="bc7"/>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C579769-EABE-2748-8B62-4DE136931251}"/>
              </a:ext>
            </a:extLst>
          </p:cNvPr>
          <p:cNvGrpSpPr/>
          <p:nvPr/>
        </p:nvGrpSpPr>
        <p:grpSpPr>
          <a:xfrm>
            <a:off x="845189" y="1139301"/>
            <a:ext cx="8229600" cy="5241401"/>
            <a:chOff x="1429816" y="1388244"/>
            <a:chExt cx="5723247" cy="4020370"/>
          </a:xfrm>
        </p:grpSpPr>
        <p:grpSp>
          <p:nvGrpSpPr>
            <p:cNvPr id="6" name="Group 7"/>
            <p:cNvGrpSpPr>
              <a:grpSpLocks/>
            </p:cNvGrpSpPr>
            <p:nvPr/>
          </p:nvGrpSpPr>
          <p:grpSpPr bwMode="auto">
            <a:xfrm>
              <a:off x="1429816" y="1388244"/>
              <a:ext cx="5723247" cy="4020370"/>
              <a:chOff x="-7154923" y="-3009999"/>
              <a:chExt cx="5181600" cy="11724229"/>
            </a:xfrm>
          </p:grpSpPr>
          <p:pic>
            <p:nvPicPr>
              <p:cNvPr id="295950" name="Picture 10" descr="bc8"/>
              <p:cNvPicPr>
                <a:picLocks noChangeAspect="1" noChangeArrowheads="1"/>
              </p:cNvPicPr>
              <p:nvPr/>
            </p:nvPicPr>
            <p:blipFill>
              <a:blip r:embed="rId7" cstate="print"/>
              <a:srcRect/>
              <a:stretch>
                <a:fillRect/>
              </a:stretch>
            </p:blipFill>
            <p:spPr bwMode="auto">
              <a:xfrm>
                <a:off x="-7154923" y="-3009999"/>
                <a:ext cx="5181600" cy="11724229"/>
              </a:xfrm>
              <a:prstGeom prst="rect">
                <a:avLst/>
              </a:prstGeom>
              <a:noFill/>
              <a:ln w="9525">
                <a:noFill/>
                <a:miter lim="800000"/>
                <a:headEnd/>
                <a:tailEnd/>
              </a:ln>
            </p:spPr>
          </p:pic>
          <p:sp>
            <p:nvSpPr>
              <p:cNvPr id="295953" name="Oval 6"/>
              <p:cNvSpPr>
                <a:spLocks noChangeArrowheads="1"/>
              </p:cNvSpPr>
              <p:nvPr/>
            </p:nvSpPr>
            <p:spPr bwMode="auto">
              <a:xfrm>
                <a:off x="-3567322" y="208846"/>
                <a:ext cx="1426234" cy="2606170"/>
              </a:xfrm>
              <a:prstGeom prst="ellipse">
                <a:avLst/>
              </a:prstGeom>
              <a:solidFill>
                <a:srgbClr val="FFFFFF"/>
              </a:solidFill>
              <a:ln w="9525">
                <a:no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ليس صحيحاً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6" name="Rectangle 10">
              <a:extLst>
                <a:ext uri="{FF2B5EF4-FFF2-40B4-BE49-F238E27FC236}">
                  <a16:creationId xmlns:a16="http://schemas.microsoft.com/office/drawing/2014/main" id="{13D72FBE-8F21-8540-B023-CC195125022D}"/>
                </a:ext>
              </a:extLst>
            </p:cNvPr>
            <p:cNvSpPr>
              <a:spLocks noChangeArrowheads="1"/>
            </p:cNvSpPr>
            <p:nvPr/>
          </p:nvSpPr>
          <p:spPr bwMode="auto">
            <a:xfrm>
              <a:off x="1454869" y="1513384"/>
              <a:ext cx="5678796"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10">
              <a:extLst>
                <a:ext uri="{FF2B5EF4-FFF2-40B4-BE49-F238E27FC236}">
                  <a16:creationId xmlns:a16="http://schemas.microsoft.com/office/drawing/2014/main" id="{E6ED0A39-D976-6640-A3EF-423F98D164E9}"/>
                </a:ext>
              </a:extLst>
            </p:cNvPr>
            <p:cNvSpPr>
              <a:spLocks noChangeArrowheads="1"/>
            </p:cNvSpPr>
            <p:nvPr/>
          </p:nvSpPr>
          <p:spPr bwMode="auto">
            <a:xfrm>
              <a:off x="1464917" y="1834931"/>
              <a:ext cx="3945283"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14">
              <a:extLst>
                <a:ext uri="{FF2B5EF4-FFF2-40B4-BE49-F238E27FC236}">
                  <a16:creationId xmlns:a16="http://schemas.microsoft.com/office/drawing/2014/main" id="{2585EAD3-09C1-704D-A8FE-398C0FC47726}"/>
                </a:ext>
              </a:extLst>
            </p:cNvPr>
            <p:cNvSpPr txBox="1">
              <a:spLocks noChangeArrowheads="1"/>
            </p:cNvSpPr>
            <p:nvPr/>
          </p:nvSpPr>
          <p:spPr bwMode="auto">
            <a:xfrm>
              <a:off x="1671862" y="1681986"/>
              <a:ext cx="5255987" cy="774997"/>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إن هذا يتطلب الكثير من الإيمان لتصدق بوجود إله لا تراه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7" name="Group 8"/>
          <p:cNvGrpSpPr>
            <a:grpSpLocks/>
          </p:cNvGrpSpPr>
          <p:nvPr/>
        </p:nvGrpSpPr>
        <p:grpSpPr bwMode="auto">
          <a:xfrm>
            <a:off x="69210" y="1207280"/>
            <a:ext cx="9073777" cy="4348273"/>
            <a:chOff x="3707904" y="6309320"/>
            <a:chExt cx="8229600" cy="3527425"/>
          </a:xfrm>
        </p:grpSpPr>
        <p:pic>
          <p:nvPicPr>
            <p:cNvPr id="295947" name="Picture 11" descr="bc9"/>
            <p:cNvPicPr>
              <a:picLocks noChangeAspect="1" noChangeArrowheads="1"/>
            </p:cNvPicPr>
            <p:nvPr/>
          </p:nvPicPr>
          <p:blipFill>
            <a:blip r:embed="rId8" cstate="print"/>
            <a:srcRect/>
            <a:stretch>
              <a:fillRect/>
            </a:stretch>
          </p:blipFill>
          <p:spPr bwMode="auto">
            <a:xfrm>
              <a:off x="3707904" y="6309320"/>
              <a:ext cx="8229600" cy="3527425"/>
            </a:xfrm>
            <a:prstGeom prst="rect">
              <a:avLst/>
            </a:prstGeom>
            <a:noFill/>
            <a:ln w="9525">
              <a:noFill/>
              <a:miter lim="800000"/>
              <a:headEnd/>
              <a:tailEnd/>
            </a:ln>
          </p:spPr>
        </p:pic>
        <p:sp>
          <p:nvSpPr>
            <p:cNvPr id="295948" name="Rectangle 10"/>
            <p:cNvSpPr>
              <a:spLocks noChangeArrowheads="1"/>
            </p:cNvSpPr>
            <p:nvPr/>
          </p:nvSpPr>
          <p:spPr bwMode="auto">
            <a:xfrm>
              <a:off x="5471592" y="6669360"/>
              <a:ext cx="367240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49" name="Rectangle 14"/>
            <p:cNvSpPr txBox="1">
              <a:spLocks noChangeArrowheads="1"/>
            </p:cNvSpPr>
            <p:nvPr/>
          </p:nvSpPr>
          <p:spPr bwMode="auto">
            <a:xfrm>
              <a:off x="5220072" y="6597352"/>
              <a:ext cx="4032448" cy="504056"/>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ما يتطلب إيماناً عظيماً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1909935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strVal val="#ppt_w*0.70"/>
                                          </p:val>
                                        </p:tav>
                                        <p:tav tm="100000">
                                          <p:val>
                                            <p:strVal val="#ppt_w"/>
                                          </p:val>
                                        </p:tav>
                                      </p:tavLst>
                                    </p:anim>
                                    <p:anim calcmode="lin" valueType="num">
                                      <p:cBhvr>
                                        <p:cTn id="15" dur="300" fill="hold"/>
                                        <p:tgtEl>
                                          <p:spTgt spid="3"/>
                                        </p:tgtEl>
                                        <p:attrNameLst>
                                          <p:attrName>ppt_h</p:attrName>
                                        </p:attrNameLst>
                                      </p:cBhvr>
                                      <p:tavLst>
                                        <p:tav tm="0">
                                          <p:val>
                                            <p:strVal val="#ppt_h"/>
                                          </p:val>
                                        </p:tav>
                                        <p:tav tm="100000">
                                          <p:val>
                                            <p:strVal val="#ppt_h"/>
                                          </p:val>
                                        </p:tav>
                                      </p:tavLst>
                                    </p:anim>
                                    <p:animEffect transition="in" filter="fade">
                                      <p:cBhvr>
                                        <p:cTn id="16" dur="3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strVal val="#ppt_w*0.70"/>
                                          </p:val>
                                        </p:tav>
                                        <p:tav tm="100000">
                                          <p:val>
                                            <p:strVal val="#ppt_w"/>
                                          </p:val>
                                        </p:tav>
                                      </p:tavLst>
                                    </p:anim>
                                    <p:anim calcmode="lin" valueType="num">
                                      <p:cBhvr>
                                        <p:cTn id="29" dur="300" fill="hold"/>
                                        <p:tgtEl>
                                          <p:spTgt spid="5"/>
                                        </p:tgtEl>
                                        <p:attrNameLst>
                                          <p:attrName>ppt_h</p:attrName>
                                        </p:attrNameLst>
                                      </p:cBhvr>
                                      <p:tavLst>
                                        <p:tav tm="0">
                                          <p:val>
                                            <p:strVal val="#ppt_h"/>
                                          </p:val>
                                        </p:tav>
                                        <p:tav tm="100000">
                                          <p:val>
                                            <p:strVal val="#ppt_h"/>
                                          </p:val>
                                        </p:tav>
                                      </p:tavLst>
                                    </p:anim>
                                    <p:animEffect transition="in" filter="fade">
                                      <p:cBhvr>
                                        <p:cTn id="30" dur="3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300" fill="hold"/>
                                        <p:tgtEl>
                                          <p:spTgt spid="7"/>
                                        </p:tgtEl>
                                        <p:attrNameLst>
                                          <p:attrName>ppt_w</p:attrName>
                                        </p:attrNameLst>
                                      </p:cBhvr>
                                      <p:tavLst>
                                        <p:tav tm="0">
                                          <p:val>
                                            <p:strVal val="#ppt_w*0.70"/>
                                          </p:val>
                                        </p:tav>
                                        <p:tav tm="100000">
                                          <p:val>
                                            <p:strVal val="#ppt_w"/>
                                          </p:val>
                                        </p:tav>
                                      </p:tavLst>
                                    </p:anim>
                                    <p:anim calcmode="lin" valueType="num">
                                      <p:cBhvr>
                                        <p:cTn id="43" dur="300" fill="hold"/>
                                        <p:tgtEl>
                                          <p:spTgt spid="7"/>
                                        </p:tgtEl>
                                        <p:attrNameLst>
                                          <p:attrName>ppt_h</p:attrName>
                                        </p:attrNameLst>
                                      </p:cBhvr>
                                      <p:tavLst>
                                        <p:tav tm="0">
                                          <p:val>
                                            <p:strVal val="#ppt_h"/>
                                          </p:val>
                                        </p:tav>
                                        <p:tav tm="100000">
                                          <p:val>
                                            <p:strVal val="#ppt_h"/>
                                          </p:val>
                                        </p:tav>
                                      </p:tavLst>
                                    </p:anim>
                                    <p:animEffect transition="in" filter="fade">
                                      <p:cBhvr>
                                        <p:cTn id="44"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3688" y="2665413"/>
            <a:ext cx="2824162" cy="3811587"/>
            <a:chOff x="185" y="1679"/>
            <a:chExt cx="1779" cy="2401"/>
          </a:xfrm>
        </p:grpSpPr>
        <p:graphicFrame>
          <p:nvGraphicFramePr>
            <p:cNvPr id="826383" name="Object 4"/>
            <p:cNvGraphicFramePr>
              <a:graphicFrameLocks noChangeAspect="1"/>
            </p:cNvGraphicFramePr>
            <p:nvPr/>
          </p:nvGraphicFramePr>
          <p:xfrm>
            <a:off x="292" y="1679"/>
            <a:ext cx="1532" cy="2113"/>
          </p:xfrm>
          <a:graphic>
            <a:graphicData uri="http://schemas.openxmlformats.org/presentationml/2006/ole">
              <mc:AlternateContent xmlns:mc="http://schemas.openxmlformats.org/markup-compatibility/2006">
                <mc:Choice xmlns:v="urn:schemas-microsoft-com:vml" Requires="v">
                  <p:oleObj name="Image" r:id="rId3" imgW="6099541" imgH="8132721" progId="Photoshop.Image.6">
                    <p:embed/>
                  </p:oleObj>
                </mc:Choice>
                <mc:Fallback>
                  <p:oleObj name="Image" r:id="rId3" imgW="6099541" imgH="8132721" progId="Photoshop.Image.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1679"/>
                          <a:ext cx="1532" cy="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6384" name="Text Box 4"/>
            <p:cNvSpPr txBox="1">
              <a:spLocks noChangeArrowheads="1"/>
            </p:cNvSpPr>
            <p:nvPr/>
          </p:nvSpPr>
          <p:spPr bwMode="auto">
            <a:xfrm>
              <a:off x="185" y="3830"/>
              <a:ext cx="177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PRESENTED BY PUJE</a:t>
              </a:r>
            </a:p>
          </p:txBody>
        </p:sp>
      </p:grpSp>
      <p:grpSp>
        <p:nvGrpSpPr>
          <p:cNvPr id="3" name="Group 5"/>
          <p:cNvGrpSpPr>
            <a:grpSpLocks/>
          </p:cNvGrpSpPr>
          <p:nvPr/>
        </p:nvGrpSpPr>
        <p:grpSpPr bwMode="auto">
          <a:xfrm>
            <a:off x="2895600" y="2286000"/>
            <a:ext cx="3810000" cy="3657600"/>
            <a:chOff x="1824" y="1440"/>
            <a:chExt cx="2400" cy="2304"/>
          </a:xfrm>
        </p:grpSpPr>
        <p:sp>
          <p:nvSpPr>
            <p:cNvPr id="826381" name="Text Box 6"/>
            <p:cNvSpPr txBox="1">
              <a:spLocks noChangeArrowheads="1"/>
            </p:cNvSpPr>
            <p:nvPr/>
          </p:nvSpPr>
          <p:spPr bwMode="auto">
            <a:xfrm>
              <a:off x="2688" y="3494"/>
              <a:ext cx="76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M.DIV. 3</a:t>
              </a:r>
            </a:p>
          </p:txBody>
        </p:sp>
        <p:pic>
          <p:nvPicPr>
            <p:cNvPr id="82638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4" y="1440"/>
              <a:ext cx="2400" cy="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8"/>
          <p:cNvGrpSpPr>
            <a:grpSpLocks/>
          </p:cNvGrpSpPr>
          <p:nvPr/>
        </p:nvGrpSpPr>
        <p:grpSpPr bwMode="auto">
          <a:xfrm>
            <a:off x="3810000" y="882650"/>
            <a:ext cx="4800600" cy="1403350"/>
            <a:chOff x="2400" y="556"/>
            <a:chExt cx="3024" cy="884"/>
          </a:xfrm>
        </p:grpSpPr>
        <p:sp>
          <p:nvSpPr>
            <p:cNvPr id="826379" name="Text Box 9"/>
            <p:cNvSpPr txBox="1">
              <a:spLocks noChangeArrowheads="1"/>
            </p:cNvSpPr>
            <p:nvPr/>
          </p:nvSpPr>
          <p:spPr bwMode="auto">
            <a:xfrm>
              <a:off x="2400" y="854"/>
              <a:ext cx="158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OT THEOLOGY 3</a:t>
              </a:r>
            </a:p>
          </p:txBody>
        </p:sp>
        <p:pic>
          <p:nvPicPr>
            <p:cNvPr id="82638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8" y="556"/>
              <a:ext cx="1296"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
          <p:cNvGrpSpPr>
            <a:grpSpLocks/>
          </p:cNvGrpSpPr>
          <p:nvPr/>
        </p:nvGrpSpPr>
        <p:grpSpPr bwMode="auto">
          <a:xfrm>
            <a:off x="463550" y="228600"/>
            <a:ext cx="8147050" cy="2405063"/>
            <a:chOff x="240" y="144"/>
            <a:chExt cx="5184" cy="1515"/>
          </a:xfrm>
        </p:grpSpPr>
        <p:sp>
          <p:nvSpPr>
            <p:cNvPr id="826377" name="WordArt 12"/>
            <p:cNvSpPr>
              <a:spLocks noChangeArrowheads="1" noChangeShapeType="1" noTextEdit="1"/>
            </p:cNvSpPr>
            <p:nvPr/>
          </p:nvSpPr>
          <p:spPr bwMode="auto">
            <a:xfrm>
              <a:off x="240" y="144"/>
              <a:ext cx="5184" cy="192"/>
            </a:xfrm>
            <a:prstGeom prst="rect">
              <a:avLst/>
            </a:prstGeom>
          </p:spPr>
          <p:txBody>
            <a:bodyPr wrap="none" fromWordArt="1">
              <a:prstTxWarp prst="textPlain">
                <a:avLst>
                  <a:gd name="adj" fmla="val 50000"/>
                </a:avLst>
              </a:prstTxWarp>
            </a:bodyPr>
            <a:lstStyle/>
            <a:p>
              <a:pPr algn="ctr"/>
              <a:r>
                <a:rPr lang="en-US" sz="3600" kern="10" normalizeH="1">
                  <a:ln w="9525">
                    <a:solidFill>
                      <a:srgbClr val="800000"/>
                    </a:solidFill>
                    <a:round/>
                    <a:headEnd/>
                    <a:tailEnd/>
                  </a:ln>
                  <a:solidFill>
                    <a:srgbClr val="800080"/>
                  </a:solidFill>
                  <a:effectLst>
                    <a:outerShdw blurRad="63500" dist="46662" dir="2115817" algn="ctr" rotWithShape="0">
                      <a:srgbClr val="C0C0C0">
                        <a:alpha val="74997"/>
                      </a:srgbClr>
                    </a:outerShdw>
                  </a:effectLst>
                  <a:latin typeface="Times New Roman"/>
                  <a:ea typeface="Times New Roman"/>
                  <a:cs typeface="Times New Roman"/>
                </a:rPr>
                <a:t>SINGAPORE BIBLE COLLEGE</a:t>
              </a:r>
            </a:p>
          </p:txBody>
        </p:sp>
        <p:graphicFrame>
          <p:nvGraphicFramePr>
            <p:cNvPr id="826378" name="Object 3"/>
            <p:cNvGraphicFramePr>
              <a:graphicFrameLocks noChangeAspect="1"/>
            </p:cNvGraphicFramePr>
            <p:nvPr/>
          </p:nvGraphicFramePr>
          <p:xfrm>
            <a:off x="288" y="432"/>
            <a:ext cx="1968" cy="1227"/>
          </p:xfrm>
          <a:graphic>
            <a:graphicData uri="http://schemas.openxmlformats.org/presentationml/2006/ole">
              <mc:AlternateContent xmlns:mc="http://schemas.openxmlformats.org/markup-compatibility/2006">
                <mc:Choice xmlns:v="urn:schemas-microsoft-com:vml" Requires="v">
                  <p:oleObj name="Image" r:id="rId7" imgW="7624426" imgH="4752559" progId="Photoshop.Image.6">
                    <p:embed/>
                  </p:oleObj>
                </mc:Choice>
                <mc:Fallback>
                  <p:oleObj name="Image" r:id="rId7" imgW="7624426" imgH="4752559" progId="Photoshop.Image.6">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432"/>
                          <a:ext cx="1968" cy="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6" name="Group 14"/>
          <p:cNvGrpSpPr>
            <a:grpSpLocks/>
          </p:cNvGrpSpPr>
          <p:nvPr/>
        </p:nvGrpSpPr>
        <p:grpSpPr bwMode="auto">
          <a:xfrm>
            <a:off x="6324600" y="2590800"/>
            <a:ext cx="2401888" cy="3886200"/>
            <a:chOff x="3984" y="1632"/>
            <a:chExt cx="1513" cy="2448"/>
          </a:xfrm>
        </p:grpSpPr>
        <p:sp>
          <p:nvSpPr>
            <p:cNvPr id="826375" name="Text Box 15"/>
            <p:cNvSpPr txBox="1">
              <a:spLocks noChangeArrowheads="1"/>
            </p:cNvSpPr>
            <p:nvPr/>
          </p:nvSpPr>
          <p:spPr bwMode="auto">
            <a:xfrm>
              <a:off x="4205" y="3830"/>
              <a:ext cx="12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DR. GRIFFITH</a:t>
              </a:r>
            </a:p>
          </p:txBody>
        </p:sp>
        <p:graphicFrame>
          <p:nvGraphicFramePr>
            <p:cNvPr id="826376" name="Object 2"/>
            <p:cNvGraphicFramePr>
              <a:graphicFrameLocks noChangeAspect="1"/>
            </p:cNvGraphicFramePr>
            <p:nvPr/>
          </p:nvGraphicFramePr>
          <p:xfrm>
            <a:off x="3984" y="1632"/>
            <a:ext cx="1513" cy="2160"/>
          </p:xfrm>
          <a:graphic>
            <a:graphicData uri="http://schemas.openxmlformats.org/presentationml/2006/ole">
              <mc:AlternateContent xmlns:mc="http://schemas.openxmlformats.org/markup-compatibility/2006">
                <mc:Choice xmlns:v="urn:schemas-microsoft-com:vml" Requires="v">
                  <p:oleObj name="Image" r:id="rId9" imgW="768228" imgH="1097282" progId="Photoshop.Image.6">
                    <p:embed/>
                  </p:oleObj>
                </mc:Choice>
                <mc:Fallback>
                  <p:oleObj name="Image" r:id="rId9" imgW="768228" imgH="1097282" progId="Photoshop.Image.6">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632"/>
                          <a:ext cx="1513" cy="2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7" name="Title 16"/>
          <p:cNvSpPr>
            <a:spLocks noGrp="1"/>
          </p:cNvSpPr>
          <p:nvPr>
            <p:ph type="title"/>
          </p:nvPr>
        </p:nvSpPr>
        <p:spPr/>
        <p:txBody>
          <a:bodyPr/>
          <a:lstStyle/>
          <a:p>
            <a:pPr>
              <a:defRPr/>
            </a:pPr>
            <a:r>
              <a:rPr lang="ar-JO" dirty="0">
                <a:effectLst>
                  <a:outerShdw blurRad="38100" dist="38100" dir="2700000" algn="tl">
                    <a:srgbClr val="808080"/>
                  </a:outerShdw>
                </a:effectLst>
                <a:ea typeface="ＭＳ Ｐゴシック" charset="0"/>
              </a:rPr>
              <a:t>بواسطة بوجي</a:t>
            </a:r>
            <a:endParaRPr lang="en-US" dirty="0">
              <a:effectLst>
                <a:outerShdw blurRad="38100" dist="38100" dir="2700000" algn="tl">
                  <a:srgbClr val="80808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35870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112417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٨</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01350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Arial" panose="020B0604020202020204" pitchFamily="34" charset="0"/>
              </a:rPr>
              <a:t>دانيال 8: 1 بصيغة المتكلم</a:t>
            </a:r>
            <a:endParaRPr lang="en-US" sz="3200" kern="0" dirty="0">
              <a:solidFill>
                <a:schemeClr val="tx1"/>
              </a:solidFill>
              <a:effectLst/>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السنة الثالثة من ملك بيلشاصر الملك ظهرت لي </a:t>
            </a:r>
            <a:r>
              <a:rPr kumimoji="0" lang="ar-JO" sz="3200" b="1"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أنا دانيال</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رؤيا بعد التي ظهرت لي في الإبتداء</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8848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r>
              <a:rPr lang="ar-SA" sz="4000" dirty="0">
                <a:solidFill>
                  <a:sysClr val="windowText" lastClr="000000"/>
                </a:solidFill>
                <a:ea typeface="ＭＳ Ｐゴシック" charset="0"/>
                <a:cs typeface="Arial" panose="020B0604020202020204" pitchFamily="34" charset="0"/>
              </a:rPr>
              <a:t>جدول السبي</a:t>
            </a:r>
            <a:endParaRPr kumimoji="0" lang="en-US" sz="4000" dirty="0">
              <a:solidFill>
                <a:sysClr val="windowText" lastClr="000000"/>
              </a:solidFill>
              <a:effectLst/>
              <a:ea typeface="ＭＳ Ｐゴシック" charset="0"/>
              <a:cs typeface="Arial" panose="020B0604020202020204" pitchFamily="34" charset="0"/>
            </a:endParaRP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232 و342</a:t>
            </a:r>
            <a:endParaRPr kumimoji="0" lang="en-US" sz="2400" b="1"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90"/>
                </a:solidFill>
                <a:effectLst/>
                <a:uLnTx/>
                <a:uFillTx/>
                <a:latin typeface="Arial" panose="020B0604020202020204" pitchFamily="34" charset="0"/>
                <a:ea typeface="Osaka"/>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
        <p:nvSpPr>
          <p:cNvPr id="8" name="Rectangle 1028">
            <a:extLst>
              <a:ext uri="{FF2B5EF4-FFF2-40B4-BE49-F238E27FC236}">
                <a16:creationId xmlns:a16="http://schemas.microsoft.com/office/drawing/2014/main" id="{D2E124DE-0EF4-9349-8E5D-8D5BF458071D}"/>
              </a:ext>
            </a:extLst>
          </p:cNvPr>
          <p:cNvSpPr>
            <a:spLocks noChangeArrowheads="1"/>
          </p:cNvSpPr>
          <p:nvPr/>
        </p:nvSpPr>
        <p:spPr bwMode="auto">
          <a:xfrm>
            <a:off x="3131840" y="4965631"/>
            <a:ext cx="3894800" cy="156966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lgn="ctr">
              <a:defRPr/>
            </a:pPr>
            <a:r>
              <a:rPr lang="ar-SA" b="1" dirty="0">
                <a:solidFill>
                  <a:srgbClr val="FFFFFF"/>
                </a:solidFill>
                <a:latin typeface="Arial" panose="020B0604020202020204" pitchFamily="34" charset="0"/>
                <a:cs typeface="Arial" panose="020B0604020202020204" pitchFamily="34" charset="0"/>
              </a:rPr>
              <a:t>دانيال ٨ : ١</a:t>
            </a:r>
          </a:p>
          <a:p>
            <a:pPr lvl="0" algn="ctr">
              <a:defRPr/>
            </a:pPr>
            <a:r>
              <a:rPr lang="ar-SA" b="1" dirty="0">
                <a:solidFill>
                  <a:srgbClr val="FFFFFF"/>
                </a:solidFill>
                <a:latin typeface="Arial" panose="020B0604020202020204" pitchFamily="34" charset="0"/>
                <a:cs typeface="Arial" panose="020B0604020202020204" pitchFamily="34" charset="0"/>
              </a:rPr>
              <a:t>فِي السَّنَةِ الثَّالِثَةِ مِنْ مُلْكِ </a:t>
            </a:r>
            <a:r>
              <a:rPr lang="ar-SA" b="1" dirty="0" err="1">
                <a:solidFill>
                  <a:srgbClr val="FFFFFF"/>
                </a:solidFill>
                <a:latin typeface="Arial" panose="020B0604020202020204" pitchFamily="34" charset="0"/>
                <a:cs typeface="Arial" panose="020B0604020202020204" pitchFamily="34" charset="0"/>
              </a:rPr>
              <a:t>بَيْلْشَاصَّرَ</a:t>
            </a:r>
            <a:r>
              <a:rPr lang="ar-SA" b="1" dirty="0">
                <a:solidFill>
                  <a:srgbClr val="FFFFFF"/>
                </a:solidFill>
                <a:latin typeface="Arial" panose="020B0604020202020204" pitchFamily="34" charset="0"/>
                <a:cs typeface="Arial" panose="020B0604020202020204" pitchFamily="34" charset="0"/>
              </a:rPr>
              <a:t> الْمَلِكِ ظَهَرَتْ لِي أَنَا </a:t>
            </a:r>
            <a:r>
              <a:rPr lang="ar-SA" b="1" dirty="0" err="1">
                <a:solidFill>
                  <a:srgbClr val="FFFFFF"/>
                </a:solidFill>
                <a:latin typeface="Arial" panose="020B0604020202020204" pitchFamily="34" charset="0"/>
                <a:cs typeface="Arial" panose="020B0604020202020204" pitchFamily="34" charset="0"/>
              </a:rPr>
              <a:t>دَانِيآلَ</a:t>
            </a:r>
            <a:r>
              <a:rPr lang="ar-SA" b="1" dirty="0">
                <a:solidFill>
                  <a:srgbClr val="FFFFFF"/>
                </a:solidFill>
                <a:latin typeface="Arial" panose="020B0604020202020204" pitchFamily="34" charset="0"/>
                <a:cs typeface="Arial" panose="020B0604020202020204" pitchFamily="34" charset="0"/>
              </a:rPr>
              <a:t> رُؤْيَا بَعْدَ الَّتِي ظَهَرَتْ لِي فِي الاِبْتِدَاءِ. </a:t>
            </a:r>
          </a:p>
        </p:txBody>
      </p:sp>
      <p:sp>
        <p:nvSpPr>
          <p:cNvPr id="2" name="Up Arrow 1">
            <a:extLst>
              <a:ext uri="{FF2B5EF4-FFF2-40B4-BE49-F238E27FC236}">
                <a16:creationId xmlns:a16="http://schemas.microsoft.com/office/drawing/2014/main" id="{3C407081-99C6-8942-B892-99658BB30124}"/>
              </a:ext>
            </a:extLst>
          </p:cNvPr>
          <p:cNvSpPr/>
          <p:nvPr/>
        </p:nvSpPr>
        <p:spPr bwMode="auto">
          <a:xfrm>
            <a:off x="5076056" y="3789040"/>
            <a:ext cx="432048" cy="1176591"/>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823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Arial" panose="020B0604020202020204" pitchFamily="34"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ar-JO" u="sng" dirty="0">
                <a:ea typeface="ＭＳ Ｐゴシック" charset="0"/>
                <a:cs typeface="Arial" panose="020B0604020202020204" pitchFamily="34" charset="0"/>
              </a:rPr>
              <a:t>دانيال 8</a:t>
            </a:r>
            <a:endParaRPr lang="en-US" dirty="0">
              <a:ea typeface="ＭＳ Ｐゴシック" charset="0"/>
              <a:cs typeface="Arial" panose="020B0604020202020204" pitchFamily="34"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يستطيع الله أن يعرف المستقبل قبل 300 عام تقريبًا؟</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حسناً، بالتأكيد يستطيع</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96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ar-JO" altLang="zh-CN" sz="4000" dirty="0">
                <a:ea typeface="宋体" charset="0"/>
                <a:cs typeface="Arial" panose="020B0604020202020204" pitchFamily="34" charset="0"/>
              </a:rPr>
              <a:t>تدفق دانيال 8</a:t>
            </a:r>
            <a:endParaRPr lang="en-US" sz="4000" dirty="0">
              <a:ea typeface="ＭＳ Ｐゴシック" charset="0"/>
              <a:cs typeface="Arial" panose="020B0604020202020204" pitchFamily="34"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u="none" strike="noStrike" kern="1200" cap="none" spc="0" normalizeH="0" baseline="0" noProof="0" dirty="0">
                <a:ln>
                  <a:noFill/>
                </a:ln>
                <a:solidFill>
                  <a:srgbClr val="CCFF66"/>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الإصحاح 8</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3-4             الكبش القوي ذي القرنين (بلاد فارس)</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5-7             التيس يهزم الكبش (الإسكندر ضد الفرس)</a:t>
            </a:r>
            <a:endParaRPr kumimoji="0" lang="en-US" altLang="ja-JP"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altLang="ja-JP"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8                القرن يستبدل بأربعة قرون (جنرالات الإسكندر)</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9-12          القرن الصغير (أنطيوخس الرابع أبيفانس)</a:t>
            </a:r>
            <a:endParaRPr kumimoji="0" lang="en-US"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وظيفته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هزيمته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غضبه الشديد</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موته (عدد 25)</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13-14        المكابيين والحانوكاه (167-164 ق.م)</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15-27        التفسير</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46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ar-JO" dirty="0">
                <a:ea typeface="ＭＳ Ｐゴシック" charset="0"/>
                <a:cs typeface="Arial" panose="020B0604020202020204" pitchFamily="34" charset="0"/>
              </a:rPr>
              <a:t>أيهما أقوى وأسرع ؟</a:t>
            </a:r>
            <a:endParaRPr lang="en-US" dirty="0">
              <a:ea typeface="ＭＳ Ｐゴシック" charset="0"/>
              <a:cs typeface="Arial" panose="020B0604020202020204" pitchFamily="34" charset="0"/>
            </a:endParaRP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التيس ؟</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الكبش ؟</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77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eaLnBrk="1" hangingPunct="1">
              <a:defRPr/>
            </a:pPr>
            <a:r>
              <a:rPr lang="ar-JO" sz="4000" dirty="0">
                <a:ea typeface="ＭＳ Ｐゴシック" charset="0"/>
                <a:cs typeface="Arial" panose="020B0604020202020204" pitchFamily="34" charset="0"/>
              </a:rPr>
              <a:t>التيس الذي لم يلمس الأرض (دا 8: 5) ؟</a:t>
            </a:r>
            <a:endParaRPr lang="en-US" sz="4000" dirty="0">
              <a:ea typeface="ＭＳ Ｐゴシック" charset="0"/>
              <a:cs typeface="Arial" panose="020B0604020202020204" pitchFamily="34"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867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0" y="2687338"/>
            <a:ext cx="9144000" cy="198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6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8000" dirty="0">
                <a:latin typeface="Arial" panose="020B0604020202020204" pitchFamily="34" charset="0"/>
                <a:cs typeface="Arial" panose="020B0604020202020204" pitchFamily="34" charset="0"/>
              </a:rPr>
              <a:t>سيادة الله</a:t>
            </a:r>
            <a:endParaRPr lang="en-US" sz="8000" dirty="0">
              <a:latin typeface="Arial" panose="020B0604020202020204" pitchFamily="34"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532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3F63FC2-9B0B-4A0C-BC9C-CEF3A894C7DA}"/>
              </a:ext>
            </a:extLst>
          </p:cNvPr>
          <p:cNvSpPr/>
          <p:nvPr/>
        </p:nvSpPr>
        <p:spPr>
          <a:xfrm>
            <a:off x="0" y="37768"/>
            <a:ext cx="9144000" cy="1323439"/>
          </a:xfrm>
          <a:prstGeom prst="rect">
            <a:avLst/>
          </a:prstGeom>
          <a:noFill/>
          <a:ln>
            <a:noFill/>
          </a:ln>
        </p:spPr>
        <p:txBody>
          <a:bodyPr vert="horz" wrap="square" lIns="91440" tIns="45720" rIns="91440" bIns="45720" numCol="1" anchor="ctr" anchorCtr="0" compatLnSpc="1">
            <a:prstTxWarp prst="textNoShape">
              <a:avLst/>
            </a:prstTxWarp>
          </a:bodyPr>
          <a:lstStyle/>
          <a:p>
            <a:pPr algn="ctr" eaLnBrk="0" hangingPunct="0"/>
            <a:r>
              <a:rPr lang="ar-JO" sz="4800" b="1" dirty="0">
                <a:solidFill>
                  <a:schemeClr val="bg1"/>
                </a:solidFill>
                <a:effectLst>
                  <a:glow rad="101600">
                    <a:schemeClr val="tx1">
                      <a:alpha val="99000"/>
                    </a:schemeClr>
                  </a:glow>
                </a:effectLst>
                <a:latin typeface="Arial" panose="020B0604020202020204" pitchFamily="34" charset="0"/>
                <a:ea typeface="ＭＳ Ｐゴシック" pitchFamily="-108" charset="-128"/>
                <a:cs typeface="Arial" panose="020B0604020202020204" pitchFamily="34" charset="0"/>
              </a:rPr>
              <a:t>الكلمة المفتاحيّة </a:t>
            </a:r>
            <a:endParaRPr lang="en-US" sz="4800" b="1" dirty="0">
              <a:solidFill>
                <a:schemeClr val="bg1"/>
              </a:solidFill>
              <a:effectLst>
                <a:glow rad="101600">
                  <a:schemeClr val="tx1">
                    <a:alpha val="99000"/>
                  </a:schemeClr>
                </a:glow>
              </a:effectLst>
              <a:latin typeface="Arial" panose="020B0604020202020204" pitchFamily="34" charset="0"/>
              <a:ea typeface="ＭＳ Ｐゴシック" pitchFamily="-108" charset="-128"/>
              <a:cs typeface="Arial" panose="020B0604020202020204" pitchFamily="34" charset="0"/>
            </a:endParaRPr>
          </a:p>
        </p:txBody>
      </p:sp>
      <p:sp>
        <p:nvSpPr>
          <p:cNvPr id="8" name="Rectangle 2">
            <a:extLst>
              <a:ext uri="{FF2B5EF4-FFF2-40B4-BE49-F238E27FC236}">
                <a16:creationId xmlns:a16="http://schemas.microsoft.com/office/drawing/2014/main" id="{A5708A2C-252E-D244-8FE5-1A6AB670AE6E}"/>
              </a:ext>
            </a:extLst>
          </p:cNvPr>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95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eaLnBrk="1" hangingPunct="1">
              <a:defRPr/>
            </a:pPr>
            <a:r>
              <a:rPr lang="ar-JO" sz="4000" dirty="0">
                <a:ea typeface="ＭＳ Ｐゴシック" charset="0"/>
                <a:cs typeface="Arial" panose="020B0604020202020204" pitchFamily="34" charset="0"/>
              </a:rPr>
              <a:t>التيس يهزم الكبش (دا 8: 7)</a:t>
            </a:r>
            <a:endParaRPr lang="en-US" sz="4000" dirty="0">
              <a:ea typeface="ＭＳ Ｐゴシック" charset="0"/>
              <a:cs typeface="Arial" panose="020B0604020202020204" pitchFamily="34"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579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a14="http://schemas.microsoft.com/office/drawing/2010/main" xmlns="">
                <a:solidFill>
                  <a:srgbClr val="FFFFFF"/>
                </a:solidFill>
              </a14:hiddenFill>
            </a:ext>
          </a:extLst>
        </p:spPr>
      </p:pic>
      <p:sp>
        <p:nvSpPr>
          <p:cNvPr id="715778" name="Rectangle 2"/>
          <p:cNvSpPr>
            <a:spLocks noGrp="1" noChangeArrowheads="1"/>
          </p:cNvSpPr>
          <p:nvPr>
            <p:ph type="title"/>
          </p:nvPr>
        </p:nvSpPr>
        <p:spPr>
          <a:xfrm>
            <a:off x="1331640" y="0"/>
            <a:ext cx="758376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الكبش والتيس (دانيال 8)</a:t>
            </a:r>
            <a:endParaRPr lang="en-US" b="1" dirty="0">
              <a:latin typeface="Arial" panose="020B0604020202020204" pitchFamily="34" charset="0"/>
              <a:ea typeface="ＭＳ Ｐゴシック" charset="0"/>
              <a:cs typeface="Arial" panose="020B0604020202020204" pitchFamily="34" charset="0"/>
            </a:endParaRP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48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غزوات الإسكندر</a:t>
            </a:r>
            <a:endParaRPr lang="en-US" b="1" dirty="0">
              <a:latin typeface="Arial" panose="020B0604020202020204" pitchFamily="34" charset="0"/>
              <a:ea typeface="ＭＳ Ｐゴシック" charset="0"/>
              <a:cs typeface="Arial" panose="020B0604020202020204" pitchFamily="34"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بسبب الكبرياء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الرغبة بالعبادة</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الخمر</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النساء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الأغاني</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FFFF"/>
              </a:buClr>
              <a:buSzPct val="75000"/>
              <a:buFontTx/>
              <a:buNone/>
              <a:tabLst/>
              <a:defRPr/>
            </a:pP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سقوطه</a:t>
            </a:r>
            <a:endParaRPr lang="en-US" b="1" dirty="0">
              <a:solidFill>
                <a:srgbClr val="FFFF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673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وضع الإسكندر العناوين الرئيسية</a:t>
            </a:r>
            <a:endParaRPr lang="en-US" b="1" dirty="0">
              <a:latin typeface="Arial" panose="020B0604020202020204" pitchFamily="34" charset="0"/>
              <a:ea typeface="ＭＳ Ｐゴシック" charset="0"/>
              <a:cs typeface="Arial" panose="020B0604020202020204" pitchFamily="34" charset="0"/>
            </a:endParaRP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a14="http://schemas.microsoft.com/office/drawing/2010/main" xmlns="">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552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بعد الإسكندر</a:t>
            </a:r>
            <a:endParaRPr lang="en-US" b="1"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8" name="Picture 4" descr="Who is the “Little Horn” in Daniel 7:8? - Reading Acts">
            <a:extLst>
              <a:ext uri="{FF2B5EF4-FFF2-40B4-BE49-F238E27FC236}">
                <a16:creationId xmlns:a16="http://schemas.microsoft.com/office/drawing/2014/main" id="{9B61F687-8C1D-F44D-824D-9D536ACD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75" y="0"/>
            <a:ext cx="2712393" cy="4668342"/>
          </a:xfrm>
          <a:prstGeom prst="rect">
            <a:avLst/>
          </a:prstGeom>
          <a:noFill/>
          <a:extLst>
            <a:ext uri="{909E8E84-426E-40DD-AFC4-6F175D3DCCD1}">
              <a14:hiddenFill xmlns:a14="http://schemas.microsoft.com/office/drawing/2010/main">
                <a:solidFill>
                  <a:srgbClr val="FFFFFF"/>
                </a:solidFill>
              </a14:hiddenFill>
            </a:ext>
          </a:extLst>
        </p:spPr>
      </p:pic>
      <p:sp>
        <p:nvSpPr>
          <p:cNvPr id="2470916" name="Rectangle 4"/>
          <p:cNvSpPr>
            <a:spLocks noChangeArrowheads="1"/>
          </p:cNvSpPr>
          <p:nvPr/>
        </p:nvSpPr>
        <p:spPr bwMode="auto">
          <a:xfrm>
            <a:off x="0" y="4535884"/>
            <a:ext cx="9144000" cy="23495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ومن واحد منها خرج قرن صغير وعظم جداً نحو الجنوب ونحو الشرق ونحو فخر الأراضي</a:t>
            </a:r>
            <a:endParaRPr kumimoji="0" lang="en-US"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pic>
        <p:nvPicPr>
          <p:cNvPr id="6" name="Picture 26" descr="goat-1">
            <a:extLst>
              <a:ext uri="{FF2B5EF4-FFF2-40B4-BE49-F238E27FC236}">
                <a16:creationId xmlns:a16="http://schemas.microsoft.com/office/drawing/2014/main" id="{F1C04614-12C7-DA41-A951-8C3E40D32E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07" y="1772816"/>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
            <a:ext cx="3371775" cy="1772816"/>
          </a:xfrm>
          <a:effectLst>
            <a:outerShdw blurRad="63500" dist="35921" dir="2700000" algn="ctr" rotWithShape="0">
              <a:schemeClr val="tx2">
                <a:alpha val="74998"/>
              </a:schemeClr>
            </a:outerShdw>
          </a:effectLst>
        </p:spPr>
        <p:txBody>
          <a:bodyPr/>
          <a:lstStyle/>
          <a:p>
            <a:pPr eaLnBrk="1" hangingPunct="1">
              <a:defRPr/>
            </a:pPr>
            <a:r>
              <a:rPr lang="ar-JO" sz="3200" dirty="0">
                <a:solidFill>
                  <a:schemeClr val="bg1"/>
                </a:solidFill>
                <a:ea typeface="ＭＳ Ｐゴシック" pitchFamily="-112" charset="-128"/>
              </a:rPr>
              <a:t>القرن الصغير</a:t>
            </a:r>
            <a:br>
              <a:rPr lang="en-US" sz="3200" dirty="0">
                <a:solidFill>
                  <a:schemeClr val="bg1"/>
                </a:solidFill>
                <a:ea typeface="ＭＳ Ｐゴシック" pitchFamily="-112" charset="-128"/>
              </a:rPr>
            </a:br>
            <a:r>
              <a:rPr lang="en-US" sz="3200" dirty="0">
                <a:solidFill>
                  <a:schemeClr val="bg1"/>
                </a:solidFill>
                <a:ea typeface="ＭＳ Ｐゴシック" pitchFamily="-112" charset="-128"/>
              </a:rPr>
              <a:t>(</a:t>
            </a:r>
            <a:r>
              <a:rPr lang="ar-JO" sz="3200" dirty="0">
                <a:solidFill>
                  <a:schemeClr val="bg1"/>
                </a:solidFill>
                <a:ea typeface="ＭＳ Ｐゴシック" pitchFamily="-112" charset="-128"/>
              </a:rPr>
              <a:t>دانيال 8: 9</a:t>
            </a:r>
            <a:r>
              <a:rPr lang="en-US" sz="3200" dirty="0">
                <a:solidFill>
                  <a:schemeClr val="bg1"/>
                </a:solidFill>
                <a:ea typeface="ＭＳ Ｐゴシック" pitchFamily="-112" charset="-128"/>
              </a:rPr>
              <a:t>)</a:t>
            </a:r>
          </a:p>
        </p:txBody>
      </p:sp>
      <p:grpSp>
        <p:nvGrpSpPr>
          <p:cNvPr id="3" name="Group 2">
            <a:extLst>
              <a:ext uri="{FF2B5EF4-FFF2-40B4-BE49-F238E27FC236}">
                <a16:creationId xmlns:a16="http://schemas.microsoft.com/office/drawing/2014/main" id="{021CFE82-6649-454F-A140-D8408B297A66}"/>
              </a:ext>
            </a:extLst>
          </p:cNvPr>
          <p:cNvGrpSpPr/>
          <p:nvPr/>
        </p:nvGrpSpPr>
        <p:grpSpPr>
          <a:xfrm>
            <a:off x="6293635" y="116632"/>
            <a:ext cx="2940133" cy="4464496"/>
            <a:chOff x="6293635" y="116632"/>
            <a:chExt cx="2940133" cy="4464496"/>
          </a:xfrm>
        </p:grpSpPr>
        <p:pic>
          <p:nvPicPr>
            <p:cNvPr id="830466" name="Picture 2" descr="3D Printable Portrait of King Antiochus IV Epiphanes by Scan The World">
              <a:extLst>
                <a:ext uri="{FF2B5EF4-FFF2-40B4-BE49-F238E27FC236}">
                  <a16:creationId xmlns:a16="http://schemas.microsoft.com/office/drawing/2014/main" id="{BA2C2592-220E-FB41-AF2F-3E1437CAFE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11" t="-1" r="22825" b="22973"/>
            <a:stretch/>
          </p:blipFill>
          <p:spPr bwMode="auto">
            <a:xfrm>
              <a:off x="6631350" y="116632"/>
              <a:ext cx="2264702" cy="3312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D12C59A-8E29-1F45-854E-CB84D5240EE5}"/>
                </a:ext>
              </a:extLst>
            </p:cNvPr>
            <p:cNvSpPr txBox="1">
              <a:spLocks noChangeArrowheads="1"/>
            </p:cNvSpPr>
            <p:nvPr/>
          </p:nvSpPr>
          <p:spPr bwMode="auto">
            <a:xfrm>
              <a:off x="6293635" y="3429273"/>
              <a:ext cx="2940133" cy="1151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أنطيوخس الرابع أبيفانس</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r>
                <a:rPr lang="ar-JO" sz="2400" b="1" kern="0" dirty="0">
                  <a:latin typeface="Arial" panose="020B0604020202020204" pitchFamily="34" charset="0"/>
                  <a:ea typeface="ＭＳ Ｐゴシック" pitchFamily="-112" charset="-128"/>
                  <a:cs typeface="Arial" panose="020B0604020202020204" pitchFamily="34" charset="0"/>
                </a:rPr>
                <a:t>170-164 ق.م</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grpSp>
      <p:sp>
        <p:nvSpPr>
          <p:cNvPr id="4" name="Right Arrow 3">
            <a:extLst>
              <a:ext uri="{FF2B5EF4-FFF2-40B4-BE49-F238E27FC236}">
                <a16:creationId xmlns:a16="http://schemas.microsoft.com/office/drawing/2014/main" id="{C214DF0C-457E-AE45-B5EC-B3244C28F408}"/>
              </a:ext>
            </a:extLst>
          </p:cNvPr>
          <p:cNvSpPr/>
          <p:nvPr/>
        </p:nvSpPr>
        <p:spPr bwMode="auto">
          <a:xfrm>
            <a:off x="2771800" y="2708920"/>
            <a:ext cx="1152128" cy="122413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5" name="Equal 4">
            <a:extLst>
              <a:ext uri="{FF2B5EF4-FFF2-40B4-BE49-F238E27FC236}">
                <a16:creationId xmlns:a16="http://schemas.microsoft.com/office/drawing/2014/main" id="{7C8BE3A3-30A5-8C41-8782-5D80482D7E1F}"/>
              </a:ext>
            </a:extLst>
          </p:cNvPr>
          <p:cNvSpPr/>
          <p:nvPr/>
        </p:nvSpPr>
        <p:spPr bwMode="auto">
          <a:xfrm>
            <a:off x="5652120" y="2708920"/>
            <a:ext cx="936104" cy="864096"/>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28015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30468"/>
                                        </p:tgtEl>
                                        <p:attrNameLst>
                                          <p:attrName>style.visibility</p:attrName>
                                        </p:attrNameLst>
                                      </p:cBhvr>
                                      <p:to>
                                        <p:strVal val="visible"/>
                                      </p:to>
                                    </p:set>
                                    <p:anim calcmode="lin" valueType="num">
                                      <p:cBhvr>
                                        <p:cTn id="11" dur="1000" fill="hold"/>
                                        <p:tgtEl>
                                          <p:spTgt spid="830468"/>
                                        </p:tgtEl>
                                        <p:attrNameLst>
                                          <p:attrName>ppt_w</p:attrName>
                                        </p:attrNameLst>
                                      </p:cBhvr>
                                      <p:tavLst>
                                        <p:tav tm="0">
                                          <p:val>
                                            <p:strVal val="#ppt_w*0.70"/>
                                          </p:val>
                                        </p:tav>
                                        <p:tav tm="100000">
                                          <p:val>
                                            <p:strVal val="#ppt_w"/>
                                          </p:val>
                                        </p:tav>
                                      </p:tavLst>
                                    </p:anim>
                                    <p:anim calcmode="lin" valueType="num">
                                      <p:cBhvr>
                                        <p:cTn id="12" dur="1000" fill="hold"/>
                                        <p:tgtEl>
                                          <p:spTgt spid="830468"/>
                                        </p:tgtEl>
                                        <p:attrNameLst>
                                          <p:attrName>ppt_h</p:attrName>
                                        </p:attrNameLst>
                                      </p:cBhvr>
                                      <p:tavLst>
                                        <p:tav tm="0">
                                          <p:val>
                                            <p:strVal val="#ppt_h"/>
                                          </p:val>
                                        </p:tav>
                                        <p:tav tm="100000">
                                          <p:val>
                                            <p:strVal val="#ppt_h"/>
                                          </p:val>
                                        </p:tav>
                                      </p:tavLst>
                                    </p:anim>
                                    <p:animEffect transition="in" filter="fade">
                                      <p:cBhvr>
                                        <p:cTn id="13" dur="1000"/>
                                        <p:tgtEl>
                                          <p:spTgt spid="8304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descr="Who was Antiochus Epiphanes? - Watch Jerusalem">
            <a:extLst>
              <a:ext uri="{FF2B5EF4-FFF2-40B4-BE49-F238E27FC236}">
                <a16:creationId xmlns:a16="http://schemas.microsoft.com/office/drawing/2014/main" id="{19653959-ACBD-194D-BCE7-53E05858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5" y="1227137"/>
            <a:ext cx="91440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470915" name="Rectangle 3"/>
          <p:cNvSpPr>
            <a:spLocks noGrp="1" noChangeArrowheads="1"/>
          </p:cNvSpPr>
          <p:nvPr>
            <p:ph type="title"/>
          </p:nvPr>
        </p:nvSpPr>
        <p:spPr>
          <a:xfrm>
            <a:off x="0" y="0"/>
            <a:ext cx="9144000" cy="1227137"/>
          </a:xfrm>
          <a:effectLst>
            <a:outerShdw blurRad="63500" dist="35921" dir="2700000" algn="ctr" rotWithShape="0">
              <a:schemeClr val="tx2">
                <a:alpha val="74998"/>
              </a:schemeClr>
            </a:outerShdw>
          </a:effectLst>
        </p:spPr>
        <p:txBody>
          <a:bodyPr/>
          <a:lstStyle/>
          <a:p>
            <a:pPr eaLnBrk="1" hangingPunct="1">
              <a:defRPr/>
            </a:pPr>
            <a:r>
              <a:rPr lang="ar-JO" sz="2800" dirty="0">
                <a:solidFill>
                  <a:schemeClr val="bg1"/>
                </a:solidFill>
                <a:ea typeface="ＭＳ Ｐゴシック" pitchFamily="-112" charset="-128"/>
              </a:rPr>
              <a:t>سيؤذي أنطيوخس الرابع إبيفانيس (170-164 ق.م.)                      ذبيحة أورشليم لمدة 2300 مساء وصباح</a:t>
            </a:r>
            <a:endParaRPr lang="en-US" sz="2800" dirty="0">
              <a:solidFill>
                <a:schemeClr val="bg1"/>
              </a:solidFill>
              <a:ea typeface="ＭＳ Ｐゴシック" pitchFamily="-112" charset="-128"/>
            </a:endParaRPr>
          </a:p>
        </p:txBody>
      </p:sp>
      <p:sp>
        <p:nvSpPr>
          <p:cNvPr id="2470916" name="Rectangle 4"/>
          <p:cNvSpPr>
            <a:spLocks noChangeArrowheads="1"/>
          </p:cNvSpPr>
          <p:nvPr/>
        </p:nvSpPr>
        <p:spPr bwMode="auto">
          <a:xfrm>
            <a:off x="0" y="1227137"/>
            <a:ext cx="4788024" cy="5630863"/>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إلى متى الرؤيا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من جهة المحرقة الدائمة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ومعصية الخراب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لبذل القدس والجند مدوسين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فقال لي : إلى ألفين وثلاث مئة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صباح ومساء فيتبرأ القدس.</a:t>
            </a:r>
            <a:endParaRPr kumimoji="0" lang="en-US" altLang="ja-JP" sz="2400" b="1" u="none" strike="noStrike" kern="1200" cap="none" spc="0" normalizeH="0" baseline="0" noProof="0" dirty="0">
              <a:ln>
                <a:noFill/>
              </a:ln>
              <a:solidFill>
                <a:srgbClr val="FFFFFF"/>
              </a:solidFill>
              <a:effectLst>
                <a:glow rad="139700">
                  <a:srgbClr val="000000">
                    <a:satMod val="175000"/>
                    <a:alpha val="78000"/>
                  </a:srgbClr>
                </a:glow>
              </a:effectLst>
              <a:uLnTx/>
              <a:uFillTx/>
              <a:latin typeface="Arial" panose="020B0604020202020204" pitchFamily="34" charset="0"/>
              <a:ea typeface="ＭＳ Ｐゴシック" charset="0"/>
              <a:cs typeface="Arial" panose="020B0604020202020204" pitchFamily="34" charset="0"/>
            </a:endParaRPr>
          </a:p>
          <a:p>
            <a:pPr lvl="0" algn="ctr">
              <a:defRPr/>
            </a:pPr>
            <a:r>
              <a:rPr lang="ar-JO"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(دانيال 8: 13ب-14)</a:t>
            </a:r>
            <a:endParaRPr kumimoji="0" lang="en-US" sz="2800" b="1" u="none" strike="noStrike" kern="1200" cap="none" spc="0" normalizeH="0" baseline="0" noProof="0" dirty="0">
              <a:ln>
                <a:noFill/>
              </a:ln>
              <a:solidFill>
                <a:srgbClr val="000000"/>
              </a:solidFill>
              <a:effectLst>
                <a:glow rad="139700">
                  <a:srgbClr val="000000">
                    <a:satMod val="175000"/>
                    <a:alpha val="78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70916"/>
                                        </p:tgtEl>
                                        <p:attrNameLst>
                                          <p:attrName>style.visibility</p:attrName>
                                        </p:attrNameLst>
                                      </p:cBhvr>
                                      <p:to>
                                        <p:strVal val="visible"/>
                                      </p:to>
                                    </p:set>
                                    <p:animEffect transition="in" filter="checkerboard(across)">
                                      <p:cBhvr>
                                        <p:cTn id="7" dur="500"/>
                                        <p:tgtEl>
                                          <p:spTgt spid="2470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09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20" name="Text Box 8"/>
          <p:cNvSpPr txBox="1">
            <a:spLocks noChangeArrowheads="1"/>
          </p:cNvSpPr>
          <p:nvPr/>
        </p:nvSpPr>
        <p:spPr bwMode="auto">
          <a:xfrm>
            <a:off x="8153400"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قم</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a:t>
            </a:r>
            <a:r>
              <a:rPr lang="ar-JO"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 1، 10: 1</a:t>
            </a: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605-536</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دا 2-11</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605-70م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أنطيوخس يدنس الهيكل</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167-164</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يرى النقاد أن الأحداث التاريخية سجلت على شكل نبوات</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218151" name="Text Box 39"/>
          <p:cNvSpPr txBox="1">
            <a:spLocks noChangeArrowheads="1"/>
          </p:cNvSpPr>
          <p:nvPr/>
        </p:nvSpPr>
        <p:spPr bwMode="auto">
          <a:xfrm>
            <a:off x="5181600" y="5562600"/>
            <a:ext cx="2971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يؤوخ النقاد دانيال بعد عام 164</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dirty="0">
                <a:solidFill>
                  <a:schemeClr val="bg1"/>
                </a:solidFill>
                <a:effectLst>
                  <a:outerShdw blurRad="38100" dist="38100" dir="2700000" algn="tl">
                    <a:srgbClr val="808080"/>
                  </a:outerShdw>
                </a:effectLst>
                <a:ea typeface="ＭＳ Ｐゴシック" charset="0"/>
              </a:rPr>
              <a:t>تاريخ دانيال</a:t>
            </a:r>
            <a:endParaRPr lang="en-US" sz="4800" dirty="0">
              <a:solidFill>
                <a:schemeClr val="bg1"/>
              </a:solidFill>
              <a:effectLst>
                <a:outerShdw blurRad="38100" dist="38100" dir="2700000" algn="tl">
                  <a:srgbClr val="808080"/>
                </a:outerShdw>
              </a:effectLst>
              <a:ea typeface="ＭＳ Ｐゴシック"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38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7"/>
            <a:ext cx="8785100" cy="1368423"/>
          </a:xfrm>
          <a:solidFill>
            <a:schemeClr val="tx1"/>
          </a:solidFill>
        </p:spPr>
        <p:txBody>
          <a:bodyPr/>
          <a:lstStyle/>
          <a:p>
            <a:r>
              <a:rPr lang="ar-JO" dirty="0">
                <a:ea typeface="ＭＳ Ｐゴシック" charset="0"/>
              </a:rPr>
              <a:t>ما معنى 2300 ؟</a:t>
            </a:r>
            <a:endParaRPr lang="en-US" sz="3600" dirty="0">
              <a:solidFill>
                <a:schemeClr val="accent1"/>
              </a:solidFill>
              <a:ea typeface="ＭＳ Ｐゴシック" charset="0"/>
            </a:endParaRPr>
          </a:p>
        </p:txBody>
      </p:sp>
      <p:sp>
        <p:nvSpPr>
          <p:cNvPr id="31" name="Text Box 10">
            <a:extLst>
              <a:ext uri="{FF2B5EF4-FFF2-40B4-BE49-F238E27FC236}">
                <a16:creationId xmlns:a16="http://schemas.microsoft.com/office/drawing/2014/main" id="{95F015B9-265C-9544-A0BC-E473A4ED6FB2}"/>
              </a:ext>
            </a:extLst>
          </p:cNvPr>
          <p:cNvSpPr txBox="1">
            <a:spLocks noChangeArrowheads="1"/>
          </p:cNvSpPr>
          <p:nvPr/>
        </p:nvSpPr>
        <p:spPr bwMode="auto">
          <a:xfrm>
            <a:off x="4932041" y="1988840"/>
            <a:ext cx="4211960" cy="218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342900" marR="0" lvl="0" indent="-342900" algn="r" defTabSz="914400" rtl="1" eaLnBrk="0" fontAlgn="base" latinLnBrk="0" hangingPunct="0">
              <a:lnSpc>
                <a:spcPct val="80000"/>
              </a:lnSpc>
              <a:spcBef>
                <a:spcPct val="50000"/>
              </a:spcBef>
              <a:spcAft>
                <a:spcPct val="0"/>
              </a:spcAft>
              <a:buClrTx/>
              <a:buSzTx/>
              <a:buFont typeface="Arial" panose="020B0604020202020204" pitchFamily="34" charset="0"/>
              <a:buChar char="•"/>
              <a:tabLst/>
              <a:defRPr/>
            </a:pPr>
            <a:r>
              <a:rPr lang="ar-JO" sz="4000" b="1" spc="-100" dirty="0">
                <a:solidFill>
                  <a:srgbClr val="000000"/>
                </a:solidFill>
                <a:latin typeface="Arial" panose="020B0604020202020204" pitchFamily="34" charset="0"/>
                <a:cs typeface="Arial" panose="020B0604020202020204" pitchFamily="34" charset="0"/>
              </a:rPr>
              <a:t>2300 سنة؟</a:t>
            </a:r>
          </a:p>
          <a:p>
            <a:pPr marL="342900" marR="0" lvl="0" indent="-342900" algn="r" defTabSz="914400" rtl="1" eaLnBrk="0" fontAlgn="base" latinLnBrk="0" hangingPunct="0">
              <a:lnSpc>
                <a:spcPct val="80000"/>
              </a:lnSpc>
              <a:spcBef>
                <a:spcPct val="50000"/>
              </a:spcBef>
              <a:spcAft>
                <a:spcPct val="0"/>
              </a:spcAft>
              <a:buClrTx/>
              <a:buSzTx/>
              <a:buFont typeface="Arial" panose="020B0604020202020204" pitchFamily="34" charset="0"/>
              <a:buChar char="•"/>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2300 يوم؟</a:t>
            </a:r>
          </a:p>
          <a:p>
            <a:pPr marL="342900" marR="0" lvl="0" indent="-342900" algn="r" defTabSz="914400" rtl="1" eaLnBrk="0" fontAlgn="base" latinLnBrk="0" hangingPunct="0">
              <a:lnSpc>
                <a:spcPct val="80000"/>
              </a:lnSpc>
              <a:spcBef>
                <a:spcPct val="50000"/>
              </a:spcBef>
              <a:spcAft>
                <a:spcPct val="0"/>
              </a:spcAft>
              <a:buClrTx/>
              <a:buSzTx/>
              <a:buFont typeface="Arial" panose="020B0604020202020204" pitchFamily="34" charset="0"/>
              <a:buChar char="•"/>
              <a:tabLst/>
              <a:defRPr/>
            </a:pPr>
            <a:r>
              <a:rPr lang="ar-JO" sz="4000" b="1" spc="-100" dirty="0">
                <a:solidFill>
                  <a:srgbClr val="000000"/>
                </a:solidFill>
                <a:latin typeface="Arial" panose="020B0604020202020204" pitchFamily="34" charset="0"/>
                <a:cs typeface="Arial" panose="020B0604020202020204" pitchFamily="34" charset="0"/>
              </a:rPr>
              <a:t>2300 صباح ومساء؟</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Rectangle 4">
            <a:extLst>
              <a:ext uri="{FF2B5EF4-FFF2-40B4-BE49-F238E27FC236}">
                <a16:creationId xmlns:a16="http://schemas.microsoft.com/office/drawing/2014/main" id="{C077F9F3-7AC9-4D4F-8F13-3B285AE5F445}"/>
              </a:ext>
            </a:extLst>
          </p:cNvPr>
          <p:cNvSpPr>
            <a:spLocks noChangeArrowheads="1"/>
          </p:cNvSpPr>
          <p:nvPr/>
        </p:nvSpPr>
        <p:spPr bwMode="auto">
          <a:xfrm>
            <a:off x="0" y="1131972"/>
            <a:ext cx="4788024" cy="5825314"/>
          </a:xfrm>
          <a:prstGeom prst="rect">
            <a:avLst/>
          </a:prstGeom>
          <a:noFill/>
          <a:ln>
            <a:noFill/>
          </a:ln>
        </p:spPr>
        <p:txBody>
          <a:bodyPr wrap="square" lIns="90000" tIns="46800" rIns="90000" bIns="46800" anchor="ctr">
            <a:spAutoFit/>
          </a:bodyPr>
          <a:lstStyle/>
          <a:p>
            <a:pPr lvl="0" algn="ctr" eaLnBrk="0" hangingPunct="0">
              <a:lnSpc>
                <a:spcPct val="80000"/>
              </a:lnSpc>
              <a:spcBef>
                <a:spcPct val="50000"/>
              </a:spcBef>
              <a:defRPr/>
            </a:pPr>
            <a:endParaRPr lang="en-US" altLang="ja-JP" sz="2800" b="1" spc="-100" dirty="0">
              <a:solidFill>
                <a:srgbClr val="000000"/>
              </a:solidFill>
              <a:latin typeface="Arial" panose="020B0604020202020204" pitchFamily="34" charset="0"/>
              <a:cs typeface="Arial" panose="020B0604020202020204" pitchFamily="34" charset="0"/>
            </a:endParaRP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إلى متى الرؤيا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من جهة المحرقة الدائمة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ومعصية الخراب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لبذل القدس والجند مدوسين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فقال لي : </a:t>
            </a:r>
            <a:r>
              <a:rPr lang="ar-JO" altLang="ja-JP" sz="2800" b="1" spc="-100" dirty="0">
                <a:solidFill>
                  <a:srgbClr val="FF0000"/>
                </a:solidFill>
                <a:latin typeface="Arial" panose="020B0604020202020204" pitchFamily="34" charset="0"/>
                <a:cs typeface="Arial" panose="020B0604020202020204" pitchFamily="34" charset="0"/>
              </a:rPr>
              <a:t>إلى ألفين وثلاث مئة </a:t>
            </a:r>
          </a:p>
          <a:p>
            <a:pPr lvl="0" algn="ctr" eaLnBrk="0" hangingPunct="0">
              <a:lnSpc>
                <a:spcPct val="80000"/>
              </a:lnSpc>
              <a:spcBef>
                <a:spcPct val="50000"/>
              </a:spcBef>
              <a:defRPr/>
            </a:pPr>
            <a:r>
              <a:rPr lang="ar-JO" altLang="ja-JP" sz="2800" b="1" spc="-100" dirty="0">
                <a:solidFill>
                  <a:srgbClr val="FF0000"/>
                </a:solidFill>
                <a:latin typeface="Arial" panose="020B0604020202020204" pitchFamily="34" charset="0"/>
                <a:cs typeface="Arial" panose="020B0604020202020204" pitchFamily="34" charset="0"/>
              </a:rPr>
              <a:t>صباح ومساء</a:t>
            </a:r>
            <a:r>
              <a:rPr lang="ar-JO" altLang="ja-JP" sz="2800" b="1" spc="-100" dirty="0">
                <a:solidFill>
                  <a:srgbClr val="000000"/>
                </a:solidFill>
                <a:latin typeface="Arial" panose="020B0604020202020204" pitchFamily="34" charset="0"/>
                <a:cs typeface="Arial" panose="020B0604020202020204" pitchFamily="34" charset="0"/>
              </a:rPr>
              <a:t> فيتبرأ القدس.</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(دانيال 8: 13ب-14)</a:t>
            </a:r>
          </a:p>
          <a:p>
            <a:pPr marL="0" marR="0" lvl="0" indent="0" algn="ctr" defTabSz="914400" rtl="0" eaLnBrk="0" fontAlgn="base" latinLnBrk="0" hangingPunct="0">
              <a:lnSpc>
                <a:spcPct val="80000"/>
              </a:lnSpc>
              <a:spcBef>
                <a:spcPct val="50000"/>
              </a:spcBef>
              <a:spcAft>
                <a:spcPct val="0"/>
              </a:spcAft>
              <a:buClrTx/>
              <a:buSzTx/>
              <a:buFontTx/>
              <a:buNone/>
              <a:tabLst/>
              <a:defRPr/>
            </a:pPr>
            <a:endParaRPr kumimoji="0" lang="en-US" altLang="ja-JP" sz="28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80000"/>
              </a:lnSpc>
              <a:spcBef>
                <a:spcPct val="50000"/>
              </a:spcBef>
              <a:spcAft>
                <a:spcPct val="0"/>
              </a:spcAft>
              <a:buClrTx/>
              <a:buSzTx/>
              <a:buFontTx/>
              <a:buNone/>
              <a:tabLst/>
              <a:defRPr/>
            </a:pPr>
            <a:br>
              <a:rPr kumimoji="0" lang="en-US" altLang="ja-JP" sz="28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br>
            <a:endParaRPr kumimoji="0" lang="en-US" sz="28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6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p:cNvSpPr txBox="1">
            <a:spLocks/>
          </p:cNvSpPr>
          <p:nvPr/>
        </p:nvSpPr>
        <p:spPr bwMode="auto">
          <a:xfrm>
            <a:off x="14767" y="1057066"/>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36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6000" dirty="0">
                <a:latin typeface="Arial" panose="020B0604020202020204" pitchFamily="34" charset="0"/>
                <a:cs typeface="Arial" panose="020B0604020202020204" pitchFamily="34" charset="0"/>
              </a:rPr>
              <a:t>سيادة الله الكونيّة</a:t>
            </a:r>
            <a:br>
              <a:rPr lang="en-US" sz="6000" dirty="0">
                <a:latin typeface="Arial" panose="020B0604020202020204" pitchFamily="34" charset="0"/>
                <a:cs typeface="Arial" panose="020B0604020202020204" pitchFamily="34" charset="0"/>
              </a:rPr>
            </a:br>
            <a:r>
              <a:rPr lang="ar-JO" sz="6000" dirty="0">
                <a:latin typeface="Arial" panose="020B0604020202020204" pitchFamily="34" charset="0"/>
                <a:cs typeface="Arial" panose="020B0604020202020204" pitchFamily="34" charset="0"/>
              </a:rPr>
              <a:t> في أزمنة الأمم</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532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399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67" name="Picture 2" descr="Who was Antiochus Epiphanes? - Watch Jerusalem">
            <a:extLst>
              <a:ext uri="{FF2B5EF4-FFF2-40B4-BE49-F238E27FC236}">
                <a16:creationId xmlns:a16="http://schemas.microsoft.com/office/drawing/2014/main" id="{64039A08-7675-1643-B09F-C995D044F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9" y="5294085"/>
            <a:ext cx="2123835" cy="1307855"/>
          </a:xfrm>
          <a:prstGeom prst="rect">
            <a:avLst/>
          </a:prstGeom>
          <a:noFill/>
          <a:extLst>
            <a:ext uri="{909E8E84-426E-40DD-AFC4-6F175D3DCCD1}">
              <a14:hiddenFill xmlns:a14="http://schemas.microsoft.com/office/drawing/2010/main">
                <a:solidFill>
                  <a:srgbClr val="FFFFFF"/>
                </a:solidFill>
              </a14:hiddenFill>
            </a:ext>
          </a:extLst>
        </p:spPr>
      </p:pic>
      <p:sp>
        <p:nvSpPr>
          <p:cNvPr id="922627" name="Rectangle 7"/>
          <p:cNvSpPr>
            <a:spLocks noGrp="1" noChangeArrowheads="1"/>
          </p:cNvSpPr>
          <p:nvPr>
            <p:ph type="title"/>
          </p:nvPr>
        </p:nvSpPr>
        <p:spPr>
          <a:xfrm>
            <a:off x="0" y="-15666"/>
            <a:ext cx="9144000" cy="1106153"/>
          </a:xfrm>
          <a:solidFill>
            <a:schemeClr val="tx1"/>
          </a:solidFill>
        </p:spPr>
        <p:txBody>
          <a:bodyPr/>
          <a:lstStyle/>
          <a:p>
            <a:r>
              <a:rPr lang="ar-JO" sz="3600" dirty="0">
                <a:ea typeface="ＭＳ Ｐゴシック" charset="0"/>
              </a:rPr>
              <a:t>2300 صباح ومساء</a:t>
            </a:r>
            <a:br>
              <a:rPr lang="en-US" sz="2800" dirty="0">
                <a:ea typeface="ＭＳ Ｐゴシック" charset="0"/>
              </a:rPr>
            </a:br>
            <a:r>
              <a:rPr lang="ar-JO" sz="2800" dirty="0">
                <a:ea typeface="ＭＳ Ｐゴシック" charset="0"/>
              </a:rPr>
              <a:t>(خيارين في دانيال 8: 14، 26)</a:t>
            </a:r>
            <a:endParaRPr lang="en-US" sz="2800" dirty="0">
              <a:solidFill>
                <a:schemeClr val="accent1"/>
              </a:solidFill>
              <a:ea typeface="ＭＳ Ｐゴシック" charset="0"/>
            </a:endParaRPr>
          </a:p>
        </p:txBody>
      </p:sp>
      <p:cxnSp>
        <p:nvCxnSpPr>
          <p:cNvPr id="18" name="Straight Connector 17"/>
          <p:cNvCxnSpPr>
            <a:cxnSpLocks noChangeShapeType="1"/>
          </p:cNvCxnSpPr>
          <p:nvPr/>
        </p:nvCxnSpPr>
        <p:spPr bwMode="auto">
          <a:xfrm>
            <a:off x="3422063" y="2974580"/>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14" name="Straight Connector 13"/>
          <p:cNvCxnSpPr>
            <a:cxnSpLocks noChangeShapeType="1"/>
          </p:cNvCxnSpPr>
          <p:nvPr/>
        </p:nvCxnSpPr>
        <p:spPr bwMode="auto">
          <a:xfrm>
            <a:off x="5943013" y="2974580"/>
            <a:ext cx="0" cy="13684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6" name="Group 45"/>
          <p:cNvGrpSpPr>
            <a:grpSpLocks/>
          </p:cNvGrpSpPr>
          <p:nvPr/>
        </p:nvGrpSpPr>
        <p:grpSpPr bwMode="auto">
          <a:xfrm>
            <a:off x="35496" y="3047603"/>
            <a:ext cx="7563279" cy="2303687"/>
            <a:chOff x="609851" y="3356992"/>
            <a:chExt cx="7778573" cy="2304482"/>
          </a:xfrm>
        </p:grpSpPr>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b="1" spc="-110" dirty="0">
                    <a:solidFill>
                      <a:srgbClr val="000000"/>
                    </a:solidFill>
                    <a:latin typeface="Arial" panose="020B0604020202020204" pitchFamily="34" charset="0"/>
                    <a:cs typeface="Arial" panose="020B0604020202020204" pitchFamily="34" charset="0"/>
                  </a:rPr>
                  <a:t>5ر3 سنوات</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609851" y="4597097"/>
              <a:ext cx="2447693"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1800" b="1" dirty="0">
                  <a:solidFill>
                    <a:srgbClr val="000000"/>
                  </a:solidFill>
                  <a:latin typeface="Arial" panose="020B0604020202020204" pitchFamily="34" charset="0"/>
                  <a:cs typeface="Arial" panose="020B0604020202020204" pitchFamily="34" charset="0"/>
                </a:rPr>
                <a:t>غزو أورشليم              الأول</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170 ق.م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Text Box 10">
              <a:extLst>
                <a:ext uri="{FF2B5EF4-FFF2-40B4-BE49-F238E27FC236}">
                  <a16:creationId xmlns:a16="http://schemas.microsoft.com/office/drawing/2014/main" id="{EC1F82DB-D52E-2146-94D8-D394A80D6056}"/>
                </a:ext>
              </a:extLst>
            </p:cNvPr>
            <p:cNvSpPr txBox="1">
              <a:spLocks noChangeArrowheads="1"/>
            </p:cNvSpPr>
            <p:nvPr/>
          </p:nvSpPr>
          <p:spPr bwMode="auto">
            <a:xfrm>
              <a:off x="5364445" y="4597097"/>
              <a:ext cx="2592043"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تحرير                     أورشليم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كانون أول 164 ق.م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Text Box 10">
              <a:extLst>
                <a:ext uri="{FF2B5EF4-FFF2-40B4-BE49-F238E27FC236}">
                  <a16:creationId xmlns:a16="http://schemas.microsoft.com/office/drawing/2014/main" id="{AD7AB9B5-776A-284C-BB9C-C2CE19FDC425}"/>
                </a:ext>
              </a:extLst>
            </p:cNvPr>
            <p:cNvSpPr txBox="1">
              <a:spLocks noChangeArrowheads="1"/>
            </p:cNvSpPr>
            <p:nvPr/>
          </p:nvSpPr>
          <p:spPr bwMode="auto">
            <a:xfrm>
              <a:off x="3057554" y="4597097"/>
              <a:ext cx="2447694"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تدنيس                  أورشليم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كانون أول 167 ق.م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5" name="Rounded Rectangle 44"/>
          <p:cNvSpPr>
            <a:spLocks noChangeArrowheads="1"/>
          </p:cNvSpPr>
          <p:nvPr/>
        </p:nvSpPr>
        <p:spPr bwMode="auto">
          <a:xfrm>
            <a:off x="1260772" y="6372622"/>
            <a:ext cx="4751388" cy="512762"/>
          </a:xfrm>
          <a:prstGeom prst="roundRect">
            <a:avLst>
              <a:gd name="adj" fmla="val 16667"/>
            </a:avLst>
          </a:prstGeom>
          <a:solidFill>
            <a:srgbClr val="C0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أنطيوخس ضد أورشليم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A9467B8-C675-2545-824E-AFF1884AD537}"/>
              </a:ext>
            </a:extLst>
          </p:cNvPr>
          <p:cNvGrpSpPr/>
          <p:nvPr/>
        </p:nvGrpSpPr>
        <p:grpSpPr>
          <a:xfrm>
            <a:off x="1117447" y="1462858"/>
            <a:ext cx="4784117" cy="421816"/>
            <a:chOff x="1907022" y="1772816"/>
            <a:chExt cx="4784117" cy="421816"/>
          </a:xfrm>
        </p:grpSpPr>
        <p:sp>
          <p:nvSpPr>
            <p:cNvPr id="92" name="Text Box 10"/>
            <p:cNvSpPr txBox="1">
              <a:spLocks noChangeArrowheads="1"/>
            </p:cNvSpPr>
            <p:nvPr/>
          </p:nvSpPr>
          <p:spPr bwMode="auto">
            <a:xfrm>
              <a:off x="1979711" y="1853897"/>
              <a:ext cx="4679851"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lang="ar-JO" sz="2000" b="1" spc="-100" dirty="0">
                  <a:solidFill>
                    <a:srgbClr val="000000"/>
                  </a:solidFill>
                  <a:latin typeface="Arial" panose="020B0604020202020204" pitchFamily="34" charset="0"/>
                  <a:cs typeface="Arial" panose="020B0604020202020204" pitchFamily="34" charset="0"/>
                </a:rPr>
                <a:t>2300 يوم (4ر6 سنوات)</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63A5A0CF-9C2E-CC47-A901-A5EF0423361A}"/>
                </a:ext>
              </a:extLst>
            </p:cNvPr>
            <p:cNvCxnSpPr/>
            <p:nvPr/>
          </p:nvCxnSpPr>
          <p:spPr bwMode="auto">
            <a:xfrm>
              <a:off x="1907022" y="1772816"/>
              <a:ext cx="4784117"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0" name="Group 9">
            <a:extLst>
              <a:ext uri="{FF2B5EF4-FFF2-40B4-BE49-F238E27FC236}">
                <a16:creationId xmlns:a16="http://schemas.microsoft.com/office/drawing/2014/main" id="{933306AB-96EB-1D46-870D-CFA577C2325A}"/>
              </a:ext>
            </a:extLst>
          </p:cNvPr>
          <p:cNvGrpSpPr/>
          <p:nvPr/>
        </p:nvGrpSpPr>
        <p:grpSpPr>
          <a:xfrm>
            <a:off x="3403564" y="2189689"/>
            <a:ext cx="2611109" cy="865161"/>
            <a:chOff x="4193139" y="2499647"/>
            <a:chExt cx="2611109" cy="865161"/>
          </a:xfrm>
        </p:grpSpPr>
        <p:sp>
          <p:nvSpPr>
            <p:cNvPr id="58" name="Text Box 10">
              <a:extLst>
                <a:ext uri="{FF2B5EF4-FFF2-40B4-BE49-F238E27FC236}">
                  <a16:creationId xmlns:a16="http://schemas.microsoft.com/office/drawing/2014/main" id="{7337D8A3-18D9-A847-9C77-C017BEB1DA5B}"/>
                </a:ext>
              </a:extLst>
            </p:cNvPr>
            <p:cNvSpPr txBox="1">
              <a:spLocks noChangeArrowheads="1"/>
            </p:cNvSpPr>
            <p:nvPr/>
          </p:nvSpPr>
          <p:spPr bwMode="auto">
            <a:xfrm>
              <a:off x="4235365" y="2555745"/>
              <a:ext cx="2484725"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1150 مساء</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C461218E-1F4B-4042-9E0E-5AF613A86F8E}"/>
                </a:ext>
              </a:extLst>
            </p:cNvPr>
            <p:cNvCxnSpPr>
              <a:cxnSpLocks/>
            </p:cNvCxnSpPr>
            <p:nvPr/>
          </p:nvCxnSpPr>
          <p:spPr bwMode="auto">
            <a:xfrm>
              <a:off x="4211612" y="2499647"/>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
          <p:nvSpPr>
            <p:cNvPr id="62" name="Text Box 10">
              <a:extLst>
                <a:ext uri="{FF2B5EF4-FFF2-40B4-BE49-F238E27FC236}">
                  <a16:creationId xmlns:a16="http://schemas.microsoft.com/office/drawing/2014/main" id="{209E1671-AA03-B842-9796-FD60425D5E64}"/>
                </a:ext>
              </a:extLst>
            </p:cNvPr>
            <p:cNvSpPr txBox="1">
              <a:spLocks noChangeArrowheads="1"/>
            </p:cNvSpPr>
            <p:nvPr/>
          </p:nvSpPr>
          <p:spPr bwMode="auto">
            <a:xfrm>
              <a:off x="4229382" y="3024073"/>
              <a:ext cx="2484725"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1150 صباح</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3" name="Straight Arrow Connector 62">
              <a:extLst>
                <a:ext uri="{FF2B5EF4-FFF2-40B4-BE49-F238E27FC236}">
                  <a16:creationId xmlns:a16="http://schemas.microsoft.com/office/drawing/2014/main" id="{C56C0AB7-B56C-A642-BE49-9119F1448AA5}"/>
                </a:ext>
              </a:extLst>
            </p:cNvPr>
            <p:cNvCxnSpPr>
              <a:cxnSpLocks/>
            </p:cNvCxnSpPr>
            <p:nvPr/>
          </p:nvCxnSpPr>
          <p:spPr bwMode="auto">
            <a:xfrm>
              <a:off x="4193139" y="2942992"/>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1" name="Group 10">
            <a:extLst>
              <a:ext uri="{FF2B5EF4-FFF2-40B4-BE49-F238E27FC236}">
                <a16:creationId xmlns:a16="http://schemas.microsoft.com/office/drawing/2014/main" id="{BE1470D0-A450-394D-87F2-48C4C8E803C3}"/>
              </a:ext>
            </a:extLst>
          </p:cNvPr>
          <p:cNvGrpSpPr/>
          <p:nvPr/>
        </p:nvGrpSpPr>
        <p:grpSpPr>
          <a:xfrm>
            <a:off x="5901564" y="1340768"/>
            <a:ext cx="3339311" cy="706087"/>
            <a:chOff x="-4877450" y="176975"/>
            <a:chExt cx="4431363" cy="1088191"/>
          </a:xfrm>
        </p:grpSpPr>
        <p:sp>
          <p:nvSpPr>
            <p:cNvPr id="2" name="Cloud Callout 1"/>
            <p:cNvSpPr/>
            <p:nvPr/>
          </p:nvSpPr>
          <p:spPr bwMode="auto">
            <a:xfrm>
              <a:off x="-4877450" y="176975"/>
              <a:ext cx="4431363" cy="1088191"/>
            </a:xfrm>
            <a:prstGeom prst="cloudCallout">
              <a:avLst>
                <a:gd name="adj1" fmla="val -56582"/>
                <a:gd name="adj2" fmla="val 31322"/>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4539572" y="259603"/>
              <a:ext cx="3936961" cy="7114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2300 صباح ومساء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62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ea typeface="ＭＳ Ｐゴシック" pitchFamily="-112" charset="-128"/>
              </a:rPr>
              <a:t>دا 8: 26 وحدها (إلى جانب تك 1)                تحتوي على مساء وصباح                                – مع نظرة حرفية</a:t>
            </a:r>
            <a:endParaRPr lang="en-US" sz="4000"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فرؤيا </a:t>
            </a:r>
            <a:r>
              <a:rPr kumimoji="0" lang="ar-JO" sz="4000" b="1" u="none" strike="noStrike" kern="1200" cap="none" spc="0" normalizeH="0" baseline="0" noProof="0" dirty="0">
                <a:ln>
                  <a:noFill/>
                </a:ln>
                <a:solidFill>
                  <a:srgbClr val="EAE08A"/>
                </a:solidFill>
                <a:effectLst/>
                <a:uLnTx/>
                <a:uFillTx/>
                <a:latin typeface="Arial" panose="020B0604020202020204" pitchFamily="34" charset="0"/>
                <a:ea typeface="ＭＳ Ｐゴシック" charset="0"/>
                <a:cs typeface="Arial" panose="020B0604020202020204" pitchFamily="34" charset="0"/>
              </a:rPr>
              <a:t>المساء والصباح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التي قيلت هي حق                                        أما أنت فاكتم الرؤيا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لأنها إلى أيام كثيرة</a:t>
            </a:r>
            <a:endParaRPr kumimoji="0" lang="en-US"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971104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٩</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57932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Arial" panose="020B0604020202020204" pitchFamily="34" charset="0"/>
              </a:rPr>
              <a:t>دانيال 9: 2 بصيغة المتكلم</a:t>
            </a:r>
            <a:endParaRPr lang="en-US" sz="3200" kern="0" dirty="0">
              <a:solidFill>
                <a:schemeClr val="tx1"/>
              </a:solidFill>
              <a:effectLst/>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السنة الأولى من ملكه     </a:t>
            </a:r>
            <a:r>
              <a:rPr kumimoji="0" lang="ar-JO" sz="3200" b="1"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أنا دانيال</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فهمت من الكتب   عدد السنين التي كانت عنها كلمة الرب إلى إرميا النبي لكمالة سبعين سنة           على خراب أورشليم</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0331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101288" y="3592880"/>
            <a:ext cx="217045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07405" y="4020215"/>
            <a:ext cx="16586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52827" y="3967399"/>
            <a:ext cx="159192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6"/>
          <p:cNvSpPr txBox="1">
            <a:spLocks noChangeArrowheads="1"/>
          </p:cNvSpPr>
          <p:nvPr/>
        </p:nvSpPr>
        <p:spPr bwMode="auto">
          <a:xfrm rot="-4468975">
            <a:off x="2660338" y="3966919"/>
            <a:ext cx="161863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16"/>
          <p:cNvSpPr txBox="1">
            <a:spLocks noChangeArrowheads="1"/>
          </p:cNvSpPr>
          <p:nvPr/>
        </p:nvSpPr>
        <p:spPr bwMode="auto">
          <a:xfrm rot="-4468975">
            <a:off x="3339168" y="4005275"/>
            <a:ext cx="15501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الأسود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8-12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مستعلم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 Box 16"/>
          <p:cNvSpPr txBox="1">
            <a:spLocks noChangeArrowheads="1"/>
          </p:cNvSpPr>
          <p:nvPr/>
        </p:nvSpPr>
        <p:spPr bwMode="auto">
          <a:xfrm rot="-4468975">
            <a:off x="3795635" y="3973779"/>
            <a:ext cx="167371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الوحوش</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Text Box 16"/>
          <p:cNvSpPr txBox="1">
            <a:spLocks noChangeArrowheads="1"/>
          </p:cNvSpPr>
          <p:nvPr/>
        </p:nvSpPr>
        <p:spPr bwMode="auto">
          <a:xfrm rot="-4468975">
            <a:off x="4501808" y="4005467"/>
            <a:ext cx="168993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القرون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16"/>
          <p:cNvSpPr txBox="1">
            <a:spLocks noChangeArrowheads="1"/>
          </p:cNvSpPr>
          <p:nvPr/>
        </p:nvSpPr>
        <p:spPr bwMode="auto">
          <a:xfrm rot="-4468975">
            <a:off x="5325192" y="3961476"/>
            <a:ext cx="172485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 الصلاة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8191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5"/>
          <p:cNvSpPr>
            <a:spLocks noGrp="1" noChangeArrowheads="1"/>
          </p:cNvSpPr>
          <p:nvPr>
            <p:ph type="ctrTitle"/>
          </p:nvPr>
        </p:nvSpPr>
        <p:spPr>
          <a:xfrm>
            <a:off x="1219200" y="0"/>
            <a:ext cx="6629400" cy="1066800"/>
          </a:xfrm>
          <a:solidFill>
            <a:schemeClr val="bg1"/>
          </a:solidFill>
        </p:spPr>
        <p:txBody>
          <a:bodyPr/>
          <a:lstStyle/>
          <a:p>
            <a:r>
              <a:rPr lang="ar-JO" sz="66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ea typeface="Arial"/>
                <a:cs typeface="Arial" panose="020B0604020202020204" pitchFamily="34" charset="0"/>
              </a:rPr>
              <a:t>سبيين 70 سنة</a:t>
            </a:r>
            <a:endParaRPr lang="en-US" sz="66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ea typeface="Arial"/>
              <a:cs typeface="Arial" panose="020B0604020202020204" pitchFamily="34" charset="0"/>
            </a:endParaRPr>
          </a:p>
        </p:txBody>
      </p:sp>
      <p:sp>
        <p:nvSpPr>
          <p:cNvPr id="63491"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63492"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63493"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a:t>
            </a:r>
          </a:p>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a:t>
            </a:r>
          </a:p>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4950491"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5937736"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ectangle 7"/>
          <p:cNvSpPr>
            <a:spLocks noChangeArrowheads="1"/>
          </p:cNvSpPr>
          <p:nvPr/>
        </p:nvSpPr>
        <p:spPr bwMode="auto">
          <a:xfrm>
            <a:off x="110532" y="4567534"/>
            <a:ext cx="8975507" cy="2290465"/>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11 وتصير كل هذه الأرض خراباً ودهشاً وتخدم هذه الشعوب ملك بابل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12 ويكون عند تمام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Osaka"/>
                <a:cs typeface="Arial" panose="020B0604020202020204" pitchFamily="34" charset="0"/>
              </a:rPr>
              <a:t>(إر 25: 11-12)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13320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ملخص الإصحاح 9</a:t>
            </a:r>
            <a:endParaRPr lang="en-US" dirty="0">
              <a:solidFill>
                <a:srgbClr val="CCFF66"/>
              </a:solidFill>
              <a:ea typeface="ＭＳ Ｐゴシック" charset="0"/>
              <a:cs typeface="Arial" panose="020B0604020202020204" pitchFamily="34" charset="0"/>
            </a:endParaRP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دانيال : كم مدتها ؟ (9: 1-19)</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27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70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 name="Rectangle 8">
            <a:extLst>
              <a:ext uri="{FF2B5EF4-FFF2-40B4-BE49-F238E27FC236}">
                <a16:creationId xmlns:a16="http://schemas.microsoft.com/office/drawing/2014/main" id="{D1C6DD6A-9B8B-B1E1-7B00-FAC15A2BE6D2}"/>
              </a:ext>
            </a:extLst>
          </p:cNvPr>
          <p:cNvSpPr>
            <a:spLocks noChangeArrowheads="1"/>
          </p:cNvSpPr>
          <p:nvPr/>
        </p:nvSpPr>
        <p:spPr bwMode="auto">
          <a:xfrm>
            <a:off x="4355976" y="4509119"/>
            <a:ext cx="2345432"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ar-JO" sz="3200" b="1" dirty="0">
                <a:solidFill>
                  <a:srgbClr val="FFFF00"/>
                </a:solidFill>
                <a:latin typeface="Arial" panose="020B0604020202020204" pitchFamily="34" charset="0"/>
                <a:ea typeface="Osaka" charset="0"/>
                <a:cs typeface="Arial" panose="020B0604020202020204" pitchFamily="34" charset="0"/>
              </a:rPr>
              <a:t>السنة الأولى  من حكم داريوس المادي</a:t>
            </a:r>
          </a:p>
          <a:p>
            <a:pPr algn="ctr">
              <a:spcBef>
                <a:spcPct val="20000"/>
              </a:spcBef>
              <a:buClr>
                <a:srgbClr val="99CC00"/>
              </a:buClr>
              <a:buSzPct val="110000"/>
            </a:pPr>
            <a:r>
              <a:rPr lang="en-US" sz="3200" b="1" dirty="0">
                <a:solidFill>
                  <a:srgbClr val="FFFF00"/>
                </a:solidFill>
                <a:latin typeface="Arial" panose="020B0604020202020204" pitchFamily="34" charset="0"/>
                <a:ea typeface="Osaka" charset="0"/>
                <a:cs typeface="Arial" panose="020B0604020202020204" pitchFamily="34" charset="0"/>
              </a:rPr>
              <a:t>(</a:t>
            </a:r>
            <a:r>
              <a:rPr lang="ar-JO" sz="3200" b="1" dirty="0">
                <a:solidFill>
                  <a:srgbClr val="FFFF00"/>
                </a:solidFill>
                <a:latin typeface="Arial" panose="020B0604020202020204" pitchFamily="34" charset="0"/>
                <a:ea typeface="Osaka" charset="0"/>
                <a:cs typeface="Arial" panose="020B0604020202020204" pitchFamily="34" charset="0"/>
              </a:rPr>
              <a:t>دا 9: 1</a:t>
            </a:r>
            <a:r>
              <a:rPr lang="en-US" sz="3200" b="1" dirty="0">
                <a:solidFill>
                  <a:srgbClr val="FFFF00"/>
                </a:solidFill>
                <a:latin typeface="Arial" panose="020B0604020202020204" pitchFamily="34" charset="0"/>
                <a:ea typeface="Osaka" charset="0"/>
                <a:cs typeface="Arial" panose="020B0604020202020204" pitchFamily="34" charset="0"/>
              </a:rPr>
              <a:t>)</a:t>
            </a:r>
          </a:p>
        </p:txBody>
      </p:sp>
      <p:sp>
        <p:nvSpPr>
          <p:cNvPr id="3" name="Line 13">
            <a:extLst>
              <a:ext uri="{FF2B5EF4-FFF2-40B4-BE49-F238E27FC236}">
                <a16:creationId xmlns:a16="http://schemas.microsoft.com/office/drawing/2014/main" id="{6DC726CC-CEE3-FA37-DABA-AB0131479374}"/>
              </a:ext>
            </a:extLst>
          </p:cNvPr>
          <p:cNvSpPr>
            <a:spLocks noChangeShapeType="1"/>
          </p:cNvSpPr>
          <p:nvPr/>
        </p:nvSpPr>
        <p:spPr bwMode="auto">
          <a:xfrm rot="16200000">
            <a:off x="5310268" y="4223489"/>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b="1" dirty="0">
              <a:solidFill>
                <a:srgbClr val="FFFFFF"/>
              </a:solidFill>
              <a:latin typeface="Arial" panose="020B0604020202020204" pitchFamily="34" charset="0"/>
              <a:ea typeface="Osaka"/>
              <a:cs typeface="Arial" panose="020B0604020202020204" pitchFamily="34" charset="0"/>
            </a:endParaRPr>
          </a:p>
        </p:txBody>
      </p:sp>
      <p:sp>
        <p:nvSpPr>
          <p:cNvPr id="4" name="Rectangle 8">
            <a:extLst>
              <a:ext uri="{FF2B5EF4-FFF2-40B4-BE49-F238E27FC236}">
                <a16:creationId xmlns:a16="http://schemas.microsoft.com/office/drawing/2014/main" id="{10C9DB78-EFDF-192D-0C7B-0ADF56BF79A7}"/>
              </a:ext>
            </a:extLst>
          </p:cNvPr>
          <p:cNvSpPr>
            <a:spLocks noChangeArrowheads="1"/>
          </p:cNvSpPr>
          <p:nvPr/>
        </p:nvSpPr>
        <p:spPr bwMode="auto">
          <a:xfrm>
            <a:off x="-108520" y="4509119"/>
            <a:ext cx="251641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ar-JO" sz="3200" b="1" dirty="0">
                <a:solidFill>
                  <a:srgbClr val="FFFF00"/>
                </a:solidFill>
                <a:latin typeface="Arial" panose="020B0604020202020204" pitchFamily="34" charset="0"/>
                <a:ea typeface="Osaka" charset="0"/>
                <a:cs typeface="Arial" panose="020B0604020202020204" pitchFamily="34" charset="0"/>
              </a:rPr>
              <a:t>سبي دانيال</a:t>
            </a:r>
            <a:br>
              <a:rPr lang="en-US" sz="3200" b="1" dirty="0">
                <a:solidFill>
                  <a:srgbClr val="FFFF00"/>
                </a:solidFill>
                <a:latin typeface="Arial" panose="020B0604020202020204" pitchFamily="34" charset="0"/>
                <a:ea typeface="Osaka" charset="0"/>
                <a:cs typeface="Arial" panose="020B0604020202020204" pitchFamily="34" charset="0"/>
              </a:rPr>
            </a:br>
            <a:r>
              <a:rPr lang="en-US" sz="3200" b="1" dirty="0">
                <a:solidFill>
                  <a:srgbClr val="FFFF00"/>
                </a:solidFill>
                <a:latin typeface="Arial" panose="020B0604020202020204" pitchFamily="34" charset="0"/>
                <a:ea typeface="Osaka" charset="0"/>
                <a:cs typeface="Arial" panose="020B0604020202020204" pitchFamily="34" charset="0"/>
              </a:rPr>
              <a:t>(</a:t>
            </a:r>
            <a:r>
              <a:rPr lang="ar-JO" sz="3200" b="1" dirty="0">
                <a:solidFill>
                  <a:srgbClr val="FFFF00"/>
                </a:solidFill>
                <a:latin typeface="Arial" panose="020B0604020202020204" pitchFamily="34" charset="0"/>
                <a:ea typeface="Osaka" charset="0"/>
                <a:cs typeface="Arial" panose="020B0604020202020204" pitchFamily="34" charset="0"/>
              </a:rPr>
              <a:t>دا 1: 1-6</a:t>
            </a:r>
            <a:r>
              <a:rPr lang="en-US" sz="3200" b="1" dirty="0">
                <a:solidFill>
                  <a:srgbClr val="FFFF00"/>
                </a:solidFill>
                <a:latin typeface="Arial" panose="020B0604020202020204" pitchFamily="34" charset="0"/>
                <a:ea typeface="Osaka" charset="0"/>
                <a:cs typeface="Arial" panose="020B0604020202020204" pitchFamily="34" charset="0"/>
              </a:rPr>
              <a:t>)</a:t>
            </a:r>
          </a:p>
        </p:txBody>
      </p:sp>
      <p:sp>
        <p:nvSpPr>
          <p:cNvPr id="5" name="Line 13">
            <a:extLst>
              <a:ext uri="{FF2B5EF4-FFF2-40B4-BE49-F238E27FC236}">
                <a16:creationId xmlns:a16="http://schemas.microsoft.com/office/drawing/2014/main" id="{6886AE91-DD42-1B55-894E-50F9AE6CAABC}"/>
              </a:ext>
            </a:extLst>
          </p:cNvPr>
          <p:cNvSpPr>
            <a:spLocks noChangeShapeType="1"/>
          </p:cNvSpPr>
          <p:nvPr/>
        </p:nvSpPr>
        <p:spPr bwMode="auto">
          <a:xfrm rot="16200000">
            <a:off x="787245" y="4223488"/>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b="1" dirty="0">
              <a:solidFill>
                <a:srgbClr val="FFFFFF"/>
              </a:solidFill>
              <a:latin typeface="Arial" panose="020B0604020202020204" pitchFamily="34" charset="0"/>
              <a:ea typeface="Osaka"/>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0-#ppt_w/2"/>
                                          </p:val>
                                        </p:tav>
                                        <p:tav tm="100000">
                                          <p:val>
                                            <p:strVal val="#ppt_x"/>
                                          </p:val>
                                        </p:tav>
                                      </p:tavLst>
                                    </p:anim>
                                    <p:anim calcmode="lin" valueType="num">
                                      <p:cBhvr additive="base">
                                        <p:cTn id="49" dur="500" fill="hold"/>
                                        <p:tgtEl>
                                          <p:spTgt spid="2"/>
                                        </p:tgtEl>
                                        <p:attrNameLst>
                                          <p:attrName>ppt_y</p:attrName>
                                        </p:attrNameLst>
                                      </p:cBhvr>
                                      <p:tavLst>
                                        <p:tav tm="0">
                                          <p:val>
                                            <p:strVal val="#ppt_y"/>
                                          </p:val>
                                        </p:tav>
                                        <p:tav tm="100000">
                                          <p:val>
                                            <p:strVal val="#ppt_y"/>
                                          </p:val>
                                        </p:tav>
                                      </p:tavLst>
                                    </p:anim>
                                  </p:childTnLst>
                                </p:cTn>
                              </p:par>
                              <p:par>
                                <p:cTn id="50" presetID="22" presetClass="entr" presetSubtype="4"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0-#ppt_w/2"/>
                                          </p:val>
                                        </p:tav>
                                        <p:tav tm="100000">
                                          <p:val>
                                            <p:strVal val="#ppt_x"/>
                                          </p:val>
                                        </p:tav>
                                      </p:tavLst>
                                    </p:anim>
                                    <p:anim calcmode="lin" valueType="num">
                                      <p:cBhvr additive="base">
                                        <p:cTn id="58" dur="500" fill="hold"/>
                                        <p:tgtEl>
                                          <p:spTgt spid="4"/>
                                        </p:tgtEl>
                                        <p:attrNameLst>
                                          <p:attrName>ppt_y</p:attrName>
                                        </p:attrNameLst>
                                      </p:cBhvr>
                                      <p:tavLst>
                                        <p:tav tm="0">
                                          <p:val>
                                            <p:strVal val="#ppt_y"/>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5" grpId="0" autoUpdateAnimBg="0"/>
      <p:bldP spid="14346" grpId="0" autoUpdateAnimBg="0"/>
      <p:bldP spid="14347" grpId="0" autoUpdateAnimBg="0"/>
      <p:bldP spid="14348" grpId="0" autoUpdateAnimBg="0"/>
      <p:bldP spid="2" grpId="0" autoUpdateAnimBg="0"/>
      <p:bldP spid="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ملخص الإصحاح 9</a:t>
            </a:r>
            <a:endParaRPr lang="en-US" dirty="0">
              <a:solidFill>
                <a:srgbClr val="CCFF66"/>
              </a:solidFill>
              <a:ea typeface="ＭＳ Ｐゴシック" charset="0"/>
              <a:cs typeface="Arial" panose="020B0604020202020204" pitchFamily="34" charset="0"/>
            </a:endParaRP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دانيال : كم مدتها ؟ (9: 1-19)</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algn="r" rtl="1" eaLnBrk="1" hangingPunct="1">
              <a:spcBef>
                <a:spcPct val="20000"/>
              </a:spcBef>
              <a:buClr>
                <a:srgbClr val="86D1EC"/>
              </a:buClr>
              <a:buSzPct val="90000"/>
              <a:buBlip>
                <a:blip r:embed="rId3"/>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رد الله : 70×7 (9: 20-27) </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2996952"/>
            <a:ext cx="5080000" cy="3888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a:extLst>
              <a:ext uri="{FF2B5EF4-FFF2-40B4-BE49-F238E27FC236}">
                <a16:creationId xmlns:a16="http://schemas.microsoft.com/office/drawing/2014/main" id="{A060C449-0290-BEA9-2197-272BE1FD24B8}"/>
              </a:ext>
            </a:extLst>
          </p:cNvPr>
          <p:cNvSpPr txBox="1">
            <a:spLocks noChangeArrowheads="1"/>
          </p:cNvSpPr>
          <p:nvPr/>
        </p:nvSpPr>
        <p:spPr bwMode="auto">
          <a:xfrm>
            <a:off x="476250" y="4157663"/>
            <a:ext cx="338455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latin typeface="Arial" panose="020B0604020202020204" pitchFamily="34" charset="0"/>
                <a:cs typeface="Arial" panose="020B0604020202020204" pitchFamily="34" charset="0"/>
              </a:rPr>
              <a:t>يوجد 4 وجهات نظر رئيسية بخصوص السبعين أسبوعاً</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6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الآية الرئيسية</a:t>
            </a:r>
            <a:endParaRPr lang="en-US" sz="4800" dirty="0">
              <a:effectLst>
                <a:glow rad="101600">
                  <a:schemeClr val="tx1">
                    <a:alpha val="99000"/>
                  </a:schemeClr>
                </a:glow>
              </a:effectLst>
            </a:endParaRPr>
          </a:p>
        </p:txBody>
      </p:sp>
      <p:sp>
        <p:nvSpPr>
          <p:cNvPr id="5" name="Rectangle 2"/>
          <p:cNvSpPr txBox="1">
            <a:spLocks noChangeArrowheads="1"/>
          </p:cNvSpPr>
          <p:nvPr/>
        </p:nvSpPr>
        <p:spPr bwMode="auto">
          <a:xfrm>
            <a:off x="0" y="1602007"/>
            <a:ext cx="9144000" cy="4026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6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latin typeface="Arial" panose="020B0604020202020204" pitchFamily="34" charset="0"/>
                <a:cs typeface="Arial" panose="020B0604020202020204" pitchFamily="34" charset="0"/>
              </a:rPr>
              <a:t>'وقالَ(دانيال للرب): لِـيَكُنِ إِسْمُ اللهِ مُبارَكا مِنَ الأزَلِ وإلى الأبدِ. فلَهُ الحكمَةُ والجَبَروتُ، وهوَ الّذي يُغَيِّرُ الأوقاتَ والأزمِنَةَ ويَعزِلُ المُلوكَ ويُقيمُهُم... ‘</a:t>
            </a:r>
          </a:p>
          <a:p>
            <a:r>
              <a:rPr lang="ar-JO" sz="3600" dirty="0">
                <a:latin typeface="Arial" panose="020B0604020202020204" pitchFamily="34" charset="0"/>
                <a:cs typeface="Arial" panose="020B0604020202020204" pitchFamily="34" charset="0"/>
              </a:rPr>
              <a:t> دانيال2: 20-21</a:t>
            </a:r>
            <a:endParaRPr lang="en-US" sz="36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9250" y="5920006"/>
            <a:ext cx="8791222"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
        <p:nvSpPr>
          <p:cNvPr id="7" name="Text Box 24"/>
          <p:cNvSpPr txBox="1">
            <a:spLocks noChangeArrowheads="1"/>
          </p:cNvSpPr>
          <p:nvPr/>
        </p:nvSpPr>
        <p:spPr bwMode="auto">
          <a:xfrm>
            <a:off x="8378834" y="51976"/>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532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7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lumMod val="95000"/>
                </a:srgbClr>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itle 1"/>
          <p:cNvSpPr>
            <a:spLocks noGrp="1"/>
          </p:cNvSpPr>
          <p:nvPr>
            <p:ph type="title"/>
          </p:nvPr>
        </p:nvSpPr>
        <p:spPr>
          <a:xfrm>
            <a:off x="179388" y="333375"/>
            <a:ext cx="4392612" cy="792163"/>
          </a:xfrm>
        </p:spPr>
        <p:txBody>
          <a:bodyPr anchor="t"/>
          <a:lstStyle/>
          <a:p>
            <a:pPr>
              <a:defRPr/>
            </a:pPr>
            <a:r>
              <a:rPr lang="ar-SA" dirty="0">
                <a:solidFill>
                  <a:schemeClr val="bg1">
                    <a:lumMod val="95000"/>
                  </a:schemeClr>
                </a:solidFill>
              </a:rPr>
              <a:t>رقم</a:t>
            </a:r>
            <a:endParaRPr lang="en-US" dirty="0">
              <a:solidFill>
                <a:schemeClr val="bg1">
                  <a:lumMod val="95000"/>
                </a:schemeClr>
              </a:solidFill>
            </a:endParaRP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الخلق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تك ٢:٢</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المطر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تك ٧: ٤</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السبت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خر٢٠: ١٠</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أريحا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يش ٦: ٤</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أبناء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أي ٢: ١؛ را ٤: ١٥</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نبوة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دا ٩: ٢٤</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غفر</a:t>
            </a:r>
            <a:r>
              <a:rPr kumimoji="0" lang="ar-JO"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ان</a:t>
            </a: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مت ١٨: ٢١</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lumMod val="95000"/>
                  </a:srgbClr>
                </a:solidFill>
                <a:effectLst/>
                <a:uLnTx/>
                <a:uFillTx/>
                <a:latin typeface="Arial" panose="020B0604020202020204" pitchFamily="34" charset="0"/>
                <a:ea typeface="ＭＳ Ｐゴシック" pitchFamily="-108" charset="-128"/>
                <a:cs typeface="Arial" panose="020B0604020202020204" pitchFamily="34" charset="0"/>
              </a:rPr>
              <a:t>الكمال</a:t>
            </a:r>
            <a:endParaRPr kumimoji="0" lang="en-US" sz="4400" b="1" u="none" strike="noStrike" kern="1200" cap="none" spc="0" normalizeH="0" baseline="0" noProof="0" dirty="0">
              <a:ln>
                <a:noFill/>
              </a:ln>
              <a:solidFill>
                <a:srgbClr val="FFFFFF">
                  <a:lumMod val="95000"/>
                </a:srgbClr>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ext Box 5"/>
          <p:cNvSpPr txBox="1">
            <a:spLocks noChangeArrowheads="1"/>
          </p:cNvSpPr>
          <p:nvPr/>
        </p:nvSpPr>
        <p:spPr bwMode="auto">
          <a:xfrm>
            <a:off x="8427517"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8949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سبعون أسبوعاً قضيت على شعبك وعلى مدينتك المقدسة</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Title 1"/>
          <p:cNvSpPr txBox="1">
            <a:spLocks/>
          </p:cNvSpPr>
          <p:nvPr/>
        </p:nvSpPr>
        <p:spPr bwMode="auto">
          <a:xfrm>
            <a:off x="3059832" y="2204864"/>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1. تكميل المعصية</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2. تتميم الخطايا</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3. كفارة الإثم</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4. يؤتى بالبر الأبدي</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5. ختم الرؤيا والنبوة و</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6. مسح قدوس القدوسين</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لهذا فإن الأسابيع السبعين لها تتميم </a:t>
            </a:r>
            <a:r>
              <a:rPr kumimoji="0" lang="ar-JO"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مستقبلي</a:t>
            </a:r>
            <a:endParaRPr kumimoji="0" lang="en-US"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rot="16200000">
            <a:off x="2279400" y="2882254"/>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rot="16200000">
            <a:off x="2208634" y="4337932"/>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176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dirty="0">
                <a:solidFill>
                  <a:schemeClr val="tx1"/>
                </a:solidFill>
                <a:ea typeface="Arial" charset="0"/>
                <a:cs typeface="Arial" panose="020B0604020202020204" pitchFamily="34" charset="0"/>
              </a:rPr>
              <a:t>إسرائيل دائماً تعني نسل يعقوب العرقي (9: 1-5)</a:t>
            </a:r>
            <a:endParaRPr lang="en-US" sz="4000" dirty="0">
              <a:solidFill>
                <a:schemeClr val="tx1"/>
              </a:solidFill>
              <a:ea typeface="Arial" charset="0"/>
              <a:cs typeface="Arial" panose="020B0604020202020204" pitchFamily="34"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155ف</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(9: 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إسرائيل ترتبط                 بالأمم المؤمنين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 ليس كل اليهود يؤمنون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فَإِنِّي لَسْتُ أُرِيدُ أَيُّهَا الإِخْوَةُ أَنْ تَجْهَلُوا هَذَا السِّرَّ لِئَلاَّ تَكُونُوا عِنْدَ أَنْفُسِكُمْ حُكَمَاءَ. أَنَّ الْقَسَاوَةَ قَدْ حَصَلَتْ جُزْئِيّاً لإِسْرَائِيلَ إِلَى أَنْ يَدْخُلَ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مِلْؤُ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الأُمَمِ ٢٦ وَهَكَذَا سَيَخْلُصُ جَمِيعُ إِسْرَائِيلَ.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4" y="4429643"/>
            <a:ext cx="4784915" cy="2062103"/>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٢٧ وَهَذَا هُوَ الْعَهْدُ مِنْ قِبَلِي لَهُمْ مَتَى نَزَعْتُ خَطَايَاهُمْ».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SA" altLang="ja-JP" sz="3200" dirty="0">
                <a:solidFill>
                  <a:schemeClr val="bg1"/>
                </a:solidFill>
                <a:cs typeface="Arial" panose="020B0604020202020204" pitchFamily="34" charset="0"/>
              </a:rPr>
              <a:t>وَهَكَذَا سَيَخْلُصُ جَمِيعُ إِسْرَائِيلَ (رومية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155w</a:t>
            </a:r>
          </a:p>
        </p:txBody>
      </p:sp>
    </p:spTree>
    <p:extLst>
      <p:ext uri="{BB962C8B-B14F-4D97-AF65-F5344CB8AC3E}">
        <p14:creationId xmlns:p14="http://schemas.microsoft.com/office/powerpoint/2010/main" val="4065950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ar-JO" altLang="ja-JP" sz="4000" dirty="0">
                <a:solidFill>
                  <a:schemeClr val="bg1"/>
                </a:solidFill>
                <a:ea typeface="ＭＳ Ｐゴシック" charset="0"/>
              </a:rPr>
              <a:t>70 أسبوعاً في دانيال 9: 25-27</a:t>
            </a:r>
            <a:endParaRPr lang="en-US" sz="4000" dirty="0">
              <a:ea typeface="ＭＳ Ｐゴシック"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أسبوع</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483 سنة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أسبوع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8"/>
          <p:cNvSpPr txBox="1">
            <a:spLocks noChangeArrowheads="1"/>
          </p:cNvSpPr>
          <p:nvPr/>
        </p:nvSpPr>
        <p:spPr bwMode="auto">
          <a:xfrm>
            <a:off x="0" y="3500438"/>
            <a:ext cx="9144000" cy="212365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 فاعلم وافهم أنه من خروج الأمر لتجديد أورشليم وبنائها إلى المسيح الرئيس سبعة أسابيع واثنان وستون أسبوعاً يعود ويبنى سوق وخليج في ضيق الأزمنة 26 وبعد اثنين وستين أسبوعاً يقطع المسيح وليس له وشعب رئيس آت يخرب المدينة والقدس وانتهاؤه بغمارة وإلى النهاية حرب وخرب قضي بها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 9: 25-26)</a:t>
            </a:r>
          </a:p>
        </p:txBody>
      </p:sp>
    </p:spTree>
    <p:extLst>
      <p:ext uri="{BB962C8B-B14F-4D97-AF65-F5344CB8AC3E}">
        <p14:creationId xmlns:p14="http://schemas.microsoft.com/office/powerpoint/2010/main" val="301379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ar-JO" dirty="0">
                <a:effectLst>
                  <a:outerShdw blurRad="38100" dist="38100" dir="2700000" algn="tl">
                    <a:srgbClr val="000000"/>
                  </a:outerShdw>
                </a:effectLst>
                <a:ea typeface="ＭＳ Ｐゴシック" charset="0"/>
              </a:rPr>
              <a:t>الدخول الإنتصاري</a:t>
            </a:r>
            <a:br>
              <a:rPr lang="ar-JO" dirty="0">
                <a:effectLst>
                  <a:outerShdw blurRad="38100" dist="38100" dir="2700000" algn="tl">
                    <a:srgbClr val="000000"/>
                  </a:outerShdw>
                </a:effectLst>
                <a:ea typeface="ＭＳ Ｐゴシック" charset="0"/>
              </a:rPr>
            </a:br>
            <a:r>
              <a:rPr lang="ar-JO" dirty="0">
                <a:effectLst>
                  <a:outerShdw blurRad="38100" dist="38100" dir="2700000" algn="tl">
                    <a:srgbClr val="000000"/>
                  </a:outerShdw>
                </a:effectLst>
                <a:ea typeface="ＭＳ Ｐゴシック" charset="0"/>
              </a:rPr>
              <a:t>المسيح يأتي</a:t>
            </a:r>
            <a:endParaRPr lang="en-US" dirty="0">
              <a:effectLst>
                <a:outerShdw blurRad="38100" dist="38100" dir="2700000" algn="tl">
                  <a:srgbClr val="000000"/>
                </a:outerShdw>
              </a:effectLst>
              <a:ea typeface="ＭＳ Ｐゴシック" charset="0"/>
            </a:endParaRP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زك 9: 9</a:t>
            </a:r>
            <a:endParaRPr kumimoji="0" lang="en-US"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 9: 25</a:t>
            </a:r>
            <a:endParaRPr kumimoji="0" lang="en-US"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 آذار 33 م</a:t>
            </a:r>
            <a:endParaRPr kumimoji="0" lang="en-US" sz="40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654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836613"/>
          </a:xfrm>
          <a:solidFill>
            <a:schemeClr val="tx1"/>
          </a:solidFill>
        </p:spPr>
        <p:txBody>
          <a:bodyPr/>
          <a:lstStyle/>
          <a:p>
            <a:pPr>
              <a:defRPr/>
            </a:pPr>
            <a:r>
              <a:rPr lang="ar-JO" sz="4000" dirty="0">
                <a:solidFill>
                  <a:schemeClr val="bg1"/>
                </a:solidFill>
                <a:ea typeface="ＭＳ Ｐゴシック" charset="0"/>
              </a:rPr>
              <a:t>4 آراء حول الـ 70 أسبوعاً</a:t>
            </a:r>
            <a:endParaRPr lang="en-US" sz="4000" dirty="0">
              <a:ea typeface="ＭＳ Ｐゴシック" charset="0"/>
            </a:endParaRPr>
          </a:p>
        </p:txBody>
      </p:sp>
      <p:sp>
        <p:nvSpPr>
          <p:cNvPr id="410635" name="Text Box 11"/>
          <p:cNvSpPr txBox="1">
            <a:spLocks noChangeArrowheads="1"/>
          </p:cNvSpPr>
          <p:nvPr/>
        </p:nvSpPr>
        <p:spPr bwMode="auto">
          <a:xfrm>
            <a:off x="827088" y="1052513"/>
            <a:ext cx="792162"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 11- 12</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 586 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0116" name="Text Box 15"/>
          <p:cNvSpPr txBox="1">
            <a:spLocks noChangeArrowheads="1"/>
          </p:cNvSpPr>
          <p:nvPr/>
        </p:nvSpPr>
        <p:spPr bwMode="auto">
          <a:xfrm>
            <a:off x="8305800"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نقديّة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11"/>
          <p:cNvSpPr txBox="1">
            <a:spLocks noChangeArrowheads="1"/>
          </p:cNvSpPr>
          <p:nvPr/>
        </p:nvSpPr>
        <p:spPr bwMode="auto">
          <a:xfrm>
            <a:off x="1616075" y="1052513"/>
            <a:ext cx="72072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1"/>
          <p:cNvSpPr txBox="1">
            <a:spLocks noChangeArrowheads="1"/>
          </p:cNvSpPr>
          <p:nvPr/>
        </p:nvSpPr>
        <p:spPr bwMode="auto">
          <a:xfrm>
            <a:off x="2332038" y="1052513"/>
            <a:ext cx="720725"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1"/>
          <p:cNvSpPr txBox="1">
            <a:spLocks noChangeArrowheads="1"/>
          </p:cNvSpPr>
          <p:nvPr/>
        </p:nvSpPr>
        <p:spPr bwMode="auto">
          <a:xfrm>
            <a:off x="3049588" y="1052513"/>
            <a:ext cx="7191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أورشليم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1"/>
          <p:cNvSpPr txBox="1">
            <a:spLocks noChangeArrowheads="1"/>
          </p:cNvSpPr>
          <p:nvPr/>
        </p:nvSpPr>
        <p:spPr bwMode="auto">
          <a:xfrm>
            <a:off x="3765550" y="1052513"/>
            <a:ext cx="7207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أونيا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1"/>
          <p:cNvSpPr txBox="1">
            <a:spLocks noChangeArrowheads="1"/>
          </p:cNvSpPr>
          <p:nvPr/>
        </p:nvSpPr>
        <p:spPr bwMode="auto">
          <a:xfrm>
            <a:off x="4481513" y="1052513"/>
            <a:ext cx="6556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تدنيس أنطيوخس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1"/>
          <p:cNvSpPr txBox="1">
            <a:spLocks noChangeArrowheads="1"/>
          </p:cNvSpPr>
          <p:nvPr/>
        </p:nvSpPr>
        <p:spPr bwMode="auto">
          <a:xfrm>
            <a:off x="5133975" y="1052513"/>
            <a:ext cx="65405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تكريس الهيكل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164</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1"/>
          <p:cNvSpPr txBox="1">
            <a:spLocks noChangeArrowheads="1"/>
          </p:cNvSpPr>
          <p:nvPr/>
        </p:nvSpPr>
        <p:spPr bwMode="auto">
          <a:xfrm>
            <a:off x="5795963" y="1052513"/>
            <a:ext cx="79216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ميلادي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
          <p:cNvSpPr txBox="1">
            <a:spLocks noChangeArrowheads="1"/>
          </p:cNvSpPr>
          <p:nvPr/>
        </p:nvSpPr>
        <p:spPr bwMode="auto">
          <a:xfrm>
            <a:off x="6435725" y="1052513"/>
            <a:ext cx="728663"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يدمر الهيكل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ميلادي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7019925" y="1052513"/>
            <a:ext cx="9366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1"/>
          <p:cNvSpPr txBox="1">
            <a:spLocks noChangeArrowheads="1"/>
          </p:cNvSpPr>
          <p:nvPr/>
        </p:nvSpPr>
        <p:spPr bwMode="auto">
          <a:xfrm>
            <a:off x="7805738" y="1052513"/>
            <a:ext cx="65405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1"/>
          <p:cNvSpPr txBox="1">
            <a:spLocks noChangeArrowheads="1"/>
          </p:cNvSpPr>
          <p:nvPr/>
        </p:nvSpPr>
        <p:spPr bwMode="auto">
          <a:xfrm>
            <a:off x="8388350" y="1052513"/>
            <a:ext cx="7556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الملكوت الألفي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1"/>
          <p:cNvSpPr txBox="1">
            <a:spLocks noChangeArrowheads="1"/>
          </p:cNvSpPr>
          <p:nvPr/>
        </p:nvSpPr>
        <p:spPr bwMode="auto">
          <a:xfrm>
            <a:off x="7938" y="4437063"/>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رمزية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1"/>
          <p:cNvSpPr txBox="1">
            <a:spLocks noChangeArrowheads="1"/>
          </p:cNvSpPr>
          <p:nvPr/>
        </p:nvSpPr>
        <p:spPr bwMode="auto">
          <a:xfrm>
            <a:off x="19050" y="5013325"/>
            <a:ext cx="1874838"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مسيانيّة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1"/>
          <p:cNvSpPr txBox="1">
            <a:spLocks noChangeArrowheads="1"/>
          </p:cNvSpPr>
          <p:nvPr/>
        </p:nvSpPr>
        <p:spPr bwMode="auto">
          <a:xfrm>
            <a:off x="33338" y="5589588"/>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قبل الألفية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3" descr="Green marble"/>
          <p:cNvSpPr>
            <a:spLocks noChangeArrowheads="1"/>
          </p:cNvSpPr>
          <p:nvPr/>
        </p:nvSpPr>
        <p:spPr bwMode="auto">
          <a:xfrm>
            <a:off x="1984375" y="4437063"/>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3" descr="Green marble"/>
          <p:cNvSpPr>
            <a:spLocks noChangeArrowheads="1"/>
          </p:cNvSpPr>
          <p:nvPr/>
        </p:nvSpPr>
        <p:spPr bwMode="auto">
          <a:xfrm>
            <a:off x="2771775" y="4437063"/>
            <a:ext cx="4968875"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5" descr="Green marble"/>
          <p:cNvSpPr>
            <a:spLocks noChangeArrowheads="1"/>
          </p:cNvSpPr>
          <p:nvPr/>
        </p:nvSpPr>
        <p:spPr bwMode="auto">
          <a:xfrm>
            <a:off x="7740650" y="44370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3" descr="Green marble"/>
          <p:cNvSpPr>
            <a:spLocks noChangeArrowheads="1"/>
          </p:cNvSpPr>
          <p:nvPr/>
        </p:nvSpPr>
        <p:spPr bwMode="auto">
          <a:xfrm>
            <a:off x="1984375" y="50133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3" descr="Green marble"/>
          <p:cNvSpPr>
            <a:spLocks noChangeArrowheads="1"/>
          </p:cNvSpPr>
          <p:nvPr/>
        </p:nvSpPr>
        <p:spPr bwMode="auto">
          <a:xfrm>
            <a:off x="2771775" y="5013325"/>
            <a:ext cx="3240088"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5" descr="Green marble"/>
          <p:cNvSpPr>
            <a:spLocks noChangeArrowheads="1"/>
          </p:cNvSpPr>
          <p:nvPr/>
        </p:nvSpPr>
        <p:spPr bwMode="auto">
          <a:xfrm>
            <a:off x="6011863" y="5013325"/>
            <a:ext cx="1008062"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3" descr="Green marble"/>
          <p:cNvSpPr>
            <a:spLocks noChangeArrowheads="1"/>
          </p:cNvSpPr>
          <p:nvPr/>
        </p:nvSpPr>
        <p:spPr bwMode="auto">
          <a:xfrm>
            <a:off x="2776538" y="5589588"/>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3" descr="Green marble"/>
          <p:cNvSpPr>
            <a:spLocks noChangeArrowheads="1"/>
          </p:cNvSpPr>
          <p:nvPr/>
        </p:nvSpPr>
        <p:spPr bwMode="auto">
          <a:xfrm>
            <a:off x="3563938" y="5589588"/>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 descr="Green marble"/>
          <p:cNvSpPr>
            <a:spLocks noChangeArrowheads="1"/>
          </p:cNvSpPr>
          <p:nvPr/>
        </p:nvSpPr>
        <p:spPr bwMode="auto">
          <a:xfrm>
            <a:off x="7740650" y="5589588"/>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35"/>
                                        </p:tgtEl>
                                        <p:attrNameLst>
                                          <p:attrName>style.visibility</p:attrName>
                                        </p:attrNameLst>
                                      </p:cBhvr>
                                      <p:to>
                                        <p:strVal val="visible"/>
                                      </p:to>
                                    </p:set>
                                    <p:animEffect transition="in" filter="dissolve">
                                      <p:cBhvr>
                                        <p:cTn id="12" dur="500"/>
                                        <p:tgtEl>
                                          <p:spTgt spid="4106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dissolve">
                                      <p:cBhvr>
                                        <p:cTn id="63" dur="500"/>
                                        <p:tgtEl>
                                          <p:spTgt spid="2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nodeType="afterGroup">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dissolve">
                                      <p:cBhvr>
                                        <p:cTn id="101" dur="500"/>
                                        <p:tgtEl>
                                          <p:spTgt spid="2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ssolve">
                                      <p:cBhvr>
                                        <p:cTn id="106" dur="500"/>
                                        <p:tgtEl>
                                          <p:spTgt spid="4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dissolve">
                                      <p:cBhvr>
                                        <p:cTn id="111" dur="500"/>
                                        <p:tgtEl>
                                          <p:spTgt spid="2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left)">
                                      <p:cBhvr>
                                        <p:cTn id="116" dur="500"/>
                                        <p:tgtEl>
                                          <p:spTgt spid="50"/>
                                        </p:tgtEl>
                                      </p:cBhvr>
                                    </p:animEffec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left)">
                                      <p:cBhvr>
                                        <p:cTn id="125" dur="500"/>
                                        <p:tgtEl>
                                          <p:spTgt spid="51"/>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par>
                          <p:cTn id="131" fill="hold" nodeType="afterGroup">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dissolve">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autoUpdateAnimBg="0"/>
      <p:bldP spid="15" grpId="0" animBg="1"/>
      <p:bldP spid="17" grpId="0" animBg="1"/>
      <p:bldP spid="18" grpId="0" animBg="1"/>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P spid="30" grpId="0" autoUpdateAnimBg="0"/>
      <p:bldP spid="31" grpId="0" autoUpdateAnimBg="0"/>
      <p:bldP spid="35" grpId="0" autoUpdateAnimBg="0"/>
      <p:bldP spid="39" grpId="0" autoUpdateAnimBg="0"/>
      <p:bldP spid="43" grpId="0" autoUpdateAnimBg="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ar-JO" dirty="0">
                <a:ea typeface="ＭＳ Ｐゴシック" charset="0"/>
                <a:cs typeface="Arial" panose="020B0604020202020204" pitchFamily="34" charset="0"/>
              </a:rPr>
              <a:t>1. النظرة النقدية</a:t>
            </a:r>
            <a:endParaRPr lang="en-US" dirty="0">
              <a:ea typeface="ＭＳ Ｐゴシック" charset="0"/>
              <a:cs typeface="Arial" panose="020B0604020202020204" pitchFamily="34"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انتقاد النظرة النقدية :</a:t>
            </a:r>
            <a:endParaRPr kumimoji="0" lang="en-US" sz="32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تضيف الأسابيع ما يصل إلى 422 أو 441 عاماً (وليس 490)</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يكن أنطيوخس شخصية مسيحية</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يقطع أنطيوخس الرابع عهداً مع إسرائيل</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يُنظر إلى النبوة فقط على أنها تنبؤ خيالي</a:t>
            </a:r>
            <a:endParaRPr kumimoji="0" lang="en-US"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11"/>
          <p:cNvSpPr txBox="1">
            <a:spLocks noChangeArrowheads="1"/>
          </p:cNvSpPr>
          <p:nvPr/>
        </p:nvSpPr>
        <p:spPr bwMode="auto">
          <a:xfrm>
            <a:off x="827088" y="1052513"/>
            <a:ext cx="7921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 25: 11-12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605-586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الإنتقاد</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1"/>
          <p:cNvSpPr txBox="1">
            <a:spLocks noChangeArrowheads="1"/>
          </p:cNvSpPr>
          <p:nvPr/>
        </p:nvSpPr>
        <p:spPr bwMode="auto">
          <a:xfrm>
            <a:off x="1616075" y="10525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1"/>
          <p:cNvSpPr txBox="1">
            <a:spLocks noChangeArrowheads="1"/>
          </p:cNvSpPr>
          <p:nvPr/>
        </p:nvSpPr>
        <p:spPr bwMode="auto">
          <a:xfrm>
            <a:off x="3370998" y="1052513"/>
            <a:ext cx="769204"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مقتل</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أونياس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1"/>
          <p:cNvSpPr txBox="1">
            <a:spLocks noChangeArrowheads="1"/>
          </p:cNvSpPr>
          <p:nvPr/>
        </p:nvSpPr>
        <p:spPr bwMode="auto">
          <a:xfrm>
            <a:off x="4140203" y="1052513"/>
            <a:ext cx="996948"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تدنيس</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أنطيوخس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1"/>
          <p:cNvSpPr txBox="1">
            <a:spLocks noChangeArrowheads="1"/>
          </p:cNvSpPr>
          <p:nvPr/>
        </p:nvSpPr>
        <p:spPr bwMode="auto">
          <a:xfrm>
            <a:off x="5133975" y="1052513"/>
            <a:ext cx="654050"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تكريس</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الهيكل</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164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6530" name="Rectangle 2"/>
          <p:cNvSpPr>
            <a:spLocks noGrp="1" noChangeArrowheads="1"/>
          </p:cNvSpPr>
          <p:nvPr>
            <p:ph type="title"/>
          </p:nvPr>
        </p:nvSpPr>
        <p:spPr>
          <a:xfrm>
            <a:off x="457200" y="116632"/>
            <a:ext cx="8229600" cy="774701"/>
          </a:xfrm>
        </p:spPr>
        <p:txBody>
          <a:bodyPr/>
          <a:lstStyle/>
          <a:p>
            <a:pPr eaLnBrk="1" hangingPunct="1">
              <a:defRPr/>
            </a:pPr>
            <a:r>
              <a:rPr lang="ar-JO" dirty="0">
                <a:ea typeface="ＭＳ Ｐゴシック" charset="0"/>
                <a:cs typeface="Arial" panose="020B0604020202020204" pitchFamily="34" charset="0"/>
              </a:rPr>
              <a:t>2. وجهة النظر الألفية الرمزية</a:t>
            </a:r>
            <a:endParaRPr lang="en-US" dirty="0">
              <a:ea typeface="ＭＳ Ｐゴシック" charset="0"/>
              <a:cs typeface="Arial" panose="020B0604020202020204" pitchFamily="34" charset="0"/>
            </a:endParaRPr>
          </a:p>
        </p:txBody>
      </p:sp>
      <p:sp>
        <p:nvSpPr>
          <p:cNvPr id="5" name="Rectangle 3"/>
          <p:cNvSpPr txBox="1">
            <a:spLocks noChangeArrowheads="1"/>
          </p:cNvSpPr>
          <p:nvPr/>
        </p:nvSpPr>
        <p:spPr bwMode="auto">
          <a:xfrm>
            <a:off x="179388" y="4077345"/>
            <a:ext cx="8713092" cy="324008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الـ 70 كفترة غير محددة – لقيادة الناس إلى الخلاص</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السبعة علامة العمل الإلهي – وترمز إلى ال</a:t>
            </a:r>
            <a:r>
              <a:rPr kumimoji="0" lang="ar-JO"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كتمال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السنوات السبع الأولى تبدأ بمرسوم كورش (538 قبل الميلاد)</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الـ 62 أسبوعًا = الكرازة بالإنجيل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الأسبوع الأخير = مُلك ضد المسيح وفقد المسيح نفوذه</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الـ 70 سنة تنتهي </a:t>
            </a:r>
            <a:r>
              <a:rPr kumimoji="0" lang="ar-SA" altLang="zh-CN" sz="24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بالمجئ</a:t>
            </a: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 الثاني للمسيح</a:t>
            </a:r>
          </a:p>
        </p:txBody>
      </p:sp>
      <p:sp>
        <p:nvSpPr>
          <p:cNvPr id="25" name="Text Box 11">
            <a:extLst>
              <a:ext uri="{FF2B5EF4-FFF2-40B4-BE49-F238E27FC236}">
                <a16:creationId xmlns:a16="http://schemas.microsoft.com/office/drawing/2014/main" id="{D2CC40E2-7D11-A754-2C17-B228A1AD5D70}"/>
              </a:ext>
            </a:extLst>
          </p:cNvPr>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1">
            <a:extLst>
              <a:ext uri="{FF2B5EF4-FFF2-40B4-BE49-F238E27FC236}">
                <a16:creationId xmlns:a16="http://schemas.microsoft.com/office/drawing/2014/main" id="{89FE5FA3-5345-E0BD-C83F-41CF17D809A9}"/>
              </a:ext>
            </a:extLst>
          </p:cNvPr>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
            <a:extLst>
              <a:ext uri="{FF2B5EF4-FFF2-40B4-BE49-F238E27FC236}">
                <a16:creationId xmlns:a16="http://schemas.microsoft.com/office/drawing/2014/main" id="{A523FB48-FDE1-DCB2-EC8D-9B02F901F2A4}"/>
              </a:ext>
            </a:extLst>
          </p:cNvPr>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11">
            <a:extLst>
              <a:ext uri="{FF2B5EF4-FFF2-40B4-BE49-F238E27FC236}">
                <a16:creationId xmlns:a16="http://schemas.microsoft.com/office/drawing/2014/main" id="{072CFF1A-AFFF-FF70-BC35-766564742449}"/>
              </a:ext>
            </a:extLst>
          </p:cNvPr>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1">
            <a:extLst>
              <a:ext uri="{FF2B5EF4-FFF2-40B4-BE49-F238E27FC236}">
                <a16:creationId xmlns:a16="http://schemas.microsoft.com/office/drawing/2014/main" id="{9BA87178-5BA3-539B-CF33-3DB7C9DCBCB4}"/>
              </a:ext>
            </a:extLst>
          </p:cNvPr>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الرمزية</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3" descr="Green marble">
            <a:extLst>
              <a:ext uri="{FF2B5EF4-FFF2-40B4-BE49-F238E27FC236}">
                <a16:creationId xmlns:a16="http://schemas.microsoft.com/office/drawing/2014/main" id="{DFB07CA6-AD81-9A48-477A-EE38D72C93CF}"/>
              </a:ext>
            </a:extLst>
          </p:cNvPr>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 descr="Green marble">
            <a:extLst>
              <a:ext uri="{FF2B5EF4-FFF2-40B4-BE49-F238E27FC236}">
                <a16:creationId xmlns:a16="http://schemas.microsoft.com/office/drawing/2014/main" id="{A8223EB8-8DC8-BD38-914C-0CAE6B4169ED}"/>
              </a:ext>
            </a:extLst>
          </p:cNvPr>
          <p:cNvSpPr>
            <a:spLocks noChangeArrowheads="1"/>
          </p:cNvSpPr>
          <p:nvPr/>
        </p:nvSpPr>
        <p:spPr bwMode="auto">
          <a:xfrm>
            <a:off x="2771775" y="2995911"/>
            <a:ext cx="4968875" cy="433388"/>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5" descr="Green marble">
            <a:extLst>
              <a:ext uri="{FF2B5EF4-FFF2-40B4-BE49-F238E27FC236}">
                <a16:creationId xmlns:a16="http://schemas.microsoft.com/office/drawing/2014/main" id="{6ED4BD72-6694-BEFE-243C-306FD3D4B4B0}"/>
              </a:ext>
            </a:extLst>
          </p:cNvPr>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4">
            <a:extLst>
              <a:ext uri="{FF2B5EF4-FFF2-40B4-BE49-F238E27FC236}">
                <a16:creationId xmlns:a16="http://schemas.microsoft.com/office/drawing/2014/main" id="{8F0C2F99-D30B-624F-B9C3-DCE53B973F70}"/>
              </a:ext>
            </a:extLst>
          </p:cNvPr>
          <p:cNvSpPr txBox="1">
            <a:spLocks noChangeArrowheads="1"/>
          </p:cNvSpPr>
          <p:nvPr/>
        </p:nvSpPr>
        <p:spPr bwMode="auto">
          <a:xfrm>
            <a:off x="8305800" y="91479"/>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44624"/>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6530" name="Rectangle 2"/>
          <p:cNvSpPr>
            <a:spLocks noGrp="1" noChangeArrowheads="1"/>
          </p:cNvSpPr>
          <p:nvPr>
            <p:ph type="title"/>
          </p:nvPr>
        </p:nvSpPr>
        <p:spPr>
          <a:xfrm>
            <a:off x="457200" y="188640"/>
            <a:ext cx="8229600" cy="774701"/>
          </a:xfrm>
        </p:spPr>
        <p:txBody>
          <a:bodyPr/>
          <a:lstStyle/>
          <a:p>
            <a:pPr eaLnBrk="1" hangingPunct="1">
              <a:defRPr/>
            </a:pPr>
            <a:r>
              <a:rPr lang="ar-JO" dirty="0">
                <a:ea typeface="ＭＳ Ｐゴシック" charset="0"/>
                <a:cs typeface="Arial" panose="020B0604020202020204" pitchFamily="34" charset="0"/>
              </a:rPr>
              <a:t>2. وجهة النظر الألفية الرمزية</a:t>
            </a:r>
            <a:endParaRPr lang="en-US" dirty="0">
              <a:ea typeface="ＭＳ Ｐゴシック" charset="0"/>
              <a:cs typeface="Arial" panose="020B0604020202020204" pitchFamily="34" charset="0"/>
            </a:endParaRPr>
          </a:p>
        </p:txBody>
      </p:sp>
      <p:sp>
        <p:nvSpPr>
          <p:cNvPr id="736259" name="Text Box 4"/>
          <p:cNvSpPr txBox="1">
            <a:spLocks noChangeArrowheads="1"/>
          </p:cNvSpPr>
          <p:nvPr/>
        </p:nvSpPr>
        <p:spPr bwMode="auto">
          <a:xfrm>
            <a:off x="8305800" y="91479"/>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5496" y="3875385"/>
            <a:ext cx="8964612" cy="315436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altLang="zh-CN" sz="36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تعليقات حول وجهة النظر الرمزية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الـ 70 * 7 هي لجميع الناس، وليست حصرية لإسرائيل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تعليقات على تفاصيل العناصر النبوية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مرسوم كورش – الأقرب إلى زمن صلاة دانيال</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endParaRPr kumimoji="0" lang="en-US" sz="36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1"/>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1"/>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11"/>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1"/>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11"/>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الرمزية</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3" descr="Green marble"/>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3" descr="Green marble"/>
          <p:cNvSpPr>
            <a:spLocks noChangeArrowheads="1"/>
          </p:cNvSpPr>
          <p:nvPr/>
        </p:nvSpPr>
        <p:spPr bwMode="auto">
          <a:xfrm>
            <a:off x="2771775" y="2995911"/>
            <a:ext cx="4968875" cy="433388"/>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5" descr="Green marble"/>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latin typeface="Arial" panose="020B0604020202020204" pitchFamily="34" charset="0"/>
                <a:cs typeface="Arial" panose="020B0604020202020204" pitchFamily="34" charset="0"/>
              </a:rPr>
              <a:t>تبقى سيادة الله ثابتة على الرغم من قيام وسقوط الكثير من الأمم إلى</a:t>
            </a:r>
          </a:p>
          <a:p>
            <a:r>
              <a:rPr lang="ar-JO" sz="3600" dirty="0">
                <a:latin typeface="Arial" panose="020B0604020202020204" pitchFamily="34" charset="0"/>
                <a:cs typeface="Arial" panose="020B0604020202020204" pitchFamily="34" charset="0"/>
              </a:rPr>
              <a:t>أن تقوم المملكة المُباركة تحت حُكم المسيا</a:t>
            </a:r>
          </a:p>
          <a:p>
            <a:r>
              <a:rPr lang="ar-JO" sz="3600" dirty="0">
                <a:latin typeface="Arial" panose="020B0604020202020204" pitchFamily="34" charset="0"/>
                <a:cs typeface="Arial" panose="020B0604020202020204" pitchFamily="34" charset="0"/>
              </a:rPr>
              <a:t>(9: 24-27)</a:t>
            </a:r>
            <a:endParaRPr lang="en-US" sz="3600" dirty="0">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dirty="0">
                <a:ea typeface="ＭＳ Ｐゴシック" charset="0"/>
                <a:cs typeface="Arial" panose="020B0604020202020204" pitchFamily="34" charset="0"/>
              </a:rPr>
              <a:t>3. وجهة النظر </a:t>
            </a:r>
            <a:r>
              <a:rPr lang="ar-SA" dirty="0" err="1">
                <a:ea typeface="ＭＳ Ｐゴシック" charset="0"/>
                <a:cs typeface="Arial" panose="020B0604020202020204" pitchFamily="34" charset="0"/>
              </a:rPr>
              <a:t>المسيانية</a:t>
            </a:r>
            <a:r>
              <a:rPr lang="ar-SA" dirty="0">
                <a:ea typeface="ＭＳ Ｐゴシック" charset="0"/>
                <a:cs typeface="Arial" panose="020B0604020202020204" pitchFamily="34" charset="0"/>
              </a:rPr>
              <a:t>/التاريخية</a:t>
            </a:r>
            <a:endParaRPr lang="en-US" dirty="0">
              <a:ea typeface="ＭＳ Ｐゴシック" charset="0"/>
              <a:cs typeface="Arial" panose="020B0604020202020204" pitchFamily="34" charset="0"/>
            </a:endParaRPr>
          </a:p>
        </p:txBody>
      </p:sp>
      <p:sp>
        <p:nvSpPr>
          <p:cNvPr id="738307"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72009" y="4076700"/>
            <a:ext cx="9180513" cy="28813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7 أسابيع تبدأ من مرسوم كورش</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62 أسبوعًا تنتهي عند المج</a:t>
            </a:r>
            <a:r>
              <a:rPr kumimoji="0" lang="ar-JO"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يء</a:t>
            </a: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الأول للمسيح (9: 26 يحدث بعد ذلك)</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الأسبوع الأخير – موت المسيح أبطل الذبيحة</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خراب أورشليم سنة 70 ميلادي</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رفض الفجوة المشار إليها وبعد وانتهاؤه بِغمارة وإلى النهاية في دانيال 9: 26</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الرئيس الأخير لا يُنظر إليه على أنه ضد المسيح بل على أنه المسيح</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يرى أن متى 24: 15 قد تحقق في عام 70 ميلادي (ثم كتب متى عنها)</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BC</a:t>
            </a: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موت المسيح</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يدمر أورشليم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11"/>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المسيانية</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dirty="0">
                <a:ea typeface="ＭＳ Ｐゴシック" charset="0"/>
                <a:cs typeface="Arial" panose="020B0604020202020204" pitchFamily="34" charset="0"/>
              </a:rPr>
              <a:t>3. وجهة النظر </a:t>
            </a:r>
            <a:r>
              <a:rPr lang="ar-SA" dirty="0" err="1">
                <a:ea typeface="ＭＳ Ｐゴシック" charset="0"/>
                <a:cs typeface="Arial" panose="020B0604020202020204" pitchFamily="34" charset="0"/>
              </a:rPr>
              <a:t>المسيانية</a:t>
            </a:r>
            <a:r>
              <a:rPr lang="ar-SA" dirty="0">
                <a:ea typeface="ＭＳ Ｐゴシック" charset="0"/>
                <a:cs typeface="Arial" panose="020B0604020202020204" pitchFamily="34" charset="0"/>
              </a:rPr>
              <a:t>/التاريخية</a:t>
            </a:r>
            <a:endParaRPr lang="en-US" dirty="0">
              <a:ea typeface="ＭＳ Ｐゴシック" charset="0"/>
              <a:cs typeface="Arial" panose="020B0604020202020204" pitchFamily="34" charset="0"/>
            </a:endParaRPr>
          </a:p>
        </p:txBody>
      </p:sp>
      <p:sp>
        <p:nvSpPr>
          <p:cNvPr id="740355"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0" y="4076700"/>
            <a:ext cx="9067800" cy="26654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نقد وجهة النظر </a:t>
            </a:r>
            <a:r>
              <a:rPr kumimoji="0" lang="ar-SA" sz="28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المسيانية</a:t>
            </a:r>
            <a:endPar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تفسير العهد (عب 8: 13) والخراب (</a:t>
            </a:r>
            <a:r>
              <a:rPr kumimoji="0" lang="ar-SA" sz="24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دا</a:t>
            </a: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9: 25- 26)</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لا يوجد ذكر لضد المسيح في رؤيا 13: 5 الذي سيملك 42 شهرًا</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في 2 تس 2: 4 يقول أن ضد المسيح (وليس المسيح) سيجلس في هيكل الله كإله</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ومع </a:t>
            </a:r>
            <a:r>
              <a:rPr kumimoji="0" lang="ar-SA" sz="24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ذلط</a:t>
            </a: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يرى يونغ أن الآيات 11: 40- 44 تشير إلى ضد المسيح (يونغ، 248، 251).</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موت المسيح</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يدمر أورشليم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أسبوعًا </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1">
            <a:extLst>
              <a:ext uri="{FF2B5EF4-FFF2-40B4-BE49-F238E27FC236}">
                <a16:creationId xmlns:a16="http://schemas.microsoft.com/office/drawing/2014/main" id="{9DF02F3F-2187-1BF8-D03E-9BA6647A470C}"/>
              </a:ext>
            </a:extLst>
          </p:cNvPr>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المسيانية</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8578"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وجهة نظر جيمس إي. سميث المسيانية</a:t>
            </a:r>
            <a:endParaRPr lang="en-US" dirty="0">
              <a:ea typeface="ＭＳ Ｐゴシック" charset="0"/>
              <a:cs typeface="Arial" panose="020B0604020202020204" pitchFamily="34" charset="0"/>
            </a:endParaRPr>
          </a:p>
        </p:txBody>
      </p:sp>
      <p:pic>
        <p:nvPicPr>
          <p:cNvPr id="7424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4648200" y="4648200"/>
            <a:ext cx="4495800" cy="2209800"/>
          </a:xfrm>
          <a:prstGeom prst="rect">
            <a:avLst/>
          </a:prstGeom>
          <a:solidFill>
            <a:srgbClr val="02010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Tx/>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 الذي يبطل الذبيحة (دانيال 9: 27) ويدنس الهيكل أيضًا (راجع 2 تس 2: 4؛ رؤيا 13: 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848C62-BFB2-AF22-BE6F-D6C2E55EE041}"/>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وجهة نظر جيمس إي. سميث المسيانية</a:t>
            </a:r>
            <a:endParaRPr lang="en-US" dirty="0">
              <a:ea typeface="ＭＳ Ｐゴシック" charset="0"/>
              <a:cs typeface="Arial" panose="020B0604020202020204" pitchFamily="34" charset="0"/>
            </a:endParaRP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3E59A08A-7364-C122-0053-DC95AF035F54}"/>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
        <p:nvSpPr>
          <p:cNvPr id="4" name="Rectangle 6">
            <a:extLst>
              <a:ext uri="{FF2B5EF4-FFF2-40B4-BE49-F238E27FC236}">
                <a16:creationId xmlns:a16="http://schemas.microsoft.com/office/drawing/2014/main" id="{1B1C6BA5-1069-D6B6-2387-52A3BCB33DEC}"/>
              </a:ext>
            </a:extLst>
          </p:cNvPr>
          <p:cNvSpPr>
            <a:spLocks noChangeArrowheads="1"/>
          </p:cNvSpPr>
          <p:nvPr/>
        </p:nvSpPr>
        <p:spPr bwMode="auto">
          <a:xfrm>
            <a:off x="5029200" y="4648200"/>
            <a:ext cx="4114800" cy="2209800"/>
          </a:xfrm>
          <a:prstGeom prst="rect">
            <a:avLst/>
          </a:prstGeom>
          <a:solidFill>
            <a:srgbClr val="000090"/>
          </a:soli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يزد السفر والمعرفة بشكل كبير في ستينيات القرن الميلادي الأول (دا 12: 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يقف أي رجس في الهيكل عام 66 ميلادي.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9602" name="Rectangle 2"/>
          <p:cNvSpPr>
            <a:spLocks noGrp="1" noChangeArrowheads="1"/>
          </p:cNvSpPr>
          <p:nvPr>
            <p:ph type="title"/>
          </p:nvPr>
        </p:nvSpPr>
        <p:spPr>
          <a:xfrm>
            <a:off x="457200" y="-26988"/>
            <a:ext cx="8229600" cy="647701"/>
          </a:xfrm>
        </p:spPr>
        <p:txBody>
          <a:bodyPr/>
          <a:lstStyle/>
          <a:p>
            <a:pPr eaLnBrk="1" hangingPunct="1">
              <a:defRPr/>
            </a:pPr>
            <a:r>
              <a:rPr lang="ar-JO" dirty="0">
                <a:ea typeface="ＭＳ Ｐゴシック" charset="0"/>
                <a:cs typeface="Arial" panose="020B0604020202020204" pitchFamily="34" charset="0"/>
              </a:rPr>
              <a:t>4. وجهة النظر ما قبل الألفية</a:t>
            </a:r>
            <a:endParaRPr lang="en-US" dirty="0">
              <a:ea typeface="ＭＳ Ｐゴシック" charset="0"/>
              <a:cs typeface="Arial" panose="020B0604020202020204" pitchFamily="34" charset="0"/>
            </a:endParaRPr>
          </a:p>
        </p:txBody>
      </p:sp>
      <p:sp>
        <p:nvSpPr>
          <p:cNvPr id="746499"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6512" y="4041775"/>
            <a:ext cx="9001000" cy="262731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الـ 7 أسابيع تبدأ من عام 444 قبل الميلاد في مرسوم </a:t>
            </a:r>
            <a:r>
              <a:rPr kumimoji="0" lang="ar-SA" sz="28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أرتحشستا</a:t>
            </a: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إلى نحميا</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الـ 62 أسبوعًا تنتهي بالدخول الانتصاري للمسيح</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الفجوة = عصر الكنيسة = أزمنة الأمم (لاحظ نبؤة يسوع في لوقا 21: 24)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الأسبوع الأخير = 7 سنوات الضيقة</a:t>
            </a:r>
          </a:p>
        </p:txBody>
      </p:sp>
      <p:sp>
        <p:nvSpPr>
          <p:cNvPr id="24" name="Text Box 11"/>
          <p:cNvSpPr txBox="1">
            <a:spLocks noChangeArrowheads="1"/>
          </p:cNvSpPr>
          <p:nvPr/>
        </p:nvSpPr>
        <p:spPr bwMode="auto">
          <a:xfrm>
            <a:off x="827088" y="692150"/>
            <a:ext cx="792162"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25: 11- 12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1"/>
          <p:cNvSpPr txBox="1">
            <a:spLocks noChangeArrowheads="1"/>
          </p:cNvSpPr>
          <p:nvPr/>
        </p:nvSpPr>
        <p:spPr bwMode="auto">
          <a:xfrm>
            <a:off x="1616075"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1"/>
          <p:cNvSpPr txBox="1">
            <a:spLocks noChangeArrowheads="1"/>
          </p:cNvSpPr>
          <p:nvPr/>
        </p:nvSpPr>
        <p:spPr bwMode="auto">
          <a:xfrm>
            <a:off x="2332038" y="692150"/>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
          <p:cNvSpPr txBox="1">
            <a:spLocks noChangeArrowheads="1"/>
          </p:cNvSpPr>
          <p:nvPr/>
        </p:nvSpPr>
        <p:spPr bwMode="auto">
          <a:xfrm>
            <a:off x="3049588" y="692150"/>
            <a:ext cx="7191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أورشليم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3765550"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مقتل أونيا</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4481513" y="692150"/>
            <a:ext cx="6556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تدنيس أنطيوخس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1"/>
          <p:cNvSpPr txBox="1">
            <a:spLocks noChangeArrowheads="1"/>
          </p:cNvSpPr>
          <p:nvPr/>
        </p:nvSpPr>
        <p:spPr bwMode="auto">
          <a:xfrm>
            <a:off x="5133975" y="692150"/>
            <a:ext cx="654050"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تكريس الهيكل</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1"/>
          <p:cNvSpPr txBox="1">
            <a:spLocks noChangeArrowheads="1"/>
          </p:cNvSpPr>
          <p:nvPr/>
        </p:nvSpPr>
        <p:spPr bwMode="auto">
          <a:xfrm>
            <a:off x="5795963" y="692150"/>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11"/>
          <p:cNvSpPr txBox="1">
            <a:spLocks noChangeArrowheads="1"/>
          </p:cNvSpPr>
          <p:nvPr/>
        </p:nvSpPr>
        <p:spPr bwMode="auto">
          <a:xfrm>
            <a:off x="6435725" y="692150"/>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يدمر أورشليم</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1"/>
          <p:cNvSpPr txBox="1">
            <a:spLocks noChangeArrowheads="1"/>
          </p:cNvSpPr>
          <p:nvPr/>
        </p:nvSpPr>
        <p:spPr bwMode="auto">
          <a:xfrm>
            <a:off x="7019925" y="692150"/>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1"/>
          <p:cNvSpPr txBox="1">
            <a:spLocks noChangeArrowheads="1"/>
          </p:cNvSpPr>
          <p:nvPr/>
        </p:nvSpPr>
        <p:spPr bwMode="auto">
          <a:xfrm>
            <a:off x="7805738" y="692150"/>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1"/>
          <p:cNvSpPr txBox="1">
            <a:spLocks noChangeArrowheads="1"/>
          </p:cNvSpPr>
          <p:nvPr/>
        </p:nvSpPr>
        <p:spPr bwMode="auto">
          <a:xfrm>
            <a:off x="8388350" y="692150"/>
            <a:ext cx="755650"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الملكوت الألفي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1"/>
          <p:cNvSpPr txBox="1">
            <a:spLocks noChangeArrowheads="1"/>
          </p:cNvSpPr>
          <p:nvPr/>
        </p:nvSpPr>
        <p:spPr bwMode="auto">
          <a:xfrm>
            <a:off x="33338" y="3429000"/>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قبل الألفية</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 descr="Green marble"/>
          <p:cNvSpPr>
            <a:spLocks noChangeArrowheads="1"/>
          </p:cNvSpPr>
          <p:nvPr/>
        </p:nvSpPr>
        <p:spPr bwMode="auto">
          <a:xfrm>
            <a:off x="2776538" y="34290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 descr="Green marble"/>
          <p:cNvSpPr>
            <a:spLocks noChangeArrowheads="1"/>
          </p:cNvSpPr>
          <p:nvPr/>
        </p:nvSpPr>
        <p:spPr bwMode="auto">
          <a:xfrm>
            <a:off x="3563938" y="3429000"/>
            <a:ext cx="2736850" cy="431800"/>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5" descr="Green marble"/>
          <p:cNvSpPr>
            <a:spLocks noChangeArrowheads="1"/>
          </p:cNvSpPr>
          <p:nvPr/>
        </p:nvSpPr>
        <p:spPr bwMode="auto">
          <a:xfrm>
            <a:off x="7740650" y="3429000"/>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47C6E-9EE0-6A49-9D39-732F2CF48387}"/>
              </a:ext>
            </a:extLst>
          </p:cNvPr>
          <p:cNvPicPr>
            <a:picLocks noChangeAspect="1"/>
          </p:cNvPicPr>
          <p:nvPr/>
        </p:nvPicPr>
        <p:blipFill>
          <a:blip r:embed="rId3"/>
          <a:srcRect b="8794"/>
          <a:stretch>
            <a:fillRect/>
          </a:stretch>
        </p:blipFill>
        <p:spPr>
          <a:xfrm>
            <a:off x="-5523" y="599306"/>
            <a:ext cx="9149523" cy="6258694"/>
          </a:xfrm>
          <a:prstGeom prst="rect">
            <a:avLst/>
          </a:prstGeom>
        </p:spPr>
      </p:pic>
      <p:sp>
        <p:nvSpPr>
          <p:cNvPr id="419842" name="Rectangle 2"/>
          <p:cNvSpPr>
            <a:spLocks noGrp="1" noChangeArrowheads="1"/>
          </p:cNvSpPr>
          <p:nvPr>
            <p:ph type="title"/>
          </p:nvPr>
        </p:nvSpPr>
        <p:spPr>
          <a:xfrm>
            <a:off x="-13388" y="-27384"/>
            <a:ext cx="9157388" cy="1152128"/>
          </a:xfrm>
          <a:solidFill>
            <a:srgbClr val="000000"/>
          </a:solidFill>
        </p:spPr>
        <p:txBody>
          <a:bodyPr/>
          <a:lstStyle/>
          <a:p>
            <a:pPr eaLnBrk="1" hangingPunct="1">
              <a:defRPr/>
            </a:pPr>
            <a:r>
              <a:rPr lang="en-US" sz="3200" b="1">
                <a:latin typeface="Arial" charset="0"/>
                <a:ea typeface="ＭＳ Ｐゴシック" charset="0"/>
                <a:cs typeface="ＭＳ Ｐゴシック" charset="0"/>
              </a:rPr>
              <a:t>Summary of Views on Daniel 9:24-27</a:t>
            </a:r>
          </a:p>
        </p:txBody>
      </p:sp>
      <p:sp>
        <p:nvSpPr>
          <p:cNvPr id="756739" name="Text Box 8"/>
          <p:cNvSpPr txBox="1">
            <a:spLocks noChangeArrowheads="1"/>
          </p:cNvSpPr>
          <p:nvPr/>
        </p:nvSpPr>
        <p:spPr bwMode="auto">
          <a:xfrm>
            <a:off x="8305800" y="39688"/>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rPr>
              <a:t>554</a:t>
            </a:r>
            <a:endParaRPr lang="en-US" sz="2000" b="1">
              <a:latin typeface="Arial" charset="0"/>
            </a:endParaRPr>
          </a:p>
        </p:txBody>
      </p:sp>
    </p:spTree>
    <p:extLst>
      <p:ext uri="{BB962C8B-B14F-4D97-AF65-F5344CB8AC3E}">
        <p14:creationId xmlns:p14="http://schemas.microsoft.com/office/powerpoint/2010/main" val="602647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dirty="0">
                <a:solidFill>
                  <a:schemeClr val="bg1"/>
                </a:solidFill>
                <a:ea typeface="ＭＳ Ｐゴシック" charset="0"/>
              </a:rPr>
              <a:t>أسابيع دانيال السبعون</a:t>
            </a:r>
            <a:endParaRPr lang="en-US" sz="4000" dirty="0">
              <a:ea typeface="ＭＳ Ｐゴシック"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أسبوع = 483 سنة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 ق.م – 395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 سنوات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اسابيع  </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 ق.م – 33م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750594"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6692" name="Rectangle 4"/>
          <p:cNvSpPr>
            <a:spLocks noGrp="1" noChangeArrowheads="1"/>
          </p:cNvSpPr>
          <p:nvPr>
            <p:ph type="title"/>
          </p:nvPr>
        </p:nvSpPr>
        <p:spPr>
          <a:xfrm>
            <a:off x="0" y="528538"/>
            <a:ext cx="9144000" cy="884238"/>
          </a:xfrm>
          <a:solidFill>
            <a:srgbClr val="020101"/>
          </a:solidFill>
        </p:spPr>
        <p:txBody>
          <a:bodyPr/>
          <a:lstStyle/>
          <a:p>
            <a:pPr eaLnBrk="1" hangingPunct="1">
              <a:defRPr/>
            </a:pPr>
            <a:r>
              <a:rPr lang="ar-JO" sz="4000" dirty="0">
                <a:ea typeface="ＭＳ Ｐゴシック" charset="0"/>
                <a:cs typeface="Arial" panose="020B0604020202020204" pitchFamily="34" charset="0"/>
              </a:rPr>
              <a:t>أسئلة حول وجهة النظر ما قبل الألفية</a:t>
            </a:r>
            <a:endParaRPr lang="en-US" dirty="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0200"/>
            <a:ext cx="91440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هو المرسوم المذكور في 9: 25؟ أربعة خيارات: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مرسوم كورش لإعادة بناء الهيكل (2 أخ 36: 22-23؛ عز 1: 1- 4؛ 6: 1- 5)</a:t>
            </a:r>
            <a:r>
              <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مرسوم داريوس الذي يؤكد على مرسوم كورش (عز 6: 6-12)</a:t>
            </a:r>
            <a:endPar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مرسوم أرتحشستا الأول (عز 7: 11- 26)</a:t>
            </a:r>
            <a:endPar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مرسوم أرتحشستا الثاني المعطى إلى نحميا يخوله بإعادة بناء المدينة (نح 2: 1- 8)</a:t>
            </a:r>
            <a:endPar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8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لماذا نعتبر أن المرسوم هو مرسوم أرتحشستا الثاني في عامه العشرين (444 ق. م)؟ ذلك لأن نحميا 2: 12-17 صوّر أورشليم في حالة خراب في ذلك الوقت.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84139" y="-46038"/>
            <a:ext cx="9290763" cy="7018337"/>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429058" name="Rectangle 4"/>
          <p:cNvSpPr>
            <a:spLocks noGrp="1" noChangeArrowheads="1"/>
          </p:cNvSpPr>
          <p:nvPr>
            <p:ph type="title" idx="4294967295"/>
          </p:nvPr>
        </p:nvSpPr>
        <p:spPr>
          <a:xfrm>
            <a:off x="533400" y="247648"/>
            <a:ext cx="7924800" cy="609600"/>
          </a:xfrm>
          <a:solidFill>
            <a:srgbClr val="000000"/>
          </a:solidFill>
        </p:spPr>
        <p:txBody>
          <a:bodyPr anchor="t"/>
          <a:lstStyle/>
          <a:p>
            <a:pPr rtl="1" eaLnBrk="1" hangingPunct="1"/>
            <a:r>
              <a:rPr lang="ar-JO" sz="3200" dirty="0"/>
              <a:t>أزمنة الأمم (لوقا </a:t>
            </a:r>
            <a:r>
              <a:rPr lang="en-US" sz="3200" dirty="0"/>
              <a:t>1</a:t>
            </a:r>
            <a:r>
              <a:rPr lang="ar-JO" sz="3200" dirty="0"/>
              <a:t>2: 24)</a:t>
            </a:r>
            <a:endParaRPr lang="en-US" sz="3200" dirty="0"/>
          </a:p>
        </p:txBody>
      </p:sp>
      <p:sp>
        <p:nvSpPr>
          <p:cNvPr id="429059" name="Text Box 3"/>
          <p:cNvSpPr txBox="1">
            <a:spLocks noChangeArrowheads="1"/>
          </p:cNvSpPr>
          <p:nvPr/>
        </p:nvSpPr>
        <p:spPr bwMode="auto">
          <a:xfrm>
            <a:off x="8502651" y="5"/>
            <a:ext cx="70397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9060" name="TextBox 5"/>
          <p:cNvSpPr txBox="1">
            <a:spLocks noChangeArrowheads="1"/>
          </p:cNvSpPr>
          <p:nvPr/>
        </p:nvSpPr>
        <p:spPr bwMode="auto">
          <a:xfrm>
            <a:off x="2592395" y="896932"/>
            <a:ext cx="41036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أزمنة الأمم</a:t>
            </a:r>
            <a:r>
              <a:rPr kumimoji="0" lang="en-US"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لوقا 21: 24</a:t>
            </a:r>
            <a:endParaRPr kumimoji="0" lang="en-US"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4860925" y="2433639"/>
            <a:ext cx="3097213" cy="892520"/>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الكنيسة</a:t>
            </a:r>
            <a:endParaRPr kumimoji="0" lang="en-US" sz="2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أعمال 15: 14-18</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رومية 11: 25</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2" name="TextBox 7"/>
          <p:cNvSpPr txBox="1">
            <a:spLocks noChangeArrowheads="1"/>
          </p:cNvSpPr>
          <p:nvPr/>
        </p:nvSpPr>
        <p:spPr bwMode="auto">
          <a:xfrm>
            <a:off x="1979614" y="3749903"/>
            <a:ext cx="5329237"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بين أمم كثيرة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195039" y="2441575"/>
            <a:ext cx="865188" cy="58474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مملكة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يهوذا</a:t>
            </a:r>
            <a:endParaRPr kumimoji="0" lang="en-US"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TextBox 10"/>
          <p:cNvSpPr txBox="1"/>
          <p:nvPr/>
        </p:nvSpPr>
        <p:spPr>
          <a:xfrm>
            <a:off x="2682882" y="2441576"/>
            <a:ext cx="1439863" cy="46163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القرون الأربعة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بين العهدين</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5" name="TextBox 11"/>
          <p:cNvSpPr txBox="1">
            <a:spLocks noChangeArrowheads="1"/>
          </p:cNvSpPr>
          <p:nvPr/>
        </p:nvSpPr>
        <p:spPr bwMode="auto">
          <a:xfrm>
            <a:off x="8010519" y="2433639"/>
            <a:ext cx="1196104"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عرش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الرب</a:t>
            </a:r>
            <a:endParaRPr kumimoji="0" lang="en-US"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 3: 17</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أش 62: 6-7</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3802566" y="4300542"/>
            <a:ext cx="1361966" cy="1600406"/>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حز قيال 6: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3: 4-5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8: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عاموس 9: 8-9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31: 35-37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46: 27-28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51: 5</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7" name="TextBox 13"/>
          <p:cNvSpPr txBox="1">
            <a:spLocks noChangeArrowheads="1"/>
          </p:cNvSpPr>
          <p:nvPr/>
        </p:nvSpPr>
        <p:spPr bwMode="auto">
          <a:xfrm>
            <a:off x="6215069" y="4300542"/>
            <a:ext cx="2709475"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أقيم الكلمة الصالحة التي تكلمت بها إلى بيت إسرائيل و إلى بيت يهوذا</a:t>
            </a:r>
            <a:endParaRPr kumimoji="0" lang="en-US"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 33: 7-14</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أش 4: 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 43: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 2: 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 8: 1-8</a:t>
            </a:r>
            <a:endParaRPr kumimoji="0" lang="en-US" sz="1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9068" name="TextBox 14"/>
          <p:cNvSpPr txBox="1">
            <a:spLocks noChangeArrowheads="1"/>
          </p:cNvSpPr>
          <p:nvPr/>
        </p:nvSpPr>
        <p:spPr bwMode="auto">
          <a:xfrm>
            <a:off x="-84140" y="4300542"/>
            <a:ext cx="3221542" cy="206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غربت شمسها إذ بعد نهار (إر 15: 9)</a:t>
            </a:r>
            <a:endParaRPr kumimoji="0" lang="en-US"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من أجل أنهم تركوا عهد الرب إلههم (إر 22: 8-9)</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2 مل 25: 8-12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 15: 4، 22: 29-30، 30: 24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 10: 4، 28، 11: 22-25، 14: 22-23</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257550" y="3122613"/>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اليونان</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TextBox 18"/>
          <p:cNvSpPr txBox="1"/>
          <p:nvPr/>
        </p:nvSpPr>
        <p:spPr>
          <a:xfrm>
            <a:off x="4338638" y="2790832"/>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70 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TextBox 19"/>
          <p:cNvSpPr txBox="1"/>
          <p:nvPr/>
        </p:nvSpPr>
        <p:spPr>
          <a:xfrm>
            <a:off x="1241425"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538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1" name="TextBox 20"/>
          <p:cNvSpPr txBox="1"/>
          <p:nvPr/>
        </p:nvSpPr>
        <p:spPr>
          <a:xfrm>
            <a:off x="2393951"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333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TextBox 21"/>
          <p:cNvSpPr txBox="1"/>
          <p:nvPr/>
        </p:nvSpPr>
        <p:spPr>
          <a:xfrm>
            <a:off x="3692704"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63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TextBox 22"/>
          <p:cNvSpPr txBox="1"/>
          <p:nvPr/>
        </p:nvSpPr>
        <p:spPr>
          <a:xfrm>
            <a:off x="4338638"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روما</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cxnSp>
        <p:nvCxnSpPr>
          <p:cNvPr id="429076" name="Straight Connector 3"/>
          <p:cNvCxnSpPr>
            <a:cxnSpLocks noChangeShapeType="1"/>
          </p:cNvCxnSpPr>
          <p:nvPr/>
        </p:nvCxnSpPr>
        <p:spPr bwMode="auto">
          <a:xfrm>
            <a:off x="1314450" y="1852624"/>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852624"/>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852617"/>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738188" y="3122613"/>
            <a:ext cx="935037" cy="307744"/>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بابل</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59490"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881063" y="2574926"/>
            <a:ext cx="865187" cy="276967"/>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u="none" strike="noStrike" kern="1200" cap="none" spc="0" normalizeH="0" baseline="0" noProof="0" dirty="0">
                <a:ln>
                  <a:noFill/>
                </a:ln>
                <a:solidFill>
                  <a:srgbClr val="220011"/>
                </a:solidFill>
                <a:effectLst/>
                <a:uLnTx/>
                <a:uFillTx/>
                <a:cs typeface="Arial" panose="020B0604020202020204" pitchFamily="34" charset="0"/>
              </a:rPr>
              <a:t>586 ق.م</a:t>
            </a:r>
            <a:endParaRPr kumimoji="0" lang="en-US" sz="1200" u="none" strike="noStrike" kern="1200" cap="none" spc="0" normalizeH="0" baseline="0" noProof="0" dirty="0">
              <a:ln>
                <a:noFill/>
              </a:ln>
              <a:solidFill>
                <a:srgbClr val="220011"/>
              </a:solidFill>
              <a:effectLst/>
              <a:uLnTx/>
              <a:uFillTx/>
              <a:cs typeface="Arial" panose="020B0604020202020204" pitchFamily="34" charset="0"/>
            </a:endParaRPr>
          </a:p>
        </p:txBody>
      </p:sp>
      <p:sp>
        <p:nvSpPr>
          <p:cNvPr id="10" name="TextBox 9"/>
          <p:cNvSpPr txBox="1"/>
          <p:nvPr/>
        </p:nvSpPr>
        <p:spPr>
          <a:xfrm>
            <a:off x="1620838" y="2441576"/>
            <a:ext cx="1060450" cy="276967"/>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الإسترداد</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1719263"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فارس</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0" name="TextBox 49"/>
          <p:cNvSpPr txBox="1"/>
          <p:nvPr/>
        </p:nvSpPr>
        <p:spPr>
          <a:xfrm>
            <a:off x="3419482" y="6565906"/>
            <a:ext cx="5512377" cy="307744"/>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مقتبس من ريموند لودويجسون، مسح نبوة الكتاب المقدس</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44818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ea typeface="ＭＳ Ｐゴシック" charset="0"/>
                <a:cs typeface="Arial" panose="020B0604020202020204" pitchFamily="34" charset="0"/>
              </a:rPr>
              <a:t>دانيال 9: 25-27</a:t>
            </a:r>
            <a:endParaRPr lang="en-US" dirty="0">
              <a:solidFill>
                <a:srgbClr val="FFFFFF"/>
              </a:solidFill>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86 ب-د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 فاعلم وافهم أنه من خروج الأمر لتجديد أورشليم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بنائها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إلى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الرئيس سبعة أسابيع واثنان وستون أسبوعاً يعود ويبنى سوق وخليج في ضيق الأزمنة وبعد اثنين وستين اسبوعاً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يقطع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وليس له وشعب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رئيس</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آت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يخرب المدينة والقدس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وانتهاؤه بغمارة وإلى النهاية حرب وخرب قضي بها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يثبت عهداً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كثيرين في أسبوع واحد وفي وسط الأسبوع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يبطل الذبيحة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والتقدمة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على جناح الأرجاس مخرب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حتى يتم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يصب المقضي على المخرب</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03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33250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rPr>
              <a:t>إنّ سيادة الله وسيطرتهُ على الأمم هي التي شجعت على السبي اليهودي للحفاظ على إسرائيل في الفترة مابين احتلال الملك نبوخذنصّر لأورشليم (605 ق.م) وحتّى تأسيس المملكة المُباركة تحت الحُكم المسياني. </a:t>
            </a:r>
            <a:endParaRPr lang="en-US"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532</a:t>
            </a:r>
            <a:endParaRPr lang="en-US" altLang="zh-CN" b="1" kern="0" dirty="0">
              <a:solidFill>
                <a:srgbClr val="000000"/>
              </a:solidFill>
              <a:latin typeface="Arial" panose="020B0604020202020204" pitchFamily="34" charset="0"/>
              <a:cs typeface="Arial" panose="020B0604020202020204" pitchFamily="34" charset="0"/>
            </a:endParaRP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346</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SA"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
</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170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ar-JO" sz="3600" dirty="0">
                <a:ea typeface="ＭＳ Ｐゴシック" charset="0"/>
                <a:cs typeface="Arial" panose="020B0604020202020204" pitchFamily="34" charset="0"/>
              </a:rPr>
              <a:t>التقويم اليهودي</a:t>
            </a:r>
            <a:endParaRPr lang="en-US" sz="3600" dirty="0">
              <a:ea typeface="ＭＳ Ｐゴシック" charset="0"/>
              <a:cs typeface="Arial" panose="020B0604020202020204" pitchFamily="34" charset="0"/>
            </a:endParaRP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latin typeface="Arial" panose="020B0604020202020204" pitchFamily="34" charset="0"/>
                <a:cs typeface="Arial" panose="020B0604020202020204" pitchFamily="34" charset="0"/>
              </a:rPr>
              <a:t>553</a:t>
            </a:r>
          </a:p>
        </p:txBody>
      </p:sp>
      <p:sp>
        <p:nvSpPr>
          <p:cNvPr id="5" name="Rectangle 3"/>
          <p:cNvSpPr txBox="1">
            <a:spLocks noChangeArrowheads="1"/>
          </p:cNvSpPr>
          <p:nvPr/>
        </p:nvSpPr>
        <p:spPr bwMode="auto">
          <a:xfrm>
            <a:off x="0" y="2049463"/>
            <a:ext cx="8893175" cy="42338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360 يومًا في السنة</a:t>
            </a:r>
          </a:p>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69 أسبوعًا من 483 سنة = 476 سنة شمسية</a:t>
            </a:r>
          </a:p>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صدور المرسوم في 5 آذار عام 444 ق.م. إلى وقت قطع المسيح بقي قائمًا إلى 3 نيسان عام 33 ميلادي. هذا يجعل دخول المسيح ال</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إ</a:t>
            </a: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نتصاري في 30 آذار عام 33 ميلادي. </a:t>
            </a:r>
          </a:p>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قارن 9: 27 مع رؤيا 13: 5، 14- 15.</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قرارات السبعين أسبوعًا</a:t>
            </a:r>
            <a:endParaRPr lang="en-US" sz="4000" dirty="0">
              <a:ea typeface="ＭＳ Ｐゴシック" charset="0"/>
              <a:cs typeface="Arial" panose="020B0604020202020204" pitchFamily="34" charset="0"/>
            </a:endParaRPr>
          </a:p>
        </p:txBody>
      </p:sp>
      <p:pic>
        <p:nvPicPr>
          <p:cNvPr id="63795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5" name="Text Box 4"/>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795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هارولد هوينر، الجوانب التاريخية لحياة المسيح</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قرارات السبعين أسبوعًا</a:t>
            </a:r>
            <a:endParaRPr lang="en-US" sz="4000" dirty="0">
              <a:ea typeface="ＭＳ Ｐゴシック" charset="0"/>
              <a:cs typeface="Arial" panose="020B0604020202020204" pitchFamily="34" charset="0"/>
            </a:endParaRPr>
          </a:p>
        </p:txBody>
      </p:sp>
      <p:sp>
        <p:nvSpPr>
          <p:cNvPr id="640002" name="Text Box 3"/>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40003" name="Group 4"/>
          <p:cNvGrpSpPr>
            <a:grpSpLocks/>
          </p:cNvGrpSpPr>
          <p:nvPr/>
        </p:nvGrpSpPr>
        <p:grpSpPr bwMode="auto">
          <a:xfrm>
            <a:off x="304800" y="1219200"/>
            <a:ext cx="8458200" cy="5148263"/>
            <a:chOff x="192" y="981"/>
            <a:chExt cx="5328" cy="3243"/>
          </a:xfrm>
        </p:grpSpPr>
        <p:pic>
          <p:nvPicPr>
            <p:cNvPr id="64000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40004" name="Text Box 7"/>
          <p:cNvSpPr txBox="1">
            <a:spLocks noChangeArrowheads="1"/>
          </p:cNvSpPr>
          <p:nvPr/>
        </p:nvSpPr>
        <p:spPr bwMode="auto">
          <a:xfrm>
            <a:off x="2895600" y="6438900"/>
            <a:ext cx="36711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هارولد هوينر، الجوانب التاريخية لحياة المسيح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وَفِيمَا هُوَ يَقْتَرِبُ نَظَرَ إِلَى الْمَدِينَةِ وَبَكَى عَلَيْهَا قَائِلاً:</a:t>
            </a:r>
            <a:r>
              <a:rPr lang="en-US" sz="4000" b="1" dirty="0">
                <a:solidFill>
                  <a:srgbClr val="FFFFFF"/>
                </a:solidFill>
                <a:effectLst>
                  <a:glow rad="177800">
                    <a:srgbClr val="000000"/>
                  </a:glow>
                </a:effectLst>
                <a:latin typeface="Arial" panose="020B0604020202020204" pitchFamily="34" charset="0"/>
                <a:cs typeface="Arial" panose="020B0604020202020204" pitchFamily="34" charset="0"/>
              </a:rPr>
              <a:t> </a:t>
            </a: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نَّكِ لَوْ عَلِمْتِ أَنْتِ أَيْضاً حَتَّى فِي يَوْمِكِ هَذَا مَا هُوَ لِسَلاَمِكِ. وَلَكِنِ الآنَ قَدْ أُخْفِيَ عَنْ عَيْنَيْكِ.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dirty="0">
                <a:solidFill>
                  <a:srgbClr val="FFFFFF"/>
                </a:solidFill>
                <a:effectLst>
                  <a:glow rad="177800">
                    <a:srgbClr val="000000"/>
                  </a:glow>
                </a:effectLst>
                <a:cs typeface="Arial" panose="020B0604020202020204" pitchFamily="34" charset="0"/>
              </a:rPr>
              <a:t>لوقا ١٩ : ٤١-٤٢</a:t>
            </a:r>
          </a:p>
        </p:txBody>
      </p:sp>
      <p:sp>
        <p:nvSpPr>
          <p:cNvPr id="2" name="Rectangle 2">
            <a:extLst>
              <a:ext uri="{FF2B5EF4-FFF2-40B4-BE49-F238E27FC236}">
                <a16:creationId xmlns:a16="http://schemas.microsoft.com/office/drawing/2014/main" id="{7DB79E39-FE9B-E791-86DD-BE50E7D0A789}"/>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An Ominous Day</a:t>
            </a:r>
          </a:p>
        </p:txBody>
      </p:sp>
    </p:spTree>
    <p:extLst>
      <p:ext uri="{BB962C8B-B14F-4D97-AF65-F5344CB8AC3E}">
        <p14:creationId xmlns:p14="http://schemas.microsoft.com/office/powerpoint/2010/main" val="32183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٤٣ فَإِنَّهُ سَتَأْتِي أَيَّامٌ وَيُحِيطُ بِكِ أَعْدَاؤُكِ بِمِتْرَسَةٍ وَيُحْدِقُونَ بِكِ وَيُحَاصِرُونَكِ مِنْ كُلِّ جِهَةٍ ٤٤ وَيَهْدِمُونَكِ وَبَنِيكِ فِيكِ وَلاَ يَتْرُكُونَ فِيكِ حَجَراً عَلَى حَجَرٍ لأَنَّكِ لَمْ تَعْرِفِي زَمَانَ افْتِقَادِكِ».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dirty="0">
                <a:solidFill>
                  <a:srgbClr val="FFFFFF"/>
                </a:solidFill>
                <a:effectLst>
                  <a:glow rad="177800">
                    <a:srgbClr val="000000"/>
                  </a:glow>
                </a:effectLst>
                <a:cs typeface="Arial" panose="020B0604020202020204" pitchFamily="34" charset="0"/>
              </a:rPr>
              <a:t>لوقا ١٩ : ٤٣-٤٤</a:t>
            </a:r>
          </a:p>
        </p:txBody>
      </p:sp>
      <p:sp>
        <p:nvSpPr>
          <p:cNvPr id="3" name="Rectangle 2">
            <a:extLst>
              <a:ext uri="{FF2B5EF4-FFF2-40B4-BE49-F238E27FC236}">
                <a16:creationId xmlns:a16="http://schemas.microsoft.com/office/drawing/2014/main" id="{EA2CB6CD-DFE9-5211-9A6F-B6731CF947B8}"/>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An Ominous Day</a:t>
            </a:r>
          </a:p>
        </p:txBody>
      </p:sp>
    </p:spTree>
    <p:extLst>
      <p:ext uri="{BB962C8B-B14F-4D97-AF65-F5344CB8AC3E}">
        <p14:creationId xmlns:p14="http://schemas.microsoft.com/office/powerpoint/2010/main" val="8209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Mind the Gap</a:t>
            </a:r>
          </a:p>
        </p:txBody>
      </p:sp>
      <p:pic>
        <p:nvPicPr>
          <p:cNvPr id="59801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5400"/>
            <a:ext cx="9144000" cy="6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923599">
            <a:off x="-670620" y="86447"/>
            <a:ext cx="734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644" y="1016794"/>
            <a:ext cx="3095625" cy="3744913"/>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9042"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671763"/>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99044" name="Rectangle 3"/>
          <p:cNvSpPr>
            <a:spLocks noChangeArrowheads="1"/>
          </p:cNvSpPr>
          <p:nvPr/>
        </p:nvSpPr>
        <p:spPr bwMode="auto">
          <a:xfrm>
            <a:off x="468313" y="1196975"/>
            <a:ext cx="4037012"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لماذا يجب أن يكون هناك </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فجوة</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بين نهاية الأسبوع الـ 69 وبداية</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الأسبوع الـ 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descr="Green marble"/>
          <p:cNvSpPr>
            <a:spLocks noChangeArrowheads="1"/>
          </p:cNvSpPr>
          <p:nvPr/>
        </p:nvSpPr>
        <p:spPr bwMode="auto">
          <a:xfrm>
            <a:off x="533400" y="4313238"/>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533400" y="3551238"/>
            <a:ext cx="59499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69 سبعة = 483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5" descr="Green marble"/>
          <p:cNvSpPr>
            <a:spLocks noChangeArrowheads="1"/>
          </p:cNvSpPr>
          <p:nvPr/>
        </p:nvSpPr>
        <p:spPr bwMode="auto">
          <a:xfrm>
            <a:off x="8080375" y="4313238"/>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228600" y="5843588"/>
            <a:ext cx="23622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444 قبل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- 395 قبل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7164388" y="5355233"/>
            <a:ext cx="1979612"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سبعة واحدة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7 سنوات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4800" y="5355233"/>
            <a:ext cx="64738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سبعات</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سبعة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3886200" y="5859463"/>
            <a:ext cx="2449513"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395 قبل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- 33 بعد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5454650" y="2279650"/>
            <a:ext cx="257333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الممسوح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0" y="2700338"/>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المرسوم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Line 12"/>
          <p:cNvSpPr>
            <a:spLocks noChangeShapeType="1"/>
          </p:cNvSpPr>
          <p:nvPr/>
        </p:nvSpPr>
        <p:spPr bwMode="auto">
          <a:xfrm>
            <a:off x="609600"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Line 13"/>
          <p:cNvSpPr>
            <a:spLocks noChangeShapeType="1"/>
          </p:cNvSpPr>
          <p:nvPr/>
        </p:nvSpPr>
        <p:spPr bwMode="auto">
          <a:xfrm>
            <a:off x="6797675"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905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179388" y="1196975"/>
            <a:ext cx="8929687" cy="3046988"/>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 يكن من الممكن تحقيق النبوات الستة في دانيال 9: 24 عند المجيء الأول للمسيح.</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هذه النبوات لا تتعلق بالكنيسة بل بإسرائيل.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انتهت إسرائيل من خطيتها (24 أ)؟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كان لإسرائيل كفارة عن خطاياها (24 ب – ت)؟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رأت إسرائيل البر الأبدي (24 ث)؟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يزال بولس يرى أن هذا هو المستقبل بالنسبة لإسرائيل (رومية 11: 25- 27).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بلغت الرؤية والنبوة ذروتها (24 ج)؟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تم مسح قدوس القدوسين بعد (24 ح)؟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109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109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1094" name="TextBox 6"/>
          <p:cNvSpPr txBox="1">
            <a:spLocks noChangeArrowheads="1"/>
          </p:cNvSpPr>
          <p:nvPr/>
        </p:nvSpPr>
        <p:spPr bwMode="auto">
          <a:xfrm>
            <a:off x="395288" y="5110163"/>
            <a:ext cx="8748712" cy="10156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3688" indent="-29368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293688" marR="0" lvl="0" indent="-293688" algn="r" defTabSz="914400" rtl="1"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الرغم من أن عبارة قدوس القدوسين قد تم تفسيرها لتعني مسحة المسيح (</a:t>
            </a:r>
            <a:r>
              <a:rPr lang="ar-JO" sz="2000" b="1" dirty="0">
                <a:solidFill>
                  <a:srgbClr val="FFFFFF"/>
                </a:solidFill>
                <a:latin typeface="Arial" panose="020B0604020202020204" pitchFamily="34" charset="0"/>
                <a:cs typeface="Arial" panose="020B0604020202020204" pitchFamily="34" charset="0"/>
              </a:rPr>
              <a:t>مثل</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يونغ، نبوة دانيال، 210) ألا أن هذه الكلمات التقنية تترجم دائمًا في العهد القديم على أنها قدس الأقداس    المرجع الواضح هو تكريس الهيكل الألفي (راجع حزقيال 40 – 46).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1095" name="Text Box 15"/>
          <p:cNvSpPr txBox="1">
            <a:spLocks noChangeArrowheads="1"/>
          </p:cNvSpPr>
          <p:nvPr/>
        </p:nvSpPr>
        <p:spPr bwMode="auto">
          <a:xfrm>
            <a:off x="8027988" y="-1108075"/>
            <a:ext cx="11160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01096"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سبعون أسبوعاً قضيت على شعبك وعلى مدينتك المقدسة</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Title 1"/>
          <p:cNvSpPr txBox="1">
            <a:spLocks/>
          </p:cNvSpPr>
          <p:nvPr/>
        </p:nvSpPr>
        <p:spPr bwMode="auto">
          <a:xfrm>
            <a:off x="3059832" y="2204864"/>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1. تكميل المعصية</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2. تتميم الخطايا</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3. كفارة الإثم</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4. يؤتى بالبر الأبدي</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5. ختم الرؤيا والنبوة و</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6. مسح قدوس القدوسين</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لهذا فإن الأسابيع السبعين لها تتميم </a:t>
            </a:r>
            <a:r>
              <a:rPr kumimoji="0" lang="ar-JO"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مستقبلي</a:t>
            </a:r>
            <a:endParaRPr kumimoji="0" lang="en-US"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rot="16200000">
            <a:off x="2279400" y="2882254"/>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rot="16200000">
            <a:off x="2208634" y="4337932"/>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568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4211638" y="1268413"/>
            <a:ext cx="1152525" cy="647700"/>
          </a:xfrm>
          <a:prstGeom prst="wedgeEllipseCallout">
            <a:avLst>
              <a:gd name="adj1" fmla="val -39550"/>
              <a:gd name="adj2" fmla="val 363857"/>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86"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605187" name="Rectangle 3"/>
          <p:cNvSpPr>
            <a:spLocks noChangeArrowheads="1"/>
          </p:cNvSpPr>
          <p:nvPr/>
        </p:nvSpPr>
        <p:spPr bwMode="auto">
          <a:xfrm>
            <a:off x="323850" y="1196975"/>
            <a:ext cx="871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تشير الكلمة الأولى في الآية 26</a:t>
            </a:r>
            <a:r>
              <a:rPr lang="ar-JO" b="1" dirty="0">
                <a:solidFill>
                  <a:srgbClr val="FFFFFF"/>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a:t>
            </a:r>
            <a:r>
              <a:rPr kumimoji="0" lang="he-IL"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וְאַחֲרֵ֤י)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وجود فجوة. تحدث هذه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الفجوة بعد ذروة الأسبوع التاسع والستين من قطع المسيح وعند صلبه بعد دخوله الإنتصاري.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88"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89"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250825" y="4919663"/>
            <a:ext cx="88931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ترى المدرسة التاريخية التقليدية أن معمودية المسيح تنهي الـ 69 أسبوعاً وأن موته في منتصف الأسبوع الـ 70. إذا كان الأمر كذلك فعلى النص أن يقرأ أن قطع المسيح سيكون أثناء أو في منتصف الأسبوع السبعين. ومع ذلك تقول الآية 26 أنه يجب أن تحدث عدة أحداث قبل بداية الأسبوع السبعين كدمار أورشليم وحروب عديدة.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p:cNvSpPr txBox="1">
            <a:spLocks noChangeArrowheads="1"/>
          </p:cNvSpPr>
          <p:nvPr/>
        </p:nvSpPr>
        <p:spPr bwMode="auto">
          <a:xfrm>
            <a:off x="3132138" y="3381375"/>
            <a:ext cx="1295400" cy="78483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موت المسيح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 ب. م.</a:t>
            </a:r>
          </a:p>
        </p:txBody>
      </p:sp>
      <p:sp>
        <p:nvSpPr>
          <p:cNvPr id="9" name="Text Box 11"/>
          <p:cNvSpPr txBox="1">
            <a:spLocks noChangeArrowheads="1"/>
          </p:cNvSpPr>
          <p:nvPr/>
        </p:nvSpPr>
        <p:spPr bwMode="auto">
          <a:xfrm>
            <a:off x="4606925" y="3381375"/>
            <a:ext cx="1192213" cy="107721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يدمر</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 ب. م.</a:t>
            </a:r>
          </a:p>
        </p:txBody>
      </p:sp>
      <p:sp>
        <p:nvSpPr>
          <p:cNvPr id="10" name="Text Box 11"/>
          <p:cNvSpPr txBox="1">
            <a:spLocks noChangeArrowheads="1"/>
          </p:cNvSpPr>
          <p:nvPr/>
        </p:nvSpPr>
        <p:spPr bwMode="auto">
          <a:xfrm>
            <a:off x="5795963" y="2565400"/>
            <a:ext cx="1871662"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عصر الكنيسة:</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"وَٱنْتِهَاؤُهُ بِغَمَارَةٍ،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وَإِلَى ٱلنِّهَايَةِ حَرْبٌ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وَخِرَبٌ قُضِيَ بِهَا."</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(9: 26 ب)</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11"/>
          <p:cNvSpPr txBox="1">
            <a:spLocks noChangeArrowheads="1"/>
          </p:cNvSpPr>
          <p:nvPr/>
        </p:nvSpPr>
        <p:spPr bwMode="auto">
          <a:xfrm>
            <a:off x="7821613" y="3381375"/>
            <a:ext cx="1287462"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سنوات</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3" descr="Green marble"/>
          <p:cNvSpPr>
            <a:spLocks noChangeArrowheads="1"/>
          </p:cNvSpPr>
          <p:nvPr/>
        </p:nvSpPr>
        <p:spPr bwMode="auto">
          <a:xfrm>
            <a:off x="323850" y="43656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أسابيع</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3" descr="Green marble"/>
          <p:cNvSpPr>
            <a:spLocks noChangeArrowheads="1"/>
          </p:cNvSpPr>
          <p:nvPr/>
        </p:nvSpPr>
        <p:spPr bwMode="auto">
          <a:xfrm>
            <a:off x="1111250" y="4365625"/>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5" descr="Green marble"/>
          <p:cNvSpPr>
            <a:spLocks noChangeArrowheads="1"/>
          </p:cNvSpPr>
          <p:nvPr/>
        </p:nvSpPr>
        <p:spPr bwMode="auto">
          <a:xfrm>
            <a:off x="8032750" y="4365625"/>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98"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05199"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سيفشل عهد المسيح الدجّال(9: 27) الذي على نمط أنطيوخوس (11: 22-32) وسيبَدّل بالمسيّا الحقيقي والوحيد حافظ العهد(9: 4).</a:t>
            </a:r>
          </a:p>
        </p:txBody>
      </p:sp>
      <p:sp>
        <p:nvSpPr>
          <p:cNvPr id="5" name="Text Box 3"/>
          <p:cNvSpPr txBox="1">
            <a:spLocks noChangeArrowheads="1"/>
          </p:cNvSpPr>
          <p:nvPr/>
        </p:nvSpPr>
        <p:spPr bwMode="auto">
          <a:xfrm>
            <a:off x="8028385" y="44450"/>
            <a:ext cx="10106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2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ea typeface="ＭＳ Ｐゴシック" charset="0"/>
                <a:cs typeface="Arial" panose="020B0604020202020204" pitchFamily="34" charset="0"/>
              </a:rPr>
              <a:t>دانيال 9: 25-27</a:t>
            </a:r>
            <a:endParaRPr lang="en-US" dirty="0">
              <a:solidFill>
                <a:srgbClr val="FFFFFF"/>
              </a:solidFill>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86 ب-د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 فاعلم وافهم أنه من خروج الأمر لتجديد أورشليم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بنائها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إلى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الرئيس سبعة أسابيع واثنان وستون أسبوعاً يعود ويبنى سوق وخليج في ضيق الأزمنة وبعد اثنين وستين اسبوعاً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يقطع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وليس له وشعب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رئيس</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آت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يخرب المدينة والقدس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وانتهاؤه بغمارة وإلى النهاية حرب وخرب قضي بها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يثبت عهداً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كثيرين في أسبوع واحد وفي وسط الأسبوع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يبطل الذبيحة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والتقدمة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على جناح الأرجاس مخرب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حتى يتم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يصب المقضي على المخرب</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323850" y="1196975"/>
            <a:ext cx="8712200" cy="4154984"/>
          </a:xfrm>
          <a:prstGeom prst="rect">
            <a:avLst/>
          </a:prstGeom>
        </p:spPr>
        <p:txBody>
          <a:bodyPr>
            <a:spAutoFit/>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قد تبدو فكرة الفجوات غريبة بالنسبة لعقل القرن الحادي والعشرين، لكن هذا لم يكن صحيحًا بالنسبة للعقلية اليهودية.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سبيل المثال يسجل إشعياء 61: 1- 2 مجيئي المسيح في سياق واحد. لقد اقتبس المسيح هذا الجزء من المقطع المتعلق بمجيئه الأول في لوقا 4: 18- 19 وبذلك يكشف أن تباعدًا في سنوات عديدة يظهر.</a:t>
            </a: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وفيما يتعلق بالعقلية اليهودية يلاحظ غاندري</a:t>
            </a:r>
            <a:r>
              <a:rPr lang="ar-JO" b="1" dirty="0">
                <a:solidFill>
                  <a:srgbClr val="FFFFFF"/>
                </a:solidFill>
                <a:latin typeface="Arial" panose="020B0604020202020204" pitchFamily="34" charset="0"/>
                <a:cs typeface="Arial" panose="020B0604020202020204" pitchFamily="34" charset="0"/>
              </a:rPr>
              <a:t> أ</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 إمكانية وجود فجوة بين التسعة والستين أسبوعاً والسبعين أسبوعاً قد تم تحديدها من خلال ظاهرة العهد القديم المقبولة جيدًا للمنظور النبوي حيث لم يتم إدراك الفجوات كتلك الموجودة بين المجيئين الأول والثاني. (روبرت هـ. غاندري، الكنيسة والضيقة، جراند رابدز: زوندرفان، 1973، 190).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4" name="Rectangle 5"/>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5" name="Rectangle 6"/>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0928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323850" y="1196975"/>
            <a:ext cx="8712200" cy="3108543"/>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الشخص الذي يؤكد العهد في دانيال 9: 27 لا يمكن أن يكون المسيح.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في هذه الآية ينظر إلى رئيس آتٍ في الآية السابقة (تيطس في عام 70 ميلادي) باعتباره كسابقتها.</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أيضًا لو كان المسيح هو مثبت العهد إذًا ما هو العهد الذي أكده ثم نقضه؟ بالتأكيد ليس العهد الجديد.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4"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11335"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7"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ar-JO" sz="4000" dirty="0">
                <a:ea typeface="ＭＳ Ｐゴシック" charset="0"/>
                <a:cs typeface="Arial" panose="020B0604020202020204" pitchFamily="34" charset="0"/>
              </a:rPr>
              <a:t>بقي الهيكل قائمًا حتى عام 70 ميلادي</a:t>
            </a:r>
            <a:endParaRPr lang="en-US" sz="4000" dirty="0">
              <a:ea typeface="ＭＳ Ｐゴシック"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3657600" y="152400"/>
            <a:ext cx="5486400" cy="1066800"/>
          </a:xfrm>
        </p:spPr>
        <p:txBody>
          <a:bodyPr/>
          <a:lstStyle/>
          <a:p>
            <a:pPr eaLnBrk="1" hangingPunct="1"/>
            <a:r>
              <a:rPr lang="ar-SA" sz="4800" dirty="0">
                <a:solidFill>
                  <a:schemeClr val="bg1"/>
                </a:solidFill>
                <a:ea typeface="ＭＳ Ｐゴシック" charset="0"/>
                <a:cs typeface="Arial" panose="020B0604020202020204" pitchFamily="34" charset="0"/>
              </a:rPr>
              <a:t>تسوية  قلعة  </a:t>
            </a:r>
            <a:r>
              <a:rPr lang="ar-SA" sz="4800" dirty="0" err="1">
                <a:solidFill>
                  <a:schemeClr val="bg1"/>
                </a:solidFill>
                <a:ea typeface="ＭＳ Ｐゴシック" charset="0"/>
                <a:cs typeface="Arial" panose="020B0604020202020204" pitchFamily="34" charset="0"/>
              </a:rPr>
              <a:t>أنطونيا</a:t>
            </a:r>
            <a:endParaRPr lang="en-US" sz="4800" dirty="0">
              <a:solidFill>
                <a:schemeClr val="bg1"/>
              </a:solidFill>
              <a:ea typeface="ＭＳ Ｐゴシック" charset="0"/>
              <a:cs typeface="Arial" panose="020B0604020202020204" pitchFamily="34" charset="0"/>
            </a:endParaRPr>
          </a:p>
        </p:txBody>
      </p:sp>
      <p:pic>
        <p:nvPicPr>
          <p:cNvPr id="34611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611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9297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74"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3212976"/>
            <a:ext cx="2843808" cy="3600400"/>
          </a:xfrm>
        </p:spPr>
        <p:txBody>
          <a:bodyPr/>
          <a:lstStyle/>
          <a:p>
            <a:pPr eaLnBrk="1" hangingPunct="1">
              <a:defRPr/>
            </a:pPr>
            <a:r>
              <a:rPr lang="ar-JO" sz="2800" dirty="0">
                <a:solidFill>
                  <a:srgbClr val="FFFFFF"/>
                </a:solidFill>
                <a:effectLst>
                  <a:glow rad="177800">
                    <a:schemeClr val="bg2"/>
                  </a:glow>
                </a:effectLst>
                <a:ea typeface="ＭＳ Ｐゴシック" charset="0"/>
                <a:cs typeface="Arial" panose="020B0604020202020204" pitchFamily="34" charset="0"/>
              </a:rPr>
              <a:t>تم مهاجمة الهيكل من قبل تيطس</a:t>
            </a:r>
            <a:br>
              <a:rPr lang="ar-JO" sz="2800" dirty="0">
                <a:solidFill>
                  <a:srgbClr val="FFFFFF"/>
                </a:solidFill>
                <a:effectLst>
                  <a:glow rad="177800">
                    <a:schemeClr val="bg2"/>
                  </a:glow>
                </a:effectLst>
                <a:ea typeface="ＭＳ Ｐゴシック" charset="0"/>
                <a:cs typeface="Arial" panose="020B0604020202020204" pitchFamily="34" charset="0"/>
              </a:rPr>
            </a:br>
            <a:r>
              <a:rPr lang="ar-JO" sz="2800" dirty="0">
                <a:solidFill>
                  <a:srgbClr val="FFFFFF"/>
                </a:solidFill>
                <a:effectLst>
                  <a:glow rad="177800">
                    <a:schemeClr val="bg2"/>
                  </a:glow>
                </a:effectLst>
                <a:ea typeface="ＭＳ Ｐゴシック" charset="0"/>
                <a:cs typeface="Arial" panose="020B0604020202020204" pitchFamily="34" charset="0"/>
              </a:rPr>
              <a:t>رئِيسٍ آتٍ يُخْرِبُ ٱلْمَدِينَةَ وَٱلْقُدْسَ</a:t>
            </a:r>
            <a:br>
              <a:rPr lang="ar-JO" sz="2800" dirty="0">
                <a:solidFill>
                  <a:srgbClr val="FFFFFF"/>
                </a:solidFill>
                <a:effectLst>
                  <a:glow rad="177800">
                    <a:schemeClr val="bg2"/>
                  </a:glow>
                </a:effectLst>
                <a:ea typeface="ＭＳ Ｐゴシック" charset="0"/>
                <a:cs typeface="Arial" panose="020B0604020202020204" pitchFamily="34" charset="0"/>
              </a:rPr>
            </a:br>
            <a:r>
              <a:rPr lang="ar-JO" sz="2800" dirty="0">
                <a:solidFill>
                  <a:srgbClr val="FFFFFF"/>
                </a:solidFill>
                <a:effectLst>
                  <a:glow rad="177800">
                    <a:schemeClr val="bg2"/>
                  </a:glow>
                </a:effectLst>
                <a:ea typeface="ＭＳ Ｐゴシック" charset="0"/>
                <a:cs typeface="Arial" panose="020B0604020202020204" pitchFamily="34" charset="0"/>
              </a:rPr>
              <a:t>(9: 26)</a:t>
            </a:r>
            <a:endParaRPr lang="en-US" sz="3600" dirty="0">
              <a:solidFill>
                <a:srgbClr val="FFFFFF"/>
              </a:solidFill>
              <a:effectLst>
                <a:glow rad="177800">
                  <a:schemeClr val="bg2"/>
                </a:glow>
              </a:effectLst>
              <a:ea typeface="ＭＳ Ｐゴシック" charset="0"/>
              <a:cs typeface="Arial" panose="020B0604020202020204" pitchFamily="34"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4"/>
          <p:cNvSpPr>
            <a:spLocks noChangeArrowheads="1"/>
          </p:cNvSpPr>
          <p:nvPr/>
        </p:nvSpPr>
        <p:spPr bwMode="auto">
          <a:xfrm>
            <a:off x="0" y="44450"/>
            <a:ext cx="4648200" cy="495300"/>
          </a:xfrm>
          <a:prstGeom prst="rect">
            <a:avLst/>
          </a:prstGeom>
          <a:noFill/>
          <a:ln w="9525">
            <a:noFill/>
            <a:miter lim="800000"/>
            <a:headEnd/>
            <a:tailEnd/>
          </a:ln>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0033"/>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أيلول عام 70 ميلادي</a:t>
            </a:r>
            <a:endParaRPr kumimoji="0" lang="en-US" sz="3600" b="1" u="none" strike="noStrike" kern="1200" cap="none" spc="0" normalizeH="0" baseline="0" noProof="0" dirty="0">
              <a:ln>
                <a:noFill/>
              </a:ln>
              <a:solidFill>
                <a:srgbClr val="FF0033"/>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19523" name="Rectangle 3"/>
          <p:cNvSpPr>
            <a:spLocks noChangeArrowheads="1"/>
          </p:cNvSpPr>
          <p:nvPr/>
        </p:nvSpPr>
        <p:spPr bwMode="auto">
          <a:xfrm>
            <a:off x="323850" y="1196975"/>
            <a:ext cx="87122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marR="0" lvl="0" indent="-457200" algn="just"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بما أن موت المسيح لم يُبطل الذبيحة والتقدمة (دانيال 9: 27) فيجب أن يكون هناك فجوة بين الأسبوعين الـ 69 والـ 70.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just"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استمر اليهود في نظام الذبائح حتى أوقف الله ممارساتهم الكريهة عندما دمّر تيطس الهيكل عام 70 ميلادي.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4"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5"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1952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0" name="Title 1"/>
          <p:cNvSpPr>
            <a:spLocks noGrp="1"/>
          </p:cNvSpPr>
          <p:nvPr>
            <p:ph type="title"/>
          </p:nvPr>
        </p:nvSpPr>
        <p:spPr>
          <a:xfrm>
            <a:off x="-36513" y="-26988"/>
            <a:ext cx="9180513" cy="647701"/>
          </a:xfrm>
        </p:spPr>
        <p:txBody>
          <a:bodyPr/>
          <a:lstStyle/>
          <a:p>
            <a:r>
              <a:rPr lang="ar-JO" sz="3600" dirty="0">
                <a:solidFill>
                  <a:srgbClr val="FFFFFF"/>
                </a:solidFill>
                <a:ea typeface="ＭＳ Ｐゴシック" charset="0"/>
              </a:rPr>
              <a:t>حجاب الهيكل</a:t>
            </a:r>
            <a:endParaRPr lang="en-US" sz="3600" dirty="0">
              <a:solidFill>
                <a:srgbClr val="FFFFFF"/>
              </a:solidFill>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36513" y="117475"/>
            <a:ext cx="9180513" cy="647700"/>
          </a:xfrm>
        </p:spPr>
        <p:txBody>
          <a:bodyPr/>
          <a:lstStyle/>
          <a:p>
            <a:r>
              <a:rPr lang="ar-JO" sz="3600" dirty="0">
                <a:solidFill>
                  <a:srgbClr val="FFFFFF"/>
                </a:solidFill>
                <a:ea typeface="ＭＳ Ｐゴシック" charset="0"/>
              </a:rPr>
              <a:t>انشقّ حجاب الهيكل (متى 27: 51)</a:t>
            </a:r>
            <a:endParaRPr lang="en-US" sz="3600" dirty="0">
              <a:solidFill>
                <a:srgbClr val="FFFFFF"/>
              </a:solidFill>
              <a:ea typeface="ＭＳ Ｐゴシック" charset="0"/>
            </a:endParaRPr>
          </a:p>
        </p:txBody>
      </p:sp>
      <p:pic>
        <p:nvPicPr>
          <p:cNvPr id="622594"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595" name="Title 1"/>
          <p:cNvSpPr txBox="1">
            <a:spLocks/>
          </p:cNvSpPr>
          <p:nvPr/>
        </p:nvSpPr>
        <p:spPr bwMode="auto">
          <a:xfrm>
            <a:off x="0" y="6208713"/>
            <a:ext cx="91805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يجب أن يكون قد تم حياكته في الفترة من 33 إلى 70 ميلادي</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323850" y="1196975"/>
            <a:ext cx="8712200" cy="4524315"/>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النبوات الموازية بها أيضًا فجوة: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قال يسوع في متى 24: 15 أن رجسة الخراب ستحدث بعد    خدمته الأرضية.</a:t>
            </a: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إن الشخص المخرّب المذكور في دانيال 9: 27 له أوجه    تشابه مدهشة مع المخرّب المستقبلي المذكور في دانيال 7: 25؛ ورؤيا 12، 13، 19.</a:t>
            </a: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إن الأحداث في النصف الثاني من الأسبوع السبعين (دانيال 9: 27 ب) ترتبط بأحداث النصف الأخير من فترة الضيقة المستقبلية في رؤيا 13: 4، 6، 12، 14- 15.</a:t>
            </a:r>
          </a:p>
        </p:txBody>
      </p:sp>
      <p:sp>
        <p:nvSpPr>
          <p:cNvPr id="623620"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3621"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3622"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23623"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0966" y="1582621"/>
            <a:ext cx="87835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cs typeface="+mn-cs"/>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الله وحدَهُ يخلِّص(3: 17، 29، 6: 27)، </a:t>
            </a:r>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 حين يعجز الملوك والممالك الأرضين.</a:t>
            </a:r>
          </a:p>
        </p:txBody>
      </p:sp>
      <p:sp>
        <p:nvSpPr>
          <p:cNvPr id="7" name="Text Box 3"/>
          <p:cNvSpPr txBox="1">
            <a:spLocks noChangeArrowheads="1"/>
          </p:cNvSpPr>
          <p:nvPr/>
        </p:nvSpPr>
        <p:spPr bwMode="auto">
          <a:xfrm>
            <a:off x="7884369" y="44450"/>
            <a:ext cx="11546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dirty="0">
                <a:solidFill>
                  <a:srgbClr val="800000"/>
                </a:solidFill>
                <a:ea typeface="ＭＳ Ｐゴシック" charset="0"/>
              </a:rPr>
              <a:t>السبعون أسبوعاً في دانيال</a:t>
            </a:r>
            <a:br>
              <a:rPr lang="en-US" altLang="ja-JP" sz="4800" dirty="0">
                <a:solidFill>
                  <a:srgbClr val="800000"/>
                </a:solidFill>
                <a:ea typeface="ＭＳ Ｐゴシック" charset="0"/>
              </a:rPr>
            </a:br>
            <a:r>
              <a:rPr lang="en-US" altLang="ja-JP" sz="3200" dirty="0">
                <a:solidFill>
                  <a:srgbClr val="800000"/>
                </a:solidFill>
                <a:ea typeface="ＭＳ Ｐゴシック" charset="0"/>
              </a:rPr>
              <a:t>(</a:t>
            </a:r>
            <a:r>
              <a:rPr lang="ar-SA" altLang="ja-JP" sz="3200" dirty="0">
                <a:solidFill>
                  <a:srgbClr val="800000"/>
                </a:solidFill>
                <a:ea typeface="ＭＳ Ｐゴシック" charset="0"/>
              </a:rPr>
              <a:t>دانيال ٩: ٢٤-٢٧</a:t>
            </a:r>
            <a:r>
              <a:rPr lang="en-US" altLang="ja-JP" sz="3200" dirty="0">
                <a:solidFill>
                  <a:srgbClr val="800000"/>
                </a:solidFill>
                <a:ea typeface="ＭＳ Ｐゴシック" charset="0"/>
              </a:rPr>
              <a:t>)</a:t>
            </a:r>
            <a:endParaRPr lang="en-US" sz="3200" dirty="0">
              <a:solidFill>
                <a:srgbClr val="800000"/>
              </a:solidFill>
              <a:ea typeface="ＭＳ Ｐゴシック" charset="0"/>
            </a:endParaRPr>
          </a:p>
        </p:txBody>
      </p:sp>
      <p:sp>
        <p:nvSpPr>
          <p:cNvPr id="563207" name="Rectangle 7"/>
          <p:cNvSpPr>
            <a:spLocks noChangeArrowheads="1"/>
          </p:cNvSpPr>
          <p:nvPr/>
        </p:nvSpPr>
        <p:spPr bwMode="auto">
          <a:xfrm>
            <a:off x="7308850" y="4384527"/>
            <a:ext cx="181822" cy="463846"/>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08" name="Oval 8"/>
          <p:cNvSpPr>
            <a:spLocks noChangeArrowheads="1"/>
          </p:cNvSpPr>
          <p:nvPr/>
        </p:nvSpPr>
        <p:spPr bwMode="auto">
          <a:xfrm>
            <a:off x="1547813" y="4506222"/>
            <a:ext cx="2160587" cy="652255"/>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٤٤٤ ق.م</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63210" name="Text Box 10"/>
          <p:cNvSpPr txBox="1">
            <a:spLocks noChangeArrowheads="1"/>
          </p:cNvSpPr>
          <p:nvPr/>
        </p:nvSpPr>
        <p:spPr bwMode="auto">
          <a:xfrm>
            <a:off x="2987675" y="6381750"/>
            <a:ext cx="1295400"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٣٣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٦٩ اسبوعا</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٣٣٢</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 لودفيغسون، مسح لنبوة الكتاب المقدس (جراند رابيدز: زوندرفان، ١٩٧٥)، ٤٩</a:t>
            </a:r>
            <a:endParaRPr kumimoji="0" lang="en-US"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61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F5D4A132-7A92-BA64-1AEF-4478320B8133}"/>
            </a:ext>
          </a:extLst>
        </p:cNvPr>
        <p:cNvGrpSpPr/>
        <p:nvPr/>
      </p:nvGrpSpPr>
      <p:grpSpPr>
        <a:xfrm>
          <a:off x="0" y="0"/>
          <a:ext cx="0" cy="0"/>
          <a:chOff x="0" y="0"/>
          <a:chExt cx="0" cy="0"/>
        </a:xfrm>
      </p:grpSpPr>
      <p:sp>
        <p:nvSpPr>
          <p:cNvPr id="419842" name="Rectangle 2">
            <a:extLst>
              <a:ext uri="{FF2B5EF4-FFF2-40B4-BE49-F238E27FC236}">
                <a16:creationId xmlns:a16="http://schemas.microsoft.com/office/drawing/2014/main" id="{084EAAA9-8510-7927-62A4-09138E071F5B}"/>
              </a:ext>
            </a:extLst>
          </p:cNvPr>
          <p:cNvSpPr>
            <a:spLocks noGrp="1" noChangeArrowheads="1"/>
          </p:cNvSpPr>
          <p:nvPr>
            <p:ph type="title"/>
          </p:nvPr>
        </p:nvSpPr>
        <p:spPr>
          <a:xfrm>
            <a:off x="-13388" y="-27384"/>
            <a:ext cx="9157388" cy="1152128"/>
          </a:xfrm>
          <a:solidFill>
            <a:schemeClr val="accent6">
              <a:lumMod val="75000"/>
            </a:schemeClr>
          </a:solidFill>
        </p:spPr>
        <p:txBody>
          <a:bodyPr/>
          <a:lstStyle/>
          <a:p>
            <a:pPr eaLnBrk="1" hangingPunct="1">
              <a:defRPr/>
            </a:pPr>
            <a:r>
              <a:rPr lang="en-US" sz="3600" b="1">
                <a:effectLst/>
              </a:rPr>
              <a:t>Daniel’s Seventy Weeks </a:t>
            </a:r>
            <a:endParaRPr lang="en-US" sz="2400" b="1">
              <a:latin typeface="Arial" charset="0"/>
              <a:ea typeface="ＭＳ Ｐゴシック" charset="0"/>
              <a:cs typeface="ＭＳ Ｐゴシック" charset="0"/>
            </a:endParaRPr>
          </a:p>
        </p:txBody>
      </p:sp>
      <p:sp>
        <p:nvSpPr>
          <p:cNvPr id="756739" name="Text Box 8">
            <a:extLst>
              <a:ext uri="{FF2B5EF4-FFF2-40B4-BE49-F238E27FC236}">
                <a16:creationId xmlns:a16="http://schemas.microsoft.com/office/drawing/2014/main" id="{3A65A65D-CFA4-F19B-DED0-71DA9400EF84}"/>
              </a:ext>
            </a:extLst>
          </p:cNvPr>
          <p:cNvSpPr txBox="1">
            <a:spLocks noChangeArrowheads="1"/>
          </p:cNvSpPr>
          <p:nvPr/>
        </p:nvSpPr>
        <p:spPr bwMode="auto">
          <a:xfrm>
            <a:off x="8305800" y="39688"/>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557</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4" name="Picture 3">
            <a:extLst>
              <a:ext uri="{FF2B5EF4-FFF2-40B4-BE49-F238E27FC236}">
                <a16:creationId xmlns:a16="http://schemas.microsoft.com/office/drawing/2014/main" id="{751AEF42-8EC1-D837-0E80-F161A9AD59E5}"/>
              </a:ext>
            </a:extLst>
          </p:cNvPr>
          <p:cNvPicPr>
            <a:picLocks noChangeAspect="1"/>
          </p:cNvPicPr>
          <p:nvPr/>
        </p:nvPicPr>
        <p:blipFill>
          <a:blip r:embed="rId4"/>
          <a:srcRect l="2485" t="6843" r="16860" b="34301"/>
          <a:stretch>
            <a:fillRect/>
          </a:stretch>
        </p:blipFill>
        <p:spPr>
          <a:xfrm>
            <a:off x="107504" y="1268759"/>
            <a:ext cx="9001000" cy="4926159"/>
          </a:xfrm>
          <a:prstGeom prst="rect">
            <a:avLst/>
          </a:prstGeom>
        </p:spPr>
      </p:pic>
      <p:sp>
        <p:nvSpPr>
          <p:cNvPr id="5" name="Text Box 8">
            <a:extLst>
              <a:ext uri="{FF2B5EF4-FFF2-40B4-BE49-F238E27FC236}">
                <a16:creationId xmlns:a16="http://schemas.microsoft.com/office/drawing/2014/main" id="{158D520E-BF4A-6C11-A86F-1E3C8743E724}"/>
              </a:ext>
            </a:extLst>
          </p:cNvPr>
          <p:cNvSpPr txBox="1">
            <a:spLocks noChangeArrowheads="1"/>
          </p:cNvSpPr>
          <p:nvPr/>
        </p:nvSpPr>
        <p:spPr bwMode="auto">
          <a:xfrm>
            <a:off x="0" y="6309320"/>
            <a:ext cx="9144000" cy="4616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Clarence Larkin,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Dispensational Truth or God's Plan and Purpose in the Ages</a:t>
            </a: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 (1920 [1919]) out of print; </a:t>
            </a:r>
            <a:b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b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cited by George M. Marsden,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Fundamentalism and American Culture</a:t>
            </a: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 (New York: Oxford Univ. Press, 1980), 53</a:t>
            </a:r>
          </a:p>
        </p:txBody>
      </p:sp>
    </p:spTree>
    <p:extLst>
      <p:ext uri="{BB962C8B-B14F-4D97-AF65-F5344CB8AC3E}">
        <p14:creationId xmlns:p14="http://schemas.microsoft.com/office/powerpoint/2010/main" val="3925494295"/>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87D44C93-E378-9D1D-2650-F2BAE0C33530}"/>
            </a:ext>
          </a:extLst>
        </p:cNvPr>
        <p:cNvGrpSpPr/>
        <p:nvPr/>
      </p:nvGrpSpPr>
      <p:grpSpPr>
        <a:xfrm>
          <a:off x="0" y="0"/>
          <a:ext cx="0" cy="0"/>
          <a:chOff x="0" y="0"/>
          <a:chExt cx="0" cy="0"/>
        </a:xfrm>
      </p:grpSpPr>
      <p:sp>
        <p:nvSpPr>
          <p:cNvPr id="419842" name="Rectangle 2">
            <a:extLst>
              <a:ext uri="{FF2B5EF4-FFF2-40B4-BE49-F238E27FC236}">
                <a16:creationId xmlns:a16="http://schemas.microsoft.com/office/drawing/2014/main" id="{65CA91C0-651E-9185-1A46-4D5D89159CCF}"/>
              </a:ext>
            </a:extLst>
          </p:cNvPr>
          <p:cNvSpPr>
            <a:spLocks noGrp="1" noChangeArrowheads="1"/>
          </p:cNvSpPr>
          <p:nvPr>
            <p:ph type="title"/>
          </p:nvPr>
        </p:nvSpPr>
        <p:spPr>
          <a:xfrm>
            <a:off x="-13388" y="-27384"/>
            <a:ext cx="9157388" cy="1152128"/>
          </a:xfrm>
          <a:solidFill>
            <a:schemeClr val="accent6">
              <a:lumMod val="75000"/>
            </a:schemeClr>
          </a:solidFill>
        </p:spPr>
        <p:txBody>
          <a:bodyPr/>
          <a:lstStyle/>
          <a:p>
            <a:pPr eaLnBrk="1" hangingPunct="1">
              <a:defRPr/>
            </a:pPr>
            <a:r>
              <a:rPr lang="en-US" sz="3600" b="1">
                <a:effectLst/>
              </a:rPr>
              <a:t>Daniel &amp; Revelation Compared</a:t>
            </a:r>
            <a:endParaRPr lang="en-US" sz="2400" b="1">
              <a:latin typeface="Arial" charset="0"/>
              <a:ea typeface="ＭＳ Ｐゴシック" charset="0"/>
              <a:cs typeface="ＭＳ Ｐゴシック" charset="0"/>
            </a:endParaRPr>
          </a:p>
        </p:txBody>
      </p:sp>
      <p:sp>
        <p:nvSpPr>
          <p:cNvPr id="756739" name="Text Box 8">
            <a:extLst>
              <a:ext uri="{FF2B5EF4-FFF2-40B4-BE49-F238E27FC236}">
                <a16:creationId xmlns:a16="http://schemas.microsoft.com/office/drawing/2014/main" id="{C87DB2DF-E0DA-A071-CD6E-1954602114C1}"/>
              </a:ext>
            </a:extLst>
          </p:cNvPr>
          <p:cNvSpPr txBox="1">
            <a:spLocks noChangeArrowheads="1"/>
          </p:cNvSpPr>
          <p:nvPr/>
        </p:nvSpPr>
        <p:spPr bwMode="auto">
          <a:xfrm>
            <a:off x="8305800" y="3968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557</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Text Box 8">
            <a:extLst>
              <a:ext uri="{FF2B5EF4-FFF2-40B4-BE49-F238E27FC236}">
                <a16:creationId xmlns:a16="http://schemas.microsoft.com/office/drawing/2014/main" id="{0AC02444-3746-981E-04C4-1F35BE2A5DE0}"/>
              </a:ext>
            </a:extLst>
          </p:cNvPr>
          <p:cNvSpPr txBox="1">
            <a:spLocks noChangeArrowheads="1"/>
          </p:cNvSpPr>
          <p:nvPr/>
        </p:nvSpPr>
        <p:spPr bwMode="auto">
          <a:xfrm>
            <a:off x="0" y="6309320"/>
            <a:ext cx="9144000" cy="4616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Clarence Larkin,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Dispensational Truth or God's Plan and Purpose in the Ages</a:t>
            </a: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 (1920 [1919]), out of print; </a:t>
            </a:r>
            <a:b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b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cited by George M. Marsden,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Fundamentalism and American Culture</a:t>
            </a: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 (New York: Oxford Univ. Press, 1980), 58-59</a:t>
            </a:r>
          </a:p>
        </p:txBody>
      </p:sp>
      <p:pic>
        <p:nvPicPr>
          <p:cNvPr id="3" name="Picture 2">
            <a:extLst>
              <a:ext uri="{FF2B5EF4-FFF2-40B4-BE49-F238E27FC236}">
                <a16:creationId xmlns:a16="http://schemas.microsoft.com/office/drawing/2014/main" id="{93119E19-BA02-99A5-A067-1FFCDF11EC17}"/>
              </a:ext>
            </a:extLst>
          </p:cNvPr>
          <p:cNvPicPr>
            <a:picLocks noChangeAspect="1"/>
          </p:cNvPicPr>
          <p:nvPr/>
        </p:nvPicPr>
        <p:blipFill>
          <a:blip r:embed="rId4"/>
          <a:srcRect t="2690" b="38722"/>
          <a:stretch>
            <a:fillRect/>
          </a:stretch>
        </p:blipFill>
        <p:spPr>
          <a:xfrm>
            <a:off x="0" y="1412776"/>
            <a:ext cx="9176818" cy="4032448"/>
          </a:xfrm>
          <a:prstGeom prst="rect">
            <a:avLst/>
          </a:prstGeom>
        </p:spPr>
      </p:pic>
    </p:spTree>
    <p:extLst>
      <p:ext uri="{BB962C8B-B14F-4D97-AF65-F5344CB8AC3E}">
        <p14:creationId xmlns:p14="http://schemas.microsoft.com/office/powerpoint/2010/main" val="922976303"/>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dirty="0">
                <a:solidFill>
                  <a:schemeClr val="bg1"/>
                </a:solidFill>
                <a:ea typeface="ＭＳ Ｐゴシック" charset="0"/>
              </a:rPr>
              <a:t>أحداث الأسبوع السبعين</a:t>
            </a:r>
            <a:endParaRPr lang="en-US" sz="3600" dirty="0">
              <a:solidFill>
                <a:schemeClr val="accent1"/>
              </a:solidFill>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2018 09 23 John Haller's Prophecy Update </a:t>
            </a:r>
            <a:b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"Surveillance Society” (https://</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www.youtube.com</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watch?v</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وَهَكَذَا سَيَخْلُصُ جَمِيعُ إِسْرَائِيلَ </a:t>
            </a:r>
            <a:br>
              <a:rPr kumimoji="0" lang="en-US"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 ١١ : ٢٥-٢٧) </a:t>
            </a:r>
            <a:endParaRPr kumimoji="0" lang="en-US"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الأسبوع السبعون</a:t>
            </a:r>
            <a:endParaRPr kumimoji="0" lang="en-US" sz="2800" b="1" u="none" strike="noStrike" kern="0" cap="none" spc="0" normalizeH="0" baseline="0" noProof="0" dirty="0">
              <a:ln>
                <a:noFill/>
              </a:ln>
              <a:solidFill>
                <a:srgbClr val="00CC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31803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dirty="0">
                <a:effectLst>
                  <a:glow rad="228600">
                    <a:srgbClr val="000000"/>
                  </a:glow>
                </a:effectLst>
              </a:rPr>
            </a:br>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dirty="0">
                <a:solidFill>
                  <a:prstClr val="black"/>
                </a:solidFill>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ar-JO" sz="2800" b="1" dirty="0">
                <a:solidFill>
                  <a:srgbClr val="FFFFFF"/>
                </a:solidFill>
                <a:latin typeface="Arial" panose="020B0604020202020204" pitchFamily="34" charset="0"/>
                <a:cs typeface="Arial" panose="020B0604020202020204" pitchFamily="34" charset="0"/>
              </a:rPr>
              <a:t>سيمكنهم هذا من إعادة بناء الهيكل في أورشليم</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738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dirty="0">
                <a:effectLst>
                  <a:glow rad="228600">
                    <a:srgbClr val="000000"/>
                  </a:glow>
                </a:effectLst>
              </a:rPr>
              <a:t>في عام 2017احتفلت إسرائيل بجهود الرئيس ترامب لإعادة بناء الهيكل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تتم مقارنة إعداد نصف الشيكل هذا للهيكل الثالث بما ساعده كورش في بناء الهيكل الثاني في عام 539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396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252905"/>
            <a:ext cx="9289032" cy="6192688"/>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9763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theme/_rels/them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54.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7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8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41969</TotalTime>
  <Words>14679</Words>
  <Application>Microsoft Macintosh PowerPoint</Application>
  <PresentationFormat>On-screen Show (4:3)</PresentationFormat>
  <Paragraphs>2031</Paragraphs>
  <Slides>203</Slides>
  <Notes>166</Notes>
  <HiddenSlides>3</HiddenSlides>
  <MMClips>0</MMClips>
  <ScaleCrop>false</ScaleCrop>
  <HeadingPairs>
    <vt:vector size="8" baseType="variant">
      <vt:variant>
        <vt:lpstr>Fonts Used</vt:lpstr>
      </vt:variant>
      <vt:variant>
        <vt:i4>24</vt:i4>
      </vt:variant>
      <vt:variant>
        <vt:lpstr>Theme</vt:lpstr>
      </vt:variant>
      <vt:variant>
        <vt:i4>57</vt:i4>
      </vt:variant>
      <vt:variant>
        <vt:lpstr>Embedded OLE Servers</vt:lpstr>
      </vt:variant>
      <vt:variant>
        <vt:i4>1</vt:i4>
      </vt:variant>
      <vt:variant>
        <vt:lpstr>Slide Titles</vt:lpstr>
      </vt:variant>
      <vt:variant>
        <vt:i4>203</vt:i4>
      </vt:variant>
    </vt:vector>
  </HeadingPairs>
  <TitlesOfParts>
    <vt:vector size="285" baseType="lpstr">
      <vt:lpstr>Helvetica Black</vt:lpstr>
      <vt:lpstr>MS PGothic</vt:lpstr>
      <vt:lpstr>MS PGothic</vt:lpstr>
      <vt:lpstr>Osaka</vt:lpstr>
      <vt:lpstr>新細明體</vt:lpstr>
      <vt:lpstr>宋体</vt:lpstr>
      <vt:lpstr>Times</vt:lpstr>
      <vt:lpstr>Arial</vt:lpstr>
      <vt:lpstr>Arial Black</vt:lpstr>
      <vt:lpstr>Arial Narrow</vt:lpstr>
      <vt:lpstr>Calibri</vt:lpstr>
      <vt:lpstr>Candara</vt:lpstr>
      <vt:lpstr>Comic Sans MS</vt:lpstr>
      <vt:lpstr>GillSans</vt:lpstr>
      <vt:lpstr>Helvetica</vt:lpstr>
      <vt:lpstr>Impact</vt:lpstr>
      <vt:lpstr>Lucida Grande</vt:lpstr>
      <vt:lpstr>Monotype Sorts</vt:lpstr>
      <vt:lpstr>Tahoma</vt:lpstr>
      <vt:lpstr>Times New Roman</vt:lpstr>
      <vt:lpstr>Trebuchet MS</vt:lpstr>
      <vt:lpstr>Tw Cen MT</vt:lpstr>
      <vt:lpstr>Wingdings</vt:lpstr>
      <vt:lpstr>Wingdings 2</vt:lpstr>
      <vt:lpstr>Default Design</vt:lpstr>
      <vt:lpstr>Beam</vt:lpstr>
      <vt:lpstr>1_Default Design</vt:lpstr>
      <vt:lpstr>Project Overview (Standard)</vt:lpstr>
      <vt:lpstr>4_Default Design</vt:lpstr>
      <vt:lpstr>1_Azure</vt:lpstr>
      <vt:lpstr>66_Office Theme</vt:lpstr>
      <vt:lpstr>1_Beam</vt:lpstr>
      <vt:lpstr>49_Blank Presentation</vt:lpstr>
      <vt:lpstr>19_Default Design</vt:lpstr>
      <vt:lpstr>1_Office Theme</vt:lpstr>
      <vt:lpstr>1_untitled 1</vt:lpstr>
      <vt:lpstr>8_Blank Presentation</vt:lpstr>
      <vt:lpstr>Median</vt:lpstr>
      <vt:lpstr>3_Beam</vt:lpstr>
      <vt:lpstr>9_Blank Presentation</vt:lpstr>
      <vt:lpstr>50_Blank Presentation</vt:lpstr>
      <vt:lpstr>4_Azure</vt:lpstr>
      <vt:lpstr>22_Default Design</vt:lpstr>
      <vt:lpstr>11_Blank Presentation</vt:lpstr>
      <vt:lpstr>2_Curtain Call</vt:lpstr>
      <vt:lpstr>6_Beam</vt:lpstr>
      <vt:lpstr>25_Default Design</vt:lpstr>
      <vt:lpstr>1_Mountain</vt:lpstr>
      <vt:lpstr>13_Blank Presentation</vt:lpstr>
      <vt:lpstr>Ribbons</vt:lpstr>
      <vt:lpstr>4_MEADOW</vt:lpstr>
      <vt:lpstr>51_Blank Presentation</vt:lpstr>
      <vt:lpstr>5_Office Theme</vt:lpstr>
      <vt:lpstr>28_Default Design</vt:lpstr>
      <vt:lpstr>2_Bar Code</vt:lpstr>
      <vt:lpstr>47_Blank Presentation</vt:lpstr>
      <vt:lpstr>Crumple</vt:lpstr>
      <vt:lpstr>17_Office Theme</vt:lpstr>
      <vt:lpstr>2_Project Overview (Standard)</vt:lpstr>
      <vt:lpstr>2_Azure</vt:lpstr>
      <vt:lpstr>2_Office Theme</vt:lpstr>
      <vt:lpstr>32_Default Design</vt:lpstr>
      <vt:lpstr>29_Default Design</vt:lpstr>
      <vt:lpstr>14_Blank Presentation</vt:lpstr>
      <vt:lpstr>Blank Presentation</vt:lpstr>
      <vt:lpstr>預設簡報設計</vt:lpstr>
      <vt:lpstr>8_Default Design</vt:lpstr>
      <vt:lpstr>44_Default Design</vt:lpstr>
      <vt:lpstr>13_Default Design</vt:lpstr>
      <vt:lpstr>67_Office Theme</vt:lpstr>
      <vt:lpstr>37_Default Design</vt:lpstr>
      <vt:lpstr>1_Soaring</vt:lpstr>
      <vt:lpstr>38_Default Design</vt:lpstr>
      <vt:lpstr>5_Blank Presentation</vt:lpstr>
      <vt:lpstr>4_Beam</vt:lpstr>
      <vt:lpstr>3_Azure</vt:lpstr>
      <vt:lpstr>Azure</vt:lpstr>
      <vt:lpstr>1_Blank Presentation - Graphics Omitted</vt:lpstr>
      <vt:lpstr>10_Beam</vt:lpstr>
      <vt:lpstr>2_Default Design</vt:lpstr>
      <vt:lpstr>Fireball</vt:lpstr>
      <vt:lpstr>Image</vt:lpstr>
      <vt:lpstr>دانيال ٨-١٢</vt:lpstr>
      <vt:lpstr>سفر دانيال </vt:lpstr>
      <vt:lpstr>PowerPoint Presentation</vt:lpstr>
      <vt:lpstr>الموضوع</vt:lpstr>
      <vt:lpstr>الآية الرئيسية</vt:lpstr>
      <vt:lpstr>بيان الملكوت </vt:lpstr>
      <vt:lpstr>البيان الموجز</vt:lpstr>
      <vt:lpstr>العَهد</vt:lpstr>
      <vt:lpstr>الفداء</vt:lpstr>
      <vt:lpstr>المسيّا</vt:lpstr>
      <vt:lpstr>مخطط سفر دانيال </vt:lpstr>
      <vt:lpstr>باري هادلستون، الكتاب المقدس الملخص بالأحرف الصوتية (غراند رابيدز: بيكر، 1992)</vt:lpstr>
      <vt:lpstr>كن واثقاً</vt:lpstr>
      <vt:lpstr>ما الذي تحتاج أن تعرفه لتكون واثقاً ؟ </vt:lpstr>
      <vt:lpstr>1. يسود الله عليك  (دا 1) </vt:lpstr>
      <vt:lpstr>2. يسود الله على كل الأمم (دانيال2-7).</vt:lpstr>
      <vt:lpstr>3. يسود الله على إسرائيل (دانيال 8-12).</vt:lpstr>
      <vt:lpstr>—— الفكرة الرئيسية من سفر دانيال ——</vt:lpstr>
      <vt:lpstr>تداعيات الـ 70 أسبوعًا</vt:lpstr>
      <vt:lpstr>التطبيق</vt:lpstr>
      <vt:lpstr>Black</vt:lpstr>
      <vt:lpstr>Slides on  دانيال ٨ </vt:lpstr>
      <vt:lpstr>دانيال 8: 1 بصيغة المتكلم</vt:lpstr>
      <vt:lpstr>جدول السبي</vt:lpstr>
      <vt:lpstr>The Persian Empire</vt:lpstr>
      <vt:lpstr>دانيال 8</vt:lpstr>
      <vt:lpstr>تدفق دانيال 8</vt:lpstr>
      <vt:lpstr>أيهما أقوى وأسرع ؟</vt:lpstr>
      <vt:lpstr>التيس الذي لم يلمس الأرض (دا 8: 5) ؟</vt:lpstr>
      <vt:lpstr>التيس يهزم الكبش (دا 8: 7)</vt:lpstr>
      <vt:lpstr>الكبش والتيس (دانيال 8)</vt:lpstr>
      <vt:lpstr>غزوات الإسكندر</vt:lpstr>
      <vt:lpstr>سقوطه</vt:lpstr>
      <vt:lpstr>وضع الإسكندر العناوين الرئيسية</vt:lpstr>
      <vt:lpstr>بعد الإسكندر</vt:lpstr>
      <vt:lpstr>القرن الصغير (دانيال 8: 9)</vt:lpstr>
      <vt:lpstr>سيؤذي أنطيوخس الرابع إبيفانيس (170-164 ق.م.)                      ذبيحة أورشليم لمدة 2300 مساء وصباح</vt:lpstr>
      <vt:lpstr>تاريخ دانيال</vt:lpstr>
      <vt:lpstr>ما معنى 2300 ؟</vt:lpstr>
      <vt:lpstr>2300 صباح ومساء (خيارين في دانيال 8: 14، 26)</vt:lpstr>
      <vt:lpstr>دا 8: 26 وحدها (إلى جانب تك 1)                تحتوي على مساء وصباح                                – مع نظرة حرفية</vt:lpstr>
      <vt:lpstr>Slides on  دانيال ٩ </vt:lpstr>
      <vt:lpstr>دانيال 9: 2 بصيغة المتكلم</vt:lpstr>
      <vt:lpstr>الإصحاح 9 </vt:lpstr>
      <vt:lpstr>سبيين 70 سنة</vt:lpstr>
      <vt:lpstr>ملخص الإصحاح 9</vt:lpstr>
      <vt:lpstr>سبيين 70 سنة</vt:lpstr>
      <vt:lpstr>جدول السبي</vt:lpstr>
      <vt:lpstr>ملخص الإصحاح 9</vt:lpstr>
      <vt:lpstr>رقم</vt:lpstr>
      <vt:lpstr>قبل إغلاق الستارة (9: 24)</vt:lpstr>
      <vt:lpstr>إسرائيل دائماً تعني نسل يعقوب العرقي (9: 1-5)</vt:lpstr>
      <vt:lpstr>وَهَكَذَا سَيَخْلُصُ جَمِيعُ إِسْرَائِيلَ (رومية ١١ : ٢٥-٢٧) </vt:lpstr>
      <vt:lpstr>70 أسبوعاً في دانيال 9: 25-27</vt:lpstr>
      <vt:lpstr>الدخول الإنتصاري المسيح يأتي</vt:lpstr>
      <vt:lpstr>4 آراء حول الـ 70 أسبوعاً</vt:lpstr>
      <vt:lpstr>1. النظرة النقدية</vt:lpstr>
      <vt:lpstr>2. وجهة النظر الألفية الرمزية</vt:lpstr>
      <vt:lpstr>2. وجهة النظر الألفية الرمزية</vt:lpstr>
      <vt:lpstr>3. وجهة النظر المسيانية/التاريخية</vt:lpstr>
      <vt:lpstr>3. وجهة النظر المسيانية/التاريخية</vt:lpstr>
      <vt:lpstr>وجهة نظر جيمس إي. سميث المسيانية</vt:lpstr>
      <vt:lpstr>وجهة نظر جيمس إي. سميث المسيانية</vt:lpstr>
      <vt:lpstr>4. وجهة النظر ما قبل الألفية</vt:lpstr>
      <vt:lpstr>Summary of Views on Daniel 9:24-27</vt:lpstr>
      <vt:lpstr>أسابيع دانيال السبعون</vt:lpstr>
      <vt:lpstr>أسئلة حول وجهة النظر ما قبل الألفية</vt:lpstr>
      <vt:lpstr>أزمنة الأمم (لوقا 12: 24)</vt:lpstr>
      <vt:lpstr>دانيال 9: 25-27</vt:lpstr>
      <vt:lpstr>التقويم اليهودي</vt:lpstr>
      <vt:lpstr>قرارات السبعين أسبوعًا</vt:lpstr>
      <vt:lpstr>قرارات السبعين أسبوعًا</vt:lpstr>
      <vt:lpstr>لوقا ١٩ : ٤١-٤٢</vt:lpstr>
      <vt:lpstr>لوقا ١٩ : ٤٣-٤٤</vt:lpstr>
      <vt:lpstr>Mind the Gap</vt:lpstr>
      <vt:lpstr>لماذا الفجوة؟</vt:lpstr>
      <vt:lpstr>لماذا الفجوة؟</vt:lpstr>
      <vt:lpstr>قبل إغلاق الستارة (9: 24)</vt:lpstr>
      <vt:lpstr>لماذا الفجوة؟</vt:lpstr>
      <vt:lpstr>دانيال 9: 25-27</vt:lpstr>
      <vt:lpstr>لماذا الفجوة؟</vt:lpstr>
      <vt:lpstr>لماذا الفجوة؟</vt:lpstr>
      <vt:lpstr>بقي الهيكل قائمًا حتى عام 70 ميلادي</vt:lpstr>
      <vt:lpstr>تسوية  قلعة  أنطونيا</vt:lpstr>
      <vt:lpstr>تم مهاجمة الهيكل من قبل تيطس رئِيسٍ آتٍ يُخْرِبُ ٱلْمَدِينَةَ وَٱلْقُدْسَ (9: 26)</vt:lpstr>
      <vt:lpstr>لماذا الفجوة؟</vt:lpstr>
      <vt:lpstr>حجاب الهيكل</vt:lpstr>
      <vt:lpstr>انشقّ حجاب الهيكل (متى 27: 51)</vt:lpstr>
      <vt:lpstr>لماذا الفجوة؟</vt:lpstr>
      <vt:lpstr>السبعون أسبوعاً في دانيال (دانيال ٩: ٢٤-٢٧)</vt:lpstr>
      <vt:lpstr>Daniel’s Seventy Weeks </vt:lpstr>
      <vt:lpstr>Daniel &amp; Revelation Compared</vt:lpstr>
      <vt:lpstr>التسلسل الزمني للسبعين أسبوعاً</vt:lpstr>
      <vt:lpstr>أحداث الأسبوع السبعين</vt:lpstr>
      <vt:lpstr> سيصنع ضد المسيح معاهدة لسبع سنوات مع إسرائيل</vt:lpstr>
      <vt:lpstr>في عام 2017احتفلت إسرائيل بجهود الرئيس ترامب لإعادة بناء الهيكل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تداعيات الـ 70 أسبوعًا</vt:lpstr>
      <vt:lpstr>PowerPoint Presentation</vt:lpstr>
      <vt:lpstr>الإصحاح 9 </vt:lpstr>
      <vt:lpstr>Slides on  دانيال ١٠ </vt:lpstr>
      <vt:lpstr>دانيال 10</vt:lpstr>
      <vt:lpstr>The Postexilic Era</vt:lpstr>
      <vt:lpstr>دانيال ١٠ : ٤</vt:lpstr>
      <vt:lpstr>دانيال ١٠ : ٥</vt:lpstr>
      <vt:lpstr>جبرائيل</vt:lpstr>
      <vt:lpstr>The Persian Empire</vt:lpstr>
      <vt:lpstr>ميخائيل</vt:lpstr>
      <vt:lpstr>رئيس فارس (دانيال 10)</vt:lpstr>
      <vt:lpstr>الملائكة</vt:lpstr>
      <vt:lpstr>دانيال 10</vt:lpstr>
      <vt:lpstr>هل يمارس الملائكة الشيطانيون              سلطانًا قويًا على المدن اليوم أيضًا؟</vt:lpstr>
      <vt:lpstr>Slides on  دانيال ١١ </vt:lpstr>
      <vt:lpstr>نبوات دانيال 11 </vt:lpstr>
      <vt:lpstr>الإصحاح 11 </vt:lpstr>
      <vt:lpstr>تاريخ ما بين العهدين  دانيال ١١ : ١-٣٥</vt:lpstr>
      <vt:lpstr>The Postexilic Era</vt:lpstr>
      <vt:lpstr>جدول السبي</vt:lpstr>
      <vt:lpstr>مخطط ملوك و أنبياء العهد القديم</vt:lpstr>
      <vt:lpstr>مخطط ملوك و أنبياء العهد القديم</vt:lpstr>
      <vt:lpstr>الحقبة الفارسية</vt:lpstr>
      <vt:lpstr>التسلسل الزمني للفترة الفارسية</vt:lpstr>
      <vt:lpstr>قمة التاريخ اليوناني</vt:lpstr>
      <vt:lpstr>الأكروبوليس</vt:lpstr>
      <vt:lpstr>هدف لبلاد فارس</vt:lpstr>
      <vt:lpstr>الأكروبوليس اليوم</vt:lpstr>
      <vt:lpstr>قمة التاريخ اليوناني</vt:lpstr>
      <vt:lpstr>قمة التاريخ اليوناني</vt:lpstr>
      <vt:lpstr>الغزوات الفارسية لليونان (500-479 ق.م)</vt:lpstr>
      <vt:lpstr>معركة ماراثون (490 ق.م)</vt:lpstr>
      <vt:lpstr>معركة ماراثون (490 ق.م)</vt:lpstr>
      <vt:lpstr>معركة ماراثون (490 ق.م)</vt:lpstr>
      <vt:lpstr>معركة ماراثون (490 ق.م)</vt:lpstr>
      <vt:lpstr>الغزوات الفارسية لليونان = أحشويروش المحبط</vt:lpstr>
      <vt:lpstr>معركة ثيرموبيلاي  (480 ق.م)</vt:lpstr>
      <vt:lpstr>ثلاثية المجاديف اليونانية</vt:lpstr>
      <vt:lpstr>معركة سلاميس (480 ق.م)</vt:lpstr>
      <vt:lpstr>The Battle of Salamis (480 BC)</vt:lpstr>
      <vt:lpstr>معركة سلاميس (480 ق.م)</vt:lpstr>
      <vt:lpstr>الغزوات الفارسية لليونان = أحشويروش المحبط</vt:lpstr>
      <vt:lpstr>تواريخ رئيسية مرتبطة بسفر أستير</vt:lpstr>
      <vt:lpstr>الفترة الفارسية</vt:lpstr>
      <vt:lpstr>غزوات الإسكندر</vt:lpstr>
      <vt:lpstr>سقوطه</vt:lpstr>
      <vt:lpstr>بعد الإسكندر</vt:lpstr>
      <vt:lpstr>تاريخ فترة ما بين العهدين (11: 1-35)</vt:lpstr>
      <vt:lpstr>البطالمة والسلوقيون</vt:lpstr>
      <vt:lpstr>البطالمة والسلوقيون</vt:lpstr>
      <vt:lpstr>البطالمة والسلوقيون</vt:lpstr>
      <vt:lpstr>ملوك البطالمة والسلوقيين                  (11: 5-35)</vt:lpstr>
      <vt:lpstr>ملوك البطالمة والسلوقيين                  (11: 5-35)</vt:lpstr>
      <vt:lpstr>ملوك البطالمة والسلوقيين                  (11: 5-35)</vt:lpstr>
      <vt:lpstr>ملوك البطالمة والسلوقيين                  (11: 5-35)</vt:lpstr>
      <vt:lpstr>أنطيوخس الرابع أبيفانس</vt:lpstr>
      <vt:lpstr>PowerPoint Presentation</vt:lpstr>
      <vt:lpstr>هلينة            أورشليم (دانيال 11: 31-35)</vt:lpstr>
      <vt:lpstr>ملوك البطالمة والسلوقيين                  (11: 5-35)</vt:lpstr>
      <vt:lpstr>خريطة إمبراطوريات ما بين العهدين</vt:lpstr>
      <vt:lpstr>تاريخ دانيال</vt:lpstr>
      <vt:lpstr>سيطرة اليونان   على   إسرائيل</vt:lpstr>
      <vt:lpstr>بعد الإسكندر</vt:lpstr>
      <vt:lpstr>المدن اليونانية           في فلسطين</vt:lpstr>
      <vt:lpstr>حدود   إسرائيل      في         العهد الجديد</vt:lpstr>
      <vt:lpstr>إسرائيل تحت سيطرة السلوقيين والبطالمة</vt:lpstr>
      <vt:lpstr>أهمية الحقبة اليونانية</vt:lpstr>
      <vt:lpstr>هلينة         أورشليم</vt:lpstr>
      <vt:lpstr>أهمية الحقبة اليونانية</vt:lpstr>
      <vt:lpstr>تاريخ الأزمنة الأخيرة (11: 36-45)</vt:lpstr>
      <vt:lpstr>دانيال 11: 40</vt:lpstr>
      <vt:lpstr>دانيال 11: 40-45</vt:lpstr>
      <vt:lpstr>الشرق يقابل الغرب (دا 11: 44)</vt:lpstr>
      <vt:lpstr>سيهزم المسيح ضد المسيح (دا 11: 45)</vt:lpstr>
      <vt:lpstr>Slides on  دانيال ١٢ </vt:lpstr>
      <vt:lpstr>دانيال 12: 7</vt:lpstr>
      <vt:lpstr>دانيال ١٢ : ١ [وَفِي ذَلِكَ الْوَقْتِ يَقُومُ مِيخَائِيلُ</vt:lpstr>
      <vt:lpstr>دينونة قديسي العهد القديم</vt:lpstr>
      <vt:lpstr>دانيال ١٢ : ٣ وَالْفَاهِمُونَ يَضِيئُونَ كَضِيَاءِ الْجَلَدِ وَالَّذِينَ رَدُّوا كَثِيرِينَ إِلَى الْبِرِّ كَالْكَوَاكِبِ إِلَى أَبَدِ الدُّهُورِ. </vt:lpstr>
      <vt:lpstr>دانيال ١٢ : ٤ [أَمَّا أَنْتَ يَا دَانِيآلُ فَأَخْفِ الْكَلاَمَ وَاخْتِمِ السِّفْرَ إِلَى وَقْتِ النِّهَايَةِ. كَثِيرُونَ يَتَصَفَّحُونَهُ وَالْمَعْرِفَةُ تَزْدَادُ]. </vt:lpstr>
      <vt:lpstr>دانيال 12: 4-16</vt:lpstr>
      <vt:lpstr>دانيال 12: 5 بصيغة المتكلم</vt:lpstr>
      <vt:lpstr>الضيقة العظيمة 3.5 سنوات</vt:lpstr>
      <vt:lpstr>الأزمنة المتساوية تعتمد على الشهر اليهودي المكون من 30 يومًا.</vt:lpstr>
      <vt:lpstr>التسلسل الزمني للسبعين أسبوعاً</vt:lpstr>
      <vt:lpstr>لاهوت دانيال 8-12</vt:lpstr>
      <vt:lpstr>لاهوت دانيال 8-12 (يتبع)</vt:lpstr>
      <vt:lpstr>تطبيق دانيال 8-12</vt:lpstr>
      <vt:lpstr>  ماذا تحتاج أن تعرف لتكون واثقاً ؟</vt:lpstr>
      <vt:lpstr>——  الفكرة الرئيسية في دانيال——</vt:lpstr>
      <vt:lpstr>1. يسود الله عليك  (دا 1)</vt:lpstr>
      <vt:lpstr>2. يسود الله على كل الأمم (دا 2-7) </vt:lpstr>
      <vt:lpstr>3. يسود الله على إسرائيل (دانيال 8-12).</vt:lpstr>
      <vt:lpstr> دانيال هو سفر إيمان وشجاعة نابع من الله السيد</vt:lpstr>
      <vt:lpstr>التطبيق</vt:lpstr>
      <vt:lpstr>Black</vt:lpstr>
      <vt:lpstr>مسح العهد القديم   •  BibleStudyDownloads.org</vt:lpstr>
      <vt:lpstr>التباين بين أنبياء السبي</vt:lpstr>
      <vt:lpstr>الأصنام ذات الصناعة الشخصية بلا فائدة</vt:lpstr>
      <vt:lpstr>بواسطة بوجي</vt:lpstr>
      <vt:lpstr>PowerPoint Presentation</vt:lpstr>
      <vt:lpstr>مسح العهد القديم •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Rick Griffith</cp:lastModifiedBy>
  <cp:revision>849</cp:revision>
  <dcterms:created xsi:type="dcterms:W3CDTF">2002-03-18T17:43:26Z</dcterms:created>
  <dcterms:modified xsi:type="dcterms:W3CDTF">2025-06-06T16:51:30Z</dcterms:modified>
</cp:coreProperties>
</file>