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4.xml" ContentType="application/vnd.openxmlformats-officedocument.themeOverride+xml"/>
  <Override PartName="/ppt/notesSlides/notesSlide113.xml" ContentType="application/vnd.openxmlformats-officedocument.presentationml.notesSlide+xml"/>
  <Override PartName="/ppt/theme/themeOverride5.xml" ContentType="application/vnd.openxmlformats-officedocument.themeOverride+xml"/>
  <Override PartName="/ppt/notesSlides/notesSlide114.xml" ContentType="application/vnd.openxmlformats-officedocument.presentationml.notesSlide+xml"/>
  <Override PartName="/ppt/theme/themeOverride6.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4128" r:id="rId3"/>
    <p:sldMasterId id="2147485248" r:id="rId4"/>
    <p:sldMasterId id="2147489278" r:id="rId5"/>
    <p:sldMasterId id="2147492340" r:id="rId6"/>
    <p:sldMasterId id="2147492488" r:id="rId7"/>
    <p:sldMasterId id="2147492501" r:id="rId8"/>
    <p:sldMasterId id="2147492513" r:id="rId9"/>
    <p:sldMasterId id="2147492526" r:id="rId10"/>
    <p:sldMasterId id="2147492528" r:id="rId11"/>
    <p:sldMasterId id="2147492572" r:id="rId12"/>
    <p:sldMasterId id="2147492597" r:id="rId13"/>
    <p:sldMasterId id="2147492609" r:id="rId14"/>
    <p:sldMasterId id="2147492623" r:id="rId15"/>
    <p:sldMasterId id="2147492637" r:id="rId16"/>
    <p:sldMasterId id="2147492649" r:id="rId17"/>
    <p:sldMasterId id="2147492701" r:id="rId18"/>
    <p:sldMasterId id="2147492714" r:id="rId19"/>
    <p:sldMasterId id="2147492726" r:id="rId20"/>
    <p:sldMasterId id="2147492740" r:id="rId21"/>
    <p:sldMasterId id="2147492752" r:id="rId22"/>
    <p:sldMasterId id="2147492754" r:id="rId23"/>
    <p:sldMasterId id="2147492915" r:id="rId24"/>
    <p:sldMasterId id="2147492919" r:id="rId25"/>
    <p:sldMasterId id="2147492931" r:id="rId26"/>
    <p:sldMasterId id="2147493128" r:id="rId27"/>
    <p:sldMasterId id="2147493237" r:id="rId28"/>
    <p:sldMasterId id="2147493942" r:id="rId29"/>
    <p:sldMasterId id="2147493954" r:id="rId30"/>
    <p:sldMasterId id="2147494005" r:id="rId31"/>
  </p:sldMasterIdLst>
  <p:notesMasterIdLst>
    <p:notesMasterId r:id="rId193"/>
  </p:notesMasterIdLst>
  <p:sldIdLst>
    <p:sldId id="764" r:id="rId32"/>
    <p:sldId id="765" r:id="rId33"/>
    <p:sldId id="766" r:id="rId34"/>
    <p:sldId id="767" r:id="rId35"/>
    <p:sldId id="768" r:id="rId36"/>
    <p:sldId id="769" r:id="rId37"/>
    <p:sldId id="770" r:id="rId38"/>
    <p:sldId id="771" r:id="rId39"/>
    <p:sldId id="772" r:id="rId40"/>
    <p:sldId id="773" r:id="rId41"/>
    <p:sldId id="774" r:id="rId42"/>
    <p:sldId id="256" r:id="rId43"/>
    <p:sldId id="4963" r:id="rId44"/>
    <p:sldId id="868" r:id="rId45"/>
    <p:sldId id="847" r:id="rId46"/>
    <p:sldId id="4954" r:id="rId47"/>
    <p:sldId id="845" r:id="rId48"/>
    <p:sldId id="5341" r:id="rId49"/>
    <p:sldId id="850" r:id="rId50"/>
    <p:sldId id="851" r:id="rId51"/>
    <p:sldId id="329" r:id="rId52"/>
    <p:sldId id="872" r:id="rId53"/>
    <p:sldId id="5266" r:id="rId54"/>
    <p:sldId id="331" r:id="rId55"/>
    <p:sldId id="5267" r:id="rId56"/>
    <p:sldId id="5268" r:id="rId57"/>
    <p:sldId id="990" r:id="rId58"/>
    <p:sldId id="257" r:id="rId59"/>
    <p:sldId id="258" r:id="rId60"/>
    <p:sldId id="259" r:id="rId61"/>
    <p:sldId id="260" r:id="rId62"/>
    <p:sldId id="853" r:id="rId63"/>
    <p:sldId id="262" r:id="rId64"/>
    <p:sldId id="854" r:id="rId65"/>
    <p:sldId id="264" r:id="rId66"/>
    <p:sldId id="855" r:id="rId67"/>
    <p:sldId id="856" r:id="rId68"/>
    <p:sldId id="857" r:id="rId69"/>
    <p:sldId id="858" r:id="rId70"/>
    <p:sldId id="859" r:id="rId71"/>
    <p:sldId id="5269" r:id="rId72"/>
    <p:sldId id="652" r:id="rId73"/>
    <p:sldId id="5270" r:id="rId74"/>
    <p:sldId id="5271" r:id="rId75"/>
    <p:sldId id="878" r:id="rId76"/>
    <p:sldId id="5272" r:id="rId77"/>
    <p:sldId id="5273" r:id="rId78"/>
    <p:sldId id="391" r:id="rId79"/>
    <p:sldId id="5274" r:id="rId80"/>
    <p:sldId id="5275" r:id="rId81"/>
    <p:sldId id="343" r:id="rId82"/>
    <p:sldId id="4894" r:id="rId83"/>
    <p:sldId id="5276" r:id="rId84"/>
    <p:sldId id="5277" r:id="rId85"/>
    <p:sldId id="879" r:id="rId86"/>
    <p:sldId id="548" r:id="rId87"/>
    <p:sldId id="3956" r:id="rId88"/>
    <p:sldId id="3957" r:id="rId89"/>
    <p:sldId id="3958" r:id="rId90"/>
    <p:sldId id="3959" r:id="rId91"/>
    <p:sldId id="549" r:id="rId92"/>
    <p:sldId id="550" r:id="rId93"/>
    <p:sldId id="551" r:id="rId94"/>
    <p:sldId id="4885" r:id="rId95"/>
    <p:sldId id="5278" r:id="rId96"/>
    <p:sldId id="5279" r:id="rId97"/>
    <p:sldId id="3987" r:id="rId98"/>
    <p:sldId id="355" r:id="rId99"/>
    <p:sldId id="419" r:id="rId100"/>
    <p:sldId id="5280" r:id="rId101"/>
    <p:sldId id="261" r:id="rId102"/>
    <p:sldId id="2491" r:id="rId103"/>
    <p:sldId id="880" r:id="rId104"/>
    <p:sldId id="4887" r:id="rId105"/>
    <p:sldId id="4888" r:id="rId106"/>
    <p:sldId id="4889" r:id="rId107"/>
    <p:sldId id="4890" r:id="rId108"/>
    <p:sldId id="4891" r:id="rId109"/>
    <p:sldId id="4892" r:id="rId110"/>
    <p:sldId id="2496" r:id="rId111"/>
    <p:sldId id="881" r:id="rId112"/>
    <p:sldId id="368" r:id="rId113"/>
    <p:sldId id="369" r:id="rId114"/>
    <p:sldId id="370" r:id="rId115"/>
    <p:sldId id="372" r:id="rId116"/>
    <p:sldId id="5330" r:id="rId117"/>
    <p:sldId id="282" r:id="rId118"/>
    <p:sldId id="285" r:id="rId119"/>
    <p:sldId id="5329" r:id="rId120"/>
    <p:sldId id="403" r:id="rId121"/>
    <p:sldId id="4928" r:id="rId122"/>
    <p:sldId id="5281" r:id="rId123"/>
    <p:sldId id="5282" r:id="rId124"/>
    <p:sldId id="5283" r:id="rId125"/>
    <p:sldId id="5284" r:id="rId126"/>
    <p:sldId id="4012" r:id="rId127"/>
    <p:sldId id="4927" r:id="rId128"/>
    <p:sldId id="4893" r:id="rId129"/>
    <p:sldId id="860" r:id="rId130"/>
    <p:sldId id="442" r:id="rId131"/>
    <p:sldId id="433" r:id="rId132"/>
    <p:sldId id="434" r:id="rId133"/>
    <p:sldId id="861" r:id="rId134"/>
    <p:sldId id="339" r:id="rId135"/>
    <p:sldId id="882" r:id="rId136"/>
    <p:sldId id="265" r:id="rId137"/>
    <p:sldId id="266" r:id="rId138"/>
    <p:sldId id="288" r:id="rId139"/>
    <p:sldId id="289" r:id="rId140"/>
    <p:sldId id="267" r:id="rId141"/>
    <p:sldId id="268" r:id="rId142"/>
    <p:sldId id="269" r:id="rId143"/>
    <p:sldId id="270" r:id="rId144"/>
    <p:sldId id="271" r:id="rId145"/>
    <p:sldId id="299" r:id="rId146"/>
    <p:sldId id="290" r:id="rId147"/>
    <p:sldId id="272" r:id="rId148"/>
    <p:sldId id="273" r:id="rId149"/>
    <p:sldId id="297" r:id="rId150"/>
    <p:sldId id="291" r:id="rId151"/>
    <p:sldId id="275" r:id="rId152"/>
    <p:sldId id="276" r:id="rId153"/>
    <p:sldId id="277" r:id="rId154"/>
    <p:sldId id="292" r:id="rId155"/>
    <p:sldId id="278" r:id="rId156"/>
    <p:sldId id="298" r:id="rId157"/>
    <p:sldId id="279" r:id="rId158"/>
    <p:sldId id="280" r:id="rId159"/>
    <p:sldId id="293" r:id="rId160"/>
    <p:sldId id="473" r:id="rId161"/>
    <p:sldId id="377" r:id="rId162"/>
    <p:sldId id="378" r:id="rId163"/>
    <p:sldId id="379" r:id="rId164"/>
    <p:sldId id="380" r:id="rId165"/>
    <p:sldId id="381" r:id="rId166"/>
    <p:sldId id="4959" r:id="rId167"/>
    <p:sldId id="5285" r:id="rId168"/>
    <p:sldId id="301" r:id="rId169"/>
    <p:sldId id="5457" r:id="rId170"/>
    <p:sldId id="4933" r:id="rId171"/>
    <p:sldId id="4934" r:id="rId172"/>
    <p:sldId id="4935" r:id="rId173"/>
    <p:sldId id="870" r:id="rId174"/>
    <p:sldId id="552" r:id="rId175"/>
    <p:sldId id="867" r:id="rId176"/>
    <p:sldId id="554" r:id="rId177"/>
    <p:sldId id="555" r:id="rId178"/>
    <p:sldId id="874" r:id="rId179"/>
    <p:sldId id="556" r:id="rId180"/>
    <p:sldId id="5324" r:id="rId181"/>
    <p:sldId id="862" r:id="rId182"/>
    <p:sldId id="5325" r:id="rId183"/>
    <p:sldId id="5326" r:id="rId184"/>
    <p:sldId id="5327" r:id="rId185"/>
    <p:sldId id="5328" r:id="rId186"/>
    <p:sldId id="790" r:id="rId187"/>
    <p:sldId id="1813" r:id="rId188"/>
    <p:sldId id="614" r:id="rId189"/>
    <p:sldId id="287" r:id="rId190"/>
    <p:sldId id="655" r:id="rId191"/>
    <p:sldId id="390" r:id="rId19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764"/>
            <p14:sldId id="765"/>
            <p14:sldId id="766"/>
            <p14:sldId id="767"/>
            <p14:sldId id="768"/>
            <p14:sldId id="769"/>
            <p14:sldId id="770"/>
            <p14:sldId id="771"/>
            <p14:sldId id="772"/>
            <p14:sldId id="773"/>
            <p14:sldId id="774"/>
            <p14:sldId id="256"/>
            <p14:sldId id="4963"/>
            <p14:sldId id="868"/>
            <p14:sldId id="847"/>
            <p14:sldId id="4954"/>
            <p14:sldId id="845"/>
            <p14:sldId id="5341"/>
            <p14:sldId id="850"/>
            <p14:sldId id="851"/>
          </p14:sldIdLst>
        </p14:section>
        <p14:section name="Chapters" id="{B295E051-BE99-A045-85BF-488AAAF81000}">
          <p14:sldIdLst>
            <p14:sldId id="329"/>
            <p14:sldId id="872"/>
            <p14:sldId id="5266"/>
            <p14:sldId id="331"/>
            <p14:sldId id="5267"/>
            <p14:sldId id="5268"/>
            <p14:sldId id="990"/>
            <p14:sldId id="257"/>
            <p14:sldId id="258"/>
            <p14:sldId id="259"/>
            <p14:sldId id="260"/>
            <p14:sldId id="853"/>
            <p14:sldId id="262"/>
            <p14:sldId id="854"/>
            <p14:sldId id="264"/>
            <p14:sldId id="855"/>
            <p14:sldId id="856"/>
            <p14:sldId id="857"/>
            <p14:sldId id="858"/>
            <p14:sldId id="859"/>
            <p14:sldId id="5269"/>
            <p14:sldId id="652"/>
            <p14:sldId id="5270"/>
            <p14:sldId id="5271"/>
            <p14:sldId id="878"/>
            <p14:sldId id="5272"/>
            <p14:sldId id="5273"/>
            <p14:sldId id="391"/>
            <p14:sldId id="5274"/>
            <p14:sldId id="5275"/>
            <p14:sldId id="343"/>
            <p14:sldId id="4894"/>
            <p14:sldId id="5276"/>
            <p14:sldId id="5277"/>
            <p14:sldId id="879"/>
            <p14:sldId id="548"/>
            <p14:sldId id="3956"/>
            <p14:sldId id="3957"/>
            <p14:sldId id="3958"/>
            <p14:sldId id="3959"/>
            <p14:sldId id="549"/>
            <p14:sldId id="550"/>
            <p14:sldId id="551"/>
            <p14:sldId id="4885"/>
            <p14:sldId id="5278"/>
            <p14:sldId id="5279"/>
            <p14:sldId id="3987"/>
            <p14:sldId id="355"/>
            <p14:sldId id="419"/>
            <p14:sldId id="5280"/>
            <p14:sldId id="261"/>
            <p14:sldId id="2491"/>
            <p14:sldId id="880"/>
            <p14:sldId id="4887"/>
            <p14:sldId id="4888"/>
            <p14:sldId id="4889"/>
            <p14:sldId id="4890"/>
            <p14:sldId id="4891"/>
            <p14:sldId id="4892"/>
            <p14:sldId id="2496"/>
            <p14:sldId id="881"/>
            <p14:sldId id="368"/>
            <p14:sldId id="369"/>
            <p14:sldId id="370"/>
            <p14:sldId id="372"/>
            <p14:sldId id="5330"/>
            <p14:sldId id="282"/>
            <p14:sldId id="285"/>
            <p14:sldId id="5329"/>
            <p14:sldId id="403"/>
            <p14:sldId id="4928"/>
            <p14:sldId id="5281"/>
            <p14:sldId id="5282"/>
            <p14:sldId id="5283"/>
            <p14:sldId id="5284"/>
            <p14:sldId id="4012"/>
            <p14:sldId id="4927"/>
            <p14:sldId id="4893"/>
            <p14:sldId id="860"/>
            <p14:sldId id="442"/>
            <p14:sldId id="433"/>
            <p14:sldId id="434"/>
            <p14:sldId id="861"/>
            <p14:sldId id="339"/>
            <p14:sldId id="882"/>
            <p14:sldId id="265"/>
            <p14:sldId id="266"/>
            <p14:sldId id="288"/>
            <p14:sldId id="289"/>
            <p14:sldId id="267"/>
            <p14:sldId id="268"/>
            <p14:sldId id="269"/>
            <p14:sldId id="270"/>
            <p14:sldId id="271"/>
            <p14:sldId id="299"/>
            <p14:sldId id="290"/>
            <p14:sldId id="272"/>
            <p14:sldId id="273"/>
            <p14:sldId id="297"/>
            <p14:sldId id="291"/>
            <p14:sldId id="275"/>
            <p14:sldId id="276"/>
            <p14:sldId id="277"/>
            <p14:sldId id="292"/>
            <p14:sldId id="278"/>
            <p14:sldId id="298"/>
            <p14:sldId id="279"/>
            <p14:sldId id="280"/>
            <p14:sldId id="293"/>
            <p14:sldId id="473"/>
            <p14:sldId id="377"/>
            <p14:sldId id="378"/>
            <p14:sldId id="379"/>
            <p14:sldId id="380"/>
            <p14:sldId id="381"/>
            <p14:sldId id="4959"/>
            <p14:sldId id="5285"/>
            <p14:sldId id="301"/>
            <p14:sldId id="5457"/>
            <p14:sldId id="4933"/>
            <p14:sldId id="4934"/>
            <p14:sldId id="4935"/>
            <p14:sldId id="870"/>
            <p14:sldId id="552"/>
            <p14:sldId id="867"/>
            <p14:sldId id="554"/>
            <p14:sldId id="555"/>
            <p14:sldId id="874"/>
          </p14:sldIdLst>
        </p14:section>
        <p14:section name="Conclusion" id="{CEB4CC4A-D6AC-464A-BBFA-F81F799D618A}">
          <p14:sldIdLst>
            <p14:sldId id="556"/>
            <p14:sldId id="5324"/>
            <p14:sldId id="862"/>
            <p14:sldId id="5325"/>
            <p14:sldId id="5326"/>
            <p14:sldId id="5327"/>
            <p14:sldId id="5328"/>
            <p14:sldId id="790"/>
            <p14:sldId id="1813"/>
          </p14:sldIdLst>
        </p14:section>
        <p14:section name="Supplements" id="{425A594F-8644-EB4A-815F-9ECBAA33D368}">
          <p14:sldIdLst>
            <p14:sldId id="614"/>
            <p14:sldId id="287"/>
            <p14:sldId id="655"/>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1"/>
    <a:srgbClr val="990000"/>
    <a:srgbClr val="EAE08A"/>
    <a:srgbClr val="9933FF"/>
    <a:srgbClr val="CC6600"/>
    <a:srgbClr val="FFFFFF"/>
    <a:srgbClr val="FF3399"/>
    <a:srgbClr val="D60093"/>
    <a:srgbClr val="66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5" autoAdjust="0"/>
    <p:restoredTop sz="72265" autoAdjust="0"/>
  </p:normalViewPr>
  <p:slideViewPr>
    <p:cSldViewPr>
      <p:cViewPr varScale="1">
        <p:scale>
          <a:sx n="90" d="100"/>
          <a:sy n="90" d="100"/>
        </p:scale>
        <p:origin x="200" y="624"/>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50" d="100"/>
        <a:sy n="50" d="100"/>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slide" Target="slides/slide160.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78.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183"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189"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5" Type="http://schemas.openxmlformats.org/officeDocument/2006/relationships/viewProps" Target="viewProps.xml"/><Relationship Id="rId190"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8" Type="http://schemas.openxmlformats.org/officeDocument/2006/relationships/slideMaster" Target="slideMasters/slideMaster18.xml"/><Relationship Id="rId39" Type="http://schemas.openxmlformats.org/officeDocument/2006/relationships/slide" Target="slides/slide8.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1</a:t>
            </a:fld>
            <a:endParaRPr lang="en-US" sz="1200" dirty="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03F787-C4A7-174F-9040-63E66F227061}" type="slidenum">
              <a:rPr lang="en-US" sz="1200"/>
              <a:pPr eaLnBrk="1" hangingPunct="1"/>
              <a:t>126</a:t>
            </a:fld>
            <a:endParaRPr lang="en-US" sz="1200"/>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7EA15-2492-6D4A-80E8-9C18E991E00E}" type="slidenum">
              <a:rPr lang="en-US" sz="1200"/>
              <a:pPr eaLnBrk="1" hangingPunct="1"/>
              <a:t>127</a:t>
            </a:fld>
            <a:endParaRPr lang="en-US" sz="1200"/>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F31750-A532-D048-8129-0C0AC118888A}" type="slidenum">
              <a:rPr lang="en-US" sz="1200"/>
              <a:pPr eaLnBrk="1" hangingPunct="1"/>
              <a:t>128</a:t>
            </a:fld>
            <a:endParaRPr lang="en-US" sz="1200"/>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F1C53-0762-CD4A-8AED-F80AECD7CA98}" type="slidenum">
              <a:rPr lang="en-US" sz="1200"/>
              <a:pPr eaLnBrk="1" hangingPunct="1"/>
              <a:t>129</a:t>
            </a:fld>
            <a:endParaRPr lang="en-US" sz="1200"/>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OS-27-Daniel-319</a:t>
            </a:r>
          </a:p>
          <a:p>
            <a:r>
              <a:rPr lang="en-US" dirty="0"/>
              <a:t>NS-27-Rev1-2-slide 163</a:t>
            </a:r>
          </a:p>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131</a:t>
            </a:fld>
            <a:endParaRPr lang="en-US"/>
          </a:p>
        </p:txBody>
      </p:sp>
    </p:spTree>
    <p:extLst>
      <p:ext uri="{BB962C8B-B14F-4D97-AF65-F5344CB8AC3E}">
        <p14:creationId xmlns:p14="http://schemas.microsoft.com/office/powerpoint/2010/main" val="40359202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OS-27-Daniel-320</a:t>
            </a:r>
          </a:p>
          <a:p>
            <a:r>
              <a:rPr lang="en-US" dirty="0"/>
              <a:t>NS-27-Rev1-2-slide 164</a:t>
            </a:r>
          </a:p>
        </p:txBody>
      </p:sp>
      <p:sp>
        <p:nvSpPr>
          <p:cNvPr id="4" name="Slide Number Placeholder 3"/>
          <p:cNvSpPr>
            <a:spLocks noGrp="1"/>
          </p:cNvSpPr>
          <p:nvPr>
            <p:ph type="sldNum" sz="quarter" idx="5"/>
          </p:nvPr>
        </p:nvSpPr>
        <p:spPr/>
        <p:txBody>
          <a:bodyPr/>
          <a:lstStyle/>
          <a:p>
            <a:fld id="{0C4E468F-4A77-E94F-AA26-F0993CBF7DD1}" type="slidenum">
              <a:rPr lang="en-US" smtClean="0"/>
              <a:t>132</a:t>
            </a:fld>
            <a:endParaRPr lang="en-US"/>
          </a:p>
        </p:txBody>
      </p:sp>
    </p:spTree>
    <p:extLst>
      <p:ext uri="{BB962C8B-B14F-4D97-AF65-F5344CB8AC3E}">
        <p14:creationId xmlns:p14="http://schemas.microsoft.com/office/powerpoint/2010/main" val="9231857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OS-27-Daniel-321</a:t>
            </a:r>
          </a:p>
          <a:p>
            <a:r>
              <a:rPr lang="en-US" dirty="0"/>
              <a:t>NS-27-Rev1-2-slide 165</a:t>
            </a:r>
          </a:p>
        </p:txBody>
      </p:sp>
      <p:sp>
        <p:nvSpPr>
          <p:cNvPr id="4" name="Slide Number Placeholder 3"/>
          <p:cNvSpPr>
            <a:spLocks noGrp="1"/>
          </p:cNvSpPr>
          <p:nvPr>
            <p:ph type="sldNum" sz="quarter" idx="5"/>
          </p:nvPr>
        </p:nvSpPr>
        <p:spPr/>
        <p:txBody>
          <a:bodyPr/>
          <a:lstStyle/>
          <a:p>
            <a:fld id="{0C4E468F-4A77-E94F-AA26-F0993CBF7DD1}" type="slidenum">
              <a:rPr lang="en-US" smtClean="0"/>
              <a:t>133</a:t>
            </a:fld>
            <a:endParaRPr lang="en-US"/>
          </a:p>
        </p:txBody>
      </p:sp>
    </p:spTree>
    <p:extLst>
      <p:ext uri="{BB962C8B-B14F-4D97-AF65-F5344CB8AC3E}">
        <p14:creationId xmlns:p14="http://schemas.microsoft.com/office/powerpoint/2010/main" val="42053352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OS-27-Daniel-322</a:t>
            </a:r>
          </a:p>
          <a:p>
            <a:r>
              <a:rPr lang="en-US" dirty="0"/>
              <a:t>NS-27-Rev1-2-slide 166</a:t>
            </a:r>
          </a:p>
        </p:txBody>
      </p:sp>
      <p:sp>
        <p:nvSpPr>
          <p:cNvPr id="4" name="Slide Number Placeholder 3"/>
          <p:cNvSpPr>
            <a:spLocks noGrp="1"/>
          </p:cNvSpPr>
          <p:nvPr>
            <p:ph type="sldNum" sz="quarter" idx="5"/>
          </p:nvPr>
        </p:nvSpPr>
        <p:spPr/>
        <p:txBody>
          <a:bodyPr/>
          <a:lstStyle/>
          <a:p>
            <a:fld id="{0C4E468F-4A77-E94F-AA26-F0993CBF7DD1}" type="slidenum">
              <a:rPr lang="en-US" smtClean="0"/>
              <a:t>134</a:t>
            </a:fld>
            <a:endParaRPr lang="en-US"/>
          </a:p>
        </p:txBody>
      </p:sp>
    </p:spTree>
    <p:extLst>
      <p:ext uri="{BB962C8B-B14F-4D97-AF65-F5344CB8AC3E}">
        <p14:creationId xmlns:p14="http://schemas.microsoft.com/office/powerpoint/2010/main" val="29117299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OS-27-Daniel-323</a:t>
            </a:r>
          </a:p>
          <a:p>
            <a:r>
              <a:rPr lang="en-US" dirty="0"/>
              <a:t>NS-27-Rev1-2-slide 167</a:t>
            </a:r>
          </a:p>
        </p:txBody>
      </p:sp>
      <p:sp>
        <p:nvSpPr>
          <p:cNvPr id="4" name="Slide Number Placeholder 3"/>
          <p:cNvSpPr>
            <a:spLocks noGrp="1"/>
          </p:cNvSpPr>
          <p:nvPr>
            <p:ph type="sldNum" sz="quarter" idx="5"/>
          </p:nvPr>
        </p:nvSpPr>
        <p:spPr/>
        <p:txBody>
          <a:bodyPr/>
          <a:lstStyle/>
          <a:p>
            <a:fld id="{0C4E468F-4A77-E94F-AA26-F0993CBF7DD1}" type="slidenum">
              <a:rPr lang="en-US" smtClean="0"/>
              <a:t>135</a:t>
            </a:fld>
            <a:endParaRPr lang="en-US"/>
          </a:p>
        </p:txBody>
      </p:sp>
    </p:spTree>
    <p:extLst>
      <p:ext uri="{BB962C8B-B14F-4D97-AF65-F5344CB8AC3E}">
        <p14:creationId xmlns:p14="http://schemas.microsoft.com/office/powerpoint/2010/main" val="12190051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OS-27-Daniel-323</a:t>
            </a:r>
          </a:p>
          <a:p>
            <a:r>
              <a:rPr lang="en-US" dirty="0"/>
              <a:t>NS-27-Rev1-2-slide 167</a:t>
            </a:r>
          </a:p>
        </p:txBody>
      </p:sp>
      <p:sp>
        <p:nvSpPr>
          <p:cNvPr id="4" name="Slide Number Placeholder 3"/>
          <p:cNvSpPr>
            <a:spLocks noGrp="1"/>
          </p:cNvSpPr>
          <p:nvPr>
            <p:ph type="sldNum" sz="quarter" idx="5"/>
          </p:nvPr>
        </p:nvSpPr>
        <p:spPr/>
        <p:txBody>
          <a:bodyPr/>
          <a:lstStyle/>
          <a:p>
            <a:fld id="{0C4E468F-4A77-E94F-AA26-F0993CBF7DD1}" type="slidenum">
              <a:rPr lang="en-US" smtClean="0"/>
              <a:t>136</a:t>
            </a:fld>
            <a:endParaRPr lang="en-US"/>
          </a:p>
        </p:txBody>
      </p:sp>
    </p:spTree>
    <p:extLst>
      <p:ext uri="{BB962C8B-B14F-4D97-AF65-F5344CB8AC3E}">
        <p14:creationId xmlns:p14="http://schemas.microsoft.com/office/powerpoint/2010/main" val="95592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A01F79-ED84-B54B-A14C-12A5EEC0AE0B}" type="slidenum">
              <a:rPr lang="en-US" sz="1200"/>
              <a:pPr eaLnBrk="1" hangingPunct="1"/>
              <a:t>138</a:t>
            </a:fld>
            <a:endParaRPr lang="en-US" sz="1200"/>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OS-27-Daniel-294</a:t>
            </a:r>
          </a:p>
          <a:p>
            <a:r>
              <a:rPr lang="en-US" dirty="0"/>
              <a:t>NS-27-Rev13-19-slide 121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947948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11316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10049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8744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b="1"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0446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we will see three truths that will help us, like Daniel,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10606609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لماذا من المهم أن نفهم بشكل صحيح هذه الآيات الأربع كونها تشير إلى المسيح في 9: 25- 26 ولكن إلى ضد المسيح قي 9: 27؟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أخبر جبرائيل دانيال أن الشعب سيعود إلى أورشليم قريبًا – لكنه أخبرهم أيضًا أن 9: 24 لن تتحقق لمدة 490 عامًا. لذلك لن يكون هناك لداود سليل يحكم متى عادوا، على الرغم من أنه كان </a:t>
            </a:r>
            <a:r>
              <a:rPr lang="ar-JO" sz="1800" b="1" dirty="0" err="1">
                <a:effectLst/>
                <a:latin typeface="Calibri" panose="020F0502020204030204" pitchFamily="34" charset="0"/>
                <a:ea typeface="Calibri" panose="020F0502020204030204" pitchFamily="34" charset="0"/>
                <a:cs typeface="Arial" panose="020B0604020202020204" pitchFamily="34" charset="0"/>
              </a:rPr>
              <a:t>ليهوياكين</a:t>
            </a:r>
            <a:r>
              <a:rPr lang="ar-JO" sz="1800" b="1" dirty="0">
                <a:effectLst/>
                <a:latin typeface="Calibri" panose="020F0502020204030204" pitchFamily="34" charset="0"/>
                <a:ea typeface="Calibri" panose="020F0502020204030204" pitchFamily="34" charset="0"/>
                <a:cs typeface="Arial" panose="020B0604020202020204" pitchFamily="34" charset="0"/>
              </a:rPr>
              <a:t> سبعة أبناء وأن نسله امتد لعشرة أجيال (1 أخبار الأيام 3: 17- 24).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أن دانيال 9: 27 هي الآية الوحيدة في الكتاب المقدس التي تذكر فترة الضيقة العظيمة هي سبع سنوات. جميع النصوص الأخرى تتعلق بفترة 3.5 سنوات، أو 1260 أو 1290 يومًا، بما يعادلها.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سيقطع "الممسوح" (أو يموت) بعد الأسبوع التاسع والستين، لكن الرئيس سيخرب أورشليم في الفجوة بين الأسبوعين التاسع والستين والسبعين. هذا يعني أن المسيا كان يجب أن يأتي في القرن الأول، رغم افتقاده من الكثيرين من اليهود. قام تيطس بتدمير المدينة عام 70 بعد الميلاد، فكان على المسيا أن يسبق هذا الحدث.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الأسبوع السبعين هو المستقبل – وتحقق منه أنه لايزال مستقبلاً من قبل يسوع في متى 24: 15 – فإن ضد المسيح ("هو" في 9: 27) سيكون مثل "الرئيس الآتٍ" (9: 26) وبالتالي لا يمكن أن يكون </a:t>
            </a:r>
            <a:r>
              <a:rPr lang="ar-JO" sz="1800" b="1" dirty="0" err="1">
                <a:effectLst/>
                <a:latin typeface="Calibri" panose="020F0502020204030204" pitchFamily="34" charset="0"/>
                <a:ea typeface="Calibri" panose="020F0502020204030204" pitchFamily="34" charset="0"/>
                <a:cs typeface="Arial" panose="020B0604020202020204" pitchFamily="34" charset="0"/>
              </a:rPr>
              <a:t>أنطيوخس</a:t>
            </a:r>
            <a:r>
              <a:rPr lang="ar-JO" sz="1800" b="1" dirty="0">
                <a:effectLst/>
                <a:latin typeface="Calibri" panose="020F0502020204030204" pitchFamily="34" charset="0"/>
                <a:ea typeface="Calibri" panose="020F0502020204030204" pitchFamily="34" charset="0"/>
                <a:cs typeface="Arial" panose="020B0604020202020204" pitchFamily="34" charset="0"/>
              </a:rPr>
              <a:t> (167- 164 ق. م) ولا يسوع.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a:t>
            </a:r>
          </a:p>
          <a:p>
            <a:pPr marL="0" indent="0">
              <a:buNone/>
            </a:pPr>
            <a:r>
              <a:rPr lang="en-US" sz="1800" b="1" dirty="0">
                <a:latin typeface="Arial" panose="020B0604020202020204" pitchFamily="34" charset="0"/>
                <a:cs typeface="Arial" panose="020B0604020202020204" pitchFamily="34" charset="0"/>
              </a:rPr>
              <a:t>OS-00-Book Charts-546</a:t>
            </a:r>
          </a:p>
          <a:p>
            <a:pPr marL="0" indent="0">
              <a:buNone/>
            </a:pPr>
            <a:r>
              <a:rPr lang="en-US" sz="1800" b="1" dirty="0">
                <a:latin typeface="Arial" panose="020B0604020202020204" pitchFamily="34" charset="0"/>
                <a:cs typeface="Arial" panose="020B0604020202020204" pitchFamily="34" charset="0"/>
              </a:rPr>
              <a:t>OS-27-Daniel-18, 415</a:t>
            </a:r>
          </a:p>
          <a:p>
            <a:pPr marL="342900" marR="0" lvl="0" indent="-342900" algn="r" rtl="1">
              <a:lnSpc>
                <a:spcPct val="107000"/>
              </a:lnSpc>
              <a:spcBef>
                <a:spcPts val="0"/>
              </a:spcBef>
              <a:spcAft>
                <a:spcPts val="800"/>
              </a:spcAft>
              <a:buFont typeface="+mj-lt"/>
              <a:buAutoNum type="arabicPeriod"/>
            </a:pPr>
            <a:r>
              <a:rPr lang="ar-JO"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9748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17138187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are three areas where God has control, so, like Daniel, we can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1" dirty="0">
                <a:effectLst>
                  <a:glow rad="127000">
                    <a:schemeClr val="tx1"/>
                  </a:glow>
                </a:effectLst>
                <a:latin typeface="Arial" panose="020B0604020202020204" pitchFamily="34" charset="0"/>
                <a:ea typeface="ＭＳ Ｐゴシック" charset="0"/>
                <a:cs typeface="ＭＳ Ｐゴシック" charset="0"/>
              </a:rPr>
              <a:t>What do you need to know to be truly </a:t>
            </a:r>
            <a:r>
              <a:rPr lang="en-US" sz="12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confident</a:t>
            </a:r>
            <a:r>
              <a:rPr lang="en-US" sz="1200" b="1" dirty="0">
                <a:effectLst>
                  <a:glow rad="127000">
                    <a:schemeClr val="tx1"/>
                  </a:glow>
                </a:effectLst>
                <a:latin typeface="Arial" panose="020B0604020202020204" pitchFamily="34" charset="0"/>
                <a:ea typeface="ＭＳ Ｐゴシック" charset="0"/>
                <a:cs typeface="ＭＳ Ｐゴシック" charset="0"/>
              </a:rPr>
              <a:t>?</a:t>
            </a:r>
          </a:p>
          <a:p>
            <a:pPr algn="l"/>
            <a:r>
              <a:rPr lang="en-US" b="1" dirty="0">
                <a:latin typeface="Arial" panose="020B0604020202020204" pitchFamily="34" charset="0"/>
                <a:cs typeface="Arial" panose="020B0604020202020204" pitchFamily="34" charset="0"/>
              </a:rPr>
              <a:t>Do you rest in this reality that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doesn't need your help in running the universe? He sets up kings and takes them down—and</a:t>
            </a:r>
            <a:r>
              <a:rPr lang="en-US" b="1" baseline="0" dirty="0">
                <a:latin typeface="Arial" panose="020B0604020202020204" pitchFamily="34" charset="0"/>
                <a:cs typeface="Arial" panose="020B0604020202020204" pitchFamily="34" charset="0"/>
              </a:rPr>
              <a:t> he does the same in our lives.</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LORD controls the prophetic fulfillments for his people in the days ahead</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897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b="1"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b="1"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66367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19</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Idolatry does not make sense either in Babylon's time or ours today.</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159</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9187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3196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98D50E-EA72-3047-81BF-1957BF201F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B75AB9-755A-2748-93FA-B7CA0AA06E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dream rightfully gave Babylon prominence. How?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552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4461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20946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73033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82034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583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82174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50998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58096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269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988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14071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805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pPr eaLnBrk="1" hangingPunct="1"/>
              <a:t>42</a:t>
            </a:fld>
            <a:endParaRPr lang="en-US" sz="1200"/>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25A1E-D63A-1940-BD76-6C8B8CA5064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877197-570F-5447-BD1E-D962C81A37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70BB22-8C64-2145-B15E-22185F03FE98}" type="slidenum">
              <a:rPr lang="en-US" sz="1200"/>
              <a:pPr eaLnBrk="1" hangingPunct="1"/>
              <a:t>48</a:t>
            </a:fld>
            <a:endParaRPr lang="en-US" sz="1200"/>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10</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991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92F0CE-1E2F-054A-B8EC-ADCDF8C705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6108E1-9A2C-DD4E-B738-B892013949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made the proclamations</a:t>
            </a:r>
            <a:r>
              <a:rPr lang="en-US" b="1" baseline="0" dirty="0">
                <a:latin typeface="Arial" panose="020B0604020202020204" pitchFamily="34" charset="0"/>
                <a:ea typeface="ＭＳ Ｐゴシック" charset="0"/>
                <a:cs typeface="Arial" panose="020B0604020202020204" pitchFamily="34" charset="0"/>
              </a:rPr>
              <a:t> about God in chapters 2-3 but he</a:t>
            </a:r>
            <a:r>
              <a:rPr lang="en-US" b="1" dirty="0">
                <a:latin typeface="Arial" panose="020B0604020202020204" pitchFamily="34" charset="0"/>
                <a:ea typeface="ＭＳ Ｐゴシック" charset="0"/>
                <a:cs typeface="Arial" panose="020B0604020202020204" pitchFamily="34" charset="0"/>
              </a:rPr>
              <a:t> didn't really take them to heart personally. His arrogance of</a:t>
            </a:r>
            <a:r>
              <a:rPr lang="en-US" b="1" baseline="0" dirty="0">
                <a:latin typeface="Arial" panose="020B0604020202020204" pitchFamily="34" charset="0"/>
                <a:ea typeface="ＭＳ Ｐゴシック" charset="0"/>
                <a:cs typeface="Arial" panose="020B0604020202020204" pitchFamily="34" charset="0"/>
              </a:rPr>
              <a:t> being a majestic tree was tempered by Daniel's prophecy that he would be cut down, but that could be avoided if he humbled himself. Fat chance of that!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B84A1A-06E0-6643-8B7D-AA2D1B26FB4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Had he really built Babylon? No, it was being built for almost 2000 years since the time of Nimrod in Genesis 10!</a:t>
            </a:r>
          </a:p>
          <a:p>
            <a:pPr eaLnBrk="1" hangingPunct="1"/>
            <a:r>
              <a:rPr lang="en-US" b="1" dirty="0">
                <a:latin typeface="Arial" panose="020B0604020202020204" pitchFamily="34" charset="0"/>
                <a:ea typeface="ＭＳ Ｐゴシック" charset="0"/>
                <a:cs typeface="Arial" panose="020B0604020202020204" pitchFamily="34" charset="0"/>
              </a:rPr>
              <a:t>He</a:t>
            </a:r>
            <a:r>
              <a:rPr lang="en-US" b="1" baseline="0" dirty="0">
                <a:latin typeface="Arial" panose="020B0604020202020204" pitchFamily="34" charset="0"/>
                <a:ea typeface="ＭＳ Ｐゴシック" charset="0"/>
                <a:cs typeface="Arial" panose="020B0604020202020204" pitchFamily="34" charset="0"/>
              </a:rPr>
              <a:t> uttered too many "I" and "my" statements and not a single statement about God's blessing.</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result was involuntary vegetarianism. Daniel chose vegetarianism</a:t>
            </a:r>
            <a:r>
              <a:rPr lang="en-US" b="1" baseline="0" dirty="0">
                <a:latin typeface="Arial" panose="020B0604020202020204" pitchFamily="34" charset="0"/>
                <a:ea typeface="ＭＳ Ｐゴシック" charset="0"/>
                <a:cs typeface="Arial" panose="020B0604020202020204" pitchFamily="34" charset="0"/>
              </a:rPr>
              <a:t> in chapter 1, but God gave the king no choice in the matter!</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D84CEE-CA4B-5D4A-B645-445B6A19DCD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His hair grew and nails were not trimmed for seven years. Likewise,</a:t>
            </a:r>
            <a:r>
              <a:rPr lang="en-US" b="1" baseline="0" dirty="0">
                <a:latin typeface="Arial" panose="020B0604020202020204" pitchFamily="34" charset="0"/>
                <a:ea typeface="ＭＳ Ｐゴシック" charset="0"/>
                <a:cs typeface="Arial" panose="020B0604020202020204" pitchFamily="34" charset="0"/>
              </a:rPr>
              <a:t> m</a:t>
            </a:r>
            <a:r>
              <a:rPr lang="en-US" b="1" dirty="0">
                <a:latin typeface="Arial" panose="020B0604020202020204" pitchFamily="34" charset="0"/>
                <a:ea typeface="ＭＳ Ｐゴシック" charset="0"/>
                <a:cs typeface="Arial" panose="020B0604020202020204" pitchFamily="34" charset="0"/>
              </a:rPr>
              <a:t>y wife calls me Nebuchadnezzar when my nails get too long.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OS-12-2Kings-219</a:t>
            </a:r>
          </a:p>
          <a:p>
            <a:r>
              <a:rPr lang="en-US" dirty="0">
                <a:cs typeface="ＭＳ Ｐゴシック" charset="0"/>
              </a:rPr>
              <a:t>OS-14-2Chron-282</a:t>
            </a:r>
          </a:p>
          <a:p>
            <a:r>
              <a:rPr lang="en-US" dirty="0">
                <a:cs typeface="ＭＳ Ｐゴシック" charset="0"/>
              </a:rPr>
              <a:t>OS-24-Jeremiah-37, 212, 236</a:t>
            </a:r>
          </a:p>
          <a:p>
            <a:r>
              <a:rPr lang="en-US" dirty="0">
                <a:cs typeface="ＭＳ Ｐゴシック" charset="0"/>
              </a:rPr>
              <a:t>OS-27-Daniel-105</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11</a:t>
            </a:fld>
            <a:endParaRPr lang="en-US"/>
          </a:p>
        </p:txBody>
      </p:sp>
    </p:spTree>
    <p:extLst>
      <p:ext uri="{BB962C8B-B14F-4D97-AF65-F5344CB8AC3E}">
        <p14:creationId xmlns:p14="http://schemas.microsoft.com/office/powerpoint/2010/main" val="1277607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Babylonians brought back to Babylon those who survived the destruction of Jerusalem and the temple.</a:t>
            </a:r>
          </a:p>
          <a:p>
            <a:r>
              <a:rPr lang="en-US" dirty="0"/>
              <a:t>————————————</a:t>
            </a:r>
          </a:p>
          <a:p>
            <a:r>
              <a:rPr lang="en-US" dirty="0"/>
              <a:t>OS-27-Daniel-280</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67</a:t>
            </a:fld>
            <a:endParaRPr lang="en-US"/>
          </a:p>
        </p:txBody>
      </p:sp>
    </p:spTree>
    <p:extLst>
      <p:ext uri="{BB962C8B-B14F-4D97-AF65-F5344CB8AC3E}">
        <p14:creationId xmlns:p14="http://schemas.microsoft.com/office/powerpoint/2010/main" val="3721231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18536B-905D-7B4E-8038-076A5CD80F0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r>
              <a:rPr lang="en-US" b="1" dirty="0">
                <a:latin typeface="Arial" panose="020B0604020202020204" pitchFamily="34" charset="0"/>
                <a:ea typeface="ＭＳ Ｐゴシック" charset="0"/>
                <a:cs typeface="Arial" panose="020B0604020202020204" pitchFamily="34" charset="0"/>
              </a:rPr>
              <a:t>____________</a:t>
            </a:r>
          </a:p>
          <a:p>
            <a:r>
              <a:rPr lang="en-US" b="1" dirty="0">
                <a:latin typeface="Arial" panose="020B0604020202020204" pitchFamily="34" charset="0"/>
                <a:ea typeface="ＭＳ Ｐゴシック" charset="0"/>
                <a:cs typeface="Arial" panose="020B0604020202020204" pitchFamily="34" charset="0"/>
              </a:rPr>
              <a:t>Source: Matthias </a:t>
            </a:r>
            <a:r>
              <a:rPr lang="en-US" b="1" dirty="0" err="1">
                <a:latin typeface="Arial" panose="020B0604020202020204" pitchFamily="34" charset="0"/>
                <a:ea typeface="ＭＳ Ｐゴシック" charset="0"/>
                <a:cs typeface="Arial" panose="020B0604020202020204" pitchFamily="34" charset="0"/>
              </a:rPr>
              <a:t>Henze</a:t>
            </a:r>
            <a:r>
              <a:rPr lang="en-US" b="1"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1F97EC-5811-2249-8B35-5CA3DE0CF3A6}" type="slidenum">
              <a:rPr lang="en-US" sz="1200"/>
              <a:pPr eaLnBrk="1" hangingPunct="1"/>
              <a:t>69</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C05C98-A75B-224C-B7EE-D0ADAD3F9CE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DB8C74-0962-644D-826C-5D837AAFAE40}" type="slidenum">
              <a:rPr lang="en-US" sz="1200"/>
              <a:pPr eaLnBrk="1" hangingPunct="1"/>
              <a:t>71</a:t>
            </a:fld>
            <a:endParaRPr lang="en-US" sz="1200"/>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73</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a:t>
            </a:r>
            <a:r>
              <a:rPr lang="en-US" altLang="ja-JP" b="1" dirty="0" err="1">
                <a:latin typeface="Arial" panose="020B0604020202020204" pitchFamily="34" charset="0"/>
                <a:ea typeface="ＭＳ Ｐゴシック" charset="0"/>
                <a:cs typeface="Arial" panose="020B0604020202020204" pitchFamily="34" charset="0"/>
              </a:rPr>
              <a:t>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1A2EFA-7DB6-8C4B-9A2B-1136026863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950AE2-06A8-FA4D-BEAC-A56E2B50D8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249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54F918-8DAB-7D46-A982-1FC60694CFBE}" type="slidenum">
              <a:rPr lang="en-US" sz="1200"/>
              <a:pPr eaLnBrk="1" hangingPunct="1"/>
              <a:t>87</a:t>
            </a:fld>
            <a:endParaRPr lang="en-US" sz="1200"/>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The answer, of course, is that Daniel placed his confidence not in himself but in God. In his book we will see three truths that will help us, like Daniel, be confident that God is working</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F6C735-C5C4-4740-B004-FAE88EB2A950}" type="slidenum">
              <a:rPr lang="en-US" sz="1200"/>
              <a:pPr eaLnBrk="1" hangingPunct="1"/>
              <a:t>88</a:t>
            </a:fld>
            <a:endParaRPr lang="en-US" sz="1200"/>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6362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E11415-ACDB-444C-8A7A-F9B11B3E5FC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34304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186D4A-B50F-8C4A-B06D-5F8B1CC57FB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a:t>NS-27-REv13-19—slide 118</a:t>
            </a:r>
          </a:p>
          <a:p>
            <a:pPr eaLnBrk="1" hangingPunct="1"/>
            <a:endParaRPr lang="en-US"/>
          </a:p>
        </p:txBody>
      </p:sp>
    </p:spTree>
    <p:extLst>
      <p:ext uri="{BB962C8B-B14F-4D97-AF65-F5344CB8AC3E}">
        <p14:creationId xmlns:p14="http://schemas.microsoft.com/office/powerpoint/2010/main" val="16417201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8124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9952E8-2469-E74B-B0ED-CDF0BF564C7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282850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BB5BD7-129B-AD44-AEBD-93EDE3D9096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4567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9A368-4DBE-274B-8381-ED40ECBD103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284382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OS-27-Daniel-294</a:t>
            </a:r>
          </a:p>
          <a:p>
            <a:r>
              <a:rPr lang="en-US" dirty="0"/>
              <a:t>NS-27-Rev13-19-slide 121</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104</a:t>
            </a:fld>
            <a:endParaRPr lang="en-US"/>
          </a:p>
        </p:txBody>
      </p:sp>
    </p:spTree>
    <p:extLst>
      <p:ext uri="{BB962C8B-B14F-4D97-AF65-F5344CB8AC3E}">
        <p14:creationId xmlns:p14="http://schemas.microsoft.com/office/powerpoint/2010/main" val="3517018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You</a:t>
            </a:r>
            <a:r>
              <a:rPr lang="en-US" b="1" baseline="0" dirty="0">
                <a:latin typeface="Arial" panose="020B0604020202020204" pitchFamily="34" charset="0"/>
                <a:cs typeface="Arial" panose="020B0604020202020204" pitchFamily="34" charset="0"/>
              </a:rPr>
              <a:t> can be confident when you know that</a:t>
            </a:r>
            <a:r>
              <a:rPr lang="mr-IN" b="1" baseline="0" dirty="0">
                <a:latin typeface="Arial" panose="020B0604020202020204" pitchFamily="34" charset="0"/>
                <a:cs typeface="Arial"/>
              </a:rPr>
              <a:t>…</a:t>
            </a:r>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B2EBD7-8F8D-0840-A9BA-C97BE9F4060A}" type="slidenum">
              <a:rPr lang="en-US" sz="1200"/>
              <a:pPr eaLnBrk="1" hangingPunct="1"/>
              <a:t>106</a:t>
            </a:fld>
            <a:endParaRPr lang="en-US" sz="1200"/>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77B389-4CD5-8945-A253-7CFF1F6E1F68}" type="slidenum">
              <a:rPr lang="en-US" sz="1200"/>
              <a:pPr eaLnBrk="1" hangingPunct="1"/>
              <a:t>107</a:t>
            </a:fld>
            <a:endParaRPr lang="en-US" sz="1200"/>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5BE710-D4E5-5B48-BDAD-B927D8EC83A1}" type="slidenum">
              <a:rPr lang="en-US" sz="1200"/>
              <a:pPr eaLnBrk="1" hangingPunct="1"/>
              <a:t>108</a:t>
            </a:fld>
            <a:endParaRPr lang="en-US" sz="1200"/>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C983A4-5393-124E-868D-CDAA593C82FD}" type="slidenum">
              <a:rPr lang="en-US" sz="1200"/>
              <a:pPr eaLnBrk="1" hangingPunct="1"/>
              <a:t>109</a:t>
            </a:fld>
            <a:endParaRPr lang="en-US" sz="1200"/>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B7E712-559D-5547-A694-E4A9EF9E2C60}" type="slidenum">
              <a:rPr lang="en-US" sz="1200"/>
              <a:pPr eaLnBrk="1" hangingPunct="1"/>
              <a:t>110</a:t>
            </a:fld>
            <a:endParaRPr lang="en-US" sz="1200"/>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7F6982-877E-E542-80D9-F5873B8E4BEC}" type="slidenum">
              <a:rPr lang="en-US" sz="1200"/>
              <a:pPr eaLnBrk="1" hangingPunct="1"/>
              <a:t>111</a:t>
            </a:fld>
            <a:endParaRPr lang="en-US" sz="1200"/>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4E6499-E028-204C-A3C7-52B4DA109A2D}" type="slidenum">
              <a:rPr lang="en-US" sz="1200"/>
              <a:pPr eaLnBrk="1" hangingPunct="1"/>
              <a:t>112</a:t>
            </a:fld>
            <a:endParaRPr lang="en-US" sz="120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CF3A59-CDC2-914B-884E-86F78016EC66}" type="slidenum">
              <a:rPr lang="en-US" sz="1200"/>
              <a:pPr eaLnBrk="1" hangingPunct="1"/>
              <a:t>113</a:t>
            </a:fld>
            <a:endParaRPr lang="en-US" sz="1200"/>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23DE4-16BA-4A4E-9C27-2BFD63000A24}" type="slidenum">
              <a:rPr lang="en-US" sz="1200"/>
              <a:pPr eaLnBrk="1" hangingPunct="1"/>
              <a:t>114</a:t>
            </a:fld>
            <a:endParaRPr lang="en-US" sz="1200"/>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1BA727-309A-724D-8024-AEE7EC0B3E49}" type="slidenum">
              <a:rPr lang="en-US" sz="1200"/>
              <a:pPr eaLnBrk="1" hangingPunct="1"/>
              <a:t>115</a:t>
            </a:fld>
            <a:endParaRPr lang="en-US" sz="120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controls what happens to the peoples of the world.</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CB95E4-67CE-BA4F-89CE-103561A79389}" type="slidenum">
              <a:rPr lang="en-US" sz="1200"/>
              <a:pPr eaLnBrk="1" hangingPunct="1"/>
              <a:t>116</a:t>
            </a:fld>
            <a:endParaRPr lang="en-US" sz="1200"/>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CE84AA-E540-114B-B8B1-DFEF8195272D}" type="slidenum">
              <a:rPr lang="en-US" sz="1200"/>
              <a:pPr eaLnBrk="1" hangingPunct="1"/>
              <a:t>117</a:t>
            </a:fld>
            <a:endParaRPr lang="en-US" sz="1200"/>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36CA89-A3AE-954A-9184-4A91CEAB47CC}" type="slidenum">
              <a:rPr lang="en-US" sz="1200"/>
              <a:pPr eaLnBrk="1" hangingPunct="1"/>
              <a:t>118</a:t>
            </a:fld>
            <a:endParaRPr lang="en-US" sz="1200"/>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53B3A-CDBE-D54E-A021-39928B6199EC}" type="slidenum">
              <a:rPr lang="en-US" sz="1200"/>
              <a:pPr eaLnBrk="1" hangingPunct="1"/>
              <a:t>119</a:t>
            </a:fld>
            <a:endParaRPr lang="en-US" sz="1200"/>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04EEB-5177-944E-8239-FF456C213246}" type="slidenum">
              <a:rPr lang="en-US" sz="1200"/>
              <a:pPr eaLnBrk="1" hangingPunct="1"/>
              <a:t>120</a:t>
            </a:fld>
            <a:endParaRPr lang="en-US" sz="1200"/>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D84D50-0276-4B4B-BB61-948B99C6E5B0}" type="slidenum">
              <a:rPr lang="en-US" sz="1200"/>
              <a:pPr eaLnBrk="1" hangingPunct="1"/>
              <a:t>121</a:t>
            </a:fld>
            <a:endParaRPr lang="en-US" sz="1200"/>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7684-340D-F949-B081-0984DACD0ED5}" type="slidenum">
              <a:rPr lang="en-US" sz="1200"/>
              <a:pPr eaLnBrk="1" hangingPunct="1"/>
              <a:t>122</a:t>
            </a:fld>
            <a:endParaRPr lang="en-US" sz="1200"/>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A4102E-70E7-5C46-A083-6010865F2144}" type="slidenum">
              <a:rPr lang="en-US" sz="1200"/>
              <a:pPr eaLnBrk="1" hangingPunct="1"/>
              <a:t>123</a:t>
            </a:fld>
            <a:endParaRPr lang="en-US" sz="1200"/>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14581-0396-8D41-AEDF-B955F41144A8}" type="slidenum">
              <a:rPr lang="en-US" sz="1200"/>
              <a:pPr eaLnBrk="1" hangingPunct="1"/>
              <a:t>124</a:t>
            </a:fld>
            <a:endParaRPr lang="en-US" sz="1200"/>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455B6-1118-E246-80FB-C124149546C0}" type="slidenum">
              <a:rPr lang="en-US" sz="1200"/>
              <a:pPr eaLnBrk="1" hangingPunct="1"/>
              <a:t>125</a:t>
            </a:fld>
            <a:endParaRPr lang="en-US" sz="1200"/>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A88487-B206-B242-8616-7D7B99DA96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1800363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374012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34694155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10314979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39153162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14091451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2378114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30861960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3230476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38268938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0307615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D467F0FB-9849-C04D-A27E-C17AD634215B}"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25497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40A524AB-697B-8747-A4BB-BD66E08B76FA}"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3216351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A1393857-A24B-C741-9779-6090D816424C}"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242570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0F1E8553-4F51-684A-869B-1649C24902CD}"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2658964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198C9A22-172E-4D47-8B4D-70E8716B7AFA}"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3309261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29F5AEC9-D8BE-5C43-92A7-9349DC7D2143}"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21423300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3893BDFC-532D-5B47-997A-479C2D028B9E}"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26096773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1A44D2F-9F40-DC4C-804D-1979DFD7D435}"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1577779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B92B5650-DA91-B743-AD90-514B9F27E376}"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5565929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AFA636D6-70CE-E148-AEB4-D72D30478A7E}"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3860825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EE30B15D-EE40-FC49-82D9-19793312D3F5}"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813132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E1052DE6-60E2-AC47-B7FC-73EBE02B606E}"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6615704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9BD2004A-1C3C-CC4B-BB2E-33C6A7FAE637}" type="slidenum">
              <a:rPr lang="en-US" smtClean="0">
                <a:solidFill>
                  <a:srgbClr val="000000"/>
                </a:solidFill>
                <a:ea typeface="Arial"/>
              </a:rPr>
              <a:pPr/>
              <a:t>‹#›</a:t>
            </a:fld>
            <a:endParaRPr lang="en-US" dirty="0">
              <a:solidFill>
                <a:srgbClr val="000000"/>
              </a:solidFill>
              <a:ea typeface="Arial"/>
            </a:endParaRPr>
          </a:p>
        </p:txBody>
      </p:sp>
    </p:spTree>
    <p:extLst>
      <p:ext uri="{BB962C8B-B14F-4D97-AF65-F5344CB8AC3E}">
        <p14:creationId xmlns:p14="http://schemas.microsoft.com/office/powerpoint/2010/main" val="35320527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363452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6895332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0735662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010469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701617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11389554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101494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296709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2953637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060875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5562147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153041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9506302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14226934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612211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1712292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29863314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1179329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20235668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1936027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5768030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9122898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1833024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6510952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00037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578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86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7361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895385"/>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15894"/>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841568"/>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773038"/>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6427"/>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8201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19483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7467"/>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31523"/>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5603"/>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908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4/10/25</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01048319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51EDD4-A4B4-9341-9274-278CD25C33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57A31-A867-4740-8E87-08920FA818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221CEB-5F3F-D94E-983F-0A50EA681DD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91BE97-DF07-5E43-AB55-395428E64E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D5AA2B-5FEB-7A4C-B760-4F21AC369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B9C94-24F2-5843-A4F5-F3240D6EBC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6B941-9D4D-6649-BCB2-E06D79FC4B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27930681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227802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5630685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2334538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2438125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19569436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41047706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677323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25157692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4916396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4262701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5117255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2934588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78761046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748557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2647457"/>
      </p:ext>
    </p:extLst>
  </p:cSld>
  <p:clrMapOvr>
    <a:masterClrMapping/>
  </p:clrMapOvr>
  <p:transition spd="med">
    <p:zoom dir="in"/>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098871229"/>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658050238"/>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36666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7396426"/>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07487328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208957509"/>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328416218"/>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11488957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07509063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54863846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3842087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3327790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0498504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742911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6705056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242325695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18635925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16616186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8732247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4014475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35163770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b="1" i="0">
                <a:latin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37606247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8137786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b="1" i="0">
                <a:latin typeface="Arial" panose="020B0604020202020204" pitchFamily="34" charset="0"/>
              </a:defRPr>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6867495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6985132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i="0">
                <a:latin typeface="Arial" panose="020B0604020202020204" pitchFamily="34" charset="0"/>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3709622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6829245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38698724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7"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35843348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b="1" i="0">
                <a:latin typeface="Arial" panose="020B0604020202020204" pitchFamily="34" charset="0"/>
              </a:defRPr>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dirty="0"/>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b="1" i="0">
                <a:latin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2514064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8673645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27507155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185796"/>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924239"/>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620350"/>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889749"/>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817935"/>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735810"/>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209020"/>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71689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94618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706672"/>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79542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1504896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8218429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11244436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32954853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41072908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6031533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1306254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42846274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95854595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169331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18288803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7880275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0311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693574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3081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6526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8600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1955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84931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030386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26258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954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4/10/25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4/10/25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4/10/25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10/04/2025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10/04/2025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10/04/2025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10/04/2025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10/04/2025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10/04/2025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10/04/2025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10/04/2025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10/04/2025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10/04/2025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942D50-732B-0749-A3D3-9A7AB51B3B4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C7ED6C-6A9B-7B4F-A78E-37508CC4BB5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AA525D-1ECF-4B48-8944-3D6324548D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1FD1F1-8A2E-EC4C-B618-830E4E83996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2.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10.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9.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8.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8.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10.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9.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2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5.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6.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7.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8.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9.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1.pn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0.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2.jpe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1.xml"/><Relationship Id="rId2" Type="http://schemas.openxmlformats.org/officeDocument/2006/relationships/slideLayout" Target="../slideLayouts/slideLayout295.xml"/><Relationship Id="rId16" Type="http://schemas.openxmlformats.org/officeDocument/2006/relationships/image" Target="../media/image5.png"/><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image" Target="../media/image4.png"/><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10/04/2025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3463514186"/>
      </p:ext>
    </p:extLst>
  </p:cSld>
  <p:clrMap bg1="lt1" tx1="dk1" bg2="lt2" tx2="dk2" accent1="accent1" accent2="accent2" accent3="accent3" accent4="accent4" accent5="accent5" accent6="accent6" hlink="hlink" folHlink="folHlink"/>
  <p:sldLayoutIdLst>
    <p:sldLayoutId id="2147492598" r:id="rId1"/>
    <p:sldLayoutId id="2147492599" r:id="rId2"/>
    <p:sldLayoutId id="2147492600" r:id="rId3"/>
    <p:sldLayoutId id="2147492601" r:id="rId4"/>
    <p:sldLayoutId id="2147492602" r:id="rId5"/>
    <p:sldLayoutId id="2147492603" r:id="rId6"/>
    <p:sldLayoutId id="2147492604" r:id="rId7"/>
    <p:sldLayoutId id="2147492605" r:id="rId8"/>
    <p:sldLayoutId id="2147492606" r:id="rId9"/>
    <p:sldLayoutId id="2147492607" r:id="rId10"/>
    <p:sldLayoutId id="214749260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fld id="{4E784103-F7E4-0C4B-951D-44E6E92A899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9755776"/>
      </p:ext>
    </p:extLst>
  </p:cSld>
  <p:clrMap bg1="lt1" tx1="dk1" bg2="lt2" tx2="dk2" accent1="accent1" accent2="accent2" accent3="accent3" accent4="accent4" accent5="accent5" accent6="accent6" hlink="hlink" folHlink="folHlink"/>
  <p:sldLayoutIdLst>
    <p:sldLayoutId id="2147492610" r:id="rId1"/>
    <p:sldLayoutId id="2147492611" r:id="rId2"/>
    <p:sldLayoutId id="2147492612" r:id="rId3"/>
    <p:sldLayoutId id="2147492613" r:id="rId4"/>
    <p:sldLayoutId id="2147492614" r:id="rId5"/>
    <p:sldLayoutId id="2147492615" r:id="rId6"/>
    <p:sldLayoutId id="2147492616" r:id="rId7"/>
    <p:sldLayoutId id="2147492617" r:id="rId8"/>
    <p:sldLayoutId id="2147492618" r:id="rId9"/>
    <p:sldLayoutId id="2147492619" r:id="rId10"/>
    <p:sldLayoutId id="2147492620" r:id="rId11"/>
    <p:sldLayoutId id="2147492621" r:id="rId12"/>
    <p:sldLayoutId id="214749262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7641213"/>
      </p:ext>
    </p:extLst>
  </p:cSld>
  <p:clrMap bg1="lt1" tx1="dk1" bg2="lt2" tx2="dk2" accent1="accent1" accent2="accent2" accent3="accent3" accent4="accent4" accent5="accent5" accent6="accent6" hlink="hlink" folHlink="folHlink"/>
  <p:sldLayoutIdLst>
    <p:sldLayoutId id="2147492624" r:id="rId1"/>
    <p:sldLayoutId id="2147492625" r:id="rId2"/>
    <p:sldLayoutId id="2147492626" r:id="rId3"/>
    <p:sldLayoutId id="2147492627" r:id="rId4"/>
    <p:sldLayoutId id="2147492628" r:id="rId5"/>
    <p:sldLayoutId id="2147492629" r:id="rId6"/>
    <p:sldLayoutId id="2147492630" r:id="rId7"/>
    <p:sldLayoutId id="2147492631" r:id="rId8"/>
    <p:sldLayoutId id="2147492632" r:id="rId9"/>
    <p:sldLayoutId id="2147492633" r:id="rId10"/>
    <p:sldLayoutId id="2147492634" r:id="rId11"/>
    <p:sldLayoutId id="2147492635" r:id="rId12"/>
    <p:sldLayoutId id="21474926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86900229"/>
      </p:ext>
    </p:extLst>
  </p:cSld>
  <p:clrMap bg1="lt1" tx1="dk1" bg2="lt2" tx2="dk2" accent1="accent1" accent2="accent2" accent3="accent3" accent4="accent4" accent5="accent5" accent6="accent6" hlink="hlink" folHlink="folHlink"/>
  <p:sldLayoutIdLst>
    <p:sldLayoutId id="2147492638" r:id="rId1"/>
    <p:sldLayoutId id="2147492639" r:id="rId2"/>
    <p:sldLayoutId id="2147492640" r:id="rId3"/>
    <p:sldLayoutId id="2147492641" r:id="rId4"/>
    <p:sldLayoutId id="2147492642" r:id="rId5"/>
    <p:sldLayoutId id="2147492643" r:id="rId6"/>
    <p:sldLayoutId id="2147492644" r:id="rId7"/>
    <p:sldLayoutId id="2147492645" r:id="rId8"/>
    <p:sldLayoutId id="2147492646" r:id="rId9"/>
    <p:sldLayoutId id="2147492647" r:id="rId10"/>
    <p:sldLayoutId id="214749264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49114"/>
      </p:ext>
    </p:extLst>
  </p:cSld>
  <p:clrMap bg1="lt1" tx1="dk1" bg2="lt2" tx2="dk2" accent1="accent1" accent2="accent2" accent3="accent3" accent4="accent4" accent5="accent5" accent6="accent6" hlink="hlink" folHlink="folHlink"/>
  <p:sldLayoutIdLst>
    <p:sldLayoutId id="2147492741" r:id="rId1"/>
    <p:sldLayoutId id="2147492742" r:id="rId2"/>
    <p:sldLayoutId id="2147492743" r:id="rId3"/>
    <p:sldLayoutId id="2147492744" r:id="rId4"/>
    <p:sldLayoutId id="2147492745" r:id="rId5"/>
    <p:sldLayoutId id="2147492746" r:id="rId6"/>
    <p:sldLayoutId id="2147492747" r:id="rId7"/>
    <p:sldLayoutId id="2147492748" r:id="rId8"/>
    <p:sldLayoutId id="2147492749" r:id="rId9"/>
    <p:sldLayoutId id="2147492750" r:id="rId10"/>
    <p:sldLayoutId id="2147492751"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Arial" charset="0"/>
                <a:cs typeface="Arial" panose="020B0604020202020204" pitchFamily="34"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solidFill>
                  <a:srgbClr val="FFFFFF"/>
                </a:solidFill>
                <a:latin typeface="Tahoma" charset="0"/>
                <a:cs typeface="Arial" panose="020B0604020202020204" pitchFamily="34" charset="0"/>
              </a:defRPr>
            </a:lvl1pPr>
          </a:lstStyle>
          <a:p>
            <a:pPr>
              <a:defRPr/>
            </a:pPr>
            <a:fld id="{B2A74C0F-5EF0-174E-85F6-ABD74DA634B1}" type="datetime1">
              <a:rPr lang="en-US" smtClean="0"/>
              <a:pPr>
                <a:defRPr/>
              </a:pPr>
              <a:t>4/10/25</a:t>
            </a:fld>
            <a:endParaRPr lang="en-US" dirty="0"/>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latin typeface="+mn-lt"/>
                <a:ea typeface="Arial" panose="020B0604020202020204" pitchFamily="34" charset="0"/>
                <a:cs typeface="Arial" panose="020B0604020202020204" pitchFamily="34" charset="0"/>
              </a:defRPr>
            </a:lvl1pPr>
          </a:lstStyle>
          <a:p>
            <a:pPr>
              <a:defRPr/>
            </a:pPr>
            <a:endParaRPr lang="en-US" dirty="0"/>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latin typeface="Tahoma" charset="0"/>
                <a:cs typeface="Arial" panose="020B0604020202020204" pitchFamily="34" charset="0"/>
              </a:defRPr>
            </a:lvl1pPr>
          </a:lstStyle>
          <a:p>
            <a:pPr>
              <a:defRPr/>
            </a:pPr>
            <a:fld id="{C5209215-754A-B24A-9849-2E60552048F1}" type="slidenum">
              <a:rPr lang="en-US" smtClean="0"/>
              <a:pPr>
                <a:defRPr/>
              </a:pPr>
              <a:t>‹#›</a:t>
            </a:fld>
            <a:endParaRPr lang="en-US" dirty="0"/>
          </a:p>
        </p:txBody>
      </p:sp>
    </p:spTree>
    <p:extLst>
      <p:ext uri="{BB962C8B-B14F-4D97-AF65-F5344CB8AC3E}">
        <p14:creationId xmlns:p14="http://schemas.microsoft.com/office/powerpoint/2010/main" val="3766069239"/>
      </p:ext>
    </p:extLst>
  </p:cSld>
  <p:clrMap bg1="dk2" tx1="lt1" bg2="dk1" tx2="lt2" accent1="accent1" accent2="accent2" accent3="accent3" accent4="accent4" accent5="accent5" accent6="accent6" hlink="hlink" folHlink="folHlink"/>
  <p:sldLayoutIdLst>
    <p:sldLayoutId id="2147492753" r:id="rId1"/>
  </p:sldLayoutIdLst>
  <p:transition>
    <p:fade/>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EA069ED4-E982-1E4A-947C-63F350557F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962861203"/>
      </p:ext>
    </p:extLst>
  </p:cSld>
  <p:clrMap bg1="dk2" tx1="lt1" bg2="dk1" tx2="lt2" accent1="accent1" accent2="accent2" accent3="accent3" accent4="accent4" accent5="accent5" accent6="accent6" hlink="hlink" folHlink="folHlink"/>
  <p:sldLayoutIdLst>
    <p:sldLayoutId id="2147492916"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689791698"/>
      </p:ext>
    </p:extLst>
  </p:cSld>
  <p:clrMap bg1="lt1" tx1="dk1" bg2="lt2" tx2="dk2" accent1="accent1" accent2="accent2" accent3="accent3" accent4="accent4" accent5="accent5" accent6="accent6" hlink="hlink" folHlink="folHlink"/>
  <p:sldLayoutIdLst>
    <p:sldLayoutId id="2147492920" r:id="rId1"/>
    <p:sldLayoutId id="2147492921" r:id="rId2"/>
    <p:sldLayoutId id="2147492922" r:id="rId3"/>
    <p:sldLayoutId id="2147492923" r:id="rId4"/>
    <p:sldLayoutId id="2147492924" r:id="rId5"/>
    <p:sldLayoutId id="2147492925" r:id="rId6"/>
    <p:sldLayoutId id="2147492926" r:id="rId7"/>
    <p:sldLayoutId id="2147492927" r:id="rId8"/>
    <p:sldLayoutId id="2147492928" r:id="rId9"/>
    <p:sldLayoutId id="2147492929" r:id="rId10"/>
    <p:sldLayoutId id="21474929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3396961"/>
      </p:ext>
    </p:extLst>
  </p:cSld>
  <p:clrMap bg1="lt1" tx1="dk1" bg2="lt2" tx2="dk2" accent1="accent1" accent2="accent2" accent3="accent3" accent4="accent4" accent5="accent5" accent6="accent6" hlink="hlink" folHlink="folHlink"/>
  <p:sldLayoutIdLst>
    <p:sldLayoutId id="2147492932" r:id="rId1"/>
    <p:sldLayoutId id="2147492933" r:id="rId2"/>
    <p:sldLayoutId id="2147492934" r:id="rId3"/>
    <p:sldLayoutId id="2147492935" r:id="rId4"/>
    <p:sldLayoutId id="2147492936" r:id="rId5"/>
    <p:sldLayoutId id="2147492937" r:id="rId6"/>
    <p:sldLayoutId id="2147492938" r:id="rId7"/>
    <p:sldLayoutId id="2147492939" r:id="rId8"/>
    <p:sldLayoutId id="2147492940" r:id="rId9"/>
    <p:sldLayoutId id="2147492941" r:id="rId10"/>
    <p:sldLayoutId id="2147492942" r:id="rId11"/>
    <p:sldLayoutId id="214749294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5416813"/>
      </p:ext>
    </p:extLst>
  </p:cSld>
  <p:clrMap bg1="dk2" tx1="lt1" bg2="dk1" tx2="lt2" accent1="accent1" accent2="accent2" accent3="accent3" accent4="accent4" accent5="accent5" accent6="accent6" hlink="hlink" folHlink="folHlink"/>
  <p:sldLayoutIdLst>
    <p:sldLayoutId id="2147493129" r:id="rId1"/>
    <p:sldLayoutId id="2147493130" r:id="rId2"/>
    <p:sldLayoutId id="2147493131" r:id="rId3"/>
    <p:sldLayoutId id="2147493132" r:id="rId4"/>
    <p:sldLayoutId id="2147493133" r:id="rId5"/>
    <p:sldLayoutId id="2147493134" r:id="rId6"/>
    <p:sldLayoutId id="2147493135" r:id="rId7"/>
    <p:sldLayoutId id="2147493136" r:id="rId8"/>
    <p:sldLayoutId id="2147493137" r:id="rId9"/>
    <p:sldLayoutId id="2147493138" r:id="rId10"/>
    <p:sldLayoutId id="21474931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3314805667"/>
      </p:ext>
    </p:extLst>
  </p:cSld>
  <p:clrMap bg1="lt1" tx1="dk1" bg2="lt2" tx2="dk2" accent1="accent1" accent2="accent2" accent3="accent3" accent4="accent4" accent5="accent5" accent6="accent6" hlink="hlink" folHlink="folHlink"/>
  <p:sldLayoutIdLst>
    <p:sldLayoutId id="2147493238" r:id="rId1"/>
    <p:sldLayoutId id="2147493239" r:id="rId2"/>
    <p:sldLayoutId id="2147493240" r:id="rId3"/>
    <p:sldLayoutId id="2147493241" r:id="rId4"/>
    <p:sldLayoutId id="2147493242" r:id="rId5"/>
    <p:sldLayoutId id="2147493243" r:id="rId6"/>
    <p:sldLayoutId id="2147493244" r:id="rId7"/>
    <p:sldLayoutId id="2147493245" r:id="rId8"/>
    <p:sldLayoutId id="2147493246" r:id="rId9"/>
    <p:sldLayoutId id="2147493247" r:id="rId10"/>
    <p:sldLayoutId id="2147493248" r:id="rId11"/>
  </p:sldLayoutIdLst>
  <p:txStyles>
    <p:titleStyle>
      <a:lvl1pPr algn="ctr" rtl="0" fontAlgn="base">
        <a:spcBef>
          <a:spcPct val="0"/>
        </a:spcBef>
        <a:spcAft>
          <a:spcPct val="0"/>
        </a:spcAft>
        <a:defRPr sz="3094"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b="1" i="0" kern="1200">
          <a:solidFill>
            <a:schemeClr val="tx1"/>
          </a:solidFill>
          <a:latin typeface="Arial" panose="020B0604020202020204" pitchFamily="34" charset="0"/>
          <a:ea typeface="+mn-ea"/>
          <a:cs typeface="+mn-cs"/>
        </a:defRPr>
      </a:lvl1pPr>
      <a:lvl2pPr marL="522368" indent="-200911" algn="l" rtl="0" fontAlgn="base">
        <a:spcBef>
          <a:spcPct val="20000"/>
        </a:spcBef>
        <a:spcAft>
          <a:spcPct val="0"/>
        </a:spcAft>
        <a:buChar char="–"/>
        <a:defRPr sz="1969" b="1" i="0" kern="1200">
          <a:solidFill>
            <a:schemeClr val="tx1"/>
          </a:solidFill>
          <a:latin typeface="Arial" panose="020B0604020202020204" pitchFamily="34" charset="0"/>
          <a:ea typeface="+mn-ea"/>
          <a:cs typeface="+mn-cs"/>
        </a:defRPr>
      </a:lvl2pPr>
      <a:lvl3pPr marL="803643" indent="-160729" algn="l" rtl="0" fontAlgn="base">
        <a:spcBef>
          <a:spcPct val="20000"/>
        </a:spcBef>
        <a:spcAft>
          <a:spcPct val="0"/>
        </a:spcAft>
        <a:buChar char="•"/>
        <a:defRPr sz="1687" b="1" i="0" kern="1200">
          <a:solidFill>
            <a:schemeClr val="tx1"/>
          </a:solidFill>
          <a:latin typeface="Arial" panose="020B0604020202020204" pitchFamily="34" charset="0"/>
          <a:ea typeface="+mn-ea"/>
          <a:cs typeface="+mn-cs"/>
        </a:defRPr>
      </a:lvl3pPr>
      <a:lvl4pPr marL="1125101"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4pPr>
      <a:lvl5pPr marL="1446558" indent="-160729" algn="l" rtl="0" fontAlgn="base">
        <a:spcBef>
          <a:spcPct val="20000"/>
        </a:spcBef>
        <a:spcAft>
          <a:spcPct val="0"/>
        </a:spcAft>
        <a:buChar char="»"/>
        <a:defRPr sz="1406" b="1" i="0" kern="1200">
          <a:solidFill>
            <a:schemeClr val="tx1"/>
          </a:solidFill>
          <a:latin typeface="Arial" panose="020B0604020202020204" pitchFamily="34" charset="0"/>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795021"/>
      </p:ext>
    </p:extLst>
  </p:cSld>
  <p:clrMap bg1="lt1" tx1="dk1" bg2="lt2" tx2="dk2" accent1="accent1" accent2="accent2" accent3="accent3" accent4="accent4" accent5="accent5" accent6="accent6" hlink="hlink" folHlink="folHlink"/>
  <p:sldLayoutIdLst>
    <p:sldLayoutId id="2147493943" r:id="rId1"/>
    <p:sldLayoutId id="2147493944" r:id="rId2"/>
    <p:sldLayoutId id="2147493945" r:id="rId3"/>
    <p:sldLayoutId id="2147493946" r:id="rId4"/>
    <p:sldLayoutId id="2147493947" r:id="rId5"/>
    <p:sldLayoutId id="2147493948" r:id="rId6"/>
    <p:sldLayoutId id="2147493949" r:id="rId7"/>
    <p:sldLayoutId id="2147493950" r:id="rId8"/>
    <p:sldLayoutId id="2147493951" r:id="rId9"/>
    <p:sldLayoutId id="2147493952" r:id="rId10"/>
    <p:sldLayoutId id="2147493953"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4288046096"/>
      </p:ext>
    </p:extLst>
  </p:cSld>
  <p:clrMap bg1="lt1" tx1="dk1" bg2="lt2" tx2="dk2" accent1="accent1" accent2="accent2" accent3="accent3" accent4="accent4" accent5="accent5" accent6="accent6" hlink="hlink" folHlink="folHlink"/>
  <p:sldLayoutIdLst>
    <p:sldLayoutId id="2147493955" r:id="rId1"/>
    <p:sldLayoutId id="2147493956" r:id="rId2"/>
    <p:sldLayoutId id="2147493957" r:id="rId3"/>
    <p:sldLayoutId id="2147493958" r:id="rId4"/>
    <p:sldLayoutId id="2147493959" r:id="rId5"/>
    <p:sldLayoutId id="2147493960" r:id="rId6"/>
    <p:sldLayoutId id="2147493961" r:id="rId7"/>
    <p:sldLayoutId id="2147493962" r:id="rId8"/>
    <p:sldLayoutId id="2147493963" r:id="rId9"/>
    <p:sldLayoutId id="2147493964" r:id="rId10"/>
    <p:sldLayoutId id="21474939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887429"/>
      </p:ext>
    </p:extLst>
  </p:cSld>
  <p:clrMap bg1="dk2" tx1="lt1" bg2="dk1" tx2="lt2" accent1="accent1" accent2="accent2" accent3="accent3" accent4="accent4" accent5="accent5" accent6="accent6" hlink="hlink" folHlink="folHlink"/>
  <p:sldLayoutIdLst>
    <p:sldLayoutId id="2147494006" r:id="rId1"/>
    <p:sldLayoutId id="2147494007" r:id="rId2"/>
    <p:sldLayoutId id="2147494008" r:id="rId3"/>
    <p:sldLayoutId id="2147494009" r:id="rId4"/>
    <p:sldLayoutId id="2147494010" r:id="rId5"/>
    <p:sldLayoutId id="2147494011" r:id="rId6"/>
    <p:sldLayoutId id="2147494012" r:id="rId7"/>
    <p:sldLayoutId id="2147494013" r:id="rId8"/>
    <p:sldLayoutId id="2147494014" r:id="rId9"/>
    <p:sldLayoutId id="2147494015" r:id="rId10"/>
    <p:sldLayoutId id="2147494016"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5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4/10/25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3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7.xml"/><Relationship Id="rId1" Type="http://schemas.openxmlformats.org/officeDocument/2006/relationships/slideLayout" Target="../slideLayouts/slideLayout120.xml"/><Relationship Id="rId4" Type="http://schemas.openxmlformats.org/officeDocument/2006/relationships/image" Target="../media/image98.jpeg"/></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150.xml"/><Relationship Id="rId5" Type="http://schemas.openxmlformats.org/officeDocument/2006/relationships/image" Target="../media/image101.png"/><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8.xml"/></Relationships>
</file>

<file path=ppt/slides/_rels/slide1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05.emf"/><Relationship Id="rId4" Type="http://schemas.openxmlformats.org/officeDocument/2006/relationships/image" Target="../media/image1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10.emf"/><Relationship Id="rId4" Type="http://schemas.openxmlformats.org/officeDocument/2006/relationships/image" Target="../media/image109.emf"/></Relationships>
</file>

<file path=ppt/slides/_rels/slide1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15.gif"/><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16.emf"/></Relationships>
</file>

<file path=ppt/slides/_rels/slide1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20.emf"/><Relationship Id="rId5" Type="http://schemas.openxmlformats.org/officeDocument/2006/relationships/image" Target="../media/image119.jpg"/><Relationship Id="rId4" Type="http://schemas.openxmlformats.org/officeDocument/2006/relationships/image" Target="../media/image1.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1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126.emf"/><Relationship Id="rId4" Type="http://schemas.openxmlformats.org/officeDocument/2006/relationships/image" Target="../media/image125.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0.xml"/><Relationship Id="rId1" Type="http://schemas.openxmlformats.org/officeDocument/2006/relationships/slideLayout" Target="../slideLayouts/slideLayout170.xml"/><Relationship Id="rId5" Type="http://schemas.openxmlformats.org/officeDocument/2006/relationships/image" Target="../media/image134.png"/><Relationship Id="rId4" Type="http://schemas.openxmlformats.org/officeDocument/2006/relationships/image" Target="../media/image133.png"/></Relationships>
</file>

<file path=ppt/slides/_rels/slide1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2.xml"/><Relationship Id="rId1" Type="http://schemas.openxmlformats.org/officeDocument/2006/relationships/slideLayout" Target="../slideLayouts/slideLayout150.xml"/><Relationship Id="rId5" Type="http://schemas.openxmlformats.org/officeDocument/2006/relationships/image" Target="../media/image101.png"/><Relationship Id="rId4" Type="http://schemas.openxmlformats.org/officeDocument/2006/relationships/image" Target="../media/image10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82.xml"/><Relationship Id="rId1" Type="http://schemas.openxmlformats.org/officeDocument/2006/relationships/themeOverride" Target="../theme/themeOverride4.xml"/><Relationship Id="rId4" Type="http://schemas.openxmlformats.org/officeDocument/2006/relationships/image" Target="../media/image135.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82.xml"/><Relationship Id="rId1" Type="http://schemas.openxmlformats.org/officeDocument/2006/relationships/themeOverride" Target="../theme/themeOverride5.xml"/><Relationship Id="rId4" Type="http://schemas.openxmlformats.org/officeDocument/2006/relationships/image" Target="../media/image136.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82.xml"/><Relationship Id="rId1" Type="http://schemas.openxmlformats.org/officeDocument/2006/relationships/themeOverride" Target="../theme/themeOverride6.xml"/><Relationship Id="rId4" Type="http://schemas.openxmlformats.org/officeDocument/2006/relationships/image" Target="../media/image13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6.xml"/><Relationship Id="rId1" Type="http://schemas.openxmlformats.org/officeDocument/2006/relationships/slideLayout" Target="../slideLayouts/slideLayout193.xml"/></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156.xml"/></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156.xml"/></Relationships>
</file>

<file path=ppt/slides/_rels/slide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9.xml"/><Relationship Id="rId1" Type="http://schemas.openxmlformats.org/officeDocument/2006/relationships/slideLayout" Target="../slideLayouts/slideLayout156.xml"/></Relationships>
</file>

<file path=ppt/slides/_rels/slide1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0.xml"/><Relationship Id="rId1" Type="http://schemas.openxmlformats.org/officeDocument/2006/relationships/slideLayout" Target="../slideLayouts/slideLayout15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93.xml"/></Relationships>
</file>

<file path=ppt/slides/_rels/slide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2.xml"/><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3.xml"/><Relationship Id="rId1" Type="http://schemas.openxmlformats.org/officeDocument/2006/relationships/slideLayout" Target="../slideLayouts/slideLayout156.xml"/></Relationships>
</file>

<file path=ppt/slides/_rels/slide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4.xml"/><Relationship Id="rId1" Type="http://schemas.openxmlformats.org/officeDocument/2006/relationships/slideLayout" Target="../slideLayouts/slideLayout156.xml"/></Relationships>
</file>

<file path=ppt/slides/_rels/slide1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5.xml"/><Relationship Id="rId1" Type="http://schemas.openxmlformats.org/officeDocument/2006/relationships/slideLayout" Target="../slideLayouts/slideLayout156.xml"/></Relationships>
</file>

<file path=ppt/slides/_rels/slide1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6.xml"/><Relationship Id="rId1" Type="http://schemas.openxmlformats.org/officeDocument/2006/relationships/slideLayout" Target="../slideLayouts/slideLayout3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7.xml"/><Relationship Id="rId1" Type="http://schemas.openxmlformats.org/officeDocument/2006/relationships/slideLayout" Target="../slideLayouts/slideLayout175.xml"/></Relationships>
</file>

<file path=ppt/slides/_rels/slide1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8.xml"/><Relationship Id="rId1" Type="http://schemas.openxmlformats.org/officeDocument/2006/relationships/slideLayout" Target="../slideLayouts/slideLayout216.xml"/><Relationship Id="rId4" Type="http://schemas.openxmlformats.org/officeDocument/2006/relationships/image" Target="../media/image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9.xml"/><Relationship Id="rId1" Type="http://schemas.openxmlformats.org/officeDocument/2006/relationships/slideLayout" Target="../slideLayouts/slideLayout156.xml"/><Relationship Id="rId4" Type="http://schemas.openxmlformats.org/officeDocument/2006/relationships/image" Target="../media/image141.png"/></Relationships>
</file>

<file path=ppt/slides/_rels/slide158.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30.xml"/><Relationship Id="rId1" Type="http://schemas.openxmlformats.org/officeDocument/2006/relationships/slideLayout" Target="../slideLayouts/slideLayout289.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15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50.emf"/><Relationship Id="rId5" Type="http://schemas.openxmlformats.org/officeDocument/2006/relationships/image" Target="../media/image149.emf"/><Relationship Id="rId10" Type="http://schemas.openxmlformats.org/officeDocument/2006/relationships/image" Target="../media/image152.png"/><Relationship Id="rId4" Type="http://schemas.openxmlformats.org/officeDocument/2006/relationships/image" Target="../media/image148.png"/><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238.xml"/><Relationship Id="rId4" Type="http://schemas.openxmlformats.org/officeDocument/2006/relationships/image" Target="../media/image14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0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8.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09.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0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8.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09.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09.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09.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09.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09.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09.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9.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09.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5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09.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09.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0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0.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23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26.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6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5.xml"/><Relationship Id="rId1" Type="http://schemas.openxmlformats.org/officeDocument/2006/relationships/slideLayout" Target="../slideLayouts/slideLayout175.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7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8.xml"/><Relationship Id="rId1" Type="http://schemas.openxmlformats.org/officeDocument/2006/relationships/slideLayout" Target="../slideLayouts/slideLayout204.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75.xml"/><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18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09.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09.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209.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20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84.xml"/></Relationships>
</file>

<file path=ppt/slides/_rels/slide8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4.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4.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4.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4.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4.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67.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6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ar-JO" sz="4800" dirty="0">
                <a:effectLst>
                  <a:outerShdw blurRad="38100" dist="38100" dir="2700000" algn="tl">
                    <a:srgbClr val="000000"/>
                  </a:outerShdw>
                </a:effectLst>
                <a:ea typeface="ＭＳ Ｐゴシック" charset="0"/>
              </a:rPr>
              <a:t>دانيال ٢-٧</a:t>
            </a:r>
            <a:endParaRPr lang="en-US" sz="4800" dirty="0">
              <a:effectLst>
                <a:outerShdw blurRad="38100" dist="38100" dir="2700000" algn="tl">
                  <a:srgbClr val="000000"/>
                </a:outerShdw>
              </a:effectLst>
              <a:latin typeface="+mj-lt"/>
              <a:ea typeface="ＭＳ Ｐゴシック" charset="0"/>
            </a:endParaRPr>
          </a:p>
        </p:txBody>
      </p:sp>
      <p:sp>
        <p:nvSpPr>
          <p:cNvPr id="6" name="Text Box 5">
            <a:extLst>
              <a:ext uri="{FF2B5EF4-FFF2-40B4-BE49-F238E27FC236}">
                <a16:creationId xmlns:a16="http://schemas.microsoft.com/office/drawing/2014/main" id="{6EA83BF0-4CBE-6D4A-A841-8261AAA29050}"/>
              </a:ext>
            </a:extLst>
          </p:cNvPr>
          <p:cNvSpPr txBox="1">
            <a:spLocks noChangeArrowheads="1"/>
          </p:cNvSpPr>
          <p:nvPr/>
        </p:nvSpPr>
        <p:spPr bwMode="auto">
          <a:xfrm>
            <a:off x="-23813" y="6119813"/>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a:t>
            </a:r>
            <a:r>
              <a:rPr lang="ar-JO" sz="2000" b="1" kern="0" dirty="0">
                <a:solidFill>
                  <a:srgbClr val="FFFFFF"/>
                </a:solidFill>
                <a:latin typeface="Arial" panose="020B0604020202020204" pitchFamily="34" charset="0"/>
                <a:cs typeface="Arial" panose="020B0604020202020204" pitchFamily="34" charset="0"/>
              </a:rPr>
              <a:t>مؤسسة الدراسات اللاهوتية الأردنية</a:t>
            </a:r>
            <a:endParaRPr kumimoji="0" lang="ar-JO"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dirty="0">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10328914"/>
              </p:ext>
            </p:extLst>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8-12</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 1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4624"/>
            <a:ext cx="8991600" cy="54864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172400" y="44624"/>
            <a:ext cx="971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532</a:t>
            </a: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ar-JO" dirty="0">
                <a:effectLst>
                  <a:outerShdw blurRad="38100" dist="38100" dir="2700000" algn="tl">
                    <a:srgbClr val="000000">
                      <a:alpha val="43137"/>
                    </a:srgbClr>
                  </a:outerShdw>
                </a:effectLst>
                <a:ea typeface="ＭＳ Ｐゴシック" charset="0"/>
              </a:rPr>
              <a:t>وجهة نظر أخرى عن الممالك السبعة</a:t>
            </a:r>
            <a:endParaRPr lang="en-US" dirty="0">
              <a:effectLst>
                <a:outerShdw blurRad="38100" dist="38100" dir="2700000" algn="tl">
                  <a:srgbClr val="000000">
                    <a:alpha val="43137"/>
                  </a:srgbClr>
                </a:outerShdw>
              </a:effectLst>
              <a:ea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مصر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آشور</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بابل</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مادي وفارس</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روما</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الإمبراطورية العثمانية التركية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اليونان (مع الجنرالات الأربعة)</a:t>
            </a:r>
            <a:r>
              <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8311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Tx/>
              <a:buSz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1. مصر (الفراعنة)</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2. آشور (الملوك الآشوريون)</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3. بابل الحديثة (نبوخدنصر)</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4. مادي وفارس (كورش)</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5. اليونان (الإسكندر الأكبر)</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lvl="0" algn="r" eaLnBrk="1" hangingPunct="1">
              <a:buNone/>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6. روما (القياصرة، الواحد)</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lvl="0" algn="r" eaLnBrk="1" hangingPunct="1">
              <a:buNone/>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7. الإمبراطورية الرومانية المعاد توحيدها (عشرة ملوك، ليس بعد)</a:t>
            </a:r>
            <a:r>
              <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lang="ar-JO" sz="3000" b="1" dirty="0">
                <a:solidFill>
                  <a:srgbClr val="000066"/>
                </a:solidFill>
                <a:effectLst>
                  <a:outerShdw blurRad="38100" dist="38100" dir="2700000" algn="tl">
                    <a:srgbClr val="DDDDDD"/>
                  </a:outerShdw>
                </a:effectLst>
                <a:latin typeface="Arial" panose="020B0604020202020204" pitchFamily="34" charset="0"/>
                <a:cs typeface="Arial" panose="020B0604020202020204" pitchFamily="34" charset="0"/>
              </a:rPr>
              <a:t>8. المملكة العالمية الأممية الأخيرة (ضد المسيح)</a:t>
            </a:r>
            <a:endParaRPr kumimoji="0" lang="en-US" sz="3000" b="1"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ar-JO" sz="4600" dirty="0">
                <a:solidFill>
                  <a:schemeClr val="bg1"/>
                </a:solidFill>
                <a:ea typeface="+mj-ea"/>
              </a:rPr>
              <a:t>ثماني ممالك متعاقبة</a:t>
            </a:r>
            <a:br>
              <a:rPr lang="ar-JO" sz="4600" dirty="0">
                <a:solidFill>
                  <a:schemeClr val="bg1"/>
                </a:solidFill>
                <a:ea typeface="+mj-ea"/>
              </a:rPr>
            </a:br>
            <a:r>
              <a:rPr lang="ar-JO" sz="4600" dirty="0">
                <a:solidFill>
                  <a:schemeClr val="bg1"/>
                </a:solidFill>
                <a:ea typeface="+mj-ea"/>
              </a:rPr>
              <a:t>(رؤيا 17: 10-11)</a:t>
            </a:r>
            <a:endParaRPr lang="en-US" sz="4600" dirty="0">
              <a:solidFill>
                <a:schemeClr val="bg1"/>
              </a:solidFill>
              <a:ea typeface="+mj-ea"/>
            </a:endParaRPr>
          </a:p>
        </p:txBody>
      </p:sp>
      <p:sp>
        <p:nvSpPr>
          <p:cNvPr id="7" name="Text Box 89"/>
          <p:cNvSpPr txBox="1">
            <a:spLocks noChangeArrowheads="1"/>
          </p:cNvSpPr>
          <p:nvPr/>
        </p:nvSpPr>
        <p:spPr bwMode="auto">
          <a:xfrm>
            <a:off x="0" y="6248400"/>
            <a:ext cx="9143999" cy="369332"/>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مارك ل. هيتشكوك، نقد لوجهة النظر السابقة للرؤيا 17: 9-11 ونيرون، مكتبة ساكرا 164 (تموز-أيلول 2007): 484</a:t>
            </a:r>
          </a:p>
        </p:txBody>
      </p:sp>
    </p:spTree>
    <p:extLst>
      <p:ext uri="{BB962C8B-B14F-4D97-AF65-F5344CB8AC3E}">
        <p14:creationId xmlns:p14="http://schemas.microsoft.com/office/powerpoint/2010/main" val="28108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ar-JO" sz="3200" dirty="0">
                <a:solidFill>
                  <a:schemeClr val="bg1"/>
                </a:solidFill>
              </a:rPr>
              <a:t>دعم نظرة الممالك المتعاقبة</a:t>
            </a:r>
            <a:endParaRPr lang="en-US" sz="3200" dirty="0">
              <a:solidFill>
                <a:schemeClr val="bg1"/>
              </a:solidFill>
            </a:endParaRP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479-480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8200" y="2132856"/>
            <a:ext cx="8915143" cy="3954245"/>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وجهة نظر الممالك المتعاقبة تتجنب الطبيعة الغامضة لوجهة النظر الرمزية وتتوافق مع صور العهد القديم من دانيال 7، وتوفر تفسيراً مناسباً للملوك الثمانية. لهذه الأسباب هذه هي وجهة النظر المفضلة ولذلك فإن رؤيا 17: 9 -١١ لا يقدم أي دعم للتاريخ المبكر لسفر الرؤيا المبني على فكرة أن نيرون هو الملك السادس.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89"/>
          <p:cNvSpPr txBox="1">
            <a:spLocks noChangeArrowheads="1"/>
          </p:cNvSpPr>
          <p:nvPr/>
        </p:nvSpPr>
        <p:spPr bwMode="auto">
          <a:xfrm>
            <a:off x="0" y="6248400"/>
            <a:ext cx="9143999" cy="369332"/>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Pegasus" charset="0"/>
                <a:ea typeface="ＭＳ Ｐゴシック" charset="0"/>
                <a:cs typeface="Arial" panose="020B0604020202020204" pitchFamily="34" charset="0"/>
              </a:rPr>
              <a:t>مارك ل. هيتشكوك، نقد لوجهة النظر السابقة للرؤيا 17: 9-11 ونيرون، مكتبة ساكرا 164 (تموز-أيلول 2007): 484</a:t>
            </a:r>
          </a:p>
        </p:txBody>
      </p:sp>
    </p:spTree>
    <p:extLst>
      <p:ext uri="{BB962C8B-B14F-4D97-AF65-F5344CB8AC3E}">
        <p14:creationId xmlns:p14="http://schemas.microsoft.com/office/powerpoint/2010/main" val="16764736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ar-JO" sz="4000" dirty="0">
                <a:solidFill>
                  <a:schemeClr val="bg1"/>
                </a:solidFill>
              </a:rPr>
              <a:t>رؤيا ١٧: ١٠ لا يقدم إشارة إلى نيرون أو دوميتيان كما يؤكد بيل.</a:t>
            </a:r>
            <a:endParaRPr lang="en-US" sz="4000" dirty="0">
              <a:solidFill>
                <a:schemeClr val="bg1"/>
              </a:solidFill>
            </a:endParaRPr>
          </a:p>
        </p:txBody>
      </p:sp>
      <p:sp>
        <p:nvSpPr>
          <p:cNvPr id="69638" name="Text Box 7"/>
          <p:cNvSpPr txBox="1">
            <a:spLocks noChangeArrowheads="1"/>
          </p:cNvSpPr>
          <p:nvPr/>
        </p:nvSpPr>
        <p:spPr bwMode="auto">
          <a:xfrm>
            <a:off x="1547664" y="4800600"/>
            <a:ext cx="3089746"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نيرون (37-68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دومتيان (81-96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78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7950" y="3573453"/>
            <a:ext cx="4176713" cy="954107"/>
          </a:xfrm>
        </p:spPr>
        <p:txBody>
          <a:bodyPr rtlCol="0">
            <a:spAutoFit/>
          </a:bodyPr>
          <a:lstStyle/>
          <a:p>
            <a:pPr>
              <a:defRPr/>
            </a:pPr>
            <a:r>
              <a:rPr lang="ar-JO" sz="2800" b="1" kern="1200" dirty="0">
                <a:solidFill>
                  <a:schemeClr val="bg1"/>
                </a:solidFill>
                <a:latin typeface="Arial" panose="020B0604020202020204" pitchFamily="34" charset="0"/>
                <a:ea typeface="ＭＳ Ｐゴシック" charset="0"/>
                <a:cs typeface="Arial" panose="020B0604020202020204" pitchFamily="34" charset="0"/>
              </a:rPr>
              <a:t>السيطرة على                   النظام السياسي العالمي</a:t>
            </a:r>
            <a:endParaRPr lang="en-US" sz="2800" b="1" kern="1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238918"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7 رؤوس</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روما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متتابع</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الماضي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9-11</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عالمي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متزامن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12</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الوحش (الملك الثامن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عالمي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يسيطر على 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13</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5" name="Picture 18"/>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6533" y="19244"/>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76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098632" y="4008674"/>
            <a:ext cx="168255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45409" y="3957640"/>
            <a:ext cx="161218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54735" y="3959549"/>
            <a:ext cx="163392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286099" y="3935465"/>
            <a:ext cx="16950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791837" y="3968782"/>
            <a:ext cx="168408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473397" y="3968094"/>
            <a:ext cx="176750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15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614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4788" y="2590800"/>
            <a:ext cx="23860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6147"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1676400"/>
            <a:ext cx="2847975" cy="170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48" name="Text Box 5"/>
          <p:cNvSpPr txBox="1">
            <a:spLocks noChangeArrowheads="1"/>
          </p:cNvSpPr>
          <p:nvPr/>
        </p:nvSpPr>
        <p:spPr bwMode="auto">
          <a:xfrm>
            <a:off x="152400" y="762000"/>
            <a:ext cx="3124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قال ملك بابل               (605-562) :</a:t>
            </a:r>
            <a:endParaRPr lang="en-US" b="1" dirty="0">
              <a:solidFill>
                <a:schemeClr val="bg1"/>
              </a:solidFill>
              <a:latin typeface="Arial" panose="020B0604020202020204" pitchFamily="34" charset="0"/>
              <a:cs typeface="Arial" panose="020B0604020202020204" pitchFamily="34" charset="0"/>
            </a:endParaRPr>
          </a:p>
        </p:txBody>
      </p:sp>
      <p:sp>
        <p:nvSpPr>
          <p:cNvPr id="646149" name="Text Box 8"/>
          <p:cNvSpPr txBox="1">
            <a:spLocks noChangeArrowheads="1"/>
          </p:cNvSpPr>
          <p:nvPr/>
        </p:nvSpPr>
        <p:spPr bwMode="auto">
          <a:xfrm>
            <a:off x="152400" y="3403600"/>
            <a:ext cx="3886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فالآن أنا نبوخذنصر أسبح وأعظم وأحمد ملك السماء الذي كل أعماله حق وطرقه عدل ومن يسلك بالكبرياء فهو قادر على أن يذله</a:t>
            </a:r>
            <a:endParaRPr lang="en-US" b="1" dirty="0">
              <a:solidFill>
                <a:schemeClr val="bg1"/>
              </a:solidFill>
              <a:latin typeface="Arial" panose="020B0604020202020204" pitchFamily="34" charset="0"/>
              <a:cs typeface="Arial" panose="020B0604020202020204" pitchFamily="34" charset="0"/>
            </a:endParaRPr>
          </a:p>
          <a:p>
            <a:pPr eaLnBrk="1" hangingPunct="1"/>
            <a:endParaRPr lang="en-US" b="1" dirty="0">
              <a:solidFill>
                <a:schemeClr val="bg1"/>
              </a:solidFill>
              <a:latin typeface="Arial" panose="020B0604020202020204" pitchFamily="34" charset="0"/>
              <a:cs typeface="Arial" panose="020B0604020202020204" pitchFamily="34" charset="0"/>
            </a:endParaRPr>
          </a:p>
          <a:p>
            <a:pPr eaLnBrk="1" hangingPunct="1"/>
            <a:r>
              <a:rPr lang="ar-JO" b="1" dirty="0">
                <a:solidFill>
                  <a:schemeClr val="bg1"/>
                </a:solidFill>
                <a:latin typeface="Arial" panose="020B0604020202020204" pitchFamily="34" charset="0"/>
                <a:cs typeface="Arial" panose="020B0604020202020204" pitchFamily="34" charset="0"/>
              </a:rPr>
              <a:t>(دانيال 4: 34-37)</a:t>
            </a:r>
            <a:endParaRPr lang="en-US" b="1" dirty="0">
              <a:solidFill>
                <a:schemeClr val="bg1"/>
              </a:solidFill>
              <a:latin typeface="Arial" panose="020B0604020202020204" pitchFamily="34" charset="0"/>
              <a:cs typeface="Arial" panose="020B0604020202020204" pitchFamily="34" charset="0"/>
            </a:endParaRPr>
          </a:p>
        </p:txBody>
      </p:sp>
      <p:sp>
        <p:nvSpPr>
          <p:cNvPr id="646150" name="Text Box 12"/>
          <p:cNvSpPr txBox="1">
            <a:spLocks noChangeArrowheads="1"/>
          </p:cNvSpPr>
          <p:nvPr/>
        </p:nvSpPr>
        <p:spPr bwMode="auto">
          <a:xfrm>
            <a:off x="6019800" y="804863"/>
            <a:ext cx="3124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داريوس المادي</a:t>
            </a:r>
          </a:p>
          <a:p>
            <a:pPr algn="ctr" eaLnBrk="1" hangingPunct="1"/>
            <a:r>
              <a:rPr lang="en-US" b="1" dirty="0">
                <a:solidFill>
                  <a:schemeClr val="bg1"/>
                </a:solidFill>
                <a:latin typeface="Arial" panose="020B0604020202020204" pitchFamily="34" charset="0"/>
                <a:cs typeface="Arial" panose="020B0604020202020204" pitchFamily="34" charset="0"/>
              </a:rPr>
              <a:t>(</a:t>
            </a:r>
            <a:r>
              <a:rPr lang="ar-JO" b="1" dirty="0">
                <a:solidFill>
                  <a:schemeClr val="bg1"/>
                </a:solidFill>
                <a:latin typeface="Arial" panose="020B0604020202020204" pitchFamily="34" charset="0"/>
                <a:cs typeface="Arial" panose="020B0604020202020204" pitchFamily="34" charset="0"/>
              </a:rPr>
              <a:t>ابن أحشويروش</a:t>
            </a:r>
            <a:r>
              <a:rPr lang="en-US" b="1" dirty="0">
                <a:solidFill>
                  <a:schemeClr val="bg1"/>
                </a:solidFill>
                <a:latin typeface="Arial" panose="020B0604020202020204" pitchFamily="34" charset="0"/>
                <a:cs typeface="Arial" panose="020B0604020202020204" pitchFamily="34" charset="0"/>
              </a:rPr>
              <a:t>)</a:t>
            </a:r>
          </a:p>
          <a:p>
            <a:pPr algn="ctr" eaLnBrk="1" hangingPunct="1"/>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الذي حكم بعد موت بيلشاصر قال:</a:t>
            </a:r>
            <a:endParaRPr lang="en-US" b="1" dirty="0">
              <a:solidFill>
                <a:schemeClr val="bg1"/>
              </a:solidFill>
              <a:latin typeface="Arial" panose="020B0604020202020204" pitchFamily="34" charset="0"/>
              <a:cs typeface="Arial" panose="020B0604020202020204" pitchFamily="34" charset="0"/>
            </a:endParaRPr>
          </a:p>
        </p:txBody>
      </p:sp>
      <p:sp>
        <p:nvSpPr>
          <p:cNvPr id="646151" name="Text Box 13"/>
          <p:cNvSpPr txBox="1">
            <a:spLocks noChangeArrowheads="1"/>
          </p:cNvSpPr>
          <p:nvPr/>
        </p:nvSpPr>
        <p:spPr bwMode="auto">
          <a:xfrm>
            <a:off x="6477000" y="2971800"/>
            <a:ext cx="2514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chemeClr val="bg1"/>
                </a:solidFill>
                <a:latin typeface="Arial" panose="020B0604020202020204" pitchFamily="34" charset="0"/>
                <a:cs typeface="Arial" panose="020B0604020202020204" pitchFamily="34" charset="0"/>
              </a:rPr>
              <a:t>من قبلي صدر أمر بأنه في كل سلطان مملكتي يرتعدون ويخافون قدام إله دانيآل</a:t>
            </a:r>
            <a:endParaRPr lang="en-US" b="1" dirty="0">
              <a:solidFill>
                <a:schemeClr val="bg1"/>
              </a:solidFill>
              <a:latin typeface="Arial" panose="020B0604020202020204" pitchFamily="34" charset="0"/>
              <a:cs typeface="Arial" panose="020B0604020202020204" pitchFamily="34" charset="0"/>
            </a:endParaRPr>
          </a:p>
          <a:p>
            <a:pPr eaLnBrk="1" hangingPunct="1"/>
            <a:r>
              <a:rPr lang="en-US" b="1" dirty="0">
                <a:solidFill>
                  <a:schemeClr val="bg1"/>
                </a:solidFill>
                <a:latin typeface="Arial" panose="020B0604020202020204" pitchFamily="34" charset="0"/>
                <a:cs typeface="Arial" panose="020B0604020202020204" pitchFamily="34" charset="0"/>
              </a:rPr>
              <a:t>(</a:t>
            </a:r>
            <a:r>
              <a:rPr lang="ar-JO" b="1" dirty="0">
                <a:solidFill>
                  <a:schemeClr val="bg1"/>
                </a:solidFill>
                <a:latin typeface="Arial" panose="020B0604020202020204" pitchFamily="34" charset="0"/>
                <a:cs typeface="Arial" panose="020B0604020202020204" pitchFamily="34" charset="0"/>
              </a:rPr>
              <a:t>دانيال 6: 26-27</a:t>
            </a:r>
            <a:r>
              <a:rPr lang="en-US" b="1" dirty="0">
                <a:solidFill>
                  <a:schemeClr val="bg1"/>
                </a:solidFill>
                <a:latin typeface="Arial" panose="020B0604020202020204" pitchFamily="34" charset="0"/>
                <a:cs typeface="Arial" panose="020B0604020202020204" pitchFamily="34" charset="0"/>
              </a:rPr>
              <a:t>)</a:t>
            </a:r>
          </a:p>
        </p:txBody>
      </p:sp>
      <p:sp>
        <p:nvSpPr>
          <p:cNvPr id="14351" name="Text Box 15"/>
          <p:cNvSpPr txBox="1">
            <a:spLocks noChangeArrowheads="1"/>
          </p:cNvSpPr>
          <p:nvPr/>
        </p:nvSpPr>
        <p:spPr bwMode="auto">
          <a:xfrm>
            <a:off x="0" y="2286000"/>
            <a:ext cx="91440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0" b="1" dirty="0">
                <a:solidFill>
                  <a:srgbClr val="FFFF00"/>
                </a:solidFill>
                <a:latin typeface="Arial" panose="020B0604020202020204" pitchFamily="34" charset="0"/>
                <a:cs typeface="Arial" panose="020B0604020202020204" pitchFamily="34" charset="0"/>
              </a:rPr>
              <a:t>لماذا؟</a:t>
            </a:r>
            <a:endParaRPr lang="en-US" sz="18000" b="1" dirty="0">
              <a:solidFill>
                <a:srgbClr val="FFFF00"/>
              </a:solidFill>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0"/>
            <a:ext cx="9144000" cy="762000"/>
          </a:xfrm>
          <a:solidFill>
            <a:srgbClr val="000000"/>
          </a:solidFill>
        </p:spPr>
        <p:txBody>
          <a:bodyPr/>
          <a:lstStyle/>
          <a:p>
            <a:pPr>
              <a:defRPr/>
            </a:pPr>
            <a:r>
              <a:rPr lang="ar-JO" sz="3600" dirty="0">
                <a:effectLst>
                  <a:outerShdw blurRad="38100" dist="38100" dir="2700000" algn="tl">
                    <a:srgbClr val="808080"/>
                  </a:outerShdw>
                </a:effectLst>
                <a:ea typeface="ＭＳ Ｐゴシック" charset="0"/>
              </a:rPr>
              <a:t>لاهوت دانيال 1-7</a:t>
            </a:r>
            <a:endParaRPr lang="en-US"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351"/>
                                        </p:tgtEl>
                                        <p:attrNameLst>
                                          <p:attrName>style.visibility</p:attrName>
                                        </p:attrNameLst>
                                      </p:cBhvr>
                                      <p:to>
                                        <p:strVal val="visible"/>
                                      </p:to>
                                    </p:set>
                                    <p:anim calcmode="lin" valueType="num">
                                      <p:cBhvr>
                                        <p:cTn id="7" dur="5000" fill="hold"/>
                                        <p:tgtEl>
                                          <p:spTgt spid="14351"/>
                                        </p:tgtEl>
                                        <p:attrNameLst>
                                          <p:attrName>ppt_w</p:attrName>
                                        </p:attrNameLst>
                                      </p:cBhvr>
                                      <p:tavLst>
                                        <p:tav tm="0" fmla="#ppt_w*sin(2.5*pi*$)">
                                          <p:val>
                                            <p:fltVal val="0"/>
                                          </p:val>
                                        </p:tav>
                                        <p:tav tm="100000">
                                          <p:val>
                                            <p:fltVal val="1"/>
                                          </p:val>
                                        </p:tav>
                                      </p:tavLst>
                                    </p:anim>
                                    <p:anim calcmode="lin" valueType="num">
                                      <p:cBhvr>
                                        <p:cTn id="8" dur="5000" fill="hold"/>
                                        <p:tgtEl>
                                          <p:spTgt spid="14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9144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AutoNum type="arabicPeriod"/>
            </a:pPr>
            <a:r>
              <a:rPr lang="ar-JO" b="1" dirty="0">
                <a:solidFill>
                  <a:srgbClr val="FFFFFF"/>
                </a:solidFill>
                <a:latin typeface="Arial" panose="020B0604020202020204" pitchFamily="34" charset="0"/>
                <a:cs typeface="Arial" panose="020B0604020202020204" pitchFamily="34" charset="0"/>
              </a:rPr>
              <a:t>إن حصار الملك نبوخذنصر لأورشليم لم يكن بقوته وقدرته فحسب، بل كان الله هو الذي أسلم الملك يهوياقيم ليده (1: 1-2).</a:t>
            </a:r>
            <a:endParaRPr lang="en-US" b="1" dirty="0">
              <a:solidFill>
                <a:srgbClr val="FFFFFF"/>
              </a:solidFill>
              <a:latin typeface="Arial" panose="020B0604020202020204" pitchFamily="34" charset="0"/>
              <a:cs typeface="Arial" panose="020B0604020202020204" pitchFamily="34" charset="0"/>
            </a:endParaRPr>
          </a:p>
        </p:txBody>
      </p:sp>
      <p:sp>
        <p:nvSpPr>
          <p:cNvPr id="15364" name="Text Box 4"/>
          <p:cNvSpPr txBox="1">
            <a:spLocks noChangeArrowheads="1"/>
          </p:cNvSpPr>
          <p:nvPr/>
        </p:nvSpPr>
        <p:spPr bwMode="auto">
          <a:xfrm>
            <a:off x="0" y="4765675"/>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r>
              <a:rPr lang="ar-JO" b="1" dirty="0">
                <a:solidFill>
                  <a:srgbClr val="FFFFFF"/>
                </a:solidFill>
                <a:latin typeface="Arial" panose="020B0604020202020204" pitchFamily="34" charset="0"/>
                <a:cs typeface="Arial" panose="020B0604020202020204" pitchFamily="34" charset="0"/>
              </a:rPr>
              <a:t>2.   لقد منح الله دانيال نعمة ورحمة في نظر رئيس الخصيان عندما قاوم دانيال بثبات الضغوط الثقافية لتقديم تنازلات (1: 9).</a:t>
            </a:r>
            <a:endParaRPr lang="en-US" b="1" dirty="0">
              <a:solidFill>
                <a:srgbClr val="FFFFFF"/>
              </a:solidFill>
              <a:latin typeface="Arial" panose="020B0604020202020204" pitchFamily="34" charset="0"/>
              <a:cs typeface="Arial" panose="020B0604020202020204" pitchFamily="34" charset="0"/>
            </a:endParaRPr>
          </a:p>
        </p:txBody>
      </p:sp>
      <p:sp>
        <p:nvSpPr>
          <p:cNvPr id="15371" name="Rectangle 11"/>
          <p:cNvSpPr>
            <a:spLocks noChangeArrowheads="1"/>
          </p:cNvSpPr>
          <p:nvPr/>
        </p:nvSpPr>
        <p:spPr bwMode="auto">
          <a:xfrm>
            <a:off x="762000" y="5951538"/>
            <a:ext cx="7842448"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spcBef>
                <a:spcPct val="50000"/>
              </a:spcBef>
            </a:pPr>
            <a:r>
              <a:rPr lang="ar-JO" b="1" u="sng" dirty="0">
                <a:solidFill>
                  <a:srgbClr val="FFFFFF"/>
                </a:solidFill>
                <a:latin typeface="Arial" panose="020B0604020202020204" pitchFamily="34" charset="0"/>
                <a:cs typeface="Arial" panose="020B0604020202020204" pitchFamily="34" charset="0"/>
              </a:rPr>
              <a:t>وأعطى الله</a:t>
            </a:r>
            <a:r>
              <a:rPr lang="ar-JO" b="1" dirty="0">
                <a:solidFill>
                  <a:srgbClr val="FFFFFF"/>
                </a:solidFill>
                <a:latin typeface="Arial" panose="020B0604020202020204" pitchFamily="34" charset="0"/>
                <a:cs typeface="Arial" panose="020B0604020202020204" pitchFamily="34" charset="0"/>
              </a:rPr>
              <a:t> دانيآل نعمة ورحمة عند رئيس الخصيان</a:t>
            </a:r>
            <a:endParaRPr lang="en-US" b="1" dirty="0">
              <a:solidFill>
                <a:srgbClr val="FFFFFF"/>
              </a:solidFill>
              <a:latin typeface="Arial" panose="020B0604020202020204" pitchFamily="34" charset="0"/>
              <a:cs typeface="Arial" panose="020B0604020202020204" pitchFamily="34" charset="0"/>
            </a:endParaRPr>
          </a:p>
        </p:txBody>
      </p:sp>
      <p:sp>
        <p:nvSpPr>
          <p:cNvPr id="15373" name="Rectangle 13"/>
          <p:cNvSpPr>
            <a:spLocks noChangeArrowheads="1"/>
          </p:cNvSpPr>
          <p:nvPr/>
        </p:nvSpPr>
        <p:spPr bwMode="auto">
          <a:xfrm>
            <a:off x="762000" y="2133600"/>
            <a:ext cx="8153400"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pPr>
            <a:r>
              <a:rPr lang="ar-JO" b="1" dirty="0">
                <a:solidFill>
                  <a:srgbClr val="FFFFFF"/>
                </a:solidFill>
                <a:latin typeface="Arial" panose="020B0604020202020204" pitchFamily="34" charset="0"/>
                <a:cs typeface="Arial" panose="020B0604020202020204" pitchFamily="34" charset="0"/>
              </a:rPr>
              <a:t>في السنة الثالثة من ملك يهوياقيم ملك يهوذا ذهب نبوخذناصر ملك بابل إلى أورشليم وحاصرها. </a:t>
            </a:r>
            <a:r>
              <a:rPr lang="ar-JO" b="1" u="sng" dirty="0">
                <a:solidFill>
                  <a:srgbClr val="FFFFFF"/>
                </a:solidFill>
                <a:latin typeface="Arial" panose="020B0604020202020204" pitchFamily="34" charset="0"/>
                <a:cs typeface="Arial" panose="020B0604020202020204" pitchFamily="34" charset="0"/>
              </a:rPr>
              <a:t>وسلم الرب بيده يهوياقيم ملك يهوذا </a:t>
            </a:r>
            <a:r>
              <a:rPr lang="ar-JO" b="1" dirty="0">
                <a:solidFill>
                  <a:srgbClr val="FFFFFF"/>
                </a:solidFill>
                <a:latin typeface="Arial" panose="020B0604020202020204" pitchFamily="34" charset="0"/>
                <a:cs typeface="Arial" panose="020B0604020202020204" pitchFamily="34" charset="0"/>
              </a:rPr>
              <a:t>مع بعض آنية بيت الله فجاء بها إلى أرض شنعار إلى بيت إلهه وأدخل الآنية إلى خزانة بيت إلهه.</a:t>
            </a:r>
            <a:endParaRPr lang="en-US" b="1" dirty="0">
              <a:solidFill>
                <a:srgbClr val="FFFFFF"/>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ar-JO" sz="3200" dirty="0">
                <a:solidFill>
                  <a:srgbClr val="FFFFFF"/>
                </a:solidFill>
                <a:effectLst>
                  <a:outerShdw blurRad="38100" dist="38100" dir="2700000" algn="tl">
                    <a:srgbClr val="000000"/>
                  </a:outerShdw>
                </a:effectLst>
                <a:ea typeface="ＭＳ Ｐゴシック" charset="0"/>
              </a:rPr>
              <a:t>1. الله متسيد على كل البشر</a:t>
            </a:r>
            <a:endParaRPr lang="en-US"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373"/>
                                        </p:tgtEl>
                                        <p:attrNameLst>
                                          <p:attrName>style.visibility</p:attrName>
                                        </p:attrNameLst>
                                      </p:cBhvr>
                                      <p:to>
                                        <p:strVal val="visible"/>
                                      </p:to>
                                    </p:set>
                                    <p:anim calcmode="lin" valueType="num">
                                      <p:cBhvr>
                                        <p:cTn id="12" dur="1000" fill="hold"/>
                                        <p:tgtEl>
                                          <p:spTgt spid="15373"/>
                                        </p:tgtEl>
                                        <p:attrNameLst>
                                          <p:attrName>ppt_w</p:attrName>
                                        </p:attrNameLst>
                                      </p:cBhvr>
                                      <p:tavLst>
                                        <p:tav tm="0">
                                          <p:val>
                                            <p:fltVal val="0"/>
                                          </p:val>
                                        </p:tav>
                                        <p:tav tm="100000">
                                          <p:val>
                                            <p:strVal val="#ppt_w"/>
                                          </p:val>
                                        </p:tav>
                                      </p:tavLst>
                                    </p:anim>
                                    <p:anim calcmode="lin" valueType="num">
                                      <p:cBhvr>
                                        <p:cTn id="13" dur="1000" fill="hold"/>
                                        <p:tgtEl>
                                          <p:spTgt spid="15373"/>
                                        </p:tgtEl>
                                        <p:attrNameLst>
                                          <p:attrName>ppt_h</p:attrName>
                                        </p:attrNameLst>
                                      </p:cBhvr>
                                      <p:tavLst>
                                        <p:tav tm="0">
                                          <p:val>
                                            <p:fltVal val="0"/>
                                          </p:val>
                                        </p:tav>
                                        <p:tav tm="100000">
                                          <p:val>
                                            <p:strVal val="#ppt_h"/>
                                          </p:val>
                                        </p:tav>
                                      </p:tavLst>
                                    </p:anim>
                                    <p:anim calcmode="lin" valueType="num">
                                      <p:cBhvr>
                                        <p:cTn id="14" dur="1000" fill="hold"/>
                                        <p:tgtEl>
                                          <p:spTgt spid="1537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3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dissolve">
                                      <p:cBhvr>
                                        <p:cTn id="20" dur="500"/>
                                        <p:tgtEl>
                                          <p:spTgt spid="153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5371"/>
                                        </p:tgtEl>
                                        <p:attrNameLst>
                                          <p:attrName>style.visibility</p:attrName>
                                        </p:attrNameLst>
                                      </p:cBhvr>
                                      <p:to>
                                        <p:strVal val="visible"/>
                                      </p:to>
                                    </p:set>
                                    <p:anim calcmode="lin" valueType="num">
                                      <p:cBhvr>
                                        <p:cTn id="25" dur="1000" fill="hold"/>
                                        <p:tgtEl>
                                          <p:spTgt spid="15371"/>
                                        </p:tgtEl>
                                        <p:attrNameLst>
                                          <p:attrName>ppt_w</p:attrName>
                                        </p:attrNameLst>
                                      </p:cBhvr>
                                      <p:tavLst>
                                        <p:tav tm="0">
                                          <p:val>
                                            <p:fltVal val="0"/>
                                          </p:val>
                                        </p:tav>
                                        <p:tav tm="100000">
                                          <p:val>
                                            <p:strVal val="#ppt_w"/>
                                          </p:val>
                                        </p:tav>
                                      </p:tavLst>
                                    </p:anim>
                                    <p:anim calcmode="lin" valueType="num">
                                      <p:cBhvr>
                                        <p:cTn id="26" dur="1000" fill="hold"/>
                                        <p:tgtEl>
                                          <p:spTgt spid="15371"/>
                                        </p:tgtEl>
                                        <p:attrNameLst>
                                          <p:attrName>ppt_h</p:attrName>
                                        </p:attrNameLst>
                                      </p:cBhvr>
                                      <p:tavLst>
                                        <p:tav tm="0">
                                          <p:val>
                                            <p:fltVal val="0"/>
                                          </p:val>
                                        </p:tav>
                                        <p:tav tm="100000">
                                          <p:val>
                                            <p:strVal val="#ppt_h"/>
                                          </p:val>
                                        </p:tav>
                                      </p:tavLst>
                                    </p:anim>
                                    <p:anim calcmode="lin" valueType="num">
                                      <p:cBhvr>
                                        <p:cTn id="27"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3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P spid="15371" grpId="0" animBg="1"/>
      <p:bldP spid="1537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9951" name="Picture 15" descr="furna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4100" y="2276475"/>
            <a:ext cx="4279900"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3" name="Text Box 5"/>
          <p:cNvSpPr txBox="1">
            <a:spLocks noChangeArrowheads="1"/>
          </p:cNvSpPr>
          <p:nvPr/>
        </p:nvSpPr>
        <p:spPr bwMode="auto">
          <a:xfrm>
            <a:off x="0" y="91440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b="1" dirty="0">
                <a:solidFill>
                  <a:srgbClr val="FFFFFF"/>
                </a:solidFill>
                <a:latin typeface="Arial" panose="020B0604020202020204" pitchFamily="34" charset="0"/>
                <a:cs typeface="Arial" panose="020B0604020202020204" pitchFamily="34" charset="0"/>
              </a:rPr>
              <a:t>3. أعطى الله الشباب اليهود الأربعة ذكاء في عدة جوانب واستطاع دانيال فهم الرؤى والأحلام</a:t>
            </a:r>
            <a:endParaRPr lang="en-US" b="1" dirty="0">
              <a:solidFill>
                <a:srgbClr val="FFFFFF"/>
              </a:solidFill>
              <a:latin typeface="Arial" panose="020B0604020202020204" pitchFamily="34" charset="0"/>
              <a:cs typeface="Arial" panose="020B0604020202020204" pitchFamily="34" charset="0"/>
            </a:endParaRPr>
          </a:p>
        </p:txBody>
      </p:sp>
      <p:sp>
        <p:nvSpPr>
          <p:cNvPr id="39942" name="Text Box 6"/>
          <p:cNvSpPr txBox="1">
            <a:spLocks noChangeArrowheads="1"/>
          </p:cNvSpPr>
          <p:nvPr/>
        </p:nvSpPr>
        <p:spPr bwMode="auto">
          <a:xfrm>
            <a:off x="76200" y="4419600"/>
            <a:ext cx="5791200" cy="1200329"/>
          </a:xfrm>
          <a:prstGeom prst="rect">
            <a:avLst/>
          </a:prstGeom>
          <a:solidFill>
            <a:srgbClr val="000090"/>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سيطر إله شدرخ وميشخ وعبدنغو على قوى الطبيعة ليذل نبوخدنصر من خلال أتون النار (الإصحاح 3) وداريوس من خلال دانيال في جب الأسود (الإصحاح 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50245" name="Rectangle 9"/>
          <p:cNvSpPr>
            <a:spLocks noChangeArrowheads="1"/>
          </p:cNvSpPr>
          <p:nvPr/>
        </p:nvSpPr>
        <p:spPr bwMode="auto">
          <a:xfrm>
            <a:off x="685800" y="1873250"/>
            <a:ext cx="4800600"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pPr>
            <a:r>
              <a:rPr lang="ar-JO" b="1" dirty="0">
                <a:solidFill>
                  <a:srgbClr val="FFFFFF"/>
                </a:solidFill>
                <a:latin typeface="Arial" panose="020B0604020202020204" pitchFamily="34" charset="0"/>
                <a:cs typeface="Arial" panose="020B0604020202020204" pitchFamily="34" charset="0"/>
              </a:rPr>
              <a:t>أما هؤلاء الفتيان الأربعة </a:t>
            </a:r>
            <a:r>
              <a:rPr lang="ar-JO" b="1" u="sng" dirty="0">
                <a:solidFill>
                  <a:srgbClr val="FFFFFF"/>
                </a:solidFill>
                <a:latin typeface="Arial" panose="020B0604020202020204" pitchFamily="34" charset="0"/>
                <a:cs typeface="Arial" panose="020B0604020202020204" pitchFamily="34" charset="0"/>
              </a:rPr>
              <a:t>فأعطاهم الله </a:t>
            </a:r>
            <a:r>
              <a:rPr lang="ar-JO" b="1" dirty="0">
                <a:solidFill>
                  <a:srgbClr val="FFFFFF"/>
                </a:solidFill>
                <a:latin typeface="Arial" panose="020B0604020202020204" pitchFamily="34" charset="0"/>
                <a:cs typeface="Arial" panose="020B0604020202020204" pitchFamily="34" charset="0"/>
              </a:rPr>
              <a:t>معرفة وعقلا في كل (نوع) كتابة وحكمة، وكان دانيآل فهيما بكل (أنواع) الرؤى والأحلام (1: 17)</a:t>
            </a:r>
            <a:endParaRPr lang="en-US" b="1" dirty="0">
              <a:solidFill>
                <a:srgbClr val="FFFFFF"/>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ar-JO" sz="3200" dirty="0">
                <a:solidFill>
                  <a:srgbClr val="FFFFFF"/>
                </a:solidFill>
                <a:effectLst>
                  <a:outerShdw blurRad="38100" dist="38100" dir="2700000" algn="tl">
                    <a:srgbClr val="000000"/>
                  </a:outerShdw>
                </a:effectLst>
                <a:ea typeface="ＭＳ Ｐゴシック" charset="0"/>
              </a:rPr>
              <a:t>1. الله متسيد على كل البشر</a:t>
            </a:r>
            <a:endParaRPr lang="en-US" sz="3200" dirty="0">
              <a:solidFill>
                <a:srgbClr val="FFFFFF"/>
              </a:solidFill>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500"/>
                                        <p:tgtEl>
                                          <p:spTgt spid="399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951"/>
                                        </p:tgtEl>
                                        <p:attrNameLst>
                                          <p:attrName>style.visibility</p:attrName>
                                        </p:attrNameLst>
                                      </p:cBhvr>
                                      <p:to>
                                        <p:strVal val="visible"/>
                                      </p:to>
                                    </p:set>
                                    <p:animEffect transition="in" filter="dissolve">
                                      <p:cBhvr>
                                        <p:cTn id="11" dur="500"/>
                                        <p:tgtEl>
                                          <p:spTgt spid="39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2290" name="Picture 2" descr="danielinlions'd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838200"/>
            <a:ext cx="4191000" cy="55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4708525" y="3171825"/>
            <a:ext cx="443547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6. أظهر الله من خلال كتابة على الحائط سيادته المسيطرة على الأمم والحكام (الإصحاح 5)</a:t>
            </a:r>
            <a:endParaRPr lang="en-US" b="1" dirty="0">
              <a:solidFill>
                <a:schemeClr val="bg1"/>
              </a:solidFill>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4708525" y="962025"/>
            <a:ext cx="44354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5. أعطى الله دانيال القدرة على تفسير الأحلام والرؤى التي حيرت النبلاء والحكماء في بابل (الإصحاحات 2، 4، 5) </a:t>
            </a:r>
            <a:endParaRPr lang="en-US" b="1" dirty="0">
              <a:solidFill>
                <a:schemeClr val="bg1"/>
              </a:solidFill>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9144000" cy="762000"/>
          </a:xfrm>
          <a:solidFill>
            <a:srgbClr val="000090"/>
          </a:solidFill>
        </p:spPr>
        <p:txBody>
          <a:bodyPr/>
          <a:lstStyle/>
          <a:p>
            <a:pPr>
              <a:defRPr/>
            </a:pPr>
            <a:r>
              <a:rPr lang="ar-JO" sz="3200" dirty="0">
                <a:solidFill>
                  <a:srgbClr val="FFFFFF"/>
                </a:solidFill>
                <a:effectLst>
                  <a:outerShdw blurRad="38100" dist="38100" dir="2700000" algn="tl">
                    <a:srgbClr val="000000"/>
                  </a:outerShdw>
                </a:effectLst>
                <a:ea typeface="ＭＳ Ｐゴシック" charset="0"/>
              </a:rPr>
              <a:t>1. الله متسيد على كل البشر</a:t>
            </a:r>
            <a:endParaRPr lang="en-US" sz="3200" dirty="0">
              <a:solidFill>
                <a:srgbClr val="FFFFFF"/>
              </a:solidFill>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dissolve">
                                      <p:cBhvr>
                                        <p:cTn id="7" dur="500"/>
                                        <p:tgtEl>
                                          <p:spTgt spid="40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dissolve">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utoUpdateAnimBg="0"/>
      <p:bldP spid="4096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SA" sz="4800" b="1" dirty="0">
                <a:solidFill>
                  <a:prstClr val="white"/>
                </a:solidFill>
                <a:latin typeface="Arial" panose="020B0604020202020204" pitchFamily="34" charset="0"/>
                <a:cs typeface="Arial" panose="020B0604020202020204" pitchFamily="34" charset="0"/>
              </a:rPr>
              <a:t>دانيال</a:t>
            </a:r>
            <a:endParaRPr lang="en-US" sz="4800" b="1" dirty="0">
              <a:solidFill>
                <a:prstClr val="white"/>
              </a:solidFill>
              <a:latin typeface="Arial" panose="020B0604020202020204" pitchFamily="34" charset="0"/>
              <a:cs typeface="Arial" panose="020B0604020202020204" pitchFamily="34"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355976" y="1124744"/>
            <a:ext cx="4608736" cy="452431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تفضيل نبوخذنصّر لدانيال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تفسيرحُلم الملك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أتون الملك نبوخذنصّر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رؤيا الشجرة</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أحداث في وليمة بيلشاصَّر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داريوس وجُبّ الأسود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مشاهد من الملكوت الآتي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ملامح الوحوش الأربعة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تحديد السبعين أسبوع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تفسير الرؤيا الأخيرة </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خوف الملك</a:t>
            </a:r>
          </a:p>
          <a:p>
            <a:pPr marL="457200" indent="-457200" algn="r" defTabSz="457200" rtl="1" fontAlgn="auto">
              <a:spcBef>
                <a:spcPts val="0"/>
              </a:spcBef>
              <a:spcAft>
                <a:spcPts val="0"/>
              </a:spcAft>
              <a:buFont typeface="+mj-lt"/>
              <a:buAutoNum type="arabicPeriod"/>
            </a:pPr>
            <a:r>
              <a:rPr lang="ar-JO" b="1" dirty="0">
                <a:solidFill>
                  <a:prstClr val="black"/>
                </a:solidFill>
                <a:latin typeface="Arial" panose="020B0604020202020204" pitchFamily="34" charset="0"/>
                <a:cs typeface="Arial" panose="020B0604020202020204" pitchFamily="34" charset="0"/>
              </a:rPr>
              <a:t>هول الأزمنة الأخيرة </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400" name="Rectangle 16"/>
          <p:cNvSpPr>
            <a:spLocks noChangeArrowheads="1"/>
          </p:cNvSpPr>
          <p:nvPr/>
        </p:nvSpPr>
        <p:spPr bwMode="auto">
          <a:xfrm>
            <a:off x="304800" y="2786063"/>
            <a:ext cx="8763000" cy="1015663"/>
          </a:xfrm>
          <a:prstGeom prst="rect">
            <a:avLst/>
          </a:prstGeom>
          <a:solidFill>
            <a:schemeClr val="tx1"/>
          </a:solidFill>
          <a:ln w="9525">
            <a:noFill/>
            <a:miter lim="800000"/>
            <a:headEnd/>
            <a:tailEnd/>
          </a:ln>
        </p:spPr>
        <p:txBody>
          <a:bodyPr>
            <a:spAutoFit/>
          </a:bodyPr>
          <a:lstStyle/>
          <a:p>
            <a:pPr algn="ctr">
              <a:spcBef>
                <a:spcPct val="50000"/>
              </a:spcBef>
              <a:defRPr/>
            </a:pPr>
            <a:r>
              <a:rPr lang="ar-JO" sz="2000" b="1" dirty="0">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أجاب دانيآل قدام الملك وقال: السر الذي طلبه الملك </a:t>
            </a:r>
            <a:r>
              <a:rPr lang="ar-JO" sz="2000" b="1" u="sng" dirty="0">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لا تقدر الحكماء ولا السحرة ولا المجوس ولا المنجمون على أن يبينوه للملك. لكن يوجد إله في السماوات كاشف الأسرار</a:t>
            </a:r>
            <a:r>
              <a:rPr lang="ar-JO" sz="2000" b="1" dirty="0">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rPr>
              <a:t> وقد عرف الملك نبوخذنصر ما يكون في الأيام الأخيرة. حلمك ورؤيا رأسك على فراشك (2: 27-28)</a:t>
            </a:r>
            <a:endParaRPr lang="en-US" sz="2000" b="1" dirty="0">
              <a:solidFill>
                <a:srgbClr val="FFFF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6393" name="Text Box 9"/>
          <p:cNvSpPr txBox="1">
            <a:spLocks noChangeArrowheads="1"/>
          </p:cNvSpPr>
          <p:nvPr/>
        </p:nvSpPr>
        <p:spPr bwMode="auto">
          <a:xfrm>
            <a:off x="304800" y="1066800"/>
            <a:ext cx="82454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 لم يتنبأ دانيال ضد بابل فحسب لكنه تنبأ فيما بعد عن الإمبراطوريات التي قاومت الله وظلمت شعبه في كل مكان (الإصحاح 2) . يقاتل حكام العالم ضد ملكوت الله</a:t>
            </a:r>
            <a:endParaRPr lang="en-US" b="1" dirty="0">
              <a:solidFill>
                <a:schemeClr val="bg1"/>
              </a:solidFill>
              <a:latin typeface="Arial" panose="020B0604020202020204" pitchFamily="34" charset="0"/>
              <a:cs typeface="Arial" panose="020B0604020202020204" pitchFamily="34" charset="0"/>
            </a:endParaRPr>
          </a:p>
        </p:txBody>
      </p:sp>
      <p:sp>
        <p:nvSpPr>
          <p:cNvPr id="16395" name="Text Box 11"/>
          <p:cNvSpPr txBox="1">
            <a:spLocks noChangeArrowheads="1"/>
          </p:cNvSpPr>
          <p:nvPr/>
        </p:nvSpPr>
        <p:spPr bwMode="auto">
          <a:xfrm>
            <a:off x="179512" y="4919663"/>
            <a:ext cx="84469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8. رأى دانيال رؤيا لأربعة حيوانات (أمم) تهدد بإبادة شعب الله، ولكن القديم الأيام غلب ليقيم مملكة أبدية لشعبه. وهكذا تظهر سيادة الله في تاريخ البشرية (الفصل 7)</a:t>
            </a:r>
            <a:endParaRPr lang="en-US" b="1" dirty="0">
              <a:solidFill>
                <a:schemeClr val="bg1"/>
              </a:solidFill>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9144000" cy="990600"/>
          </a:xfrm>
          <a:solidFill>
            <a:srgbClr val="000090"/>
          </a:solidFill>
        </p:spPr>
        <p:txBody>
          <a:bodyPr/>
          <a:lstStyle/>
          <a:p>
            <a:pPr>
              <a:defRPr/>
            </a:pPr>
            <a:r>
              <a:rPr lang="ar-JO" sz="3200" dirty="0">
                <a:solidFill>
                  <a:srgbClr val="FFFFFF"/>
                </a:solidFill>
                <a:effectLst>
                  <a:outerShdw blurRad="38100" dist="38100" dir="2700000" algn="tl">
                    <a:srgbClr val="000000"/>
                  </a:outerShdw>
                </a:effectLst>
                <a:ea typeface="ＭＳ Ｐゴシック" charset="0"/>
              </a:rPr>
              <a:t>1. الله متسيد على كل البشر</a:t>
            </a:r>
            <a:endParaRPr lang="en-US" sz="3200" dirty="0">
              <a:solidFill>
                <a:srgbClr val="FFFFFF"/>
              </a:solidFill>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dissolve">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 calcmode="lin" valueType="num">
                                      <p:cBhvr>
                                        <p:cTn id="12" dur="1000" fill="hold"/>
                                        <p:tgtEl>
                                          <p:spTgt spid="16400"/>
                                        </p:tgtEl>
                                        <p:attrNameLst>
                                          <p:attrName>ppt_w</p:attrName>
                                        </p:attrNameLst>
                                      </p:cBhvr>
                                      <p:tavLst>
                                        <p:tav tm="0">
                                          <p:val>
                                            <p:fltVal val="0"/>
                                          </p:val>
                                        </p:tav>
                                        <p:tav tm="100000">
                                          <p:val>
                                            <p:strVal val="#ppt_w"/>
                                          </p:val>
                                        </p:tav>
                                      </p:tavLst>
                                    </p:anim>
                                    <p:anim calcmode="lin" valueType="num">
                                      <p:cBhvr>
                                        <p:cTn id="13" dur="1000" fill="hold"/>
                                        <p:tgtEl>
                                          <p:spTgt spid="16400"/>
                                        </p:tgtEl>
                                        <p:attrNameLst>
                                          <p:attrName>ppt_h</p:attrName>
                                        </p:attrNameLst>
                                      </p:cBhvr>
                                      <p:tavLst>
                                        <p:tav tm="0">
                                          <p:val>
                                            <p:fltVal val="0"/>
                                          </p:val>
                                        </p:tav>
                                        <p:tav tm="100000">
                                          <p:val>
                                            <p:strVal val="#ppt_h"/>
                                          </p:val>
                                        </p:tav>
                                      </p:tavLst>
                                    </p:anim>
                                    <p:anim calcmode="lin" valueType="num">
                                      <p:cBhvr>
                                        <p:cTn id="14" dur="1000" fill="hold"/>
                                        <p:tgtEl>
                                          <p:spTgt spid="1640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400"/>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640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395"/>
                                        </p:tgtEl>
                                        <p:attrNameLst>
                                          <p:attrName>style.visibility</p:attrName>
                                        </p:attrNameLst>
                                      </p:cBhvr>
                                      <p:to>
                                        <p:strVal val="visible"/>
                                      </p:to>
                                    </p:set>
                                    <p:animEffect transition="in" filter="dissolve">
                                      <p:cBhvr>
                                        <p:cTn id="20"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0" grpId="0" animBg="1" autoUpdateAnimBg="0"/>
      <p:bldP spid="16393" grpId="0" autoUpdateAnimBg="0"/>
      <p:bldP spid="16395"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63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75" y="762000"/>
            <a:ext cx="3552825"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87" name="Text Box 3"/>
          <p:cNvSpPr txBox="1">
            <a:spLocks noChangeArrowheads="1"/>
          </p:cNvSpPr>
          <p:nvPr/>
        </p:nvSpPr>
        <p:spPr bwMode="auto">
          <a:xfrm>
            <a:off x="3929063" y="990600"/>
            <a:ext cx="4986337"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800" b="1" dirty="0">
                <a:solidFill>
                  <a:schemeClr val="bg1"/>
                </a:solidFill>
                <a:latin typeface="Arial" panose="020B0604020202020204" pitchFamily="34" charset="0"/>
                <a:cs typeface="Arial" panose="020B0604020202020204" pitchFamily="34" charset="0"/>
              </a:rPr>
              <a:t>أصدقاء دانيال</a:t>
            </a:r>
            <a:r>
              <a:rPr lang="ar-JO" altLang="ja-JP" b="1" dirty="0">
                <a:solidFill>
                  <a:schemeClr val="bg1"/>
                </a:solidFill>
                <a:latin typeface="Arial" panose="020B0604020202020204" pitchFamily="34" charset="0"/>
                <a:cs typeface="Arial" panose="020B0604020202020204" pitchFamily="34" charset="0"/>
              </a:rPr>
              <a:t>: فأجاب شدرخ وميشخ وعبدنغو وقالوا للملك: يا نبوخذنصر لا يلزمنا أن نجيبك عن هذا الأمر.</a:t>
            </a:r>
          </a:p>
          <a:p>
            <a:pPr eaLnBrk="1" hangingPunct="1"/>
            <a:r>
              <a:rPr lang="ar-JO" altLang="ja-JP" b="1" dirty="0">
                <a:solidFill>
                  <a:schemeClr val="bg1"/>
                </a:solidFill>
                <a:latin typeface="Arial" panose="020B0604020202020204" pitchFamily="34" charset="0"/>
                <a:cs typeface="Arial" panose="020B0604020202020204" pitchFamily="34" charset="0"/>
              </a:rPr>
              <a:t> </a:t>
            </a:r>
            <a:r>
              <a:rPr lang="en-US" altLang="ja-JP" b="1" dirty="0">
                <a:solidFill>
                  <a:schemeClr val="bg1"/>
                </a:solidFill>
                <a:latin typeface="Arial" panose="020B0604020202020204" pitchFamily="34" charset="0"/>
                <a:cs typeface="Arial" panose="020B0604020202020204" pitchFamily="34" charset="0"/>
              </a:rPr>
              <a:t> </a:t>
            </a:r>
            <a:endParaRPr lang="en-US" b="1" u="sng" dirty="0">
              <a:solidFill>
                <a:schemeClr val="bg1"/>
              </a:solidFill>
              <a:latin typeface="Arial" panose="020B0604020202020204" pitchFamily="34" charset="0"/>
              <a:cs typeface="Arial" panose="020B0604020202020204" pitchFamily="34" charset="0"/>
            </a:endParaRPr>
          </a:p>
        </p:txBody>
      </p:sp>
      <p:sp>
        <p:nvSpPr>
          <p:cNvPr id="656388" name="Text Box 5"/>
          <p:cNvSpPr txBox="1">
            <a:spLocks noChangeArrowheads="1"/>
          </p:cNvSpPr>
          <p:nvPr/>
        </p:nvSpPr>
        <p:spPr bwMode="auto">
          <a:xfrm>
            <a:off x="228600" y="3382963"/>
            <a:ext cx="87630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هوذا يوجد إلهنا الذي نعبده يستطيع أن ينجينا من أتون النار المتقدة، وأن ينقذنا من يدك أيها الملك. وإلا فليكن معلوما لك أيها الملك أننا لا نعبد آلهتك ولا نسجد لتمثال الذهب الذي نصبته</a:t>
            </a:r>
            <a:endParaRPr lang="en-US" b="1" dirty="0">
              <a:solidFill>
                <a:schemeClr val="bg1"/>
              </a:solidFill>
              <a:latin typeface="Arial" panose="020B0604020202020204" pitchFamily="34" charset="0"/>
              <a:cs typeface="Arial" panose="020B0604020202020204" pitchFamily="34" charset="0"/>
            </a:endParaRPr>
          </a:p>
          <a:p>
            <a:pPr eaLnBrk="1" hangingPunct="1"/>
            <a:r>
              <a:rPr lang="ar-JO" sz="2000" b="1" dirty="0">
                <a:solidFill>
                  <a:schemeClr val="bg1"/>
                </a:solidFill>
                <a:latin typeface="Arial" panose="020B0604020202020204" pitchFamily="34" charset="0"/>
                <a:cs typeface="Arial" panose="020B0604020202020204" pitchFamily="34" charset="0"/>
              </a:rPr>
              <a:t>دانيال 3: 16-18</a:t>
            </a:r>
            <a:endParaRPr lang="en-US" sz="2800" b="1" dirty="0">
              <a:solidFill>
                <a:schemeClr val="bg1"/>
              </a:solidFill>
              <a:latin typeface="Arial" panose="020B0604020202020204" pitchFamily="34" charset="0"/>
              <a:cs typeface="Arial" panose="020B0604020202020204" pitchFamily="34" charset="0"/>
            </a:endParaRPr>
          </a:p>
          <a:p>
            <a:pPr algn="r" eaLnBrk="1" hangingPunct="1"/>
            <a:endParaRPr lang="ar-JO" sz="2800" b="1" dirty="0">
              <a:solidFill>
                <a:schemeClr val="bg1"/>
              </a:solidFill>
              <a:latin typeface="Arial" panose="020B0604020202020204" pitchFamily="34" charset="0"/>
              <a:cs typeface="Arial" panose="020B0604020202020204" pitchFamily="34" charset="0"/>
            </a:endParaRPr>
          </a:p>
          <a:p>
            <a:pPr algn="r" eaLnBrk="1" hangingPunct="1"/>
            <a:r>
              <a:rPr lang="ar-JO" sz="2800" b="1" dirty="0">
                <a:solidFill>
                  <a:schemeClr val="bg1"/>
                </a:solidFill>
                <a:latin typeface="Arial" panose="020B0604020202020204" pitchFamily="34" charset="0"/>
                <a:cs typeface="Arial" panose="020B0604020202020204" pitchFamily="34" charset="0"/>
              </a:rPr>
              <a:t>.... وألقوا في وسط أتون النار المتقدة</a:t>
            </a:r>
            <a:endParaRPr lang="en-US" b="1" dirty="0">
              <a:solidFill>
                <a:schemeClr val="bg1"/>
              </a:solidFill>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9144000" cy="838200"/>
          </a:xfrm>
          <a:solidFill>
            <a:schemeClr val="tx1"/>
          </a:solidFill>
        </p:spPr>
        <p:txBody>
          <a:bodyPr/>
          <a:lstStyle/>
          <a:p>
            <a:pPr>
              <a:defRPr/>
            </a:pPr>
            <a:r>
              <a:rPr lang="ar-JO" sz="3200" dirty="0">
                <a:effectLst>
                  <a:outerShdw blurRad="38100" dist="38100" dir="2700000" algn="tl">
                    <a:srgbClr val="808080"/>
                  </a:outerShdw>
                </a:effectLst>
                <a:ea typeface="ＭＳ Ｐゴシック" charset="0"/>
              </a:rPr>
              <a:t>2. اضطهاد الأمناء</a:t>
            </a:r>
            <a:endParaRPr lang="en-US" sz="3200" dirty="0">
              <a:effectLst>
                <a:outerShdw blurRad="38100" dist="38100" dir="2700000" algn="tl">
                  <a:srgbClr val="808080"/>
                </a:outerShdw>
              </a:effectLst>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84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497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5" name="Text Box 4"/>
          <p:cNvSpPr txBox="1">
            <a:spLocks noChangeArrowheads="1"/>
          </p:cNvSpPr>
          <p:nvPr/>
        </p:nvSpPr>
        <p:spPr bwMode="auto">
          <a:xfrm>
            <a:off x="3657600" y="0"/>
            <a:ext cx="54864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b="1" dirty="0">
                <a:solidFill>
                  <a:schemeClr val="bg1"/>
                </a:solidFill>
                <a:latin typeface="Arial" panose="020B0604020202020204" pitchFamily="34" charset="0"/>
                <a:cs typeface="Arial" panose="020B0604020202020204" pitchFamily="34" charset="0"/>
              </a:rPr>
              <a:t>ثم إن الوزراء والمرازبة كانوا يطلبون علة يجدونها على دانيآل من جهة المملكة فلم يقدروا أن يجدوا علة ولا ذنباً لأنه كان أميناً ولم يوجد فيه خطأ ولا ذنب.</a:t>
            </a:r>
          </a:p>
          <a:p>
            <a:pPr algn="r" eaLnBrk="1" hangingPunct="1"/>
            <a:r>
              <a:rPr lang="ar-JO" altLang="ja-JP" b="1" dirty="0">
                <a:solidFill>
                  <a:schemeClr val="bg1"/>
                </a:solidFill>
                <a:latin typeface="Arial" panose="020B0604020202020204" pitchFamily="34" charset="0"/>
                <a:cs typeface="Arial" panose="020B0604020202020204" pitchFamily="34" charset="0"/>
              </a:rPr>
              <a:t>فقال هؤلاء الرجال: </a:t>
            </a:r>
            <a:r>
              <a:rPr lang="ar-JO" altLang="ja-JP" b="1" u="sng" dirty="0">
                <a:solidFill>
                  <a:schemeClr val="bg1"/>
                </a:solidFill>
                <a:latin typeface="Arial" panose="020B0604020202020204" pitchFamily="34" charset="0"/>
                <a:cs typeface="Arial" panose="020B0604020202020204" pitchFamily="34" charset="0"/>
              </a:rPr>
              <a:t>لا نجد على دانيآل هذا علة إلا أن نجدها من جهة شريعة إلهه</a:t>
            </a:r>
            <a:endParaRPr lang="en-US" altLang="ja-JP" b="1" u="sng" dirty="0">
              <a:solidFill>
                <a:schemeClr val="bg1"/>
              </a:solidFill>
              <a:latin typeface="Arial" panose="020B0604020202020204" pitchFamily="34" charset="0"/>
              <a:cs typeface="Arial" panose="020B0604020202020204" pitchFamily="34" charset="0"/>
            </a:endParaRPr>
          </a:p>
          <a:p>
            <a:pPr eaLnBrk="1" hangingPunct="1"/>
            <a:endParaRPr lang="en-US" b="1" dirty="0">
              <a:solidFill>
                <a:schemeClr val="bg1"/>
              </a:solidFill>
              <a:latin typeface="Arial" panose="020B0604020202020204" pitchFamily="34" charset="0"/>
              <a:cs typeface="Arial" panose="020B0604020202020204" pitchFamily="34" charset="0"/>
            </a:endParaRPr>
          </a:p>
          <a:p>
            <a:pPr algn="r" eaLnBrk="1" hangingPunct="1"/>
            <a:r>
              <a:rPr lang="ar-JO" b="1" dirty="0">
                <a:solidFill>
                  <a:schemeClr val="bg1"/>
                </a:solidFill>
                <a:latin typeface="Arial" panose="020B0604020202020204" pitchFamily="34" charset="0"/>
                <a:cs typeface="Arial" panose="020B0604020202020204" pitchFamily="34" charset="0"/>
              </a:rPr>
              <a:t>حينئذ أمر الملك فأحضروا دانيآل وطرحوه في جب الأسود. أجاب الملك وقال لدانيآل: إن إلهك الذي تعبده دائما هو ينجيك (دانيال 6: 4-5، 16)</a:t>
            </a:r>
            <a:endParaRPr lang="en-US" b="1" dirty="0">
              <a:solidFill>
                <a:schemeClr val="bg1"/>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0" y="-76200"/>
            <a:ext cx="3733800" cy="1752600"/>
          </a:xfrm>
        </p:spPr>
        <p:txBody>
          <a:bodyPr/>
          <a:lstStyle/>
          <a:p>
            <a:pPr>
              <a:defRPr/>
            </a:pPr>
            <a:r>
              <a:rPr lang="ar-JO" sz="3200" dirty="0">
                <a:effectLst>
                  <a:outerShdw blurRad="38100" dist="38100" dir="2700000" algn="tl">
                    <a:srgbClr val="DDDDDD"/>
                  </a:outerShdw>
                </a:effectLst>
                <a:ea typeface="ＭＳ Ｐゴシック" charset="0"/>
              </a:rPr>
              <a:t>2. اضطهاد الأمناء</a:t>
            </a:r>
            <a:endParaRPr lang="en-US" sz="4000" dirty="0">
              <a:effectLst>
                <a:outerShdw blurRad="38100" dist="38100" dir="2700000" algn="tl">
                  <a:srgbClr val="DDDDDD"/>
                </a:outerShdw>
              </a:effectLst>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6048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6875" y="1447800"/>
            <a:ext cx="301148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Text Box 4"/>
          <p:cNvSpPr txBox="1">
            <a:spLocks noChangeArrowheads="1"/>
          </p:cNvSpPr>
          <p:nvPr/>
        </p:nvSpPr>
        <p:spPr bwMode="auto">
          <a:xfrm>
            <a:off x="5943600" y="5927725"/>
            <a:ext cx="3200400" cy="830997"/>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chemeClr val="bg1"/>
                </a:solidFill>
                <a:latin typeface="Arial" panose="020B0604020202020204" pitchFamily="34" charset="0"/>
                <a:cs typeface="Arial" panose="020B0604020202020204" pitchFamily="34" charset="0"/>
              </a:rPr>
              <a:t>طرح دانيال</a:t>
            </a:r>
          </a:p>
          <a:p>
            <a:pPr algn="ctr" eaLnBrk="1" hangingPunct="1">
              <a:defRPr/>
            </a:pPr>
            <a:r>
              <a:rPr lang="ar-JO" b="1" dirty="0">
                <a:solidFill>
                  <a:schemeClr val="bg1"/>
                </a:solidFill>
                <a:latin typeface="Arial" panose="020B0604020202020204" pitchFamily="34" charset="0"/>
                <a:cs typeface="Arial" panose="020B0604020202020204" pitchFamily="34" charset="0"/>
              </a:rPr>
              <a:t>في جب الأسود</a:t>
            </a:r>
            <a:endParaRPr lang="en-US" b="1" dirty="0">
              <a:solidFill>
                <a:schemeClr val="bg1"/>
              </a:solidFill>
              <a:latin typeface="Arial" panose="020B0604020202020204" pitchFamily="34" charset="0"/>
              <a:cs typeface="Arial" panose="020B0604020202020204" pitchFamily="34" charset="0"/>
            </a:endParaRPr>
          </a:p>
        </p:txBody>
      </p:sp>
      <p:pic>
        <p:nvPicPr>
          <p:cNvPr id="660484"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1828800"/>
            <a:ext cx="373380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1" name="Text Box 10"/>
          <p:cNvSpPr txBox="1">
            <a:spLocks noChangeArrowheads="1"/>
          </p:cNvSpPr>
          <p:nvPr/>
        </p:nvSpPr>
        <p:spPr bwMode="auto">
          <a:xfrm>
            <a:off x="1905000" y="5562600"/>
            <a:ext cx="3352800" cy="830997"/>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وألقوا في وسط </a:t>
            </a:r>
          </a:p>
          <a:p>
            <a:pPr algn="ct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أتون النار المتقدة</a:t>
            </a:r>
            <a:endParaRPr lang="en-US"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660486" name="Text Box 11"/>
          <p:cNvSpPr txBox="1">
            <a:spLocks noChangeArrowheads="1"/>
          </p:cNvSpPr>
          <p:nvPr/>
        </p:nvSpPr>
        <p:spPr bwMode="auto">
          <a:xfrm rot="-890683">
            <a:off x="166688" y="2954338"/>
            <a:ext cx="79248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18000" b="1" dirty="0">
                <a:solidFill>
                  <a:srgbClr val="FFFF00"/>
                </a:solidFill>
                <a:latin typeface="Arial" panose="020B0604020202020204" pitchFamily="34" charset="0"/>
                <a:cs typeface="Arial" panose="020B0604020202020204" pitchFamily="34" charset="0"/>
              </a:rPr>
              <a:t>لماذا؟</a:t>
            </a:r>
            <a:endParaRPr lang="en-US" sz="18000" b="1" dirty="0">
              <a:solidFill>
                <a:srgbClr val="FFFF00"/>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838200"/>
          </a:xfrm>
          <a:solidFill>
            <a:schemeClr val="tx1"/>
          </a:solidFill>
        </p:spPr>
        <p:txBody>
          <a:bodyPr/>
          <a:lstStyle/>
          <a:p>
            <a:pPr>
              <a:defRPr/>
            </a:pPr>
            <a:r>
              <a:rPr lang="ar-JO" sz="3200" dirty="0">
                <a:effectLst>
                  <a:outerShdw blurRad="38100" dist="38100" dir="2700000" algn="tl">
                    <a:srgbClr val="808080"/>
                  </a:outerShdw>
                </a:effectLst>
                <a:ea typeface="ＭＳ Ｐゴシック" charset="0"/>
              </a:rPr>
              <a:t>2. اضطهاد الأمناء</a:t>
            </a:r>
            <a:endParaRPr lang="en-US" sz="3200" dirty="0">
              <a:effectLst>
                <a:outerShdw blurRad="38100" dist="38100" dir="2700000" algn="tl">
                  <a:srgbClr val="808080"/>
                </a:outerShdw>
              </a:effectLst>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762000" y="1295400"/>
            <a:ext cx="7924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1. سوف يحدث الإضطهاد في حياة كل مؤمن يقف على شريعة الله فالولاء لكلمة الله يقودنا حتى إلى الموت (الإصحاحين 3، 6) لكن الله سيدافع عنا من خلال القيامة والدينونة  في النهاية كما يصور الإصحاح 12 </a:t>
            </a:r>
            <a:endParaRPr lang="en-US" b="1" dirty="0">
              <a:solidFill>
                <a:schemeClr val="bg1"/>
              </a:solidFill>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762000" y="3079750"/>
            <a:ext cx="35052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2. خلال كل ظروف الحياة من الممكن لنا أن نعيش </a:t>
            </a:r>
            <a:r>
              <a:rPr lang="ar-JO" b="1" u="sng" dirty="0">
                <a:solidFill>
                  <a:schemeClr val="bg1"/>
                </a:solidFill>
                <a:latin typeface="Arial" panose="020B0604020202020204" pitchFamily="34" charset="0"/>
                <a:cs typeface="Arial" panose="020B0604020202020204" pitchFamily="34" charset="0"/>
              </a:rPr>
              <a:t>حياة الإيمان </a:t>
            </a:r>
            <a:r>
              <a:rPr lang="ar-JO" b="1" dirty="0">
                <a:solidFill>
                  <a:schemeClr val="bg1"/>
                </a:solidFill>
                <a:latin typeface="Arial" panose="020B0604020202020204" pitchFamily="34" charset="0"/>
                <a:cs typeface="Arial" panose="020B0604020202020204" pitchFamily="34" charset="0"/>
              </a:rPr>
              <a:t>والنصرة بمعونة الله (3: 24-27، 6: 19-24) . هذا هو العيش تحت سيادة الله</a:t>
            </a:r>
            <a:endParaRPr lang="en-US" b="1" dirty="0">
              <a:solidFill>
                <a:schemeClr val="bg1"/>
              </a:solidFill>
              <a:latin typeface="Arial" panose="020B0604020202020204" pitchFamily="34" charset="0"/>
              <a:cs typeface="Arial" panose="020B0604020202020204" pitchFamily="34" charset="0"/>
            </a:endParaRPr>
          </a:p>
        </p:txBody>
      </p:sp>
      <p:pic>
        <p:nvPicPr>
          <p:cNvPr id="662532" name="Picture 21" descr="nebuchadnezzarsdre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895600"/>
            <a:ext cx="4724400"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0" y="0"/>
            <a:ext cx="9144000" cy="838200"/>
          </a:xfrm>
          <a:solidFill>
            <a:schemeClr val="tx1"/>
          </a:solidFill>
        </p:spPr>
        <p:txBody>
          <a:bodyPr/>
          <a:lstStyle/>
          <a:p>
            <a:pPr>
              <a:defRPr/>
            </a:pPr>
            <a:r>
              <a:rPr lang="ar-JO" sz="3200" dirty="0">
                <a:effectLst>
                  <a:outerShdw blurRad="38100" dist="38100" dir="2700000" algn="tl">
                    <a:srgbClr val="808080"/>
                  </a:outerShdw>
                </a:effectLst>
                <a:ea typeface="ＭＳ Ｐゴシック" charset="0"/>
              </a:rPr>
              <a:t>2. اضطهاد الأمناء</a:t>
            </a:r>
            <a:endParaRPr lang="en-US" sz="3200"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dissolve">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9"/>
                                        </p:tgtEl>
                                        <p:attrNameLst>
                                          <p:attrName>style.visibility</p:attrName>
                                        </p:attrNameLst>
                                      </p:cBhvr>
                                      <p:to>
                                        <p:strVal val="visible"/>
                                      </p:to>
                                    </p:set>
                                    <p:animEffect transition="in" filter="dissolve">
                                      <p:cBhvr>
                                        <p:cTn id="12"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9"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4578" name="Text Box 3"/>
          <p:cNvSpPr txBox="1">
            <a:spLocks noChangeArrowheads="1"/>
          </p:cNvSpPr>
          <p:nvPr/>
        </p:nvSpPr>
        <p:spPr bwMode="auto">
          <a:xfrm>
            <a:off x="381000" y="1143000"/>
            <a:ext cx="876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1. </a:t>
            </a:r>
            <a:r>
              <a:rPr lang="ar-JO" b="1" u="sng" dirty="0">
                <a:solidFill>
                  <a:schemeClr val="bg1"/>
                </a:solidFill>
                <a:latin typeface="Arial" panose="020B0604020202020204" pitchFamily="34" charset="0"/>
                <a:cs typeface="Arial" panose="020B0604020202020204" pitchFamily="34" charset="0"/>
              </a:rPr>
              <a:t>سوف يحدث الإضطهاد </a:t>
            </a:r>
            <a:r>
              <a:rPr lang="ar-JO" b="1" dirty="0">
                <a:solidFill>
                  <a:schemeClr val="bg1"/>
                </a:solidFill>
                <a:latin typeface="Arial" panose="020B0604020202020204" pitchFamily="34" charset="0"/>
                <a:cs typeface="Arial" panose="020B0604020202020204" pitchFamily="34" charset="0"/>
              </a:rPr>
              <a:t>في حياة كل مؤمن يقف على شريعة الله فالولاء لكلمة الله يقودنا حتى إلى الموت (الإصحاحين 3، 6) لكن الله سيدافع عنا من خلال القيامة والدينونة  في النهاية كما يصور الإصحاح 12 </a:t>
            </a:r>
          </a:p>
        </p:txBody>
      </p:sp>
      <p:sp>
        <p:nvSpPr>
          <p:cNvPr id="664579" name="Text Box 4"/>
          <p:cNvSpPr txBox="1">
            <a:spLocks noChangeArrowheads="1"/>
          </p:cNvSpPr>
          <p:nvPr/>
        </p:nvSpPr>
        <p:spPr bwMode="auto">
          <a:xfrm>
            <a:off x="0" y="2927350"/>
            <a:ext cx="9144000" cy="830997"/>
          </a:xfrm>
          <a:prstGeom prst="rect">
            <a:avLst/>
          </a:prstGeom>
          <a:gradFill rotWithShape="1">
            <a:gsLst>
              <a:gs pos="0">
                <a:srgbClr val="004002"/>
              </a:gs>
              <a:gs pos="100000">
                <a:schemeClr val="tx1"/>
              </a:gs>
            </a:gsLst>
            <a:path path="rect">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75"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2. خلال كل ظروف الحياة من الممكن لنا أن نعيش </a:t>
            </a:r>
            <a:r>
              <a:rPr lang="ar-JO" b="1" u="sng" dirty="0">
                <a:solidFill>
                  <a:schemeClr val="bg1"/>
                </a:solidFill>
                <a:latin typeface="Arial" panose="020B0604020202020204" pitchFamily="34" charset="0"/>
                <a:cs typeface="Arial" panose="020B0604020202020204" pitchFamily="34" charset="0"/>
              </a:rPr>
              <a:t>حياة الإيمان </a:t>
            </a:r>
            <a:r>
              <a:rPr lang="ar-JO" b="1" dirty="0">
                <a:solidFill>
                  <a:schemeClr val="bg1"/>
                </a:solidFill>
                <a:latin typeface="Arial" panose="020B0604020202020204" pitchFamily="34" charset="0"/>
                <a:cs typeface="Arial" panose="020B0604020202020204" pitchFamily="34" charset="0"/>
              </a:rPr>
              <a:t>والنصرة بمعونة الله    (3: 24-27، 6: 19-24) . هذا هو العيش تحت سيادة الله</a:t>
            </a:r>
          </a:p>
        </p:txBody>
      </p:sp>
      <p:sp>
        <p:nvSpPr>
          <p:cNvPr id="664580" name="Text Box 5"/>
          <p:cNvSpPr txBox="1">
            <a:spLocks noChangeArrowheads="1"/>
          </p:cNvSpPr>
          <p:nvPr/>
        </p:nvSpPr>
        <p:spPr bwMode="auto">
          <a:xfrm>
            <a:off x="384175" y="4414838"/>
            <a:ext cx="87598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 يعلمنا العهد الجديد المزيد عن معاناة شعب الله:</a:t>
            </a:r>
            <a:endParaRPr lang="en-US" b="1" dirty="0">
              <a:solidFill>
                <a:schemeClr val="bg1"/>
              </a:solidFill>
              <a:latin typeface="Arial" panose="020B0604020202020204" pitchFamily="34" charset="0"/>
              <a:cs typeface="Arial" panose="020B0604020202020204" pitchFamily="34" charset="0"/>
            </a:endParaRPr>
          </a:p>
        </p:txBody>
      </p:sp>
      <p:sp>
        <p:nvSpPr>
          <p:cNvPr id="51206" name="Text Box 6"/>
          <p:cNvSpPr txBox="1">
            <a:spLocks noChangeArrowheads="1"/>
          </p:cNvSpPr>
          <p:nvPr/>
        </p:nvSpPr>
        <p:spPr bwMode="auto">
          <a:xfrm>
            <a:off x="295277" y="5000625"/>
            <a:ext cx="8759824"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altLang="ja-JP" b="1" dirty="0">
                <a:solidFill>
                  <a:schemeClr val="bg1"/>
                </a:solidFill>
                <a:latin typeface="Arial" panose="020B0604020202020204" pitchFamily="34" charset="0"/>
                <a:cs typeface="Arial" panose="020B0604020202020204" pitchFamily="34" charset="0"/>
              </a:rPr>
              <a:t>طوبى للمطرودين ... لأن لهم ملكوت السماوات (مت 5: 10-12)</a:t>
            </a:r>
          </a:p>
          <a:p>
            <a:pPr algn="r" rtl="1" eaLnBrk="1" hangingPunct="1">
              <a:buFontTx/>
              <a:buChar char="•"/>
            </a:pPr>
            <a:r>
              <a:rPr lang="ar-JO" altLang="ja-JP" b="1" dirty="0">
                <a:solidFill>
                  <a:schemeClr val="bg1"/>
                </a:solidFill>
                <a:latin typeface="Arial" panose="020B0604020202020204" pitchFamily="34" charset="0"/>
                <a:cs typeface="Arial" panose="020B0604020202020204" pitchFamily="34" charset="0"/>
              </a:rPr>
              <a:t>وجميع الذين يريدون أن يعيشوا بالتقوى في المسيح يسوع يضطهدون (2 تي 3: 12)</a:t>
            </a:r>
            <a:endParaRPr lang="en-US" b="1" dirty="0">
              <a:solidFill>
                <a:schemeClr val="bg1"/>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0"/>
            <a:ext cx="9144000" cy="990600"/>
          </a:xfrm>
          <a:solidFill>
            <a:schemeClr val="tx1"/>
          </a:solidFill>
        </p:spPr>
        <p:txBody>
          <a:bodyPr/>
          <a:lstStyle/>
          <a:p>
            <a:pPr>
              <a:defRPr/>
            </a:pPr>
            <a:r>
              <a:rPr lang="ar-JO" sz="3200" dirty="0">
                <a:effectLst>
                  <a:outerShdw blurRad="38100" dist="38100" dir="2700000" algn="tl">
                    <a:srgbClr val="808080"/>
                  </a:outerShdw>
                </a:effectLst>
                <a:ea typeface="ＭＳ Ｐゴシック" charset="0"/>
              </a:rPr>
              <a:t>2. اضطهاد الأمناء</a:t>
            </a:r>
            <a:endParaRPr lang="en-US" sz="3200"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ssolve">
                                      <p:cBhvr>
                                        <p:cTn id="7"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6626" name="Text Box 9"/>
          <p:cNvSpPr txBox="1">
            <a:spLocks noChangeArrowheads="1"/>
          </p:cNvSpPr>
          <p:nvPr/>
        </p:nvSpPr>
        <p:spPr bwMode="auto">
          <a:xfrm>
            <a:off x="0" y="5562600"/>
            <a:ext cx="9144000" cy="8302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 إن كانوا قد اضطهدوني فسيضطهدونكم ...</a:t>
            </a:r>
            <a:r>
              <a:rPr lang="en-US" b="1" dirty="0">
                <a:solidFill>
                  <a:schemeClr val="bg1"/>
                </a:solidFill>
                <a:latin typeface="Arial" panose="020B0604020202020204" pitchFamily="34" charset="0"/>
                <a:cs typeface="Arial" panose="020B0604020202020204" pitchFamily="34" charset="0"/>
              </a:rPr>
              <a:t> </a:t>
            </a:r>
            <a:br>
              <a:rPr lang="en-US" altLang="ja-JP" b="1" dirty="0">
                <a:solidFill>
                  <a:schemeClr val="bg1"/>
                </a:solidFill>
                <a:latin typeface="Arial" panose="020B0604020202020204" pitchFamily="34" charset="0"/>
                <a:cs typeface="Arial" panose="020B0604020202020204" pitchFamily="34" charset="0"/>
              </a:rPr>
            </a:br>
            <a:r>
              <a:rPr lang="ar-JO" altLang="ja-JP" b="1" dirty="0">
                <a:solidFill>
                  <a:schemeClr val="bg1"/>
                </a:solidFill>
                <a:latin typeface="Arial" panose="020B0604020202020204" pitchFamily="34" charset="0"/>
                <a:cs typeface="Arial" panose="020B0604020202020204" pitchFamily="34" charset="0"/>
              </a:rPr>
              <a:t>(يوحنا 15: 20)</a:t>
            </a:r>
            <a:endParaRPr lang="en-US" b="1" dirty="0">
              <a:solidFill>
                <a:schemeClr val="bg1"/>
              </a:solidFill>
              <a:latin typeface="Arial" panose="020B0604020202020204" pitchFamily="34" charset="0"/>
              <a:cs typeface="Arial" panose="020B0604020202020204" pitchFamily="34" charset="0"/>
            </a:endParaRPr>
          </a:p>
        </p:txBody>
      </p:sp>
      <p:pic>
        <p:nvPicPr>
          <p:cNvPr id="66662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295400"/>
            <a:ext cx="8077200" cy="4267200"/>
          </a:xfrm>
          <a:prstGeom prst="rect">
            <a:avLst/>
          </a:prstGeom>
          <a:solidFill>
            <a:srgbClr val="C4B8FE"/>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6662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000" y="4146550"/>
            <a:ext cx="912813"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0" y="0"/>
            <a:ext cx="9144000" cy="914400"/>
          </a:xfrm>
          <a:solidFill>
            <a:schemeClr val="tx1"/>
          </a:solidFill>
        </p:spPr>
        <p:txBody>
          <a:bodyPr/>
          <a:lstStyle/>
          <a:p>
            <a:pPr>
              <a:defRPr/>
            </a:pPr>
            <a:r>
              <a:rPr lang="ar-JO" sz="3200" dirty="0">
                <a:effectLst>
                  <a:outerShdw blurRad="38100" dist="38100" dir="2700000" algn="tl">
                    <a:srgbClr val="808080"/>
                  </a:outerShdw>
                </a:effectLst>
                <a:ea typeface="ＭＳ Ｐゴシック" charset="0"/>
              </a:rPr>
              <a:t>2. اضطهاد الأمناء</a:t>
            </a:r>
            <a:endParaRPr lang="en-US" sz="3200" dirty="0">
              <a:effectLst>
                <a:outerShdw blurRad="38100" dist="38100" dir="2700000" algn="tl">
                  <a:srgbClr val="808080"/>
                </a:outerShdw>
              </a:effectLst>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381000" y="1473200"/>
            <a:ext cx="8305800" cy="4927600"/>
            <a:chOff x="240" y="928"/>
            <a:chExt cx="5232" cy="3104"/>
          </a:xfrm>
        </p:grpSpPr>
        <p:pic>
          <p:nvPicPr>
            <p:cNvPr id="66867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1056"/>
              <a:ext cx="2039"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8" name="Text Box 5"/>
            <p:cNvSpPr txBox="1">
              <a:spLocks noChangeArrowheads="1"/>
            </p:cNvSpPr>
            <p:nvPr/>
          </p:nvSpPr>
          <p:spPr bwMode="auto">
            <a:xfrm>
              <a:off x="2516" y="928"/>
              <a:ext cx="295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chemeClr val="bg1"/>
                  </a:solidFill>
                  <a:latin typeface="Arial" panose="020B0604020202020204" pitchFamily="34" charset="0"/>
                  <a:cs typeface="Arial" panose="020B0604020202020204" pitchFamily="34" charset="0"/>
                </a:rPr>
                <a:t>قال نبوخدنصر</a:t>
              </a:r>
              <a:endParaRPr lang="en-US" sz="2800" b="1" dirty="0">
                <a:solidFill>
                  <a:schemeClr val="bg1"/>
                </a:solidFill>
                <a:latin typeface="Arial" panose="020B0604020202020204" pitchFamily="34" charset="0"/>
                <a:cs typeface="Arial" panose="020B0604020202020204" pitchFamily="34" charset="0"/>
              </a:endParaRPr>
            </a:p>
          </p:txBody>
        </p:sp>
      </p:grpSp>
      <p:sp>
        <p:nvSpPr>
          <p:cNvPr id="21510" name="Text Box 6"/>
          <p:cNvSpPr txBox="1">
            <a:spLocks noChangeArrowheads="1"/>
          </p:cNvSpPr>
          <p:nvPr/>
        </p:nvSpPr>
        <p:spPr bwMode="auto">
          <a:xfrm>
            <a:off x="3946525" y="2251075"/>
            <a:ext cx="481647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تعمداً يا شدرخ وميشخ وعبدنغو لا تعبدون آلهتي ولا تسجدون لتمثال الذهب الذي نصبت ... وإن لم تسجدوا ففي تلك الساعة تلقون في وسط أتون النار المتقدة. و</a:t>
            </a:r>
            <a:r>
              <a:rPr lang="ar-JO" b="1" u="sng" dirty="0">
                <a:solidFill>
                  <a:schemeClr val="bg1"/>
                </a:solidFill>
                <a:latin typeface="Arial" panose="020B0604020202020204" pitchFamily="34" charset="0"/>
                <a:cs typeface="Arial" panose="020B0604020202020204" pitchFamily="34" charset="0"/>
              </a:rPr>
              <a:t>من هو الإله الذي ينقذكم من يدي؟</a:t>
            </a:r>
            <a:endParaRPr lang="en-US" b="1" u="sng" dirty="0">
              <a:solidFill>
                <a:schemeClr val="bg1"/>
              </a:solidFill>
              <a:latin typeface="Arial" panose="020B0604020202020204" pitchFamily="34" charset="0"/>
              <a:cs typeface="Arial" panose="020B0604020202020204" pitchFamily="34" charset="0"/>
            </a:endParaRPr>
          </a:p>
          <a:p>
            <a:pPr eaLnBrk="1" hangingPunct="1"/>
            <a:endParaRPr lang="en-US" b="1" u="sng" dirty="0">
              <a:solidFill>
                <a:schemeClr val="bg1"/>
              </a:solidFill>
              <a:latin typeface="Arial" panose="020B0604020202020204" pitchFamily="34" charset="0"/>
              <a:cs typeface="Arial" panose="020B0604020202020204" pitchFamily="34" charset="0"/>
            </a:endParaRPr>
          </a:p>
          <a:p>
            <a:pPr eaLnBrk="1" hangingPunct="1"/>
            <a:r>
              <a:rPr lang="ar-JO" b="1" dirty="0">
                <a:solidFill>
                  <a:schemeClr val="bg1"/>
                </a:solidFill>
                <a:latin typeface="Arial" panose="020B0604020202020204" pitchFamily="34" charset="0"/>
                <a:cs typeface="Arial" panose="020B0604020202020204" pitchFamily="34" charset="0"/>
              </a:rPr>
              <a:t>دانيال 3: 14-15</a:t>
            </a:r>
            <a:endParaRPr lang="en-US" b="1" dirty="0">
              <a:solidFill>
                <a:schemeClr val="bg1"/>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0"/>
            <a:ext cx="9144000" cy="8382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dissolve">
                                      <p:cBhvr>
                                        <p:cTn id="15"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4267200" y="1447800"/>
            <a:ext cx="45720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حينئذ أحضروا آنية الذهب التي أخرجت من هيكل بيت الله الذي في أورشليم وشرب بها الملك وعظماؤه وزوجاته وسراريه.</a:t>
            </a:r>
          </a:p>
          <a:p>
            <a:pPr eaLnBrk="1" hangingPunct="1"/>
            <a:endParaRPr lang="ar-JO" b="1" dirty="0">
              <a:solidFill>
                <a:schemeClr val="bg1"/>
              </a:solidFill>
              <a:latin typeface="Arial" panose="020B0604020202020204" pitchFamily="34" charset="0"/>
              <a:cs typeface="Arial" panose="020B0604020202020204" pitchFamily="34" charset="0"/>
            </a:endParaRPr>
          </a:p>
          <a:p>
            <a:pPr algn="r" eaLnBrk="1" hangingPunct="1"/>
            <a:r>
              <a:rPr lang="ar-JO" b="1" u="sng" dirty="0">
                <a:solidFill>
                  <a:schemeClr val="bg1"/>
                </a:solidFill>
                <a:latin typeface="Arial" panose="020B0604020202020204" pitchFamily="34" charset="0"/>
                <a:cs typeface="Arial" panose="020B0604020202020204" pitchFamily="34" charset="0"/>
              </a:rPr>
              <a:t>كانوا يشربون الخمر ويسبحون آلهة الذهب والفضة والنحاس والحديد والخشب والحجر...</a:t>
            </a:r>
          </a:p>
          <a:p>
            <a:pPr algn="r" eaLnBrk="1" hangingPunct="1"/>
            <a:endParaRPr lang="en-US" b="1" u="sng" dirty="0">
              <a:solidFill>
                <a:schemeClr val="bg1"/>
              </a:solidFill>
              <a:latin typeface="Arial" panose="020B0604020202020204" pitchFamily="34" charset="0"/>
              <a:cs typeface="Arial" panose="020B0604020202020204" pitchFamily="34" charset="0"/>
            </a:endParaRPr>
          </a:p>
          <a:p>
            <a:pPr eaLnBrk="1" hangingPunct="1"/>
            <a:endParaRPr lang="en-US" b="1" u="sng" dirty="0">
              <a:solidFill>
                <a:schemeClr val="bg1"/>
              </a:solidFill>
              <a:latin typeface="Arial" panose="020B0604020202020204" pitchFamily="34" charset="0"/>
              <a:cs typeface="Arial" panose="020B0604020202020204" pitchFamily="34" charset="0"/>
            </a:endParaRPr>
          </a:p>
          <a:p>
            <a:pPr algn="r" rtl="1" eaLnBrk="1" hangingPunct="1"/>
            <a:r>
              <a:rPr lang="ar-JO" b="1" u="sng" dirty="0">
                <a:solidFill>
                  <a:schemeClr val="bg1"/>
                </a:solidFill>
                <a:latin typeface="Arial" panose="020B0604020202020204" pitchFamily="34" charset="0"/>
                <a:cs typeface="Arial" panose="020B0604020202020204" pitchFamily="34" charset="0"/>
              </a:rPr>
              <a:t>في تلك الليلة قتل بيلشاصر ملك الكلدانيين</a:t>
            </a:r>
          </a:p>
          <a:p>
            <a:pPr algn="r" rtl="1" eaLnBrk="1" hangingPunct="1"/>
            <a:endParaRPr lang="en-US" b="1" u="sng" dirty="0">
              <a:solidFill>
                <a:schemeClr val="bg1"/>
              </a:solidFill>
              <a:latin typeface="Arial" panose="020B0604020202020204" pitchFamily="34" charset="0"/>
              <a:cs typeface="Arial" panose="020B0604020202020204" pitchFamily="34" charset="0"/>
            </a:endParaRPr>
          </a:p>
          <a:p>
            <a:pPr algn="r" eaLnBrk="1" hangingPunct="1"/>
            <a:r>
              <a:rPr lang="ar-JO" b="1" dirty="0">
                <a:solidFill>
                  <a:schemeClr val="bg1"/>
                </a:solidFill>
                <a:latin typeface="Arial" panose="020B0604020202020204" pitchFamily="34" charset="0"/>
                <a:cs typeface="Arial" panose="020B0604020202020204" pitchFamily="34" charset="0"/>
              </a:rPr>
              <a:t>دانيال 5: 3-4، 30</a:t>
            </a:r>
            <a:endParaRPr lang="en-US" b="1" dirty="0">
              <a:solidFill>
                <a:schemeClr val="bg1"/>
              </a:solidFill>
              <a:latin typeface="Arial" panose="020B0604020202020204" pitchFamily="34" charset="0"/>
              <a:cs typeface="Arial" panose="020B0604020202020204" pitchFamily="34" charset="0"/>
            </a:endParaRPr>
          </a:p>
        </p:txBody>
      </p:sp>
      <p:pic>
        <p:nvPicPr>
          <p:cNvPr id="67072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516313"/>
            <a:ext cx="3497263"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073150" y="4330700"/>
            <a:ext cx="273685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327025" y="3548063"/>
            <a:ext cx="2052638"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6" name="Picture 14" descr="j0223774"/>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457200" y="1600200"/>
            <a:ext cx="28956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idx="4294967295"/>
          </p:nvPr>
        </p:nvSpPr>
        <p:spPr>
          <a:xfrm>
            <a:off x="0" y="0"/>
            <a:ext cx="9144000" cy="8382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457200" y="825500"/>
            <a:ext cx="81534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200" b="1" dirty="0">
                <a:solidFill>
                  <a:schemeClr val="bg1"/>
                </a:solidFill>
                <a:latin typeface="Arial" panose="020B0604020202020204" pitchFamily="34" charset="0"/>
                <a:cs typeface="Arial" panose="020B0604020202020204" pitchFamily="34" charset="0"/>
              </a:rPr>
              <a:t>كبرياء الإنسان... يرفض الإعتماد على الله والخضوع له لكنه ينسب لنفسه الكرامة التي يستحقها وهذا أصل ... الخطية.</a:t>
            </a:r>
          </a:p>
          <a:p>
            <a:pPr algn="r" rtl="1" eaLnBrk="1" hangingPunct="1"/>
            <a:r>
              <a:rPr lang="ar-JO" sz="1400" b="1" dirty="0">
                <a:solidFill>
                  <a:schemeClr val="bg1"/>
                </a:solidFill>
                <a:latin typeface="Arial" panose="020B0604020202020204" pitchFamily="34" charset="0"/>
                <a:cs typeface="Arial" panose="020B0604020202020204" pitchFamily="34" charset="0"/>
              </a:rPr>
              <a:t>آي إتش مارشال، قاموس الكتاب المقدس الجديد (1995، 995)</a:t>
            </a:r>
            <a:endParaRPr lang="en-US" sz="1400" b="1" dirty="0">
              <a:solidFill>
                <a:schemeClr val="bg1"/>
              </a:solidFill>
              <a:latin typeface="Arial" panose="020B0604020202020204" pitchFamily="34" charset="0"/>
              <a:cs typeface="Arial" panose="020B0604020202020204" pitchFamily="34" charset="0"/>
            </a:endParaRPr>
          </a:p>
        </p:txBody>
      </p:sp>
      <p:sp>
        <p:nvSpPr>
          <p:cNvPr id="49156" name="Text Box 4"/>
          <p:cNvSpPr txBox="1">
            <a:spLocks noChangeArrowheads="1"/>
          </p:cNvSpPr>
          <p:nvPr/>
        </p:nvSpPr>
        <p:spPr bwMode="auto">
          <a:xfrm>
            <a:off x="457200" y="2638425"/>
            <a:ext cx="35814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b="1" dirty="0">
                <a:solidFill>
                  <a:schemeClr val="bg1"/>
                </a:solidFill>
                <a:latin typeface="Arial" panose="020B0604020202020204" pitchFamily="34" charset="0"/>
                <a:cs typeface="Arial" panose="020B0604020202020204" pitchFamily="34" charset="0"/>
              </a:rPr>
              <a:t>أرسل الله بابل لحصار أورشليم بسبب كبرياء يهوذا</a:t>
            </a:r>
            <a:r>
              <a:rPr lang="en-US" altLang="ja-JP" b="1" dirty="0">
                <a:solidFill>
                  <a:schemeClr val="bg1"/>
                </a:solidFill>
                <a:latin typeface="Arial" panose="020B0604020202020204" pitchFamily="34" charset="0"/>
                <a:cs typeface="Arial" panose="020B0604020202020204" pitchFamily="34" charset="0"/>
              </a:rPr>
              <a:t> </a:t>
            </a:r>
          </a:p>
          <a:p>
            <a:pPr eaLnBrk="1" hangingPunct="1"/>
            <a:endParaRPr lang="en-US" b="1" dirty="0">
              <a:solidFill>
                <a:schemeClr val="bg1"/>
              </a:solidFill>
              <a:latin typeface="Arial" panose="020B0604020202020204" pitchFamily="34" charset="0"/>
              <a:cs typeface="Arial" panose="020B0604020202020204" pitchFamily="34" charset="0"/>
            </a:endParaRPr>
          </a:p>
          <a:p>
            <a:pPr algn="r" eaLnBrk="1" hangingPunct="1"/>
            <a:r>
              <a:rPr lang="ar-JO" b="1" dirty="0">
                <a:solidFill>
                  <a:schemeClr val="bg1"/>
                </a:solidFill>
                <a:latin typeface="Arial" panose="020B0604020202020204" pitchFamily="34" charset="0"/>
                <a:cs typeface="Arial" panose="020B0604020202020204" pitchFamily="34" charset="0"/>
              </a:rPr>
              <a:t>هذا بعكس شعب الله الطائع كدانيال وأصدقائه الثلاثة الذين لم يسيروا ضد شريعة الله</a:t>
            </a:r>
            <a:endParaRPr lang="en-US" b="1" dirty="0">
              <a:solidFill>
                <a:schemeClr val="bg1"/>
              </a:solidFill>
              <a:latin typeface="Arial" panose="020B0604020202020204" pitchFamily="34" charset="0"/>
              <a:cs typeface="Arial" panose="020B0604020202020204" pitchFamily="34" charset="0"/>
            </a:endParaRPr>
          </a:p>
        </p:txBody>
      </p:sp>
      <p:sp>
        <p:nvSpPr>
          <p:cNvPr id="49157" name="Text Box 5"/>
          <p:cNvSpPr txBox="1">
            <a:spLocks noChangeArrowheads="1"/>
          </p:cNvSpPr>
          <p:nvPr/>
        </p:nvSpPr>
        <p:spPr bwMode="auto">
          <a:xfrm>
            <a:off x="457200" y="2286000"/>
            <a:ext cx="3581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الإصحاح 1</a:t>
            </a:r>
            <a:endParaRPr lang="en-US" b="1" dirty="0">
              <a:solidFill>
                <a:schemeClr val="bg1"/>
              </a:solidFill>
              <a:latin typeface="Arial" panose="020B0604020202020204" pitchFamily="34" charset="0"/>
              <a:cs typeface="Arial" panose="020B0604020202020204" pitchFamily="34" charset="0"/>
            </a:endParaRPr>
          </a:p>
        </p:txBody>
      </p:sp>
      <p:sp>
        <p:nvSpPr>
          <p:cNvPr id="49161" name="Text Box 9"/>
          <p:cNvSpPr txBox="1">
            <a:spLocks noChangeArrowheads="1"/>
          </p:cNvSpPr>
          <p:nvPr/>
        </p:nvSpPr>
        <p:spPr bwMode="auto">
          <a:xfrm>
            <a:off x="5220072" y="3212976"/>
            <a:ext cx="34290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00"/>
                </a:solidFill>
                <a:latin typeface="Arial" panose="020B0604020202020204" pitchFamily="34" charset="0"/>
                <a:cs typeface="Arial" panose="020B0604020202020204" pitchFamily="34" charset="0"/>
              </a:rPr>
              <a:t>And I will pronounce My judgments on them concerning all their wickedness, whereby they have forsaken Me and have offered sacrifices to other gods, and worshipped the works of their own hands (Jer. 1:16)</a:t>
            </a:r>
          </a:p>
        </p:txBody>
      </p:sp>
      <p:sp>
        <p:nvSpPr>
          <p:cNvPr id="49162" name="Text Box 10"/>
          <p:cNvSpPr txBox="1">
            <a:spLocks noChangeArrowheads="1"/>
          </p:cNvSpPr>
          <p:nvPr/>
        </p:nvSpPr>
        <p:spPr bwMode="auto">
          <a:xfrm>
            <a:off x="4038600" y="2148939"/>
            <a:ext cx="4914528" cy="40934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chemeClr val="bg1"/>
                </a:solidFill>
                <a:latin typeface="Arial" panose="020B0604020202020204" pitchFamily="34" charset="0"/>
                <a:cs typeface="Arial" panose="020B0604020202020204" pitchFamily="34" charset="0"/>
              </a:rPr>
              <a:t>ويل للبنين المتمردين </a:t>
            </a:r>
          </a:p>
          <a:p>
            <a:pPr algn="r" eaLnBrk="1" hangingPunct="1"/>
            <a:r>
              <a:rPr lang="ar-JO" sz="2000" b="1" dirty="0">
                <a:solidFill>
                  <a:schemeClr val="bg1"/>
                </a:solidFill>
                <a:latin typeface="Arial" panose="020B0604020202020204" pitchFamily="34" charset="0"/>
                <a:cs typeface="Arial" panose="020B0604020202020204" pitchFamily="34" charset="0"/>
              </a:rPr>
              <a:t>الذين يذهبون لينزلوا إلى مصر </a:t>
            </a:r>
          </a:p>
          <a:p>
            <a:pPr algn="r" eaLnBrk="1" hangingPunct="1"/>
            <a:r>
              <a:rPr lang="ar-JO" sz="2000" b="1" dirty="0">
                <a:solidFill>
                  <a:schemeClr val="bg1"/>
                </a:solidFill>
                <a:latin typeface="Arial" panose="020B0604020202020204" pitchFamily="34" charset="0"/>
                <a:cs typeface="Arial" panose="020B0604020202020204" pitchFamily="34" charset="0"/>
              </a:rPr>
              <a:t>ولم يسألوا فمي </a:t>
            </a:r>
          </a:p>
          <a:p>
            <a:pPr algn="r" eaLnBrk="1" hangingPunct="1"/>
            <a:r>
              <a:rPr lang="ar-JO" sz="2000" b="1" dirty="0">
                <a:solidFill>
                  <a:schemeClr val="bg1"/>
                </a:solidFill>
                <a:latin typeface="Arial" panose="020B0604020202020204" pitchFamily="34" charset="0"/>
                <a:cs typeface="Arial" panose="020B0604020202020204" pitchFamily="34" charset="0"/>
              </a:rPr>
              <a:t>ليلتجئوا إلى حصن فرعون </a:t>
            </a:r>
          </a:p>
          <a:p>
            <a:pPr algn="r" eaLnBrk="1" hangingPunct="1"/>
            <a:r>
              <a:rPr lang="ar-JO" sz="2000" b="1" dirty="0">
                <a:solidFill>
                  <a:schemeClr val="bg1"/>
                </a:solidFill>
                <a:latin typeface="Arial" panose="020B0604020202020204" pitchFamily="34" charset="0"/>
                <a:cs typeface="Arial" panose="020B0604020202020204" pitchFamily="34" charset="0"/>
              </a:rPr>
              <a:t>ويحتموا بظل مصر.</a:t>
            </a:r>
          </a:p>
          <a:p>
            <a:pPr algn="r" eaLnBrk="1" hangingPunct="1"/>
            <a:r>
              <a:rPr lang="ar-JO" sz="2000" b="1" dirty="0">
                <a:solidFill>
                  <a:schemeClr val="bg1"/>
                </a:solidFill>
                <a:latin typeface="Arial" panose="020B0604020202020204" pitchFamily="34" charset="0"/>
                <a:cs typeface="Arial" panose="020B0604020202020204" pitchFamily="34" charset="0"/>
              </a:rPr>
              <a:t>(أش 30: 1-2)</a:t>
            </a:r>
            <a:endParaRPr lang="en-US" sz="2000" b="1" dirty="0">
              <a:solidFill>
                <a:schemeClr val="bg1"/>
              </a:solidFill>
              <a:latin typeface="Arial" panose="020B0604020202020204" pitchFamily="34" charset="0"/>
              <a:cs typeface="Arial" panose="020B0604020202020204" pitchFamily="34" charset="0"/>
            </a:endParaRPr>
          </a:p>
          <a:p>
            <a:pPr eaLnBrk="1" hangingPunct="1"/>
            <a:endParaRPr lang="en-US"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ويل للذين ينزلون إلى مصر للمعونة ويستندون على الخيل ويتوكلون على المركبات لأنها كثيرة وعلى الفرسان لأنهم أقوياء جداً ولا ينظرون إلى قدوس إسرائيل ولا يطلبون الرب.</a:t>
            </a:r>
            <a:endParaRPr lang="en-US"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ارجعوا إلى الذي ارتد بنو إسرائيل عنه متعمقين</a:t>
            </a:r>
            <a:endParaRPr lang="en-US"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(أشعياء 31: 1، 6)</a:t>
            </a:r>
            <a:endParaRPr lang="en-US" sz="2000" b="1" dirty="0">
              <a:solidFill>
                <a:schemeClr val="bg1"/>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7620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9157"/>
                                        </p:tgtEl>
                                        <p:attrNameLst>
                                          <p:attrName>style.visibility</p:attrName>
                                        </p:attrNameLst>
                                      </p:cBhvr>
                                      <p:to>
                                        <p:strVal val="visible"/>
                                      </p:to>
                                    </p:set>
                                    <p:anim calcmode="lin" valueType="num">
                                      <p:cBhvr additive="base">
                                        <p:cTn id="12" dur="500" fill="hold"/>
                                        <p:tgtEl>
                                          <p:spTgt spid="49157"/>
                                        </p:tgtEl>
                                        <p:attrNameLst>
                                          <p:attrName>ppt_x</p:attrName>
                                        </p:attrNameLst>
                                      </p:cBhvr>
                                      <p:tavLst>
                                        <p:tav tm="0">
                                          <p:val>
                                            <p:strVal val="0-#ppt_w/2"/>
                                          </p:val>
                                        </p:tav>
                                        <p:tav tm="100000">
                                          <p:val>
                                            <p:strVal val="#ppt_x"/>
                                          </p:val>
                                        </p:tav>
                                      </p:tavLst>
                                    </p:anim>
                                    <p:anim calcmode="lin" valueType="num">
                                      <p:cBhvr additive="base">
                                        <p:cTn id="13" dur="500" fill="hold"/>
                                        <p:tgtEl>
                                          <p:spTgt spid="4915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9156"/>
                                        </p:tgtEl>
                                        <p:attrNameLst>
                                          <p:attrName>style.visibility</p:attrName>
                                        </p:attrNameLst>
                                      </p:cBhvr>
                                      <p:to>
                                        <p:strVal val="visible"/>
                                      </p:to>
                                    </p:set>
                                    <p:animEffect transition="in" filter="dissolve">
                                      <p:cBhvr>
                                        <p:cTn id="18" dur="500"/>
                                        <p:tgtEl>
                                          <p:spTgt spid="491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161"/>
                                        </p:tgtEl>
                                        <p:attrNameLst>
                                          <p:attrName>style.visibility</p:attrName>
                                        </p:attrNameLst>
                                      </p:cBhvr>
                                      <p:to>
                                        <p:strVal val="visible"/>
                                      </p:to>
                                    </p:set>
                                    <p:anim calcmode="lin" valueType="num">
                                      <p:cBhvr>
                                        <p:cTn id="23" dur="1000" fill="hold"/>
                                        <p:tgtEl>
                                          <p:spTgt spid="49161"/>
                                        </p:tgtEl>
                                        <p:attrNameLst>
                                          <p:attrName>ppt_w</p:attrName>
                                        </p:attrNameLst>
                                      </p:cBhvr>
                                      <p:tavLst>
                                        <p:tav tm="0">
                                          <p:val>
                                            <p:fltVal val="0"/>
                                          </p:val>
                                        </p:tav>
                                        <p:tav tm="100000">
                                          <p:val>
                                            <p:strVal val="#ppt_w"/>
                                          </p:val>
                                        </p:tav>
                                      </p:tavLst>
                                    </p:anim>
                                    <p:anim calcmode="lin" valueType="num">
                                      <p:cBhvr>
                                        <p:cTn id="24" dur="1000" fill="hold"/>
                                        <p:tgtEl>
                                          <p:spTgt spid="49161"/>
                                        </p:tgtEl>
                                        <p:attrNameLst>
                                          <p:attrName>ppt_h</p:attrName>
                                        </p:attrNameLst>
                                      </p:cBhvr>
                                      <p:tavLst>
                                        <p:tav tm="0">
                                          <p:val>
                                            <p:fltVal val="0"/>
                                          </p:val>
                                        </p:tav>
                                        <p:tav tm="100000">
                                          <p:val>
                                            <p:strVal val="#ppt_h"/>
                                          </p:val>
                                        </p:tav>
                                      </p:tavLst>
                                    </p:anim>
                                    <p:anim calcmode="lin" valueType="num">
                                      <p:cBhvr>
                                        <p:cTn id="25" dur="1000" fill="hold"/>
                                        <p:tgtEl>
                                          <p:spTgt spid="491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161"/>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162"/>
                                        </p:tgtEl>
                                        <p:attrNameLst>
                                          <p:attrName>style.visibility</p:attrName>
                                        </p:attrNameLst>
                                      </p:cBhvr>
                                      <p:to>
                                        <p:strVal val="visible"/>
                                      </p:to>
                                    </p:set>
                                    <p:anim calcmode="lin" valueType="num">
                                      <p:cBhvr>
                                        <p:cTn id="31" dur="1000" fill="hold"/>
                                        <p:tgtEl>
                                          <p:spTgt spid="49162"/>
                                        </p:tgtEl>
                                        <p:attrNameLst>
                                          <p:attrName>ppt_w</p:attrName>
                                        </p:attrNameLst>
                                      </p:cBhvr>
                                      <p:tavLst>
                                        <p:tav tm="0">
                                          <p:val>
                                            <p:fltVal val="0"/>
                                          </p:val>
                                        </p:tav>
                                        <p:tav tm="100000">
                                          <p:val>
                                            <p:strVal val="#ppt_w"/>
                                          </p:val>
                                        </p:tav>
                                      </p:tavLst>
                                    </p:anim>
                                    <p:anim calcmode="lin" valueType="num">
                                      <p:cBhvr>
                                        <p:cTn id="32" dur="1000" fill="hold"/>
                                        <p:tgtEl>
                                          <p:spTgt spid="49162"/>
                                        </p:tgtEl>
                                        <p:attrNameLst>
                                          <p:attrName>ppt_h</p:attrName>
                                        </p:attrNameLst>
                                      </p:cBhvr>
                                      <p:tavLst>
                                        <p:tav tm="0">
                                          <p:val>
                                            <p:fltVal val="0"/>
                                          </p:val>
                                        </p:tav>
                                        <p:tav tm="100000">
                                          <p:val>
                                            <p:strVal val="#ppt_h"/>
                                          </p:val>
                                        </p:tav>
                                      </p:tavLst>
                                    </p:anim>
                                    <p:anim calcmode="lin" valueType="num">
                                      <p:cBhvr>
                                        <p:cTn id="33" dur="1000" fill="hold"/>
                                        <p:tgtEl>
                                          <p:spTgt spid="491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162"/>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autoUpdateAnimBg="0"/>
      <p:bldP spid="49157" grpId="0" autoUpdateAnimBg="0"/>
      <p:bldP spid="49161" grpId="0" animBg="1" autoUpdateAnimBg="0"/>
      <p:bldP spid="4916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دانيال</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65463"/>
            <a:ext cx="9167813" cy="1305986"/>
          </a:xfrm>
          <a:solidFill>
            <a:schemeClr val="tx1"/>
          </a:solidFill>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واثقاً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457200" y="838200"/>
            <a:ext cx="8686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الإصحاح 2:</a:t>
            </a:r>
            <a:endParaRPr lang="en-US" b="1" dirty="0">
              <a:solidFill>
                <a:schemeClr val="bg1"/>
              </a:solidFill>
              <a:latin typeface="Arial" panose="020B0604020202020204" pitchFamily="34" charset="0"/>
              <a:cs typeface="Arial" panose="020B0604020202020204" pitchFamily="34" charset="0"/>
            </a:endParaRPr>
          </a:p>
        </p:txBody>
      </p:sp>
      <p:sp>
        <p:nvSpPr>
          <p:cNvPr id="43015" name="Text Box 7"/>
          <p:cNvSpPr txBox="1">
            <a:spLocks noChangeArrowheads="1"/>
          </p:cNvSpPr>
          <p:nvPr/>
        </p:nvSpPr>
        <p:spPr bwMode="auto">
          <a:xfrm>
            <a:off x="457200" y="1311275"/>
            <a:ext cx="81692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b="1" dirty="0">
                <a:solidFill>
                  <a:schemeClr val="bg1"/>
                </a:solidFill>
                <a:latin typeface="Arial" panose="020B0604020202020204" pitchFamily="34" charset="0"/>
                <a:cs typeface="Arial" panose="020B0604020202020204" pitchFamily="34" charset="0"/>
              </a:rPr>
              <a:t>1. أعلن حلم نبوخدنصر لدانيال من قبل الله وحده وهذا بعكس الكبرياء البشري الذي لا يمتلك القدرة على تمييز رسالة الله</a:t>
            </a:r>
            <a:endParaRPr lang="en-US" b="1" dirty="0">
              <a:solidFill>
                <a:schemeClr val="bg1"/>
              </a:solidFill>
              <a:latin typeface="Arial" panose="020B0604020202020204" pitchFamily="34" charset="0"/>
              <a:cs typeface="Arial" panose="020B0604020202020204" pitchFamily="34" charset="0"/>
            </a:endParaRPr>
          </a:p>
        </p:txBody>
      </p:sp>
      <p:sp>
        <p:nvSpPr>
          <p:cNvPr id="43016" name="Text Box 8"/>
          <p:cNvSpPr txBox="1">
            <a:spLocks noChangeArrowheads="1"/>
          </p:cNvSpPr>
          <p:nvPr/>
        </p:nvSpPr>
        <p:spPr bwMode="auto">
          <a:xfrm>
            <a:off x="457200" y="5353050"/>
            <a:ext cx="8093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2. تم تدمير الممالك القوية من قبل ممالك أخرى لكن ملكوت الله لن يتدمر أبداً. سيتم تدمير الكبرياء البشري أخيراً</a:t>
            </a:r>
            <a:endParaRPr lang="en-US" b="1" dirty="0">
              <a:solidFill>
                <a:schemeClr val="bg1"/>
              </a:solidFill>
              <a:latin typeface="Arial" panose="020B0604020202020204" pitchFamily="34" charset="0"/>
              <a:cs typeface="Arial" panose="020B0604020202020204" pitchFamily="34" charset="0"/>
            </a:endParaRPr>
          </a:p>
        </p:txBody>
      </p:sp>
      <p:sp>
        <p:nvSpPr>
          <p:cNvPr id="43019" name="Text Box 11"/>
          <p:cNvSpPr txBox="1">
            <a:spLocks noChangeArrowheads="1"/>
          </p:cNvSpPr>
          <p:nvPr/>
        </p:nvSpPr>
        <p:spPr bwMode="auto">
          <a:xfrm>
            <a:off x="914400" y="2667000"/>
            <a:ext cx="8229600" cy="14773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sz="2000" b="1" dirty="0">
                <a:solidFill>
                  <a:schemeClr val="bg1"/>
                </a:solidFill>
                <a:latin typeface="Arial" panose="020B0604020202020204" pitchFamily="34" charset="0"/>
                <a:cs typeface="Arial" panose="020B0604020202020204" pitchFamily="34" charset="0"/>
              </a:rPr>
              <a:t>أجاب الكلدانيون قدام الملك وقالوا: ليس على الأرض إنسان يستطيع أن يبين أمر الملك لذلك ليس ملك عظيم ذو سلطان سأل أمراً مثل هذا من مجوسي أو ساحر أو كلداني.</a:t>
            </a:r>
          </a:p>
          <a:p>
            <a:pPr algn="r" eaLnBrk="1" hangingPunct="1">
              <a:spcBef>
                <a:spcPct val="50000"/>
              </a:spcBef>
            </a:pPr>
            <a:r>
              <a:rPr lang="ar-JO" sz="2000" b="1" dirty="0">
                <a:solidFill>
                  <a:schemeClr val="bg1"/>
                </a:solidFill>
                <a:latin typeface="Arial" panose="020B0604020202020204" pitchFamily="34" charset="0"/>
                <a:cs typeface="Arial" panose="020B0604020202020204" pitchFamily="34" charset="0"/>
              </a:rPr>
              <a:t>والأمر الذي يطلبه الملك عسر وليس آخر يبينه قدام الملك غير الآلهة الذين ليست سكناهم مع البشر. (2: 10-11)</a:t>
            </a:r>
            <a:endParaRPr lang="en-US" sz="2000" b="1" dirty="0">
              <a:solidFill>
                <a:schemeClr val="bg1"/>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0"/>
            <a:ext cx="9144000" cy="7620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3015"/>
                                        </p:tgtEl>
                                        <p:attrNameLst>
                                          <p:attrName>style.visibility</p:attrName>
                                        </p:attrNameLst>
                                      </p:cBhvr>
                                      <p:to>
                                        <p:strVal val="visible"/>
                                      </p:to>
                                    </p:set>
                                    <p:animEffect transition="in" filter="dissolve">
                                      <p:cBhvr>
                                        <p:cTn id="13" dur="500"/>
                                        <p:tgtEl>
                                          <p:spTgt spid="430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3019"/>
                                        </p:tgtEl>
                                        <p:attrNameLst>
                                          <p:attrName>style.visibility</p:attrName>
                                        </p:attrNameLst>
                                      </p:cBhvr>
                                      <p:to>
                                        <p:strVal val="visible"/>
                                      </p:to>
                                    </p:set>
                                    <p:anim calcmode="lin" valueType="num">
                                      <p:cBhvr>
                                        <p:cTn id="18" dur="1000" fill="hold"/>
                                        <p:tgtEl>
                                          <p:spTgt spid="43019"/>
                                        </p:tgtEl>
                                        <p:attrNameLst>
                                          <p:attrName>ppt_w</p:attrName>
                                        </p:attrNameLst>
                                      </p:cBhvr>
                                      <p:tavLst>
                                        <p:tav tm="0">
                                          <p:val>
                                            <p:fltVal val="0"/>
                                          </p:val>
                                        </p:tav>
                                        <p:tav tm="100000">
                                          <p:val>
                                            <p:strVal val="#ppt_w"/>
                                          </p:val>
                                        </p:tav>
                                      </p:tavLst>
                                    </p:anim>
                                    <p:anim calcmode="lin" valueType="num">
                                      <p:cBhvr>
                                        <p:cTn id="19" dur="1000" fill="hold"/>
                                        <p:tgtEl>
                                          <p:spTgt spid="43019"/>
                                        </p:tgtEl>
                                        <p:attrNameLst>
                                          <p:attrName>ppt_h</p:attrName>
                                        </p:attrNameLst>
                                      </p:cBhvr>
                                      <p:tavLst>
                                        <p:tav tm="0">
                                          <p:val>
                                            <p:fltVal val="0"/>
                                          </p:val>
                                        </p:tav>
                                        <p:tav tm="100000">
                                          <p:val>
                                            <p:strVal val="#ppt_h"/>
                                          </p:val>
                                        </p:tav>
                                      </p:tavLst>
                                    </p:anim>
                                    <p:anim calcmode="lin" valueType="num">
                                      <p:cBhvr>
                                        <p:cTn id="20" dur="1000" fill="hold"/>
                                        <p:tgtEl>
                                          <p:spTgt spid="4301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9"/>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301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3016"/>
                                        </p:tgtEl>
                                        <p:attrNameLst>
                                          <p:attrName>style.visibility</p:attrName>
                                        </p:attrNameLst>
                                      </p:cBhvr>
                                      <p:to>
                                        <p:strVal val="visible"/>
                                      </p:to>
                                    </p:set>
                                    <p:animEffect transition="in" filter="dissolve">
                                      <p:cBhvr>
                                        <p:cTn id="26" dur="5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utoUpdateAnimBg="0"/>
      <p:bldP spid="43015" grpId="0" autoUpdateAnimBg="0"/>
      <p:bldP spid="43016" grpId="0" autoUpdateAnimBg="0"/>
      <p:bldP spid="43019"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6866" name="Text Box 19"/>
          <p:cNvSpPr txBox="1">
            <a:spLocks noChangeArrowheads="1"/>
          </p:cNvSpPr>
          <p:nvPr/>
        </p:nvSpPr>
        <p:spPr bwMode="auto">
          <a:xfrm>
            <a:off x="0" y="838200"/>
            <a:ext cx="9144000" cy="35394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800" b="1" dirty="0">
              <a:solidFill>
                <a:srgbClr val="F2F2F2"/>
              </a:solidFill>
              <a:latin typeface="Arial" panose="020B0604020202020204" pitchFamily="34" charset="0"/>
              <a:cs typeface="Arial" panose="020B0604020202020204" pitchFamily="34" charset="0"/>
            </a:endParaRPr>
          </a:p>
          <a:p>
            <a:pPr eaLnBrk="1" hangingPunct="1"/>
            <a:r>
              <a:rPr lang="ar-JO" sz="2800" b="1" dirty="0">
                <a:solidFill>
                  <a:srgbClr val="F2F2F2"/>
                </a:solidFill>
                <a:latin typeface="Arial" panose="020B0604020202020204" pitchFamily="34" charset="0"/>
                <a:cs typeface="Arial" panose="020B0604020202020204" pitchFamily="34" charset="0"/>
              </a:rPr>
              <a:t>وفي أيام هؤلاء الملوك يقيم إله السماوات مملكة لن تنقرض أبداً وملكها لا يترك لشعب آخر </a:t>
            </a:r>
            <a:r>
              <a:rPr lang="ar-JO" sz="2800" b="1" dirty="0">
                <a:solidFill>
                  <a:srgbClr val="FFFF00"/>
                </a:solidFill>
                <a:latin typeface="Arial" panose="020B0604020202020204" pitchFamily="34" charset="0"/>
                <a:cs typeface="Arial" panose="020B0604020202020204" pitchFamily="34" charset="0"/>
              </a:rPr>
              <a:t>وتسحق وتفني كل هذه الممالك</a:t>
            </a:r>
            <a:r>
              <a:rPr lang="ar-JO" sz="2800" b="1" dirty="0">
                <a:solidFill>
                  <a:srgbClr val="F2F2F2"/>
                </a:solidFill>
                <a:latin typeface="Arial" panose="020B0604020202020204" pitchFamily="34" charset="0"/>
                <a:cs typeface="Arial" panose="020B0604020202020204" pitchFamily="34" charset="0"/>
              </a:rPr>
              <a:t> وهي تثبت إلى الأبد.</a:t>
            </a:r>
          </a:p>
          <a:p>
            <a:pPr algn="ctr" eaLnBrk="1" hangingPunct="1"/>
            <a:r>
              <a:rPr lang="ar-JO" sz="2800" b="1" dirty="0">
                <a:solidFill>
                  <a:srgbClr val="F2F2F2"/>
                </a:solidFill>
                <a:latin typeface="Arial" panose="020B0604020202020204" pitchFamily="34" charset="0"/>
                <a:cs typeface="Arial" panose="020B0604020202020204" pitchFamily="34" charset="0"/>
              </a:rPr>
              <a:t>لأنك رأيت أنه قد قطع حجر من جبل لا بيدين فسحق الحديد والنحاس والخزف والفضة والذهب. الله العظيم قد عرف الملك ما سيأتي بعد هذا الحلم حق وتعبيره يقين.</a:t>
            </a:r>
          </a:p>
          <a:p>
            <a:pPr algn="ctr" eaLnBrk="1" hangingPunct="1"/>
            <a:endParaRPr lang="en-US" sz="2800" b="1" dirty="0">
              <a:solidFill>
                <a:srgbClr val="F2F2F2"/>
              </a:solidFill>
              <a:latin typeface="Arial" panose="020B0604020202020204" pitchFamily="34" charset="0"/>
              <a:cs typeface="Arial" panose="020B0604020202020204" pitchFamily="34" charset="0"/>
            </a:endParaRPr>
          </a:p>
          <a:p>
            <a:pPr eaLnBrk="1" hangingPunct="1"/>
            <a:r>
              <a:rPr lang="ar-JO" sz="2800" b="1" dirty="0">
                <a:solidFill>
                  <a:srgbClr val="F2F2F2"/>
                </a:solidFill>
                <a:latin typeface="Arial" panose="020B0604020202020204" pitchFamily="34" charset="0"/>
                <a:cs typeface="Arial" panose="020B0604020202020204" pitchFamily="34" charset="0"/>
              </a:rPr>
              <a:t>دانيال 2: 44-45</a:t>
            </a:r>
            <a:endParaRPr lang="en-US" sz="2800" b="1" dirty="0">
              <a:solidFill>
                <a:srgbClr val="F2F2F2"/>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0" y="0"/>
            <a:ext cx="9144000" cy="8382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3028950" y="838200"/>
            <a:ext cx="238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الإصحاح 3</a:t>
            </a:r>
            <a:endParaRPr lang="en-US" b="1" dirty="0">
              <a:solidFill>
                <a:schemeClr val="bg1"/>
              </a:solidFill>
              <a:latin typeface="Arial" panose="020B0604020202020204" pitchFamily="34" charset="0"/>
              <a:cs typeface="Arial" panose="020B0604020202020204" pitchFamily="34" charset="0"/>
            </a:endParaRPr>
          </a:p>
        </p:txBody>
      </p:sp>
      <p:grpSp>
        <p:nvGrpSpPr>
          <p:cNvPr id="2" name="Group 20"/>
          <p:cNvGrpSpPr>
            <a:grpSpLocks/>
          </p:cNvGrpSpPr>
          <p:nvPr/>
        </p:nvGrpSpPr>
        <p:grpSpPr bwMode="auto">
          <a:xfrm>
            <a:off x="152400" y="914400"/>
            <a:ext cx="8502650" cy="5029200"/>
            <a:chOff x="336" y="720"/>
            <a:chExt cx="5116" cy="3168"/>
          </a:xfrm>
        </p:grpSpPr>
        <p:sp>
          <p:nvSpPr>
            <p:cNvPr id="678920" name="Text Box 10"/>
            <p:cNvSpPr txBox="1">
              <a:spLocks noChangeArrowheads="1"/>
            </p:cNvSpPr>
            <p:nvPr/>
          </p:nvSpPr>
          <p:spPr bwMode="auto">
            <a:xfrm>
              <a:off x="336" y="960"/>
              <a:ext cx="3164"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تم إذلال كبرياء نبوخذنصر بعمل الله المعجزي في حماية أصدقاء دانيال الثلاثة.</a:t>
              </a:r>
              <a:endParaRPr lang="en-US" b="1" dirty="0">
                <a:solidFill>
                  <a:schemeClr val="bg1"/>
                </a:solidFill>
                <a:latin typeface="Arial" panose="020B0604020202020204" pitchFamily="34" charset="0"/>
                <a:cs typeface="Arial" panose="020B0604020202020204" pitchFamily="34" charset="0"/>
              </a:endParaRPr>
            </a:p>
          </p:txBody>
        </p:sp>
        <p:pic>
          <p:nvPicPr>
            <p:cNvPr id="67892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24" y="720"/>
              <a:ext cx="2228"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13" name="Text Box 13"/>
          <p:cNvSpPr txBox="1">
            <a:spLocks noChangeArrowheads="1"/>
          </p:cNvSpPr>
          <p:nvPr/>
        </p:nvSpPr>
        <p:spPr bwMode="auto">
          <a:xfrm>
            <a:off x="152400" y="2590800"/>
            <a:ext cx="4165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إعلانه المتكبر في الآية 7 يتناقض مع إعلانه المتواضع في الآية 29.</a:t>
            </a:r>
            <a:endParaRPr lang="en-US" b="1" dirty="0">
              <a:solidFill>
                <a:schemeClr val="bg1"/>
              </a:solidFill>
              <a:latin typeface="Arial" panose="020B0604020202020204" pitchFamily="34" charset="0"/>
              <a:cs typeface="Arial" panose="020B0604020202020204" pitchFamily="34" charset="0"/>
            </a:endParaRPr>
          </a:p>
        </p:txBody>
      </p:sp>
      <p:sp>
        <p:nvSpPr>
          <p:cNvPr id="25614" name="Text Box 14"/>
          <p:cNvSpPr txBox="1">
            <a:spLocks noChangeArrowheads="1"/>
          </p:cNvSpPr>
          <p:nvPr/>
        </p:nvSpPr>
        <p:spPr bwMode="auto">
          <a:xfrm>
            <a:off x="76200" y="3886200"/>
            <a:ext cx="4495800" cy="163121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chemeClr val="bg1"/>
                </a:solidFill>
                <a:latin typeface="Arial" panose="020B0604020202020204" pitchFamily="34" charset="0"/>
                <a:cs typeface="Arial" panose="020B0604020202020204" pitchFamily="34" charset="0"/>
              </a:rPr>
              <a:t>الآية 7:</a:t>
            </a:r>
            <a:endParaRPr lang="en-US"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لأجل ذلك وقتما سمع كل الشعوب صوت القرن والناي والعود والرباب والسنطير وكل أنواع العزف </a:t>
            </a:r>
            <a:r>
              <a:rPr lang="ar-JO" sz="2000" b="1" u="sng" dirty="0">
                <a:solidFill>
                  <a:schemeClr val="bg1"/>
                </a:solidFill>
                <a:latin typeface="Arial" panose="020B0604020202020204" pitchFamily="34" charset="0"/>
                <a:cs typeface="Arial" panose="020B0604020202020204" pitchFamily="34" charset="0"/>
              </a:rPr>
              <a:t>خر كل الشعوب والأمم والألسنة</a:t>
            </a:r>
            <a:r>
              <a:rPr lang="ar-JO" sz="2000" b="1" dirty="0">
                <a:solidFill>
                  <a:schemeClr val="bg1"/>
                </a:solidFill>
                <a:latin typeface="Arial" panose="020B0604020202020204" pitchFamily="34" charset="0"/>
                <a:cs typeface="Arial" panose="020B0604020202020204" pitchFamily="34" charset="0"/>
              </a:rPr>
              <a:t> وسجدوا لتمثال الذهب الذي نصبه نبوخذنصر الملك.</a:t>
            </a:r>
            <a:endParaRPr lang="en-US" sz="2000" b="1" dirty="0">
              <a:solidFill>
                <a:schemeClr val="bg1"/>
              </a:solidFill>
              <a:latin typeface="Arial" panose="020B0604020202020204" pitchFamily="34" charset="0"/>
              <a:cs typeface="Arial" panose="020B0604020202020204" pitchFamily="34" charset="0"/>
            </a:endParaRPr>
          </a:p>
        </p:txBody>
      </p:sp>
      <p:sp>
        <p:nvSpPr>
          <p:cNvPr id="25617" name="Text Box 17"/>
          <p:cNvSpPr txBox="1">
            <a:spLocks noChangeArrowheads="1"/>
          </p:cNvSpPr>
          <p:nvPr/>
        </p:nvSpPr>
        <p:spPr bwMode="auto">
          <a:xfrm>
            <a:off x="4679950" y="3886200"/>
            <a:ext cx="4387850" cy="163121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chemeClr val="bg1"/>
                </a:solidFill>
                <a:latin typeface="Arial" panose="020B0604020202020204" pitchFamily="34" charset="0"/>
                <a:cs typeface="Arial" panose="020B0604020202020204" pitchFamily="34" charset="0"/>
              </a:rPr>
              <a:t>الاية 29:</a:t>
            </a:r>
            <a:endParaRPr lang="en-US"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فمني قد صدر أمر بأن </a:t>
            </a:r>
            <a:r>
              <a:rPr lang="ar-JO" sz="2000" b="1" u="sng" dirty="0">
                <a:solidFill>
                  <a:schemeClr val="bg1"/>
                </a:solidFill>
                <a:latin typeface="Arial" panose="020B0604020202020204" pitchFamily="34" charset="0"/>
                <a:cs typeface="Arial" panose="020B0604020202020204" pitchFamily="34" charset="0"/>
              </a:rPr>
              <a:t>كل شعب وأمة ولسان </a:t>
            </a:r>
            <a:r>
              <a:rPr lang="ar-JO" sz="2000" b="1" dirty="0">
                <a:solidFill>
                  <a:schemeClr val="bg1"/>
                </a:solidFill>
                <a:latin typeface="Arial" panose="020B0604020202020204" pitchFamily="34" charset="0"/>
                <a:cs typeface="Arial" panose="020B0604020202020204" pitchFamily="34" charset="0"/>
              </a:rPr>
              <a:t>يتكلمون بالسوء على إله شدرخ وميشخ وعبدنغو فإنهم يصيرون إربا إربا وتجعل بيوتهم مزبلة إذ ليس إله آخر يستطيع أن ينجي هكذا</a:t>
            </a:r>
            <a:endParaRPr lang="en-US" sz="2000" b="1" dirty="0">
              <a:solidFill>
                <a:schemeClr val="bg1"/>
              </a:solidFill>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0"/>
            <a:ext cx="9144000" cy="8382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additive="base">
                                        <p:cTn id="7" dur="500" fill="hold"/>
                                        <p:tgtEl>
                                          <p:spTgt spid="25609"/>
                                        </p:tgtEl>
                                        <p:attrNameLst>
                                          <p:attrName>ppt_x</p:attrName>
                                        </p:attrNameLst>
                                      </p:cBhvr>
                                      <p:tavLst>
                                        <p:tav tm="0">
                                          <p:val>
                                            <p:strVal val="0-#ppt_w/2"/>
                                          </p:val>
                                        </p:tav>
                                        <p:tav tm="100000">
                                          <p:val>
                                            <p:strVal val="#ppt_x"/>
                                          </p:val>
                                        </p:tav>
                                      </p:tavLst>
                                    </p:anim>
                                    <p:anim calcmode="lin" valueType="num">
                                      <p:cBhvr additive="base">
                                        <p:cTn id="8" dur="500" fill="hold"/>
                                        <p:tgtEl>
                                          <p:spTgt spid="256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5613"/>
                                        </p:tgtEl>
                                        <p:attrNameLst>
                                          <p:attrName>style.visibility</p:attrName>
                                        </p:attrNameLst>
                                      </p:cBhvr>
                                      <p:to>
                                        <p:strVal val="visible"/>
                                      </p:to>
                                    </p:set>
                                    <p:animEffect transition="in" filter="dissolve">
                                      <p:cBhvr>
                                        <p:cTn id="18" dur="500"/>
                                        <p:tgtEl>
                                          <p:spTgt spid="256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614"/>
                                        </p:tgtEl>
                                        <p:attrNameLst>
                                          <p:attrName>style.visibility</p:attrName>
                                        </p:attrNameLst>
                                      </p:cBhvr>
                                      <p:to>
                                        <p:strVal val="visible"/>
                                      </p:to>
                                    </p:set>
                                    <p:anim calcmode="lin" valueType="num">
                                      <p:cBhvr>
                                        <p:cTn id="23" dur="1000" fill="hold"/>
                                        <p:tgtEl>
                                          <p:spTgt spid="25614"/>
                                        </p:tgtEl>
                                        <p:attrNameLst>
                                          <p:attrName>ppt_w</p:attrName>
                                        </p:attrNameLst>
                                      </p:cBhvr>
                                      <p:tavLst>
                                        <p:tav tm="0">
                                          <p:val>
                                            <p:fltVal val="0"/>
                                          </p:val>
                                        </p:tav>
                                        <p:tav tm="100000">
                                          <p:val>
                                            <p:strVal val="#ppt_w"/>
                                          </p:val>
                                        </p:tav>
                                      </p:tavLst>
                                    </p:anim>
                                    <p:anim calcmode="lin" valueType="num">
                                      <p:cBhvr>
                                        <p:cTn id="24" dur="1000" fill="hold"/>
                                        <p:tgtEl>
                                          <p:spTgt spid="25614"/>
                                        </p:tgtEl>
                                        <p:attrNameLst>
                                          <p:attrName>ppt_h</p:attrName>
                                        </p:attrNameLst>
                                      </p:cBhvr>
                                      <p:tavLst>
                                        <p:tav tm="0">
                                          <p:val>
                                            <p:fltVal val="0"/>
                                          </p:val>
                                        </p:tav>
                                        <p:tav tm="100000">
                                          <p:val>
                                            <p:strVal val="#ppt_h"/>
                                          </p:val>
                                        </p:tav>
                                      </p:tavLst>
                                    </p:anim>
                                    <p:anim calcmode="lin" valueType="num">
                                      <p:cBhvr>
                                        <p:cTn id="25" dur="1000" fill="hold"/>
                                        <p:tgtEl>
                                          <p:spTgt spid="2561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617"/>
                                        </p:tgtEl>
                                        <p:attrNameLst>
                                          <p:attrName>style.visibility</p:attrName>
                                        </p:attrNameLst>
                                      </p:cBhvr>
                                      <p:to>
                                        <p:strVal val="visible"/>
                                      </p:to>
                                    </p:set>
                                    <p:anim calcmode="lin" valueType="num">
                                      <p:cBhvr>
                                        <p:cTn id="31" dur="1000" fill="hold"/>
                                        <p:tgtEl>
                                          <p:spTgt spid="25617"/>
                                        </p:tgtEl>
                                        <p:attrNameLst>
                                          <p:attrName>ppt_w</p:attrName>
                                        </p:attrNameLst>
                                      </p:cBhvr>
                                      <p:tavLst>
                                        <p:tav tm="0">
                                          <p:val>
                                            <p:fltVal val="0"/>
                                          </p:val>
                                        </p:tav>
                                        <p:tav tm="100000">
                                          <p:val>
                                            <p:strVal val="#ppt_w"/>
                                          </p:val>
                                        </p:tav>
                                      </p:tavLst>
                                    </p:anim>
                                    <p:anim calcmode="lin" valueType="num">
                                      <p:cBhvr>
                                        <p:cTn id="32" dur="1000" fill="hold"/>
                                        <p:tgtEl>
                                          <p:spTgt spid="25617"/>
                                        </p:tgtEl>
                                        <p:attrNameLst>
                                          <p:attrName>ppt_h</p:attrName>
                                        </p:attrNameLst>
                                      </p:cBhvr>
                                      <p:tavLst>
                                        <p:tav tm="0">
                                          <p:val>
                                            <p:fltVal val="0"/>
                                          </p:val>
                                        </p:tav>
                                        <p:tav tm="100000">
                                          <p:val>
                                            <p:strVal val="#ppt_h"/>
                                          </p:val>
                                        </p:tav>
                                      </p:tavLst>
                                    </p:anim>
                                    <p:anim calcmode="lin" valueType="num">
                                      <p:cBhvr>
                                        <p:cTn id="33" dur="1000" fill="hold"/>
                                        <p:tgtEl>
                                          <p:spTgt spid="2561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6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utoUpdateAnimBg="0"/>
      <p:bldP spid="25613" grpId="0" autoUpdateAnimBg="0"/>
      <p:bldP spid="25614" grpId="0" animBg="1" autoUpdateAnimBg="0"/>
      <p:bldP spid="25617"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0962" name="Text Box 4"/>
          <p:cNvSpPr txBox="1">
            <a:spLocks noChangeArrowheads="1"/>
          </p:cNvSpPr>
          <p:nvPr/>
        </p:nvSpPr>
        <p:spPr bwMode="auto">
          <a:xfrm>
            <a:off x="517525" y="955675"/>
            <a:ext cx="17075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00"/>
                </a:solidFill>
                <a:latin typeface="Arial" panose="020B0604020202020204" pitchFamily="34" charset="0"/>
                <a:cs typeface="Arial" panose="020B0604020202020204" pitchFamily="34" charset="0"/>
              </a:rPr>
              <a:t>Chapter 4:</a:t>
            </a:r>
          </a:p>
        </p:txBody>
      </p:sp>
      <p:sp>
        <p:nvSpPr>
          <p:cNvPr id="26631" name="Text Box 7"/>
          <p:cNvSpPr txBox="1">
            <a:spLocks noChangeArrowheads="1"/>
          </p:cNvSpPr>
          <p:nvPr/>
        </p:nvSpPr>
        <p:spPr bwMode="auto">
          <a:xfrm>
            <a:off x="593725" y="1565275"/>
            <a:ext cx="4283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God gave Nebuchadnezzar a dream of a large tree. </a:t>
            </a:r>
          </a:p>
        </p:txBody>
      </p:sp>
      <p:sp>
        <p:nvSpPr>
          <p:cNvPr id="26632" name="Text Box 8"/>
          <p:cNvSpPr txBox="1">
            <a:spLocks noChangeArrowheads="1"/>
          </p:cNvSpPr>
          <p:nvPr/>
        </p:nvSpPr>
        <p:spPr bwMode="auto">
          <a:xfrm>
            <a:off x="609600" y="2362200"/>
            <a:ext cx="42068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cs typeface="Arial" panose="020B0604020202020204" pitchFamily="34" charset="0"/>
              </a:rPr>
              <a:t>Through the interpretation of </a:t>
            </a:r>
            <a:r>
              <a:rPr lang="ar-SA" b="1" dirty="0">
                <a:latin typeface="Arial" panose="020B0604020202020204" pitchFamily="34" charset="0"/>
                <a:cs typeface="Arial" panose="020B0604020202020204" pitchFamily="34" charset="0"/>
              </a:rPr>
              <a:t>دانيال</a:t>
            </a:r>
            <a:r>
              <a:rPr lang="en-US" b="1" dirty="0">
                <a:latin typeface="Arial" panose="020B0604020202020204" pitchFamily="34" charset="0"/>
                <a:cs typeface="Arial" panose="020B0604020202020204" pitchFamily="34" charset="0"/>
              </a:rPr>
              <a:t>, God showed how fragile human pride and might is.</a:t>
            </a:r>
          </a:p>
          <a:p>
            <a:pPr eaLnBrk="1" hangingPunct="1"/>
            <a:endParaRPr lang="en-US" b="1" dirty="0">
              <a:latin typeface="Arial" panose="020B0604020202020204" pitchFamily="34" charset="0"/>
              <a:cs typeface="Arial" panose="020B0604020202020204" pitchFamily="34" charset="0"/>
            </a:endParaRPr>
          </a:p>
        </p:txBody>
      </p:sp>
      <p:pic>
        <p:nvPicPr>
          <p:cNvPr id="6809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9625" y="990600"/>
            <a:ext cx="5794375" cy="5867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80966" name="Text Box 11"/>
          <p:cNvSpPr txBox="1">
            <a:spLocks noChangeArrowheads="1"/>
          </p:cNvSpPr>
          <p:nvPr/>
        </p:nvSpPr>
        <p:spPr bwMode="auto">
          <a:xfrm>
            <a:off x="0" y="990600"/>
            <a:ext cx="3349625" cy="31700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ja-JP" sz="2000" b="1" dirty="0">
                <a:solidFill>
                  <a:schemeClr val="bg1"/>
                </a:solidFill>
                <a:latin typeface="Arial" panose="020B0604020202020204" pitchFamily="34" charset="0"/>
                <a:cs typeface="Arial" panose="020B0604020202020204" pitchFamily="34" charset="0"/>
              </a:rPr>
              <a:t>الشجرة التي رأيتها التي كبرت وقويت وبلغ علوها إلى السماء، ومنظرها إلى كل الأرض وأوراقها جميلة وثمرها كثير وفيها طعام للجميع وتحتها سكن حيوان البر وفي أغصانها سكنت طيور السماء، إنما هي أنت يا أيها الملك الذي كبرت وتقويت وعظمتك قد زادت وبلغت إلى السماء وسلطانك إلى أقصى الأرض.</a:t>
            </a:r>
            <a:endParaRPr lang="en-US" altLang="ja-JP" sz="2000" b="1" dirty="0">
              <a:solidFill>
                <a:schemeClr val="bg1"/>
              </a:solidFill>
              <a:latin typeface="Arial" panose="020B0604020202020204" pitchFamily="34" charset="0"/>
              <a:cs typeface="Arial" panose="020B0604020202020204" pitchFamily="34" charset="0"/>
            </a:endParaRPr>
          </a:p>
          <a:p>
            <a:pPr algn="r" eaLnBrk="1" hangingPunct="1"/>
            <a:r>
              <a:rPr lang="ar-JO" sz="2000" b="1" dirty="0">
                <a:solidFill>
                  <a:schemeClr val="bg1"/>
                </a:solidFill>
                <a:latin typeface="Arial" panose="020B0604020202020204" pitchFamily="34" charset="0"/>
                <a:cs typeface="Arial" panose="020B0604020202020204" pitchFamily="34" charset="0"/>
              </a:rPr>
              <a:t>4: 20-22</a:t>
            </a:r>
            <a:endParaRPr lang="en-US" sz="2000" b="1" dirty="0">
              <a:solidFill>
                <a:schemeClr val="bg1"/>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dissolve">
                                      <p:cBhvr>
                                        <p:cTn id="7" dur="5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dissolve">
                                      <p:cBhvr>
                                        <p:cTn id="12"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P spid="26632"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8301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3011" name="Text Box 11"/>
          <p:cNvSpPr txBox="1">
            <a:spLocks noChangeArrowheads="1"/>
          </p:cNvSpPr>
          <p:nvPr/>
        </p:nvSpPr>
        <p:spPr bwMode="auto">
          <a:xfrm>
            <a:off x="0" y="4611688"/>
            <a:ext cx="9144000" cy="132343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2000" b="1" dirty="0">
                <a:solidFill>
                  <a:srgbClr val="FFFFFF"/>
                </a:solidFill>
                <a:latin typeface="Arial" panose="020B0604020202020204" pitchFamily="34" charset="0"/>
                <a:cs typeface="Arial" panose="020B0604020202020204" pitchFamily="34" charset="0"/>
              </a:rPr>
              <a:t>فهذا هو التعبير أيها الملك وهذا هو قضاء العلي الذي يأتي على سيدي الملك : يطردونك من بين الناس وتكون سكناك مع حيوان البر ويطعمونك العشب كالثيران ويبلونك بندى السماء فتمضي عليك سبعة أزمنة حتى تعلم أن العلي متسلط في مملكة الناس ويعطيها من يشاء.</a:t>
            </a:r>
            <a:endParaRPr lang="en-US" altLang="ja-JP" sz="2000" b="1" dirty="0">
              <a:solidFill>
                <a:srgbClr val="FFFFFF"/>
              </a:solidFill>
              <a:latin typeface="Arial" panose="020B0604020202020204" pitchFamily="34" charset="0"/>
              <a:cs typeface="Arial" panose="020B0604020202020204" pitchFamily="34" charset="0"/>
            </a:endParaRPr>
          </a:p>
          <a:p>
            <a:pPr algn="ctr" eaLnBrk="1" hangingPunct="1"/>
            <a:r>
              <a:rPr lang="ar-JO" altLang="ja-JP" sz="2000" b="1" dirty="0">
                <a:solidFill>
                  <a:srgbClr val="FFFFFF"/>
                </a:solidFill>
                <a:latin typeface="Arial" panose="020B0604020202020204" pitchFamily="34" charset="0"/>
                <a:cs typeface="Arial" panose="020B0604020202020204" pitchFamily="34" charset="0"/>
              </a:rPr>
              <a:t>(4: 24-25)</a:t>
            </a:r>
            <a:endParaRPr lang="en-US" sz="2000" b="1" dirty="0">
              <a:solidFill>
                <a:srgbClr val="FFFFFF"/>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0"/>
            <a:ext cx="9144000" cy="9906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9144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
        <p:nvSpPr>
          <p:cNvPr id="685059" name="Text Box 9" descr="Bouquet"/>
          <p:cNvSpPr txBox="1">
            <a:spLocks noChangeArrowheads="1"/>
          </p:cNvSpPr>
          <p:nvPr/>
        </p:nvSpPr>
        <p:spPr bwMode="auto">
          <a:xfrm>
            <a:off x="3810000" y="914400"/>
            <a:ext cx="5334000" cy="2709863"/>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hlink"/>
                </a:solidFill>
              </a:rPr>
              <a:t>xcvxcv</a:t>
            </a:r>
            <a:r>
              <a:rPr lang="en-US"/>
              <a:t>               </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sz="2800"/>
          </a:p>
        </p:txBody>
      </p:sp>
      <p:sp>
        <p:nvSpPr>
          <p:cNvPr id="685060" name="Text Box 10" descr="Bouquet"/>
          <p:cNvSpPr txBox="1">
            <a:spLocks noChangeArrowheads="1"/>
          </p:cNvSpPr>
          <p:nvPr/>
        </p:nvSpPr>
        <p:spPr bwMode="auto">
          <a:xfrm>
            <a:off x="3889697" y="2827289"/>
            <a:ext cx="5105400" cy="769441"/>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solidFill>
                  <a:srgbClr val="FF0000"/>
                </a:solidFill>
                <a:latin typeface="Arial" panose="020B0604020202020204" pitchFamily="34" charset="0"/>
                <a:cs typeface="Arial" panose="020B0604020202020204" pitchFamily="34" charset="0"/>
              </a:rPr>
              <a:t>منا، منا، تقيل، فرسين</a:t>
            </a:r>
            <a:r>
              <a:rPr lang="en-US" sz="4400" b="1" dirty="0">
                <a:latin typeface="Arial" panose="020B0604020202020204" pitchFamily="34" charset="0"/>
                <a:cs typeface="Arial" panose="020B0604020202020204" pitchFamily="34" charset="0"/>
              </a:rPr>
              <a:t> </a:t>
            </a:r>
          </a:p>
        </p:txBody>
      </p:sp>
      <p:sp>
        <p:nvSpPr>
          <p:cNvPr id="27666" name="Text Box 18"/>
          <p:cNvSpPr txBox="1">
            <a:spLocks noChangeArrowheads="1"/>
          </p:cNvSpPr>
          <p:nvPr/>
        </p:nvSpPr>
        <p:spPr bwMode="auto">
          <a:xfrm>
            <a:off x="0" y="4114800"/>
            <a:ext cx="9144000" cy="193899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هذا تفسير الكلام : </a:t>
            </a:r>
          </a:p>
          <a:p>
            <a:pPr algn="r" eaLnBrk="1" hangingPunct="1"/>
            <a:r>
              <a:rPr lang="ar-JO" b="1" dirty="0">
                <a:solidFill>
                  <a:schemeClr val="bg1"/>
                </a:solidFill>
                <a:latin typeface="Arial" panose="020B0604020202020204" pitchFamily="34" charset="0"/>
                <a:cs typeface="Arial" panose="020B0604020202020204" pitchFamily="34" charset="0"/>
              </a:rPr>
              <a:t>منا أي أحصى الله ملكوتك وأنهاه</a:t>
            </a:r>
          </a:p>
          <a:p>
            <a:pPr algn="r" eaLnBrk="1" hangingPunct="1"/>
            <a:r>
              <a:rPr lang="ar-JO" b="1" dirty="0">
                <a:solidFill>
                  <a:schemeClr val="bg1"/>
                </a:solidFill>
                <a:latin typeface="Arial" panose="020B0604020202020204" pitchFamily="34" charset="0"/>
                <a:cs typeface="Arial" panose="020B0604020202020204" pitchFamily="34" charset="0"/>
              </a:rPr>
              <a:t>تقيل أي وزنت بالموازين فوجدت ناقصاً</a:t>
            </a:r>
          </a:p>
          <a:p>
            <a:pPr algn="r" eaLnBrk="1" hangingPunct="1"/>
            <a:r>
              <a:rPr lang="ar-JO" b="1" dirty="0">
                <a:solidFill>
                  <a:schemeClr val="bg1"/>
                </a:solidFill>
                <a:latin typeface="Arial" panose="020B0604020202020204" pitchFamily="34" charset="0"/>
                <a:cs typeface="Arial" panose="020B0604020202020204" pitchFamily="34" charset="0"/>
              </a:rPr>
              <a:t>فرس أي قسمت مملكتك وأعطيت لمادي وفارس</a:t>
            </a:r>
          </a:p>
          <a:p>
            <a:pPr algn="r" eaLnBrk="1" hangingPunct="1"/>
            <a:r>
              <a:rPr lang="ar-JO" b="1" dirty="0">
                <a:solidFill>
                  <a:schemeClr val="bg1"/>
                </a:solidFill>
                <a:latin typeface="Arial" panose="020B0604020202020204" pitchFamily="34" charset="0"/>
                <a:cs typeface="Arial" panose="020B0604020202020204" pitchFamily="34" charset="0"/>
              </a:rPr>
              <a:t>في تلك الليلة قتل بيلشاصر ملك الكلدانيين (5: 26-28، 30)</a:t>
            </a:r>
            <a:endParaRPr lang="en-US" b="1" dirty="0">
              <a:solidFill>
                <a:schemeClr val="bg1"/>
              </a:solidFill>
              <a:latin typeface="Arial" panose="020B0604020202020204" pitchFamily="34" charset="0"/>
              <a:cs typeface="Arial" panose="020B0604020202020204" pitchFamily="34" charset="0"/>
            </a:endParaRPr>
          </a:p>
        </p:txBody>
      </p:sp>
      <p:sp>
        <p:nvSpPr>
          <p:cNvPr id="685063" name="Text Box 3"/>
          <p:cNvSpPr txBox="1">
            <a:spLocks noChangeArrowheads="1"/>
          </p:cNvSpPr>
          <p:nvPr/>
        </p:nvSpPr>
        <p:spPr bwMode="auto">
          <a:xfrm>
            <a:off x="152400" y="914400"/>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الإصحاح 5</a:t>
            </a:r>
            <a:endParaRPr lang="en-US" b="1" dirty="0">
              <a:solidFill>
                <a:schemeClr val="bg1"/>
              </a:solidFill>
              <a:latin typeface="Arial" panose="020B0604020202020204" pitchFamily="34" charset="0"/>
              <a:cs typeface="Arial" panose="020B0604020202020204" pitchFamily="34" charset="0"/>
            </a:endParaRPr>
          </a:p>
        </p:txBody>
      </p:sp>
      <p:sp>
        <p:nvSpPr>
          <p:cNvPr id="27652" name="Text Box 4"/>
          <p:cNvSpPr txBox="1">
            <a:spLocks noChangeArrowheads="1"/>
          </p:cNvSpPr>
          <p:nvPr/>
        </p:nvSpPr>
        <p:spPr bwMode="auto">
          <a:xfrm>
            <a:off x="168275" y="1401763"/>
            <a:ext cx="34131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انحطت غطرسة بيلشاصر        إذ كان يستخدم آنية الهيكل   ويسبح الآلهة الوثنية.</a:t>
            </a:r>
            <a:endParaRPr lang="en-US"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3BFB69B-F5BE-3083-5898-2949243D7D18}"/>
              </a:ext>
            </a:extLst>
          </p:cNvPr>
          <p:cNvPicPr>
            <a:picLocks noChangeAspect="1"/>
          </p:cNvPicPr>
          <p:nvPr/>
        </p:nvPicPr>
        <p:blipFill>
          <a:blip r:embed="rId5"/>
          <a:stretch>
            <a:fillRect/>
          </a:stretch>
        </p:blipFill>
        <p:spPr>
          <a:xfrm>
            <a:off x="3810000" y="2158145"/>
            <a:ext cx="5334000" cy="813035"/>
          </a:xfrm>
          <a:prstGeom prst="rect">
            <a:avLst/>
          </a:prstGeom>
        </p:spPr>
      </p:pic>
      <p:pic>
        <p:nvPicPr>
          <p:cNvPr id="685061" name="Picture 13" descr="Bouquet"/>
          <p:cNvPicPr>
            <a:picLocks noChangeAspect="1" noChangeArrowheads="1"/>
          </p:cNvPicPr>
          <p:nvPr/>
        </p:nvPicPr>
        <p:blipFill>
          <a:blip r:embed="rId6" cstate="screen">
            <a:extLst>
              <a:ext uri="{28A0092B-C50C-407E-A947-70E740481C1C}">
                <a14:useLocalDpi xmlns:a14="http://schemas.microsoft.com/office/drawing/2010/main"/>
              </a:ext>
            </a:extLst>
          </a:blip>
          <a:srcRect b="10526"/>
          <a:stretch>
            <a:fillRect/>
          </a:stretch>
        </p:blipFill>
        <p:spPr bwMode="auto">
          <a:xfrm>
            <a:off x="7745288" y="981472"/>
            <a:ext cx="1148487" cy="1220267"/>
          </a:xfrm>
          <a:prstGeom prst="rect">
            <a:avLst/>
          </a:prstGeom>
          <a:blipFill dpi="0" rotWithShape="0">
            <a:blip r:embed="rId4"/>
            <a:srcRect b="10526"/>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dissolve">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66"/>
                                        </p:tgtEl>
                                        <p:attrNameLst>
                                          <p:attrName>style.visibility</p:attrName>
                                        </p:attrNameLst>
                                      </p:cBhvr>
                                      <p:to>
                                        <p:strVal val="visible"/>
                                      </p:to>
                                    </p:set>
                                    <p:animEffect transition="in" filter="dissolve">
                                      <p:cBhvr>
                                        <p:cTn id="12" dur="500"/>
                                        <p:tgtEl>
                                          <p:spTgt spid="2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autoUpdateAnimBg="0"/>
      <p:bldP spid="27652"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0"/>
            <a:ext cx="9144000" cy="9906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
        <p:nvSpPr>
          <p:cNvPr id="50188" name="Text Box 12"/>
          <p:cNvSpPr txBox="1">
            <a:spLocks noChangeArrowheads="1"/>
          </p:cNvSpPr>
          <p:nvPr/>
        </p:nvSpPr>
        <p:spPr bwMode="auto">
          <a:xfrm>
            <a:off x="228600" y="1066800"/>
            <a:ext cx="412737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u="sng" dirty="0">
                <a:solidFill>
                  <a:schemeClr val="bg1"/>
                </a:solidFill>
                <a:latin typeface="Arial" panose="020B0604020202020204" pitchFamily="34" charset="0"/>
                <a:cs typeface="Arial" panose="020B0604020202020204" pitchFamily="34" charset="0"/>
              </a:rPr>
              <a:t>الإصحاح 6</a:t>
            </a:r>
            <a:endParaRPr lang="en-US" b="1" u="sng" dirty="0">
              <a:solidFill>
                <a:schemeClr val="bg1"/>
              </a:solidFill>
              <a:latin typeface="Arial" panose="020B0604020202020204" pitchFamily="34" charset="0"/>
              <a:cs typeface="Arial" panose="020B0604020202020204" pitchFamily="34" charset="0"/>
            </a:endParaRPr>
          </a:p>
        </p:txBody>
      </p:sp>
      <p:sp>
        <p:nvSpPr>
          <p:cNvPr id="50189" name="Text Box 13"/>
          <p:cNvSpPr txBox="1">
            <a:spLocks noChangeArrowheads="1"/>
          </p:cNvSpPr>
          <p:nvPr/>
        </p:nvSpPr>
        <p:spPr bwMode="auto">
          <a:xfrm>
            <a:off x="228600" y="1482725"/>
            <a:ext cx="3978275"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solidFill>
                  <a:schemeClr val="bg1"/>
                </a:solidFill>
                <a:latin typeface="Arial" panose="020B0604020202020204" pitchFamily="34" charset="0"/>
                <a:cs typeface="Arial" panose="020B0604020202020204" pitchFamily="34" charset="0"/>
              </a:rPr>
              <a:t>كان زملاء دانييل من المرازبة يشعرون بالغيرة منه وخدعوا الملك داريوس لإلقاء دانيال في جب الأسود. إن موت متهميه في نفس الجب بدلاً من دانيال يتناقض مع كبرياء الإنسان وإكرام الله.</a:t>
            </a:r>
            <a:endParaRPr lang="en-US" sz="2800" b="1" dirty="0">
              <a:solidFill>
                <a:schemeClr val="bg1"/>
              </a:solidFill>
              <a:latin typeface="Arial" panose="020B0604020202020204" pitchFamily="34" charset="0"/>
              <a:cs typeface="Arial" panose="020B0604020202020204" pitchFamily="34" charset="0"/>
            </a:endParaRPr>
          </a:p>
        </p:txBody>
      </p:sp>
      <p:pic>
        <p:nvPicPr>
          <p:cNvPr id="5019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2975" y="1627188"/>
            <a:ext cx="4238625" cy="259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91" name="Text Box 15"/>
          <p:cNvSpPr txBox="1">
            <a:spLocks noChangeArrowheads="1"/>
          </p:cNvSpPr>
          <p:nvPr/>
        </p:nvSpPr>
        <p:spPr bwMode="auto">
          <a:xfrm>
            <a:off x="228600" y="4724400"/>
            <a:ext cx="8610600" cy="13849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800" b="1" dirty="0">
                <a:solidFill>
                  <a:srgbClr val="FFCC00"/>
                </a:solidFill>
                <a:latin typeface="Arial" panose="020B0604020202020204" pitchFamily="34" charset="0"/>
                <a:cs typeface="Arial" panose="020B0604020202020204" pitchFamily="34" charset="0"/>
              </a:rPr>
              <a:t>فأمر الملك فأحضروا أولئك الرجال الذين اشتكوا على دانيآل وطرحوهم في جب الأسود هم وأولادهم ونساءهم. ولم يصلوا إلى أسفل الجب حتى بطشت بهم الأسود وسحقت كل عظامهم (6: 24)</a:t>
            </a:r>
            <a:r>
              <a:rPr lang="en-US" sz="2800" b="1" dirty="0">
                <a:solidFill>
                  <a:srgbClr val="FFCC00"/>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 calcmode="lin" valueType="num">
                                      <p:cBhvr additive="base">
                                        <p:cTn id="7" dur="500" fill="hold"/>
                                        <p:tgtEl>
                                          <p:spTgt spid="50188"/>
                                        </p:tgtEl>
                                        <p:attrNameLst>
                                          <p:attrName>ppt_x</p:attrName>
                                        </p:attrNameLst>
                                      </p:cBhvr>
                                      <p:tavLst>
                                        <p:tav tm="0">
                                          <p:val>
                                            <p:strVal val="0-#ppt_w/2"/>
                                          </p:val>
                                        </p:tav>
                                        <p:tav tm="100000">
                                          <p:val>
                                            <p:strVal val="#ppt_x"/>
                                          </p:val>
                                        </p:tav>
                                      </p:tavLst>
                                    </p:anim>
                                    <p:anim calcmode="lin" valueType="num">
                                      <p:cBhvr additive="base">
                                        <p:cTn id="8" dur="500" fill="hold"/>
                                        <p:tgtEl>
                                          <p:spTgt spid="501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0189"/>
                                        </p:tgtEl>
                                        <p:attrNameLst>
                                          <p:attrName>style.visibility</p:attrName>
                                        </p:attrNameLst>
                                      </p:cBhvr>
                                      <p:to>
                                        <p:strVal val="visible"/>
                                      </p:to>
                                    </p:set>
                                    <p:anim calcmode="lin" valueType="num">
                                      <p:cBhvr>
                                        <p:cTn id="13" dur="500" fill="hold"/>
                                        <p:tgtEl>
                                          <p:spTgt spid="50189"/>
                                        </p:tgtEl>
                                        <p:attrNameLst>
                                          <p:attrName>ppt_w</p:attrName>
                                        </p:attrNameLst>
                                      </p:cBhvr>
                                      <p:tavLst>
                                        <p:tav tm="0">
                                          <p:val>
                                            <p:fltVal val="0"/>
                                          </p:val>
                                        </p:tav>
                                        <p:tav tm="100000">
                                          <p:val>
                                            <p:strVal val="#ppt_w"/>
                                          </p:val>
                                        </p:tav>
                                      </p:tavLst>
                                    </p:anim>
                                    <p:anim calcmode="lin" valueType="num">
                                      <p:cBhvr>
                                        <p:cTn id="14" dur="500" fill="hold"/>
                                        <p:tgtEl>
                                          <p:spTgt spid="5018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0191"/>
                                        </p:tgtEl>
                                        <p:attrNameLst>
                                          <p:attrName>style.visibility</p:attrName>
                                        </p:attrNameLst>
                                      </p:cBhvr>
                                      <p:to>
                                        <p:strVal val="visible"/>
                                      </p:to>
                                    </p:set>
                                    <p:animEffect transition="in" filter="dissolve">
                                      <p:cBhvr>
                                        <p:cTn id="19" dur="500"/>
                                        <p:tgtEl>
                                          <p:spTgt spid="50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50190"/>
                                        </p:tgtEl>
                                        <p:attrNameLst>
                                          <p:attrName>style.visibility</p:attrName>
                                        </p:attrNameLst>
                                      </p:cBhvr>
                                      <p:to>
                                        <p:strVal val="visible"/>
                                      </p:to>
                                    </p:set>
                                    <p:animEffect transition="in" filter="slide(fromBottom)">
                                      <p:cBhvr>
                                        <p:cTn id="24"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utoUpdateAnimBg="0"/>
      <p:bldP spid="50189" grpId="0"/>
      <p:bldP spid="50191"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9154" name="Text Box 4"/>
          <p:cNvSpPr txBox="1">
            <a:spLocks noChangeArrowheads="1"/>
          </p:cNvSpPr>
          <p:nvPr/>
        </p:nvSpPr>
        <p:spPr bwMode="auto">
          <a:xfrm>
            <a:off x="187324" y="985838"/>
            <a:ext cx="32242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u="sng" dirty="0">
                <a:solidFill>
                  <a:schemeClr val="bg1"/>
                </a:solidFill>
                <a:latin typeface="Arial" panose="020B0604020202020204" pitchFamily="34" charset="0"/>
                <a:cs typeface="Arial" panose="020B0604020202020204" pitchFamily="34" charset="0"/>
              </a:rPr>
              <a:t>الإصحاح 7</a:t>
            </a:r>
            <a:endParaRPr lang="en-US" b="1" u="sng" dirty="0">
              <a:solidFill>
                <a:schemeClr val="bg1"/>
              </a:solidFill>
              <a:latin typeface="Arial" panose="020B0604020202020204" pitchFamily="34" charset="0"/>
              <a:cs typeface="Arial" panose="020B0604020202020204" pitchFamily="34" charset="0"/>
            </a:endParaRPr>
          </a:p>
        </p:txBody>
      </p:sp>
      <p:pic>
        <p:nvPicPr>
          <p:cNvPr id="68915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3475" y="1101725"/>
            <a:ext cx="48006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9156" name="Text Box 6"/>
          <p:cNvSpPr txBox="1">
            <a:spLocks noChangeArrowheads="1"/>
          </p:cNvSpPr>
          <p:nvPr/>
        </p:nvSpPr>
        <p:spPr bwMode="auto">
          <a:xfrm>
            <a:off x="152400" y="1519238"/>
            <a:ext cx="32162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أربعة وحوش عظيمة في رؤيا دانيال ترمز إلى الملوك أو الممالك التي ستنشأ من الأرض. </a:t>
            </a:r>
          </a:p>
          <a:p>
            <a:pPr algn="r" eaLnBrk="1" hangingPunct="1"/>
            <a:r>
              <a:rPr lang="ar-JO" b="1" dirty="0">
                <a:solidFill>
                  <a:schemeClr val="bg1"/>
                </a:solidFill>
                <a:latin typeface="Arial" panose="020B0604020202020204" pitchFamily="34" charset="0"/>
                <a:cs typeface="Arial" panose="020B0604020202020204" pitchFamily="34" charset="0"/>
              </a:rPr>
              <a:t>لكن هذه الممالك سوف يتم تدميرها في النهاية. </a:t>
            </a:r>
          </a:p>
          <a:p>
            <a:pPr algn="r" eaLnBrk="1" hangingPunct="1"/>
            <a:r>
              <a:rPr lang="ar-JO" b="1" dirty="0">
                <a:solidFill>
                  <a:schemeClr val="bg1"/>
                </a:solidFill>
                <a:latin typeface="Arial" panose="020B0604020202020204" pitchFamily="34" charset="0"/>
                <a:cs typeface="Arial" panose="020B0604020202020204" pitchFamily="34" charset="0"/>
              </a:rPr>
              <a:t>سيعطي الله شعبه مملكة أبدية عندما يعود يسوع ويؤسسها. سيتم تدمير كبرياء الإنسان.</a:t>
            </a:r>
            <a:endParaRPr lang="en-US" b="1" dirty="0">
              <a:solidFill>
                <a:schemeClr val="bg1"/>
              </a:solidFill>
              <a:latin typeface="Arial" panose="020B0604020202020204" pitchFamily="34" charset="0"/>
              <a:cs typeface="Arial" panose="020B0604020202020204" pitchFamily="34" charset="0"/>
            </a:endParaRPr>
          </a:p>
        </p:txBody>
      </p:sp>
      <p:pic>
        <p:nvPicPr>
          <p:cNvPr id="689157"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522288"/>
            <a:ext cx="5697538"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9158" name="Text Box 8"/>
          <p:cNvSpPr txBox="1">
            <a:spLocks noChangeArrowheads="1"/>
          </p:cNvSpPr>
          <p:nvPr/>
        </p:nvSpPr>
        <p:spPr bwMode="auto">
          <a:xfrm>
            <a:off x="3357563" y="4611688"/>
            <a:ext cx="5786437" cy="132343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b="1" dirty="0">
                <a:solidFill>
                  <a:srgbClr val="FFFFFF"/>
                </a:solidFill>
                <a:latin typeface="Arial" panose="020B0604020202020204" pitchFamily="34" charset="0"/>
                <a:cs typeface="Arial" panose="020B0604020202020204" pitchFamily="34" charset="0"/>
              </a:rPr>
              <a:t>والمملكة والسلطان وعظمة المملكة تحت كل السماء تعطى لشعب قديسي العلي. ملكوته ملكوت أبدي وجميع السلاطين إياه يعبدون ويطيعون</a:t>
            </a:r>
          </a:p>
          <a:p>
            <a:pPr eaLnBrk="1" hangingPunct="1"/>
            <a:r>
              <a:rPr lang="ar-JO" sz="2000" b="1" dirty="0">
                <a:solidFill>
                  <a:srgbClr val="FFFFFF"/>
                </a:solidFill>
                <a:latin typeface="Arial" panose="020B0604020202020204" pitchFamily="34" charset="0"/>
                <a:cs typeface="Arial" panose="020B0604020202020204" pitchFamily="34" charset="0"/>
              </a:rPr>
              <a:t>(دا 7: 27، رؤ 13)</a:t>
            </a:r>
            <a:endParaRPr lang="en-US" sz="2000" b="1" dirty="0">
              <a:solidFill>
                <a:srgbClr val="FFFFFF"/>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ar-JO" sz="3200" dirty="0">
                <a:effectLst>
                  <a:outerShdw blurRad="38100" dist="38100" dir="2700000" algn="tl">
                    <a:srgbClr val="000000"/>
                  </a:outerShdw>
                </a:effectLst>
                <a:ea typeface="ＭＳ Ｐゴシック" charset="0"/>
              </a:rPr>
              <a:t>3. يدين الله المتكبرين</a:t>
            </a:r>
            <a:endParaRPr lang="en-US" sz="3200" dirty="0">
              <a:effectLst>
                <a:outerShdw blurRad="38100" dist="38100" dir="2700000" algn="tl">
                  <a:srgbClr val="000000"/>
                </a:outerShdw>
              </a:effectLst>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p:txBody>
          <a:bodyPr/>
          <a:lstStyle/>
          <a:p>
            <a:pPr>
              <a:defRPr/>
            </a:pPr>
            <a:r>
              <a:rPr lang="en-US" sz="3200" dirty="0">
                <a:effectLst>
                  <a:outerShdw blurRad="38100" dist="38100" dir="2700000" algn="tl">
                    <a:srgbClr val="DDDDDD"/>
                  </a:outerShdw>
                </a:effectLst>
                <a:ea typeface="ＭＳ Ｐゴシック" charset="0"/>
              </a:rPr>
              <a:t>IV. GOD</a:t>
            </a:r>
            <a:r>
              <a:rPr lang="fr-FR" altLang="ja-JP" sz="3200" dirty="0">
                <a:effectLst>
                  <a:outerShdw blurRad="38100" dist="38100" dir="2700000" algn="tl">
                    <a:srgbClr val="DDDDDD"/>
                  </a:outerShdw>
                </a:effectLst>
                <a:ea typeface="ＭＳ Ｐゴシック" charset="0"/>
              </a:rPr>
              <a:t>'</a:t>
            </a:r>
            <a:r>
              <a:rPr lang="en-US" altLang="ja-JP" sz="3200" dirty="0">
                <a:effectLst>
                  <a:outerShdw blurRad="38100" dist="38100" dir="2700000" algn="tl">
                    <a:srgbClr val="DDDDDD"/>
                  </a:outerShdw>
                </a:effectLst>
                <a:ea typeface="ＭＳ Ｐゴシック" charset="0"/>
              </a:rPr>
              <a:t>S MESSIAH OF THE WORLD</a:t>
            </a:r>
            <a:r>
              <a:rPr lang="en-US" altLang="ja-JP" dirty="0">
                <a:effectLst>
                  <a:outerShdw blurRad="38100" dist="38100" dir="2700000" algn="tl">
                    <a:srgbClr val="DDDDDD"/>
                  </a:outerShdw>
                </a:effectLst>
                <a:ea typeface="ＭＳ Ｐゴシック" charset="0"/>
              </a:rPr>
              <a:t> </a:t>
            </a:r>
            <a:endParaRPr lang="en-US" dirty="0">
              <a:effectLst>
                <a:outerShdw blurRad="38100" dist="38100" dir="2700000" algn="tl">
                  <a:srgbClr val="DDDDDD"/>
                </a:outerShdw>
              </a:effectLst>
              <a:ea typeface="ＭＳ Ｐゴシック" charset="0"/>
            </a:endParaRPr>
          </a:p>
        </p:txBody>
      </p:sp>
      <p:pic>
        <p:nvPicPr>
          <p:cNvPr id="29713"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9296400" cy="68611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14" name="Rectangle 18"/>
          <p:cNvSpPr>
            <a:spLocks noChangeArrowheads="1"/>
          </p:cNvSpPr>
          <p:nvPr/>
        </p:nvSpPr>
        <p:spPr bwMode="auto">
          <a:xfrm>
            <a:off x="3124200" y="2438400"/>
            <a:ext cx="163513" cy="352425"/>
          </a:xfrm>
          <a:prstGeom prst="rect">
            <a:avLst/>
          </a:prstGeom>
          <a:noFill/>
          <a:ln w="38100">
            <a:solidFill>
              <a:srgbClr val="FFFF00"/>
            </a:solidFill>
            <a:miter lim="800000"/>
            <a:headEnd/>
            <a:tailEnd/>
          </a:ln>
          <a:effectLst>
            <a:outerShdw blurRad="63500" dist="53882" dir="2700000" algn="ctr" rotWithShape="0">
              <a:srgbClr val="535353">
                <a:alpha val="74998"/>
              </a:srgb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29715" name="Text Box 19"/>
          <p:cNvSpPr txBox="1">
            <a:spLocks noChangeArrowheads="1"/>
          </p:cNvSpPr>
          <p:nvPr/>
        </p:nvSpPr>
        <p:spPr bwMode="auto">
          <a:xfrm>
            <a:off x="2590800" y="3451225"/>
            <a:ext cx="4065588" cy="523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800" b="1" dirty="0">
                <a:solidFill>
                  <a:srgbClr val="FFFF00"/>
                </a:solidFill>
                <a:effectLst>
                  <a:outerShdw blurRad="38100" dist="38100" dir="2700000" algn="tl">
                    <a:srgbClr val="DDDDDD"/>
                  </a:outerShdw>
                </a:effectLst>
                <a:latin typeface="Arial" panose="020B0604020202020204" pitchFamily="34" charset="0"/>
                <a:cs typeface="Arial" panose="020B0604020202020204" pitchFamily="34" charset="0"/>
              </a:rPr>
              <a:t>الأمم</a:t>
            </a:r>
            <a:endParaRPr lang="en-US" sz="2800" b="1" dirty="0">
              <a:solidFill>
                <a:srgbClr val="FFFF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9716" name="Text Box 20"/>
          <p:cNvSpPr txBox="1">
            <a:spLocks noChangeArrowheads="1"/>
          </p:cNvSpPr>
          <p:nvPr/>
        </p:nvSpPr>
        <p:spPr bwMode="auto">
          <a:xfrm>
            <a:off x="1597025" y="2286000"/>
            <a:ext cx="1831975"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800" b="1" dirty="0">
                <a:solidFill>
                  <a:srgbClr val="FFFF00"/>
                </a:solidFill>
                <a:effectLst>
                  <a:outerShdw blurRad="38100" dist="38100" dir="2700000" algn="tl">
                    <a:srgbClr val="DDDDDD"/>
                  </a:outerShdw>
                </a:effectLst>
                <a:latin typeface="Arial" panose="020B0604020202020204" pitchFamily="34" charset="0"/>
                <a:cs typeface="Arial" panose="020B0604020202020204" pitchFamily="34" charset="0"/>
              </a:rPr>
              <a:t>إسرائيل </a:t>
            </a:r>
            <a:endParaRPr lang="en-US" sz="2800" b="1" dirty="0">
              <a:solidFill>
                <a:srgbClr val="FFFF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4191000" y="4038600"/>
            <a:ext cx="4800600"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sz="2800" b="1" dirty="0">
                <a:solidFill>
                  <a:schemeClr val="bg1"/>
                </a:solidFill>
                <a:latin typeface="Arial" panose="020B0604020202020204" pitchFamily="34" charset="0"/>
                <a:ea typeface="+mn-ea"/>
                <a:cs typeface="Arial" panose="020B0604020202020204" pitchFamily="34" charset="0"/>
              </a:rPr>
              <a:t>يصحح سفر دانيال هذه النظرة الضيقة من خلال تقديم المسيا </a:t>
            </a:r>
            <a:r>
              <a:rPr lang="ar-JO" sz="2800" b="1" dirty="0">
                <a:solidFill>
                  <a:srgbClr val="FFFF00"/>
                </a:solidFill>
                <a:latin typeface="Arial" panose="020B0604020202020204" pitchFamily="34" charset="0"/>
                <a:ea typeface="+mn-ea"/>
                <a:cs typeface="Arial" panose="020B0604020202020204" pitchFamily="34" charset="0"/>
              </a:rPr>
              <a:t>العالمي</a:t>
            </a:r>
            <a:r>
              <a:rPr lang="ar-JO" sz="2800" b="1" dirty="0">
                <a:solidFill>
                  <a:schemeClr val="bg1"/>
                </a:solidFill>
                <a:latin typeface="Arial" panose="020B0604020202020204" pitchFamily="34" charset="0"/>
                <a:ea typeface="+mn-ea"/>
                <a:cs typeface="Arial" panose="020B0604020202020204" pitchFamily="34" charset="0"/>
              </a:rPr>
              <a:t> والمنتصر على الشر بشكل عام</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9717" name="Oval 21"/>
          <p:cNvSpPr>
            <a:spLocks noChangeArrowheads="1"/>
          </p:cNvSpPr>
          <p:nvPr/>
        </p:nvSpPr>
        <p:spPr bwMode="auto">
          <a:xfrm>
            <a:off x="-762000" y="381000"/>
            <a:ext cx="10591800" cy="8610600"/>
          </a:xfrm>
          <a:prstGeom prst="ellipse">
            <a:avLst/>
          </a:prstGeom>
          <a:noFill/>
          <a:ln w="76200">
            <a:solidFill>
              <a:srgbClr val="D6009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29708" name="Text Box 12"/>
          <p:cNvSpPr txBox="1">
            <a:spLocks noChangeArrowheads="1"/>
          </p:cNvSpPr>
          <p:nvPr/>
        </p:nvSpPr>
        <p:spPr bwMode="auto">
          <a:xfrm>
            <a:off x="381000" y="393700"/>
            <a:ext cx="4038600"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ar-JO" sz="2800" b="1" dirty="0">
                <a:solidFill>
                  <a:schemeClr val="bg1"/>
                </a:solidFill>
                <a:latin typeface="Arial" panose="020B0604020202020204" pitchFamily="34" charset="0"/>
                <a:ea typeface="+mn-ea"/>
                <a:cs typeface="Arial" panose="020B0604020202020204" pitchFamily="34" charset="0"/>
              </a:rPr>
              <a:t>رأت </a:t>
            </a:r>
            <a:r>
              <a:rPr lang="ar-JO" sz="2800" b="1" dirty="0">
                <a:solidFill>
                  <a:srgbClr val="FFFF00"/>
                </a:solidFill>
                <a:latin typeface="Arial" panose="020B0604020202020204" pitchFamily="34" charset="0"/>
                <a:ea typeface="+mn-ea"/>
                <a:cs typeface="Arial" panose="020B0604020202020204" pitchFamily="34" charset="0"/>
              </a:rPr>
              <a:t>إسرائيل</a:t>
            </a:r>
            <a:r>
              <a:rPr lang="ar-JO" sz="2800" b="1" dirty="0">
                <a:solidFill>
                  <a:schemeClr val="bg1"/>
                </a:solidFill>
                <a:latin typeface="Arial" panose="020B0604020202020204" pitchFamily="34" charset="0"/>
                <a:ea typeface="+mn-ea"/>
                <a:cs typeface="Arial" panose="020B0604020202020204" pitchFamily="34" charset="0"/>
              </a:rPr>
              <a:t> أن مسيحهم        هو فقط مسيح عليهم       ومنتصر على أعداء إسرائيل.</a:t>
            </a:r>
            <a:endParaRPr lang="en-US" sz="28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8"/>
                                        </p:tgtEl>
                                        <p:attrNameLst>
                                          <p:attrName>style.visibility</p:attrName>
                                        </p:attrNameLst>
                                      </p:cBhvr>
                                      <p:to>
                                        <p:strVal val="visible"/>
                                      </p:to>
                                    </p:set>
                                    <p:animEffect transition="in" filter="dissolve">
                                      <p:cBhvr>
                                        <p:cTn id="7" dur="500"/>
                                        <p:tgtEl>
                                          <p:spTgt spid="29708"/>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29714"/>
                                        </p:tgtEl>
                                        <p:attrNameLst>
                                          <p:attrName>style.visibility</p:attrName>
                                        </p:attrNameLst>
                                      </p:cBhvr>
                                      <p:to>
                                        <p:strVal val="visible"/>
                                      </p:to>
                                    </p:set>
                                    <p:anim calcmode="lin" valueType="num">
                                      <p:cBhvr>
                                        <p:cTn id="11" dur="500" fill="hold"/>
                                        <p:tgtEl>
                                          <p:spTgt spid="29714"/>
                                        </p:tgtEl>
                                        <p:attrNameLst>
                                          <p:attrName>ppt_w</p:attrName>
                                        </p:attrNameLst>
                                      </p:cBhvr>
                                      <p:tavLst>
                                        <p:tav tm="0">
                                          <p:val>
                                            <p:strVal val="(6*min(max(#ppt_w*#ppt_h,.3),1)-7.4)/-.7*#ppt_w"/>
                                          </p:val>
                                        </p:tav>
                                        <p:tav tm="100000">
                                          <p:val>
                                            <p:strVal val="#ppt_w"/>
                                          </p:val>
                                        </p:tav>
                                      </p:tavLst>
                                    </p:anim>
                                    <p:anim calcmode="lin" valueType="num">
                                      <p:cBhvr>
                                        <p:cTn id="12" dur="500" fill="hold"/>
                                        <p:tgtEl>
                                          <p:spTgt spid="29714"/>
                                        </p:tgtEl>
                                        <p:attrNameLst>
                                          <p:attrName>ppt_h</p:attrName>
                                        </p:attrNameLst>
                                      </p:cBhvr>
                                      <p:tavLst>
                                        <p:tav tm="0">
                                          <p:val>
                                            <p:strVal val="(6*min(max(#ppt_w*#ppt_h,.3),1)-7.4)/-.7*#ppt_h"/>
                                          </p:val>
                                        </p:tav>
                                        <p:tav tm="100000">
                                          <p:val>
                                            <p:strVal val="#ppt_h"/>
                                          </p:val>
                                        </p:tav>
                                      </p:tavLst>
                                    </p:anim>
                                    <p:anim calcmode="lin" valueType="num">
                                      <p:cBhvr>
                                        <p:cTn id="13" dur="500" fill="hold"/>
                                        <p:tgtEl>
                                          <p:spTgt spid="29714"/>
                                        </p:tgtEl>
                                        <p:attrNameLst>
                                          <p:attrName>ppt_x</p:attrName>
                                        </p:attrNameLst>
                                      </p:cBhvr>
                                      <p:tavLst>
                                        <p:tav tm="0">
                                          <p:val>
                                            <p:fltVal val="0.5"/>
                                          </p:val>
                                        </p:tav>
                                        <p:tav tm="100000">
                                          <p:val>
                                            <p:strVal val="#ppt_x"/>
                                          </p:val>
                                        </p:tav>
                                      </p:tavLst>
                                    </p:anim>
                                    <p:anim calcmode="lin" valueType="num">
                                      <p:cBhvr>
                                        <p:cTn id="14" dur="500" fill="hold"/>
                                        <p:tgtEl>
                                          <p:spTgt spid="2971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9716"/>
                                        </p:tgtEl>
                                        <p:attrNameLst>
                                          <p:attrName>style.visibility</p:attrName>
                                        </p:attrNameLst>
                                      </p:cBhvr>
                                      <p:to>
                                        <p:strVal val="visible"/>
                                      </p:to>
                                    </p:set>
                                    <p:animEffect transition="in" filter="dissolve">
                                      <p:cBhvr>
                                        <p:cTn id="18" dur="500"/>
                                        <p:tgtEl>
                                          <p:spTgt spid="29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9705"/>
                                        </p:tgtEl>
                                        <p:attrNameLst>
                                          <p:attrName>style.visibility</p:attrName>
                                        </p:attrNameLst>
                                      </p:cBhvr>
                                      <p:to>
                                        <p:strVal val="visible"/>
                                      </p:to>
                                    </p:set>
                                    <p:animEffect transition="in" filter="dissolve">
                                      <p:cBhvr>
                                        <p:cTn id="23" dur="500"/>
                                        <p:tgtEl>
                                          <p:spTgt spid="29705"/>
                                        </p:tgtEl>
                                      </p:cBhvr>
                                    </p:animEffect>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29715"/>
                                        </p:tgtEl>
                                        <p:attrNameLst>
                                          <p:attrName>style.visibility</p:attrName>
                                        </p:attrNameLst>
                                      </p:cBhvr>
                                      <p:to>
                                        <p:strVal val="visible"/>
                                      </p:to>
                                    </p:set>
                                    <p:animEffect transition="in" filter="dissolve">
                                      <p:cBhvr>
                                        <p:cTn id="27" dur="500"/>
                                        <p:tgtEl>
                                          <p:spTgt spid="29715"/>
                                        </p:tgtEl>
                                      </p:cBhvr>
                                    </p:animEffect>
                                  </p:childTnLst>
                                </p:cTn>
                              </p:par>
                            </p:childTnLst>
                          </p:cTn>
                        </p:par>
                        <p:par>
                          <p:cTn id="28" fill="hold" nodeType="afterGroup">
                            <p:stCondLst>
                              <p:cond delay="1000"/>
                            </p:stCondLst>
                            <p:childTnLst>
                              <p:par>
                                <p:cTn id="29" presetID="19" presetClass="entr" presetSubtype="10" fill="hold" grpId="0" nodeType="afterEffect">
                                  <p:stCondLst>
                                    <p:cond delay="0"/>
                                  </p:stCondLst>
                                  <p:childTnLst>
                                    <p:set>
                                      <p:cBhvr>
                                        <p:cTn id="30" dur="1" fill="hold">
                                          <p:stCondLst>
                                            <p:cond delay="0"/>
                                          </p:stCondLst>
                                        </p:cTn>
                                        <p:tgtEl>
                                          <p:spTgt spid="29717"/>
                                        </p:tgtEl>
                                        <p:attrNameLst>
                                          <p:attrName>style.visibility</p:attrName>
                                        </p:attrNameLst>
                                      </p:cBhvr>
                                      <p:to>
                                        <p:strVal val="visible"/>
                                      </p:to>
                                    </p:set>
                                    <p:anim calcmode="lin" valueType="num">
                                      <p:cBhvr>
                                        <p:cTn id="31" dur="5000" fill="hold"/>
                                        <p:tgtEl>
                                          <p:spTgt spid="29717"/>
                                        </p:tgtEl>
                                        <p:attrNameLst>
                                          <p:attrName>ppt_w</p:attrName>
                                        </p:attrNameLst>
                                      </p:cBhvr>
                                      <p:tavLst>
                                        <p:tav tm="0" fmla="#ppt_w*sin(2.5*pi*$)">
                                          <p:val>
                                            <p:fltVal val="0"/>
                                          </p:val>
                                        </p:tav>
                                        <p:tav tm="100000">
                                          <p:val>
                                            <p:fltVal val="1"/>
                                          </p:val>
                                        </p:tav>
                                      </p:tavLst>
                                    </p:anim>
                                    <p:anim calcmode="lin" valueType="num">
                                      <p:cBhvr>
                                        <p:cTn id="32" dur="5000" fill="hold"/>
                                        <p:tgtEl>
                                          <p:spTgt spid="297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animBg="1"/>
      <p:bldP spid="29715" grpId="0" autoUpdateAnimBg="0"/>
      <p:bldP spid="29716" grpId="0" autoUpdateAnimBg="0"/>
      <p:bldP spid="29705" grpId="0" autoUpdateAnimBg="0"/>
      <p:bldP spid="29717" grpId="0" animBg="1"/>
      <p:bldP spid="2970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3250" name="Text Box 3"/>
          <p:cNvSpPr txBox="1">
            <a:spLocks noChangeArrowheads="1"/>
          </p:cNvSpPr>
          <p:nvPr/>
        </p:nvSpPr>
        <p:spPr bwMode="auto">
          <a:xfrm>
            <a:off x="304800" y="1219200"/>
            <a:ext cx="4648200" cy="3416320"/>
          </a:xfrm>
          <a:prstGeom prst="rect">
            <a:avLst/>
          </a:prstGeom>
          <a:solidFill>
            <a:schemeClr val="tx1"/>
          </a:solidFill>
          <a:ln w="57150">
            <a:solidFill>
              <a:srgbClr val="FFCC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chemeClr val="bg1"/>
                </a:solidFill>
                <a:latin typeface="Arial" panose="020B0604020202020204" pitchFamily="34" charset="0"/>
                <a:cs typeface="Arial" panose="020B0604020202020204" pitchFamily="34" charset="0"/>
              </a:rPr>
              <a:t>كنت أرى في رؤى الليل وإذا مع سحب السماء </a:t>
            </a:r>
            <a:r>
              <a:rPr lang="ar-JO" altLang="ja-JP" b="1" u="sng" dirty="0">
                <a:solidFill>
                  <a:schemeClr val="bg1"/>
                </a:solidFill>
                <a:latin typeface="Arial" panose="020B0604020202020204" pitchFamily="34" charset="0"/>
                <a:cs typeface="Arial" panose="020B0604020202020204" pitchFamily="34" charset="0"/>
              </a:rPr>
              <a:t>مثل ابن إنسان </a:t>
            </a:r>
            <a:r>
              <a:rPr lang="ar-JO" altLang="ja-JP" b="1" dirty="0">
                <a:solidFill>
                  <a:schemeClr val="bg1"/>
                </a:solidFill>
                <a:latin typeface="Arial" panose="020B0604020202020204" pitchFamily="34" charset="0"/>
                <a:cs typeface="Arial" panose="020B0604020202020204" pitchFamily="34" charset="0"/>
              </a:rPr>
              <a:t>أتى وجاء إلى القديم الأيام فقربوه قدامه. فأعطي سلطاناً ومجداً وملكوتاً لتتعبد له كل الشعوب والأمم والألسنة. سلطانه سلطان أبدي ما لن يزول، وملكوته ما لا ينقرض</a:t>
            </a:r>
            <a:endParaRPr lang="en-US" altLang="ja-JP" b="1" dirty="0">
              <a:solidFill>
                <a:schemeClr val="bg1"/>
              </a:solidFill>
              <a:latin typeface="Arial" panose="020B0604020202020204" pitchFamily="34" charset="0"/>
              <a:cs typeface="Arial" panose="020B0604020202020204" pitchFamily="34" charset="0"/>
            </a:endParaRPr>
          </a:p>
          <a:p>
            <a:pPr eaLnBrk="1" hangingPunct="1"/>
            <a:endParaRPr lang="en-US" altLang="ja-JP" b="1" dirty="0">
              <a:solidFill>
                <a:schemeClr val="bg1"/>
              </a:solidFill>
              <a:latin typeface="Arial" panose="020B0604020202020204" pitchFamily="34" charset="0"/>
              <a:cs typeface="Arial" panose="020B0604020202020204" pitchFamily="34" charset="0"/>
            </a:endParaRPr>
          </a:p>
          <a:p>
            <a:pPr eaLnBrk="1" hangingPunct="1"/>
            <a:endParaRPr lang="en-US" altLang="ja-JP" b="1" dirty="0">
              <a:solidFill>
                <a:schemeClr val="bg1"/>
              </a:solidFill>
              <a:latin typeface="Arial" panose="020B0604020202020204" pitchFamily="34" charset="0"/>
              <a:cs typeface="Arial" panose="020B0604020202020204" pitchFamily="34" charset="0"/>
            </a:endParaRPr>
          </a:p>
          <a:p>
            <a:pPr eaLnBrk="1" hangingPunct="1"/>
            <a:r>
              <a:rPr lang="ar-JO" b="1" dirty="0">
                <a:solidFill>
                  <a:schemeClr val="bg1"/>
                </a:solidFill>
                <a:latin typeface="Arial" panose="020B0604020202020204" pitchFamily="34" charset="0"/>
                <a:cs typeface="Arial" panose="020B0604020202020204" pitchFamily="34" charset="0"/>
              </a:rPr>
              <a:t>دا 7: 13-14</a:t>
            </a:r>
            <a:endParaRPr lang="en-US" b="1" dirty="0">
              <a:solidFill>
                <a:schemeClr val="bg1"/>
              </a:solidFill>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4800600" y="2514600"/>
            <a:ext cx="4114800" cy="3810000"/>
            <a:chOff x="288" y="1584"/>
            <a:chExt cx="2256" cy="2208"/>
          </a:xfrm>
        </p:grpSpPr>
        <p:pic>
          <p:nvPicPr>
            <p:cNvPr id="69325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 y="1584"/>
              <a:ext cx="1115"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325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0" y="1920"/>
              <a:ext cx="1584" cy="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Title 7"/>
          <p:cNvSpPr>
            <a:spLocks noGrp="1"/>
          </p:cNvSpPr>
          <p:nvPr>
            <p:ph type="title" idx="4294967295"/>
          </p:nvPr>
        </p:nvSpPr>
        <p:spPr>
          <a:xfrm>
            <a:off x="0" y="0"/>
            <a:ext cx="9144000" cy="990600"/>
          </a:xfrm>
          <a:solidFill>
            <a:schemeClr val="accent6">
              <a:lumMod val="50000"/>
            </a:schemeClr>
          </a:solidFill>
        </p:spPr>
        <p:txBody>
          <a:bodyPr/>
          <a:lstStyle/>
          <a:p>
            <a:pPr>
              <a:defRPr/>
            </a:pPr>
            <a:r>
              <a:rPr lang="ar-JO" sz="3200" dirty="0">
                <a:effectLst>
                  <a:outerShdw blurRad="38100" dist="38100" dir="2700000" algn="tl">
                    <a:srgbClr val="000000"/>
                  </a:outerShdw>
                </a:effectLst>
                <a:ea typeface="ＭＳ Ｐゴシック" charset="0"/>
              </a:rPr>
              <a:t>4. مسيح الله لكل العالم</a:t>
            </a:r>
            <a:endParaRPr lang="en-US" sz="3200" dirty="0">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الذي تحتاج أن تعرفه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0748153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JO" dirty="0">
                <a:solidFill>
                  <a:srgbClr val="FFFFFF"/>
                </a:solidFill>
                <a:effectLst>
                  <a:glow rad="228600">
                    <a:schemeClr val="tx1"/>
                  </a:glow>
                </a:effectLst>
                <a:ea typeface="ＭＳ Ｐゴシック" charset="0"/>
              </a:rPr>
              <a:t>ال</a:t>
            </a:r>
            <a:r>
              <a:rPr lang="ar-SA" dirty="0">
                <a:solidFill>
                  <a:srgbClr val="FFFFFF"/>
                </a:solidFill>
                <a:effectLst>
                  <a:glow rad="228600">
                    <a:schemeClr val="tx1"/>
                  </a:glow>
                </a:effectLst>
                <a:ea typeface="ＭＳ Ｐゴシック" charset="0"/>
              </a:rPr>
              <a:t>أمم في دانيال ٧</a:t>
            </a:r>
            <a:endParaRPr lang="en-US" dirty="0"/>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a:t>
            </a:r>
            <a:r>
              <a:rPr lang="ar-JO" sz="4000" dirty="0"/>
              <a:t> الأول</a:t>
            </a:r>
            <a:r>
              <a:rPr lang="ar-SA" sz="4000" dirty="0"/>
              <a:t>: الأسد المجنح (بابل)</a:t>
            </a:r>
            <a:endParaRPr lang="en-US" sz="4000" dirty="0"/>
          </a:p>
        </p:txBody>
      </p:sp>
      <p:pic>
        <p:nvPicPr>
          <p:cNvPr id="375810" name="Picture 2" descr="beast1Lion_With_Wings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77803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 </a:t>
            </a:r>
            <a:r>
              <a:rPr lang="ar-JO" sz="4000" dirty="0"/>
              <a:t>الثاني</a:t>
            </a:r>
            <a:r>
              <a:rPr lang="ar-SA" sz="4000" dirty="0"/>
              <a:t>: الدب (مادي وفارس)</a:t>
            </a:r>
            <a:endParaRPr lang="en-US" sz="4000" dirty="0"/>
          </a:p>
        </p:txBody>
      </p:sp>
      <p:pic>
        <p:nvPicPr>
          <p:cNvPr id="376834" name="Picture 3" descr="beast2Red_Bear_With_Ri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02371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ar-SA" sz="4000" dirty="0"/>
              <a:t>الوحش</a:t>
            </a:r>
            <a:r>
              <a:rPr lang="ar-JO" sz="4000" dirty="0"/>
              <a:t> الثالث</a:t>
            </a:r>
            <a:r>
              <a:rPr lang="ar-SA" sz="4000" dirty="0"/>
              <a:t>: النمر (اليونان)</a:t>
            </a:r>
            <a:endParaRPr lang="en-US" sz="4000" dirty="0"/>
          </a:p>
        </p:txBody>
      </p:sp>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3969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ar-SA" sz="4000" dirty="0"/>
              <a:t>الوحش</a:t>
            </a:r>
            <a:r>
              <a:rPr lang="ar-JO" sz="4000" dirty="0"/>
              <a:t> الرابع</a:t>
            </a:r>
            <a:r>
              <a:rPr lang="ar-SA" sz="4000" dirty="0"/>
              <a:t>: حيوان مرعب (روما)</a:t>
            </a:r>
            <a:endParaRPr lang="en-US" sz="4000" dirty="0"/>
          </a:p>
        </p:txBody>
      </p:sp>
      <p:pic>
        <p:nvPicPr>
          <p:cNvPr id="378882" name="Picture 5" descr="daniel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rPr>
              <a:t>دانيال٧:٧</a:t>
            </a:r>
            <a:endParaRPr kumimoji="0" lang="en-US"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68631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ible Prophecy- Daniel 7: The Little Horn | Little horn, Bible prophecy,  Prophecy">
            <a:extLst>
              <a:ext uri="{FF2B5EF4-FFF2-40B4-BE49-F238E27FC236}">
                <a16:creationId xmlns:a16="http://schemas.microsoft.com/office/drawing/2014/main" id="{770A3AE0-2688-B819-0EA9-8A7E441B3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3448"/>
            <a:ext cx="9144000" cy="792163"/>
          </a:xfrm>
        </p:spPr>
        <p:txBody>
          <a:bodyPr/>
          <a:lstStyle/>
          <a:p>
            <a:pPr>
              <a:defRPr/>
            </a:pPr>
            <a:r>
              <a:rPr lang="ar-SA" sz="4000" dirty="0">
                <a:effectLst>
                  <a:glow rad="317500">
                    <a:schemeClr val="tx2">
                      <a:alpha val="75000"/>
                    </a:schemeClr>
                  </a:glow>
                  <a:outerShdw blurRad="38100" dist="38100" dir="2700000" algn="tl">
                    <a:srgbClr val="000000">
                      <a:alpha val="43137"/>
                    </a:srgbClr>
                  </a:outerShdw>
                </a:effectLst>
              </a:rPr>
              <a:t>وحش بقرن صغير (ضد المسيح)</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rPr>
              <a:t>دانيال٧: ٨</a:t>
            </a:r>
            <a:endParaRPr kumimoji="0" lang="en-US"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4537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ar-SA" sz="4000" dirty="0">
                <a:effectLst>
                  <a:glow rad="317500">
                    <a:schemeClr val="tx2">
                      <a:alpha val="75000"/>
                    </a:schemeClr>
                  </a:glow>
                  <a:outerShdw blurRad="38100" dist="38100" dir="2700000" algn="tl">
                    <a:srgbClr val="000000">
                      <a:alpha val="43137"/>
                    </a:srgbClr>
                  </a:outerShdw>
                </a:effectLst>
              </a:rPr>
              <a:t>وحش بقرن صغير (ضد المسيح)</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rPr>
              <a:t>دانيال٧: ٨</a:t>
            </a:r>
            <a:endParaRPr kumimoji="0" lang="en-US"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96131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a:xfrm>
            <a:off x="2555875" y="-243408"/>
            <a:ext cx="6588125" cy="1584176"/>
          </a:xfrm>
          <a:effectLst>
            <a:outerShdw blurRad="63500" dist="38099" dir="2700000" algn="ctr" rotWithShape="0">
              <a:schemeClr val="tx1">
                <a:alpha val="74998"/>
              </a:schemeClr>
            </a:outerShdw>
          </a:effectLst>
        </p:spPr>
        <p:txBody>
          <a:bodyPr/>
          <a:lstStyle/>
          <a:p>
            <a:pPr eaLnBrk="1" hangingPunct="1">
              <a:defRPr/>
            </a:pPr>
            <a:r>
              <a:rPr lang="ar-JO" dirty="0">
                <a:ea typeface="ＭＳ Ｐゴシック" charset="0"/>
              </a:rPr>
              <a:t>امبراطوريات العالم </a:t>
            </a:r>
            <a:br>
              <a:rPr lang="ar-JO" dirty="0">
                <a:ea typeface="ＭＳ Ｐゴシック" charset="0"/>
              </a:rPr>
            </a:br>
            <a:r>
              <a:rPr lang="ar-JO" dirty="0">
                <a:ea typeface="ＭＳ Ｐゴシック" charset="0"/>
              </a:rPr>
              <a:t>في دانيال</a:t>
            </a:r>
            <a:endParaRPr lang="en-US" dirty="0">
              <a:ea typeface="ＭＳ Ｐゴシック"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كتاب الموارد المرئية للكتاب المقدس، ١٣٣</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3491" name="Picture 5"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t="48331"/>
          <a:stretch>
            <a:fillRect/>
          </a:stretch>
        </p:blipFill>
        <p:spPr bwMode="auto">
          <a:xfrm>
            <a:off x="0" y="0"/>
            <a:ext cx="9144000" cy="625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2"/>
          <p:cNvSpPr>
            <a:spLocks noGrp="1" noChangeArrowheads="1"/>
          </p:cNvSpPr>
          <p:nvPr>
            <p:ph type="title"/>
          </p:nvPr>
        </p:nvSpPr>
        <p:spPr>
          <a:xfrm>
            <a:off x="-26573" y="28575"/>
            <a:ext cx="8100548" cy="509290"/>
          </a:xfrm>
          <a:solidFill>
            <a:schemeClr val="tx1"/>
          </a:solidFill>
        </p:spPr>
        <p:txBody>
          <a:bodyPr/>
          <a:lstStyle/>
          <a:p>
            <a:pPr eaLnBrk="1" hangingPunct="1">
              <a:defRPr/>
            </a:pPr>
            <a:r>
              <a:rPr lang="en-US" sz="3600" dirty="0">
                <a:effectLst/>
                <a:ea typeface="ＭＳ Ｐゴシック" charset="0"/>
                <a:cs typeface="ＭＳ Ｐゴシック" charset="0"/>
              </a:rPr>
              <a:t>The Neo-Babylonian Empire</a:t>
            </a:r>
          </a:p>
        </p:txBody>
      </p:sp>
      <p:sp>
        <p:nvSpPr>
          <p:cNvPr id="53254" name="Text Box 6"/>
          <p:cNvSpPr txBox="1">
            <a:spLocks noChangeArrowheads="1"/>
          </p:cNvSpPr>
          <p:nvPr/>
        </p:nvSpPr>
        <p:spPr bwMode="auto">
          <a:xfrm>
            <a:off x="8172400" y="76200"/>
            <a:ext cx="873175"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b="1" dirty="0">
                <a:latin typeface="Times New Roman" pitchFamily="-112" charset="0"/>
                <a:ea typeface="+mn-ea"/>
                <a:cs typeface="+mn-cs"/>
              </a:rPr>
              <a:t>545</a:t>
            </a:r>
            <a:endParaRPr lang="en-US" b="1" dirty="0">
              <a:latin typeface="Times New Roman" pitchFamily="-112" charset="0"/>
              <a:ea typeface="+mn-ea"/>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107950" y="3573453"/>
            <a:ext cx="4176713" cy="954107"/>
          </a:xfrm>
        </p:spPr>
        <p:txBody>
          <a:bodyPr rtlCol="0">
            <a:spAutoFit/>
          </a:bodyPr>
          <a:lstStyle/>
          <a:p>
            <a:pPr>
              <a:defRPr/>
            </a:pPr>
            <a:r>
              <a:rPr lang="ar-JO" sz="2800" b="1" kern="1200" dirty="0">
                <a:solidFill>
                  <a:schemeClr val="bg1"/>
                </a:solidFill>
                <a:latin typeface="Arial" panose="020B0604020202020204" pitchFamily="34" charset="0"/>
                <a:ea typeface="ＭＳ Ｐゴシック" charset="0"/>
                <a:cs typeface="Arial" panose="020B0604020202020204" pitchFamily="34" charset="0"/>
              </a:rPr>
              <a:t>السيطرة على                   النظام السياسي العالمي</a:t>
            </a:r>
            <a:endParaRPr lang="en-US" sz="2800" b="1" kern="1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Title 1"/>
          <p:cNvSpPr txBox="1">
            <a:spLocks/>
          </p:cNvSpPr>
          <p:nvPr/>
        </p:nvSpPr>
        <p:spPr bwMode="auto">
          <a:xfrm>
            <a:off x="238918"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7 رؤوس</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روما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متتابع</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الماضي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9-11</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عالمي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متزامن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12</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الوحش (الملك الثامن</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عالمي</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يسيطر على 10 ملوك</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المستقبل</a:t>
            </a:r>
            <a:br>
              <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13</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5" name="Picture 18"/>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6533" y="19244"/>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939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7634" name="Picture 2" descr="The Son of Man Daniel 7 Daniel Prophet">
            <a:extLst>
              <a:ext uri="{FF2B5EF4-FFF2-40B4-BE49-F238E27FC236}">
                <a16:creationId xmlns:a16="http://schemas.microsoft.com/office/drawing/2014/main" id="{58BD9B63-5BC7-7645-B442-3C7C009137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1093812"/>
            <a:ext cx="9144000" cy="576418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832" y="1265220"/>
            <a:ext cx="9132168" cy="5262979"/>
          </a:xfrm>
          <a:prstGeom prst="rect">
            <a:avLst/>
          </a:prstGeom>
          <a:noFill/>
          <a:ln w="9525">
            <a:noFill/>
            <a:miter lim="800000"/>
            <a:headEnd/>
            <a:tailEnd/>
          </a:ln>
        </p:spPr>
        <p:txBody>
          <a:bodyPr wrap="square" anchor="ctr">
            <a:spAutoFit/>
          </a:bodyPr>
          <a:lstStyle/>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كنت أرى أنه وضعت عروش</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وجلس القديم الأيام</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لباسه أبيض كالثلج</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وشعر رأسه كالصوف النقي</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وعرشه لهيب نار، وبكراته نار متقدة.</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نهر نار جرى </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وخرج من قدامه</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ألوف ألوف تخدمه</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وربوات ربوات وقوف قدامه</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فجلس الدين</a:t>
            </a:r>
          </a:p>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وفتحت الأسفار</a:t>
            </a:r>
            <a:br>
              <a:rPr kumimoji="0" lang="en-US" altLang="zh-CN" sz="28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br>
            <a:r>
              <a:rPr lang="ar-JO" altLang="zh-CN" sz="2800" b="1" noProof="0"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(دانيال 7: 9-10)</a:t>
            </a:r>
            <a:endParaRPr kumimoji="0" lang="en-US" altLang="zh-CN" sz="28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ar-JO" sz="36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rPr>
              <a:t>ابن الإنسان والقديم الأيام</a:t>
            </a:r>
            <a:endParaRPr lang="en-US" sz="36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endParaRPr>
          </a:p>
        </p:txBody>
      </p:sp>
    </p:spTree>
    <p:extLst>
      <p:ext uri="{BB962C8B-B14F-4D97-AF65-F5344CB8AC3E}">
        <p14:creationId xmlns:p14="http://schemas.microsoft.com/office/powerpoint/2010/main" val="3058439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72034"/>
                                        </p:tgtEl>
                                      </p:cBhvr>
                                    </p:animEffect>
                                    <p:set>
                                      <p:cBhvr>
                                        <p:cTn id="13" dur="1" fill="hold">
                                          <p:stCondLst>
                                            <p:cond delay="499"/>
                                          </p:stCondLst>
                                        </p:cTn>
                                        <p:tgtEl>
                                          <p:spTgt spid="172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4" grpId="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6610" name="Picture 2" descr="Pin on The Ancient of Days">
            <a:extLst>
              <a:ext uri="{FF2B5EF4-FFF2-40B4-BE49-F238E27FC236}">
                <a16:creationId xmlns:a16="http://schemas.microsoft.com/office/drawing/2014/main" id="{43821DD8-C794-5646-A9B2-44F8649B9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850"/>
            <a:ext cx="9144000" cy="6716713"/>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0" y="5156032"/>
            <a:ext cx="8952272" cy="954107"/>
          </a:xfrm>
          <a:prstGeom prst="rect">
            <a:avLst/>
          </a:prstGeom>
          <a:noFill/>
          <a:ln w="9525">
            <a:noFill/>
            <a:miter lim="800000"/>
            <a:headEnd/>
            <a:tailEnd/>
          </a:ln>
        </p:spPr>
        <p:txBody>
          <a:bodyPr wrap="square" anchor="ctr">
            <a:spAutoFit/>
          </a:bodyPr>
          <a:lstStyle/>
          <a:p>
            <a:pPr lvl="0" algn="ctr">
              <a:tabLst>
                <a:tab pos="342900" algn="l"/>
              </a:tabLst>
              <a:defRPr/>
            </a:pPr>
            <a:r>
              <a:rPr lang="ar-JO" altLang="zh-CN" sz="28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كنت أرى في رؤى الليل وإذا مع سحب السماء مثل ابن إنسان أتى وجاء إلى القديم الأيام فقربوه قدامه (دانيال 7: 13)</a:t>
            </a:r>
            <a:endParaRPr kumimoji="0" lang="en-US" altLang="zh-CN" sz="28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ar-JO" sz="36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rPr>
              <a:t>ابن الإنسان والقديم الأيام</a:t>
            </a:r>
            <a:endParaRPr lang="en-US" sz="36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endParaRPr>
          </a:p>
        </p:txBody>
      </p:sp>
    </p:spTree>
    <p:extLst>
      <p:ext uri="{BB962C8B-B14F-4D97-AF65-F5344CB8AC3E}">
        <p14:creationId xmlns:p14="http://schemas.microsoft.com/office/powerpoint/2010/main" val="1943155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5586" name="Picture 2" descr="Religious Pictures Jesus Christ">
            <a:extLst>
              <a:ext uri="{FF2B5EF4-FFF2-40B4-BE49-F238E27FC236}">
                <a16:creationId xmlns:a16="http://schemas.microsoft.com/office/drawing/2014/main" id="{4191151E-2D7E-4D45-9181-9FDAA2F1DF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031"/>
          <a:stretch/>
        </p:blipFill>
        <p:spPr bwMode="auto">
          <a:xfrm>
            <a:off x="-36512" y="-99392"/>
            <a:ext cx="9169343" cy="7056784"/>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47682" y="5193086"/>
            <a:ext cx="9180513" cy="1569660"/>
          </a:xfrm>
          <a:prstGeom prst="rect">
            <a:avLst/>
          </a:prstGeom>
          <a:noFill/>
          <a:ln w="9525">
            <a:noFill/>
            <a:miter lim="800000"/>
            <a:headEnd/>
            <a:tailEnd/>
          </a:ln>
        </p:spPr>
        <p:txBody>
          <a:bodyPr wrap="square" anchor="ctr">
            <a:spAutoFit/>
          </a:bodyPr>
          <a:lstStyle/>
          <a:p>
            <a:pPr lvl="0" algn="ctr">
              <a:tabLst>
                <a:tab pos="342900" algn="l"/>
              </a:tabLst>
              <a:defRPr/>
            </a:pPr>
            <a:r>
              <a:rPr lang="ar-JO" altLang="zh-CN" sz="32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فأعطي سلطاناً ومجداً وملكوتاً لتتعبد له كل الشعوب والأمم والألسنة.    سلطانه سلطان أبدي ما لن يزول </a:t>
            </a:r>
          </a:p>
          <a:p>
            <a:pPr lvl="0" algn="ctr">
              <a:tabLst>
                <a:tab pos="342900" algn="l"/>
              </a:tabLst>
              <a:defRPr/>
            </a:pPr>
            <a:r>
              <a:rPr lang="ar-JO" altLang="zh-CN" sz="3200" b="1" dirty="0">
                <a:solidFill>
                  <a:srgbClr val="FFFFFF"/>
                </a:solidFill>
                <a:effectLst>
                  <a:glow rad="101600">
                    <a:srgbClr val="000000">
                      <a:alpha val="75000"/>
                    </a:srgbClr>
                  </a:glow>
                  <a:outerShdw blurRad="50800" dist="76200" dir="2700000" algn="tl" rotWithShape="0">
                    <a:srgbClr val="000000"/>
                  </a:outerShdw>
                </a:effectLst>
                <a:latin typeface="Arial" panose="020B0604020202020204" pitchFamily="34" charset="0"/>
                <a:ea typeface="宋体" charset="0"/>
                <a:cs typeface="Arial" panose="020B0604020202020204" pitchFamily="34" charset="0"/>
              </a:rPr>
              <a:t>وملكوته ما لا ينقرض (دانيال 7: 14)</a:t>
            </a:r>
            <a:endParaRPr kumimoji="0" lang="en-US" altLang="zh-CN" sz="32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285700" name="Rectangle 1028"/>
          <p:cNvSpPr>
            <a:spLocks noGrp="1" noChangeArrowheads="1"/>
          </p:cNvSpPr>
          <p:nvPr>
            <p:ph type="title"/>
          </p:nvPr>
        </p:nvSpPr>
        <p:spPr>
          <a:xfrm>
            <a:off x="-36513" y="197940"/>
            <a:ext cx="9180513" cy="707886"/>
          </a:xfrm>
          <a:noFill/>
          <a:ln w="9525">
            <a:noFill/>
            <a:miter lim="800000"/>
            <a:headEnd/>
            <a:tailEnd/>
          </a:ln>
        </p:spPr>
        <p:txBody>
          <a:bodyPr wrap="square" anchor="ctr">
            <a:spAutoFit/>
          </a:bodyPr>
          <a:lstStyle/>
          <a:p>
            <a:pPr eaLnBrk="1" hangingPunct="1">
              <a:tabLst>
                <a:tab pos="342900" algn="l"/>
              </a:tabLst>
            </a:pPr>
            <a:r>
              <a:rPr lang="ar-JO" sz="40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rPr>
              <a:t>ابن الإنسان والقديم الأيام</a:t>
            </a:r>
            <a:endParaRPr lang="en-US" sz="4000" kern="1200" dirty="0">
              <a:solidFill>
                <a:srgbClr val="FFFFFF"/>
              </a:solidFill>
              <a:effectLst>
                <a:glow rad="101600">
                  <a:srgbClr val="000000">
                    <a:alpha val="75000"/>
                  </a:srgbClr>
                </a:glow>
                <a:outerShdw blurRad="50800" dist="76200" dir="2700000" algn="tl" rotWithShape="0">
                  <a:srgbClr val="000000"/>
                </a:outerShdw>
              </a:effectLst>
              <a:ea typeface="宋体" charset="0"/>
              <a:cs typeface="Arial" panose="020B0604020202020204" pitchFamily="34" charset="0"/>
            </a:endParaRPr>
          </a:p>
        </p:txBody>
      </p:sp>
    </p:spTree>
    <p:extLst>
      <p:ext uri="{BB962C8B-B14F-4D97-AF65-F5344CB8AC3E}">
        <p14:creationId xmlns:p14="http://schemas.microsoft.com/office/powerpoint/2010/main" val="1272256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670059"/>
            <a:ext cx="8952272" cy="707886"/>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كن واثقاً أن الله لا زال يسود على الأمم اليوم</a:t>
            </a:r>
            <a:endParaRPr kumimoji="0" lang="en-US" altLang="zh-CN" sz="4000" b="1"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ar-JO" dirty="0">
                <a:solidFill>
                  <a:schemeClr val="tx1"/>
                </a:solidFill>
                <a:ea typeface="ＭＳ Ｐゴシック" charset="0"/>
              </a:rPr>
              <a:t>تطبيق دانيال 2-7</a:t>
            </a:r>
            <a:endParaRPr lang="en-US" dirty="0">
              <a:solidFill>
                <a:schemeClr val="tx1"/>
              </a:solidFill>
              <a:ea typeface="ＭＳ Ｐゴシック" charset="0"/>
            </a:endParaRPr>
          </a:p>
        </p:txBody>
      </p:sp>
    </p:spTree>
    <p:extLst>
      <p:ext uri="{BB962C8B-B14F-4D97-AF65-F5344CB8AC3E}">
        <p14:creationId xmlns:p14="http://schemas.microsoft.com/office/powerpoint/2010/main" val="16592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ما الذي تحتاج أن تعرفه لتكون </a:t>
            </a:r>
            <a:r>
              <a:rPr lang="ar-JO" sz="5400" dirty="0">
                <a:solidFill>
                  <a:srgbClr val="FFFF00"/>
                </a:solidFill>
                <a:effectLst>
                  <a:glow rad="127000">
                    <a:schemeClr val="tx1"/>
                  </a:glow>
                </a:effectLst>
                <a:ea typeface="ＭＳ Ｐゴシック" charset="0"/>
              </a:rPr>
              <a:t>واثقاً</a:t>
            </a:r>
            <a:r>
              <a:rPr lang="ar-JO" sz="5400" dirty="0">
                <a:effectLst>
                  <a:glow rad="127000">
                    <a:schemeClr val="tx1"/>
                  </a:glow>
                </a:effectLst>
                <a:ea typeface="ＭＳ Ｐゴシック" charset="0"/>
              </a:rPr>
              <a:t> ؟</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336680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76330866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2-7)</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27819081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يسود الله على مستقبل </a:t>
            </a:r>
            <a:r>
              <a:rPr lang="ar-JO" sz="4800" dirty="0">
                <a:solidFill>
                  <a:srgbClr val="FFFF00"/>
                </a:solidFill>
                <a:effectLst>
                  <a:glow rad="127000">
                    <a:schemeClr val="tx1"/>
                  </a:glow>
                </a:effectLst>
                <a:ea typeface="ＭＳ Ｐゴシック" charset="0"/>
              </a:rPr>
              <a:t>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8-12)</a:t>
            </a:r>
            <a:r>
              <a:rPr lang="en-US" sz="4800" dirty="0">
                <a:effectLst>
                  <a:glow rad="127000">
                    <a:schemeClr val="tx1"/>
                  </a:glow>
                </a:effectLst>
                <a:ea typeface="ＭＳ Ｐゴシック" charset="0"/>
              </a:rPr>
              <a:t> </a:t>
            </a:r>
          </a:p>
        </p:txBody>
      </p:sp>
      <p:pic>
        <p:nvPicPr>
          <p:cNvPr id="5" name="Picture 2" descr="Jerusalem | Tourist Jordan">
            <a:extLst>
              <a:ext uri="{FF2B5EF4-FFF2-40B4-BE49-F238E27FC236}">
                <a16:creationId xmlns:a16="http://schemas.microsoft.com/office/drawing/2014/main" id="{44CB6506-CC1D-FA23-32B0-FE5380B6CF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986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2153855"/>
            <a:ext cx="9143999"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sz="4000" b="1" u="none" strike="noStrike" kern="1200" cap="none" spc="0" normalizeH="0" baseline="0" noProof="0" dirty="0">
                <a:ln>
                  <a:noFill/>
                </a:ln>
                <a:solidFill>
                  <a:srgbClr val="FFFFFF"/>
                </a:solidFill>
                <a:effectLst>
                  <a:glow rad="228600">
                    <a:srgbClr val="000000">
                      <a:satMod val="175000"/>
                      <a:alpha val="84000"/>
                    </a:srgbClr>
                  </a:glow>
                </a:effectLst>
                <a:uLnTx/>
                <a:uFillTx/>
                <a:latin typeface="Arial" panose="020B0604020202020204" pitchFamily="34" charset="0"/>
                <a:ea typeface="+mn-ea"/>
                <a:cs typeface="Arial" panose="020B0604020202020204" pitchFamily="34" charset="0"/>
              </a:rPr>
              <a:t>يمكن أن يثق المسبيون في سيادة الله على إسرائيل في </a:t>
            </a:r>
            <a:r>
              <a:rPr lang="ar-JO" sz="4000" b="1" dirty="0">
                <a:solidFill>
                  <a:srgbClr val="FFFFFF"/>
                </a:solidFill>
                <a:effectLst>
                  <a:glow rad="228600">
                    <a:srgbClr val="000000">
                      <a:satMod val="175000"/>
                      <a:alpha val="84000"/>
                    </a:srgbClr>
                  </a:glow>
                </a:effectLst>
                <a:latin typeface="Arial" panose="020B0604020202020204" pitchFamily="34" charset="0"/>
                <a:ea typeface="+mn-ea"/>
                <a:cs typeface="Arial" panose="020B0604020202020204" pitchFamily="34" charset="0"/>
              </a:rPr>
              <a:t>أزمنة</a:t>
            </a:r>
            <a:r>
              <a:rPr kumimoji="0" lang="ar-JO" sz="4000" b="1" u="none" strike="noStrike" kern="1200" cap="none" spc="0" normalizeH="0" baseline="0" noProof="0" dirty="0">
                <a:ln>
                  <a:noFill/>
                </a:ln>
                <a:solidFill>
                  <a:srgbClr val="FFFFFF"/>
                </a:solidFill>
                <a:effectLst>
                  <a:glow rad="228600">
                    <a:srgbClr val="000000">
                      <a:satMod val="175000"/>
                      <a:alpha val="84000"/>
                    </a:srgbClr>
                  </a:glow>
                </a:effectLst>
                <a:uLnTx/>
                <a:uFillTx/>
                <a:latin typeface="Arial" panose="020B0604020202020204" pitchFamily="34" charset="0"/>
                <a:ea typeface="+mn-ea"/>
                <a:cs typeface="Arial" panose="020B0604020202020204" pitchFamily="34" charset="0"/>
              </a:rPr>
              <a:t> الأمم من خلال كونه وفياً لعهده (دا 8-12).</a:t>
            </a:r>
            <a:endParaRPr kumimoji="0" lang="en-US" altLang="zh-CN" sz="4000" b="1" u="none" strike="noStrike" kern="1200" cap="none" spc="0" normalizeH="0" baseline="0" noProof="0" dirty="0">
              <a:ln>
                <a:noFill/>
              </a:ln>
              <a:solidFill>
                <a:srgbClr val="FFFFFF"/>
              </a:solidFill>
              <a:effectLst>
                <a:glow rad="228600">
                  <a:srgbClr val="000000">
                    <a:satMod val="175000"/>
                    <a:alpha val="84000"/>
                  </a:srgbClr>
                </a:glow>
              </a:effectLst>
              <a:uLnTx/>
              <a:uFillTx/>
              <a:latin typeface="Arial" panose="020B0604020202020204" pitchFamily="34" charset="0"/>
              <a:ea typeface="宋体" charset="0"/>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ar-JO" dirty="0">
                <a:solidFill>
                  <a:schemeClr val="tx1"/>
                </a:solidFill>
                <a:ea typeface="ＭＳ Ｐゴシック" charset="0"/>
              </a:rPr>
              <a:t>النقطة الرئيسية في دانيال 8-12</a:t>
            </a:r>
            <a:endParaRPr lang="en-US" dirty="0">
              <a:solidFill>
                <a:schemeClr val="tx1"/>
              </a:solidFill>
              <a:ea typeface="ＭＳ Ｐゴシック"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رأى دانيال المستقبل اليهودي</a:t>
            </a:r>
          </a:p>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مقدماً</a:t>
            </a:r>
            <a:endParaRPr kumimoji="0" lang="en-US"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52466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ctr"/>
          <a:lstStyle/>
          <a:p>
            <a:pPr>
              <a:defRPr/>
            </a:pP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 ماذا تحتاج أن تعرف لتكون </a:t>
            </a:r>
            <a:r>
              <a:rPr lang="ar-JO" sz="5400" dirty="0">
                <a:solidFill>
                  <a:srgbClr val="FFFF00"/>
                </a:solidFill>
                <a:effectLst>
                  <a:glow rad="127000">
                    <a:schemeClr val="tx1"/>
                  </a:glow>
                </a:effectLst>
                <a:ea typeface="ＭＳ Ｐゴシック" charset="0"/>
              </a:rPr>
              <a:t>واثقاً </a:t>
            </a:r>
            <a:r>
              <a:rPr lang="ar-JO"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935840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6064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(دانيال2-7).</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39185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 الفكرة الرئيسية في دانيال</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a:t>
            </a:r>
            <a:r>
              <a:rPr kumimoji="0" lang="ar-JO" sz="6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يسيطر</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كل المستويات</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212815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يسود الله </a:t>
            </a:r>
            <a:r>
              <a:rPr lang="ar-JO" sz="4800" dirty="0">
                <a:solidFill>
                  <a:srgbClr val="FFFF00"/>
                </a:solidFill>
                <a:effectLst>
                  <a:glow rad="127000">
                    <a:schemeClr val="tx1"/>
                  </a:glow>
                </a:effectLst>
                <a:ea typeface="ＭＳ Ｐゴシック" charset="0"/>
              </a:rPr>
              <a:t>عليك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1)</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يسود الله على كل </a:t>
            </a:r>
            <a:r>
              <a:rPr lang="ar-JO" sz="4800" dirty="0">
                <a:solidFill>
                  <a:srgbClr val="FFFF00"/>
                </a:solidFill>
                <a:effectLst>
                  <a:glow rad="127000">
                    <a:schemeClr val="tx1"/>
                  </a:glow>
                </a:effectLst>
                <a:ea typeface="ＭＳ Ｐゴシック" charset="0"/>
              </a:rPr>
              <a:t>الأمم</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 2-7)</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36272161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7293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br>
              <a:rPr lang="en-US" dirty="0">
                <a:effectLst>
                  <a:glow rad="139700">
                    <a:schemeClr val="tx1"/>
                  </a:glow>
                </a:effectLst>
                <a:ea typeface="ＭＳ Ｐゴシック" charset="0"/>
              </a:rPr>
            </a:br>
            <a:r>
              <a:rPr lang="ar-JO" dirty="0">
                <a:effectLst>
                  <a:glow rad="139700">
                    <a:schemeClr val="tx1"/>
                  </a:glow>
                </a:effectLst>
                <a:ea typeface="ＭＳ Ｐゴシック" charset="0"/>
              </a:rPr>
              <a:t>دانيال هو سفر إيمان وشجاعة نابع من الله السيد</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40214734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ar-JO" dirty="0">
                <a:effectLst/>
                <a:ea typeface="ＭＳ Ｐゴシック" charset="0"/>
                <a:cs typeface="Arial" panose="020B0604020202020204" pitchFamily="34" charset="0"/>
              </a:rPr>
              <a:t>التطبيق</a:t>
            </a:r>
            <a:endParaRPr lang="en-US" dirty="0">
              <a:effectLst/>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693863"/>
            <a:ext cx="91440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أدرك أن سيادة الله فوق كل سلطة في التاريخ</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قاوم الشر بدون مساومة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ثق بالله لخلاصك النهائي حتى تثبت للنهاية (12: 2و3و12، رؤ 12: 11)</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أطلب الله في الصلاة والتشفع</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عش حياة تقية</a:t>
            </a:r>
            <a:endParaRPr kumimoji="0" lang="en-US" sz="3200" b="1"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6797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p:cNvGrpSpPr>
            <a:grpSpLocks/>
          </p:cNvGrpSpPr>
          <p:nvPr/>
        </p:nvGrpSpPr>
        <p:grpSpPr bwMode="auto">
          <a:xfrm>
            <a:off x="2555875" y="1388243"/>
            <a:ext cx="4572000" cy="4010025"/>
            <a:chOff x="1403648" y="332656"/>
            <a:chExt cx="4572000" cy="4010025"/>
          </a:xfrm>
        </p:grpSpPr>
        <p:pic>
          <p:nvPicPr>
            <p:cNvPr id="295964" name="Picture 7" descr="bc5"/>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66" name="Rectangle 15"/>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p:cNvGrpSpPr>
            <a:grpSpLocks/>
          </p:cNvGrpSpPr>
          <p:nvPr/>
        </p:nvGrpSpPr>
        <p:grpSpPr bwMode="auto">
          <a:xfrm>
            <a:off x="1341438" y="1225550"/>
            <a:ext cx="4876800" cy="4183063"/>
            <a:chOff x="2339752" y="2420888"/>
            <a:chExt cx="4876800" cy="4183063"/>
          </a:xfrm>
        </p:grpSpPr>
        <p:pic>
          <p:nvPicPr>
            <p:cNvPr id="295959" name="Picture 8" descr="bc6"/>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p:cNvGrpSpPr>
            <a:grpSpLocks/>
          </p:cNvGrpSpPr>
          <p:nvPr/>
        </p:nvGrpSpPr>
        <p:grpSpPr bwMode="auto">
          <a:xfrm>
            <a:off x="2915915" y="1384301"/>
            <a:ext cx="4924190" cy="3173385"/>
            <a:chOff x="2860650" y="-4044727"/>
            <a:chExt cx="5005388" cy="4024313"/>
          </a:xfrm>
        </p:grpSpPr>
        <p:pic>
          <p:nvPicPr>
            <p:cNvPr id="295956" name="Picture 9" descr="bc7"/>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C579769-EABE-2748-8B62-4DE136931251}"/>
              </a:ext>
            </a:extLst>
          </p:cNvPr>
          <p:cNvGrpSpPr/>
          <p:nvPr/>
        </p:nvGrpSpPr>
        <p:grpSpPr>
          <a:xfrm>
            <a:off x="845189" y="1139301"/>
            <a:ext cx="8229600" cy="5241401"/>
            <a:chOff x="1429816" y="1388244"/>
            <a:chExt cx="5723247" cy="4020370"/>
          </a:xfrm>
        </p:grpSpPr>
        <p:grpSp>
          <p:nvGrpSpPr>
            <p:cNvPr id="6" name="Group 7"/>
            <p:cNvGrpSpPr>
              <a:grpSpLocks/>
            </p:cNvGrpSpPr>
            <p:nvPr/>
          </p:nvGrpSpPr>
          <p:grpSpPr bwMode="auto">
            <a:xfrm>
              <a:off x="1429816" y="1388244"/>
              <a:ext cx="5723247" cy="4020370"/>
              <a:chOff x="-7154923" y="-3009999"/>
              <a:chExt cx="5181600" cy="11724229"/>
            </a:xfrm>
          </p:grpSpPr>
          <p:pic>
            <p:nvPicPr>
              <p:cNvPr id="295950" name="Picture 10" descr="bc8"/>
              <p:cNvPicPr>
                <a:picLocks noChangeAspect="1" noChangeArrowheads="1"/>
              </p:cNvPicPr>
              <p:nvPr/>
            </p:nvPicPr>
            <p:blipFill>
              <a:blip r:embed="rId7" cstate="print"/>
              <a:srcRect/>
              <a:stretch>
                <a:fillRect/>
              </a:stretch>
            </p:blipFill>
            <p:spPr bwMode="auto">
              <a:xfrm>
                <a:off x="-7154923" y="-3009999"/>
                <a:ext cx="5181600" cy="11724229"/>
              </a:xfrm>
              <a:prstGeom prst="rect">
                <a:avLst/>
              </a:prstGeom>
              <a:noFill/>
              <a:ln w="9525">
                <a:noFill/>
                <a:miter lim="800000"/>
                <a:headEnd/>
                <a:tailEnd/>
              </a:ln>
            </p:spPr>
          </p:pic>
          <p:sp>
            <p:nvSpPr>
              <p:cNvPr id="295953" name="Oval 6"/>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13D72FBE-8F21-8540-B023-CC195125022D}"/>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10">
              <a:extLst>
                <a:ext uri="{FF2B5EF4-FFF2-40B4-BE49-F238E27FC236}">
                  <a16:creationId xmlns:a16="http://schemas.microsoft.com/office/drawing/2014/main" id="{E6ED0A39-D976-6640-A3EF-423F98D164E9}"/>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14">
              <a:extLst>
                <a:ext uri="{FF2B5EF4-FFF2-40B4-BE49-F238E27FC236}">
                  <a16:creationId xmlns:a16="http://schemas.microsoft.com/office/drawing/2014/main" id="{2585EAD3-09C1-704D-A8FE-398C0FC4772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p:cNvGrpSpPr>
            <a:grpSpLocks/>
          </p:cNvGrpSpPr>
          <p:nvPr/>
        </p:nvGrpSpPr>
        <p:grpSpPr bwMode="auto">
          <a:xfrm>
            <a:off x="69210" y="1207280"/>
            <a:ext cx="9073777" cy="4348273"/>
            <a:chOff x="3707904" y="6309320"/>
            <a:chExt cx="8229600" cy="3527425"/>
          </a:xfrm>
        </p:grpSpPr>
        <p:pic>
          <p:nvPicPr>
            <p:cNvPr id="295947" name="Picture 11" descr="bc9"/>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49" name="Rectangle 14"/>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190993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strVal val="#ppt_w*0.70"/>
                                          </p:val>
                                        </p:tav>
                                        <p:tav tm="100000">
                                          <p:val>
                                            <p:strVal val="#ppt_w"/>
                                          </p:val>
                                        </p:tav>
                                      </p:tavLst>
                                    </p:anim>
                                    <p:anim calcmode="lin" valueType="num">
                                      <p:cBhvr>
                                        <p:cTn id="29" dur="300" fill="hold"/>
                                        <p:tgtEl>
                                          <p:spTgt spid="5"/>
                                        </p:tgtEl>
                                        <p:attrNameLst>
                                          <p:attrName>ppt_h</p:attrName>
                                        </p:attrNameLst>
                                      </p:cBhvr>
                                      <p:tavLst>
                                        <p:tav tm="0">
                                          <p:val>
                                            <p:strVal val="#ppt_h"/>
                                          </p:val>
                                        </p:tav>
                                        <p:tav tm="100000">
                                          <p:val>
                                            <p:strVal val="#ppt_h"/>
                                          </p:val>
                                        </p:tav>
                                      </p:tavLst>
                                    </p:anim>
                                    <p:animEffect transition="in" filter="fade">
                                      <p:cBhvr>
                                        <p:cTn id="30" dur="3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strVal val="#ppt_w*0.70"/>
                                          </p:val>
                                        </p:tav>
                                        <p:tav tm="100000">
                                          <p:val>
                                            <p:strVal val="#ppt_w"/>
                                          </p:val>
                                        </p:tav>
                                      </p:tavLst>
                                    </p:anim>
                                    <p:anim calcmode="lin" valueType="num">
                                      <p:cBhvr>
                                        <p:cTn id="43" dur="300" fill="hold"/>
                                        <p:tgtEl>
                                          <p:spTgt spid="7"/>
                                        </p:tgtEl>
                                        <p:attrNameLst>
                                          <p:attrName>ppt_h</p:attrName>
                                        </p:attrNameLst>
                                      </p:cBhvr>
                                      <p:tavLst>
                                        <p:tav tm="0">
                                          <p:val>
                                            <p:strVal val="#ppt_h"/>
                                          </p:val>
                                        </p:tav>
                                        <p:tav tm="100000">
                                          <p:val>
                                            <p:strVal val="#ppt_h"/>
                                          </p:val>
                                        </p:tav>
                                      </p:tavLst>
                                    </p:anim>
                                    <p:animEffect transition="in" filter="fade">
                                      <p:cBhvr>
                                        <p:cTn id="4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
          <p:cNvGrpSpPr>
            <a:grpSpLocks/>
          </p:cNvGrpSpPr>
          <p:nvPr/>
        </p:nvGrpSpPr>
        <p:grpSpPr bwMode="auto">
          <a:xfrm>
            <a:off x="463550" y="228600"/>
            <a:ext cx="814705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ar-JO" dirty="0">
                <a:effectLst>
                  <a:outerShdw blurRad="38100" dist="38100" dir="2700000" algn="tl">
                    <a:srgbClr val="808080"/>
                  </a:outerShdw>
                </a:effectLst>
                <a:ea typeface="ＭＳ Ｐゴシック" charset="0"/>
              </a:rPr>
              <a:t>بواسطة بوجي</a:t>
            </a:r>
            <a:endParaRPr lang="en-US" dirty="0">
              <a:effectLst>
                <a:outerShdw blurRad="38100" dist="38100" dir="2700000" algn="tl">
                  <a:srgbClr val="80808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9499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rtl="1"/>
            <a:r>
              <a:rPr lang="ar-JO" sz="4800" dirty="0">
                <a:effectLst>
                  <a:glow rad="127000">
                    <a:schemeClr val="tx1"/>
                  </a:glow>
                </a:effectLst>
                <a:ea typeface="ＭＳ Ｐゴシック" charset="0"/>
              </a:rPr>
              <a:t>3. يسود الله على إسرائيل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(دانيال</a:t>
            </a: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8-12).</a:t>
            </a:r>
            <a:endParaRPr lang="en-US" sz="4800" dirty="0">
              <a:effectLst>
                <a:glow rad="127000">
                  <a:schemeClr val="tx1"/>
                </a:glow>
              </a:effectLst>
              <a:ea typeface="ＭＳ Ｐゴシック" charset="0"/>
            </a:endParaRPr>
          </a:p>
        </p:txBody>
      </p:sp>
      <p:pic>
        <p:nvPicPr>
          <p:cNvPr id="5" name="Picture 2" descr="Jerusalem | Tourist Jordan">
            <a:extLst>
              <a:ext uri="{FF2B5EF4-FFF2-40B4-BE49-F238E27FC236}">
                <a16:creationId xmlns:a16="http://schemas.microsoft.com/office/drawing/2014/main" id="{47DB35E6-6EEA-8642-8D3F-F6A29C1F0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43260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35870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 الفكرة الرئيسية من سفر دانيال </a:t>
            </a:r>
            <a:r>
              <a:rPr lang="en-US" sz="4800" dirty="0">
                <a:effectLst>
                  <a:glow rad="127000">
                    <a:schemeClr val="tx1"/>
                  </a:glow>
                </a:effectLst>
                <a:ea typeface="ＭＳ Ｐゴシック" charset="0"/>
              </a:rPr>
              <a:t>——</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eaLnBrk="0" hangingPunct="0">
              <a:defRPr sz="6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لله </a:t>
            </a:r>
            <a:r>
              <a:rPr lang="ar-JO" dirty="0">
                <a:solidFill>
                  <a:srgbClr val="FFFF00"/>
                </a:solidFill>
              </a:rPr>
              <a:t>السيادة</a:t>
            </a:r>
            <a:r>
              <a:rPr lang="ar-JO" dirty="0"/>
              <a:t> على جميع المراحل</a:t>
            </a:r>
            <a:endParaRPr lang="en-US" dirty="0"/>
          </a:p>
        </p:txBody>
      </p:sp>
    </p:spTree>
    <p:extLst>
      <p:ext uri="{BB962C8B-B14F-4D97-AF65-F5344CB8AC3E}">
        <p14:creationId xmlns:p14="http://schemas.microsoft.com/office/powerpoint/2010/main" val="307519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تداعيات الـ 70 أسبوعًا</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8769435" cy="4168877"/>
          </a:xfrm>
          <a:prstGeom prst="rect">
            <a:avLst/>
          </a:prstGeom>
          <a:noFill/>
          <a:ln>
            <a:noFill/>
          </a:ln>
          <a:effectLst>
            <a:glow rad="228600">
              <a:schemeClr val="accent4">
                <a:satMod val="175000"/>
                <a:alpha val="84179"/>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1. المملكة لن تتبع العودة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2. ستستمر الضيقة لمدة 7 سنوات</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3. سيموت المسيا قبل السنة 70 ميلادية</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rPr>
              <a:t>4. سيأتي ضد المسيح في نهاية الزمان  </a:t>
            </a:r>
            <a:endParaRPr kumimoji="0" lang="en-US" sz="4400" b="1" u="none" strike="noStrike" kern="1200" cap="none" spc="0" normalizeH="0" baseline="0" noProof="0" dirty="0">
              <a:ln>
                <a:noFill/>
              </a:ln>
              <a:solidFill>
                <a:srgbClr val="FFFFFF"/>
              </a:solidFill>
              <a:effectLst>
                <a:glow rad="228600">
                  <a:srgbClr val="000000">
                    <a:satMod val="175000"/>
                    <a:alpha val="96266"/>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دانيال ٩ : ٥٤-٢٧</a:t>
            </a:r>
          </a:p>
        </p:txBody>
      </p:sp>
    </p:spTree>
    <p:extLst>
      <p:ext uri="{BB962C8B-B14F-4D97-AF65-F5344CB8AC3E}">
        <p14:creationId xmlns:p14="http://schemas.microsoft.com/office/powerpoint/2010/main" val="2331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88" y="0"/>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xfrm>
            <a:off x="956206" y="-106037"/>
            <a:ext cx="8229600" cy="1143000"/>
          </a:xfrm>
          <a:solidFill>
            <a:srgbClr val="020101"/>
          </a:solidFill>
        </p:spPr>
        <p:txBody>
          <a:bodyPr/>
          <a:lstStyle/>
          <a:p>
            <a:pPr eaLnBrk="1" hangingPunct="1">
              <a:defRPr/>
            </a:pPr>
            <a:r>
              <a:rPr lang="ar-JO" dirty="0">
                <a:effectLst/>
                <a:ea typeface="MS PGothic" panose="020B0600070205080204" pitchFamily="34" charset="-128"/>
                <a:cs typeface="Arial" panose="020B0604020202020204" pitchFamily="34" charset="0"/>
              </a:rPr>
              <a:t>التطبيق</a:t>
            </a:r>
          </a:p>
        </p:txBody>
      </p:sp>
      <p:sp>
        <p:nvSpPr>
          <p:cNvPr id="4" name="Rectangle 3"/>
          <p:cNvSpPr txBox="1">
            <a:spLocks noChangeArrowheads="1"/>
          </p:cNvSpPr>
          <p:nvPr/>
        </p:nvSpPr>
        <p:spPr bwMode="auto">
          <a:xfrm>
            <a:off x="611560" y="117412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spcBef>
                <a:spcPct val="20000"/>
              </a:spcBef>
              <a:buClr>
                <a:srgbClr val="86D1EC"/>
              </a:buClr>
              <a:buSzPct val="90000"/>
              <a:defRPr/>
            </a:pP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أدرك سيادة الله على كل سُلطة في التاريخ</a:t>
            </a:r>
            <a:endPar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قاوم الشر بِلا مساومة</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ثِق بالله ليتمم خلاصك لكي تصبر للنهايّة (12:2، 3، 12. رؤيا 12</a:t>
            </a:r>
            <a:r>
              <a:rPr lang="en-US"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a:t>
            </a: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 :11 )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إلتمس الله بالصلاة والتشفع </a:t>
            </a:r>
          </a:p>
          <a:p>
            <a:pPr marL="457200" indent="-457200" algn="r" rtl="1" eaLnBrk="1" hangingPunct="1">
              <a:spcBef>
                <a:spcPct val="20000"/>
              </a:spcBef>
              <a:buClr>
                <a:srgbClr val="86D1EC"/>
              </a:buClr>
              <a:buSzPct val="90000"/>
              <a:buFont typeface="Wingdings" panose="05000000000000000000" pitchFamily="2" charset="2"/>
              <a:buChar char="q"/>
              <a:defRPr/>
            </a:pPr>
            <a:r>
              <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rPr>
              <a:t>عِش حياة تقيّة </a:t>
            </a:r>
          </a:p>
          <a:p>
            <a:pPr marL="457200" indent="-457200" algn="r" rtl="1" eaLnBrk="1" hangingPunct="1">
              <a:spcBef>
                <a:spcPct val="20000"/>
              </a:spcBef>
              <a:buClr>
                <a:srgbClr val="86D1EC"/>
              </a:buClr>
              <a:buSzPct val="90000"/>
              <a:buFont typeface="Wingdings" panose="05000000000000000000" pitchFamily="2" charset="2"/>
              <a:buChar char="q"/>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p>
            <a:pPr marL="0" indent="0" algn="r" eaLnBrk="1" hangingPunct="1">
              <a:spcBef>
                <a:spcPct val="20000"/>
              </a:spcBef>
              <a:buClr>
                <a:srgbClr val="86D1EC"/>
              </a:buClr>
              <a:buSzPct val="90000"/>
              <a:defRPr/>
            </a:pPr>
            <a:endParaRPr lang="ar-JO" sz="3200" b="1" dirty="0">
              <a:solidFill>
                <a:srgbClr val="FFFFFF"/>
              </a:solidFill>
              <a:effectLst>
                <a:glow rad="241300">
                  <a:srgbClr val="020101">
                    <a:alpha val="75000"/>
                  </a:srgbClr>
                </a:glow>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stCondLst>
                                            <p:cond delay="0"/>
                                          </p:stCondLst>
                                        </p:cTn>
                                        <p:tgtEl>
                                          <p:spTgt spid="4">
                                            <p:txEl>
                                              <p:pRg st="1" end="1"/>
                                            </p:txEl>
                                          </p:spTgt>
                                        </p:tgtEl>
                                      </p:cBhvr>
                                    </p:animEffect>
                                    <p:anim calcmode="lin" valueType="num">
                                      <p:cBhvr>
                                        <p:cTn id="16"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stCondLst>
                                            <p:cond delay="0"/>
                                          </p:stCondLst>
                                        </p:cTn>
                                        <p:tgtEl>
                                          <p:spTgt spid="4">
                                            <p:txEl>
                                              <p:pRg st="2" end="2"/>
                                            </p:txEl>
                                          </p:spTgt>
                                        </p:tgtEl>
                                      </p:cBhvr>
                                    </p:animEffect>
                                    <p:anim calcmode="lin" valueType="num">
                                      <p:cBhvr>
                                        <p:cTn id="23"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stCondLst>
                                            <p:cond delay="0"/>
                                          </p:stCondLst>
                                        </p:cTn>
                                        <p:tgtEl>
                                          <p:spTgt spid="4">
                                            <p:txEl>
                                              <p:pRg st="3" end="3"/>
                                            </p:txEl>
                                          </p:spTgt>
                                        </p:tgtEl>
                                      </p:cBhvr>
                                    </p:animEffect>
                                    <p:anim calcmode="lin" valueType="num">
                                      <p:cBhvr>
                                        <p:cTn id="30"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stCondLst>
                                            <p:cond delay="0"/>
                                          </p:stCondLst>
                                        </p:cTn>
                                        <p:tgtEl>
                                          <p:spTgt spid="4">
                                            <p:txEl>
                                              <p:pRg st="4" end="4"/>
                                            </p:txEl>
                                          </p:spTgt>
                                        </p:tgtEl>
                                      </p:cBhvr>
                                    </p:animEffect>
                                    <p:anim calcmode="lin" valueType="num">
                                      <p:cBhvr>
                                        <p:cTn id="37"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stCondLst>
                                            <p:cond delay="0"/>
                                          </p:stCondLst>
                                        </p:cTn>
                                        <p:tgtEl>
                                          <p:spTgt spid="4">
                                            <p:txEl>
                                              <p:pRg st="5" end="5"/>
                                            </p:txEl>
                                          </p:spTgt>
                                        </p:tgtEl>
                                      </p:cBhvr>
                                    </p:animEffect>
                                    <p:anim calcmode="lin" valueType="num">
                                      <p:cBhvr>
                                        <p:cTn id="44" dur="500" fill="hold">
                                          <p:stCondLst>
                                            <p:cond delay="0"/>
                                          </p:stCondLst>
                                        </p:cTn>
                                        <p:tgtEl>
                                          <p:spTgt spid="4">
                                            <p:txEl>
                                              <p:pRg st="5" end="5"/>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0" y="2687338"/>
            <a:ext cx="9144000" cy="198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8000" dirty="0">
                <a:latin typeface="Arial" panose="020B0604020202020204" pitchFamily="34" charset="0"/>
                <a:cs typeface="Arial" panose="020B0604020202020204" pitchFamily="34" charset="0"/>
              </a:rPr>
              <a:t>سيادة الله</a:t>
            </a:r>
            <a:endParaRPr lang="en-US" sz="8000"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3F63FC2-9B0B-4A0C-BC9C-CEF3A894C7DA}"/>
              </a:ext>
            </a:extLst>
          </p:cNvPr>
          <p:cNvSpPr/>
          <p:nvPr/>
        </p:nvSpPr>
        <p:spPr>
          <a:xfrm>
            <a:off x="0" y="37768"/>
            <a:ext cx="9144000" cy="1323439"/>
          </a:xfrm>
          <a:prstGeom prst="rect">
            <a:avLst/>
          </a:prstGeom>
          <a:noFill/>
          <a:ln>
            <a:noFill/>
          </a:ln>
        </p:spPr>
        <p:txBody>
          <a:bodyPr vert="horz" wrap="square" lIns="91440" tIns="45720" rIns="91440" bIns="45720" numCol="1" anchor="ctr" anchorCtr="0" compatLnSpc="1">
            <a:prstTxWarp prst="textNoShape">
              <a:avLst/>
            </a:prstTxWarp>
          </a:bodyPr>
          <a:lstStyle/>
          <a:p>
            <a:pPr algn="ctr" eaLnBrk="0" hangingPunct="0"/>
            <a:r>
              <a:rPr lang="ar-JO"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rPr>
              <a:t>الكلمة المفتاحيّة </a:t>
            </a:r>
            <a:endParaRPr lang="en-US" sz="4800" b="1" dirty="0">
              <a:solidFill>
                <a:schemeClr val="bg1"/>
              </a:solidFill>
              <a:effectLst>
                <a:glow rad="101600">
                  <a:schemeClr val="tx1">
                    <a:alpha val="99000"/>
                  </a:schemeClr>
                </a:glow>
              </a:effectLst>
              <a:latin typeface="Arial" panose="020B0604020202020204" pitchFamily="34" charset="0"/>
              <a:ea typeface="ＭＳ Ｐゴシック" pitchFamily="-108" charset="-128"/>
              <a:cs typeface="Arial" panose="020B0604020202020204" pitchFamily="34" charset="0"/>
            </a:endParaRPr>
          </a:p>
        </p:txBody>
      </p:sp>
      <p:sp>
        <p:nvSpPr>
          <p:cNvPr id="8" name="Rectangle 2">
            <a:extLst>
              <a:ext uri="{FF2B5EF4-FFF2-40B4-BE49-F238E27FC236}">
                <a16:creationId xmlns:a16="http://schemas.microsoft.com/office/drawing/2014/main" id="{A5708A2C-252E-D244-8FE5-1A6AB670AE6E}"/>
              </a:ext>
            </a:extLst>
          </p:cNvPr>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دانيال 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3106180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1026"/>
          <p:cNvSpPr>
            <a:spLocks noChangeArrowheads="1"/>
          </p:cNvSpPr>
          <p:nvPr/>
        </p:nvSpPr>
        <p:spPr bwMode="auto">
          <a:xfrm>
            <a:off x="-1" y="1846080"/>
            <a:ext cx="9143999" cy="1938992"/>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sz="4000" b="1" u="none" strike="noStrike" kern="1200" cap="none" spc="0" normalizeH="0" baseline="0" noProof="0" dirty="0">
                <a:ln>
                  <a:noFill/>
                </a:ln>
                <a:solidFill>
                  <a:srgbClr val="FFFFFF"/>
                </a:solidFill>
                <a:effectLst>
                  <a:glow rad="228600">
                    <a:srgbClr val="000000">
                      <a:satMod val="175000"/>
                      <a:alpha val="80000"/>
                    </a:srgbClr>
                  </a:glow>
                </a:effectLst>
                <a:uLnTx/>
                <a:uFillTx/>
                <a:latin typeface="Arial" panose="020B0604020202020204" pitchFamily="34" charset="0"/>
                <a:ea typeface="+mn-ea"/>
                <a:cs typeface="Arial" panose="020B0604020202020204" pitchFamily="34" charset="0"/>
              </a:rPr>
              <a:t>كان بإمكان المسبيين أن يثقوا في سلطان الله على الأمم كما رأينا في تكريس دانيال ونبوءة أزمنة الأمم </a:t>
            </a:r>
          </a:p>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sz="4000" b="1" u="none" strike="noStrike" kern="1200" cap="none" spc="0" normalizeH="0" baseline="0" noProof="0" dirty="0">
                <a:ln>
                  <a:noFill/>
                </a:ln>
                <a:solidFill>
                  <a:srgbClr val="FFFFFF"/>
                </a:solidFill>
                <a:effectLst>
                  <a:glow rad="228600">
                    <a:srgbClr val="000000">
                      <a:satMod val="175000"/>
                      <a:alpha val="80000"/>
                    </a:srgbClr>
                  </a:glow>
                </a:effectLst>
                <a:uLnTx/>
                <a:uFillTx/>
                <a:latin typeface="Arial" panose="020B0604020202020204" pitchFamily="34" charset="0"/>
                <a:ea typeface="+mn-ea"/>
                <a:cs typeface="Arial" panose="020B0604020202020204" pitchFamily="34" charset="0"/>
              </a:rPr>
              <a:t>(دا 2-7).</a:t>
            </a:r>
            <a:endParaRPr kumimoji="0" lang="en-US" altLang="zh-CN" sz="4000" b="1" u="none" strike="noStrike" kern="1200" cap="none" spc="0" normalizeH="0" baseline="0" noProof="0" dirty="0">
              <a:ln>
                <a:noFill/>
              </a:ln>
              <a:solidFill>
                <a:srgbClr val="FFFFFF"/>
              </a:solidFill>
              <a:effectLst>
                <a:glow rad="228600">
                  <a:srgbClr val="000000">
                    <a:satMod val="175000"/>
                    <a:alpha val="80000"/>
                  </a:srgbClr>
                </a:glow>
              </a:effectLst>
              <a:uLnTx/>
              <a:uFillTx/>
              <a:latin typeface="Arial" panose="020B0604020202020204" pitchFamily="34" charset="0"/>
              <a:ea typeface="+mn-ea"/>
              <a:cs typeface="Arial" panose="020B0604020202020204" pitchFamily="34"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ar-JO" dirty="0">
                <a:solidFill>
                  <a:schemeClr val="tx1"/>
                </a:solidFill>
                <a:ea typeface="ＭＳ Ｐゴシック" charset="0"/>
              </a:rPr>
              <a:t>نقطة دانيال 2-7</a:t>
            </a:r>
            <a:endParaRPr lang="en-US" dirty="0">
              <a:solidFill>
                <a:schemeClr val="tx1"/>
              </a:solidFill>
              <a:ea typeface="ＭＳ Ｐゴシック" charset="0"/>
            </a:endParaRP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رأى دانيال تاريخ العالم</a:t>
            </a:r>
          </a:p>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ar-JO"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rPr>
              <a:t>مقدماً</a:t>
            </a:r>
            <a:endParaRPr kumimoji="0" lang="en-US" altLang="zh-CN" sz="4000" b="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9948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آ</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905536" y="3754661"/>
            <a:ext cx="2209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2 </a:t>
            </a:r>
            <a:endParaRPr lang="en-US" sz="3600" dirty="0">
              <a:effectLst>
                <a:outerShdw blurRad="38100" dist="38100" dir="2700000" algn="tl">
                  <a:srgbClr val="808080"/>
                </a:outerShdw>
              </a:effectLst>
              <a:ea typeface="ＭＳ Ｐゴシック" charset="0"/>
            </a:endParaRPr>
          </a:p>
        </p:txBody>
      </p:sp>
    </p:spTree>
    <p:extLst>
      <p:ext uri="{BB962C8B-B14F-4D97-AF65-F5344CB8AC3E}">
        <p14:creationId xmlns:p14="http://schemas.microsoft.com/office/powerpoint/2010/main" val="4252057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pPr>
              <a:defRPr/>
            </a:pPr>
            <a:r>
              <a:rPr lang="ar-JO" dirty="0">
                <a:effectLst/>
                <a:ea typeface="ＭＳ Ｐゴシック" charset="0"/>
              </a:rPr>
              <a:t>الحلم</a:t>
            </a:r>
            <a:br>
              <a:rPr lang="ar-JO" dirty="0">
                <a:effectLst/>
                <a:ea typeface="ＭＳ Ｐゴシック" charset="0"/>
              </a:rPr>
            </a:br>
            <a:r>
              <a:rPr lang="ar-JO" dirty="0">
                <a:effectLst/>
                <a:ea typeface="ＭＳ Ｐゴシック" charset="0"/>
              </a:rPr>
              <a:t>بصورة</a:t>
            </a:r>
            <a:endParaRPr lang="en-US" dirty="0">
              <a:effectLst/>
              <a:ea typeface="ＭＳ Ｐゴシック" charset="0"/>
            </a:endParaRPr>
          </a:p>
        </p:txBody>
      </p:sp>
      <p:pic>
        <p:nvPicPr>
          <p:cNvPr id="4" name="Picture 2">
            <a:extLst>
              <a:ext uri="{FF2B5EF4-FFF2-40B4-BE49-F238E27FC236}">
                <a16:creationId xmlns:a16="http://schemas.microsoft.com/office/drawing/2014/main" id="{B7BCD3E4-1CCD-72E6-4E4C-18A72904B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997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6220544" cy="45720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دانيال 1-2، 4-5</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0711" name="Text Box 7"/>
          <p:cNvSpPr txBox="1">
            <a:spLocks noChangeArrowheads="1"/>
          </p:cNvSpPr>
          <p:nvPr/>
        </p:nvSpPr>
        <p:spPr bwMode="auto">
          <a:xfrm>
            <a:off x="4103688" y="4810125"/>
            <a:ext cx="4206300"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مفسر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الأحلام</a:t>
            </a:r>
            <a:endParaRPr kumimoji="0" lang="en-US"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0712" name="Text Box 8"/>
          <p:cNvSpPr txBox="1">
            <a:spLocks noChangeArrowheads="1"/>
          </p:cNvSpPr>
          <p:nvPr/>
        </p:nvSpPr>
        <p:spPr bwMode="auto">
          <a:xfrm>
            <a:off x="3663797" y="5521325"/>
            <a:ext cx="4646191"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نبي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الله</a:t>
            </a:r>
            <a:endParaRPr kumimoji="0" lang="en-US"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0713" name="Text Box 9"/>
          <p:cNvSpPr txBox="1">
            <a:spLocks noChangeArrowheads="1"/>
          </p:cNvSpPr>
          <p:nvPr/>
        </p:nvSpPr>
        <p:spPr bwMode="auto">
          <a:xfrm>
            <a:off x="4103688" y="4098925"/>
            <a:ext cx="4206300"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رجل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النزاهة</a:t>
            </a:r>
            <a:endParaRPr kumimoji="0" lang="en-US"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00714" name="Text Box 10"/>
          <p:cNvSpPr txBox="1">
            <a:spLocks noChangeArrowheads="1"/>
          </p:cNvSpPr>
          <p:nvPr/>
        </p:nvSpPr>
        <p:spPr bwMode="auto">
          <a:xfrm>
            <a:off x="3663797" y="6232525"/>
            <a:ext cx="4646191" cy="6463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قائد</a:t>
            </a: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محترم جداً</a:t>
            </a:r>
            <a:endParaRPr kumimoji="0" lang="en-US" sz="36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itle 10"/>
          <p:cNvSpPr>
            <a:spLocks noGrp="1"/>
          </p:cNvSpPr>
          <p:nvPr>
            <p:ph type="ctrTitle"/>
          </p:nvPr>
        </p:nvSpPr>
        <p:spPr>
          <a:xfrm>
            <a:off x="304800" y="0"/>
            <a:ext cx="8515672" cy="685800"/>
          </a:xfrm>
        </p:spPr>
        <p:txBody>
          <a:bodyPr/>
          <a:lstStyle/>
          <a:p>
            <a:pPr algn="l" eaLnBrk="1" hangingPunct="1">
              <a:defRPr/>
            </a:pPr>
            <a:r>
              <a:rPr lang="ar-JO" sz="4000" dirty="0">
                <a:solidFill>
                  <a:srgbClr val="FFFFFF"/>
                </a:solidFill>
                <a:ea typeface="ＭＳ Ｐゴシック" charset="0"/>
                <a:cs typeface="Arial" panose="020B0604020202020204" pitchFamily="34" charset="0"/>
              </a:rPr>
              <a:t>سمعة دانيال</a:t>
            </a:r>
            <a:endParaRPr lang="en-US" dirty="0">
              <a:ea typeface="ＭＳ Ｐゴシック" charset="0"/>
              <a:cs typeface="ＭＳ Ｐゴシック" charset="0"/>
            </a:endParaRPr>
          </a:p>
        </p:txBody>
      </p:sp>
    </p:spTree>
    <p:extLst>
      <p:ext uri="{BB962C8B-B14F-4D97-AF65-F5344CB8AC3E}">
        <p14:creationId xmlns:p14="http://schemas.microsoft.com/office/powerpoint/2010/main" val="83349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6600" dirty="0">
                <a:effectLst/>
                <a:ea typeface="ＭＳ Ｐゴシック" charset="0"/>
              </a:rPr>
              <a:t>بابل</a:t>
            </a:r>
            <a:endParaRPr lang="en-US" dirty="0">
              <a:effectLst/>
              <a:ea typeface="ＭＳ Ｐゴシック" charset="0"/>
            </a:endParaRP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769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defTabSz="913410">
              <a:defRPr/>
            </a:pPr>
            <a:r>
              <a:rPr lang="ar-JO" sz="4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حلو نبوخدنصر</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دانيال 2: 1-49</a:t>
            </a:r>
            <a:endParaRPr lang="en-US"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ar-JO" altLang="zh-CN" sz="3200" b="1" spc="-250" dirty="0">
                  <a:solidFill>
                    <a:srgbClr val="002060"/>
                  </a:solidFill>
                  <a:latin typeface="Arial" panose="020B0604020202020204" pitchFamily="34" charset="0"/>
                  <a:cs typeface="Arial" panose="020B0604020202020204" pitchFamily="34" charset="0"/>
                </a:rPr>
                <a:t>صور</a:t>
              </a:r>
              <a:br>
                <a:rPr lang="en-US" altLang="zh-CN" sz="3200" b="1" spc="-250" dirty="0">
                  <a:solidFill>
                    <a:srgbClr val="002060"/>
                  </a:solidFill>
                  <a:latin typeface="Arial" panose="020B0604020202020204" pitchFamily="34" charset="0"/>
                  <a:cs typeface="Arial" panose="020B0604020202020204" pitchFamily="34" charset="0"/>
                </a:rPr>
              </a:br>
              <a:r>
                <a:rPr lang="ar-JO" altLang="zh-CN" sz="3200" b="1" spc="-250" dirty="0">
                  <a:solidFill>
                    <a:srgbClr val="36BAD5"/>
                  </a:solidFill>
                  <a:latin typeface="Arial" panose="020B0604020202020204" pitchFamily="34" charset="0"/>
                  <a:cs typeface="Arial" panose="020B0604020202020204" pitchFamily="34" charset="0"/>
                </a:rPr>
                <a:t>كتابية</a:t>
              </a:r>
              <a:r>
                <a:rPr lang="en-US" altLang="zh-CN" sz="3200" b="1" spc="-250" dirty="0">
                  <a:solidFill>
                    <a:srgbClr val="36BAD5"/>
                  </a:solidFill>
                  <a:latin typeface="Arial" panose="020B0604020202020204" pitchFamily="34" charset="0"/>
                  <a:cs typeface="Arial" panose="020B0604020202020204" pitchFamily="34" charset="0"/>
                </a:rPr>
                <a:t> </a:t>
              </a:r>
              <a:br>
                <a:rPr lang="en-US" altLang="zh-CN" sz="3200" b="1" spc="-250" dirty="0">
                  <a:solidFill>
                    <a:srgbClr val="002060"/>
                  </a:solidFill>
                  <a:latin typeface="Arial" panose="020B0604020202020204" pitchFamily="34" charset="0"/>
                  <a:cs typeface="Arial" panose="020B0604020202020204" pitchFamily="34" charset="0"/>
                </a:rPr>
              </a:br>
              <a:r>
                <a:rPr lang="ar-JO" altLang="zh-CN" sz="3200" b="1" spc="-250" dirty="0">
                  <a:solidFill>
                    <a:srgbClr val="002060"/>
                  </a:solidFill>
                  <a:latin typeface="Arial" panose="020B0604020202020204" pitchFamily="34" charset="0"/>
                  <a:cs typeface="Arial" panose="020B0604020202020204" pitchFamily="34" charset="0"/>
                </a:rPr>
                <a:t>مجانية</a:t>
              </a:r>
              <a:endParaRPr lang="en-GB" sz="3200" b="1" spc="-250" dirty="0">
                <a:solidFill>
                  <a:srgbClr val="002060"/>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5292080" y="4141366"/>
            <a:ext cx="3472682" cy="584630"/>
          </a:xfrm>
          <a:prstGeom prst="rect">
            <a:avLst/>
          </a:prstGeom>
          <a:noFill/>
        </p:spPr>
        <p:txBody>
          <a:bodyPr wrap="square" lIns="91294" tIns="45648" rIns="91294" bIns="45648">
            <a:spAutoFit/>
          </a:bodyPr>
          <a:lstStyle/>
          <a:p>
            <a:pPr algn="r" defTabSz="913410">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تلفاز الرؤيا</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88703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55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3910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p:cNvSpPr txBox="1">
            <a:spLocks/>
          </p:cNvSpPr>
          <p:nvPr/>
        </p:nvSpPr>
        <p:spPr bwMode="auto">
          <a:xfrm>
            <a:off x="14767" y="1057066"/>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136280"/>
            <a:ext cx="9144000" cy="336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6000" dirty="0">
                <a:latin typeface="Arial" panose="020B0604020202020204" pitchFamily="34" charset="0"/>
                <a:cs typeface="Arial" panose="020B0604020202020204" pitchFamily="34" charset="0"/>
              </a:rPr>
              <a:t>سيادة الله الكونيّة</a:t>
            </a:r>
            <a:br>
              <a:rPr lang="en-US" sz="6000" dirty="0">
                <a:latin typeface="Arial" panose="020B0604020202020204" pitchFamily="34" charset="0"/>
                <a:cs typeface="Arial" panose="020B0604020202020204" pitchFamily="34" charset="0"/>
              </a:rPr>
            </a:br>
            <a:r>
              <a:rPr lang="ar-JO" sz="6000" dirty="0">
                <a:latin typeface="Arial" panose="020B0604020202020204" pitchFamily="34" charset="0"/>
                <a:cs typeface="Arial" panose="020B0604020202020204" pitchFamily="34" charset="0"/>
              </a:rPr>
              <a:t> في أزمنة الأمم</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532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8125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7747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7767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1531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2123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3812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6165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7761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4270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684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الآية الرئيسية</a:t>
            </a:r>
            <a:endParaRPr lang="en-US" sz="4800" dirty="0">
              <a:effectLst>
                <a:glow rad="101600">
                  <a:schemeClr val="tx1">
                    <a:alpha val="99000"/>
                  </a:schemeClr>
                </a:glow>
              </a:effectLst>
            </a:endParaRPr>
          </a:p>
        </p:txBody>
      </p:sp>
      <p:sp>
        <p:nvSpPr>
          <p:cNvPr id="5" name="Rectangle 2"/>
          <p:cNvSpPr txBox="1">
            <a:spLocks noChangeArrowheads="1"/>
          </p:cNvSpPr>
          <p:nvPr/>
        </p:nvSpPr>
        <p:spPr bwMode="auto">
          <a:xfrm>
            <a:off x="0" y="1602007"/>
            <a:ext cx="9144000" cy="4026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6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'وقالَ(دانيال للرب): لِـيَكُنِ إِسْمُ اللهِ مُبارَكا مِنَ الأزَلِ وإلى الأبدِ. فلَهُ الحكمَةُ والجَبَروتُ، وهوَ الّذي يُغَيِّرُ الأوقاتَ والأزمِنَةَ ويَعزِلُ المُلوكَ ويُقيمُهُم... ‘</a:t>
            </a:r>
          </a:p>
          <a:p>
            <a:r>
              <a:rPr lang="ar-JO" sz="3600" dirty="0">
                <a:latin typeface="Arial" panose="020B0604020202020204" pitchFamily="34" charset="0"/>
                <a:cs typeface="Arial" panose="020B0604020202020204" pitchFamily="34" charset="0"/>
              </a:rPr>
              <a:t> دانيال2: 20-21</a:t>
            </a:r>
            <a:endParaRPr lang="en-US" sz="36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925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7" name="Text Box 24"/>
          <p:cNvSpPr txBox="1">
            <a:spLocks noChangeArrowheads="1"/>
          </p:cNvSpPr>
          <p:nvPr/>
        </p:nvSpPr>
        <p:spPr bwMode="auto">
          <a:xfrm>
            <a:off x="8378834" y="51976"/>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532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9110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ea typeface="ＭＳ Ｐゴシック" charset="0"/>
              </a:rPr>
              <a:t>صورة</a:t>
            </a:r>
            <a:br>
              <a:rPr lang="ar-JO" dirty="0">
                <a:solidFill>
                  <a:schemeClr val="accent1">
                    <a:lumMod val="20000"/>
                    <a:lumOff val="80000"/>
                  </a:schemeClr>
                </a:solidFill>
                <a:effectLst/>
                <a:ea typeface="ＭＳ Ｐゴシック" charset="0"/>
              </a:rPr>
            </a:br>
            <a:r>
              <a:rPr lang="ar-JO" dirty="0">
                <a:solidFill>
                  <a:schemeClr val="accent1">
                    <a:lumMod val="20000"/>
                    <a:lumOff val="80000"/>
                  </a:schemeClr>
                </a:solidFill>
                <a:effectLst/>
                <a:ea typeface="ＭＳ Ｐゴシック" charset="0"/>
              </a:rPr>
              <a:t>دانيال 2</a:t>
            </a:r>
            <a:endParaRPr lang="en-US"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803799"/>
            <a:ext cx="2722450"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180240" name="Rectangle 17"/>
          <p:cNvSpPr>
            <a:spLocks noGrp="1" noChangeArrowheads="1"/>
          </p:cNvSpPr>
          <p:nvPr>
            <p:ph type="title" idx="4294967295"/>
          </p:nvPr>
        </p:nvSpPr>
        <p:spPr>
          <a:xfrm>
            <a:off x="-22644" y="-27384"/>
            <a:ext cx="5890787" cy="675634"/>
          </a:xfrm>
          <a:solidFill>
            <a:schemeClr val="tx1"/>
          </a:solidFill>
        </p:spPr>
        <p:txBody>
          <a:bodyPr/>
          <a:lstStyle/>
          <a:p>
            <a:pPr eaLnBrk="1" hangingPunct="1">
              <a:defRPr/>
            </a:pPr>
            <a:r>
              <a:rPr lang="ar-JO" sz="2800" dirty="0">
                <a:solidFill>
                  <a:schemeClr val="bg1"/>
                </a:solidFill>
                <a:effectLst/>
                <a:ea typeface="ＭＳ Ｐゴシック" charset="0"/>
              </a:rPr>
              <a:t>ما هو ملكوت المسيح؟</a:t>
            </a:r>
            <a:endParaRPr lang="en-US" sz="2800" dirty="0">
              <a:solidFill>
                <a:schemeClr val="bg1"/>
              </a:solidFill>
              <a:effectLst/>
              <a:ea typeface="ＭＳ Ｐゴシック" charset="0"/>
            </a:endParaRPr>
          </a:p>
        </p:txBody>
      </p:sp>
    </p:spTree>
    <p:extLst>
      <p:ext uri="{BB962C8B-B14F-4D97-AF65-F5344CB8AC3E}">
        <p14:creationId xmlns:p14="http://schemas.microsoft.com/office/powerpoint/2010/main" val="308535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ar-JO" sz="2800" dirty="0">
                <a:solidFill>
                  <a:schemeClr val="bg1"/>
                </a:solidFill>
                <a:effectLst/>
                <a:ea typeface="ＭＳ Ｐゴシック" charset="0"/>
              </a:rPr>
              <a:t>لاحظ أن كل الممالك </a:t>
            </a:r>
            <a:br>
              <a:rPr lang="ar-JO" sz="2800" dirty="0">
                <a:solidFill>
                  <a:schemeClr val="bg1"/>
                </a:solidFill>
                <a:effectLst/>
                <a:ea typeface="ＭＳ Ｐゴシック" charset="0"/>
              </a:rPr>
            </a:br>
            <a:r>
              <a:rPr lang="ar-JO" sz="2800" dirty="0">
                <a:solidFill>
                  <a:schemeClr val="bg1"/>
                </a:solidFill>
                <a:effectLst/>
                <a:ea typeface="ＭＳ Ｐゴシック" charset="0"/>
              </a:rPr>
              <a:t>ستقع في </a:t>
            </a:r>
            <a:br>
              <a:rPr lang="ar-JO" sz="2800" dirty="0">
                <a:solidFill>
                  <a:schemeClr val="bg1"/>
                </a:solidFill>
                <a:effectLst/>
                <a:ea typeface="ＭＳ Ｐゴシック" charset="0"/>
              </a:rPr>
            </a:br>
            <a:r>
              <a:rPr lang="ar-JO" sz="2800" dirty="0">
                <a:solidFill>
                  <a:schemeClr val="bg1"/>
                </a:solidFill>
                <a:effectLst/>
                <a:ea typeface="ＭＳ Ｐゴシック" charset="0"/>
              </a:rPr>
              <a:t>نفس الوقت</a:t>
            </a:r>
            <a:endParaRPr lang="en-US" sz="2800" dirty="0">
              <a:solidFill>
                <a:schemeClr val="bg1"/>
              </a:solidFill>
              <a:effectLst/>
              <a:ea typeface="ＭＳ Ｐゴシック" charset="0"/>
            </a:endParaRP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دانيال ٣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66860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15243" y="4030525"/>
            <a:ext cx="163720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3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42549" y="3953878"/>
            <a:ext cx="161999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152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دانيال 2</a:t>
            </a:r>
            <a:br>
              <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مواد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عديدة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ar-JO" dirty="0"/>
              <a:t>يمكن أن </a:t>
            </a:r>
            <a:br>
              <a:rPr lang="ar-JO" dirty="0"/>
            </a:br>
            <a:r>
              <a:rPr lang="ar-JO" dirty="0"/>
              <a:t>تصبح التماثيل عادة سيئة</a:t>
            </a:r>
            <a:endParaRPr lang="en-US" dirty="0">
              <a:solidFill>
                <a:schemeClr val="bg1"/>
              </a:solidFill>
              <a:effectLst/>
              <a:ea typeface="ＭＳ Ｐゴシック" charset="0"/>
            </a:endParaRP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دانيال 3 </a:t>
            </a:r>
            <a:br>
              <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كله من ذهب</a:t>
            </a:r>
            <a:b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9 * 90 قدم</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48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ar-JO" sz="4000" kern="1200" dirty="0">
                <a:solidFill>
                  <a:schemeClr val="bg1"/>
                </a:solidFill>
                <a:effectLst>
                  <a:glow rad="101600">
                    <a:schemeClr val="tx1">
                      <a:alpha val="75000"/>
                    </a:schemeClr>
                  </a:glow>
                </a:effectLst>
                <a:ea typeface="+mn-ea"/>
              </a:rPr>
              <a:t>حننيا، ميشائيل، عزريا</a:t>
            </a:r>
            <a:br>
              <a:rPr lang="en-US" sz="4000" kern="1200" dirty="0">
                <a:solidFill>
                  <a:schemeClr val="bg1"/>
                </a:solidFill>
                <a:effectLst>
                  <a:glow rad="101600">
                    <a:schemeClr val="tx1">
                      <a:alpha val="75000"/>
                    </a:schemeClr>
                  </a:glow>
                </a:effectLst>
                <a:ea typeface="+mn-ea"/>
              </a:rPr>
            </a:br>
            <a:r>
              <a:rPr lang="en-US" sz="4000" kern="1200" dirty="0">
                <a:solidFill>
                  <a:schemeClr val="bg1"/>
                </a:solidFill>
                <a:effectLst>
                  <a:glow rad="101600">
                    <a:schemeClr val="tx1">
                      <a:alpha val="75000"/>
                    </a:schemeClr>
                  </a:glow>
                </a:effectLst>
                <a:ea typeface="+mn-ea"/>
              </a:rPr>
              <a:t>(</a:t>
            </a:r>
            <a:r>
              <a:rPr lang="ar-JO" sz="4000" kern="1200" dirty="0">
                <a:solidFill>
                  <a:schemeClr val="bg1"/>
                </a:solidFill>
                <a:effectLst>
                  <a:glow rad="101600">
                    <a:schemeClr val="tx1">
                      <a:alpha val="75000"/>
                    </a:schemeClr>
                  </a:glow>
                </a:effectLst>
                <a:ea typeface="+mn-ea"/>
              </a:rPr>
              <a:t>شدرخ، ميشخ وعبدنغو</a:t>
            </a:r>
            <a:r>
              <a:rPr lang="en-US" sz="4000" kern="1200" dirty="0">
                <a:solidFill>
                  <a:schemeClr val="bg1"/>
                </a:solidFill>
                <a:effectLst>
                  <a:glow rad="101600">
                    <a:schemeClr val="tx1">
                      <a:alpha val="75000"/>
                    </a:schemeClr>
                  </a:glow>
                </a:effectLst>
                <a:ea typeface="+mn-ea"/>
              </a:rPr>
              <a:t>)</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pic>
        <p:nvPicPr>
          <p:cNvPr id="581634" name="Picture 3" descr="OBYC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304800"/>
            <a:ext cx="48831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3412" name="Picture 4" descr="3 stoog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762000" y="5703957"/>
            <a:ext cx="77724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ar-JO" sz="4000" kern="1200" dirty="0">
                <a:solidFill>
                  <a:schemeClr val="bg1"/>
                </a:solidFill>
                <a:effectLst>
                  <a:glow rad="101600">
                    <a:schemeClr val="tx1">
                      <a:alpha val="75000"/>
                    </a:schemeClr>
                  </a:glow>
                </a:effectLst>
              </a:rPr>
              <a:t>شدرخ، ميشخ وعبدنغو</a:t>
            </a:r>
            <a:endParaRPr lang="en-US" sz="4000" kern="1200" dirty="0">
              <a:solidFill>
                <a:schemeClr val="bg1"/>
              </a:solidFill>
              <a:effectLst>
                <a:glow rad="101600">
                  <a:schemeClr val="tx1">
                    <a:alpha val="75000"/>
                  </a:schemeClr>
                </a:glow>
              </a:effectLst>
              <a:ea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
                                  </p:stCondLst>
                                  <p:childTnLst>
                                    <p:set>
                                      <p:cBhvr>
                                        <p:cTn id="6" dur="1" fill="hold">
                                          <p:stCondLst>
                                            <p:cond delay="0"/>
                                          </p:stCondLst>
                                        </p:cTn>
                                        <p:tgtEl>
                                          <p:spTgt spid="273412"/>
                                        </p:tgtEl>
                                        <p:attrNameLst>
                                          <p:attrName>style.visibility</p:attrName>
                                        </p:attrNameLst>
                                      </p:cBhvr>
                                      <p:to>
                                        <p:strVal val="visible"/>
                                      </p:to>
                                    </p:set>
                                    <p:animEffect transition="in" filter="dissolve">
                                      <p:cBhvr>
                                        <p:cTn id="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ar-JO" sz="4000" kern="1200" dirty="0">
                <a:effectLst>
                  <a:glow rad="101600">
                    <a:schemeClr val="tx1">
                      <a:alpha val="75000"/>
                    </a:schemeClr>
                  </a:glow>
                </a:effectLst>
                <a:ea typeface="+mn-ea"/>
              </a:rPr>
              <a:t>المرسوم (دانيال 3)</a:t>
            </a:r>
            <a:endParaRPr lang="en-US" sz="4000" kern="1200" dirty="0">
              <a:effectLst>
                <a:glow rad="101600">
                  <a:schemeClr val="tx1">
                    <a:alpha val="75000"/>
                  </a:schemeClr>
                </a:glow>
              </a:effectLst>
              <a:ea typeface="+mn-ea"/>
            </a:endParaRPr>
          </a:p>
        </p:txBody>
      </p:sp>
    </p:spTree>
    <p:extLst>
      <p:ext uri="{BB962C8B-B14F-4D97-AF65-F5344CB8AC3E}">
        <p14:creationId xmlns:p14="http://schemas.microsoft.com/office/powerpoint/2010/main" val="270945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 </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تبقى سيادة الله ثابتة على الرغم من قيام وسقوط الكثير من الأمم إلى</a:t>
            </a:r>
          </a:p>
          <a:p>
            <a:r>
              <a:rPr lang="ar-JO" sz="3600" dirty="0">
                <a:latin typeface="Arial" panose="020B0604020202020204" pitchFamily="34" charset="0"/>
                <a:cs typeface="Arial" panose="020B0604020202020204" pitchFamily="34" charset="0"/>
              </a:rPr>
              <a:t>أن تقوم المملكة المُباركة تحت حُكم المسيا</a:t>
            </a:r>
          </a:p>
          <a:p>
            <a:r>
              <a:rPr lang="ar-JO" sz="3600" dirty="0">
                <a:latin typeface="Arial" panose="020B0604020202020204" pitchFamily="34" charset="0"/>
                <a:cs typeface="Arial" panose="020B0604020202020204" pitchFamily="34" charset="0"/>
              </a:rPr>
              <a:t>(9: 24-27)</a:t>
            </a:r>
            <a:endParaRPr lang="en-US" sz="360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343</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hangingPunct="0">
              <a:defRPr sz="4800" b="1">
                <a:solidFill>
                  <a:schemeClr val="bg1"/>
                </a:solidFill>
                <a:effectLst>
                  <a:glow rad="101600">
                    <a:schemeClr val="tx1">
                      <a:alpha val="99000"/>
                    </a:schemeClr>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ar-JO" dirty="0">
                <a:effectLst/>
                <a:ea typeface="ＭＳ Ｐゴシック" charset="0"/>
              </a:rPr>
              <a:t>يقف وحيداً</a:t>
            </a:r>
            <a:endParaRPr lang="en-US" dirty="0">
              <a:effectLst/>
              <a:ea typeface="ＭＳ Ｐゴシック" charset="0"/>
            </a:endParaRP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39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0"/>
            <a:ext cx="3744416" cy="2348880"/>
          </a:xfrm>
        </p:spPr>
        <p:txBody>
          <a:bodyPr/>
          <a:lstStyle/>
          <a:p>
            <a:pPr>
              <a:defRPr/>
            </a:pPr>
            <a:r>
              <a:rPr lang="ar-JO" dirty="0">
                <a:effectLst/>
                <a:ea typeface="ＭＳ Ｐゴシック" charset="0"/>
              </a:rPr>
              <a:t>أين كان        اليهود الآخرون</a:t>
            </a:r>
            <a:endParaRPr lang="en-US" dirty="0">
              <a:effectLst/>
              <a:ea typeface="ＭＳ Ｐゴシック" charset="0"/>
            </a:endParaRP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a:extLst>
              <a:ext uri="{FF2B5EF4-FFF2-40B4-BE49-F238E27FC236}">
                <a16:creationId xmlns:a16="http://schemas.microsoft.com/office/drawing/2014/main" id="{5126E26C-1795-714F-A5D1-AEE3247B7CE3}"/>
              </a:ext>
            </a:extLst>
          </p:cNvPr>
          <p:cNvSpPr txBox="1">
            <a:spLocks/>
          </p:cNvSpPr>
          <p:nvPr/>
        </p:nvSpPr>
        <p:spPr bwMode="auto">
          <a:xfrm>
            <a:off x="5148264" y="2348881"/>
            <a:ext cx="3995736" cy="4486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effectLst/>
                <a:latin typeface="Arial" panose="020B0604020202020204" pitchFamily="34" charset="0"/>
                <a:cs typeface="Arial" panose="020B0604020202020204" pitchFamily="34" charset="0"/>
              </a:rPr>
              <a:t>يذهب بك الرب وبملكك الذي تقيمه عليك إلى أمة لم تعرفها أنت ولا آباؤك وتعبد هناك آلهة أخرى من خشب وحجر</a:t>
            </a:r>
          </a:p>
          <a:p>
            <a:r>
              <a:rPr lang="ar-JO" sz="2800" b="1" dirty="0">
                <a:effectLst/>
                <a:latin typeface="Arial" panose="020B0604020202020204" pitchFamily="34" charset="0"/>
                <a:cs typeface="Arial" panose="020B0604020202020204" pitchFamily="34" charset="0"/>
              </a:rPr>
              <a:t>(تث 28: 36)</a:t>
            </a:r>
            <a:endParaRPr lang="en-SG"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93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ar-JO" dirty="0">
                <a:ea typeface="ＭＳ Ｐゴシック" charset="0"/>
              </a:rPr>
              <a:t>أتون النار</a:t>
            </a:r>
            <a:endParaRPr lang="en-US" dirty="0">
              <a:ea typeface="ＭＳ Ｐゴシック" charset="0"/>
            </a:endParaRP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67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ar-JO" altLang="ja-JP" sz="5400" dirty="0">
                <a:effectLst/>
                <a:ea typeface="ＭＳ Ｐゴシック" charset="0"/>
              </a:rPr>
              <a:t>أرى أربعة رجال</a:t>
            </a:r>
            <a:endParaRPr lang="en-US" sz="5400"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528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دانيال ٤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71170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1954" y="4013044"/>
            <a:ext cx="167348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4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70551" y="3990714"/>
            <a:ext cx="1543535"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987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ar-JO" dirty="0">
                <a:solidFill>
                  <a:schemeClr val="tx1"/>
                </a:solidFill>
                <a:effectLst>
                  <a:outerShdw blurRad="38100" dist="38100" dir="2700000" algn="tl">
                    <a:srgbClr val="FFFFFF"/>
                  </a:outerShdw>
                </a:effectLst>
                <a:ea typeface="ＭＳ Ｐゴシック" charset="0"/>
              </a:rPr>
              <a:t>الشجرة في</a:t>
            </a:r>
            <a:br>
              <a:rPr lang="ar-JO" dirty="0">
                <a:solidFill>
                  <a:schemeClr val="tx1"/>
                </a:solidFill>
                <a:effectLst>
                  <a:outerShdw blurRad="38100" dist="38100" dir="2700000" algn="tl">
                    <a:srgbClr val="FFFFFF"/>
                  </a:outerShdw>
                </a:effectLst>
                <a:ea typeface="ＭＳ Ｐゴシック" charset="0"/>
              </a:rPr>
            </a:br>
            <a:r>
              <a:rPr lang="ar-JO" dirty="0">
                <a:solidFill>
                  <a:schemeClr val="tx1"/>
                </a:solidFill>
                <a:effectLst>
                  <a:outerShdw blurRad="38100" dist="38100" dir="2700000" algn="tl">
                    <a:srgbClr val="FFFFFF"/>
                  </a:outerShdw>
                </a:effectLst>
                <a:ea typeface="ＭＳ Ｐゴシック" charset="0"/>
              </a:rPr>
              <a:t>دانيال 4</a:t>
            </a:r>
            <a:endParaRPr lang="en-US" dirty="0">
              <a:solidFill>
                <a:schemeClr val="tx1"/>
              </a:solidFill>
              <a:effectLst>
                <a:outerShdw blurRad="38100" dist="38100" dir="2700000" algn="tl">
                  <a:srgbClr val="FFFFFF"/>
                </a:outerShdw>
              </a:effectLst>
              <a:ea typeface="ＭＳ Ｐゴシック" charset="0"/>
            </a:endParaRPr>
          </a:p>
        </p:txBody>
      </p:sp>
      <p:pic>
        <p:nvPicPr>
          <p:cNvPr id="5" name="Picture 3" descr="ONEBN010"/>
          <p:cNvPicPr>
            <a:picLocks noChangeAspect="1" noChangeArrowheads="1"/>
          </p:cNvPicPr>
          <p:nvPr/>
        </p:nvPicPr>
        <p:blipFill rotWithShape="1">
          <a:blip r:embed="rId3">
            <a:extLst>
              <a:ext uri="{28A0092B-C50C-407E-A947-70E740481C1C}">
                <a14:useLocalDpi xmlns:a14="http://schemas.microsoft.com/office/drawing/2010/main"/>
              </a:ext>
            </a:extLst>
          </a:blip>
          <a:srcRect t="79470"/>
          <a:stretch/>
        </p:blipFill>
        <p:spPr bwMode="auto">
          <a:xfrm>
            <a:off x="4572000" y="5165696"/>
            <a:ext cx="4117975" cy="126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720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F4A-34DF-8A49-982C-B7F044C1BD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 y="1328053"/>
            <a:ext cx="9124950" cy="5529947"/>
          </a:xfrm>
          <a:prstGeom prst="rect">
            <a:avLst/>
          </a:prstGeom>
        </p:spPr>
      </p:pic>
      <p:sp>
        <p:nvSpPr>
          <p:cNvPr id="2" name="Rectangle 1">
            <a:extLst>
              <a:ext uri="{FF2B5EF4-FFF2-40B4-BE49-F238E27FC236}">
                <a16:creationId xmlns:a16="http://schemas.microsoft.com/office/drawing/2014/main" id="{8A40D0BB-570C-3A4F-B261-3A0E03E8B2AE}"/>
              </a:ext>
            </a:extLst>
          </p:cNvPr>
          <p:cNvSpPr/>
          <p:nvPr/>
        </p:nvSpPr>
        <p:spPr>
          <a:xfrm>
            <a:off x="0" y="4614"/>
            <a:ext cx="9124950" cy="1323439"/>
          </a:xfrm>
          <a:prstGeom prst="rect">
            <a:avLst/>
          </a:prstGeom>
        </p:spPr>
        <p:txBody>
          <a:bodyPr wrap="square" anchor="ctr">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ففكر الملك وقال أليست هذه </a:t>
            </a:r>
            <a:r>
              <a:rPr kumimoji="0" lang="ar-EG" sz="40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العظيمة </a:t>
            </a:r>
            <a:r>
              <a:rPr kumimoji="0" lang="ar-EG"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التي بنيتها لبيت الملك بقوة قوتي ومجد مجدي؟</a:t>
            </a:r>
            <a:r>
              <a:rPr kumimoji="0" lang="ar-SA"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EG"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دانيال 4: 30</a:t>
            </a:r>
            <a:r>
              <a:rPr kumimoji="0" lang="ar-EG"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33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70C18-83B4-FB41-AC27-12F02E16A538}"/>
              </a:ext>
            </a:extLst>
          </p:cNvPr>
          <p:cNvPicPr>
            <a:picLocks noChangeAspect="1"/>
          </p:cNvPicPr>
          <p:nvPr/>
        </p:nvPicPr>
        <p:blipFill>
          <a:blip r:embed="rId2" cstate="print"/>
          <a:stretch>
            <a:fillRect/>
          </a:stretch>
        </p:blipFill>
        <p:spPr>
          <a:xfrm>
            <a:off x="0" y="857250"/>
            <a:ext cx="9144000" cy="6000750"/>
          </a:xfrm>
          <a:prstGeom prst="rect">
            <a:avLst/>
          </a:prstGeom>
        </p:spPr>
      </p:pic>
      <p:sp>
        <p:nvSpPr>
          <p:cNvPr id="3" name="TextBox 2">
            <a:extLst>
              <a:ext uri="{FF2B5EF4-FFF2-40B4-BE49-F238E27FC236}">
                <a16:creationId xmlns:a16="http://schemas.microsoft.com/office/drawing/2014/main" id="{DE71DBB2-957B-C416-A3B4-F3C85CCA9536}"/>
              </a:ext>
            </a:extLst>
          </p:cNvPr>
          <p:cNvSpPr txBox="1"/>
          <p:nvPr/>
        </p:nvSpPr>
        <p:spPr>
          <a:xfrm>
            <a:off x="0" y="56818"/>
            <a:ext cx="9144000" cy="707886"/>
          </a:xfrm>
          <a:prstGeom prst="rect">
            <a:avLst/>
          </a:prstGeom>
          <a:noFill/>
        </p:spPr>
        <p:txBody>
          <a:bodyPr wrap="square" rtlCol="0" anchor="ct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حدائق بابل المعلّقة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1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7D8BF-B931-EF41-AD9C-B1DE0584303D}"/>
              </a:ext>
            </a:extLst>
          </p:cNvPr>
          <p:cNvPicPr>
            <a:picLocks noChangeAspect="1"/>
          </p:cNvPicPr>
          <p:nvPr/>
        </p:nvPicPr>
        <p:blipFill>
          <a:blip r:embed="rId2" cstate="print"/>
          <a:stretch>
            <a:fillRect/>
          </a:stretch>
        </p:blipFill>
        <p:spPr>
          <a:xfrm>
            <a:off x="0" y="857250"/>
            <a:ext cx="9144000" cy="5972894"/>
          </a:xfrm>
          <a:prstGeom prst="rect">
            <a:avLst/>
          </a:prstGeom>
        </p:spPr>
      </p:pic>
      <p:sp>
        <p:nvSpPr>
          <p:cNvPr id="4" name="TextBox 3">
            <a:extLst>
              <a:ext uri="{FF2B5EF4-FFF2-40B4-BE49-F238E27FC236}">
                <a16:creationId xmlns:a16="http://schemas.microsoft.com/office/drawing/2014/main" id="{CFE0D565-8409-9F46-8CDE-0E9CC33A99CC}"/>
              </a:ext>
            </a:extLst>
          </p:cNvPr>
          <p:cNvSpPr txBox="1"/>
          <p:nvPr/>
        </p:nvSpPr>
        <p:spPr>
          <a:xfrm>
            <a:off x="0" y="56818"/>
            <a:ext cx="9144000" cy="707886"/>
          </a:xfrm>
          <a:prstGeom prst="rect">
            <a:avLst/>
          </a:prstGeom>
          <a:noFill/>
        </p:spPr>
        <p:txBody>
          <a:bodyPr wrap="square" rtlCol="0" anchor="ctr">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حدائق بابل المعلّقة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75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33250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rPr>
              <a:t>إنّ سيادة الله وسيطرتهُ على الأمم هي التي شجعت على السبي اليهودي للحفاظ على إسرائيل في الفترة مابين احتلال الملك نبوخذنصّر لأورشليم (605 ق.م) وحتّى تأسيس المملكة المُباركة تحت الحُكم المسياني. </a:t>
            </a:r>
            <a:endParaRPr lang="en-US" sz="3600" b="1" kern="0" dirty="0">
              <a:solidFill>
                <a:schemeClr val="tx1"/>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532</a:t>
            </a:r>
            <a:endParaRPr lang="en-US" altLang="zh-CN" b="1" kern="0" dirty="0">
              <a:solidFill>
                <a:srgbClr val="000000"/>
              </a:solidFill>
              <a:latin typeface="Arial" panose="020B0604020202020204" pitchFamily="34" charset="0"/>
              <a:cs typeface="Arial" panose="020B0604020202020204" pitchFamily="34" charset="0"/>
            </a:endParaRP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346</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
</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AF0B7-DEBF-0241-9FEF-5CC322DF3621}"/>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478" y="946000"/>
            <a:ext cx="9144000" cy="5911999"/>
          </a:xfrm>
          <a:prstGeom prst="rect">
            <a:avLst/>
          </a:prstGeom>
        </p:spPr>
      </p:pic>
      <p:sp>
        <p:nvSpPr>
          <p:cNvPr id="2" name="Rectangle 1">
            <a:extLst>
              <a:ext uri="{FF2B5EF4-FFF2-40B4-BE49-F238E27FC236}">
                <a16:creationId xmlns:a16="http://schemas.microsoft.com/office/drawing/2014/main" id="{87A20BE2-03D4-E343-82C3-6EE90936EADA}"/>
              </a:ext>
            </a:extLst>
          </p:cNvPr>
          <p:cNvSpPr/>
          <p:nvPr/>
        </p:nvSpPr>
        <p:spPr>
          <a:xfrm>
            <a:off x="4628478" y="2996952"/>
            <a:ext cx="3908398" cy="335476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لأَنَّ ٱلشَّمْسَ أَشْرَقَتْ </a:t>
            </a:r>
            <a:r>
              <a:rPr kumimoji="0" lang="ar-SA" sz="3600" b="1" u="none" strike="noStrike" kern="1200" cap="none" spc="0" normalizeH="0" baseline="0" noProof="0" dirty="0" err="1">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بِـٱلْحَرِّ</a:t>
            </a:r>
            <a:r>
              <a:rPr kumimoji="0" lang="ar-SA" sz="36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فَيَبَّسَتِ ٱلْعُشْبَ، فَسَقَطَ زَهْرُهُ وَفَنِيَ جَمَالُ مَنْظَرِهِ. هَكَذَا يَذْبُلُ ٱلْغَنِيُّ أَيْضاً فِي طُرُقِهِ.</a:t>
            </a:r>
            <a:r>
              <a:rPr kumimoji="0" lang="en-US" sz="36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a:t>
            </a:r>
            <a:endParaRPr kumimoji="0" lang="ar-SA" sz="36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يعقوب </a:t>
            </a:r>
            <a:r>
              <a:rPr kumimoji="0" lang="en-US"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1: 11</a:t>
            </a:r>
            <a:endParaRPr kumimoji="0" lang="en-US"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69D615E4-D5C5-2248-BE93-9AEB55920AA9}"/>
              </a:ext>
            </a:extLst>
          </p:cNvPr>
          <p:cNvSpPr/>
          <p:nvPr/>
        </p:nvSpPr>
        <p:spPr>
          <a:xfrm>
            <a:off x="38100" y="1019169"/>
            <a:ext cx="9105900" cy="581031"/>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لأَنَّ هَيْئَةَ </a:t>
            </a:r>
            <a:r>
              <a:rPr kumimoji="0" lang="ar-SA" sz="2800" b="1" u="none" strike="noStrike" kern="1200" cap="none" spc="0" normalizeH="0" baseline="0" noProof="0" dirty="0" err="1">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هَذَا </a:t>
            </a:r>
            <a:r>
              <a:rPr kumimoji="0" lang="ar-SA"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ٱلْعَالَمِ تَزُولُ.</a:t>
            </a:r>
            <a:r>
              <a:rPr kumimoji="0" lang="en-US"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( 1</a:t>
            </a:r>
            <a:r>
              <a:rPr kumimoji="0" lang="ar-JO"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rPr>
              <a:t>كو 7: 31) </a:t>
            </a:r>
            <a:endParaRPr kumimoji="0" lang="en-US" sz="2800" b="1" u="none" strike="noStrike" kern="1200" cap="none" spc="0" normalizeH="0" baseline="0" noProof="0" dirty="0">
              <a:ln>
                <a:noFill/>
              </a:ln>
              <a:solidFill>
                <a:srgbClr val="FFFFFF"/>
              </a:solidFill>
              <a:effectLst>
                <a:glow rad="889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42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ar-JO" sz="3200" dirty="0">
                <a:solidFill>
                  <a:schemeClr val="bg1"/>
                </a:solidFill>
                <a:effectLst/>
                <a:ea typeface="ＭＳ Ｐゴシック" charset="0"/>
              </a:rPr>
              <a:t>عظّم نبوخدنصر</a:t>
            </a:r>
            <a:br>
              <a:rPr lang="ar-JO" sz="3200" dirty="0">
                <a:solidFill>
                  <a:schemeClr val="bg1"/>
                </a:solidFill>
                <a:effectLst/>
                <a:ea typeface="ＭＳ Ｐゴシック" charset="0"/>
              </a:rPr>
            </a:br>
            <a:r>
              <a:rPr lang="ar-JO" sz="3200" dirty="0">
                <a:solidFill>
                  <a:srgbClr val="FFFF00"/>
                </a:solidFill>
                <a:effectLst/>
                <a:ea typeface="ＭＳ Ｐゴシック" charset="0"/>
              </a:rPr>
              <a:t>نفسه</a:t>
            </a:r>
            <a:r>
              <a:rPr lang="ar-JO" sz="3200" dirty="0">
                <a:solidFill>
                  <a:schemeClr val="bg1"/>
                </a:solidFill>
                <a:effectLst/>
                <a:ea typeface="ＭＳ Ｐゴシック" charset="0"/>
              </a:rPr>
              <a:t> (4: 30)</a:t>
            </a:r>
            <a:endParaRPr lang="en-US" sz="3200" dirty="0">
              <a:solidFill>
                <a:schemeClr val="bg1"/>
              </a:solidFill>
              <a:effectLst/>
              <a:ea typeface="ＭＳ Ｐゴシック" charset="0"/>
            </a:endParaRP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وأجاب الملك فقال أليست هذه بابل العظيمة التي بنيت</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ها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لبيت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الملك</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بقوة اقتدار</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ولجلال مجد</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365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0"/>
            <a:ext cx="920279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ar-JO" dirty="0">
                <a:effectLst/>
                <a:ea typeface="ＭＳ Ｐゴシック" charset="0"/>
              </a:rPr>
              <a:t>نباتي رغم إرادته</a:t>
            </a:r>
            <a:endParaRPr lang="en-US" dirty="0">
              <a:effectLst/>
              <a:ea typeface="ＭＳ Ｐゴシック" charset="0"/>
            </a:endParaRPr>
          </a:p>
        </p:txBody>
      </p:sp>
    </p:spTree>
    <p:extLst>
      <p:ext uri="{BB962C8B-B14F-4D97-AF65-F5344CB8AC3E}">
        <p14:creationId xmlns:p14="http://schemas.microsoft.com/office/powerpoint/2010/main" val="4250762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ar-JO" dirty="0">
                <a:effectLst/>
                <a:ea typeface="ＭＳ Ｐゴシック" charset="0"/>
              </a:rPr>
              <a:t>عاش كحيوان</a:t>
            </a:r>
            <a:endParaRPr lang="en-US" dirty="0">
              <a:effectLst/>
              <a:ea typeface="ＭＳ Ｐゴシック" charset="0"/>
            </a:endParaRPr>
          </a:p>
        </p:txBody>
      </p:sp>
      <p:sp>
        <p:nvSpPr>
          <p:cNvPr id="5" name="Title 2"/>
          <p:cNvSpPr txBox="1">
            <a:spLocks/>
          </p:cNvSpPr>
          <p:nvPr/>
        </p:nvSpPr>
        <p:spPr bwMode="auto">
          <a:xfrm>
            <a:off x="-7620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رسم نبوخدنصر المشهور لوليم بليك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1983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353831" y="76200"/>
            <a:ext cx="704039"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ar-JO" sz="2800" b="1" dirty="0">
                <a:latin typeface="Arial" panose="020B0604020202020204" pitchFamily="34" charset="0"/>
                <a:cs typeface="Arial" panose="020B0604020202020204" pitchFamily="34" charset="0"/>
              </a:rPr>
              <a:t>سقوط</a:t>
            </a:r>
            <a:br>
              <a:rPr kumimoji="1" lang="ar-JO" sz="2800" b="1" dirty="0">
                <a:latin typeface="Arial" panose="020B0604020202020204" pitchFamily="34" charset="0"/>
                <a:cs typeface="Arial" panose="020B0604020202020204" pitchFamily="34" charset="0"/>
              </a:rPr>
            </a:br>
            <a:r>
              <a:rPr kumimoji="1" lang="ar-JO" sz="2800" b="1" dirty="0">
                <a:latin typeface="Arial" panose="020B0604020202020204" pitchFamily="34" charset="0"/>
                <a:cs typeface="Arial" panose="020B0604020202020204" pitchFamily="34" charset="0"/>
              </a:rPr>
              <a:t>أورشليم</a:t>
            </a:r>
            <a:endParaRPr kumimoji="1" lang="en-US" sz="2800" b="1" dirty="0">
              <a:latin typeface="Arial" panose="020B0604020202020204" pitchFamily="34" charset="0"/>
              <a:cs typeface="Arial" panose="020B0604020202020204" pitchFamily="34" charset="0"/>
            </a:endParaRP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تواريخ رئيسية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جدول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232و342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ar-JO" sz="4000" b="1" dirty="0">
                <a:solidFill>
                  <a:schemeClr val="bg2"/>
                </a:solidFill>
                <a:effectLst/>
                <a:latin typeface="Arial" panose="020B0604020202020204" pitchFamily="34" charset="0"/>
                <a:ea typeface="ＭＳ Ｐゴシック" charset="0"/>
                <a:cs typeface="Arial" panose="020B0604020202020204" pitchFamily="34" charset="0"/>
              </a:rPr>
              <a:t>جدول السبي</a:t>
            </a:r>
            <a:endParaRPr kumimoji="0" lang="en-US" sz="4000" b="1" dirty="0">
              <a:solidFill>
                <a:schemeClr val="bg2"/>
              </a:solidFill>
              <a:effectLst/>
              <a:latin typeface="Arial" panose="020B0604020202020204" pitchFamily="34" charset="0"/>
              <a:ea typeface="ＭＳ Ｐゴシック" charset="0"/>
              <a:cs typeface="Arial" panose="020B0604020202020204" pitchFamily="34"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2321و342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السبي البابلي</a:t>
            </a:r>
            <a:endParaRPr kumimoji="0" lang="en-US" sz="10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John C. Whitcomb, 4</a:t>
            </a:r>
            <a:r>
              <a:rPr kumimoji="0" lang="en-US" sz="800" b="1" u="none" strike="noStrike" kern="1200" cap="none" spc="0" normalizeH="0" baseline="30000" noProof="0" dirty="0">
                <a:ln>
                  <a:noFill/>
                </a:ln>
                <a:solidFill>
                  <a:srgbClr val="000000"/>
                </a:solidFill>
                <a:effectLst/>
                <a:uLnTx/>
                <a:uFillTx/>
                <a:latin typeface="Arial" panose="020B0604020202020204" pitchFamily="34" charset="0"/>
                <a:ea typeface="Arial" charset="0"/>
                <a:cs typeface="Arial" panose="020B0604020202020204" pitchFamily="34" charset="0"/>
              </a:rPr>
              <a:t>th</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extLst>
      <p:ext uri="{BB962C8B-B14F-4D97-AF65-F5344CB8AC3E}">
        <p14:creationId xmlns:p14="http://schemas.microsoft.com/office/powerpoint/2010/main" val="1968077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0" y="33164"/>
            <a:ext cx="9144000" cy="682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20072" y="116632"/>
            <a:ext cx="3714750" cy="1015663"/>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rPr>
              <a:t>المسبيين الإسرائيليين</a:t>
            </a:r>
            <a:endPar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rPr>
              <a:t>586 ق.م</a:t>
            </a:r>
            <a:endParaRPr kumimoji="0" lang="en-US" sz="30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10486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ar-JO" sz="3600" dirty="0">
                <a:solidFill>
                  <a:schemeClr val="tx1"/>
                </a:solidFill>
                <a:effectLst>
                  <a:outerShdw blurRad="50800" dist="76200" dir="2700000" algn="tl" rotWithShape="0">
                    <a:srgbClr val="000000"/>
                  </a:outerShdw>
                </a:effectLst>
                <a:ea typeface="ＭＳ Ｐゴシック" charset="0"/>
                <a:cs typeface="Arial" panose="020B0604020202020204" pitchFamily="34" charset="0"/>
              </a:rPr>
              <a:t>ملوك بابل الجديدة</a:t>
            </a:r>
            <a:endParaRPr kumimoji="1" lang="en-US" sz="3600" dirty="0">
              <a:solidFill>
                <a:schemeClr val="tx1"/>
              </a:solidFill>
              <a:effectLst>
                <a:outerShdw blurRad="50800" dist="76200" dir="2700000" algn="tl" rotWithShape="0">
                  <a:srgbClr val="000000"/>
                </a:outerShdw>
              </a:effectLst>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912193" y="2957513"/>
            <a:ext cx="2064988" cy="1138773"/>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نبوخدنصر</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605-562 (43 سنة)</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استعمر يهوذا</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20" name="Text Box 16"/>
          <p:cNvSpPr txBox="1">
            <a:spLocks noChangeArrowheads="1"/>
          </p:cNvSpPr>
          <p:nvPr/>
        </p:nvSpPr>
        <p:spPr bwMode="auto">
          <a:xfrm>
            <a:off x="5000215" y="5491163"/>
            <a:ext cx="1200971" cy="1138773"/>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t>بيلشاصر</a:t>
            </a:r>
            <a:br>
              <a:rPr kumimoji="0" lang="en-US"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t>553-539</a:t>
            </a:r>
            <a:b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br>
            <a: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t>(</a:t>
            </a: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t>14 سنة</a:t>
            </a:r>
            <a: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rial" charset="0"/>
                <a:cs typeface="Arial" panose="020B0604020202020204" pitchFamily="34" charset="0"/>
              </a:rPr>
              <a:t>)</a:t>
            </a:r>
          </a:p>
        </p:txBody>
      </p:sp>
      <p:sp>
        <p:nvSpPr>
          <p:cNvPr id="507922" name="Text Box 18"/>
          <p:cNvSpPr txBox="1">
            <a:spLocks noChangeArrowheads="1"/>
          </p:cNvSpPr>
          <p:nvPr/>
        </p:nvSpPr>
        <p:spPr bwMode="auto">
          <a:xfrm>
            <a:off x="912193" y="1066800"/>
            <a:ext cx="2064988" cy="113877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نبو بلاصر</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625-605 (20 سنة)</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استعمر نينوى</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نبونايدس</a:t>
            </a:r>
            <a:br>
              <a:rPr kumimoji="0" lang="en-US"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556-539</a:t>
            </a:r>
            <a:b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17 سنة</a:t>
            </a:r>
            <a:r>
              <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4076700" y="990600"/>
            <a:ext cx="3048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نرجل آصر</a:t>
            </a:r>
            <a:endPar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560-556 (4 سنوات)</a:t>
            </a:r>
            <a:endParaRPr kumimoji="0" lang="en-US"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منفى اختياري</a:t>
            </a:r>
            <a:endParaRPr kumimoji="0" lang="en-US" sz="2000" b="1" u="none" strike="noStrike" kern="1200" cap="none" spc="0" normalizeH="0" baseline="0" noProof="0" dirty="0">
              <a:ln>
                <a:noFill/>
              </a:ln>
              <a:solidFill>
                <a:srgbClr val="FFBCF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30" name="Text Box 26"/>
          <p:cNvSpPr txBox="1">
            <a:spLocks noChangeArrowheads="1"/>
          </p:cNvSpPr>
          <p:nvPr/>
        </p:nvSpPr>
        <p:spPr bwMode="auto">
          <a:xfrm>
            <a:off x="8382000" y="90488"/>
            <a:ext cx="704039"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31" name="Text Box 27"/>
          <p:cNvSpPr txBox="1">
            <a:spLocks noChangeArrowheads="1"/>
          </p:cNvSpPr>
          <p:nvPr/>
        </p:nvSpPr>
        <p:spPr bwMode="auto">
          <a:xfrm>
            <a:off x="6324600" y="6019800"/>
            <a:ext cx="2573140" cy="40011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السلالة الأولى باللون الأبيض</a:t>
            </a:r>
            <a:endParaRPr kumimoji="0" lang="en-US" sz="16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32" name="Text Box 28"/>
          <p:cNvSpPr txBox="1">
            <a:spLocks noChangeArrowheads="1"/>
          </p:cNvSpPr>
          <p:nvPr/>
        </p:nvSpPr>
        <p:spPr bwMode="auto">
          <a:xfrm>
            <a:off x="6659563" y="6400800"/>
            <a:ext cx="2100255" cy="40011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الآخرون باللون الأصفر</a:t>
            </a:r>
            <a:endParaRPr kumimoji="0" lang="en-US" sz="16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تيماء</a:t>
            </a:r>
            <a:endParaRPr kumimoji="0" lang="en-US" sz="2000" b="1" u="none" strike="noStrike" kern="1200" cap="none" spc="0" normalizeH="0" baseline="0" noProof="0" dirty="0">
              <a:ln>
                <a:noFill/>
              </a:ln>
              <a:solidFill>
                <a:srgbClr val="FFBCF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4</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7</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أويل مردوخ</a:t>
            </a:r>
            <a:br>
              <a:rPr kumimoji="0" lang="en-US" sz="2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562-560 (سنتين)</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أطلق يهوياقيم</a:t>
            </a:r>
            <a:br>
              <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2 مل 25: 27</a:t>
            </a:r>
            <a:r>
              <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6</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47" name="Text Box 21"/>
          <p:cNvSpPr txBox="1">
            <a:spLocks noChangeArrowheads="1"/>
          </p:cNvSpPr>
          <p:nvPr/>
        </p:nvSpPr>
        <p:spPr bwMode="auto">
          <a:xfrm>
            <a:off x="4076700" y="2217738"/>
            <a:ext cx="3048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لباشي مردوخ</a:t>
            </a:r>
            <a:endParaRPr kumimoji="0" lang="en-US"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556 (9 شهور)</a:t>
            </a:r>
            <a:endParaRPr kumimoji="0" lang="en-US" sz="2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rPr>
                <a:t>5</a:t>
              </a: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5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7914">
                                            <p:txEl>
                                              <p:pRg st="1" end="1"/>
                                            </p:txEl>
                                          </p:spTgt>
                                        </p:tgtEl>
                                        <p:attrNameLst>
                                          <p:attrName>style.visibility</p:attrName>
                                        </p:attrNameLst>
                                      </p:cBhvr>
                                      <p:to>
                                        <p:strVal val="visible"/>
                                      </p:to>
                                    </p:set>
                                    <p:animEffect transition="in" filter="dissolve">
                                      <p:cBhvr>
                                        <p:cTn id="27" dur="500"/>
                                        <p:tgtEl>
                                          <p:spTgt spid="507914">
                                            <p:txEl>
                                              <p:pRg st="1" end="1"/>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07914">
                                            <p:txEl>
                                              <p:pRg st="2" end="2"/>
                                            </p:txEl>
                                          </p:spTgt>
                                        </p:tgtEl>
                                        <p:attrNameLst>
                                          <p:attrName>style.visibility</p:attrName>
                                        </p:attrNameLst>
                                      </p:cBhvr>
                                      <p:to>
                                        <p:strVal val="visible"/>
                                      </p:to>
                                    </p:set>
                                    <p:animEffect transition="in" filter="dissolve">
                                      <p:cBhvr>
                                        <p:cTn id="30" dur="500"/>
                                        <p:tgtEl>
                                          <p:spTgt spid="50791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8">
                                            <p:txEl>
                                              <p:pRg st="0" end="0"/>
                                            </p:txEl>
                                          </p:spTgt>
                                        </p:tgtEl>
                                        <p:attrNameLst>
                                          <p:attrName>style.visibility</p:attrName>
                                        </p:attrNameLst>
                                      </p:cBhvr>
                                      <p:to>
                                        <p:strVal val="visible"/>
                                      </p:to>
                                    </p:set>
                                    <p:animEffect transition="in" filter="dissolve">
                                      <p:cBhvr>
                                        <p:cTn id="42" dur="500"/>
                                        <p:tgtEl>
                                          <p:spTgt spid="38">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8">
                                            <p:txEl>
                                              <p:pRg st="1" end="1"/>
                                            </p:txEl>
                                          </p:spTgt>
                                        </p:tgtEl>
                                        <p:attrNameLst>
                                          <p:attrName>style.visibility</p:attrName>
                                        </p:attrNameLst>
                                      </p:cBhvr>
                                      <p:to>
                                        <p:strVal val="visible"/>
                                      </p:to>
                                    </p:set>
                                    <p:animEffect transition="in" filter="dissolve">
                                      <p:cBhvr>
                                        <p:cTn id="45" dur="500"/>
                                        <p:tgtEl>
                                          <p:spTgt spid="38">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childTnLst>
                          </p:cTn>
                        </p:par>
                        <p:par>
                          <p:cTn id="51" fill="hold" nodeType="afterGroup">
                            <p:stCondLst>
                              <p:cond delay="500"/>
                            </p:stCondLst>
                            <p:childTnLst>
                              <p:par>
                                <p:cTn id="52" presetID="9" presetClass="entr" presetSubtype="0"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07925">
                                            <p:txEl>
                                              <p:pRg st="0" end="0"/>
                                            </p:txEl>
                                          </p:spTgt>
                                        </p:tgtEl>
                                        <p:attrNameLst>
                                          <p:attrName>style.visibility</p:attrName>
                                        </p:attrNameLst>
                                      </p:cBhvr>
                                      <p:to>
                                        <p:strVal val="visible"/>
                                      </p:to>
                                    </p:set>
                                    <p:animEffect transition="in" filter="dissolve">
                                      <p:cBhvr>
                                        <p:cTn id="57" dur="500"/>
                                        <p:tgtEl>
                                          <p:spTgt spid="50792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07925">
                                            <p:txEl>
                                              <p:pRg st="1" end="1"/>
                                            </p:txEl>
                                          </p:spTgt>
                                        </p:tgtEl>
                                        <p:attrNameLst>
                                          <p:attrName>style.visibility</p:attrName>
                                        </p:attrNameLst>
                                      </p:cBhvr>
                                      <p:to>
                                        <p:strVal val="visible"/>
                                      </p:to>
                                    </p:set>
                                    <p:animEffect transition="in" filter="dissolve">
                                      <p:cBhvr>
                                        <p:cTn id="62" dur="500"/>
                                        <p:tgtEl>
                                          <p:spTgt spid="507925">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dissolve">
                                      <p:cBhvr>
                                        <p:cTn id="67" dur="500"/>
                                        <p:tgtEl>
                                          <p:spTgt spid="51"/>
                                        </p:tgtEl>
                                      </p:cBhvr>
                                    </p:animEffect>
                                  </p:childTnLst>
                                </p:cTn>
                              </p:par>
                            </p:childTnLst>
                          </p:cTn>
                        </p:par>
                        <p:par>
                          <p:cTn id="68" fill="hold" nodeType="afterGroup">
                            <p:stCondLst>
                              <p:cond delay="500"/>
                            </p:stCondLst>
                            <p:childTnLst>
                              <p:par>
                                <p:cTn id="69" presetID="9"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dissolve">
                                      <p:cBhvr>
                                        <p:cTn id="71" dur="500"/>
                                        <p:tgtEl>
                                          <p:spTgt spid="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47">
                                            <p:txEl>
                                              <p:pRg st="0" end="0"/>
                                            </p:txEl>
                                          </p:spTgt>
                                        </p:tgtEl>
                                        <p:attrNameLst>
                                          <p:attrName>style.visibility</p:attrName>
                                        </p:attrNameLst>
                                      </p:cBhvr>
                                      <p:to>
                                        <p:strVal val="visible"/>
                                      </p:to>
                                    </p:set>
                                    <p:animEffect transition="in" filter="dissolve">
                                      <p:cBhvr>
                                        <p:cTn id="74" dur="500"/>
                                        <p:tgtEl>
                                          <p:spTgt spid="47">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47">
                                            <p:txEl>
                                              <p:pRg st="1" end="1"/>
                                            </p:txEl>
                                          </p:spTgt>
                                        </p:tgtEl>
                                        <p:attrNameLst>
                                          <p:attrName>style.visibility</p:attrName>
                                        </p:attrNameLst>
                                      </p:cBhvr>
                                      <p:to>
                                        <p:strVal val="visible"/>
                                      </p:to>
                                    </p:set>
                                    <p:animEffect transition="in" filter="dissolve">
                                      <p:cBhvr>
                                        <p:cTn id="79" dur="500"/>
                                        <p:tgtEl>
                                          <p:spTgt spid="47">
                                            <p:txEl>
                                              <p:pRg st="1" end="1"/>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dissolve">
                                      <p:cBhvr>
                                        <p:cTn id="84" dur="500"/>
                                        <p:tgtEl>
                                          <p:spTgt spid="52"/>
                                        </p:tgtEl>
                                      </p:cBhvr>
                                    </p:animEffect>
                                  </p:childTnLst>
                                </p:cTn>
                              </p:par>
                            </p:childTnLst>
                          </p:cTn>
                        </p:par>
                        <p:par>
                          <p:cTn id="85" fill="hold" nodeType="afterGroup">
                            <p:stCondLst>
                              <p:cond delay="500"/>
                            </p:stCondLst>
                            <p:childTnLst>
                              <p:par>
                                <p:cTn id="86" presetID="9" presetClass="entr" presetSubtype="0"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dissolve">
                                      <p:cBhvr>
                                        <p:cTn id="88" dur="500"/>
                                        <p:tgtEl>
                                          <p:spTgt spid="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07924">
                                            <p:txEl>
                                              <p:pRg st="0" end="0"/>
                                            </p:txEl>
                                          </p:spTgt>
                                        </p:tgtEl>
                                        <p:attrNameLst>
                                          <p:attrName>style.visibility</p:attrName>
                                        </p:attrNameLst>
                                      </p:cBhvr>
                                      <p:to>
                                        <p:strVal val="visible"/>
                                      </p:to>
                                    </p:set>
                                    <p:animEffect transition="in" filter="dissolve">
                                      <p:cBhvr>
                                        <p:cTn id="91" dur="500"/>
                                        <p:tgtEl>
                                          <p:spTgt spid="507924">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507927">
                                            <p:txEl>
                                              <p:pRg st="0" end="0"/>
                                            </p:txEl>
                                          </p:spTgt>
                                        </p:tgtEl>
                                        <p:attrNameLst>
                                          <p:attrName>style.visibility</p:attrName>
                                        </p:attrNameLst>
                                      </p:cBhvr>
                                      <p:to>
                                        <p:strVal val="visible"/>
                                      </p:to>
                                    </p:set>
                                    <p:animEffect transition="in" filter="dissolve">
                                      <p:cBhvr>
                                        <p:cTn id="96" dur="500"/>
                                        <p:tgtEl>
                                          <p:spTgt spid="507927">
                                            <p:txEl>
                                              <p:pRg st="0" end="0"/>
                                            </p:txEl>
                                          </p:spTgt>
                                        </p:tgtEl>
                                      </p:cBhvr>
                                    </p:animEffect>
                                  </p:childTnLst>
                                </p:cTn>
                              </p:par>
                              <p:par>
                                <p:cTn id="97" presetID="9" presetClass="entr" presetSubtype="0" fill="hold" nodeType="withEffect">
                                  <p:stCondLst>
                                    <p:cond delay="0"/>
                                  </p:stCondLst>
                                  <p:childTnLst>
                                    <p:set>
                                      <p:cBhvr>
                                        <p:cTn id="98" dur="1" fill="hold">
                                          <p:stCondLst>
                                            <p:cond delay="0"/>
                                          </p:stCondLst>
                                        </p:cTn>
                                        <p:tgtEl>
                                          <p:spTgt spid="507929"/>
                                        </p:tgtEl>
                                        <p:attrNameLst>
                                          <p:attrName>style.visibility</p:attrName>
                                        </p:attrNameLst>
                                      </p:cBhvr>
                                      <p:to>
                                        <p:strVal val="visible"/>
                                      </p:to>
                                    </p:set>
                                    <p:animEffect transition="in" filter="dissolve">
                                      <p:cBhvr>
                                        <p:cTn id="99" dur="500"/>
                                        <p:tgtEl>
                                          <p:spTgt spid="507929"/>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507934">
                                            <p:txEl>
                                              <p:pRg st="0" end="0"/>
                                            </p:txEl>
                                          </p:spTgt>
                                        </p:tgtEl>
                                        <p:attrNameLst>
                                          <p:attrName>style.visibility</p:attrName>
                                        </p:attrNameLst>
                                      </p:cBhvr>
                                      <p:to>
                                        <p:strVal val="visible"/>
                                      </p:to>
                                    </p:set>
                                    <p:animEffect transition="in" filter="dissolve">
                                      <p:cBhvr>
                                        <p:cTn id="102" dur="500"/>
                                        <p:tgtEl>
                                          <p:spTgt spid="507934">
                                            <p:txEl>
                                              <p:pRg st="0" end="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507919"/>
                                        </p:tgtEl>
                                        <p:attrNameLst>
                                          <p:attrName>style.visibility</p:attrName>
                                        </p:attrNameLst>
                                      </p:cBhvr>
                                      <p:to>
                                        <p:strVal val="visible"/>
                                      </p:to>
                                    </p:set>
                                    <p:animEffect transition="in" filter="dissolve">
                                      <p:cBhvr>
                                        <p:cTn id="107" dur="500"/>
                                        <p:tgtEl>
                                          <p:spTgt spid="507919"/>
                                        </p:tgtEl>
                                      </p:cBhvr>
                                    </p:animEffect>
                                  </p:childTnLst>
                                </p:cTn>
                              </p:par>
                            </p:childTnLst>
                          </p:cTn>
                        </p:par>
                        <p:par>
                          <p:cTn id="108" fill="hold" nodeType="afterGroup">
                            <p:stCondLst>
                              <p:cond delay="500"/>
                            </p:stCondLst>
                            <p:childTnLst>
                              <p:par>
                                <p:cTn id="109" presetID="9"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dissolve">
                                      <p:cBhvr>
                                        <p:cTn id="111" dur="500"/>
                                        <p:tgtEl>
                                          <p:spTgt spid="5"/>
                                        </p:tgtEl>
                                      </p:cBhvr>
                                    </p:animEffect>
                                  </p:childTnLst>
                                </p:cTn>
                              </p:par>
                            </p:childTnLst>
                          </p:cTn>
                        </p:par>
                        <p:par>
                          <p:cTn id="112" fill="hold" nodeType="afterGroup">
                            <p:stCondLst>
                              <p:cond delay="1000"/>
                            </p:stCondLst>
                            <p:childTnLst>
                              <p:par>
                                <p:cTn id="113" presetID="9" presetClass="entr" presetSubtype="0" fill="hold" grpId="0" nodeType="afterEffect">
                                  <p:stCondLst>
                                    <p:cond delay="0"/>
                                  </p:stCondLst>
                                  <p:childTnLst>
                                    <p:set>
                                      <p:cBhvr>
                                        <p:cTn id="114" dur="1" fill="hold">
                                          <p:stCondLst>
                                            <p:cond delay="0"/>
                                          </p:stCondLst>
                                        </p:cTn>
                                        <p:tgtEl>
                                          <p:spTgt spid="507920">
                                            <p:txEl>
                                              <p:pRg st="0" end="0"/>
                                            </p:txEl>
                                          </p:spTgt>
                                        </p:tgtEl>
                                        <p:attrNameLst>
                                          <p:attrName>style.visibility</p:attrName>
                                        </p:attrNameLst>
                                      </p:cBhvr>
                                      <p:to>
                                        <p:strVal val="visible"/>
                                      </p:to>
                                    </p:set>
                                    <p:animEffect transition="in" filter="dissolve">
                                      <p:cBhvr>
                                        <p:cTn id="115"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8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209800" y="-560387"/>
            <a:ext cx="5840413" cy="802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4" name="Rectangle 2"/>
          <p:cNvSpPr>
            <a:spLocks noGrp="1" noChangeArrowheads="1"/>
          </p:cNvSpPr>
          <p:nvPr>
            <p:ph type="ctrTitle"/>
          </p:nvPr>
        </p:nvSpPr>
        <p:spPr>
          <a:xfrm>
            <a:off x="0" y="0"/>
            <a:ext cx="9144000" cy="609600"/>
          </a:xfrm>
        </p:spPr>
        <p:txBody>
          <a:bodyPr/>
          <a:lstStyle/>
          <a:p>
            <a:pPr eaLnBrk="1" hangingPunct="1">
              <a:defRPr/>
            </a:pPr>
            <a:r>
              <a:rPr lang="ar-JO" sz="2800" dirty="0">
                <a:solidFill>
                  <a:srgbClr val="FFCC00"/>
                </a:solidFill>
                <a:effectLst>
                  <a:outerShdw blurRad="38100" dist="38100" dir="2700000" algn="tl">
                    <a:srgbClr val="FFFFFF"/>
                  </a:outerShdw>
                </a:effectLst>
                <a:ea typeface="ＭＳ Ｐゴシック" charset="0"/>
              </a:rPr>
              <a:t>كل الحكام الذين عظموا أنفسهم سيوضعون</a:t>
            </a:r>
            <a:endParaRPr lang="en-US" sz="2800" dirty="0">
              <a:effectLst>
                <a:outerShdw blurRad="38100" dist="38100" dir="2700000" algn="tl">
                  <a:srgbClr val="808080"/>
                </a:outerShdw>
              </a:effectLst>
              <a:ea typeface="ＭＳ Ｐゴシック" charset="0"/>
            </a:endParaRPr>
          </a:p>
        </p:txBody>
      </p:sp>
      <p:pic>
        <p:nvPicPr>
          <p:cNvPr id="3614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25" y="1676400"/>
            <a:ext cx="2581275" cy="32766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6147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3163" y="1981200"/>
            <a:ext cx="2509837" cy="28956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Rectangle 3"/>
          <p:cNvSpPr txBox="1">
            <a:spLocks noChangeArrowheads="1"/>
          </p:cNvSpPr>
          <p:nvPr/>
        </p:nvSpPr>
        <p:spPr bwMode="auto">
          <a:xfrm>
            <a:off x="0" y="4876800"/>
            <a:ext cx="883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a:spcBef>
                <a:spcPct val="20000"/>
              </a:spcBef>
              <a:defRPr/>
            </a:pPr>
            <a:r>
              <a:rPr lang="ar-JO" sz="3200" b="1" kern="0" dirty="0">
                <a:solidFill>
                  <a:schemeClr val="bg1"/>
                </a:solidFill>
                <a:latin typeface="Arial" panose="020B0604020202020204" pitchFamily="34" charset="0"/>
                <a:ea typeface="+mn-ea"/>
                <a:cs typeface="Arial" panose="020B0604020202020204" pitchFamily="34" charset="0"/>
              </a:rPr>
              <a:t>كان صدام يرى نفسه على أنه نبوخذنصر الجديد.                  وهذا شمل نهايته</a:t>
            </a:r>
            <a:endParaRPr lang="en-US" sz="3200" b="1" kern="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fade">
                                      <p:cBhvr>
                                        <p:cTn id="7" dur="500"/>
                                        <p:tgtEl>
                                          <p:spTgt spid="361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1477"/>
                                        </p:tgtEl>
                                        <p:attrNameLst>
                                          <p:attrName>style.visibility</p:attrName>
                                        </p:attrNameLst>
                                      </p:cBhvr>
                                      <p:to>
                                        <p:strVal val="visible"/>
                                      </p:to>
                                    </p:set>
                                    <p:animEffect transition="in" filter="fade">
                                      <p:cBhvr>
                                        <p:cTn id="12" dur="500"/>
                                        <p:tgtEl>
                                          <p:spTgt spid="361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361478"/>
                                        </p:tgtEl>
                                        <p:attrNameLst>
                                          <p:attrName>style.visibility</p:attrName>
                                        </p:attrNameLst>
                                      </p:cBhvr>
                                      <p:to>
                                        <p:strVal val="visible"/>
                                      </p:to>
                                    </p:set>
                                    <p:anim calcmode="lin" valueType="num">
                                      <p:cBhvr>
                                        <p:cTn id="17" dur="1000" fill="hold"/>
                                        <p:tgtEl>
                                          <p:spTgt spid="361478"/>
                                        </p:tgtEl>
                                        <p:attrNameLst>
                                          <p:attrName>ppt_w</p:attrName>
                                        </p:attrNameLst>
                                      </p:cBhvr>
                                      <p:tavLst>
                                        <p:tav tm="0">
                                          <p:val>
                                            <p:fltVal val="0"/>
                                          </p:val>
                                        </p:tav>
                                        <p:tav tm="100000">
                                          <p:val>
                                            <p:strVal val="#ppt_w"/>
                                          </p:val>
                                        </p:tav>
                                      </p:tavLst>
                                    </p:anim>
                                    <p:anim calcmode="lin" valueType="num">
                                      <p:cBhvr>
                                        <p:cTn id="18" dur="1000" fill="hold"/>
                                        <p:tgtEl>
                                          <p:spTgt spid="361478"/>
                                        </p:tgtEl>
                                        <p:attrNameLst>
                                          <p:attrName>ppt_h</p:attrName>
                                        </p:attrNameLst>
                                      </p:cBhvr>
                                      <p:tavLst>
                                        <p:tav tm="0">
                                          <p:val>
                                            <p:fltVal val="0"/>
                                          </p:val>
                                        </p:tav>
                                        <p:tav tm="100000">
                                          <p:val>
                                            <p:strVal val="#ppt_h"/>
                                          </p:val>
                                        </p:tav>
                                      </p:tavLst>
                                    </p:anim>
                                    <p:anim calcmode="lin" valueType="num">
                                      <p:cBhvr>
                                        <p:cTn id="19" dur="1000" fill="hold"/>
                                        <p:tgtEl>
                                          <p:spTgt spid="36147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614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61485"/>
                                        </p:tgtEl>
                                        <p:attrNameLst>
                                          <p:attrName>style.visibility</p:attrName>
                                        </p:attrNameLst>
                                      </p:cBhvr>
                                      <p:to>
                                        <p:strVal val="visible"/>
                                      </p:to>
                                    </p:set>
                                    <p:animEffect transition="in" filter="fade">
                                      <p:cBhvr>
                                        <p:cTn id="25" dur="500"/>
                                        <p:tgtEl>
                                          <p:spTgt spid="361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autoUpdateAnimBg="0"/>
      <p:bldP spid="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سيفشل عهد المسيح الدجّال(9: 27) الذي على نمط أنطيوخوس (11: 22-32) وسيبَدّل بالمسيّا الحقيقي والوحيد حافظ العهد(9: 4).</a:t>
            </a:r>
          </a:p>
        </p:txBody>
      </p:sp>
      <p:sp>
        <p:nvSpPr>
          <p:cNvPr id="5" name="Text Box 3"/>
          <p:cNvSpPr txBox="1">
            <a:spLocks noChangeArrowheads="1"/>
          </p:cNvSpPr>
          <p:nvPr/>
        </p:nvSpPr>
        <p:spPr bwMode="auto">
          <a:xfrm>
            <a:off x="8028385" y="44450"/>
            <a:ext cx="10106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6966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نثر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1-7         السبي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8-16       الطعام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17-21     التعظيم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293" name="Text Box 5"/>
          <p:cNvSpPr txBox="1">
            <a:spLocks noChangeArrowheads="1"/>
          </p:cNvSpPr>
          <p:nvPr/>
        </p:nvSpPr>
        <p:spPr bwMode="auto">
          <a:xfrm>
            <a:off x="1676400" y="3622675"/>
            <a:ext cx="7467600" cy="26776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ar-JO" sz="2400" b="1" u="none" strike="noStrike" kern="1200" cap="none" spc="0" normalizeH="0" baseline="0" noProof="0" dirty="0">
                <a:ln>
                  <a:noFill/>
                </a:ln>
                <a:solidFill>
                  <a:srgbClr val="660033"/>
                </a:solidFill>
                <a:effectLst/>
                <a:uLnTx/>
                <a:uFillTx/>
                <a:latin typeface="Arial" panose="020B0604020202020204" pitchFamily="34" charset="0"/>
                <a:cs typeface="Arial" panose="020B0604020202020204" pitchFamily="34" charset="0"/>
              </a:rPr>
              <a:t>2-7      رؤى نثرية</a:t>
            </a:r>
            <a:endParaRPr kumimoji="0" lang="en-US" altLang="ja-JP" sz="24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ar-JO" altLang="ja-JP" sz="24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2 المملكة : صورة تاريخية للتدمير</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 الإنقاذ من اتون النار</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إذلال نبوخدنصر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إذلال بيلشاصر</a:t>
            </a:r>
            <a:endParaRPr kumimoji="0" lang="en-US" altLang="ja-JP"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ar-JO" altLang="ja-JP"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الإنقاذ من جب الأسود</a:t>
            </a:r>
            <a:endParaRPr kumimoji="0" lang="en-US" altLang="ja-JP" sz="24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ar-JO" sz="24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7. المملكة : الوحوش التاريخية تدمرت</a:t>
            </a: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301" name="Rectangle 13"/>
          <p:cNvSpPr>
            <a:spLocks noChangeArrowheads="1"/>
          </p:cNvSpPr>
          <p:nvPr/>
        </p:nvSpPr>
        <p:spPr bwMode="auto">
          <a:xfrm>
            <a:off x="3048000" y="4800600"/>
            <a:ext cx="6096000" cy="685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304800" y="2971800"/>
            <a:ext cx="858768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4000" dirty="0">
                <a:effectLst/>
                <a:ea typeface="ＭＳ Ｐゴシック" charset="0"/>
              </a:rPr>
              <a:t>التصالبية في دانيال 2-7</a:t>
            </a:r>
            <a:endParaRPr lang="en-US" sz="4000" dirty="0">
              <a:effectLst/>
              <a:ea typeface="ＭＳ Ｐゴシック" charset="0"/>
            </a:endParaRPr>
          </a:p>
        </p:txBody>
      </p:sp>
      <p:sp>
        <p:nvSpPr>
          <p:cNvPr id="2" name="Rectangle 1">
            <a:extLst>
              <a:ext uri="{FF2B5EF4-FFF2-40B4-BE49-F238E27FC236}">
                <a16:creationId xmlns:a16="http://schemas.microsoft.com/office/drawing/2014/main" id="{72653A90-8251-33AF-483C-26B14C4AB7E9}"/>
              </a:ext>
            </a:extLst>
          </p:cNvPr>
          <p:cNvSpPr/>
          <p:nvPr/>
        </p:nvSpPr>
        <p:spPr>
          <a:xfrm>
            <a:off x="3131840" y="4846260"/>
            <a:ext cx="2049760" cy="56393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solidFill>
                  <a:schemeClr val="tx1"/>
                </a:solidFill>
                <a:latin typeface="Arial" panose="020B0604020202020204" pitchFamily="34" charset="0"/>
                <a:cs typeface="Arial" panose="020B0604020202020204" pitchFamily="34" charset="0"/>
              </a:rPr>
              <a:t>التصالبية</a:t>
            </a:r>
            <a:endParaRPr lang="en-US" sz="4800" b="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6C6602E-FFF9-AD52-FB88-591423321DEE}"/>
              </a:ext>
            </a:extLst>
          </p:cNvPr>
          <p:cNvSpPr/>
          <p:nvPr/>
        </p:nvSpPr>
        <p:spPr>
          <a:xfrm>
            <a:off x="683568" y="76200"/>
            <a:ext cx="7622232" cy="11205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chemeClr val="accent6">
                    <a:lumMod val="60000"/>
                    <a:lumOff val="40000"/>
                  </a:schemeClr>
                </a:solidFill>
                <a:latin typeface="Arial" panose="020B0604020202020204" pitchFamily="34" charset="0"/>
                <a:cs typeface="Arial" panose="020B0604020202020204" pitchFamily="34" charset="0"/>
              </a:rPr>
              <a:t>الملخص</a:t>
            </a:r>
            <a:endParaRPr lang="en-US" sz="9600" b="1" dirty="0">
              <a:solidFill>
                <a:schemeClr val="accent6">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46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grpId="0" nodeType="clickEffect">
                                  <p:stCondLst>
                                    <p:cond delay="0"/>
                                  </p:stCondLst>
                                  <p:childTnLst>
                                    <p:set>
                                      <p:cBhvr>
                                        <p:cTn id="33" dur="1" fill="hold">
                                          <p:stCondLst>
                                            <p:cond delay="0"/>
                                          </p:stCondLst>
                                        </p:cTn>
                                        <p:tgtEl>
                                          <p:spTgt spid="12301"/>
                                        </p:tgtEl>
                                        <p:attrNameLst>
                                          <p:attrName>style.visibility</p:attrName>
                                        </p:attrNameLst>
                                      </p:cBhvr>
                                      <p:to>
                                        <p:strVal val="visible"/>
                                      </p:to>
                                    </p:set>
                                    <p:animEffect transition="in" filter="fade">
                                      <p:cBhvr>
                                        <p:cTn id="34" dur="770" decel="100000"/>
                                        <p:tgtEl>
                                          <p:spTgt spid="12301"/>
                                        </p:tgtEl>
                                      </p:cBhvr>
                                    </p:animEffect>
                                    <p:animScale>
                                      <p:cBhvr>
                                        <p:cTn id="35" dur="770" decel="100000"/>
                                        <p:tgtEl>
                                          <p:spTgt spid="12301"/>
                                        </p:tgtEl>
                                      </p:cBhvr>
                                      <p:from x="10000" y="10000"/>
                                      <p:to x="200000" y="450000"/>
                                    </p:animScale>
                                    <p:animScale>
                                      <p:cBhvr>
                                        <p:cTn id="36" dur="1230" accel="100000" fill="hold">
                                          <p:stCondLst>
                                            <p:cond delay="770"/>
                                          </p:stCondLst>
                                        </p:cTn>
                                        <p:tgtEl>
                                          <p:spTgt spid="12301"/>
                                        </p:tgtEl>
                                      </p:cBhvr>
                                      <p:from x="200000" y="450000"/>
                                      <p:to x="100000" y="100000"/>
                                    </p:animScale>
                                    <p:set>
                                      <p:cBhvr>
                                        <p:cTn id="37" dur="770" fill="hold"/>
                                        <p:tgtEl>
                                          <p:spTgt spid="12301"/>
                                        </p:tgtEl>
                                        <p:attrNameLst>
                                          <p:attrName>ppt_x</p:attrName>
                                        </p:attrNameLst>
                                      </p:cBhvr>
                                      <p:to>
                                        <p:strVal val="(0.5)"/>
                                      </p:to>
                                    </p:set>
                                    <p:anim from="(0.5)" to="(#ppt_x)" calcmode="lin" valueType="num">
                                      <p:cBhvr>
                                        <p:cTn id="38" dur="1230" accel="100000" fill="hold">
                                          <p:stCondLst>
                                            <p:cond delay="770"/>
                                          </p:stCondLst>
                                        </p:cTn>
                                        <p:tgtEl>
                                          <p:spTgt spid="12301"/>
                                        </p:tgtEl>
                                        <p:attrNameLst>
                                          <p:attrName>ppt_x</p:attrName>
                                        </p:attrNameLst>
                                      </p:cBhvr>
                                    </p:anim>
                                    <p:set>
                                      <p:cBhvr>
                                        <p:cTn id="39" dur="770" fill="hold"/>
                                        <p:tgtEl>
                                          <p:spTgt spid="12301"/>
                                        </p:tgtEl>
                                        <p:attrNameLst>
                                          <p:attrName>ppt_y</p:attrName>
                                        </p:attrNameLst>
                                      </p:cBhvr>
                                      <p:to>
                                        <p:strVal val="(#ppt_y+0.4)"/>
                                      </p:to>
                                    </p:set>
                                    <p:anim from="(#ppt_y+0.4)" to="(#ppt_y)" calcmode="lin" valueType="num">
                                      <p:cBhvr>
                                        <p:cTn id="40"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1" grpId="0" animBg="1"/>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53" name="Rectangle 13"/>
          <p:cNvSpPr>
            <a:spLocks noChangeArrowheads="1"/>
          </p:cNvSpPr>
          <p:nvPr/>
        </p:nvSpPr>
        <p:spPr bwMode="auto">
          <a:xfrm>
            <a:off x="-152400" y="5638800"/>
            <a:ext cx="9372600" cy="1371600"/>
          </a:xfrm>
          <a:prstGeom prst="rect">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en-US">
              <a:effectLst>
                <a:outerShdw blurRad="50800" dist="101600" dir="2700000" algn="tl" rotWithShape="0">
                  <a:srgbClr val="000000"/>
                </a:outerShdw>
              </a:effectLst>
              <a:latin typeface="Times New Roman" pitchFamily="-112" charset="0"/>
              <a:ea typeface="+mn-ea"/>
              <a:cs typeface="+mn-cs"/>
            </a:endParaRPr>
          </a:p>
        </p:txBody>
      </p:sp>
      <p:pic>
        <p:nvPicPr>
          <p:cNvPr id="612355" name="Picture 12" descr="ONEBN01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2356" name="Group 8"/>
          <p:cNvGrpSpPr>
            <a:grpSpLocks/>
          </p:cNvGrpSpPr>
          <p:nvPr/>
        </p:nvGrpSpPr>
        <p:grpSpPr bwMode="auto">
          <a:xfrm>
            <a:off x="0" y="990600"/>
            <a:ext cx="8534400" cy="2225675"/>
            <a:chOff x="384" y="1008"/>
            <a:chExt cx="5136" cy="1210"/>
          </a:xfrm>
        </p:grpSpPr>
        <p:pic>
          <p:nvPicPr>
            <p:cNvPr id="61236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 y="1056"/>
              <a:ext cx="187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 Box 5"/>
            <p:cNvSpPr txBox="1">
              <a:spLocks noChangeArrowheads="1"/>
            </p:cNvSpPr>
            <p:nvPr/>
          </p:nvSpPr>
          <p:spPr bwMode="auto">
            <a:xfrm>
              <a:off x="2352" y="1008"/>
              <a:ext cx="3168"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b="1">
                <a:solidFill>
                  <a:srgbClr val="003300"/>
                </a:solidFill>
                <a:effectLst>
                  <a:outerShdw blurRad="50800" dist="101600" dir="2700000" algn="tl" rotWithShape="0">
                    <a:srgbClr val="000000"/>
                  </a:outerShdw>
                </a:effectLst>
              </a:endParaRPr>
            </a:p>
          </p:txBody>
        </p:sp>
      </p:grpSp>
      <p:sp>
        <p:nvSpPr>
          <p:cNvPr id="10246" name="Text Box 6"/>
          <p:cNvSpPr txBox="1">
            <a:spLocks noChangeArrowheads="1"/>
          </p:cNvSpPr>
          <p:nvPr/>
        </p:nvSpPr>
        <p:spPr bwMode="auto">
          <a:xfrm>
            <a:off x="3429000" y="622300"/>
            <a:ext cx="5715000" cy="2308324"/>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p>
            <a:pPr algn="r">
              <a:defRPr/>
            </a:pPr>
            <a:r>
              <a:rPr lang="ar-JO" b="1" dirty="0">
                <a:solidFill>
                  <a:schemeClr val="bg1"/>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وعند انتهاء الأيام أنا نبوخذنصر رفعت عيني إلى السماء فرجع إلي عقلي وباركت العلي وسبحت وحمدت الحي إلى الأبد الذي سلطانه سلطان أبدي وملكوته إلى دور فدور. وحسبت جميع سكان الأرض كلا شيء وهو يفعل كما يشاء في جند السماء </a:t>
            </a:r>
          </a:p>
          <a:p>
            <a:pPr>
              <a:defRPr/>
            </a:pPr>
            <a:endParaRPr lang="en-US" b="1" dirty="0">
              <a:solidFill>
                <a:schemeClr val="bg1"/>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0247" name="Text Box 7"/>
          <p:cNvSpPr txBox="1">
            <a:spLocks noChangeArrowheads="1"/>
          </p:cNvSpPr>
          <p:nvPr/>
        </p:nvSpPr>
        <p:spPr bwMode="auto">
          <a:xfrm>
            <a:off x="0" y="3517900"/>
            <a:ext cx="9144000" cy="3323987"/>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rPr>
              <a:t>وسكان الأرض ولا يوجد من يمنع يده أو يقول له: ماذا تفعل؟ </a:t>
            </a:r>
          </a:p>
          <a:p>
            <a:pPr eaLnBrk="1" hangingPunct="1">
              <a:defRPr/>
            </a:pPr>
            <a:endParaRPr lang="en-US" sz="1800"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rPr>
              <a:t>في ذلك الوقت رجع إلي عقلي وعاد إلي جلال مملكتي ومجدي وبهائي وطلبني مشيري وعظمائي وتثبت على مملكتي وازدادت لي عظمة كثيرة. </a:t>
            </a:r>
          </a:p>
          <a:p>
            <a:pPr eaLnBrk="1" hangingPunct="1">
              <a:defRPr/>
            </a:pPr>
            <a:endParaRPr lang="ar-JO" sz="1800"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ar-JO" sz="1800"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ar-JO" sz="1800"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altLang="ja-JP" b="1" u="sng"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rPr>
              <a:t>فالآن أنا نبوخذنصر أسبح وأعظم وأحمد ملك السماء الذي كل أعماله حق وطرقه عدل ومن يسلك بالكبرياء فهو قادر على أن يذله.</a:t>
            </a:r>
          </a:p>
          <a:p>
            <a:pPr algn="r" eaLnBrk="1" hangingPunct="1">
              <a:defRPr/>
            </a:pPr>
            <a:r>
              <a:rPr lang="ar-JO" sz="1800" b="1"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rPr>
              <a:t>دانيال 4: 34-37</a:t>
            </a:r>
            <a:endParaRPr lang="en-US" sz="1800" b="1" u="sng" dirty="0">
              <a:solidFill>
                <a:schemeClr val="bg1"/>
              </a:solidFill>
              <a:effectLst>
                <a:outerShdw blurRad="50800" dist="101600" dir="2700000" algn="tl" rotWithShape="0">
                  <a:srgbClr val="000000"/>
                </a:outerShdw>
              </a:effectLst>
              <a:latin typeface="Arial" panose="020B0604020202020204" pitchFamily="34" charset="0"/>
              <a:cs typeface="Arial" panose="020B0604020202020204" pitchFamily="34" charset="0"/>
            </a:endParaRPr>
          </a:p>
        </p:txBody>
      </p:sp>
      <p:sp>
        <p:nvSpPr>
          <p:cNvPr id="10251" name="Rectangle 11"/>
          <p:cNvSpPr>
            <a:spLocks noGrp="1" noChangeArrowheads="1"/>
          </p:cNvSpPr>
          <p:nvPr>
            <p:ph type="title" idx="4294967295"/>
          </p:nvPr>
        </p:nvSpPr>
        <p:spPr>
          <a:xfrm>
            <a:off x="-76200" y="76200"/>
            <a:ext cx="3810000" cy="914400"/>
          </a:xfrm>
          <a:effectLst>
            <a:outerShdw blurRad="63500" dist="38099" dir="2700000" algn="ctr" rotWithShape="0">
              <a:schemeClr val="tx1">
                <a:alpha val="74998"/>
              </a:schemeClr>
            </a:outerShdw>
          </a:effectLst>
        </p:spPr>
        <p:txBody>
          <a:bodyPr/>
          <a:lstStyle/>
          <a:p>
            <a:pPr eaLnBrk="1" hangingPunct="1">
              <a:defRPr/>
            </a:pPr>
            <a:r>
              <a:rPr lang="ar-JO" sz="3200" dirty="0">
                <a:effectLst>
                  <a:outerShdw blurRad="50800" dist="101600" dir="2700000" algn="tl" rotWithShape="0">
                    <a:srgbClr val="000000"/>
                  </a:outerShdw>
                </a:effectLst>
                <a:ea typeface="ＭＳ Ｐゴシック" charset="0"/>
              </a:rPr>
              <a:t>إذلال</a:t>
            </a:r>
            <a:br>
              <a:rPr lang="ar-JO" sz="3200" dirty="0">
                <a:effectLst>
                  <a:outerShdw blurRad="50800" dist="101600" dir="2700000" algn="tl" rotWithShape="0">
                    <a:srgbClr val="000000"/>
                  </a:outerShdw>
                </a:effectLst>
                <a:ea typeface="ＭＳ Ｐゴシック" charset="0"/>
              </a:rPr>
            </a:br>
            <a:r>
              <a:rPr lang="ar-JO" sz="3200" dirty="0">
                <a:effectLst>
                  <a:outerShdw blurRad="50800" dist="101600" dir="2700000" algn="tl" rotWithShape="0">
                    <a:srgbClr val="000000"/>
                  </a:outerShdw>
                </a:effectLst>
                <a:ea typeface="ＭＳ Ｐゴシック" charset="0"/>
              </a:rPr>
              <a:t>نبوخدنصر</a:t>
            </a:r>
            <a:endParaRPr lang="en-US" sz="3200" dirty="0">
              <a:effectLst>
                <a:outerShdw blurRad="50800" dist="101600" dir="2700000" algn="tl" rotWithShape="0">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ipe(up)">
                                      <p:cBhvr>
                                        <p:cTn id="7" dur="5000"/>
                                        <p:tgtEl>
                                          <p:spTgt spid="10246"/>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wipe(up)">
                                      <p:cBhvr>
                                        <p:cTn id="11" dur="5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٥</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847979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FFFFF"/>
                </a:solidFill>
                <a:latin typeface="Arial" panose="020B0604020202020204" pitchFamily="34" charset="0"/>
                <a:cs typeface="Arial" panose="020B0604020202020204" pitchFamily="34" charset="0"/>
              </a:rPr>
              <a:t>دانيال</a:t>
            </a:r>
            <a:endParaRPr lang="en-US" sz="4000" b="1" dirty="0">
              <a:solidFill>
                <a:srgbClr val="FFFFFF"/>
              </a:solidFill>
              <a:latin typeface="Arial" panose="020B0604020202020204" pitchFamily="34"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605-536 ق.م</a:t>
            </a:r>
            <a:endParaRPr lang="en-US" sz="3200" b="1" dirty="0">
              <a:solidFill>
                <a:srgbClr val="FFFFFF"/>
              </a:solidFill>
              <a:latin typeface="Arial" panose="020B0604020202020204" pitchFamily="34"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1 شخصي</a:t>
            </a:r>
            <a:endParaRPr lang="en-US" sz="3200" b="1" dirty="0">
              <a:solidFill>
                <a:srgbClr val="FFFFFF"/>
              </a:solidFill>
              <a:latin typeface="Arial" panose="020B0604020202020204" pitchFamily="34"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نبوي 2-12</a:t>
            </a:r>
            <a:endParaRPr lang="en-US" sz="3600" b="1" dirty="0">
              <a:solidFill>
                <a:srgbClr val="808080"/>
              </a:solidFill>
              <a:latin typeface="Arial" panose="020B0604020202020204" pitchFamily="34"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الأمم 2-7</a:t>
            </a:r>
            <a:endParaRPr lang="en-US" sz="3200" b="1" dirty="0">
              <a:solidFill>
                <a:srgbClr val="FFFFFF"/>
              </a:solidFill>
              <a:latin typeface="Arial" panose="020B0604020202020204" pitchFamily="34"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cs typeface="Arial" panose="020B0604020202020204" pitchFamily="34" charset="0"/>
              </a:rPr>
              <a:t>آرامي</a:t>
            </a:r>
            <a:endParaRPr lang="en-US" sz="2800" b="1" dirty="0">
              <a:solidFill>
                <a:srgbClr val="FFFFFF"/>
              </a:solidFill>
              <a:latin typeface="Arial" panose="020B0604020202020204" pitchFamily="34"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cs typeface="Arial" panose="020B0604020202020204" pitchFamily="34" charset="0"/>
              </a:rPr>
              <a:t>عبري</a:t>
            </a:r>
            <a:endParaRPr lang="en-US" sz="2800" b="1" dirty="0">
              <a:solidFill>
                <a:srgbClr val="FFFFFF"/>
              </a:solidFill>
              <a:latin typeface="Arial" panose="020B0604020202020204" pitchFamily="34"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تفسير</a:t>
            </a:r>
            <a:endParaRPr lang="en-US" sz="3200" b="1" dirty="0">
              <a:solidFill>
                <a:srgbClr val="FFFFFF"/>
              </a:solidFill>
              <a:latin typeface="Arial" panose="020B0604020202020204" pitchFamily="34"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0" name="Text Box 16"/>
          <p:cNvSpPr txBox="1">
            <a:spLocks noChangeArrowheads="1"/>
          </p:cNvSpPr>
          <p:nvPr/>
        </p:nvSpPr>
        <p:spPr bwMode="auto">
          <a:xfrm rot="-4468975">
            <a:off x="1107688" y="4020587"/>
            <a:ext cx="165782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10000"/>
              </a:spcBef>
              <a:spcAft>
                <a:spcPct val="0"/>
              </a:spcAft>
              <a:defRPr/>
            </a:pPr>
            <a:r>
              <a:rPr lang="ar-JO" sz="2800" b="1" dirty="0">
                <a:solidFill>
                  <a:srgbClr val="FFFFFF"/>
                </a:solidFill>
                <a:latin typeface="Arial" panose="020B0604020202020204" pitchFamily="34" charset="0"/>
                <a:cs typeface="Arial" panose="020B0604020202020204" pitchFamily="34" charset="0"/>
              </a:rPr>
              <a:t>2 التمثال</a:t>
            </a:r>
            <a:endParaRPr lang="en-US" sz="2800" b="1" dirty="0">
              <a:solidFill>
                <a:srgbClr val="FFFFFF"/>
              </a:solidFill>
              <a:latin typeface="Arial" panose="020B0604020202020204" pitchFamily="34"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anose="020B0604020202020204" pitchFamily="34"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dirty="0">
              <a:solidFill>
                <a:srgbClr val="000000"/>
              </a:solidFill>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cs typeface="Arial" panose="020B0604020202020204" pitchFamily="34" charset="0"/>
              </a:rPr>
              <a:t>الإصحاح 5 </a:t>
            </a:r>
            <a:endParaRPr lang="en-US" sz="3600" dirty="0">
              <a:effectLst>
                <a:outerShdw blurRad="38100" dist="38100" dir="2700000" algn="tl">
                  <a:srgbClr val="808080"/>
                </a:outerShdw>
              </a:effectLst>
              <a:ea typeface="ＭＳ Ｐゴシック" charset="0"/>
              <a:cs typeface="Arial" panose="020B0604020202020204" pitchFamily="34" charset="0"/>
            </a:endParaRPr>
          </a:p>
        </p:txBody>
      </p:sp>
      <p:sp>
        <p:nvSpPr>
          <p:cNvPr id="35" name="Text Box 16"/>
          <p:cNvSpPr txBox="1">
            <a:spLocks noChangeArrowheads="1"/>
          </p:cNvSpPr>
          <p:nvPr/>
        </p:nvSpPr>
        <p:spPr bwMode="auto">
          <a:xfrm rot="-4468975">
            <a:off x="1543422" y="3955027"/>
            <a:ext cx="161760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10000"/>
              </a:spcBef>
              <a:spcAft>
                <a:spcPct val="0"/>
              </a:spcAft>
              <a:defRPr/>
            </a:pPr>
            <a:r>
              <a:rPr lang="ar-JO" sz="2800" b="1" dirty="0">
                <a:solidFill>
                  <a:srgbClr val="FFFFFF"/>
                </a:solidFill>
                <a:latin typeface="Arial" panose="020B0604020202020204" pitchFamily="34" charset="0"/>
                <a:cs typeface="Arial" panose="020B0604020202020204" pitchFamily="34" charset="0"/>
              </a:rPr>
              <a:t>3 الصنم</a:t>
            </a:r>
            <a:endParaRPr lang="en-US" sz="2800" b="1" dirty="0">
              <a:solidFill>
                <a:srgbClr val="FFFFFF"/>
              </a:solidFill>
              <a:latin typeface="Arial" panose="020B0604020202020204" pitchFamily="34"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ar-JO" sz="2800" b="1" dirty="0">
                <a:solidFill>
                  <a:srgbClr val="FFFFFF"/>
                </a:solidFill>
                <a:latin typeface="Arial" panose="020B0604020202020204" pitchFamily="34" charset="0"/>
                <a:cs typeface="Arial" panose="020B0604020202020204" pitchFamily="34" charset="0"/>
              </a:rPr>
              <a:t>يحكم الله العالم</a:t>
            </a:r>
            <a:endParaRPr lang="en-US" sz="3600" b="1" dirty="0">
              <a:solidFill>
                <a:srgbClr val="808080"/>
              </a:solidFill>
              <a:latin typeface="Arial" panose="020B0604020202020204" pitchFamily="34"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10000"/>
              </a:spcBef>
              <a:spcAft>
                <a:spcPct val="0"/>
              </a:spcAft>
              <a:defRPr/>
            </a:pPr>
            <a:r>
              <a:rPr lang="ar-JO" sz="2800" b="1" dirty="0">
                <a:solidFill>
                  <a:srgbClr val="FFFFFF"/>
                </a:solidFill>
                <a:latin typeface="Arial" panose="020B0604020202020204" pitchFamily="34" charset="0"/>
                <a:cs typeface="Arial" panose="020B0604020202020204" pitchFamily="34" charset="0"/>
              </a:rPr>
              <a:t>4 الشجرة</a:t>
            </a:r>
            <a:endParaRPr lang="en-US" sz="2800" b="1" dirty="0">
              <a:solidFill>
                <a:srgbClr val="FFFFFF"/>
              </a:solidFill>
              <a:latin typeface="Arial" panose="020B0604020202020204" pitchFamily="34"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3200" b="1" dirty="0">
                <a:solidFill>
                  <a:srgbClr val="FFFFFF"/>
                </a:solidFill>
                <a:latin typeface="Arial" panose="020B0604020202020204" pitchFamily="34" charset="0"/>
                <a:cs typeface="Arial" panose="020B0604020202020204" pitchFamily="34" charset="0"/>
              </a:rPr>
              <a:t>دينونة</a:t>
            </a:r>
            <a:endParaRPr lang="en-US" sz="3200" b="1" dirty="0">
              <a:solidFill>
                <a:srgbClr val="FFFFFF"/>
              </a:solidFill>
              <a:latin typeface="Arial" panose="020B0604020202020204" pitchFamily="34" charset="0"/>
              <a:cs typeface="Arial" panose="020B0604020202020204" pitchFamily="34" charset="0"/>
            </a:endParaRPr>
          </a:p>
        </p:txBody>
      </p:sp>
      <p:sp>
        <p:nvSpPr>
          <p:cNvPr id="39"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إسرائيل 8-12</a:t>
            </a:r>
            <a:endParaRPr lang="en-US" sz="3200" b="1" dirty="0">
              <a:solidFill>
                <a:srgbClr val="FFFFFF"/>
              </a:solidFill>
              <a:latin typeface="Arial" panose="020B0604020202020204" pitchFamily="34" charset="0"/>
              <a:cs typeface="Arial" panose="020B0604020202020204" pitchFamily="34" charset="0"/>
            </a:endParaRPr>
          </a:p>
        </p:txBody>
      </p:sp>
      <p:sp>
        <p:nvSpPr>
          <p:cNvPr id="40"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cs typeface="Arial" panose="020B0604020202020204" pitchFamily="34" charset="0"/>
              </a:rPr>
              <a:t>عبري</a:t>
            </a:r>
            <a:endParaRPr lang="en-US" sz="2800" b="1" dirty="0">
              <a:solidFill>
                <a:srgbClr val="FFFFFF"/>
              </a:solidFill>
              <a:latin typeface="Arial" panose="020B0604020202020204" pitchFamily="34" charset="0"/>
              <a:cs typeface="Arial" panose="020B0604020202020204" pitchFamily="34" charset="0"/>
            </a:endParaRPr>
          </a:p>
        </p:txBody>
      </p:sp>
      <p:sp>
        <p:nvSpPr>
          <p:cNvPr id="41"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مستعلم</a:t>
            </a:r>
            <a:endParaRPr lang="en-US" sz="3200" b="1" dirty="0">
              <a:solidFill>
                <a:srgbClr val="FFFFFF"/>
              </a:solidFill>
              <a:latin typeface="Arial" panose="020B0604020202020204" pitchFamily="34" charset="0"/>
              <a:cs typeface="Arial" panose="020B0604020202020204" pitchFamily="34" charset="0"/>
            </a:endParaRPr>
          </a:p>
        </p:txBody>
      </p:sp>
      <p:sp>
        <p:nvSpPr>
          <p:cNvPr id="43" name="Text Box 16"/>
          <p:cNvSpPr txBox="1">
            <a:spLocks noChangeArrowheads="1"/>
          </p:cNvSpPr>
          <p:nvPr/>
        </p:nvSpPr>
        <p:spPr bwMode="auto">
          <a:xfrm rot="-4468975">
            <a:off x="2661312" y="3968201"/>
            <a:ext cx="161596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10000"/>
              </a:spcBef>
              <a:spcAft>
                <a:spcPct val="0"/>
              </a:spcAft>
              <a:defRPr/>
            </a:pPr>
            <a:r>
              <a:rPr lang="ar-JO" sz="2800" b="1" dirty="0">
                <a:solidFill>
                  <a:srgbClr val="FFFFFF"/>
                </a:solidFill>
                <a:latin typeface="Arial" panose="020B0604020202020204" pitchFamily="34" charset="0"/>
                <a:cs typeface="Arial" panose="020B0604020202020204" pitchFamily="34" charset="0"/>
              </a:rPr>
              <a:t>5 اليد</a:t>
            </a:r>
            <a:endParaRPr lang="en-US" sz="2800" b="1" dirty="0">
              <a:solidFill>
                <a:srgbClr val="FFFFFF"/>
              </a:solidFill>
              <a:latin typeface="Arial" panose="020B0604020202020204" pitchFamily="34" charset="0"/>
              <a:cs typeface="Arial" panose="020B0604020202020204" pitchFamily="34" charset="0"/>
            </a:endParaRPr>
          </a:p>
        </p:txBody>
      </p:sp>
      <p:sp>
        <p:nvSpPr>
          <p:cNvPr id="44" name="Text Box 7"/>
          <p:cNvSpPr txBox="1">
            <a:spLocks noChangeArrowheads="1"/>
          </p:cNvSpPr>
          <p:nvPr/>
        </p:nvSpPr>
        <p:spPr bwMode="auto">
          <a:xfrm rot="-22067">
            <a:off x="4800419" y="5278842"/>
            <a:ext cx="27895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3200" b="1" dirty="0">
                <a:solidFill>
                  <a:srgbClr val="FFFFFF"/>
                </a:solidFill>
                <a:latin typeface="Arial" panose="020B0604020202020204" pitchFamily="34" charset="0"/>
                <a:cs typeface="Arial" panose="020B0604020202020204" pitchFamily="34" charset="0"/>
              </a:rPr>
              <a:t>تعزية</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580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dirty="0">
                <a:solidFill>
                  <a:schemeClr val="bg1"/>
                </a:solidFill>
                <a:effectLst>
                  <a:glow rad="228600">
                    <a:schemeClr val="tx1"/>
                  </a:glow>
                </a:effectLst>
                <a:ea typeface="ＭＳ Ｐゴシック" charset="0"/>
              </a:rPr>
              <a:t>إذلال بيلشاصر</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409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299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 أو لو 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 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panose="020B0604020202020204" pitchFamily="34" charset="0"/>
              </a:rPr>
              <a:t>في تلك الليلة قتل بيلشاصر ملك الكلدانيين فأخذ المملكة داريوس المادي وهو 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panose="020B0604020202020204" pitchFamily="34"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mn-cs"/>
            </a:endParaRP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ar-JO" dirty="0">
                <a:solidFill>
                  <a:schemeClr val="bg1"/>
                </a:solidFill>
                <a:effectLst>
                  <a:glow rad="228600">
                    <a:schemeClr val="tx1"/>
                  </a:glow>
                </a:effectLst>
                <a:ea typeface="ＭＳ Ｐゴシック" charset="0"/>
                <a:cs typeface="Arial" panose="020B0604020202020204" pitchFamily="34" charset="0"/>
              </a:rPr>
              <a:t>كورش          يحتل             بابل</a:t>
            </a:r>
            <a:endParaRPr lang="en-US"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95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0966" y="1582621"/>
            <a:ext cx="87835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الله وحدَهُ يخلِّص(3: 17، 29، 6: 27)، </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 حين يعجز الملوك والممالك الأرضين.</a:t>
            </a:r>
          </a:p>
        </p:txBody>
      </p:sp>
      <p:sp>
        <p:nvSpPr>
          <p:cNvPr id="7" name="Text Box 3"/>
          <p:cNvSpPr txBox="1">
            <a:spLocks noChangeArrowheads="1"/>
          </p:cNvSpPr>
          <p:nvPr/>
        </p:nvSpPr>
        <p:spPr bwMode="auto">
          <a:xfrm>
            <a:off x="7884369" y="44450"/>
            <a:ext cx="11546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٦</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194747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7688" y="4020587"/>
            <a:ext cx="165782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6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78950" y="4001762"/>
            <a:ext cx="152060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63699" y="3971341"/>
            <a:ext cx="160945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054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3155950" y="4438650"/>
            <a:ext cx="5835650" cy="2343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effectLst/>
                <a:ea typeface="ＭＳ Ｐゴシック" charset="0"/>
              </a:rPr>
              <a:t>صلى دانيال </a:t>
            </a:r>
            <a:br>
              <a:rPr lang="ar-JO" dirty="0">
                <a:effectLst/>
                <a:ea typeface="ＭＳ Ｐゴシック" charset="0"/>
              </a:rPr>
            </a:br>
            <a:r>
              <a:rPr lang="ar-JO" dirty="0">
                <a:effectLst/>
                <a:ea typeface="ＭＳ Ｐゴシック" charset="0"/>
              </a:rPr>
              <a:t>والكوة مفتوحة </a:t>
            </a:r>
            <a:br>
              <a:rPr lang="ar-JO" dirty="0">
                <a:effectLst/>
                <a:ea typeface="ＭＳ Ｐゴシック" charset="0"/>
              </a:rPr>
            </a:br>
            <a:r>
              <a:rPr lang="ar-JO" dirty="0">
                <a:effectLst/>
                <a:ea typeface="ＭＳ Ｐゴシック" charset="0"/>
              </a:rPr>
              <a:t>نحو أورشليم</a:t>
            </a:r>
            <a:endParaRPr lang="en-US" dirty="0">
              <a:effectLst/>
              <a:ea typeface="ＭＳ Ｐゴシック" charset="0"/>
            </a:endParaRP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6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4000" dirty="0">
                <a:effectLst/>
                <a:ea typeface="ＭＳ Ｐゴシック" charset="0"/>
              </a:rPr>
              <a:t>أسود جائعة (و لكن ليس لدانيال)</a:t>
            </a:r>
            <a:endParaRPr lang="en-US" sz="4000" dirty="0">
              <a:effectLst/>
              <a:ea typeface="ＭＳ Ｐゴシック" charset="0"/>
            </a:endParaRP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269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69660"/>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غزا داريوس المادي بيلشاصر      (حفيد نبوخذ نصر) كما اعترف داريوس بسيادة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6964" name="Text Box 4"/>
          <p:cNvSpPr txBox="1">
            <a:spLocks noChangeArrowheads="1"/>
          </p:cNvSpPr>
          <p:nvPr/>
        </p:nvSpPr>
        <p:spPr bwMode="auto">
          <a:xfrm>
            <a:off x="1066801" y="1706563"/>
            <a:ext cx="8077200" cy="261610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26 </a:t>
            </a:r>
            <a:r>
              <a:rPr kumimoji="0" lang="ar-JO" sz="2800" b="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من قبلي صدر أمر بأنه في كل سلطان مملكتي يرتعدون ويخافون قدام إله دانيال</a:t>
            </a: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 لأنه هو الإله الحي القيوم إلى الأبد وملكوته لن يزول وسلطانه إلى المنتهى 27 هو ينجي وينقذ ويعمل الآيات والعجائب في السماوات وفي الأرض هو الذي نجى دانيال من يد الأسود</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دانيال 6: 26-27</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3635896" cy="980728"/>
          </a:xfrm>
          <a:effectLst/>
        </p:spPr>
        <p:txBody>
          <a:bodyPr/>
          <a:lstStyle/>
          <a:p>
            <a:pPr>
              <a:defRPr/>
            </a:pPr>
            <a:r>
              <a:rPr lang="ar-JO" sz="3200" dirty="0">
                <a:solidFill>
                  <a:schemeClr val="bg1"/>
                </a:solidFill>
                <a:effectLst>
                  <a:glow rad="152400">
                    <a:schemeClr val="tx1"/>
                  </a:glow>
                </a:effectLst>
                <a:ea typeface="ＭＳ Ｐゴシック" charset="0"/>
              </a:rPr>
              <a:t>إذلال داريوس</a:t>
            </a:r>
            <a:endParaRPr lang="en-US" sz="3200" dirty="0">
              <a:effectLst>
                <a:glow rad="152400">
                  <a:schemeClr val="tx1"/>
                </a:glow>
              </a:effectLst>
              <a:ea typeface="ＭＳ Ｐゴシック" charset="0"/>
            </a:endParaRPr>
          </a:p>
        </p:txBody>
      </p:sp>
    </p:spTree>
    <p:extLst>
      <p:ext uri="{BB962C8B-B14F-4D97-AF65-F5344CB8AC3E}">
        <p14:creationId xmlns:p14="http://schemas.microsoft.com/office/powerpoint/2010/main" val="319708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دانيال</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٧</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624272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463846"/>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1" y="44624"/>
          <a:ext cx="9108505" cy="6813377"/>
        </p:xfrm>
        <a:graphic>
          <a:graphicData uri="http://schemas.openxmlformats.org/drawingml/2006/table">
            <a:tbl>
              <a:tblPr/>
              <a:tblGrid>
                <a:gridCol w="890934">
                  <a:extLst>
                    <a:ext uri="{9D8B030D-6E8A-4147-A177-3AD203B41FA5}">
                      <a16:colId xmlns:a16="http://schemas.microsoft.com/office/drawing/2014/main" val="20000"/>
                    </a:ext>
                  </a:extLst>
                </a:gridCol>
                <a:gridCol w="797816">
                  <a:extLst>
                    <a:ext uri="{9D8B030D-6E8A-4147-A177-3AD203B41FA5}">
                      <a16:colId xmlns:a16="http://schemas.microsoft.com/office/drawing/2014/main" val="20001"/>
                    </a:ext>
                  </a:extLst>
                </a:gridCol>
                <a:gridCol w="870344">
                  <a:extLst>
                    <a:ext uri="{9D8B030D-6E8A-4147-A177-3AD203B41FA5}">
                      <a16:colId xmlns:a16="http://schemas.microsoft.com/office/drawing/2014/main" val="20002"/>
                    </a:ext>
                  </a:extLst>
                </a:gridCol>
                <a:gridCol w="797816">
                  <a:extLst>
                    <a:ext uri="{9D8B030D-6E8A-4147-A177-3AD203B41FA5}">
                      <a16:colId xmlns:a16="http://schemas.microsoft.com/office/drawing/2014/main" val="20003"/>
                    </a:ext>
                  </a:extLst>
                </a:gridCol>
                <a:gridCol w="725287">
                  <a:extLst>
                    <a:ext uri="{9D8B030D-6E8A-4147-A177-3AD203B41FA5}">
                      <a16:colId xmlns:a16="http://schemas.microsoft.com/office/drawing/2014/main" val="20004"/>
                    </a:ext>
                  </a:extLst>
                </a:gridCol>
                <a:gridCol w="652758">
                  <a:extLst>
                    <a:ext uri="{9D8B030D-6E8A-4147-A177-3AD203B41FA5}">
                      <a16:colId xmlns:a16="http://schemas.microsoft.com/office/drawing/2014/main" val="87033734"/>
                    </a:ext>
                  </a:extLst>
                </a:gridCol>
                <a:gridCol w="797816">
                  <a:extLst>
                    <a:ext uri="{9D8B030D-6E8A-4147-A177-3AD203B41FA5}">
                      <a16:colId xmlns:a16="http://schemas.microsoft.com/office/drawing/2014/main" val="3220415303"/>
                    </a:ext>
                  </a:extLst>
                </a:gridCol>
                <a:gridCol w="652758">
                  <a:extLst>
                    <a:ext uri="{9D8B030D-6E8A-4147-A177-3AD203B41FA5}">
                      <a16:colId xmlns:a16="http://schemas.microsoft.com/office/drawing/2014/main" val="20005"/>
                    </a:ext>
                  </a:extLst>
                </a:gridCol>
                <a:gridCol w="652758">
                  <a:extLst>
                    <a:ext uri="{9D8B030D-6E8A-4147-A177-3AD203B41FA5}">
                      <a16:colId xmlns:a16="http://schemas.microsoft.com/office/drawing/2014/main" val="20008"/>
                    </a:ext>
                  </a:extLst>
                </a:gridCol>
                <a:gridCol w="797816">
                  <a:extLst>
                    <a:ext uri="{9D8B030D-6E8A-4147-A177-3AD203B41FA5}">
                      <a16:colId xmlns:a16="http://schemas.microsoft.com/office/drawing/2014/main" val="20009"/>
                    </a:ext>
                  </a:extLst>
                </a:gridCol>
                <a:gridCol w="704762">
                  <a:extLst>
                    <a:ext uri="{9D8B030D-6E8A-4147-A177-3AD203B41FA5}">
                      <a16:colId xmlns:a16="http://schemas.microsoft.com/office/drawing/2014/main" val="20010"/>
                    </a:ext>
                  </a:extLst>
                </a:gridCol>
                <a:gridCol w="767640">
                  <a:extLst>
                    <a:ext uri="{9D8B030D-6E8A-4147-A177-3AD203B41FA5}">
                      <a16:colId xmlns:a16="http://schemas.microsoft.com/office/drawing/2014/main" val="20011"/>
                    </a:ext>
                  </a:extLst>
                </a:gridCol>
              </a:tblGrid>
              <a:tr h="525652">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الأصحاحات8-12</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1117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85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196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9143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01968">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8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7183"/>
            <a:ext cx="8991600" cy="652255"/>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7255" name="Title 7"/>
          <p:cNvSpPr>
            <a:spLocks noGrp="1"/>
          </p:cNvSpPr>
          <p:nvPr>
            <p:ph type="title"/>
          </p:nvPr>
        </p:nvSpPr>
        <p:spPr>
          <a:xfrm>
            <a:off x="152399" y="73014"/>
            <a:ext cx="2446040" cy="375267"/>
          </a:xfrm>
          <a:solidFill>
            <a:schemeClr val="accent6">
              <a:lumMod val="75000"/>
            </a:schemeClr>
          </a:solidFill>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445500" y="44624"/>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409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882" name="Text Box 5"/>
          <p:cNvSpPr txBox="1">
            <a:spLocks noChangeArrowheads="1"/>
          </p:cNvSpPr>
          <p:nvPr/>
        </p:nvSpPr>
        <p:spPr bwMode="auto">
          <a:xfrm>
            <a:off x="533400" y="2174875"/>
            <a:ext cx="852328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chemeClr val="bg1"/>
                </a:solidFill>
                <a:latin typeface="Arial" panose="020B0604020202020204" pitchFamily="34" charset="0"/>
                <a:cs typeface="Arial" panose="020B0604020202020204" pitchFamily="34" charset="0"/>
              </a:rPr>
              <a:t>بما أن الوحوض تمثل الأمم في كل من الإصحاحات 7 و8 فقد ربط بعض العلماء هذين الإصحاحين معاً مما يجعل التقسيم الرئيسي للسفر هو 1-6 و7-12</a:t>
            </a:r>
            <a:endParaRPr lang="en-US" sz="3200" b="1" dirty="0">
              <a:solidFill>
                <a:schemeClr val="bg1"/>
              </a:solidFill>
              <a:latin typeface="Arial" panose="020B0604020202020204" pitchFamily="34" charset="0"/>
              <a:cs typeface="Arial" panose="020B0604020202020204" pitchFamily="34" charset="0"/>
            </a:endParaRPr>
          </a:p>
        </p:txBody>
      </p:sp>
      <p:sp>
        <p:nvSpPr>
          <p:cNvPr id="31752" name="Text Box 8"/>
          <p:cNvSpPr txBox="1">
            <a:spLocks noChangeArrowheads="1"/>
          </p:cNvSpPr>
          <p:nvPr/>
        </p:nvSpPr>
        <p:spPr bwMode="auto">
          <a:xfrm>
            <a:off x="533400" y="4525963"/>
            <a:ext cx="8382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chemeClr val="bg1"/>
                </a:solidFill>
                <a:latin typeface="Arial" panose="020B0604020202020204" pitchFamily="34" charset="0"/>
                <a:cs typeface="Arial" panose="020B0604020202020204" pitchFamily="34" charset="0"/>
              </a:rPr>
              <a:t>لكن تقسيم 1-7 و8-12 يرى الكتاب ككل بشكل أفضل.</a:t>
            </a:r>
          </a:p>
          <a:p>
            <a:pPr algn="r" eaLnBrk="1" hangingPunct="1"/>
            <a:r>
              <a:rPr lang="ar-JO" sz="3200" b="1" dirty="0">
                <a:solidFill>
                  <a:schemeClr val="bg1"/>
                </a:solidFill>
                <a:latin typeface="Arial" panose="020B0604020202020204" pitchFamily="34" charset="0"/>
                <a:cs typeface="Arial" panose="020B0604020202020204" pitchFamily="34" charset="0"/>
              </a:rPr>
              <a:t>كيف هذا؟</a:t>
            </a:r>
            <a:endParaRPr lang="en-US" sz="3200" b="1" dirty="0">
              <a:solidFill>
                <a:schemeClr val="bg1"/>
              </a:solidFill>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1219200"/>
            <a:ext cx="9144000" cy="990600"/>
          </a:xfrm>
        </p:spPr>
        <p:txBody>
          <a:bodyPr/>
          <a:lstStyle/>
          <a:p>
            <a:pPr>
              <a:defRPr/>
            </a:pPr>
            <a:r>
              <a:rPr lang="ar-JO" sz="3600" u="sng" dirty="0">
                <a:effectLst/>
                <a:ea typeface="ＭＳ Ｐゴシック" charset="0"/>
              </a:rPr>
              <a:t>أين يقع القسم الرئيسي للسفر؟</a:t>
            </a:r>
            <a:endParaRPr lang="en-US" sz="3600" u="sng" dirty="0">
              <a:effectLst/>
              <a:ea typeface="ＭＳ Ｐゴシック" charset="0"/>
            </a:endParaRPr>
          </a:p>
        </p:txBody>
      </p:sp>
      <p:sp>
        <p:nvSpPr>
          <p:cNvPr id="3" name="Rectangle 2">
            <a:extLst>
              <a:ext uri="{FF2B5EF4-FFF2-40B4-BE49-F238E27FC236}">
                <a16:creationId xmlns:a16="http://schemas.microsoft.com/office/drawing/2014/main" id="{A950B846-C4B1-A6FF-E4FD-CD344B783926}"/>
              </a:ext>
            </a:extLst>
          </p:cNvPr>
          <p:cNvSpPr/>
          <p:nvPr/>
        </p:nvSpPr>
        <p:spPr>
          <a:xfrm>
            <a:off x="683568" y="76200"/>
            <a:ext cx="7622232" cy="11205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chemeClr val="accent6">
                    <a:lumMod val="60000"/>
                    <a:lumOff val="40000"/>
                  </a:schemeClr>
                </a:solidFill>
                <a:latin typeface="Arial" panose="020B0604020202020204" pitchFamily="34" charset="0"/>
                <a:cs typeface="Arial" panose="020B0604020202020204" pitchFamily="34" charset="0"/>
              </a:rPr>
              <a:t>الملخص</a:t>
            </a:r>
            <a:endParaRPr lang="en-US" sz="9600" b="1" dirty="0">
              <a:solidFill>
                <a:schemeClr val="accent6">
                  <a:lumMod val="60000"/>
                  <a:lumOff val="4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dissolve">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0" y="4019730"/>
            <a:ext cx="9144000" cy="830997"/>
          </a:xfrm>
          <a:prstGeom prst="rect">
            <a:avLst/>
          </a:prstGeom>
          <a:noFill/>
          <a:ln w="9525">
            <a:noFill/>
            <a:miter lim="800000"/>
            <a:headEnd/>
            <a:tailEnd/>
          </a:ln>
        </p:spPr>
        <p:txBody>
          <a:bodyPr wrap="square">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defRPr/>
            </a:pPr>
            <a:r>
              <a:rPr lang="ar-JO" b="1" dirty="0">
                <a:solidFill>
                  <a:schemeClr val="bg1"/>
                </a:solidFill>
                <a:latin typeface="Arial" panose="020B0604020202020204" pitchFamily="34" charset="0"/>
                <a:cs typeface="Arial" panose="020B0604020202020204" pitchFamily="34" charset="0"/>
              </a:rPr>
              <a:t>2. يظهر الرجل دانيال بضمير الغائب في الإصحاحات 1-7 بينما يظهر بضمير المتكلم </a:t>
            </a:r>
          </a:p>
          <a:p>
            <a:pPr marL="0" indent="0" algn="r" eaLnBrk="1" hangingPunct="1">
              <a:defRPr/>
            </a:pPr>
            <a:r>
              <a:rPr lang="ar-JO" b="1" dirty="0">
                <a:solidFill>
                  <a:schemeClr val="bg1"/>
                </a:solidFill>
                <a:latin typeface="Arial" panose="020B0604020202020204" pitchFamily="34" charset="0"/>
                <a:cs typeface="Arial" panose="020B0604020202020204" pitchFamily="34" charset="0"/>
              </a:rPr>
              <a:t>    في الإصحاحات 8-12</a:t>
            </a:r>
            <a:endParaRPr lang="en-US" b="1" dirty="0">
              <a:solidFill>
                <a:schemeClr val="bg1"/>
              </a:solidFill>
              <a:latin typeface="Arial" panose="020B0604020202020204" pitchFamily="34" charset="0"/>
              <a:cs typeface="Arial" panose="020B0604020202020204" pitchFamily="34" charset="0"/>
            </a:endParaRPr>
          </a:p>
        </p:txBody>
      </p:sp>
      <p:sp>
        <p:nvSpPr>
          <p:cNvPr id="34822" name="Text Box 6"/>
          <p:cNvSpPr txBox="1">
            <a:spLocks noChangeArrowheads="1"/>
          </p:cNvSpPr>
          <p:nvPr/>
        </p:nvSpPr>
        <p:spPr bwMode="auto">
          <a:xfrm>
            <a:off x="0" y="4965029"/>
            <a:ext cx="9144000" cy="830997"/>
          </a:xfrm>
          <a:prstGeom prst="rect">
            <a:avLst/>
          </a:prstGeom>
          <a:noFill/>
          <a:ln w="9525">
            <a:noFill/>
            <a:miter lim="800000"/>
            <a:headEnd/>
            <a:tailEnd/>
          </a:ln>
        </p:spPr>
        <p:txBody>
          <a:bodyPr wrap="square">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defRPr/>
            </a:pPr>
            <a:r>
              <a:rPr lang="ar-JO" b="1" dirty="0">
                <a:solidFill>
                  <a:schemeClr val="bg1"/>
                </a:solidFill>
                <a:latin typeface="Arial" panose="020B0604020202020204" pitchFamily="34" charset="0"/>
                <a:cs typeface="Arial" panose="020B0604020202020204" pitchFamily="34" charset="0"/>
              </a:rPr>
              <a:t>3. تركز الإصحاحات 1-7 على الأمم بينما تركز الإصحاحات 8-12 على رؤى دانيال عن </a:t>
            </a:r>
          </a:p>
          <a:p>
            <a:pPr marL="0" indent="0" algn="r" eaLnBrk="1" hangingPunct="1">
              <a:defRPr/>
            </a:pPr>
            <a:r>
              <a:rPr lang="ar-JO" b="1" dirty="0">
                <a:solidFill>
                  <a:schemeClr val="bg1"/>
                </a:solidFill>
                <a:latin typeface="Arial" panose="020B0604020202020204" pitchFamily="34" charset="0"/>
                <a:cs typeface="Arial" panose="020B0604020202020204" pitchFamily="34" charset="0"/>
              </a:rPr>
              <a:t>    اليهود</a:t>
            </a:r>
            <a:endParaRPr lang="en-US" b="1" dirty="0">
              <a:solidFill>
                <a:schemeClr val="bg1"/>
              </a:solidFill>
              <a:latin typeface="Arial" panose="020B0604020202020204" pitchFamily="34" charset="0"/>
              <a:cs typeface="Arial" panose="020B0604020202020204" pitchFamily="34" charset="0"/>
            </a:endParaRPr>
          </a:p>
        </p:txBody>
      </p:sp>
      <p:sp>
        <p:nvSpPr>
          <p:cNvPr id="34826" name="Text Box 10"/>
          <p:cNvSpPr txBox="1">
            <a:spLocks noChangeArrowheads="1"/>
          </p:cNvSpPr>
          <p:nvPr/>
        </p:nvSpPr>
        <p:spPr bwMode="auto">
          <a:xfrm>
            <a:off x="0" y="2705100"/>
            <a:ext cx="9144000" cy="1200329"/>
          </a:xfrm>
          <a:prstGeom prst="rect">
            <a:avLst/>
          </a:prstGeom>
          <a:noFill/>
          <a:ln w="9525">
            <a:noFill/>
            <a:miter lim="800000"/>
            <a:headEnd/>
            <a:tailEnd/>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AutoNum type="arabicPeriod"/>
              <a:defRPr/>
            </a:pPr>
            <a:r>
              <a:rPr lang="ar-JO" b="1" dirty="0">
                <a:solidFill>
                  <a:schemeClr val="bg1"/>
                </a:solidFill>
                <a:latin typeface="Arial" panose="020B0604020202020204" pitchFamily="34" charset="0"/>
                <a:cs typeface="Arial" panose="020B0604020202020204" pitchFamily="34" charset="0"/>
              </a:rPr>
              <a:t>القسم الآرامي هو الإصحاحات 2-7 (ليس 1-6) ولهذا فإن التقسيم بعد الإصحاح 7 يعالج السفر بالطريقة التي يقدم بها نفسه. مثال على هذا الربط هو أن الكلمة الآرامية الله </a:t>
            </a:r>
            <a:r>
              <a:rPr lang="en-US" b="1" dirty="0">
                <a:solidFill>
                  <a:schemeClr val="bg1"/>
                </a:solidFill>
                <a:latin typeface="Arial" panose="020B0604020202020204" pitchFamily="34" charset="0"/>
                <a:cs typeface="Arial" panose="020B0604020202020204" pitchFamily="34" charset="0"/>
              </a:rPr>
              <a:t> (Hla]) </a:t>
            </a:r>
            <a:r>
              <a:rPr lang="ar-JO" b="1" dirty="0">
                <a:solidFill>
                  <a:schemeClr val="bg1"/>
                </a:solidFill>
                <a:latin typeface="Arial" panose="020B0604020202020204" pitchFamily="34" charset="0"/>
                <a:cs typeface="Arial" panose="020B0604020202020204" pitchFamily="34" charset="0"/>
              </a:rPr>
              <a:t>في الإصحاحات 1-6 تظهر أيضاُ في الإصحاح 7</a:t>
            </a:r>
            <a:endParaRPr lang="en-US" b="1" dirty="0">
              <a:solidFill>
                <a:schemeClr val="bg1"/>
              </a:solidFill>
              <a:latin typeface="Arial" panose="020B0604020202020204" pitchFamily="34" charset="0"/>
              <a:cs typeface="Arial" panose="020B0604020202020204" pitchFamily="34" charset="0"/>
            </a:endParaRPr>
          </a:p>
        </p:txBody>
      </p:sp>
      <p:sp>
        <p:nvSpPr>
          <p:cNvPr id="9" name="Title 8"/>
          <p:cNvSpPr>
            <a:spLocks noGrp="1"/>
          </p:cNvSpPr>
          <p:nvPr>
            <p:ph type="title" idx="4294967295"/>
          </p:nvPr>
        </p:nvSpPr>
        <p:spPr>
          <a:xfrm>
            <a:off x="-76200" y="1828800"/>
            <a:ext cx="9220200" cy="762000"/>
          </a:xfrm>
          <a:solidFill>
            <a:srgbClr val="000000"/>
          </a:solidFill>
        </p:spPr>
        <p:txBody>
          <a:bodyPr/>
          <a:lstStyle/>
          <a:p>
            <a:pPr>
              <a:defRPr/>
            </a:pPr>
            <a:r>
              <a:rPr lang="ar-JO" sz="2800" dirty="0">
                <a:effectLst/>
                <a:ea typeface="ＭＳ Ｐゴシック" charset="0"/>
              </a:rPr>
              <a:t>دعم تقسيم سفر دانيال بين الإصحاحين 7 و8</a:t>
            </a:r>
            <a:endParaRPr lang="en-US" sz="4800" dirty="0">
              <a:effectLst/>
              <a:ea typeface="ＭＳ Ｐゴシック" charset="0"/>
            </a:endParaRPr>
          </a:p>
        </p:txBody>
      </p:sp>
      <p:sp>
        <p:nvSpPr>
          <p:cNvPr id="2" name="Rectangle 1">
            <a:extLst>
              <a:ext uri="{FF2B5EF4-FFF2-40B4-BE49-F238E27FC236}">
                <a16:creationId xmlns:a16="http://schemas.microsoft.com/office/drawing/2014/main" id="{40B4B1F4-4E0A-BBEF-9031-DA5F8947D1E5}"/>
              </a:ext>
            </a:extLst>
          </p:cNvPr>
          <p:cNvSpPr/>
          <p:nvPr/>
        </p:nvSpPr>
        <p:spPr>
          <a:xfrm>
            <a:off x="827584" y="258762"/>
            <a:ext cx="7478216" cy="9379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9600" b="1" dirty="0">
                <a:solidFill>
                  <a:schemeClr val="accent6">
                    <a:lumMod val="60000"/>
                    <a:lumOff val="40000"/>
                  </a:schemeClr>
                </a:solidFill>
                <a:latin typeface="Arial" panose="020B0604020202020204" pitchFamily="34" charset="0"/>
                <a:cs typeface="Arial" panose="020B0604020202020204" pitchFamily="34" charset="0"/>
              </a:rPr>
              <a:t>الملخص</a:t>
            </a:r>
          </a:p>
          <a:p>
            <a:pPr algn="ctr"/>
            <a:r>
              <a:rPr lang="ar-JO" sz="2800" b="1" dirty="0">
                <a:solidFill>
                  <a:schemeClr val="bg1"/>
                </a:solidFill>
                <a:latin typeface="Arial" panose="020B0604020202020204" pitchFamily="34" charset="0"/>
                <a:cs typeface="Arial" panose="020B0604020202020204" pitchFamily="34" charset="0"/>
              </a:rPr>
              <a:t>1-7</a:t>
            </a:r>
            <a:endParaRPr 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4826"/>
                                        </p:tgtEl>
                                        <p:attrNameLst>
                                          <p:attrName>style.visibility</p:attrName>
                                        </p:attrNameLst>
                                      </p:cBhvr>
                                      <p:to>
                                        <p:strVal val="visible"/>
                                      </p:to>
                                    </p:set>
                                    <p:anim calcmode="lin" valueType="num">
                                      <p:cBhvr>
                                        <p:cTn id="7" dur="1000" fill="hold"/>
                                        <p:tgtEl>
                                          <p:spTgt spid="34826"/>
                                        </p:tgtEl>
                                        <p:attrNameLst>
                                          <p:attrName>ppt_w</p:attrName>
                                        </p:attrNameLst>
                                      </p:cBhvr>
                                      <p:tavLst>
                                        <p:tav tm="0">
                                          <p:val>
                                            <p:fltVal val="0"/>
                                          </p:val>
                                        </p:tav>
                                        <p:tav tm="100000">
                                          <p:val>
                                            <p:strVal val="#ppt_w"/>
                                          </p:val>
                                        </p:tav>
                                      </p:tavLst>
                                    </p:anim>
                                    <p:anim calcmode="lin" valueType="num">
                                      <p:cBhvr>
                                        <p:cTn id="8" dur="1000" fill="hold"/>
                                        <p:tgtEl>
                                          <p:spTgt spid="34826"/>
                                        </p:tgtEl>
                                        <p:attrNameLst>
                                          <p:attrName>ppt_h</p:attrName>
                                        </p:attrNameLst>
                                      </p:cBhvr>
                                      <p:tavLst>
                                        <p:tav tm="0">
                                          <p:val>
                                            <p:fltVal val="0"/>
                                          </p:val>
                                        </p:tav>
                                        <p:tav tm="100000">
                                          <p:val>
                                            <p:strVal val="#ppt_h"/>
                                          </p:val>
                                        </p:tav>
                                      </p:tavLst>
                                    </p:anim>
                                    <p:anim calcmode="lin" valueType="num">
                                      <p:cBhvr>
                                        <p:cTn id="9" dur="1000" fill="hold"/>
                                        <p:tgtEl>
                                          <p:spTgt spid="348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8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dissolve">
                                      <p:cBhvr>
                                        <p:cTn id="15" dur="500"/>
                                        <p:tgtEl>
                                          <p:spTgt spid="348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822"/>
                                        </p:tgtEl>
                                        <p:attrNameLst>
                                          <p:attrName>style.visibility</p:attrName>
                                        </p:attrNameLst>
                                      </p:cBhvr>
                                      <p:to>
                                        <p:strVal val="visible"/>
                                      </p:to>
                                    </p:set>
                                    <p:animEffect transition="in" filter="dissolve">
                                      <p:cBhvr>
                                        <p:cTn id="20"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autoUpdateAnimBg="0"/>
      <p:bldP spid="348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605-536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شخصي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نبوي 2-12</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الأمم 2-7</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آرامي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0" name="Text Box 16"/>
          <p:cNvSpPr txBox="1">
            <a:spLocks noChangeArrowheads="1"/>
          </p:cNvSpPr>
          <p:nvPr/>
        </p:nvSpPr>
        <p:spPr bwMode="auto">
          <a:xfrm rot="-4468975">
            <a:off x="1103012" y="4014436"/>
            <a:ext cx="167059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التمثال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685800" y="0"/>
            <a:ext cx="7772400" cy="762000"/>
          </a:xfrm>
        </p:spPr>
        <p:txBody>
          <a:bodyPr/>
          <a:lstStyle/>
          <a:p>
            <a:pPr>
              <a:defRPr/>
            </a:pPr>
            <a:r>
              <a:rPr lang="ar-JO" sz="3600" dirty="0">
                <a:effectLst>
                  <a:outerShdw blurRad="38100" dist="38100" dir="2700000" algn="tl">
                    <a:srgbClr val="808080"/>
                  </a:outerShdw>
                </a:effectLst>
                <a:ea typeface="ＭＳ Ｐゴシック" charset="0"/>
              </a:rPr>
              <a:t>الإصحاح 9 </a:t>
            </a:r>
            <a:endParaRPr lang="en-US" sz="3600" dirty="0">
              <a:effectLst>
                <a:outerShdw blurRad="38100" dist="38100" dir="2700000" algn="tl">
                  <a:srgbClr val="808080"/>
                </a:outerShdw>
              </a:effectLst>
              <a:ea typeface="ＭＳ Ｐゴシック" charset="0"/>
            </a:endParaRPr>
          </a:p>
        </p:txBody>
      </p:sp>
      <p:sp>
        <p:nvSpPr>
          <p:cNvPr id="35" name="Text Box 16"/>
          <p:cNvSpPr txBox="1">
            <a:spLocks noChangeArrowheads="1"/>
          </p:cNvSpPr>
          <p:nvPr/>
        </p:nvSpPr>
        <p:spPr bwMode="auto">
          <a:xfrm rot="-4468975">
            <a:off x="1545513" y="3957778"/>
            <a:ext cx="16118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الصنم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8"/>
          <p:cNvSpPr txBox="1">
            <a:spLocks noChangeArrowheads="1"/>
          </p:cNvSpPr>
          <p:nvPr/>
        </p:nvSpPr>
        <p:spPr bwMode="auto">
          <a:xfrm>
            <a:off x="838200" y="5927725"/>
            <a:ext cx="632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الله العالم</a:t>
            </a:r>
            <a:endParaRPr kumimoji="0" lang="en-US" sz="36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 Box 16"/>
          <p:cNvSpPr txBox="1">
            <a:spLocks noChangeArrowheads="1"/>
          </p:cNvSpPr>
          <p:nvPr/>
        </p:nvSpPr>
        <p:spPr bwMode="auto">
          <a:xfrm rot="-4468975">
            <a:off x="2061962" y="3939173"/>
            <a:ext cx="16674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الشجرة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دينونة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16"/>
          <p:cNvSpPr txBox="1">
            <a:spLocks noChangeArrowheads="1"/>
          </p:cNvSpPr>
          <p:nvPr/>
        </p:nvSpPr>
        <p:spPr bwMode="auto">
          <a:xfrm rot="-4468975">
            <a:off x="2657149" y="3962723"/>
            <a:ext cx="162733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16"/>
          <p:cNvSpPr txBox="1">
            <a:spLocks noChangeArrowheads="1"/>
          </p:cNvSpPr>
          <p:nvPr/>
        </p:nvSpPr>
        <p:spPr bwMode="auto">
          <a:xfrm rot="-4468975">
            <a:off x="3346388" y="4014773"/>
            <a:ext cx="153043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الأسود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11"/>
          <p:cNvSpPr txBox="1">
            <a:spLocks noChangeArrowheads="1"/>
          </p:cNvSpPr>
          <p:nvPr/>
        </p:nvSpPr>
        <p:spPr bwMode="auto">
          <a:xfrm>
            <a:off x="5616574" y="1720850"/>
            <a:ext cx="261302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 8-12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1"/>
          <p:cNvSpPr txBox="1">
            <a:spLocks noChangeArrowheads="1"/>
          </p:cNvSpPr>
          <p:nvPr/>
        </p:nvSpPr>
        <p:spPr bwMode="auto">
          <a:xfrm>
            <a:off x="5616574" y="2286000"/>
            <a:ext cx="253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11"/>
          <p:cNvSpPr txBox="1">
            <a:spLocks noChangeArrowheads="1"/>
          </p:cNvSpPr>
          <p:nvPr/>
        </p:nvSpPr>
        <p:spPr bwMode="auto">
          <a:xfrm>
            <a:off x="4800600" y="2743200"/>
            <a:ext cx="3200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مستعلم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 Box 16"/>
          <p:cNvSpPr txBox="1">
            <a:spLocks noChangeArrowheads="1"/>
          </p:cNvSpPr>
          <p:nvPr/>
        </p:nvSpPr>
        <p:spPr bwMode="auto">
          <a:xfrm rot="-4468975">
            <a:off x="3795638" y="3973783"/>
            <a:ext cx="167370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الوحوش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Text Box 16"/>
          <p:cNvSpPr txBox="1">
            <a:spLocks noChangeArrowheads="1"/>
          </p:cNvSpPr>
          <p:nvPr/>
        </p:nvSpPr>
        <p:spPr bwMode="auto">
          <a:xfrm rot="-4468975">
            <a:off x="4498479" y="4001089"/>
            <a:ext cx="1699018"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القرون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 Box 7"/>
          <p:cNvSpPr txBox="1">
            <a:spLocks noChangeArrowheads="1"/>
          </p:cNvSpPr>
          <p:nvPr/>
        </p:nvSpPr>
        <p:spPr bwMode="auto">
          <a:xfrm rot="-22067">
            <a:off x="4797275" y="5246518"/>
            <a:ext cx="27951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تعزية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1857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6512"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charset="0"/>
                <a:cs typeface="+mn-cs"/>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إنّ النبوات المُتحققه في الدخول الإنتصاري والموت لاحقًا (9: 25-26) تثبت أنّ المسيح سيغلب ممالك العالم (2: 34-35، 44) وسيحكم (7: 13-14) مَلِكًا (10: 5-9، أنظر رؤيا1: 12-16).</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7956377" y="44450"/>
            <a:ext cx="1082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347ت</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دانيال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0"/>
            <a:ext cx="9155113" cy="1143000"/>
          </a:xfrm>
        </p:spPr>
        <p:txBody>
          <a:bodyPr/>
          <a:lstStyle/>
          <a:p>
            <a:pPr>
              <a:defRPr/>
            </a:pPr>
            <a:r>
              <a:rPr lang="ar-JO" dirty="0"/>
              <a:t>أربعة وحوش في دانيال 7</a:t>
            </a:r>
            <a:endParaRPr lang="en-US" dirty="0"/>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2922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5126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ar-JO" sz="3200" dirty="0">
                <a:solidFill>
                  <a:srgbClr val="FFFFFF"/>
                </a:solidFill>
                <a:effectLst>
                  <a:glow rad="127000">
                    <a:schemeClr val="tx1"/>
                  </a:glow>
                </a:effectLst>
                <a:ea typeface="ＭＳ Ｐゴシック" charset="0"/>
              </a:rPr>
              <a:t>دانيال 7: 2 بصيغة المتكلم</a:t>
            </a:r>
            <a:endParaRPr lang="en-US" sz="3200" dirty="0">
              <a:solidFill>
                <a:srgbClr val="FFFFFF"/>
              </a:solidFill>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في السنة الأولى لبيلشاصر ملك بابل رأى دانيال حلماً ورؤى رأسه على فراشه حينئذ كتب الحلم وأخبر برأس الكلام 2 أجاب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دانيال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وقال كنت أرى في رؤياي ليلاً وإذا بأربع رياح السماء هجمت على البحر الكبير</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60184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661D842-9187-ADD9-08EA-ACCAA6678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5888"/>
            <a:ext cx="9144000" cy="792162"/>
          </a:xfrm>
        </p:spPr>
        <p:txBody>
          <a:bodyPr/>
          <a:lstStyle/>
          <a:p>
            <a:pPr>
              <a:defRPr/>
            </a:pPr>
            <a:r>
              <a:rPr lang="ar-JO" sz="4000" dirty="0">
                <a:effectLst>
                  <a:glow rad="228600">
                    <a:schemeClr val="accent4">
                      <a:satMod val="175000"/>
                      <a:alpha val="85000"/>
                    </a:schemeClr>
                  </a:glow>
                  <a:outerShdw blurRad="38100" dist="38100" dir="2700000" algn="tl">
                    <a:srgbClr val="000000">
                      <a:alpha val="43137"/>
                    </a:srgbClr>
                  </a:outerShdw>
                </a:effectLst>
              </a:rPr>
              <a:t>الوحش الأول : أسد مجنح (بابل)</a:t>
            </a:r>
            <a:endParaRPr lang="en-US" sz="4000" dirty="0">
              <a:effectLst>
                <a:glow rad="228600">
                  <a:schemeClr val="accent4">
                    <a:satMod val="175000"/>
                    <a:alpha val="8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52202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EF86D76-D901-83FA-6A46-30E857200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5888"/>
            <a:ext cx="9144000" cy="792162"/>
          </a:xfrm>
          <a:noFill/>
          <a:ln w="9525">
            <a:noFill/>
            <a:miter lim="800000"/>
            <a:headEnd/>
            <a:tailEnd/>
          </a:ln>
        </p:spPr>
        <p:txBody>
          <a:bodyPr vert="horz" wrap="square" lIns="91440" tIns="45720" rIns="91440" bIns="45720" numCol="1" anchor="ctr" anchorCtr="0" compatLnSpc="1">
            <a:prstTxWarp prst="textNoShape">
              <a:avLst/>
            </a:prstTxWarp>
          </a:bodyPr>
          <a:lstStyle/>
          <a:p>
            <a:r>
              <a:rPr lang="ar-JO" sz="4000" dirty="0">
                <a:effectLst>
                  <a:glow rad="228600">
                    <a:schemeClr val="accent4">
                      <a:satMod val="175000"/>
                      <a:alpha val="85000"/>
                    </a:schemeClr>
                  </a:glow>
                  <a:outerShdw blurRad="38100" dist="38100" dir="2700000" algn="tl">
                    <a:srgbClr val="000000">
                      <a:alpha val="43137"/>
                    </a:srgbClr>
                  </a:outerShdw>
                </a:effectLst>
              </a:rPr>
              <a:t>الوحش الثاني : دب (مادي وفارس)</a:t>
            </a:r>
            <a:endParaRPr lang="en-US" sz="4000" dirty="0">
              <a:effectLst>
                <a:glow rad="228600">
                  <a:schemeClr val="accent4">
                    <a:satMod val="175000"/>
                    <a:alpha val="8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49918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DF9DED-601F-5C92-8195-D46F79077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4450"/>
            <a:ext cx="9144000" cy="792163"/>
          </a:xfrm>
          <a:noFill/>
          <a:ln w="9525">
            <a:noFill/>
            <a:miter lim="800000"/>
            <a:headEnd/>
            <a:tailEnd/>
          </a:ln>
        </p:spPr>
        <p:txBody>
          <a:bodyPr vert="horz" wrap="square" lIns="91440" tIns="45720" rIns="91440" bIns="45720" numCol="1" anchor="ctr" anchorCtr="0" compatLnSpc="1">
            <a:prstTxWarp prst="textNoShape">
              <a:avLst/>
            </a:prstTxWarp>
          </a:bodyPr>
          <a:lstStyle/>
          <a:p>
            <a:r>
              <a:rPr lang="ar-JO" sz="4000" dirty="0">
                <a:effectLst>
                  <a:glow rad="228600">
                    <a:schemeClr val="accent4">
                      <a:satMod val="175000"/>
                      <a:alpha val="85000"/>
                    </a:schemeClr>
                  </a:glow>
                  <a:outerShdw blurRad="38100" dist="38100" dir="2700000" algn="tl">
                    <a:srgbClr val="000000">
                      <a:alpha val="43137"/>
                    </a:srgbClr>
                  </a:outerShdw>
                </a:effectLst>
              </a:rPr>
              <a:t>الوحش الثالث : نمر (اليونان)</a:t>
            </a:r>
            <a:endParaRPr lang="en-US" sz="4000" dirty="0">
              <a:effectLst>
                <a:glow rad="228600">
                  <a:schemeClr val="accent4">
                    <a:satMod val="175000"/>
                    <a:alpha val="8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0579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D71F21E-8064-E878-6FF8-1F56398DE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6988"/>
            <a:ext cx="9144000" cy="792163"/>
          </a:xfrm>
          <a:noFill/>
          <a:ln w="9525">
            <a:noFill/>
            <a:miter lim="800000"/>
            <a:headEnd/>
            <a:tailEnd/>
          </a:ln>
        </p:spPr>
        <p:txBody>
          <a:bodyPr anchor="ctr"/>
          <a:lstStyle/>
          <a:p>
            <a:r>
              <a:rPr lang="ar-JO" sz="4000" kern="1200" dirty="0">
                <a:solidFill>
                  <a:srgbClr val="FFFFFF"/>
                </a:solidFill>
                <a:effectLst>
                  <a:glow rad="317500">
                    <a:srgbClr val="000000">
                      <a:alpha val="75000"/>
                    </a:srgbClr>
                  </a:glow>
                  <a:outerShdw blurRad="38100" dist="38100" dir="2700000" algn="tl">
                    <a:srgbClr val="000000">
                      <a:alpha val="43137"/>
                    </a:srgbClr>
                  </a:outerShdw>
                </a:effectLst>
              </a:rPr>
              <a:t>الوحش الرابع : مرعب (الرومان)</a:t>
            </a:r>
            <a:endParaRPr lang="en-US" sz="4000" kern="12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rPr>
              <a:t>دانيال 7: 7</a:t>
            </a:r>
            <a:endParaRPr kumimoji="0" lang="en-US" sz="4000" u="none" strike="noStrike" kern="1200" cap="none" spc="0" normalizeH="0" baseline="0" noProof="0" dirty="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42498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C90F30F-DD9F-6E4A-A35A-5ECE744EA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B6596EBC-BC46-5B4A-9E97-621E14F67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ar-JO" sz="6000" dirty="0">
                <a:effectLst>
                  <a:glow rad="127000">
                    <a:schemeClr val="tx1">
                      <a:alpha val="75000"/>
                    </a:schemeClr>
                  </a:glow>
                </a:effectLst>
                <a:ea typeface="ＭＳ Ｐゴシック" charset="0"/>
              </a:rPr>
              <a:t>الأمم في دانيال 7</a:t>
            </a:r>
            <a:endParaRPr lang="en-US" sz="6000" dirty="0">
              <a:effectLst>
                <a:glow rad="127000">
                  <a:schemeClr val="tx1">
                    <a:alpha val="75000"/>
                  </a:schemeClr>
                </a:glow>
              </a:effectLst>
              <a:ea typeface="ＭＳ Ｐゴシック"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مادي وفارس</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extLst>
              <p:ext uri="{D42A27DB-BD31-4B8C-83A1-F6EECF244321}">
                <p14:modId xmlns:p14="http://schemas.microsoft.com/office/powerpoint/2010/main" val="839402425"/>
              </p:ext>
            </p:extLst>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دانيال 7: 1-8</a:t>
                      </a:r>
                      <a:endParaRPr kumimoji="0" lang="en-US" sz="24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رؤيا 13: 1-2، 17: 9-12</a:t>
                      </a:r>
                      <a:endParaRPr kumimoji="0" lang="en-US" sz="24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أربعة وحوش (أسد، دب، نمر، وحش مرعب بعشرة قرون)</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وحش واحد مثل النمر والدب والأسد      (13: 2)                                          وله عشرة قرون (13: 1؛ 17: 3).</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سبعة رؤوس تمثل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الممالك الأربعة المتعاقبة</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سبعة رؤوس تمثل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سبع ممالك متعاقبة</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أربع ممالك</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سبع ممالك</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عشرة قرون (ع 7)</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عشرة قرون (13: 1، 17: 3، 12)</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369332"/>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مارك ل. هيتشكوك، نقد لوجهة النظر السابقة للرؤيا 17: 9-11 ونيرون، مكتبة ساكرا 164 (تموز-أيلول 2007): 484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7664"/>
            <a:ext cx="8229600" cy="827877"/>
          </a:xfrm>
        </p:spPr>
        <p:txBody>
          <a:bodyPr/>
          <a:lstStyle/>
          <a:p>
            <a:r>
              <a:rPr lang="ar-JO" sz="3600" dirty="0">
                <a:solidFill>
                  <a:srgbClr val="FFFFFF"/>
                </a:solidFill>
              </a:rPr>
              <a:t>العلاقة مع دانيال</a:t>
            </a:r>
            <a:endParaRPr lang="en-US" sz="3600" dirty="0">
              <a:solidFill>
                <a:srgbClr val="FFFFFF"/>
              </a:solidFill>
            </a:endParaRPr>
          </a:p>
        </p:txBody>
      </p:sp>
    </p:spTree>
    <p:extLst>
      <p:ext uri="{BB962C8B-B14F-4D97-AF65-F5344CB8AC3E}">
        <p14:creationId xmlns:p14="http://schemas.microsoft.com/office/powerpoint/2010/main" val="2561460379"/>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7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41886</TotalTime>
  <Words>7045</Words>
  <Application>Microsoft Macintosh PowerPoint</Application>
  <PresentationFormat>On-screen Show (4:3)</PresentationFormat>
  <Paragraphs>1122</Paragraphs>
  <Slides>161</Slides>
  <Notes>132</Notes>
  <HiddenSlides>1</HiddenSlides>
  <MMClips>0</MMClips>
  <ScaleCrop>false</ScaleCrop>
  <HeadingPairs>
    <vt:vector size="8" baseType="variant">
      <vt:variant>
        <vt:lpstr>Fonts Used</vt:lpstr>
      </vt:variant>
      <vt:variant>
        <vt:i4>20</vt:i4>
      </vt:variant>
      <vt:variant>
        <vt:lpstr>Theme</vt:lpstr>
      </vt:variant>
      <vt:variant>
        <vt:i4>31</vt:i4>
      </vt:variant>
      <vt:variant>
        <vt:lpstr>Embedded OLE Servers</vt:lpstr>
      </vt:variant>
      <vt:variant>
        <vt:i4>1</vt:i4>
      </vt:variant>
      <vt:variant>
        <vt:lpstr>Slide Titles</vt:lpstr>
      </vt:variant>
      <vt:variant>
        <vt:i4>161</vt:i4>
      </vt:variant>
    </vt:vector>
  </HeadingPairs>
  <TitlesOfParts>
    <vt:vector size="213" baseType="lpstr">
      <vt:lpstr>ＭＳ Ｐゴシック</vt:lpstr>
      <vt:lpstr>ＭＳ Ｐゴシック</vt:lpstr>
      <vt:lpstr>Osaka</vt:lpstr>
      <vt:lpstr>Pegasus</vt:lpstr>
      <vt:lpstr>宋体</vt:lpstr>
      <vt:lpstr>Times</vt:lpstr>
      <vt:lpstr>Arial</vt:lpstr>
      <vt:lpstr>Arial Narrow</vt:lpstr>
      <vt:lpstr>Calibri</vt:lpstr>
      <vt:lpstr>Calibri Light</vt:lpstr>
      <vt:lpstr>Candara</vt:lpstr>
      <vt:lpstr>Comic Sans MS</vt:lpstr>
      <vt:lpstr>Helvetica</vt:lpstr>
      <vt:lpstr>Impact</vt:lpstr>
      <vt:lpstr>Monotype Sorts</vt:lpstr>
      <vt:lpstr>Tahoma</vt:lpstr>
      <vt:lpstr>Times New Roman</vt:lpstr>
      <vt:lpstr>Tw Cen MT</vt:lpstr>
      <vt:lpstr>Wingdings</vt:lpstr>
      <vt:lpstr>Wingdings 2</vt:lpstr>
      <vt:lpstr>Default Design</vt:lpstr>
      <vt:lpstr>1_Default Design</vt:lpstr>
      <vt:lpstr>3_Default Design</vt:lpstr>
      <vt:lpstr>Project Overview (Standard)</vt:lpstr>
      <vt:lpstr>66_Office Theme</vt:lpstr>
      <vt:lpstr>49_Blank Presentation</vt:lpstr>
      <vt:lpstr>19_Default Design</vt:lpstr>
      <vt:lpstr>1_Office Theme</vt:lpstr>
      <vt:lpstr>1_untitled 1</vt:lpstr>
      <vt:lpstr>8_Blank Presentation</vt:lpstr>
      <vt:lpstr>Median</vt:lpstr>
      <vt:lpstr>3_Beam</vt:lpstr>
      <vt:lpstr>Office Theme</vt:lpstr>
      <vt:lpstr>24_Default Design</vt:lpstr>
      <vt:lpstr>10_Blank Presentation</vt:lpstr>
      <vt:lpstr>20_Default Design</vt:lpstr>
      <vt:lpstr>50_Blank Presentation</vt:lpstr>
      <vt:lpstr>22_Default Design</vt:lpstr>
      <vt:lpstr>11_Blank Presentation</vt:lpstr>
      <vt:lpstr>2_Curtain Call</vt:lpstr>
      <vt:lpstr>23_Default Design</vt:lpstr>
      <vt:lpstr>Balance</vt:lpstr>
      <vt:lpstr>6_Beam</vt:lpstr>
      <vt:lpstr>3_Shimmer</vt:lpstr>
      <vt:lpstr>Blank</vt:lpstr>
      <vt:lpstr>28_Default Design</vt:lpstr>
      <vt:lpstr>2_Radar</vt:lpstr>
      <vt:lpstr>2_Office Theme</vt:lpstr>
      <vt:lpstr>8_Default Design</vt:lpstr>
      <vt:lpstr>44_Default Design</vt:lpstr>
      <vt:lpstr>67_Office Theme</vt:lpstr>
      <vt:lpstr>Image</vt:lpstr>
      <vt:lpstr>دانيال ٢-٧</vt:lpstr>
      <vt:lpstr>PowerPoint Presentation</vt:lpstr>
      <vt:lpstr>الموضوع</vt:lpstr>
      <vt:lpstr>الآية الرئيسية</vt:lpstr>
      <vt:lpstr>بيان الملكوت </vt:lpstr>
      <vt:lpstr>البيان الموجز</vt:lpstr>
      <vt:lpstr>العَهد</vt:lpstr>
      <vt:lpstr>الفداء</vt:lpstr>
      <vt:lpstr>المسيّا</vt:lpstr>
      <vt:lpstr>مخطط سفر دانيال </vt:lpstr>
      <vt:lpstr>باري هادلستون، الكتاب المقدس الملخص بالأحرف الصوتية (غراند رابيدز: بيكر، 1992)</vt:lpstr>
      <vt:lpstr>كن واثقاً</vt:lpstr>
      <vt:lpstr>ما الذي تحتاج أن تعرفه لتكون واثقاً ؟ </vt:lpstr>
      <vt:lpstr>1. يسود الله عليك  (دا 1) </vt:lpstr>
      <vt:lpstr>2. يسود الله على كل الأمم (دانيال2-7).</vt:lpstr>
      <vt:lpstr>3. يسود الله على إسرائيل (دانيال 8-12).</vt:lpstr>
      <vt:lpstr>—— الفكرة الرئيسية من سفر دانيال ——</vt:lpstr>
      <vt:lpstr>تداعيات الـ 70 أسبوعًا</vt:lpstr>
      <vt:lpstr>التطبيق</vt:lpstr>
      <vt:lpstr>Black</vt:lpstr>
      <vt:lpstr>دانيال ٢ </vt:lpstr>
      <vt:lpstr>نقطة دانيال 2-7</vt:lpstr>
      <vt:lpstr>الإصحاح 2 </vt:lpstr>
      <vt:lpstr>الحلم بصورة</vt:lpstr>
      <vt:lpstr>سمعة دانيال</vt:lpstr>
      <vt:lpstr>بابل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صورة دانيال 2</vt:lpstr>
      <vt:lpstr>ما هو ملكوت المسيح؟</vt:lpstr>
      <vt:lpstr>لاحظ أن كل الممالك  ستقع في  نفس الوقت</vt:lpstr>
      <vt:lpstr>دانيال ٣ </vt:lpstr>
      <vt:lpstr>الإصحاح 3 </vt:lpstr>
      <vt:lpstr>يمكن أن  تصبح التماثيل عادة سيئة</vt:lpstr>
      <vt:lpstr>حننيا، ميشائيل، عزريا (شدرخ، ميشخ وعبدنغو)</vt:lpstr>
      <vt:lpstr>شدرخ، ميشخ وعبدنغو</vt:lpstr>
      <vt:lpstr>المرسوم (دانيال 3)</vt:lpstr>
      <vt:lpstr>يقف وحيداً</vt:lpstr>
      <vt:lpstr>أين كان        اليهود الآخرون</vt:lpstr>
      <vt:lpstr>أتون النار</vt:lpstr>
      <vt:lpstr>أرى أربعة رجال</vt:lpstr>
      <vt:lpstr>دانيال ٤ </vt:lpstr>
      <vt:lpstr>الإصحاح 4 </vt:lpstr>
      <vt:lpstr>الشجرة في دانيال 4</vt:lpstr>
      <vt:lpstr>PowerPoint Presentation</vt:lpstr>
      <vt:lpstr>PowerPoint Presentation</vt:lpstr>
      <vt:lpstr>PowerPoint Presentation</vt:lpstr>
      <vt:lpstr>PowerPoint Presentation</vt:lpstr>
      <vt:lpstr>عظّم نبوخدنصر نفسه (4: 30)</vt:lpstr>
      <vt:lpstr>نباتي رغم إرادته</vt:lpstr>
      <vt:lpstr>عاش كحيوان</vt:lpstr>
      <vt:lpstr>سقوط أورشليم</vt:lpstr>
      <vt:lpstr>جدول السبي</vt:lpstr>
      <vt:lpstr>جدول السبي</vt:lpstr>
      <vt:lpstr>PowerPoint Presentation</vt:lpstr>
      <vt:lpstr>ملوك بابل الجديدة</vt:lpstr>
      <vt:lpstr>كل الحكام الذين عظموا أنفسهم سيوضعون</vt:lpstr>
      <vt:lpstr>التصالبية في دانيال 2-7</vt:lpstr>
      <vt:lpstr>إذلال نبوخدنصر</vt:lpstr>
      <vt:lpstr>Slides on  دانيال ٥ </vt:lpstr>
      <vt:lpstr>الإصحاح 5 </vt:lpstr>
      <vt:lpstr>إذلال بيلشاصر</vt:lpstr>
      <vt:lpstr>سقوط بابل 539 ق.م</vt:lpstr>
      <vt:lpstr>سقوط بابل (هيرودوت)</vt:lpstr>
      <vt:lpstr>سقوط بابل (هيرودوت)</vt:lpstr>
      <vt:lpstr>PowerPoint Presentation</vt:lpstr>
      <vt:lpstr>كورش          يحتل             بابل</vt:lpstr>
      <vt:lpstr>Slides on  دانيال ٦ </vt:lpstr>
      <vt:lpstr>الإصحاح 6 </vt:lpstr>
      <vt:lpstr>صلى دانيال  والكوة مفتوحة  نحو أورشليم</vt:lpstr>
      <vt:lpstr>أسود جائعة (و لكن ليس لدانيال)</vt:lpstr>
      <vt:lpstr>إذلال داريوس</vt:lpstr>
      <vt:lpstr>Slides on  دانيال ٧ </vt:lpstr>
      <vt:lpstr>مخطط سفر دانيال </vt:lpstr>
      <vt:lpstr>أين يقع القسم الرئيسي للسفر؟</vt:lpstr>
      <vt:lpstr>دعم تقسيم سفر دانيال بين الإصحاحين 7 و8</vt:lpstr>
      <vt:lpstr>الإصحاح 9 </vt:lpstr>
      <vt:lpstr>أربعة وحوش في دانيال 7</vt:lpstr>
      <vt:lpstr>دانيال 7: 2 بصيغة المتكلم</vt:lpstr>
      <vt:lpstr>الوحش الأول : أسد مجنح (بابل)</vt:lpstr>
      <vt:lpstr>الوحش الثاني : دب (مادي وفارس)</vt:lpstr>
      <vt:lpstr>الوحش الثالث : نمر (اليونان)</vt:lpstr>
      <vt:lpstr>الوحش الرابع : مرعب (الرومان)</vt:lpstr>
      <vt:lpstr>PowerPoint Presentation</vt:lpstr>
      <vt:lpstr>PowerPoint Presentation</vt:lpstr>
      <vt:lpstr>الأمم في دانيال 7</vt:lpstr>
      <vt:lpstr>العلاقة مع دانيال</vt:lpstr>
      <vt:lpstr>وجهة نظر أخرى عن الممالك السبعة</vt:lpstr>
      <vt:lpstr>ثماني ممالك متعاقبة (رؤيا 17: 10-11)</vt:lpstr>
      <vt:lpstr>دعم نظرة الممالك المتعاقبة</vt:lpstr>
      <vt:lpstr>رؤيا ١٧: ١٠ لا يقدم إشارة إلى نيرون أو دوميتيان كما يؤكد بيل.</vt:lpstr>
      <vt:lpstr>السيطرة على                   النظام السياسي العالمي</vt:lpstr>
      <vt:lpstr>الإصحاح 9 </vt:lpstr>
      <vt:lpstr>لاهوت دانيال 1-7</vt:lpstr>
      <vt:lpstr>1. الله متسيد على كل البشر</vt:lpstr>
      <vt:lpstr>1. الله متسيد على كل البشر</vt:lpstr>
      <vt:lpstr>1. الله متسيد على كل البشر</vt:lpstr>
      <vt:lpstr>1. الله متسيد على كل البشر</vt:lpstr>
      <vt:lpstr>2. اضطهاد الأمناء</vt:lpstr>
      <vt:lpstr>2. اضطهاد الأمناء</vt:lpstr>
      <vt:lpstr>2. اضطهاد الأمناء</vt:lpstr>
      <vt:lpstr>2. اضطهاد الأمناء</vt:lpstr>
      <vt:lpstr>2. اضطهاد الأمناء</vt:lpstr>
      <vt:lpstr>2. اضطهاد الأمناء</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3. يدين الله المتكبرين</vt:lpstr>
      <vt:lpstr>IV. GOD'S MESSIAH OF THE WORLD </vt:lpstr>
      <vt:lpstr>4. مسيح الله لكل العالم</vt:lpstr>
      <vt:lpstr>الأمم في دانيال ٧</vt:lpstr>
      <vt:lpstr>الوحش الأول: الأسد المجنح (بابل)</vt:lpstr>
      <vt:lpstr>الوحش الثاني: الدب (مادي وفارس)</vt:lpstr>
      <vt:lpstr>الوحش الثالث: النمر (اليونان)</vt:lpstr>
      <vt:lpstr>الوحش الرابع: حيوان مرعب (روما)</vt:lpstr>
      <vt:lpstr>وحش بقرن صغير (ضد المسيح)</vt:lpstr>
      <vt:lpstr>وحش بقرن صغير (ضد المسيح)</vt:lpstr>
      <vt:lpstr>امبراطوريات العالم  في دانيال</vt:lpstr>
      <vt:lpstr>The Neo-Babylonian Empire</vt:lpstr>
      <vt:lpstr>السيطرة على                   النظام السياسي العالمي</vt:lpstr>
      <vt:lpstr>ابن الإنسان والقديم الأيام</vt:lpstr>
      <vt:lpstr>ابن الإنسان والقديم الأيام</vt:lpstr>
      <vt:lpstr>ابن الإنسان والقديم الأيام</vt:lpstr>
      <vt:lpstr>تطبيق دانيال 2-7</vt:lpstr>
      <vt:lpstr>ما الذي تحتاج أن تعرفه لتكون واثقاً ؟</vt:lpstr>
      <vt:lpstr>1. يسود الله عليك (دا 1)</vt:lpstr>
      <vt:lpstr>2. يسود الله على كل الأمم (دا 2-7) </vt:lpstr>
      <vt:lpstr>3. يسود الله على مستقبل إسرائيل (دا 8-12) </vt:lpstr>
      <vt:lpstr>النقطة الرئيسية في دانيال 8-12</vt:lpstr>
      <vt:lpstr>  ماذا تحتاج أن تعرف لتكون واثقاً ؟</vt:lpstr>
      <vt:lpstr>——  الفكرة الرئيسية في دانيال——</vt:lpstr>
      <vt:lpstr>1. يسود الله عليك  (دا 1)</vt:lpstr>
      <vt:lpstr>2. يسود الله على كل الأمم (دا 2-7) </vt:lpstr>
      <vt:lpstr>3. يسود الله على إسرائيل (دانيال 8-12).</vt:lpstr>
      <vt:lpstr> دانيال هو سفر إيمان وشجاعة نابع من الله السيد</vt:lpstr>
      <vt:lpstr>التطبيق</vt:lpstr>
      <vt:lpstr>Black</vt:lpstr>
      <vt:lpstr>مسح العهد القديم   •  BibleStudyDownloads.org</vt:lpstr>
      <vt:lpstr>الأصنام ذات الصناعة الشخصية بلا فائدة</vt:lpstr>
      <vt:lpstr>بواسطة بوجي</vt:lpstr>
      <vt:lpstr>PowerPoint Presentation</vt:lpstr>
      <vt:lpstr>مسح العهد القديم •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845</cp:revision>
  <dcterms:created xsi:type="dcterms:W3CDTF">2002-03-18T17:43:26Z</dcterms:created>
  <dcterms:modified xsi:type="dcterms:W3CDTF">2025-04-10T09:08:50Z</dcterms:modified>
</cp:coreProperties>
</file>