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695" r:id="rId4"/>
    <p:sldMasterId id="2147483707" r:id="rId5"/>
    <p:sldMasterId id="2147483709" r:id="rId6"/>
    <p:sldMasterId id="2147483711" r:id="rId7"/>
    <p:sldMasterId id="2147483723" r:id="rId8"/>
    <p:sldMasterId id="2147483736" r:id="rId9"/>
    <p:sldMasterId id="2147483738" r:id="rId10"/>
    <p:sldMasterId id="2147483750" r:id="rId11"/>
    <p:sldMasterId id="2147483762" r:id="rId12"/>
    <p:sldMasterId id="2147483775" r:id="rId13"/>
    <p:sldMasterId id="2147483789" r:id="rId14"/>
    <p:sldMasterId id="2147483804" r:id="rId15"/>
    <p:sldMasterId id="2147483816" r:id="rId16"/>
    <p:sldMasterId id="2147483829" r:id="rId17"/>
    <p:sldMasterId id="2147483841" r:id="rId18"/>
    <p:sldMasterId id="2147483853" r:id="rId19"/>
  </p:sldMasterIdLst>
  <p:notesMasterIdLst>
    <p:notesMasterId r:id="rId81"/>
  </p:notesMasterIdLst>
  <p:sldIdLst>
    <p:sldId id="435" r:id="rId20"/>
    <p:sldId id="815" r:id="rId21"/>
    <p:sldId id="437" r:id="rId22"/>
    <p:sldId id="4702" r:id="rId23"/>
    <p:sldId id="4721" r:id="rId24"/>
    <p:sldId id="4703" r:id="rId25"/>
    <p:sldId id="257" r:id="rId26"/>
    <p:sldId id="4704" r:id="rId27"/>
    <p:sldId id="4705" r:id="rId28"/>
    <p:sldId id="4720" r:id="rId29"/>
    <p:sldId id="4711" r:id="rId30"/>
    <p:sldId id="4718" r:id="rId31"/>
    <p:sldId id="4715" r:id="rId32"/>
    <p:sldId id="658" r:id="rId33"/>
    <p:sldId id="4710" r:id="rId34"/>
    <p:sldId id="636" r:id="rId35"/>
    <p:sldId id="425" r:id="rId36"/>
    <p:sldId id="430" r:id="rId37"/>
    <p:sldId id="436" r:id="rId38"/>
    <p:sldId id="3642" r:id="rId39"/>
    <p:sldId id="4694" r:id="rId40"/>
    <p:sldId id="4706" r:id="rId41"/>
    <p:sldId id="4707" r:id="rId42"/>
    <p:sldId id="4709" r:id="rId43"/>
    <p:sldId id="4708" r:id="rId44"/>
    <p:sldId id="816" r:id="rId45"/>
    <p:sldId id="463" r:id="rId46"/>
    <p:sldId id="3991" r:id="rId47"/>
    <p:sldId id="2484" r:id="rId48"/>
    <p:sldId id="2487" r:id="rId49"/>
    <p:sldId id="433" r:id="rId50"/>
    <p:sldId id="4699" r:id="rId51"/>
    <p:sldId id="4717" r:id="rId52"/>
    <p:sldId id="4713" r:id="rId53"/>
    <p:sldId id="3643" r:id="rId54"/>
    <p:sldId id="2493" r:id="rId55"/>
    <p:sldId id="2494" r:id="rId56"/>
    <p:sldId id="453" r:id="rId57"/>
    <p:sldId id="451" r:id="rId58"/>
    <p:sldId id="3988" r:id="rId59"/>
    <p:sldId id="2495" r:id="rId60"/>
    <p:sldId id="263" r:id="rId61"/>
    <p:sldId id="321" r:id="rId62"/>
    <p:sldId id="1013" r:id="rId63"/>
    <p:sldId id="461" r:id="rId64"/>
    <p:sldId id="264" r:id="rId65"/>
    <p:sldId id="287" r:id="rId66"/>
    <p:sldId id="489" r:id="rId67"/>
    <p:sldId id="347" r:id="rId68"/>
    <p:sldId id="4719" r:id="rId69"/>
    <p:sldId id="4716" r:id="rId70"/>
    <p:sldId id="4700" r:id="rId71"/>
    <p:sldId id="4714" r:id="rId72"/>
    <p:sldId id="525" r:id="rId73"/>
    <p:sldId id="852" r:id="rId74"/>
    <p:sldId id="293" r:id="rId75"/>
    <p:sldId id="4712" r:id="rId76"/>
    <p:sldId id="434" r:id="rId77"/>
    <p:sldId id="432" r:id="rId78"/>
    <p:sldId id="268" r:id="rId79"/>
    <p:sldId id="4031"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222" autoAdjust="0"/>
    <p:restoredTop sz="66958" autoAdjust="0"/>
  </p:normalViewPr>
  <p:slideViewPr>
    <p:cSldViewPr snapToGrid="0" snapToObjects="1">
      <p:cViewPr varScale="1">
        <p:scale>
          <a:sx n="66" d="100"/>
          <a:sy n="66" d="100"/>
        </p:scale>
        <p:origin x="184" y="10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10/23/25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932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424764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78431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87042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93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B32B9-735E-2D4A-B030-2F07B306D9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3874" name="Rectangle 1026"/>
          <p:cNvSpPr>
            <a:spLocks noGrp="1" noRot="1" noChangeAspect="1" noChangeArrowheads="1" noTextEdit="1"/>
          </p:cNvSpPr>
          <p:nvPr>
            <p:ph type="sldImg"/>
          </p:nvPr>
        </p:nvSpPr>
        <p:spPr>
          <a:ln/>
        </p:spPr>
      </p:sp>
      <p:sp>
        <p:nvSpPr>
          <p:cNvPr id="4638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result was involuntary vegetarianism. Daniel chose vegetarianism</a:t>
            </a:r>
            <a:r>
              <a:rPr lang="en-US" b="1" baseline="0" dirty="0">
                <a:latin typeface="Arial" panose="020B0604020202020204" pitchFamily="34" charset="0"/>
                <a:ea typeface="ＭＳ Ｐゴシック" charset="0"/>
                <a:cs typeface="Arial" panose="020B0604020202020204" pitchFamily="34" charset="0"/>
              </a:rPr>
              <a:t> in chapter 1, but God gave the king no choice in the matter!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253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412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3273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a:t>
            </a:r>
            <a:r>
              <a:rPr lang="en-US" altLang="ja-JP" b="1" dirty="0" err="1">
                <a:latin typeface="Arial" panose="020B0604020202020204" pitchFamily="34" charset="0"/>
                <a:ea typeface="ＭＳ Ｐゴシック" charset="0"/>
                <a:cs typeface="Arial" panose="020B0604020202020204" pitchFamily="34" charset="0"/>
              </a:rPr>
              <a:t>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40</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42</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46</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a:p>
            <a:pPr eaLnBrk="1" hangingPunct="1"/>
            <a:endParaRPr lang="en-US" b="1"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mn-lt"/>
                <a:ea typeface="+mn-ea"/>
                <a:cs typeface="+mn-cs"/>
              </a:rPr>
              <a:t>A further objection is based on the apocalyptic literature found in the book. Such literature appeared prolifically in Israel in the later time of the Maccabees (literature that is not part of the biblical canon); therefore many scholars infer that the book must have been written in that period (168-134 B.C.). However, as already noted (see “Literary Form”), apocalyptic literature is found in the Book of Ezekiel and he, like Daniel, was a sixth-century prophet.”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Picture from http://</a:t>
            </a:r>
            <a:r>
              <a:rPr lang="en-US" b="1" dirty="0" err="1">
                <a:latin typeface="Arial" panose="020B0604020202020204" pitchFamily="34" charset="0"/>
                <a:ea typeface="ＭＳ Ｐゴシック" charset="0"/>
                <a:cs typeface="Arial" panose="020B0604020202020204" pitchFamily="34" charset="0"/>
              </a:rPr>
              <a:t>ldsscriptureteachings.org</a:t>
            </a:r>
            <a:r>
              <a:rPr lang="en-US" b="1"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13641-9EEE-EB4B-B82A-AC5F213455B1}" type="slidenum">
              <a:rPr kumimoji="0" lang="en-US" sz="1200" b="1" u="none" strike="noStrike" kern="1200" cap="none" spc="0" normalizeH="0" baseline="0" noProof="0">
                <a:ln>
                  <a:noFill/>
                </a:ln>
                <a:solidFill>
                  <a:srgbClr val="1F497D"/>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1F497D"/>
              </a:solidFill>
              <a:effectLst/>
              <a:uLnTx/>
              <a:uFillTx/>
              <a:latin typeface="Arial" panose="020B0604020202020204" pitchFamily="34"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mn-lt"/>
                <a:ea typeface="+mn-ea"/>
                <a:cs typeface="+mn-cs"/>
              </a:rPr>
              <a:t>The fact that manuscript fragments from the Book of Daniel were found in Qumran, written perhaps in the second century B.C., preclude the notion that Daniel was written in 165 B.C., as many critics suggest. Not enough time would have been available for the book to have reached the Essene community in Qumran and for it to have been copied there.”</a:t>
            </a: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a:t>
            </a:r>
            <a:r>
              <a:rPr lang="en-US" sz="1200" i="1" kern="1200" dirty="0">
                <a:solidFill>
                  <a:schemeClr val="tx1"/>
                </a:solidFill>
                <a:effectLst/>
                <a:latin typeface="+mn-lt"/>
                <a:ea typeface="+mn-ea"/>
                <a:cs typeface="+mn-cs"/>
              </a:rPr>
              <a:t>Daniel</a:t>
            </a:r>
            <a:r>
              <a:rPr lang="en-US" sz="1200" kern="1200" dirty="0">
                <a:solidFill>
                  <a:schemeClr val="tx1"/>
                </a:solidFill>
                <a:effectLst/>
                <a:latin typeface="+mn-lt"/>
                <a:ea typeface="+mn-ea"/>
                <a:cs typeface="+mn-cs"/>
              </a:rPr>
              <a:t> (The Bible Knowledge Commentary; ed. John F. Walvoord and Roy B. Zuck; Accordance electronic ed. 2 vols.; Wheaton: Victor Books, 1985), 1:1324.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OS-27-Dan Author-5</a:t>
            </a:r>
          </a:p>
          <a:p>
            <a:r>
              <a:rPr lang="en-US">
                <a:latin typeface="Times New Roman" charset="0"/>
                <a:ea typeface="ＭＳ Ｐゴシック" charset="0"/>
                <a:cs typeface="ＭＳ Ｐゴシック" charset="0"/>
              </a:rPr>
              <a:t>OS-27-Daniel-84, 93</a:t>
            </a:r>
          </a:p>
        </p:txBody>
      </p:sp>
    </p:spTree>
    <p:extLst>
      <p:ext uri="{BB962C8B-B14F-4D97-AF65-F5344CB8AC3E}">
        <p14:creationId xmlns:p14="http://schemas.microsoft.com/office/powerpoint/2010/main" val="37323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fld id="{A079FDE9-4B2D-884B-BE4B-021913485B06}" type="slidenum">
              <a:rPr lang="en-US" smtClean="0"/>
              <a:pPr/>
              <a:t>55</a:t>
            </a:fld>
            <a:endParaRPr lang="en-US"/>
          </a:p>
        </p:txBody>
      </p:sp>
    </p:spTree>
    <p:extLst>
      <p:ext uri="{BB962C8B-B14F-4D97-AF65-F5344CB8AC3E}">
        <p14:creationId xmlns:p14="http://schemas.microsoft.com/office/powerpoint/2010/main" val="3285857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06122795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61613466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54134651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18410044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rPr>
              <a:pPr defTabSz="914400" eaLnBrk="0" fontAlgn="base" hangingPunct="0">
                <a:spcBef>
                  <a:spcPct val="0"/>
                </a:spcBef>
                <a:spcAft>
                  <a:spcPct val="0"/>
                </a:spcAft>
                <a:defRPr/>
              </a:pPr>
              <a:t>‹#›</a:t>
            </a:fld>
            <a:endParaRPr lang="en-US" altLang="zh-TW">
              <a:solidFill>
                <a:srgbClr val="000000"/>
              </a:solidFill>
            </a:endParaRPr>
          </a:p>
        </p:txBody>
      </p:sp>
    </p:spTree>
    <p:extLst>
      <p:ext uri="{BB962C8B-B14F-4D97-AF65-F5344CB8AC3E}">
        <p14:creationId xmlns:p14="http://schemas.microsoft.com/office/powerpoint/2010/main" val="912198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2220128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1617108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22142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973859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789432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02015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1833542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1013568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1920127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538223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3127319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21728765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113207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ltLang="zh-TW">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rPr>
              <a:pPr defTabSz="914400" eaLnBrk="0" fontAlgn="base" hangingPunct="0">
                <a:spcBef>
                  <a:spcPct val="0"/>
                </a:spcBef>
                <a:spcAft>
                  <a:spcPct val="0"/>
                </a:spcAft>
                <a:defRPr/>
              </a:pPr>
              <a:t>‹#›</a:t>
            </a:fld>
            <a:endParaRPr lang="en-US" altLang="zh-TW">
              <a:solidFill>
                <a:srgbClr val="FFFFCC"/>
              </a:solidFill>
            </a:endParaRPr>
          </a:p>
        </p:txBody>
      </p:sp>
    </p:spTree>
    <p:extLst>
      <p:ext uri="{BB962C8B-B14F-4D97-AF65-F5344CB8AC3E}">
        <p14:creationId xmlns:p14="http://schemas.microsoft.com/office/powerpoint/2010/main" val="31605527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ea typeface="ＭＳ Ｐゴシック"/>
                <a:cs typeface="ＭＳ Ｐゴシック"/>
              </a:rPr>
              <a:pPr>
                <a:defRPr/>
              </a:pPr>
              <a:t>10/23/25</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371500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ea typeface="ＭＳ Ｐゴシック"/>
                <a:cs typeface="ＭＳ Ｐゴシック"/>
              </a:rPr>
              <a:pPr>
                <a:defRPr/>
              </a:pPr>
              <a:t>10/23/25</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385459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ea typeface="ＭＳ Ｐゴシック"/>
                <a:cs typeface="ＭＳ Ｐゴシック"/>
              </a:rPr>
              <a:pPr>
                <a:defRPr/>
              </a:pPr>
              <a:t>10/23/25</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32172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1784350"/>
            <a:ext cx="3810000" cy="45720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84350"/>
            <a:ext cx="3810000" cy="45720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ea typeface="ＭＳ Ｐゴシック"/>
                <a:cs typeface="ＭＳ Ｐゴシック"/>
              </a:rPr>
              <a:pPr>
                <a:defRPr/>
              </a:pPr>
              <a:t>10/23/25</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256901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ea typeface="ＭＳ Ｐゴシック"/>
                <a:cs typeface="ＭＳ Ｐゴシック"/>
              </a:rPr>
              <a:pPr>
                <a:defRPr/>
              </a:pPr>
              <a:t>10/23/25</a:t>
            </a:fld>
            <a:endParaRPr lang="en-US">
              <a:ea typeface="ＭＳ Ｐゴシック"/>
              <a:cs typeface="ＭＳ Ｐゴシック"/>
            </a:endParaRPr>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27179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ea typeface="ＭＳ Ｐゴシック"/>
                <a:cs typeface="ＭＳ Ｐゴシック"/>
              </a:rPr>
              <a:pPr>
                <a:defRPr/>
              </a:pPr>
              <a:t>10/23/25</a:t>
            </a:fld>
            <a:endParaRPr lang="en-US">
              <a:ea typeface="ＭＳ Ｐゴシック"/>
              <a:cs typeface="ＭＳ Ｐゴシック"/>
            </a:endParaRPr>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8870842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ea typeface="ＭＳ Ｐゴシック"/>
                <a:cs typeface="ＭＳ Ｐゴシック"/>
              </a:rPr>
              <a:pPr>
                <a:defRPr/>
              </a:pPr>
              <a:t>10/23/25</a:t>
            </a:fld>
            <a:endParaRPr lang="en-US">
              <a:ea typeface="ＭＳ Ｐゴシック"/>
              <a:cs typeface="ＭＳ Ｐゴシック"/>
            </a:endParaRPr>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55755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ea typeface="ＭＳ Ｐゴシック"/>
                <a:cs typeface="ＭＳ Ｐゴシック"/>
              </a:rPr>
              <a:pPr>
                <a:defRPr/>
              </a:pPr>
              <a:t>10/23/25</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69802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ea typeface="ＭＳ Ｐゴシック"/>
                <a:cs typeface="ＭＳ Ｐゴシック"/>
              </a:rPr>
              <a:pPr>
                <a:defRPr/>
              </a:pPr>
              <a:t>10/23/25</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984568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ea typeface="ＭＳ Ｐゴシック"/>
                <a:cs typeface="ＭＳ Ｐゴシック"/>
              </a:rPr>
              <a:pPr>
                <a:defRPr/>
              </a:pPr>
              <a:t>10/23/25</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40896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512763"/>
            <a:ext cx="5676900" cy="584358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ea typeface="ＭＳ Ｐゴシック"/>
                <a:cs typeface="ＭＳ Ｐゴシック"/>
              </a:rPr>
              <a:pPr>
                <a:defRPr/>
              </a:pPr>
              <a:t>10/23/25</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912941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439482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232189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2455633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42737619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7526458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22605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3615751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58536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117357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58096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154757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472506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909481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447304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453554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2584314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8615699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178291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7266595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766532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4399425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0870435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273886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b="1" i="0" smtClean="0">
                <a:latin typeface="Arial" panose="020B0604020202020204" pitchFamily="34" charset="0"/>
              </a:defRPr>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8098566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37133291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5028233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2978028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930208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27628631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2549745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b="1" i="0">
                <a:latin typeface="Times New Roman" pitchFamily="-112"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b="1" i="0">
                <a:latin typeface="Times New Roman" charset="0"/>
                <a:cs typeface="Arial" panose="020B0604020202020204" pitchFamily="34"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07984637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9100565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12590269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56899695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54953711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3715484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6699958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92436200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8045086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3748620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4291473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C427B834-6D06-5743-B95C-29C3407208A2}"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2735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6125244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2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75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45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21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6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86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5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2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62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6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8117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b="1" i="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b="1" i="0">
                <a:latin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b="1" i="0">
                <a:latin typeface="Arial" panose="020B0604020202020204" pitchFamily="34" charset="0"/>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b="1" i="0">
                <a:latin typeface="Arial" panose="020B0604020202020204" pitchFamily="34" charset="0"/>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b="1" i="0">
                <a:latin typeface="Arial" panose="020B0604020202020204" pitchFamily="34" charset="0"/>
              </a:defRPr>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b="1" i="0">
                <a:latin typeface="Arial" panose="020B0604020202020204" pitchFamily="34" charset="0"/>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b="1" i="0">
                <a:latin typeface="Arial" panose="020B0604020202020204" pitchFamily="34" charset="0"/>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b="1" i="0">
                <a:latin typeface="Arial" panose="020B0604020202020204" pitchFamily="34" charset="0"/>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b="1" i="0">
                <a:latin typeface="Arial" panose="020B0604020202020204" pitchFamily="34" charset="0"/>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b="1" i="0">
                <a:latin typeface="Arial" panose="020B0604020202020204" pitchFamily="34" charset="0"/>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7"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b="1" i="0">
                <a:latin typeface="Arial" panose="020B0604020202020204" pitchFamily="34" charset="0"/>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b="1" i="0">
                <a:latin typeface="Arial" panose="020B0604020202020204" pitchFamily="34" charset="0"/>
              </a:defRPr>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b="1" i="0">
                <a:latin typeface="Arial" panose="020B0604020202020204" pitchFamily="34" charset="0"/>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b="1" i="0">
                <a:latin typeface="Arial" panose="020B0604020202020204" pitchFamily="34" charset="0"/>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b="1" i="0">
                <a:latin typeface="Arial" panose="020B0604020202020204" pitchFamily="34" charset="0"/>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81382350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19282857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67775736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5091816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047080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64331606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47266643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4550674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4.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2.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4.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b="1" i="0">
                <a:latin typeface="Arial" panose="020B0604020202020204" pitchFamily="34" charset="0"/>
              </a:defRPr>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b="1" i="0">
                <a:latin typeface="Arial" panose="020B0604020202020204" pitchFamily="34" charset="0"/>
              </a:defRPr>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b="1" i="0">
                <a:latin typeface="Arial" panose="020B0604020202020204" pitchFamily="34" charset="0"/>
              </a:defRPr>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b="1" i="0" kern="1200">
          <a:solidFill>
            <a:schemeClr val="tx1"/>
          </a:solidFill>
          <a:latin typeface="Arial" panose="020B0604020202020204" pitchFamily="34" charset="0"/>
          <a:ea typeface="+mn-ea"/>
          <a:cs typeface="+mn-cs"/>
        </a:defRPr>
      </a:lvl1pPr>
      <a:lvl2pPr marL="522368" indent="-200911" algn="l" rtl="0" fontAlgn="base">
        <a:spcBef>
          <a:spcPct val="20000"/>
        </a:spcBef>
        <a:spcAft>
          <a:spcPct val="0"/>
        </a:spcAft>
        <a:buChar char="–"/>
        <a:defRPr sz="1969" b="1" i="0" kern="1200">
          <a:solidFill>
            <a:schemeClr val="tx1"/>
          </a:solidFill>
          <a:latin typeface="Arial" panose="020B0604020202020204" pitchFamily="34" charset="0"/>
          <a:ea typeface="+mn-ea"/>
          <a:cs typeface="+mn-cs"/>
        </a:defRPr>
      </a:lvl2pPr>
      <a:lvl3pPr marL="803643" indent="-160729" algn="l" rtl="0" fontAlgn="base">
        <a:spcBef>
          <a:spcPct val="20000"/>
        </a:spcBef>
        <a:spcAft>
          <a:spcPct val="0"/>
        </a:spcAft>
        <a:buChar char="•"/>
        <a:defRPr sz="1687" b="1" i="0" kern="1200">
          <a:solidFill>
            <a:schemeClr val="tx1"/>
          </a:solidFill>
          <a:latin typeface="Arial" panose="020B0604020202020204" pitchFamily="34" charset="0"/>
          <a:ea typeface="+mn-ea"/>
          <a:cs typeface="+mn-cs"/>
        </a:defRPr>
      </a:lvl3pPr>
      <a:lvl4pPr marL="1125101"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4pPr>
      <a:lvl5pPr marL="1446558"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67571001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6073197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10/23/25</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4890897"/>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spcBef>
          <a:spcPct val="0"/>
        </a:spcBef>
        <a:spcAft>
          <a:spcPct val="0"/>
        </a:spcAft>
        <a:defRPr sz="4000" b="1" i="0">
          <a:solidFill>
            <a:srgbClr val="C1EEFF"/>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b="1" i="0">
          <a:solidFill>
            <a:schemeClr val="tx1"/>
          </a:solidFill>
          <a:latin typeface="Arial" panose="020B0604020202020204" pitchFamily="34" charset="0"/>
          <a:ea typeface="+mn-ea"/>
          <a:cs typeface="Arial" panose="020B0604020202020204" pitchFamily="34" charset="0"/>
        </a:defRPr>
      </a:lvl1pPr>
      <a:lvl2pPr marL="739775" indent="-285750" algn="l" rtl="0" eaLnBrk="0" fontAlgn="base" hangingPunct="0">
        <a:spcBef>
          <a:spcPct val="20000"/>
        </a:spcBef>
        <a:spcAft>
          <a:spcPct val="0"/>
        </a:spcAft>
        <a:buClr>
          <a:schemeClr val="accent2"/>
        </a:buClr>
        <a:buSzPct val="90000"/>
        <a:buFont typeface="Wingdings" charset="0"/>
        <a:buChar char=""/>
        <a:defRPr sz="2600" b="1" i="0">
          <a:solidFill>
            <a:schemeClr val="tx1"/>
          </a:solidFill>
          <a:latin typeface="Arial" panose="020B0604020202020204" pitchFamily="34" charset="0"/>
          <a:ea typeface="+mn-ea"/>
          <a:cs typeface="Arial" panose="020B0604020202020204" pitchFamily="34" charset="0"/>
        </a:defRPr>
      </a:lvl2pPr>
      <a:lvl3pPr marL="995363" indent="-228600" algn="l" rtl="0" eaLnBrk="0" fontAlgn="base" hangingPunct="0">
        <a:spcBef>
          <a:spcPct val="20000"/>
        </a:spcBef>
        <a:spcAft>
          <a:spcPct val="0"/>
        </a:spcAft>
        <a:buClr>
          <a:schemeClr val="accent2"/>
        </a:buClr>
        <a:buFont typeface="Wingdings 2" charset="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260475" indent="-228600" algn="l" rtl="0" eaLnBrk="0" fontAlgn="base" hangingPunct="0">
        <a:spcBef>
          <a:spcPct val="20000"/>
        </a:spcBef>
        <a:spcAft>
          <a:spcPct val="0"/>
        </a:spcAft>
        <a:buClr>
          <a:srgbClr val="FEB80A"/>
        </a:buClr>
        <a:buFont typeface="Wingdings 3" charset="0"/>
        <a:buChar char=""/>
        <a:defRPr sz="2200" b="1" i="0">
          <a:solidFill>
            <a:schemeClr val="tx1"/>
          </a:solidFill>
          <a:latin typeface="Arial" panose="020B0604020202020204" pitchFamily="34" charset="0"/>
          <a:ea typeface="Geneva" charset="-128"/>
          <a:cs typeface="Arial" panose="020B0604020202020204" pitchFamily="34" charset="0"/>
        </a:defRPr>
      </a:lvl4pPr>
      <a:lvl5pPr marL="1481138" indent="-209550" algn="l" rtl="0" eaLnBrk="0" fontAlgn="base" hangingPunct="0">
        <a:spcBef>
          <a:spcPct val="20000"/>
        </a:spcBef>
        <a:spcAft>
          <a:spcPct val="0"/>
        </a:spcAft>
        <a:buClr>
          <a:srgbClr val="FEB80A"/>
        </a:buClr>
        <a:buFont typeface="Wingdings 2" charset="0"/>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9998874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40061428"/>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effectLst>
                  <a:outerShdw blurRad="38100" dist="38100" dir="2700000" algn="tl">
                    <a:srgbClr val="000000"/>
                  </a:outerShdw>
                </a:effectLst>
                <a:latin typeface="Arial" panose="020B0604020202020204" pitchFamily="34"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95759052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1" i="0">
                <a:solidFill>
                  <a:srgbClr val="000000"/>
                </a:solidFill>
                <a:latin typeface="Arial" panose="020B0604020202020204" pitchFamily="34" charset="0"/>
                <a:ea typeface="+mn-ea"/>
                <a:cs typeface="Arial" panose="020B0604020202020204"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1" i="0">
                <a:solidFill>
                  <a:srgbClr val="000000"/>
                </a:solidFill>
                <a:latin typeface="Arial" panose="020B0604020202020204" pitchFamily="34" charset="0"/>
                <a:cs typeface="Arial" panose="020B0604020202020204" pitchFamily="34"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1320195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6642B33-A7D3-8149-BEE4-EC353300D643}" type="slidenum">
              <a:rPr lang="en-US"/>
              <a:pPr>
                <a:defRPr/>
              </a:pPr>
              <a:t>‹#›</a:t>
            </a:fld>
            <a:endParaRPr lang="en-US"/>
          </a:p>
        </p:txBody>
      </p:sp>
      <p:grpSp>
        <p:nvGrpSpPr>
          <p:cNvPr id="101380" name="Group 4"/>
          <p:cNvGrpSpPr>
            <a:grpSpLocks/>
          </p:cNvGrpSpPr>
          <p:nvPr/>
        </p:nvGrpSpPr>
        <p:grpSpPr bwMode="auto">
          <a:xfrm>
            <a:off x="0" y="0"/>
            <a:ext cx="9140825" cy="6850063"/>
            <a:chOff x="0" y="0"/>
            <a:chExt cx="5758" cy="4315"/>
          </a:xfrm>
        </p:grpSpPr>
        <p:grpSp>
          <p:nvGrpSpPr>
            <p:cNvPr id="1013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4332"/>
      </p:ext>
    </p:extLst>
  </p:cSld>
  <p:clrMap bg1="dk2" tx1="lt1" bg2="dk1" tx2="lt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55389336"/>
      </p:ext>
    </p:extLst>
  </p:cSld>
  <p:clrMap bg1="dk2" tx1="lt1" bg2="dk1" tx2="lt2" accent1="accent1" accent2="accent2" accent3="accent3" accent4="accent4" accent5="accent5" accent6="accent6" hlink="hlink" folHlink="folHlink"/>
  <p:sldLayoutIdLst>
    <p:sldLayoutId id="214748371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3047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883152064"/>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9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3.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5.xml"/><Relationship Id="rId1" Type="http://schemas.openxmlformats.org/officeDocument/2006/relationships/themeOverride" Target="../theme/themeOverride1.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44.xml"/><Relationship Id="rId5" Type="http://schemas.openxmlformats.org/officeDocument/2006/relationships/image" Target="../media/image43.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xml"/><Relationship Id="rId1" Type="http://schemas.openxmlformats.org/officeDocument/2006/relationships/themeOverride" Target="../theme/themeOverride2.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87953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القرن السادس أم الثاني ق.م؟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تأليف سفر دانيال</a:t>
            </a:r>
            <a:endParaRPr lang="en-US" sz="72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39"/>
          <p:cNvGrpSpPr>
            <a:grpSpLocks/>
          </p:cNvGrpSpPr>
          <p:nvPr/>
        </p:nvGrpSpPr>
        <p:grpSpPr bwMode="auto">
          <a:xfrm>
            <a:off x="2117725" y="2590800"/>
            <a:ext cx="5701631" cy="1008063"/>
            <a:chOff x="1501" y="1632"/>
            <a:chExt cx="404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1" name="Text Box 43"/>
            <p:cNvSpPr txBox="1">
              <a:spLocks noChangeArrowheads="1"/>
            </p:cNvSpPr>
            <p:nvPr/>
          </p:nvSpPr>
          <p:spPr bwMode="auto">
            <a:xfrm>
              <a:off x="3252" y="1632"/>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حزقيال 592-572 (20)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92" name="Text Box 44"/>
            <p:cNvSpPr txBox="1">
              <a:spLocks noChangeArrowheads="1"/>
            </p:cNvSpPr>
            <p:nvPr/>
          </p:nvSpPr>
          <p:spPr bwMode="auto">
            <a:xfrm>
              <a:off x="4173" y="1837"/>
              <a:ext cx="13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دانيال 605-537 (68)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93" name="Text Box 45"/>
            <p:cNvSpPr txBox="1">
              <a:spLocks noChangeArrowheads="1"/>
            </p:cNvSpPr>
            <p:nvPr/>
          </p:nvSpPr>
          <p:spPr bwMode="auto">
            <a:xfrm>
              <a:off x="2681" y="2034"/>
              <a:ext cx="13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إرميا 626-586 (40)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11" name="Group 46"/>
          <p:cNvGrpSpPr>
            <a:grpSpLocks/>
          </p:cNvGrpSpPr>
          <p:nvPr/>
        </p:nvGrpSpPr>
        <p:grpSpPr bwMode="auto">
          <a:xfrm>
            <a:off x="1835150" y="4084638"/>
            <a:ext cx="6266416" cy="2016125"/>
            <a:chOff x="1300" y="2573"/>
            <a:chExt cx="4441"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1" name="Text Box 52"/>
            <p:cNvSpPr txBox="1">
              <a:spLocks noChangeArrowheads="1"/>
            </p:cNvSpPr>
            <p:nvPr/>
          </p:nvSpPr>
          <p:spPr bwMode="auto">
            <a:xfrm>
              <a:off x="4127" y="2573"/>
              <a:ext cx="15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بيلشاصر 550-539 (11)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2" name="Text Box 53"/>
            <p:cNvSpPr txBox="1">
              <a:spLocks noChangeArrowheads="1"/>
            </p:cNvSpPr>
            <p:nvPr/>
          </p:nvSpPr>
          <p:spPr bwMode="auto">
            <a:xfrm>
              <a:off x="4121" y="2778"/>
              <a:ext cx="162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نبونايدس (555-539 (16)</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نيريغلايسر (559-555 (4)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إيل مردوخ 561-560 (1)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5" name="Text Box 56"/>
            <p:cNvSpPr txBox="1">
              <a:spLocks noChangeArrowheads="1"/>
            </p:cNvSpPr>
            <p:nvPr/>
          </p:nvSpPr>
          <p:spPr bwMode="auto">
            <a:xfrm>
              <a:off x="3507" y="3382"/>
              <a:ext cx="162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نبوخدنصر 605-561 (44)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6" name="Text Box 57"/>
            <p:cNvSpPr txBox="1">
              <a:spLocks noChangeArrowheads="1"/>
            </p:cNvSpPr>
            <p:nvPr/>
          </p:nvSpPr>
          <p:spPr bwMode="auto">
            <a:xfrm>
              <a:off x="2076" y="3610"/>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نبوبولاسر 630-605 (25)</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الملوك البابليون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الأنبياء</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605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536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dirty="0"/>
              <a:t>الخط الزمني للسبي</a:t>
            </a:r>
            <a:endParaRPr lang="en-US" dirty="0"/>
          </a:p>
        </p:txBody>
      </p:sp>
    </p:spTree>
    <p:extLst>
      <p:ext uri="{BB962C8B-B14F-4D97-AF65-F5344CB8AC3E}">
        <p14:creationId xmlns:p14="http://schemas.microsoft.com/office/powerpoint/2010/main" val="2746279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ar-JO" sz="2000" dirty="0"/>
              <a:t>دوايت ج. بنتيكوست ” دانيال في تفسير الكتاب المقدس</a:t>
            </a:r>
            <a:br>
              <a:rPr lang="ar-JO" sz="2000" dirty="0"/>
            </a:br>
            <a:r>
              <a:rPr lang="ar-JO" sz="2000" dirty="0"/>
              <a:t>جون ف. والفورد و روي زوك: التوافق الإلكتروني الطبعة الثانية</a:t>
            </a:r>
            <a:br>
              <a:rPr lang="ar-JO" sz="2000" dirty="0"/>
            </a:br>
            <a:r>
              <a:rPr lang="ar-JO" sz="2000" dirty="0"/>
              <a:t>ويتون : كتب فكتور، 1985)، 1: 1324</a:t>
            </a:r>
            <a:endParaRPr lang="en-US" sz="28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4063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latin typeface="Arial" panose="020B0604020202020204" pitchFamily="34" charset="0"/>
                <a:cs typeface="Arial" panose="020B0604020202020204" pitchFamily="34" charset="0"/>
              </a:rPr>
              <a:t>إن معرفة دانيال بالأفراد الذين تحدث عنهم الكتاب وبالأحداث والعادات التاريخية المذكورة في الكتاب يستلزم تحديد تاريخ الكتاب في القرن السادس. لم يكن بالإمكان الاحتفاظ بالتفاصيل الدقيقة الواردة في الكتاب بدقة من خلال التقليد الشفوي لنحو 400 عام ، كما اقترح أولئك الذين يفترضون تاريخًا متأخرًا للكتاب </a:t>
            </a:r>
            <a:endParaRPr lang="en-US" sz="3200" b="1" dirty="0">
              <a:latin typeface="Arial" panose="020B0604020202020204" pitchFamily="34" charset="0"/>
              <a:cs typeface="Arial" panose="020B0604020202020204" pitchFamily="34" charset="0"/>
            </a:endParaRPr>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1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ar-JO" sz="2800" dirty="0"/>
              <a:t>يرى بعض النقاد أنه بما أن </a:t>
            </a:r>
            <a:r>
              <a:rPr lang="ar-JO" sz="2800" dirty="0">
                <a:solidFill>
                  <a:srgbClr val="FFFF00"/>
                </a:solidFill>
              </a:rPr>
              <a:t>دانيال لم يستخدم اسم الله يهوه </a:t>
            </a:r>
            <a:r>
              <a:rPr lang="ar-JO" sz="2800" dirty="0"/>
              <a:t>، ولأن الاسم كان شائعًا في أيام دانيال من قبل الآخرين ، فلا بد أن الكتاب قد كتب في وقت لاحق</a:t>
            </a:r>
            <a:endParaRPr lang="en-US" sz="28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latin typeface="Arial" panose="020B0604020202020204" pitchFamily="34" charset="0"/>
                <a:cs typeface="Arial" panose="020B0604020202020204" pitchFamily="34" charset="0"/>
              </a:rPr>
              <a:t>ومع ذلك ، فقد فشل هذا الاعتراض في ملاحظة أنه في الفصل 9 تم استخدام هذا الاسم ثماني مرات (. 9: 2 ، 4 ، 8 ، 10 ، 13- 14 [ثلاث مرات] ، 20). اسم الله الذي استخدمه المؤلف في تم تحديد المقطع المحدد من خلال محتواه ، وليس حسب العادات الشعبية</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p>
        </p:txBody>
      </p:sp>
    </p:spTree>
    <p:extLst>
      <p:ext uri="{BB962C8B-B14F-4D97-AF65-F5344CB8AC3E}">
        <p14:creationId xmlns:p14="http://schemas.microsoft.com/office/powerpoint/2010/main" val="173093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cs typeface="ＭＳ Ｐゴシック" charset="0"/>
              </a:rPr>
              <a:t>يظهر اعتراض آخر على تاليف دانيال للسفر </a:t>
            </a:r>
            <a:r>
              <a:rPr lang="ar-JO" sz="2800" dirty="0">
                <a:solidFill>
                  <a:srgbClr val="FFFF00"/>
                </a:solidFill>
                <a:effectLst>
                  <a:glow rad="127000">
                    <a:schemeClr val="tx1"/>
                  </a:glow>
                </a:effectLst>
                <a:ea typeface="ＭＳ Ｐゴシック" charset="0"/>
                <a:cs typeface="ＭＳ Ｐゴシック" charset="0"/>
              </a:rPr>
              <a:t>لأن الكاتب يشير في 1: 21 إلى وقت موت دانيال</a:t>
            </a:r>
            <a:endParaRPr lang="en-US" sz="2800" dirty="0">
              <a:solidFill>
                <a:srgbClr val="FFFF00"/>
              </a:solidFill>
              <a:effectLst>
                <a:glow rad="127000">
                  <a:schemeClr val="tx1"/>
                </a:glow>
              </a:effectLst>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بنتيكوست، ب ك س، 1: 1325</a:t>
            </a:r>
            <a:r>
              <a:rPr kumimoji="0" lang="en-US"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ومع ذلك ، فإن 1: 21 لا تذكر متى مات دانيال بل إنها تنص على أنه بقي هناك (في بابل) حتى السنة الأولى لكورش . وقد حرر مرسوم كورش اليهود من سبيهم في بابل مما أدى إلى السبي لمدة 70 عامًا إلى نهاية قريبة .    يشير دانيال 1: 21 ببساطة إلى أن دانيال عاش خلال فترة السبي . ولا تحدد الآية وقت وفاته و في الواقع عاش في السنة الثالثة على الأقل لكورش    (10: 1 )</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6982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دعم التأليف دانيال</a:t>
            </a:r>
            <a:endParaRPr lang="en-US" sz="4000" dirty="0">
              <a:effectLst>
                <a:glow rad="127000">
                  <a:schemeClr val="tx1"/>
                </a:glow>
              </a:effectLst>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خارجي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خارجي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خارجي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خارجي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خارجي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39"/>
          <p:cNvGrpSpPr>
            <a:grpSpLocks/>
          </p:cNvGrpSpPr>
          <p:nvPr/>
        </p:nvGrpSpPr>
        <p:grpSpPr bwMode="auto">
          <a:xfrm>
            <a:off x="2117725" y="2590800"/>
            <a:ext cx="5701631" cy="1008063"/>
            <a:chOff x="1501" y="1632"/>
            <a:chExt cx="404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91" name="Text Box 43"/>
            <p:cNvSpPr txBox="1">
              <a:spLocks noChangeArrowheads="1"/>
            </p:cNvSpPr>
            <p:nvPr/>
          </p:nvSpPr>
          <p:spPr bwMode="auto">
            <a:xfrm>
              <a:off x="3252" y="1632"/>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حزقيال 592-572 (20)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92" name="Text Box 44"/>
            <p:cNvSpPr txBox="1">
              <a:spLocks noChangeArrowheads="1"/>
            </p:cNvSpPr>
            <p:nvPr/>
          </p:nvSpPr>
          <p:spPr bwMode="auto">
            <a:xfrm>
              <a:off x="4173" y="1837"/>
              <a:ext cx="13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دانيال 605-537 (68)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93" name="Text Box 45"/>
            <p:cNvSpPr txBox="1">
              <a:spLocks noChangeArrowheads="1"/>
            </p:cNvSpPr>
            <p:nvPr/>
          </p:nvSpPr>
          <p:spPr bwMode="auto">
            <a:xfrm>
              <a:off x="2681" y="2034"/>
              <a:ext cx="13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إرميا 626-586 (40)</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11" name="Group 46"/>
          <p:cNvGrpSpPr>
            <a:grpSpLocks/>
          </p:cNvGrpSpPr>
          <p:nvPr/>
        </p:nvGrpSpPr>
        <p:grpSpPr bwMode="auto">
          <a:xfrm>
            <a:off x="1835150" y="4084638"/>
            <a:ext cx="6266416" cy="2016125"/>
            <a:chOff x="1300" y="2573"/>
            <a:chExt cx="4441"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81" name="Text Box 52"/>
            <p:cNvSpPr txBox="1">
              <a:spLocks noChangeArrowheads="1"/>
            </p:cNvSpPr>
            <p:nvPr/>
          </p:nvSpPr>
          <p:spPr bwMode="auto">
            <a:xfrm>
              <a:off x="4127" y="2573"/>
              <a:ext cx="15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بيلشاصر 550-539 (11)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2" name="Text Box 53"/>
            <p:cNvSpPr txBox="1">
              <a:spLocks noChangeArrowheads="1"/>
            </p:cNvSpPr>
            <p:nvPr/>
          </p:nvSpPr>
          <p:spPr bwMode="auto">
            <a:xfrm>
              <a:off x="4121" y="2778"/>
              <a:ext cx="162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نبونايدس (555-539 (16)</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نيريغلايسر (559-555 (4)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إيل مردوخ 561-560 (1)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5" name="Text Box 56"/>
            <p:cNvSpPr txBox="1">
              <a:spLocks noChangeArrowheads="1"/>
            </p:cNvSpPr>
            <p:nvPr/>
          </p:nvSpPr>
          <p:spPr bwMode="auto">
            <a:xfrm>
              <a:off x="3507" y="3382"/>
              <a:ext cx="162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نبوخدنصر 605-561 (44)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6" name="Text Box 57"/>
            <p:cNvSpPr txBox="1">
              <a:spLocks noChangeArrowheads="1"/>
            </p:cNvSpPr>
            <p:nvPr/>
          </p:nvSpPr>
          <p:spPr bwMode="auto">
            <a:xfrm>
              <a:off x="2076" y="3610"/>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نبوبولاسر 630-605 (25)</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panose="020B0604020202020204" pitchFamily="34" charset="0"/>
                  </a:rPr>
                  <a:t>الملوك البابليون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الأنبياء</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1"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605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536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dirty="0"/>
              <a:t>الخط الزمني للسبي</a:t>
            </a:r>
            <a:endParaRPr lang="en-US" dirty="0"/>
          </a:p>
        </p:txBody>
      </p:sp>
      <p:grpSp>
        <p:nvGrpSpPr>
          <p:cNvPr id="74" name="Group 73">
            <a:extLst>
              <a:ext uri="{FF2B5EF4-FFF2-40B4-BE49-F238E27FC236}">
                <a16:creationId xmlns:a16="http://schemas.microsoft.com/office/drawing/2014/main" id="{E0641FC8-B1DC-0F4D-856F-92826A258F94}"/>
              </a:ext>
            </a:extLst>
          </p:cNvPr>
          <p:cNvGrpSpPr/>
          <p:nvPr/>
        </p:nvGrpSpPr>
        <p:grpSpPr>
          <a:xfrm>
            <a:off x="0" y="2986088"/>
            <a:ext cx="9178633" cy="3871911"/>
            <a:chOff x="-34633" y="3062288"/>
            <a:chExt cx="9178633" cy="3871911"/>
          </a:xfrm>
        </p:grpSpPr>
        <p:sp>
          <p:nvSpPr>
            <p:cNvPr id="75" name="Rectangle 2">
              <a:extLst>
                <a:ext uri="{FF2B5EF4-FFF2-40B4-BE49-F238E27FC236}">
                  <a16:creationId xmlns:a16="http://schemas.microsoft.com/office/drawing/2014/main" id="{1D17DD2A-8615-F645-9C45-C440F6A44C54}"/>
                </a:ext>
              </a:extLst>
            </p:cNvPr>
            <p:cNvSpPr txBox="1">
              <a:spLocks noChangeArrowheads="1"/>
            </p:cNvSpPr>
            <p:nvPr/>
          </p:nvSpPr>
          <p:spPr bwMode="auto">
            <a:xfrm>
              <a:off x="-34633" y="4041776"/>
              <a:ext cx="9178633" cy="2892423"/>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latin typeface="Arial" panose="020B0604020202020204" pitchFamily="34" charset="0"/>
                  <a:ea typeface="ＭＳ Ｐゴシック" charset="0"/>
                  <a:cs typeface="ＭＳ Ｐゴシック" charset="0"/>
                </a:rPr>
                <a:t>يشير حزقيال إلى أن دانيال كان معاصرًا له على قدم المساواة مع أيوب في ثمانينيات القرن الخامس قبل الميلاد (أربعة قرون قبل 164 قبل الميلاد) ، لذلك كان دانيال معروفًا - وليس أسطورة</a:t>
              </a:r>
            </a:p>
            <a:p>
              <a:pPr lvl="0" defTabSz="914400">
                <a:defRPr/>
              </a:pPr>
              <a:endParaRPr lang="en-US" sz="2000" b="1" kern="0" dirty="0">
                <a:solidFill>
                  <a:srgbClr val="FFFFFF"/>
                </a:solidFill>
                <a:effectLst/>
                <a:latin typeface="Arial" panose="020B0604020202020204" pitchFamily="34" charset="0"/>
                <a:ea typeface="ＭＳ Ｐゴシック" charset="0"/>
                <a:cs typeface="ＭＳ Ｐゴシック" charset="0"/>
              </a:endParaRPr>
            </a:p>
            <a:p>
              <a:pPr lvl="0" defTabSz="914400">
                <a:defRPr/>
              </a:pPr>
              <a:r>
                <a:rPr lang="ar-JO" sz="2000" b="1" kern="0" dirty="0">
                  <a:solidFill>
                    <a:srgbClr val="FFFFFF"/>
                  </a:solidFill>
                  <a:effectLst/>
                  <a:latin typeface="Arial" panose="020B0604020202020204" pitchFamily="34" charset="0"/>
                  <a:ea typeface="ＭＳ Ｐゴシック" charset="0"/>
                  <a:cs typeface="ＭＳ Ｐゴシック" charset="0"/>
                </a:rPr>
                <a:t>حز 14: 14  و كان فيهم هؤلاء الرجال الثلاثة نوح و دانيال و أيوب فإنهم إنما يخلصون أنفسهم ببرهم يقول السيد الرب</a:t>
              </a:r>
              <a:endParaRPr lang="en-US" sz="2000" b="1" kern="0" dirty="0">
                <a:solidFill>
                  <a:srgbClr val="FFFFFF"/>
                </a:solidFill>
                <a:effectLst/>
                <a:latin typeface="Arial" panose="020B0604020202020204" pitchFamily="34" charset="0"/>
                <a:ea typeface="ＭＳ Ｐゴシック" charset="0"/>
                <a:cs typeface="ＭＳ Ｐゴシック" charset="0"/>
              </a:endParaRPr>
            </a:p>
            <a:p>
              <a:pPr lvl="0" defTabSz="914400">
                <a:defRPr/>
              </a:pPr>
              <a:endParaRPr lang="en-US" sz="2000" b="1" kern="0" dirty="0">
                <a:solidFill>
                  <a:srgbClr val="FFFFFF"/>
                </a:solidFill>
                <a:effectLst/>
                <a:latin typeface="Arial" panose="020B0604020202020204" pitchFamily="34" charset="0"/>
                <a:ea typeface="ＭＳ Ｐゴシック" charset="0"/>
                <a:cs typeface="ＭＳ Ｐゴシック" charset="0"/>
              </a:endParaRPr>
            </a:p>
            <a:p>
              <a:pPr lvl="0" defTabSz="914400">
                <a:defRPr/>
              </a:pPr>
              <a:r>
                <a:rPr lang="ar-JO" sz="2000" b="1" kern="0" dirty="0">
                  <a:solidFill>
                    <a:srgbClr val="FFFFFF"/>
                  </a:solidFill>
                  <a:effectLst/>
                  <a:latin typeface="Arial" panose="020B0604020202020204" pitchFamily="34" charset="0"/>
                  <a:ea typeface="ＭＳ Ｐゴシック" charset="0"/>
                  <a:cs typeface="ＭＳ Ｐゴシック" charset="0"/>
                </a:rPr>
                <a:t>حز 14: 20  و في وسطها نوح و دانيال و أيوب فحي أنا يقول السيد الرب إنهم لا يخلصون ابناً و لا ابنة إنما يخلصون أنفسهم ببرهم</a:t>
              </a:r>
              <a:endParaRPr lang="en-US" sz="2000" b="1" kern="0" dirty="0">
                <a:solidFill>
                  <a:srgbClr val="FFFFFF"/>
                </a:solidFill>
                <a:effectLst/>
                <a:latin typeface="Arial" panose="020B0604020202020204" pitchFamily="34" charset="0"/>
                <a:ea typeface="ＭＳ Ｐゴシック" charset="0"/>
                <a:cs typeface="ＭＳ Ｐゴシック" charset="0"/>
              </a:endParaRPr>
            </a:p>
          </p:txBody>
        </p:sp>
        <p:sp>
          <p:nvSpPr>
            <p:cNvPr id="76" name="Up Arrow 75">
              <a:extLst>
                <a:ext uri="{FF2B5EF4-FFF2-40B4-BE49-F238E27FC236}">
                  <a16:creationId xmlns:a16="http://schemas.microsoft.com/office/drawing/2014/main" id="{C9C02E15-E56F-9744-8F87-2E6DE12501E6}"/>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507456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ea typeface="ＭＳ Ｐゴシック" charset="0"/>
                <a:cs typeface="ＭＳ Ｐゴシック" charset="0"/>
              </a:rPr>
              <a:t>دانيال 9: 25-27</a:t>
            </a:r>
            <a:endParaRPr lang="en-US" dirty="0">
              <a:solidFill>
                <a:srgbClr val="FFFFFF"/>
              </a:solidFill>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86 ب-د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rPr>
              <a:t>25 فاعلم و افهم أنه من خروج الأمر لتجديد أورشليم و </a:t>
            </a:r>
            <a:r>
              <a:rPr lang="ar-JO" sz="3600" dirty="0">
                <a:solidFill>
                  <a:srgbClr val="FFFF00"/>
                </a:solidFill>
              </a:rPr>
              <a:t>بنائها</a:t>
            </a:r>
            <a:r>
              <a:rPr lang="ar-JO" sz="3600" dirty="0">
                <a:solidFill>
                  <a:srgbClr val="FFFFFF"/>
                </a:solidFill>
              </a:rPr>
              <a:t> </a:t>
            </a:r>
            <a:r>
              <a:rPr lang="ar-JO" sz="3600" dirty="0">
                <a:solidFill>
                  <a:srgbClr val="FFFF00"/>
                </a:solidFill>
              </a:rPr>
              <a:t>إلى المسيح </a:t>
            </a:r>
            <a:r>
              <a:rPr lang="ar-JO" sz="3600" dirty="0">
                <a:solidFill>
                  <a:srgbClr val="FFFFFF"/>
                </a:solidFill>
              </a:rPr>
              <a:t>الرئيس سبعة أسابيع و اثنان و ستون أسبوعاً يعود و يبنى سوق و خليج في ضيق الأزمنة و بعد اثنين و ستين اسبوعاً </a:t>
            </a:r>
            <a:r>
              <a:rPr lang="ar-JO" sz="3600" dirty="0">
                <a:solidFill>
                  <a:srgbClr val="FFFF00"/>
                </a:solidFill>
              </a:rPr>
              <a:t>يقطع المسيح </a:t>
            </a:r>
            <a:r>
              <a:rPr lang="ar-JO" sz="3600" dirty="0">
                <a:solidFill>
                  <a:srgbClr val="FFFFFF"/>
                </a:solidFill>
              </a:rPr>
              <a:t>و ليس له و شعب </a:t>
            </a:r>
            <a:r>
              <a:rPr lang="ar-JO" sz="3600" dirty="0">
                <a:solidFill>
                  <a:srgbClr val="FFFF00"/>
                </a:solidFill>
              </a:rPr>
              <a:t>رئيس</a:t>
            </a:r>
            <a:r>
              <a:rPr lang="ar-JO" sz="3600" dirty="0">
                <a:solidFill>
                  <a:srgbClr val="FFFFFF"/>
                </a:solidFill>
              </a:rPr>
              <a:t> آت </a:t>
            </a:r>
            <a:r>
              <a:rPr lang="ar-JO" sz="3600" dirty="0">
                <a:solidFill>
                  <a:srgbClr val="FFFF00"/>
                </a:solidFill>
              </a:rPr>
              <a:t>يخرب المدينة و القدس </a:t>
            </a:r>
            <a:r>
              <a:rPr lang="ar-JO" sz="3600" dirty="0">
                <a:solidFill>
                  <a:srgbClr val="FFFFFF"/>
                </a:solidFill>
              </a:rPr>
              <a:t>و انتهاؤه بغمارة و إلى النهاية حرب و خرب قضي بها و </a:t>
            </a:r>
            <a:r>
              <a:rPr lang="ar-JO" sz="3600" dirty="0">
                <a:solidFill>
                  <a:srgbClr val="FFFF00"/>
                </a:solidFill>
              </a:rPr>
              <a:t>يثبت عهداً </a:t>
            </a:r>
            <a:r>
              <a:rPr lang="ar-JO" sz="3600" dirty="0">
                <a:solidFill>
                  <a:srgbClr val="FFFFFF"/>
                </a:solidFill>
              </a:rPr>
              <a:t>مع كثيرين في أسبوع واحد و في وسط الأسبوع </a:t>
            </a:r>
            <a:r>
              <a:rPr lang="ar-JO" sz="3600" dirty="0">
                <a:solidFill>
                  <a:srgbClr val="FFFF00"/>
                </a:solidFill>
              </a:rPr>
              <a:t>يبطل الذبيحة </a:t>
            </a:r>
            <a:r>
              <a:rPr lang="ar-JO" sz="3600" dirty="0">
                <a:solidFill>
                  <a:srgbClr val="FFFFFF"/>
                </a:solidFill>
              </a:rPr>
              <a:t>و التقدمة و </a:t>
            </a:r>
            <a:r>
              <a:rPr lang="ar-JO" sz="3600" dirty="0">
                <a:solidFill>
                  <a:srgbClr val="FFFF00"/>
                </a:solidFill>
              </a:rPr>
              <a:t>على جناح الأرجاس مخرب </a:t>
            </a:r>
            <a:r>
              <a:rPr lang="ar-JO" sz="3600" dirty="0">
                <a:solidFill>
                  <a:srgbClr val="FFFFFF"/>
                </a:solidFill>
              </a:rPr>
              <a:t>حتى يتم و </a:t>
            </a:r>
            <a:r>
              <a:rPr lang="ar-JO" sz="3600" dirty="0">
                <a:solidFill>
                  <a:srgbClr val="FFFF00"/>
                </a:solidFill>
              </a:rPr>
              <a:t>يصب المقضي على المخرب</a:t>
            </a:r>
            <a:endParaRPr kumimoji="0" lang="en-US" sz="3600" b="0"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انتقاد النظرة النقدية :</a:t>
            </a:r>
            <a:endParaRPr kumimoji="0" lang="en-US" sz="32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1" algn="r" defTabSz="914400" rtl="1" eaLnBrk="1" fontAlgn="base" hangingPunct="1">
              <a:lnSpc>
                <a:spcPct val="90000"/>
              </a:lnSpc>
              <a:spcBef>
                <a:spcPct val="20000"/>
              </a:spcBef>
              <a:spcAft>
                <a:spcPct val="0"/>
              </a:spcAft>
              <a:buFontTx/>
              <a:buChar char="–"/>
              <a:defRPr/>
            </a:pPr>
            <a:r>
              <a:rPr lang="ar-JO" sz="2800" b="1" dirty="0">
                <a:solidFill>
                  <a:srgbClr val="FFFFFF"/>
                </a:solidFill>
                <a:effectLst>
                  <a:glow rad="88900">
                    <a:srgbClr val="020101">
                      <a:alpha val="75000"/>
                    </a:srgbClr>
                  </a:glow>
                  <a:outerShdw blurRad="38100" dist="38100" dir="2700000" algn="tl">
                    <a:srgbClr val="000000"/>
                  </a:outerShdw>
                </a:effectLst>
                <a:latin typeface="Arial" panose="020B0604020202020204" pitchFamily="34" charset="0"/>
                <a:cs typeface="Arial" panose="020B0604020202020204" pitchFamily="34" charset="0"/>
              </a:rPr>
              <a:t>تضيف الأسابيع ما يصل إلى 422 أو 441 عامًا (وليس 490)</a:t>
            </a:r>
          </a:p>
          <a:p>
            <a:pPr lvl="1" algn="r" defTabSz="914400" rtl="1" eaLnBrk="1" fontAlgn="base" hangingPunct="1">
              <a:lnSpc>
                <a:spcPct val="90000"/>
              </a:lnSpc>
              <a:spcBef>
                <a:spcPct val="20000"/>
              </a:spcBef>
              <a:spcAft>
                <a:spcPct val="0"/>
              </a:spcAft>
              <a:buFontTx/>
              <a:buChar char="–"/>
              <a:defRPr/>
            </a:pPr>
            <a:r>
              <a:rPr lang="ar-JO" sz="2800" b="1" dirty="0">
                <a:solidFill>
                  <a:srgbClr val="FFFFFF"/>
                </a:solidFill>
                <a:effectLst>
                  <a:glow rad="88900">
                    <a:srgbClr val="020101">
                      <a:alpha val="75000"/>
                    </a:srgbClr>
                  </a:glow>
                  <a:outerShdw blurRad="38100" dist="38100" dir="2700000" algn="tl">
                    <a:srgbClr val="000000"/>
                  </a:outerShdw>
                </a:effectLst>
                <a:latin typeface="Arial" panose="020B0604020202020204" pitchFamily="34" charset="0"/>
                <a:cs typeface="Arial" panose="020B0604020202020204" pitchFamily="34" charset="0"/>
              </a:rPr>
              <a:t>لم يكن أنطيوخس شخصية مسيحية</a:t>
            </a:r>
          </a:p>
          <a:p>
            <a:pPr lvl="1" algn="r" defTabSz="914400" rtl="1" eaLnBrk="1" fontAlgn="base" hangingPunct="1">
              <a:lnSpc>
                <a:spcPct val="90000"/>
              </a:lnSpc>
              <a:spcBef>
                <a:spcPct val="20000"/>
              </a:spcBef>
              <a:spcAft>
                <a:spcPct val="0"/>
              </a:spcAft>
              <a:buFontTx/>
              <a:buChar char="–"/>
              <a:defRPr/>
            </a:pPr>
            <a:r>
              <a:rPr lang="ar-JO" sz="2800" b="1" dirty="0">
                <a:solidFill>
                  <a:srgbClr val="FFFFFF"/>
                </a:solidFill>
                <a:effectLst>
                  <a:glow rad="88900">
                    <a:srgbClr val="020101">
                      <a:alpha val="75000"/>
                    </a:srgbClr>
                  </a:glow>
                  <a:outerShdw blurRad="38100" dist="38100" dir="2700000" algn="tl">
                    <a:srgbClr val="000000"/>
                  </a:outerShdw>
                </a:effectLst>
                <a:latin typeface="Arial" panose="020B0604020202020204" pitchFamily="34" charset="0"/>
                <a:cs typeface="Arial" panose="020B0604020202020204" pitchFamily="34" charset="0"/>
              </a:rPr>
              <a:t>لم يقطع أنطيوخس الرابع عهدا مع إسرائيل</a:t>
            </a:r>
          </a:p>
          <a:p>
            <a:pPr lvl="1" algn="r" defTabSz="914400" rtl="1" eaLnBrk="1" fontAlgn="base" hangingPunct="1">
              <a:lnSpc>
                <a:spcPct val="90000"/>
              </a:lnSpc>
              <a:spcBef>
                <a:spcPct val="20000"/>
              </a:spcBef>
              <a:spcAft>
                <a:spcPct val="0"/>
              </a:spcAft>
              <a:buFontTx/>
              <a:buChar char="–"/>
              <a:defRPr/>
            </a:pPr>
            <a:r>
              <a:rPr lang="ar-JO" sz="2800" b="1" dirty="0">
                <a:solidFill>
                  <a:srgbClr val="FFFFFF"/>
                </a:solidFill>
                <a:effectLst>
                  <a:glow rad="88900">
                    <a:srgbClr val="020101">
                      <a:alpha val="75000"/>
                    </a:srgbClr>
                  </a:glow>
                  <a:outerShdw blurRad="38100" dist="38100" dir="2700000" algn="tl">
                    <a:srgbClr val="000000"/>
                  </a:outerShdw>
                </a:effectLst>
                <a:latin typeface="Arial" panose="020B0604020202020204" pitchFamily="34" charset="0"/>
                <a:cs typeface="Arial" panose="020B0604020202020204" pitchFamily="34" charset="0"/>
              </a:rPr>
              <a:t>يُنظر إلى النبوة فقط على أنها تنبؤ خيالي</a:t>
            </a:r>
            <a:endParaRPr kumimoji="0" lang="en-US" sz="2800" b="1"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 25: 11-12</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605-586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الإنتقاد</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1"/>
          <p:cNvSpPr txBox="1">
            <a:spLocks noChangeArrowheads="1"/>
          </p:cNvSpPr>
          <p:nvPr/>
        </p:nvSpPr>
        <p:spPr bwMode="auto">
          <a:xfrm>
            <a:off x="1616075" y="10525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مرسوم</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كورش</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1"/>
          <p:cNvSpPr txBox="1">
            <a:spLocks noChangeArrowheads="1"/>
          </p:cNvSpPr>
          <p:nvPr/>
        </p:nvSpPr>
        <p:spPr bwMode="auto">
          <a:xfrm>
            <a:off x="3370998" y="1052513"/>
            <a:ext cx="769204" cy="193899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panose="020B0604020202020204" pitchFamily="34" charset="0"/>
                <a:ea typeface="ＭＳ Ｐゴシック" charset="0"/>
                <a:cs typeface="Arial" panose="020B0604020202020204" pitchFamily="34" charset="0"/>
              </a:rPr>
              <a:t>مقتل</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أونياس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1"/>
          <p:cNvSpPr txBox="1">
            <a:spLocks noChangeArrowheads="1"/>
          </p:cNvSpPr>
          <p:nvPr/>
        </p:nvSpPr>
        <p:spPr bwMode="auto">
          <a:xfrm>
            <a:off x="4140203" y="1052513"/>
            <a:ext cx="996948"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تدنيس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br>
              <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أنطيوخس</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167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1"/>
          <p:cNvSpPr txBox="1">
            <a:spLocks noChangeArrowheads="1"/>
          </p:cNvSpPr>
          <p:nvPr/>
        </p:nvSpPr>
        <p:spPr bwMode="auto">
          <a:xfrm>
            <a:off x="5133975" y="1052513"/>
            <a:ext cx="654050" cy="243143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panose="020B0604020202020204" pitchFamily="34" charset="0"/>
                <a:ea typeface="ＭＳ Ｐゴシック" charset="0"/>
                <a:cs typeface="Arial" panose="020B0604020202020204" pitchFamily="34" charset="0"/>
              </a:rPr>
              <a:t>164 ق.م</a:t>
            </a:r>
            <a:endParaRPr kumimoji="0" lang="en-US" sz="1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dirty="0">
                <a:solidFill>
                  <a:srgbClr val="FFFFFF"/>
                </a:solidFill>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r>
              <a:rPr lang="ar-JO" b="1" noProof="0" dirty="0">
                <a:solidFill>
                  <a:srgbClr val="FFFFFF"/>
                </a:solidFill>
                <a:latin typeface="Arial" panose="020B0604020202020204" pitchFamily="34" charset="0"/>
                <a:cs typeface="Arial" panose="020B0604020202020204" pitchFamily="34" charset="0"/>
              </a:rPr>
              <a:t>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متى 24: 15</a:t>
            </a:r>
            <a:endParaRPr lang="en-US" sz="36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effectLst>
                  <a:glow rad="127000">
                    <a:schemeClr val="tx1"/>
                  </a:glow>
                </a:effectLst>
                <a:latin typeface="Arial" panose="020B0604020202020204" pitchFamily="34" charset="0"/>
                <a:ea typeface="ＭＳ Ｐゴシック" charset="0"/>
                <a:cs typeface="ＭＳ Ｐゴシック" charset="0"/>
              </a:rPr>
              <a:t>فمتى نظرتم رجسة الخراب التي قال عنها دانيال النبي قائمة في المكان المقدس (ليفهم القارئ)</a:t>
            </a:r>
            <a:endParaRPr lang="en-US" sz="32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يقول يسوع أن دانيال 9: 27 كتب من قبل دانيال</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2850" name="Picture 14" descr="scribe correcting a torah scroll"/>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45150" y="-9133"/>
            <a:ext cx="9289150" cy="6937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4876800" y="1676400"/>
            <a:ext cx="3989388"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الدليل الداخلي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2-12: 13 (صيغة المتلكم)، 8: 1، 9: 2، 12: 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2852" name="Text Box 12"/>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781" name="Rectangle 13"/>
          <p:cNvSpPr>
            <a:spLocks noGrp="1" noChangeArrowheads="1"/>
          </p:cNvSpPr>
          <p:nvPr>
            <p:ph type="title" idx="4294967295"/>
          </p:nvPr>
        </p:nvSpPr>
        <p:spPr>
          <a:xfrm>
            <a:off x="685800" y="43121"/>
            <a:ext cx="7772400" cy="842343"/>
          </a:xfrm>
          <a:effectLst/>
        </p:spPr>
        <p:txBody>
          <a:bodyPr/>
          <a:lstStyle/>
          <a:p>
            <a:pPr eaLnBrk="1" hangingPunct="1">
              <a:defRPr/>
            </a:pPr>
            <a:r>
              <a:rPr lang="ar-JO" dirty="0">
                <a:effectLst/>
                <a:ea typeface="ＭＳ Ｐゴシック" charset="0"/>
              </a:rPr>
              <a:t>من كتب دانيال؟</a:t>
            </a:r>
            <a:endParaRPr lang="en-US" dirty="0">
              <a:effectLst/>
              <a:ea typeface="ＭＳ Ｐゴシック" charset="0"/>
            </a:endParaRPr>
          </a:p>
        </p:txBody>
      </p:sp>
      <p:sp>
        <p:nvSpPr>
          <p:cNvPr id="9" name="TextBox 8"/>
          <p:cNvSpPr txBox="1">
            <a:spLocks noChangeArrowheads="1"/>
          </p:cNvSpPr>
          <p:nvPr/>
        </p:nvSpPr>
        <p:spPr bwMode="auto">
          <a:xfrm>
            <a:off x="0" y="4953000"/>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الدليل الخارجي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 14: 14و20،            متى 24: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535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ar-JO" altLang="zh-CN" sz="4000" dirty="0">
                <a:solidFill>
                  <a:schemeClr val="bg1"/>
                </a:solidFill>
              </a:rPr>
              <a:t>تم تأكيد ذلك في التسلسل الزمني للشرق الأدنى القديم</a:t>
            </a:r>
            <a:endParaRPr kumimoji="1" lang="en-US" altLang="zh-CN" sz="2800" dirty="0">
              <a:solidFill>
                <a:schemeClr val="bg1"/>
              </a:solidFill>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17633" y="5201219"/>
            <a:ext cx="3631122" cy="1477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a:p>
            <a:pPr algn="ctr" fontAlgn="t">
              <a:spcBef>
                <a:spcPct val="50000"/>
              </a:spcBef>
              <a:defRPr/>
            </a:pP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(1550/1540-525)</a:t>
            </a:r>
            <a:endPar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3765629" y="830509"/>
            <a:ext cx="4992071"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t">
              <a:spcBef>
                <a:spcPct val="50000"/>
              </a:spcBef>
              <a:defRPr/>
            </a:pP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بلاد ما بين النهرين :</a:t>
            </a:r>
            <a:b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br>
            <a: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 • </a:t>
            </a: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 القديمة (1432-1180)</a:t>
            </a:r>
            <a:b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br>
            <a: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 • </a:t>
            </a: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أشور (912-609)</a:t>
            </a:r>
            <a:b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br>
            <a: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 • </a:t>
            </a: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 الحديثة (626-539)</a:t>
            </a:r>
            <a:endPar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2628685" y="3274799"/>
            <a:ext cx="2730235"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b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br>
            <a: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a:t>
            </a:r>
            <a:r>
              <a:rPr lang="ar-JO"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التواريخ مؤكدة</a:t>
            </a:r>
            <a:r>
              <a:rPr lang="en-US"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الكتاب العبريون في أسفار الملوك وما إلى ذلك لديهم ملوكهم الآشوريون والبابليون بالترتيب الصحيح بدقة ... (كيتشن ، 23)</a:t>
            </a:r>
            <a:endParaRPr lang="en-US"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569660"/>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حكم طهاركا من 690 إلى 664 ونشو الثاني من 610 إلى 595 وحفرا من 589 إلى 570 ، كل ذلك بالتسلسل إلى جانب معاصريهم العبريين        (كيتشن ، 23)</a:t>
            </a:r>
            <a:endParaRPr lang="en-US" sz="2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sz="3600" dirty="0"/>
              <a:t>17 ختم شاهد على ملوك اليهود</a:t>
            </a:r>
            <a:endParaRPr lang="en-US" sz="3600" dirty="0"/>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كينيث أ. كيتشن، مصداقية العهد القديم (جراند رابيدز، إيردمانز، 2003)، 16-21، 604</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249299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chemeClr val="bg1"/>
                </a:solidFill>
              </a:rPr>
              <a:t>تُظهر هذه الأختام التي تحتوي على العديد من اللقطات القريبة في الشرائح التالية دعمًا أثريًا وافرًا لممالك إسرائيل ويهوذا. </a:t>
            </a:r>
          </a:p>
          <a:p>
            <a:pPr algn="ctr" fontAlgn="t">
              <a:spcBef>
                <a:spcPct val="50000"/>
              </a:spcBef>
              <a:defRPr/>
            </a:pPr>
            <a:r>
              <a:rPr lang="ar-JO" sz="2400" b="1" dirty="0">
                <a:solidFill>
                  <a:schemeClr val="bg1"/>
                </a:solidFill>
              </a:rPr>
              <a:t>وينطبق الشيء نفسه على ملوك بابل المذكورة في نبوة دانيال.</a:t>
            </a:r>
            <a:endParaRPr lang="en-US" sz="2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dirty="0"/>
              <a:t>أختام عزيا و يوثام</a:t>
            </a:r>
            <a:endParaRPr lang="en-US"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ق.م</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يهوذا</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760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b="1" kern="0" dirty="0">
                <a:solidFill>
                  <a:schemeClr val="tx2"/>
                </a:solidFill>
                <a:latin typeface="Arial" panose="020B0604020202020204" pitchFamily="34" charset="0"/>
                <a:ea typeface="ＭＳ Ｐゴシック" charset="0"/>
                <a:cs typeface="ＭＳ Ｐゴシック" charset="0"/>
              </a:rPr>
              <a:t>عزيا (2 مل 15: 13)</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panose="020B0604020202020204" pitchFamily="34" charset="0"/>
                <a:ea typeface="ＭＳ Ｐゴシック" charset="0"/>
                <a:cs typeface="ＭＳ Ｐゴシック" charset="0"/>
              </a:rPr>
              <a:t>“quote”</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من شبنيا</a:t>
            </a:r>
          </a:p>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خادم عزيا</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من أبيا</a:t>
            </a:r>
          </a:p>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خادم عزيا</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740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b="1" kern="0" dirty="0">
                <a:solidFill>
                  <a:schemeClr val="tx2"/>
                </a:solidFill>
                <a:latin typeface="Arial" panose="020B0604020202020204" pitchFamily="34" charset="0"/>
                <a:ea typeface="ＭＳ Ｐゴシック" charset="0"/>
                <a:cs typeface="ＭＳ Ｐゴシック" charset="0"/>
              </a:rPr>
              <a:t>يوثام (2 مل 15: 32)</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dirty="0"/>
              <a:t>أختام يربعام الثاني و هوشع</a:t>
            </a:r>
            <a:endParaRPr lang="en-US"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ق.م</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إسرائيل</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760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يربعام الثاني</a:t>
            </a:r>
            <a:br>
              <a:rPr lang="en-US" sz="2400" b="1" kern="0" dirty="0">
                <a:solidFill>
                  <a:schemeClr val="tx2"/>
                </a:solidFill>
                <a:effectLst/>
                <a:latin typeface="Arial" panose="020B0604020202020204" pitchFamily="34" charset="0"/>
                <a:ea typeface="ＭＳ Ｐゴシック" charset="0"/>
                <a:cs typeface="ＭＳ Ｐゴシック" charset="0"/>
              </a:rPr>
            </a:br>
            <a:r>
              <a:rPr lang="en-US" sz="2400" b="1" kern="0" dirty="0">
                <a:solidFill>
                  <a:schemeClr val="tx2"/>
                </a:solidFill>
                <a:effectLst/>
                <a:latin typeface="Arial" panose="020B0604020202020204" pitchFamily="34" charset="0"/>
                <a:ea typeface="ＭＳ Ｐゴシック" charset="0"/>
                <a:cs typeface="ＭＳ Ｐゴシック" charset="0"/>
              </a:rPr>
              <a:t>(</a:t>
            </a:r>
            <a:r>
              <a:rPr lang="ar-JO" sz="2400" b="1" kern="0" dirty="0">
                <a:solidFill>
                  <a:schemeClr val="tx2"/>
                </a:solidFill>
                <a:latin typeface="Arial" panose="020B0604020202020204" pitchFamily="34" charset="0"/>
                <a:ea typeface="ＭＳ Ｐゴシック" charset="0"/>
                <a:cs typeface="ＭＳ Ｐゴシック" charset="0"/>
              </a:rPr>
              <a:t>2 مل 14: 23</a:t>
            </a:r>
            <a:r>
              <a:rPr lang="en-US" sz="2400" b="1" kern="0" dirty="0">
                <a:solidFill>
                  <a:schemeClr val="tx2"/>
                </a:solidFill>
                <a:effectLst/>
                <a:latin typeface="Arial" panose="020B0604020202020204" pitchFamily="34" charset="0"/>
                <a:ea typeface="ＭＳ Ｐゴシック" charset="0"/>
                <a:cs typeface="ＭＳ Ｐゴシック" charset="0"/>
              </a:rPr>
              <a:t>)</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من شمع</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خادم يربعام</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725</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هوشع</a:t>
            </a:r>
            <a:br>
              <a:rPr lang="en-US" sz="2400" b="1" kern="0" dirty="0">
                <a:solidFill>
                  <a:schemeClr val="tx2"/>
                </a:solidFill>
                <a:effectLst/>
                <a:latin typeface="Arial" panose="020B0604020202020204" pitchFamily="34" charset="0"/>
                <a:ea typeface="ＭＳ Ｐゴシック" charset="0"/>
                <a:cs typeface="ＭＳ Ｐゴシック" charset="0"/>
              </a:rPr>
            </a:br>
            <a:r>
              <a:rPr lang="en-US" sz="2400" b="1" kern="0" dirty="0">
                <a:solidFill>
                  <a:schemeClr val="tx2"/>
                </a:solidFill>
                <a:effectLst/>
                <a:latin typeface="Arial" panose="020B0604020202020204" pitchFamily="34" charset="0"/>
                <a:ea typeface="ＭＳ Ｐゴシック" charset="0"/>
                <a:cs typeface="ＭＳ Ｐゴシック" charset="0"/>
              </a:rPr>
              <a:t>(</a:t>
            </a:r>
            <a:r>
              <a:rPr lang="ar-JO" sz="2400" b="1" kern="0" dirty="0">
                <a:solidFill>
                  <a:schemeClr val="tx2"/>
                </a:solidFill>
                <a:latin typeface="Arial" panose="020B0604020202020204" pitchFamily="34" charset="0"/>
                <a:ea typeface="ＭＳ Ｐゴシック" charset="0"/>
                <a:cs typeface="ＭＳ Ｐゴシック" charset="0"/>
              </a:rPr>
              <a:t>2 مل 17: 1</a:t>
            </a:r>
            <a:r>
              <a:rPr lang="en-US" sz="2400" b="1" kern="0" dirty="0">
                <a:solidFill>
                  <a:schemeClr val="tx2"/>
                </a:solidFill>
                <a:effectLst/>
                <a:latin typeface="Arial" panose="020B0604020202020204" pitchFamily="34" charset="0"/>
                <a:ea typeface="ＭＳ Ｐゴシック" charset="0"/>
                <a:cs typeface="ＭＳ Ｐゴシック" charset="0"/>
              </a:rPr>
              <a:t>)</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من عبدي</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خادم هوشع</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panose="020B0604020202020204" pitchFamily="34" charset="0"/>
                <a:ea typeface="ＭＳ Ｐゴシック" charset="0"/>
                <a:cs typeface="ＭＳ Ｐゴシック" charset="0"/>
              </a:rPr>
              <a:t>”</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من آحاز</a:t>
            </a:r>
          </a:p>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بن يوثام</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ملك يهوذا</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من عشنا</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خادم آحاز</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700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حزقيا</a:t>
            </a:r>
            <a:br>
              <a:rPr lang="en-US" sz="2400" b="1" kern="0" dirty="0">
                <a:solidFill>
                  <a:schemeClr val="tx2"/>
                </a:solidFill>
                <a:latin typeface="Arial" panose="020B0604020202020204" pitchFamily="34" charset="0"/>
                <a:ea typeface="ＭＳ Ｐゴシック" charset="0"/>
                <a:cs typeface="ＭＳ Ｐゴシック" charset="0"/>
              </a:rPr>
            </a:br>
            <a:r>
              <a:rPr lang="en-US" sz="2400" b="1" kern="0" dirty="0">
                <a:solidFill>
                  <a:schemeClr val="tx2"/>
                </a:solidFill>
                <a:latin typeface="Arial" panose="020B0604020202020204" pitchFamily="34" charset="0"/>
                <a:ea typeface="ＭＳ Ｐゴシック" charset="0"/>
                <a:cs typeface="ＭＳ Ｐゴシック" charset="0"/>
              </a:rPr>
              <a:t>(</a:t>
            </a:r>
            <a:r>
              <a:rPr lang="ar-JO" sz="2400" b="1" kern="0" dirty="0">
                <a:solidFill>
                  <a:schemeClr val="tx2"/>
                </a:solidFill>
                <a:latin typeface="Arial" panose="020B0604020202020204" pitchFamily="34" charset="0"/>
                <a:ea typeface="ＭＳ Ｐゴシック" charset="0"/>
                <a:cs typeface="ＭＳ Ｐゴシック" charset="0"/>
              </a:rPr>
              <a:t>2 مل 18: 1</a:t>
            </a:r>
            <a:r>
              <a:rPr lang="en-US" sz="2400" b="1" kern="0" dirty="0">
                <a:solidFill>
                  <a:schemeClr val="tx2"/>
                </a:solidFill>
                <a:latin typeface="Arial" panose="020B0604020202020204" pitchFamily="34" charset="0"/>
                <a:ea typeface="ＭＳ Ｐゴシック" charset="0"/>
                <a:cs typeface="ＭＳ Ｐゴシック" charset="0"/>
              </a:rPr>
              <a:t>)</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2404995" cy="1581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من حزقيا</a:t>
            </a:r>
          </a:p>
          <a:p>
            <a:pPr defTabSz="914400">
              <a:defRPr/>
            </a:pPr>
            <a:r>
              <a:rPr lang="ar-JO" sz="2800" b="1" kern="0" dirty="0">
                <a:solidFill>
                  <a:schemeClr val="tx2"/>
                </a:solidFill>
                <a:effectLst/>
                <a:latin typeface="Arial" panose="020B0604020202020204" pitchFamily="34" charset="0"/>
                <a:ea typeface="ＭＳ Ｐゴシック" charset="0"/>
                <a:cs typeface="ＭＳ Ｐゴシック" charset="0"/>
              </a:rPr>
              <a:t>بن آحاز</a:t>
            </a:r>
          </a:p>
          <a:p>
            <a:pPr defTabSz="914400">
              <a:defRPr/>
            </a:pPr>
            <a:r>
              <a:rPr lang="ar-JO" sz="2800" b="1" kern="0" dirty="0">
                <a:solidFill>
                  <a:schemeClr val="tx2"/>
                </a:solidFill>
                <a:latin typeface="Arial" panose="020B0604020202020204" pitchFamily="34" charset="0"/>
                <a:ea typeface="ＭＳ Ｐゴシック" charset="0"/>
                <a:cs typeface="ＭＳ Ｐゴシック" charset="0"/>
              </a:rPr>
              <a:t>ملك يهوذا</a:t>
            </a:r>
            <a:endParaRPr lang="en-US" sz="3600" b="1" kern="0" dirty="0">
              <a:solidFill>
                <a:schemeClr val="tx2"/>
              </a:solidFill>
              <a:effectLst/>
              <a:latin typeface="Arial" panose="020B0604020202020204" pitchFamily="34"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dirty="0"/>
              <a:t>أختام آحاز و حزقيا</a:t>
            </a:r>
            <a:endParaRPr lang="en-US" dirty="0"/>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730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آحاز</a:t>
            </a:r>
            <a:r>
              <a:rPr lang="en-US" sz="2400" b="1" kern="0" dirty="0">
                <a:solidFill>
                  <a:schemeClr val="tx2"/>
                </a:solidFill>
                <a:effectLst/>
                <a:latin typeface="Arial" panose="020B0604020202020204" pitchFamily="34" charset="0"/>
                <a:ea typeface="ＭＳ Ｐゴシック" charset="0"/>
                <a:cs typeface="ＭＳ Ｐゴシック" charset="0"/>
              </a:rPr>
              <a:t> </a:t>
            </a:r>
            <a:br>
              <a:rPr lang="en-US" sz="2400" b="1" kern="0" dirty="0">
                <a:solidFill>
                  <a:schemeClr val="tx2"/>
                </a:solidFill>
                <a:effectLst/>
                <a:latin typeface="Arial" panose="020B0604020202020204" pitchFamily="34" charset="0"/>
                <a:ea typeface="ＭＳ Ｐゴシック" charset="0"/>
                <a:cs typeface="ＭＳ Ｐゴシック" charset="0"/>
              </a:rPr>
            </a:br>
            <a:r>
              <a:rPr lang="en-US" sz="2400" b="1" kern="0" dirty="0">
                <a:solidFill>
                  <a:schemeClr val="tx2"/>
                </a:solidFill>
                <a:effectLst/>
                <a:latin typeface="Arial" panose="020B0604020202020204" pitchFamily="34" charset="0"/>
                <a:ea typeface="ＭＳ Ｐゴシック" charset="0"/>
                <a:cs typeface="ＭＳ Ｐゴシック" charset="0"/>
              </a:rPr>
              <a:t>(</a:t>
            </a:r>
            <a:r>
              <a:rPr lang="ar-JO" sz="2400" b="1" kern="0" dirty="0">
                <a:solidFill>
                  <a:schemeClr val="tx2"/>
                </a:solidFill>
                <a:latin typeface="Arial" panose="020B0604020202020204" pitchFamily="34" charset="0"/>
                <a:ea typeface="ＭＳ Ｐゴシック" charset="0"/>
                <a:cs typeface="ＭＳ Ｐゴシック" charset="0"/>
              </a:rPr>
              <a:t>2 مل 16: 20</a:t>
            </a:r>
            <a:r>
              <a:rPr lang="en-US" sz="2400" b="1" kern="0" dirty="0">
                <a:solidFill>
                  <a:schemeClr val="tx2"/>
                </a:solidFill>
                <a:effectLst/>
                <a:latin typeface="Arial" panose="020B0604020202020204" pitchFamily="34" charset="0"/>
                <a:ea typeface="ＭＳ Ｐゴシック" charset="0"/>
                <a:cs typeface="ＭＳ Ｐゴシック" charset="0"/>
              </a:rPr>
              <a:t>)</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مشلام</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630</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336275"/>
            <a:ext cx="3571875" cy="14406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2400" b="1" kern="0" dirty="0">
              <a:solidFill>
                <a:schemeClr val="tx2"/>
              </a:solidFill>
              <a:effectLst/>
              <a:latin typeface="Arial" panose="020B0604020202020204" pitchFamily="34" charset="0"/>
              <a:ea typeface="ＭＳ Ｐゴシック" charset="0"/>
              <a:cs typeface="ＭＳ Ｐゴシック" charset="0"/>
            </a:endParaRPr>
          </a:p>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من جمريا</a:t>
            </a:r>
          </a:p>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بن شافان</a:t>
            </a:r>
          </a:p>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(إر 36: 10-11)</a:t>
            </a:r>
            <a:endParaRPr lang="en-US" sz="2400" b="1" kern="0" dirty="0">
              <a:solidFill>
                <a:schemeClr val="tx2"/>
              </a:solidFill>
              <a:latin typeface="Arial" panose="020B0604020202020204" pitchFamily="34"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b="1" kern="0" dirty="0">
                <a:solidFill>
                  <a:schemeClr val="tx2"/>
                </a:solidFill>
                <a:latin typeface="Arial" panose="020B0604020202020204" pitchFamily="34" charset="0"/>
                <a:ea typeface="ＭＳ Ｐゴシック" charset="0"/>
                <a:cs typeface="ＭＳ Ｐゴシック" charset="0"/>
              </a:rPr>
              <a:t>2 مل 22: 12-14</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عزليا</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من أحيقام</a:t>
            </a:r>
            <a:br>
              <a:rPr lang="en-US" sz="2400" b="1" kern="0" dirty="0">
                <a:solidFill>
                  <a:schemeClr val="tx2"/>
                </a:solidFill>
                <a:effectLst/>
                <a:latin typeface="Arial" panose="020B0604020202020204" pitchFamily="34" charset="0"/>
                <a:ea typeface="ＭＳ Ｐゴシック" charset="0"/>
                <a:cs typeface="ＭＳ Ｐゴシック" charset="0"/>
              </a:rPr>
            </a:br>
            <a:r>
              <a:rPr lang="ar-JO" sz="2400" b="1" kern="0" dirty="0">
                <a:solidFill>
                  <a:schemeClr val="tx2"/>
                </a:solidFill>
                <a:effectLst/>
                <a:latin typeface="Arial" panose="020B0604020202020204" pitchFamily="34" charset="0"/>
                <a:ea typeface="ＭＳ Ｐゴシック" charset="0"/>
                <a:cs typeface="ＭＳ Ｐゴシック" charset="0"/>
              </a:rPr>
              <a:t>بن شافان</a:t>
            </a:r>
            <a:endParaRPr lang="en-US" sz="2400" b="1" kern="0" dirty="0">
              <a:solidFill>
                <a:schemeClr val="tx2"/>
              </a:solidFill>
              <a:effectLst/>
              <a:latin typeface="Arial" panose="020B0604020202020204" pitchFamily="34" charset="0"/>
              <a:ea typeface="ＭＳ Ｐゴシック" charset="0"/>
              <a:cs typeface="ＭＳ Ｐゴシック" charset="0"/>
            </a:endParaRPr>
          </a:p>
          <a:p>
            <a:pPr defTabSz="914400">
              <a:defRPr/>
            </a:pPr>
            <a:r>
              <a:rPr lang="en-US" sz="2400" b="1" kern="0" dirty="0">
                <a:solidFill>
                  <a:schemeClr val="tx2"/>
                </a:solidFill>
                <a:latin typeface="Arial" panose="020B0604020202020204" pitchFamily="34" charset="0"/>
                <a:ea typeface="ＭＳ Ｐゴシック" charset="0"/>
                <a:cs typeface="ＭＳ Ｐゴシック" charset="0"/>
              </a:rPr>
              <a:t>(</a:t>
            </a:r>
            <a:r>
              <a:rPr lang="ar-JO" sz="2400" b="1" kern="0" dirty="0">
                <a:solidFill>
                  <a:schemeClr val="tx2"/>
                </a:solidFill>
                <a:latin typeface="Arial" panose="020B0604020202020204" pitchFamily="34" charset="0"/>
                <a:ea typeface="ＭＳ Ｐゴシック" charset="0"/>
                <a:cs typeface="ＭＳ Ｐゴシック" charset="0"/>
              </a:rPr>
              <a:t>2 مل 22: 12</a:t>
            </a:r>
            <a:r>
              <a:rPr lang="en-US" sz="2400" b="1" kern="0" dirty="0">
                <a:solidFill>
                  <a:schemeClr val="tx2"/>
                </a:solidFill>
                <a:latin typeface="Arial" panose="020B0604020202020204" pitchFamily="34" charset="0"/>
                <a:ea typeface="ＭＳ Ｐゴシック" charset="0"/>
                <a:cs typeface="ＭＳ Ｐゴシック" charset="0"/>
              </a:rPr>
              <a:t>)</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panose="020B0604020202020204" pitchFamily="34" charset="0"/>
                <a:ea typeface="ＭＳ Ｐゴシック" charset="0"/>
                <a:cs typeface="ＭＳ Ｐゴシック" charset="0"/>
              </a:rPr>
              <a:t>شافان</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من عزليا </a:t>
            </a:r>
          </a:p>
          <a:p>
            <a:pPr defTabSz="914400">
              <a:defRPr/>
            </a:pPr>
            <a:r>
              <a:rPr lang="ar-JO" sz="2400" b="1" kern="0" dirty="0">
                <a:solidFill>
                  <a:schemeClr val="tx2"/>
                </a:solidFill>
                <a:latin typeface="Arial" panose="020B0604020202020204" pitchFamily="34" charset="0"/>
                <a:ea typeface="ＭＳ Ｐゴシック" charset="0"/>
                <a:cs typeface="ＭＳ Ｐゴシック" charset="0"/>
              </a:rPr>
              <a:t>بن مشلام</a:t>
            </a:r>
            <a:endParaRPr lang="en-US" sz="3200" b="1" kern="0" dirty="0">
              <a:solidFill>
                <a:schemeClr val="tx2"/>
              </a:solidFill>
              <a:effectLst/>
              <a:latin typeface="Arial" panose="020B0604020202020204" pitchFamily="34"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dirty="0"/>
              <a:t>أختام أشخاص مهمين من يهوذا</a:t>
            </a:r>
            <a:endParaRPr lang="en-US" dirty="0"/>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47"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8"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0"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1"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2"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36572"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73"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74"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75"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76"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77" name="Text Box 33"/>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1050-930</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36578"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79" name="Text Box 35"/>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المملكة المنقسمة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930-722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6580" name="Text Box 36"/>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المملكة المنعزلة</a:t>
            </a:r>
            <a:endParaRPr kumimoji="0" lang="en-US" sz="36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rPr>
              <a:t>722-586</a:t>
            </a:r>
            <a:endParaRPr kumimoji="0" lang="en-US" sz="3200" b="1" u="none" strike="noStrike" kern="1200" cap="none" spc="0" normalizeH="0" baseline="0" noProof="0" dirty="0">
              <a:ln>
                <a:noFill/>
              </a:ln>
              <a:solidFill>
                <a:srgbClr val="FF99FF"/>
              </a:solidFill>
              <a:effectLst/>
              <a:uLnTx/>
              <a:uFillTx/>
              <a:latin typeface="Arial" panose="020B0604020202020204" pitchFamily="34" charset="0"/>
              <a:ea typeface="ＭＳ Ｐゴシック" charset="0"/>
              <a:cs typeface="Arial" panose="020B0604020202020204" pitchFamily="34" charset="0"/>
            </a:endParaRP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السبي 586-536</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83" name="Text Box 39"/>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ما بعد     السبي</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536-425</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85" name="Text Box 41"/>
          <p:cNvSpPr txBox="1">
            <a:spLocks noChangeArrowheads="1"/>
          </p:cNvSpPr>
          <p:nvPr/>
        </p:nvSpPr>
        <p:spPr bwMode="auto">
          <a:xfrm>
            <a:off x="4724401"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750</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88" name="Text Box 44"/>
          <p:cNvSpPr txBox="1">
            <a:spLocks noChangeArrowheads="1"/>
          </p:cNvSpPr>
          <p:nvPr/>
        </p:nvSpPr>
        <p:spPr bwMode="auto">
          <a:xfrm>
            <a:off x="4724400" y="120650"/>
            <a:ext cx="472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89"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91" name="Text Box 47"/>
          <p:cNvSpPr txBox="1">
            <a:spLocks noChangeArrowheads="1"/>
          </p:cNvSpPr>
          <p:nvPr/>
        </p:nvSpPr>
        <p:spPr bwMode="auto">
          <a:xfrm>
            <a:off x="5343525" y="4067175"/>
            <a:ext cx="523875"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92" name="Text Box 48"/>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itle 48"/>
          <p:cNvSpPr>
            <a:spLocks noGrp="1"/>
          </p:cNvSpPr>
          <p:nvPr>
            <p:ph type="title" idx="4294967295"/>
          </p:nvPr>
        </p:nvSpPr>
        <p:spPr>
          <a:xfrm>
            <a:off x="0" y="0"/>
            <a:ext cx="4419600" cy="609600"/>
          </a:xfrm>
        </p:spPr>
        <p:txBody>
          <a:bodyPr/>
          <a:lstStyle/>
          <a:p>
            <a:pPr>
              <a:defRPr/>
            </a:pPr>
            <a:r>
              <a:rPr lang="ar-JO" sz="3200" dirty="0">
                <a:effectLst>
                  <a:outerShdw blurRad="38100" dist="38100" dir="2700000" algn="tl">
                    <a:srgbClr val="808080"/>
                  </a:outerShdw>
                </a:effectLst>
                <a:ea typeface="ＭＳ Ｐゴシック" charset="0"/>
              </a:rPr>
              <a:t>دانيال في تاريخ العهد القديم</a:t>
            </a:r>
            <a:endParaRPr lang="en-US" sz="3200" dirty="0">
              <a:effectLst>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385255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ar-JO" sz="4000" b="1" dirty="0">
                <a:solidFill>
                  <a:schemeClr val="bg2"/>
                </a:solidFill>
                <a:effectLst/>
                <a:latin typeface="Arial" panose="020B0604020202020204" pitchFamily="34" charset="0"/>
                <a:ea typeface="ＭＳ Ｐゴシック" charset="0"/>
                <a:cs typeface="Arial" panose="020B0604020202020204" pitchFamily="34" charset="0"/>
              </a:rPr>
              <a:t>جدول السبي</a:t>
            </a:r>
            <a:endParaRPr kumimoji="0" lang="en-US" sz="4000" b="1" dirty="0">
              <a:solidFill>
                <a:schemeClr val="bg2"/>
              </a:solidFill>
              <a:effectLst/>
              <a:latin typeface="Arial" panose="020B0604020202020204" pitchFamily="34" charset="0"/>
              <a:ea typeface="ＭＳ Ｐゴシック" charset="0"/>
              <a:cs typeface="Arial" panose="020B0604020202020204" pitchFamily="34"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2321و342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ar-JO" dirty="0">
                <a:ea typeface="ＭＳ Ｐゴシック" charset="0"/>
              </a:rPr>
              <a:t>أتون النار</a:t>
            </a:r>
            <a:endParaRPr lang="en-US" dirty="0">
              <a:ea typeface="ＭＳ Ｐゴシック" charset="0"/>
            </a:endParaRP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دعم التأليف دانيال</a:t>
            </a:r>
            <a:endParaRPr lang="en-US" sz="4000" dirty="0">
              <a:effectLst>
                <a:glow rad="127000">
                  <a:schemeClr val="tx1"/>
                </a:glow>
              </a:effectLst>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داخلي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779540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48327"/>
            <a:ext cx="9221821" cy="5726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ar-JO" dirty="0">
                <a:effectLst/>
                <a:ea typeface="ＭＳ Ｐゴシック" charset="0"/>
              </a:rPr>
              <a:t>تناول النباتات الإجباري</a:t>
            </a:r>
            <a:endParaRPr lang="en-US" dirty="0">
              <a:effectLst/>
              <a:ea typeface="ＭＳ Ｐゴシック" charset="0"/>
            </a:endParaRP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هل هذه مجرد حكايات؟</a:t>
            </a:r>
            <a:endParaRPr lang="en-US" sz="4800" dirty="0">
              <a:effectLst>
                <a:glow rad="127000">
                  <a:schemeClr val="tx1"/>
                </a:glow>
              </a:effectLst>
              <a:ea typeface="ＭＳ Ｐゴシック" charset="0"/>
              <a:cs typeface="ＭＳ Ｐゴシック" charset="0"/>
            </a:endParaRP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latin typeface="Arial" panose="020B0604020202020204" pitchFamily="34" charset="0"/>
                <a:cs typeface="Arial" panose="020B0604020202020204" pitchFamily="34" charset="0"/>
              </a:rPr>
              <a:t>إن ملاحظة أن الكتاب يحتوي على العديد من المغالطات التاريخية هي أهم دليل على حقيقة أن الكتاب نشأ في القرن الثاني . </a:t>
            </a:r>
          </a:p>
          <a:p>
            <a:pPr defTabSz="914400">
              <a:defRPr/>
            </a:pPr>
            <a:r>
              <a:rPr lang="ar-JO" sz="2800" b="1" dirty="0">
                <a:latin typeface="Arial" panose="020B0604020202020204" pitchFamily="34" charset="0"/>
                <a:cs typeface="Arial" panose="020B0604020202020204" pitchFamily="34" charset="0"/>
              </a:rPr>
              <a:t>ويتم شرح هذه الأخطاء بمجرد إدراك أن الكاتبة كتبت عن أحداث فترتها الخاصة القرن الثاني</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b="1" dirty="0">
                <a:latin typeface="Arial" panose="020B0604020202020204" pitchFamily="34" charset="0"/>
                <a:cs typeface="Arial" panose="020B0604020202020204" pitchFamily="34" charset="0"/>
              </a:rPr>
              <a:t>نيل ، "تحليل تاريخي أدبي لدانيال 2: قوتان في المعارضة" ، أكتا ثيولوجيكا 22 (2002): 78 ؛ استشهد بها تانر ، دانيال ، 2</a:t>
            </a:r>
            <a:endParaRPr lang="en-US" sz="20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قم</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a:t>
            </a:r>
            <a:r>
              <a:rPr kumimoji="0" lang="ar-JO" sz="2800" b="1" u="none" strike="noStrike" kern="1200" cap="none" spc="0" normalizeH="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 1، 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يرى النقاد أن الأحداث التاريخية سجلت على شكل نبوات</a:t>
            </a:r>
            <a:endPar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endParaRPr>
          </a:p>
        </p:txBody>
      </p:sp>
      <p:sp>
        <p:nvSpPr>
          <p:cNvPr id="218151" name="Text Box 39"/>
          <p:cNvSpPr txBox="1">
            <a:spLocks noChangeArrowheads="1"/>
          </p:cNvSpPr>
          <p:nvPr/>
        </p:nvSpPr>
        <p:spPr bwMode="auto">
          <a:xfrm>
            <a:off x="5181600" y="5562600"/>
            <a:ext cx="3352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يؤوخ النقاد دانيال بعد عام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020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ar-JO" sz="2800" dirty="0"/>
              <a:t>اعترض البعض على تأليف دانيال بسبب </a:t>
            </a:r>
            <a:r>
              <a:rPr lang="ar-JO" sz="2800" dirty="0">
                <a:solidFill>
                  <a:srgbClr val="FFFF00"/>
                </a:solidFill>
              </a:rPr>
              <a:t>الأخطاء التاريخية المفترضة </a:t>
            </a:r>
            <a:r>
              <a:rPr lang="ar-JO" sz="2800" dirty="0"/>
              <a:t>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a:t>
            </a:r>
            <a:endParaRPr lang="en-US" sz="2800" dirty="0">
              <a:effectLst>
                <a:glow rad="127000">
                  <a:schemeClr val="tx1"/>
                </a:glow>
              </a:effectLst>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—Pentecost, BKC,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latin typeface="Arial" panose="020B0604020202020204" pitchFamily="34" charset="0"/>
                <a:cs typeface="Arial" panose="020B0604020202020204" pitchFamily="34" charset="0"/>
              </a:rPr>
              <a:t>ومع ذلك ، فقد ثبت أن خليفة الملك على العرش كان يُدعى" ابنًا "(5:22) حتى لو لم تكن له علاقة دم بملك سابق</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b="1"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9"/>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و نادى مناد بشدة قد أمرتم أيها الشعوب و الأمم و الألسنة عنتدما تسمعون صوت القرن و الناي و العود و الرباب و السنطير و المزمار و كل أنواع العزف أن تخروا و تسجدوا لتمثال الذهب الذي نصبه نبوخدنصر الملك و من لا يخر و يسجد ففي تلك الساعة يلقى في وسط أتون نار متقدة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(دا 3: 4-6)</a:t>
            </a:r>
            <a:endParaRPr kumimoji="0" lang="en-US"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lvl="0" defTabSz="914400">
              <a:defRPr/>
            </a:pPr>
            <a:r>
              <a:rPr lang="ar-JO" sz="2000" b="1" dirty="0">
                <a:solidFill>
                  <a:srgbClr val="FFFF00"/>
                </a:solidFill>
                <a:latin typeface="Arial" panose="020B0604020202020204" pitchFamily="34" charset="0"/>
                <a:cs typeface="Arial" panose="020B0604020202020204" pitchFamily="34" charset="0"/>
              </a:rPr>
              <a:t>كيف نفسر هذه الكلمات اليونانية والفارسية العديدة في عام 600 قبل الميلاد قبل إنشاء الإمبراطوريتين اليونانية والرومانية؟</a:t>
            </a:r>
            <a:endParaRPr kumimoji="0" lang="en-US" sz="2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597970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3125336"/>
            <a:ext cx="6718623" cy="3826539"/>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latin typeface="Arial" panose="020B0604020202020204" pitchFamily="34" charset="0"/>
                <a:cs typeface="Arial" panose="020B0604020202020204" pitchFamily="34" charset="0"/>
              </a:rPr>
              <a:t>أثير عدد من الاعتراضات الأخرى على التاريخ المبكر للكتاب. على سبيل المثال ، يجادل البعض بأن العديد من الكلمات الفارسية واليونانية في الكتاب تشير إلى أنه يجب أن يكون قد كتب في وقت متأخر عن القرن السادس قبل الميلاد. كشف النقاب عن وجود تجارة بين اليونان وبابل حتى قبل أيام دانيال ، وهذا يفسر وجود الكلمات اليونانية ، والكلمات الفارسية في الكتاب كانت من شكل رسمي أو أدبي للغة الفارسية التي كانت مستخدمة على نطاق واسع في جميع أنحاء الشرق الأدنى. (راجع دي جي وايزمان وآخرون ، ملاحظات حول بعض المشاكل في كتاب دانيال ، ص 23-7 ، 35-50.) </a:t>
            </a:r>
            <a:endParaRPr lang="en-US" sz="24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بنتيكوست، </a:t>
            </a:r>
          </a:p>
          <a:p>
            <a:pPr lvl="0" defTabSz="914400">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 ك س، 1: 1325</a:t>
            </a:r>
            <a:r>
              <a:rPr lang="en-US"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p>
        </p:txBody>
      </p:sp>
      <p:sp>
        <p:nvSpPr>
          <p:cNvPr id="14" name="Text Box 9">
            <a:extLst>
              <a:ext uri="{FF2B5EF4-FFF2-40B4-BE49-F238E27FC236}">
                <a16:creationId xmlns:a16="http://schemas.microsoft.com/office/drawing/2014/main" id="{9D365B4B-FA48-4243-8AF3-22E38548434A}"/>
              </a:ext>
            </a:extLst>
          </p:cNvPr>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48283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dirty="0">
                <a:solidFill>
                  <a:schemeClr val="bg1"/>
                </a:solidFill>
                <a:effectLst>
                  <a:glow rad="228600">
                    <a:schemeClr val="tx1"/>
                  </a:glow>
                </a:effectLst>
                <a:ea typeface="ＭＳ Ｐゴシック" charset="0"/>
                <a:cs typeface="ＭＳ Ｐゴシック" charset="0"/>
              </a:rPr>
              <a:t>إذلال بيلشاصر</a:t>
            </a:r>
            <a:endParaRPr lang="en-US" dirty="0">
              <a:solidFill>
                <a:schemeClr val="bg1"/>
              </a:solidFill>
              <a:effectLst>
                <a:glow rad="228600">
                  <a:schemeClr val="tx1"/>
                </a:glow>
              </a:effectLst>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2400" kern="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مدينة بابل</a:t>
            </a:r>
            <a:endParaRPr lang="en-US" sz="3200" kern="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b="1" dirty="0">
                <a:solidFill>
                  <a:srgbClr val="FFFF00"/>
                </a:solidFill>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lvl="0" algn="ctr" defTabSz="914400" eaLnBrk="1" fontAlgn="base" hangingPunct="1">
              <a:spcBef>
                <a:spcPct val="0"/>
              </a:spcBef>
              <a:spcAft>
                <a:spcPct val="0"/>
              </a:spcAft>
              <a:defRPr/>
            </a:pPr>
            <a:r>
              <a:rPr lang="ar-JO" b="1" dirty="0">
                <a:solidFill>
                  <a:schemeClr val="bg1"/>
                </a:solidFill>
              </a:rPr>
              <a:t>ثم انطلق بنفسه مع الجزء غير الحربي من مضيفه ، وصنع المكان الذي حفرت فيه نيتوكريس حوض النهر ، حيث فعل بالضبط ما فعله سابقًا: </a:t>
            </a:r>
            <a:r>
              <a:rPr lang="ar-JO" b="1" dirty="0">
                <a:solidFill>
                  <a:srgbClr val="FFFF00"/>
                </a:solidFill>
              </a:rPr>
              <a:t>حول نهر الفرات عبر قناة إلى الحوض</a:t>
            </a:r>
            <a:r>
              <a:rPr lang="ar-JO" b="1" dirty="0">
                <a:solidFill>
                  <a:schemeClr val="bg1"/>
                </a:solidFill>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lvl="0" algn="ctr" defTabSz="914400" eaLnBrk="1" fontAlgn="base" hangingPunct="1">
              <a:spcBef>
                <a:spcPct val="0"/>
              </a:spcBef>
              <a:spcAft>
                <a:spcPct val="0"/>
              </a:spcAft>
              <a:defRPr/>
            </a:pPr>
            <a:r>
              <a:rPr lang="ar-JO" b="1" dirty="0">
                <a:solidFill>
                  <a:srgbClr val="FFFF00"/>
                </a:solidFill>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Times New Roman"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2800" b="1" dirty="0">
                <a:solidFill>
                  <a:schemeClr val="bg1"/>
                </a:solidFill>
              </a:rPr>
              <a:t>لو كان البابليون على علم بما كان يدور لدى كورش ، أو لو 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 في فخ. ولكن ، </a:t>
            </a:r>
            <a:r>
              <a:rPr lang="ar-JO" sz="2800" b="1" dirty="0">
                <a:solidFill>
                  <a:srgbClr val="FFFF00"/>
                </a:solidFill>
              </a:rPr>
              <a:t>كما كان ، جاء الفرس عليهم على حين غرة وأخذوا المدينة </a:t>
            </a:r>
            <a:r>
              <a:rPr lang="ar-JO" sz="2800" b="1" dirty="0">
                <a:solidFill>
                  <a:schemeClr val="bg1"/>
                </a:solidFill>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lang="ar-JO" sz="2800" b="1" dirty="0">
                <a:solidFill>
                  <a:srgbClr val="FFFF00"/>
                </a:solidFill>
              </a:rPr>
              <a:t>لكنهم كانوا يشاركون في مهرجان</a:t>
            </a:r>
            <a:r>
              <a:rPr lang="ar-JO" sz="2800" b="1" dirty="0">
                <a:solidFill>
                  <a:schemeClr val="bg1"/>
                </a:solidFill>
              </a:rPr>
              <a:t> ، استمروا في الرقص والاستمتاع حتى علموا بالقبض على بابل</a:t>
            </a:r>
            <a:endParaRPr kumimoji="0" lang="en-US" altLang="ja-JP" sz="28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تاريخ حروب الفرس 1.191 (430 ق.م)</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ar-JO" sz="3200" dirty="0">
                <a:solidFill>
                  <a:srgbClr val="FFFFFF"/>
                </a:solidFill>
                <a:effectLst>
                  <a:glow rad="127000">
                    <a:schemeClr val="tx1"/>
                  </a:glow>
                </a:effectLst>
                <a:ea typeface="ＭＳ Ｐゴシック" charset="0"/>
              </a:rPr>
              <a:t>دانيال 7: 2 بصيغة المتكلم</a:t>
            </a:r>
            <a:endParaRPr lang="en-US" sz="3200" dirty="0">
              <a:solidFill>
                <a:srgbClr val="FFFFFF"/>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panose="020B0604020202020204" pitchFamily="34" charset="0"/>
                <a:ea typeface="ＭＳ Ｐゴシック" charset="0"/>
                <a:cs typeface="ＭＳ Ｐゴシック" charset="0"/>
              </a:rPr>
              <a:t>1 في السنة الأولى لبيلشاصر ملك بابل رأى دانيال حلماً و رؤى رأسه على فراشه حينئذ كتب الحلم و أخبر برأس الكلام 2 أجاب </a:t>
            </a:r>
            <a:r>
              <a:rPr lang="ar-JO" sz="3200" b="1" kern="0" dirty="0">
                <a:solidFill>
                  <a:srgbClr val="FFFF00"/>
                </a:solidFill>
                <a:effectLst>
                  <a:glow rad="127000">
                    <a:schemeClr val="tx1"/>
                  </a:glow>
                </a:effectLst>
                <a:latin typeface="Arial" panose="020B0604020202020204" pitchFamily="34" charset="0"/>
                <a:ea typeface="ＭＳ Ｐゴシック" charset="0"/>
                <a:cs typeface="ＭＳ Ｐゴシック" charset="0"/>
              </a:rPr>
              <a:t>دانيال</a:t>
            </a:r>
            <a:r>
              <a:rPr lang="ar-JO" sz="3200" b="1" kern="0" dirty="0">
                <a:effectLst>
                  <a:glow rad="127000">
                    <a:schemeClr val="tx1"/>
                  </a:glow>
                </a:effectLst>
                <a:latin typeface="Arial" panose="020B0604020202020204" pitchFamily="34" charset="0"/>
                <a:ea typeface="ＭＳ Ｐゴシック" charset="0"/>
                <a:cs typeface="ＭＳ Ｐゴシック" charset="0"/>
              </a:rPr>
              <a:t> و قال كنت أرى في رؤياي ليلاً و إذا بأربع رياح السماء هجمت على البحر الكبير</a:t>
            </a:r>
            <a:endParaRPr lang="en-US" sz="3200" b="1" kern="0" dirty="0">
              <a:effectLst>
                <a:glow rad="127000">
                  <a:schemeClr val="tx1"/>
                </a:glow>
              </a:effectLst>
              <a:latin typeface="Arial" panose="020B0604020202020204" pitchFamily="34"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a:t>
            </a:r>
            <a:r>
              <a:rPr kumimoji="0" lang="ar-JO" sz="2800" b="1" i="0" u="none" strike="noStrike" kern="1200" cap="none" spc="0" normalizeH="0" noProof="0" dirty="0">
                <a:ln>
                  <a:noFill/>
                </a:ln>
                <a:solidFill>
                  <a:prstClr val="white"/>
                </a:solidFill>
                <a:effectLst>
                  <a:glow rad="127000">
                    <a:prstClr val="black"/>
                  </a:glow>
                </a:effectLst>
                <a:uLnTx/>
                <a:uFillTx/>
                <a:latin typeface="Arial Narrow" charset="0"/>
                <a:ea typeface="Arial Narrow" charset="0"/>
                <a:cs typeface="Arial Narrow" charset="0"/>
              </a:rPr>
              <a:t> الليلة قتل بيلشاصر ملك الكلدانيين فأخذ المملكة داريوس المادي و هو ابن اثنتين و 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lang="ar-JO" sz="2800" b="1" baseline="0" dirty="0">
                <a:solidFill>
                  <a:prstClr val="white"/>
                </a:solidFill>
                <a:effectLst>
                  <a:glow rad="127000">
                    <a:prstClr val="black"/>
                  </a:glow>
                </a:effectLst>
                <a:latin typeface="Arial Narrow" charset="0"/>
                <a:ea typeface="Arial Narrow" charset="0"/>
                <a:cs typeface="Arial Narrow" charset="0"/>
              </a:rPr>
              <a:t>(دا</a:t>
            </a:r>
            <a:r>
              <a:rPr lang="ar-JO" sz="2800" b="1" dirty="0">
                <a:solidFill>
                  <a:prstClr val="white"/>
                </a:solidFill>
                <a:effectLst>
                  <a:glow rad="127000">
                    <a:prstClr val="black"/>
                  </a:glow>
                </a:effectLst>
                <a:latin typeface="Arial Narrow" charset="0"/>
                <a:ea typeface="Arial Narrow" charset="0"/>
                <a:cs typeface="Arial Narrow" charset="0"/>
              </a:rPr>
              <a:t>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ar-JO" dirty="0">
                <a:solidFill>
                  <a:schemeClr val="bg1"/>
                </a:solidFill>
                <a:effectLst>
                  <a:glow rad="228600">
                    <a:schemeClr val="tx1"/>
                  </a:glow>
                </a:effectLst>
                <a:ea typeface="ＭＳ Ｐゴシック" charset="0"/>
                <a:cs typeface="ＭＳ Ｐゴシック" charset="0"/>
              </a:rPr>
              <a:t>كورش          يحتل             بابل</a:t>
            </a:r>
            <a:endParaRPr lang="en-US" dirty="0">
              <a:solidFill>
                <a:schemeClr val="bg1"/>
              </a:solidFill>
              <a:effectLst>
                <a:glow rad="228600">
                  <a:schemeClr val="tx1"/>
                </a:glow>
              </a:effectLst>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ar-JO" dirty="0"/>
              <a:t>يشكك النقاد بشكل خاص في رؤى دانيال 7-12          (تم رفض نهاية العالم عام 600 ق.م)</a:t>
            </a:r>
            <a:endParaRPr lang="en-US" dirty="0"/>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ar-JO" b="1" dirty="0">
                <a:latin typeface="Arial" panose="020B0604020202020204" pitchFamily="34" charset="0"/>
              </a:rPr>
              <a:t>ما هو ردك؟</a:t>
            </a:r>
            <a:endParaRPr lang="en-US"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p:spPr>
        <p:txBody>
          <a:bodyPr/>
          <a:lstStyle/>
          <a:p>
            <a:pPr algn="ctr">
              <a:defRPr/>
            </a:pPr>
            <a:r>
              <a:rPr lang="ar-JO" dirty="0">
                <a:solidFill>
                  <a:schemeClr val="tx1"/>
                </a:solidFill>
                <a:effectLst>
                  <a:glow rad="215900">
                    <a:schemeClr val="bg1">
                      <a:alpha val="75000"/>
                    </a:schemeClr>
                  </a:glow>
                </a:effectLst>
              </a:rPr>
              <a:t>سفر الرؤيا هو السفر الوحيد الرؤيوي في العهد الجديد</a:t>
            </a:r>
            <a:endParaRPr lang="en-US" dirty="0">
              <a:solidFill>
                <a:schemeClr val="tx1"/>
              </a:solidFill>
              <a:effectLst>
                <a:glow rad="215900">
                  <a:schemeClr val="bg1">
                    <a:alpha val="75000"/>
                  </a:schemeClr>
                </a:glow>
              </a:effectLst>
            </a:endParaRPr>
          </a:p>
        </p:txBody>
      </p:sp>
      <p:sp>
        <p:nvSpPr>
          <p:cNvPr id="5" name="Text Box 1034"/>
          <p:cNvSpPr txBox="1">
            <a:spLocks noChangeArrowheads="1"/>
          </p:cNvSpPr>
          <p:nvPr/>
        </p:nvSpPr>
        <p:spPr bwMode="auto">
          <a:xfrm>
            <a:off x="7597913" y="7938"/>
            <a:ext cx="1546087"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ص 322</a:t>
            </a:r>
            <a:br>
              <a:rPr kumimoji="0" lang="en-US"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النقطة د</a:t>
            </a:r>
            <a:endParaRPr kumimoji="0" lang="en-US"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السرية</a:t>
            </a:r>
            <a:endParaRPr kumimoji="0" lang="en-US"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تشاؤم</a:t>
            </a:r>
            <a:endParaRPr kumimoji="0" lang="en-US"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الأوقات الأخيرة</a:t>
            </a:r>
            <a:endParaRPr kumimoji="0" lang="en-US"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تحذيرات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 </a:t>
            </a:r>
            <a:r>
              <a:rPr kumimoji="0" lang="en-US" sz="32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a:t>
            </a:r>
            <a:r>
              <a:rPr lang="ar-JO" sz="3200" b="1" dirty="0">
                <a:solidFill>
                  <a:srgbClr val="FFFFFF"/>
                </a:solidFill>
                <a:effectLst>
                  <a:glow rad="215900">
                    <a:srgbClr val="000000">
                      <a:alpha val="75000"/>
                    </a:srgbClr>
                  </a:glow>
                </a:effectLst>
                <a:latin typeface="Arial" panose="020B0604020202020204" pitchFamily="34" charset="0"/>
                <a:ea typeface="ＭＳ Ｐゴシック"/>
                <a:cs typeface="Arial" panose="020B0604020202020204" pitchFamily="34" charset="0"/>
              </a:rPr>
              <a:t>ليس توبة</a:t>
            </a:r>
            <a:r>
              <a:rPr kumimoji="0" lang="en-US" sz="32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ＭＳ Ｐゴシック"/>
                <a:cs typeface="Arial" panose="020B0604020202020204" pitchFamily="34" charset="0"/>
              </a:rPr>
              <a:t>)</a:t>
            </a: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Arial" charset="0"/>
                <a:cs typeface="Arial" panose="020B0604020202020204" pitchFamily="34" charset="0"/>
              </a:rPr>
              <a:t>انتصار الله</a:t>
            </a:r>
            <a:endParaRPr kumimoji="0" lang="en-US" sz="32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Arial" charset="0"/>
                <a:cs typeface="Arial" panose="020B0604020202020204" pitchFamily="34" charset="0"/>
              </a:rPr>
              <a:t>الحتمية</a:t>
            </a:r>
            <a:endParaRPr kumimoji="0" lang="en-US" sz="3200" b="1" u="none" strike="noStrike" kern="1200" cap="none" spc="0" normalizeH="0" baseline="0" noProof="0" dirty="0">
              <a:ln>
                <a:noFill/>
              </a:ln>
              <a:solidFill>
                <a:srgbClr val="FFFFFF"/>
              </a:solidFill>
              <a:effectLst>
                <a:glow rad="2159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12" name="Title 1">
            <a:extLst>
              <a:ext uri="{FF2B5EF4-FFF2-40B4-BE49-F238E27FC236}">
                <a16:creationId xmlns:a16="http://schemas.microsoft.com/office/drawing/2014/main" id="{12C9B513-9977-1A44-B8F0-3C44EFD101FF}"/>
              </a:ext>
            </a:extLst>
          </p:cNvPr>
          <p:cNvSpPr txBox="1">
            <a:spLocks/>
          </p:cNvSpPr>
          <p:nvPr/>
        </p:nvSpPr>
        <p:spPr bwMode="auto">
          <a:xfrm>
            <a:off x="47059" y="0"/>
            <a:ext cx="4627811" cy="1771650"/>
          </a:xfrm>
          <a:prstGeom prst="rect">
            <a:avLst/>
          </a:prstGeom>
          <a:noFill/>
          <a:ln>
            <a:no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algn="ctr" defTabSz="914400">
              <a:defRPr/>
            </a:pPr>
            <a:r>
              <a:rPr lang="ar-JO" sz="3600" b="1" kern="0" dirty="0">
                <a:solidFill>
                  <a:schemeClr val="tx1"/>
                </a:solidFill>
                <a:effectLst>
                  <a:glow rad="215900">
                    <a:schemeClr val="bg1">
                      <a:alpha val="75000"/>
                    </a:schemeClr>
                  </a:glow>
                </a:effectLst>
                <a:latin typeface="Arial" panose="020B0604020202020204" pitchFamily="34" charset="0"/>
                <a:cs typeface="Arial" panose="020B0604020202020204" pitchFamily="34" charset="0"/>
              </a:rPr>
              <a:t>ألا يعتبر سفر دانيال مبكراً بالنسبة للكتابة الرؤيوية؟</a:t>
            </a:r>
            <a:endParaRPr lang="en-US" sz="3600" b="1" kern="0" dirty="0">
              <a:solidFill>
                <a:schemeClr val="tx1"/>
              </a:solidFill>
              <a:effectLst>
                <a:glow rad="2159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713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 خوف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الملكوت</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dirty="0">
                <a:solidFill>
                  <a:schemeClr val="accent1">
                    <a:lumMod val="20000"/>
                    <a:lumOff val="80000"/>
                  </a:schemeClr>
                </a:solidFill>
                <a:effectLst/>
                <a:ea typeface="ＭＳ Ｐゴシック" charset="0"/>
              </a:rPr>
              <a:t>تمثال دانيال 2 هو أمر رؤيوي أيضاً</a:t>
            </a:r>
            <a:endParaRPr lang="en-US" sz="3200"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3140" y="4803799"/>
            <a:ext cx="3084393"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ar-JO" sz="6000" dirty="0">
                <a:effectLst>
                  <a:glow rad="127000">
                    <a:schemeClr val="tx1">
                      <a:alpha val="75000"/>
                    </a:schemeClr>
                  </a:glow>
                </a:effectLst>
                <a:ea typeface="ＭＳ Ｐゴシック" charset="0"/>
              </a:rPr>
              <a:t>الأمم في دانيال 7</a:t>
            </a:r>
            <a:endParaRPr lang="en-US" sz="6000" dirty="0">
              <a:effectLst>
                <a:glow rad="127000">
                  <a:schemeClr val="tx1">
                    <a:alpha val="75000"/>
                  </a:schemeClr>
                </a:glow>
              </a:effectLst>
              <a:ea typeface="ＭＳ Ｐゴシック"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مادي و فارس</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ar-JO" sz="2800" dirty="0"/>
              <a:t>كيف يمكن قبول تنبؤات دانيال 2 للدول الأربع المستقبلية ولكن الشك في نفس الشيء في دانيال 7؟</a:t>
            </a:r>
            <a:endParaRPr lang="en-US"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ar-JO" altLang="zh-TW" sz="6000" dirty="0">
                <a:solidFill>
                  <a:srgbClr val="FFFFFF"/>
                </a:solidFill>
                <a:ea typeface="新細明體" charset="0"/>
              </a:rPr>
              <a:t>حزقيال 1</a:t>
            </a:r>
            <a:endParaRPr lang="en-US" altLang="zh-TW" dirty="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7">
            <a:extLst>
              <a:ext uri="{FF2B5EF4-FFF2-40B4-BE49-F238E27FC236}">
                <a16:creationId xmlns:a16="http://schemas.microsoft.com/office/drawing/2014/main" id="{23D4FA83-2DFB-384B-9FE3-C2384C4A36E8}"/>
              </a:ext>
            </a:extLst>
          </p:cNvPr>
          <p:cNvSpPr txBox="1">
            <a:spLocks noChangeArrowheads="1"/>
          </p:cNvSpPr>
          <p:nvPr/>
        </p:nvSpPr>
        <p:spPr bwMode="auto">
          <a:xfrm>
            <a:off x="-3810" y="49530"/>
            <a:ext cx="9147810" cy="9906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914400" eaLnBrk="1" hangingPunct="1">
              <a:defRPr/>
            </a:pPr>
            <a:r>
              <a:rPr lang="ar-JO" sz="2800" b="1" i="0" dirty="0">
                <a:solidFill>
                  <a:srgbClr val="FFFFFF"/>
                </a:solidFill>
                <a:latin typeface="Arial" panose="020B0604020202020204" pitchFamily="34" charset="0"/>
                <a:cs typeface="Arial" panose="020B0604020202020204" pitchFamily="34" charset="0"/>
              </a:rPr>
              <a:t>رؤيا نهاية العالم الأخرى في زمن دانيال</a:t>
            </a:r>
            <a:endParaRPr lang="en-US" altLang="zh-TW" sz="2800" b="1" i="0" kern="0" dirty="0">
              <a:solidFill>
                <a:srgbClr val="FFFFFF"/>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panose="020B0604020202020204" pitchFamily="34" charset="0"/>
              </a:rPr>
              <a:t>فهذه أوجهها أما أجنحتها فمبسوطة من فوق لكل واحد اثنان متصلان أحدهما بأخيه و اثنان يغطيان أجسامها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ar-JO" sz="3600" dirty="0">
                <a:effectLst>
                  <a:glow rad="228600">
                    <a:schemeClr val="tx1"/>
                  </a:glow>
                </a:effectLst>
                <a:ea typeface="ＭＳ Ｐゴシック" charset="0"/>
              </a:rPr>
              <a:t>مخلوقات بأربع وجوه</a:t>
            </a:r>
            <a:br>
              <a:rPr lang="en-US" sz="3600" dirty="0">
                <a:effectLst>
                  <a:glow rad="228600">
                    <a:schemeClr val="tx1"/>
                  </a:glow>
                </a:effectLst>
                <a:ea typeface="ＭＳ Ｐゴシック" charset="0"/>
              </a:rPr>
            </a:br>
            <a:r>
              <a:rPr lang="en-US" sz="3600" dirty="0">
                <a:effectLst>
                  <a:glow rad="228600">
                    <a:schemeClr val="tx1"/>
                  </a:glow>
                </a:effectLst>
                <a:ea typeface="ＭＳ Ｐゴシック" charset="0"/>
              </a:rPr>
              <a:t>(</a:t>
            </a:r>
            <a:r>
              <a:rPr lang="ar-JO" sz="3600" dirty="0">
                <a:effectLst>
                  <a:glow rad="228600">
                    <a:schemeClr val="tx1"/>
                  </a:glow>
                </a:effectLst>
                <a:ea typeface="ＭＳ Ｐゴシック" charset="0"/>
              </a:rPr>
              <a:t>حزقيال 1: 11</a:t>
            </a:r>
            <a:r>
              <a:rPr lang="en-US" sz="3600"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ar-JO" sz="3200" dirty="0"/>
              <a:t>يتوسع زكريا 1: 8 في رؤيا 6: 1-4</a:t>
            </a:r>
            <a:endParaRPr lang="en-US" sz="3200" dirty="0">
              <a:effectLst/>
              <a:ea typeface="ＭＳ Ｐゴシック" charset="0"/>
            </a:endParaRPr>
          </a:p>
        </p:txBody>
      </p:sp>
    </p:spTree>
    <p:extLst>
      <p:ext uri="{BB962C8B-B14F-4D97-AF65-F5344CB8AC3E}">
        <p14:creationId xmlns:p14="http://schemas.microsoft.com/office/powerpoint/2010/main" val="206010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98348" name="Text Box 44"/>
          <p:cNvSpPr txBox="1">
            <a:spLocks noChangeArrowheads="1"/>
          </p:cNvSpPr>
          <p:nvPr/>
        </p:nvSpPr>
        <p:spPr bwMode="auto">
          <a:xfrm>
            <a:off x="1580930" y="4842112"/>
            <a:ext cx="118974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defTabSz="914400" fontAlgn="base">
              <a:spcBef>
                <a:spcPct val="0"/>
              </a:spcBef>
              <a:spcAft>
                <a:spcPct val="0"/>
              </a:spcAft>
              <a:defRPr/>
            </a:pPr>
            <a:r>
              <a:rPr kumimoji="0" lang="ar-JO" sz="3200" dirty="0">
                <a:solidFill>
                  <a:srgbClr val="000000"/>
                </a:solidFill>
                <a:latin typeface="BoisterBlack" charset="0"/>
              </a:rPr>
              <a:t>أورشليم</a:t>
            </a:r>
            <a:endParaRPr kumimoji="0" lang="en-US" sz="3200" b="0" i="0" u="none" strike="noStrike" kern="1200" cap="none" spc="0" normalizeH="0" baseline="0" noProof="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289093" y="1649413"/>
            <a:ext cx="78098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defTabSz="914400" fontAlgn="base">
              <a:spcBef>
                <a:spcPct val="0"/>
              </a:spcBef>
              <a:spcAft>
                <a:spcPct val="0"/>
              </a:spcAft>
              <a:defRPr/>
            </a:pPr>
            <a:r>
              <a:rPr kumimoji="0" lang="ar-JO" sz="3200" dirty="0">
                <a:solidFill>
                  <a:srgbClr val="000000"/>
                </a:solidFill>
                <a:latin typeface="BoisterBlack" charset="0"/>
              </a:rPr>
              <a:t>حلب</a:t>
            </a:r>
            <a:endParaRPr kumimoji="0" lang="en-US" sz="3200" b="0" i="0" u="none" strike="noStrike" kern="1200" cap="none" spc="0" normalizeH="0" baseline="0" noProof="0">
              <a:ln>
                <a:noFill/>
              </a:ln>
              <a:solidFill>
                <a:srgbClr val="000000"/>
              </a:solidFill>
              <a:effectLst/>
              <a:uLnTx/>
              <a:uFillTx/>
              <a:latin typeface="BoisterBlack" charset="0"/>
              <a:ea typeface="ＭＳ Ｐゴシック" charset="0"/>
            </a:endParaRPr>
          </a:p>
        </p:txBody>
      </p:sp>
      <p:sp>
        <p:nvSpPr>
          <p:cNvPr id="98350" name="Text Box 46"/>
          <p:cNvSpPr txBox="1">
            <a:spLocks noChangeArrowheads="1"/>
          </p:cNvSpPr>
          <p:nvPr/>
        </p:nvSpPr>
        <p:spPr bwMode="auto">
          <a:xfrm>
            <a:off x="4196238" y="3954463"/>
            <a:ext cx="68961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defTabSz="914400" fontAlgn="base">
              <a:spcBef>
                <a:spcPct val="0"/>
              </a:spcBef>
              <a:spcAft>
                <a:spcPct val="0"/>
              </a:spcAft>
              <a:defRPr/>
            </a:pPr>
            <a:r>
              <a:rPr kumimoji="0" lang="ar-JO" sz="3200" dirty="0">
                <a:solidFill>
                  <a:srgbClr val="000000"/>
                </a:solidFill>
                <a:latin typeface="BoisterBlack" charset="0"/>
              </a:rPr>
              <a:t>بابل</a:t>
            </a:r>
            <a:endParaRPr kumimoji="0" lang="en-US" sz="3200" b="0" i="0" u="none" strike="noStrike" kern="1200" cap="none" spc="0" normalizeH="0" baseline="0" noProof="0">
              <a:ln>
                <a:noFill/>
              </a:ln>
              <a:solidFill>
                <a:srgbClr val="000000"/>
              </a:solidFill>
              <a:effectLst/>
              <a:uLnTx/>
              <a:uFillTx/>
              <a:latin typeface="BoisterBlack" charset="0"/>
              <a:ea typeface="ＭＳ Ｐゴシック"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endParaRPr>
          </a:p>
        </p:txBody>
      </p:sp>
      <p:sp>
        <p:nvSpPr>
          <p:cNvPr id="98355" name="Text Box 51"/>
          <p:cNvSpPr txBox="1">
            <a:spLocks noChangeArrowheads="1"/>
          </p:cNvSpPr>
          <p:nvPr/>
        </p:nvSpPr>
        <p:spPr bwMode="auto">
          <a:xfrm>
            <a:off x="5446568" y="4335463"/>
            <a:ext cx="245932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kumimoji="0" lang="ar-JO" sz="4000" dirty="0">
                <a:solidFill>
                  <a:srgbClr val="000000"/>
                </a:solidFill>
                <a:latin typeface="BoisterBlack" charset="0"/>
              </a:rPr>
              <a:t>المملكة البابلية</a:t>
            </a:r>
            <a:endParaRPr kumimoji="0" lang="en-US" sz="4000" dirty="0">
              <a:solidFill>
                <a:srgbClr val="000000"/>
              </a:solidFill>
              <a:latin typeface="BoisterBlack" charset="0"/>
            </a:endParaRPr>
          </a:p>
        </p:txBody>
      </p:sp>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dirty="0"/>
              <a:t>رحلة السبي و العودة</a:t>
            </a:r>
            <a:endParaRPr lang="en-US" sz="4000" i="1">
              <a:latin typeface="Arial" charset="0"/>
            </a:endParaRPr>
          </a:p>
        </p:txBody>
      </p:sp>
    </p:spTree>
    <p:extLst>
      <p:ext uri="{BB962C8B-B14F-4D97-AF65-F5344CB8AC3E}">
        <p14:creationId xmlns:p14="http://schemas.microsoft.com/office/powerpoint/2010/main" val="254919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ar-JO" sz="2800" dirty="0"/>
              <a:t>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a:t>
            </a:r>
            <a:br>
              <a:rPr lang="ar-JO" sz="2800" dirty="0"/>
            </a:br>
            <a:r>
              <a:rPr lang="ar-JO" sz="2800" dirty="0"/>
              <a:t>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a:t>
            </a:r>
            <a:endParaRPr lang="en-US" sz="28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ما هو ردك؟</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p>
        </p:txBody>
      </p:sp>
    </p:spTree>
    <p:extLst>
      <p:ext uri="{BB962C8B-B14F-4D97-AF65-F5344CB8AC3E}">
        <p14:creationId xmlns:p14="http://schemas.microsoft.com/office/powerpoint/2010/main" val="15250123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ar-JO" sz="2800" dirty="0"/>
              <a:t>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a:t>
            </a:r>
            <a:br>
              <a:rPr lang="ar-JO" sz="2800" dirty="0"/>
            </a:br>
            <a:r>
              <a:rPr lang="ar-JO" sz="2800" dirty="0"/>
              <a:t>وهكذا فإن مكانة المؤلف وليس تاريخ كتابه هي التي حددت التقسيم الذي أُدرج فيه كتابه في الكتاب المقدس العبري</a:t>
            </a:r>
            <a:endParaRPr lang="en-US" sz="28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p>
        </p:txBody>
      </p:sp>
    </p:spTree>
    <p:extLst>
      <p:ext uri="{BB962C8B-B14F-4D97-AF65-F5344CB8AC3E}">
        <p14:creationId xmlns:p14="http://schemas.microsoft.com/office/powerpoint/2010/main" val="19701781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13" name="Rectangle 13"/>
          <p:cNvSpPr>
            <a:spLocks noRot="1" noChangeArrowheads="1"/>
          </p:cNvSpPr>
          <p:nvPr/>
        </p:nvSpPr>
        <p:spPr bwMode="auto">
          <a:xfrm>
            <a:off x="0" y="0"/>
            <a:ext cx="9144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أهمية مخطوطات البحر الميت</a:t>
            </a:r>
            <a:endParaRPr kumimoji="0" lang="en-US" sz="3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defRPr/>
            </a:pPr>
            <a:r>
              <a:rPr lang="ar-JO" sz="3200" dirty="0">
                <a:ea typeface="ＭＳ Ｐゴシック" charset="0"/>
              </a:rPr>
              <a:t>ضريح الكتاب</a:t>
            </a:r>
            <a:endParaRPr lang="en-US" sz="3200" dirty="0">
              <a:ea typeface="ＭＳ Ｐゴシック" charset="0"/>
            </a:endParaRPr>
          </a:p>
        </p:txBody>
      </p:sp>
      <p:pic>
        <p:nvPicPr>
          <p:cNvPr id="179205" name="Picture 5" descr="Qumran0001"/>
          <p:cNvPicPr>
            <a:picLocks noChangeAspect="1" noChangeArrowheads="1"/>
          </p:cNvPicPr>
          <p:nvPr/>
        </p:nvPicPr>
        <p:blipFill>
          <a:blip r:embed="rId5" cstate="screen">
            <a:lum bright="38000"/>
            <a:extLst>
              <a:ext uri="{28A0092B-C50C-407E-A947-70E740481C1C}">
                <a14:useLocalDpi xmlns:a14="http://schemas.microsoft.com/office/drawing/2010/main"/>
              </a:ext>
            </a:extLst>
          </a:blip>
          <a:srcRect/>
          <a:stretch>
            <a:fillRect/>
          </a:stretch>
        </p:blipFill>
        <p:spPr bwMode="auto">
          <a:xfrm>
            <a:off x="3048000" y="3962400"/>
            <a:ext cx="2971800" cy="165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1981200" y="1143000"/>
            <a:ext cx="4572000" cy="1854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lang="ar-JO" sz="3600" b="1" dirty="0">
                <a:solidFill>
                  <a:srgbClr val="FFFFFF"/>
                </a:solidFill>
                <a:effectLst>
                  <a:outerShdw blurRad="53975" dist="76200" dir="2700000" algn="tl" rotWithShape="0">
                    <a:srgbClr val="000000"/>
                  </a:outerShdw>
                </a:effectLst>
                <a:latin typeface="Arial" panose="020B0604020202020204" pitchFamily="34" charset="0"/>
                <a:ea typeface="ＭＳ Ｐゴシック" charset="0"/>
                <a:cs typeface="Arial" panose="020B0604020202020204" pitchFamily="34" charset="0"/>
              </a:rPr>
              <a:t>نهطوطات البحر الميت تثبت صحة التأريخ المحافظ لأسفار العهد القديم</a:t>
            </a:r>
            <a:endParaRPr kumimoji="0" lang="en-US" sz="3600" b="1" u="none" strike="noStrike" kern="1200" cap="none" spc="0" normalizeH="0" baseline="0" noProof="0" dirty="0">
              <a:ln>
                <a:noFill/>
              </a:ln>
              <a:solidFill>
                <a:srgbClr val="FFFFFF"/>
              </a:solidFill>
              <a:effectLst>
                <a:outerShdw blurRad="53975"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9208" name="Text Box 8"/>
          <p:cNvSpPr txBox="1">
            <a:spLocks noChangeArrowheads="1"/>
          </p:cNvSpPr>
          <p:nvPr/>
        </p:nvSpPr>
        <p:spPr bwMode="auto">
          <a:xfrm>
            <a:off x="304800" y="3352800"/>
            <a:ext cx="5334000" cy="5842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متى كتب دانيال؟</a:t>
            </a:r>
            <a:endParaRPr kumimoji="0" lang="en-US" sz="32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
        <p:nvSpPr>
          <p:cNvPr id="179211" name="Text Box 11"/>
          <p:cNvSpPr txBox="1">
            <a:spLocks noChangeArrowheads="1"/>
          </p:cNvSpPr>
          <p:nvPr/>
        </p:nvSpPr>
        <p:spPr bwMode="auto">
          <a:xfrm>
            <a:off x="3124200" y="4114800"/>
            <a:ext cx="2895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نسخة دانيال من مخطوطات البحر الميت</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200-100 ق.م</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
        <p:nvSpPr>
          <p:cNvPr id="179212" name="Text Box 12"/>
          <p:cNvSpPr txBox="1">
            <a:spLocks noChangeArrowheads="1"/>
          </p:cNvSpPr>
          <p:nvPr/>
        </p:nvSpPr>
        <p:spPr bwMode="auto">
          <a:xfrm>
            <a:off x="8595759" y="0"/>
            <a:ext cx="574196"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534</a:t>
            </a:r>
            <a:endParaRPr kumimoji="0" lang="en-US" sz="1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9209" name="Text Box 9"/>
          <p:cNvSpPr txBox="1">
            <a:spLocks noChangeArrowheads="1"/>
          </p:cNvSpPr>
          <p:nvPr/>
        </p:nvSpPr>
        <p:spPr bwMode="auto">
          <a:xfrm>
            <a:off x="6019800" y="4114800"/>
            <a:ext cx="20574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المتحررون</a:t>
            </a:r>
            <a:endParaRPr kumimoji="0" lang="en-US"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164 ق.م</a:t>
            </a:r>
            <a:endParaRPr kumimoji="0" lang="en-US"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
        <p:nvSpPr>
          <p:cNvPr id="179210" name="Text Box 10"/>
          <p:cNvSpPr txBox="1">
            <a:spLocks noChangeArrowheads="1"/>
          </p:cNvSpPr>
          <p:nvPr/>
        </p:nvSpPr>
        <p:spPr bwMode="auto">
          <a:xfrm>
            <a:off x="304800" y="4114800"/>
            <a:ext cx="27432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المحافظون</a:t>
            </a:r>
            <a:endParaRPr kumimoji="0" lang="en-US"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E5E5FF"/>
                </a:solidFill>
                <a:latin typeface="Arial" panose="020B0604020202020204" pitchFamily="34" charset="0"/>
                <a:cs typeface="Arial" panose="020B0604020202020204" pitchFamily="34" charset="0"/>
              </a:rPr>
              <a:t>560 ق.م</a:t>
            </a:r>
            <a:endParaRPr kumimoji="0" lang="en-US" sz="24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18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11" grpId="0"/>
      <p:bldP spid="179209" grpId="0" animBg="1"/>
      <p:bldP spid="1792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ar-JO" sz="5400" dirty="0"/>
              <a:t>لكن هل كان من الممكن أن يكون لدانيال لاهوت متقدم عن الملائكة والقيامة؟</a:t>
            </a:r>
            <a:endParaRPr lang="en-US" sz="54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kern="0" dirty="0">
                <a:effectLst>
                  <a:glow rad="127000">
                    <a:schemeClr val="tx1"/>
                  </a:glow>
                </a:effectLst>
                <a:latin typeface="Arial" panose="020B0604020202020204" pitchFamily="34" charset="0"/>
                <a:ea typeface="ＭＳ Ｐゴシック" charset="0"/>
                <a:cs typeface="ＭＳ Ｐゴシック" charset="0"/>
              </a:rPr>
              <a:t>حجة أخرى للناقدين</a:t>
            </a:r>
            <a:endParaRPr lang="en-US" sz="40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24420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ar-JO" dirty="0"/>
              <a:t>قيام ميخائيل (دا 12: 1)</a:t>
            </a:r>
            <a:endParaRPr lang="en-US" dirty="0"/>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dirty="0">
                <a:solidFill>
                  <a:schemeClr val="bg1"/>
                </a:solidFill>
              </a:rPr>
              <a:t>دينونة قديسي العهد القديم</a:t>
            </a:r>
            <a:endParaRPr lang="en-US" sz="3600" dirty="0">
              <a:solidFill>
                <a:schemeClr val="bg1"/>
              </a:solidFill>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defRPr/>
            </a:pPr>
            <a:r>
              <a:rPr lang="ar-JO" b="1" dirty="0">
                <a:solidFill>
                  <a:srgbClr val="000000"/>
                </a:solidFill>
                <a:latin typeface="Arial" panose="020B0604020202020204" pitchFamily="34" charset="0"/>
              </a:rPr>
              <a:t>ف ي 160</a:t>
            </a:r>
            <a:endParaRPr lang="en-US" sz="1800" b="1" dirty="0">
              <a:solidFill>
                <a:srgbClr val="000000"/>
              </a:solidFill>
              <a:latin typeface="Arial" panose="020B0604020202020204" pitchFamily="34" charset="0"/>
            </a:endParaRPr>
          </a:p>
        </p:txBody>
      </p:sp>
      <p:sp>
        <p:nvSpPr>
          <p:cNvPr id="6" name="TextBox 5"/>
          <p:cNvSpPr txBox="1">
            <a:spLocks noChangeArrowheads="1"/>
          </p:cNvSpPr>
          <p:nvPr/>
        </p:nvSpPr>
        <p:spPr bwMode="auto">
          <a:xfrm>
            <a:off x="244252" y="2194574"/>
            <a:ext cx="8655496" cy="230832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0" hangingPunct="0"/>
            <a:r>
              <a:rPr lang="ar-JO" altLang="ja-JP" b="1" dirty="0">
                <a:solidFill>
                  <a:srgbClr val="FFFFFF"/>
                </a:solidFill>
                <a:latin typeface="Arial" panose="020B0604020202020204" pitchFamily="34" charset="0"/>
              </a:rPr>
              <a:t>1 و في ذلك اليوم يقوم ميخائيل الرئيس العظيم القائم لبني شعبك و يكون زمان ضيق لم يكن منذ كانت أمة إلى ذلك الوقت و في ذلك الوقت ينجى شعبك كل من يوجد مكتوباً في السفر 2 </a:t>
            </a:r>
            <a:r>
              <a:rPr lang="ar-JO" altLang="ja-JP" b="1" dirty="0">
                <a:solidFill>
                  <a:srgbClr val="FFFF00"/>
                </a:solidFill>
                <a:latin typeface="Arial" panose="020B0604020202020204" pitchFamily="34" charset="0"/>
              </a:rPr>
              <a:t>و كثيرون من الراقدين في تراب الأرض يستيقظون </a:t>
            </a:r>
            <a:r>
              <a:rPr lang="ar-JO" altLang="ja-JP" b="1" dirty="0">
                <a:solidFill>
                  <a:srgbClr val="FFFFFF"/>
                </a:solidFill>
                <a:latin typeface="Arial" panose="020B0604020202020204" pitchFamily="34" charset="0"/>
              </a:rPr>
              <a:t>هؤلاء غلى الحياة الأبدية و هؤلاء غلى العار للإزدراء الأبدي 3 و الفاهمون يضيئون كضياء الجلد و الذين ردوا كثيرين إلى البر كالكواكب إلى أبد الدهور</a:t>
            </a:r>
          </a:p>
          <a:p>
            <a:pPr algn="ctr" eaLnBrk="0" hangingPunct="0"/>
            <a:r>
              <a:rPr lang="ar-JO" b="1" dirty="0">
                <a:solidFill>
                  <a:srgbClr val="FFFFFF"/>
                </a:solidFill>
                <a:latin typeface="Arial" panose="020B0604020202020204" pitchFamily="34" charset="0"/>
              </a:rPr>
              <a:t>(دا 12: 1-3)</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51467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2354491"/>
          </a:xfrm>
          <a:prstGeom prst="rect">
            <a:avLst/>
          </a:prstGeom>
        </p:spPr>
        <p:txBody>
          <a:bodyPr wrap="square">
            <a:spAutoFit/>
          </a:bodyPr>
          <a:lstStyle/>
          <a:p>
            <a:pPr algn="r"/>
            <a:r>
              <a:rPr lang="ar-JO"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تحيا أمواتك تقوم الجثث </a:t>
            </a:r>
            <a:r>
              <a:rPr lang="ar-JO"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استيقظوا ترنموا يا سكان التراب لأن طلك طل أعشاب و الأرض تسقط الأخيلة</a:t>
            </a:r>
          </a:p>
          <a:p>
            <a:endPar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endParaRPr>
          </a:p>
          <a:p>
            <a:pPr algn="r"/>
            <a:r>
              <a:rPr lang="ar-JO"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اشعياء 26: 19</a:t>
            </a:r>
            <a:endPar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endParaRP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لأنك لن تترك نفسي في الهاوية لن تدع تقيك يرى فساداً</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(مز 16: 10)</a:t>
            </a:r>
            <a:endParaRPr lang="en-US" sz="36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latin typeface="Arial" panose="020B0604020202020204" pitchFamily="34" charset="0"/>
                <a:cs typeface="Arial" panose="020B0604020202020204" pitchFamily="34" charset="0"/>
              </a:rPr>
              <a:t>لاحظ بطرس هذا كنبوة مستقبلية عن قيامة المسيح         (أعمال الرسل 2)</a:t>
            </a:r>
            <a:endParaRPr lang="en-US" sz="36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78178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ج. بول تانر</a:t>
            </a:r>
            <a:endParaRPr lang="en-US" sz="48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596982"/>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effectLst>
                  <a:glow rad="127000">
                    <a:schemeClr val="tx1"/>
                  </a:glow>
                </a:effectLst>
                <a:latin typeface="Arial" panose="020B0604020202020204" pitchFamily="34" charset="0"/>
                <a:ea typeface="ＭＳ Ｐゴシック" charset="0"/>
                <a:cs typeface="ＭＳ Ｐゴシック" charset="0"/>
              </a:rPr>
              <a:t>و أخيراً </a:t>
            </a:r>
          </a:p>
          <a:p>
            <a:pPr defTabSz="914400">
              <a:defRPr/>
            </a:pPr>
            <a:r>
              <a:rPr lang="ar-JO" b="1" kern="0" dirty="0">
                <a:effectLst>
                  <a:glow rad="127000">
                    <a:schemeClr val="tx1"/>
                  </a:glow>
                </a:effectLst>
                <a:latin typeface="Arial" panose="020B0604020202020204" pitchFamily="34" charset="0"/>
                <a:ea typeface="ＭＳ Ｐゴシック" charset="0"/>
                <a:cs typeface="ＭＳ Ｐゴシック" charset="0"/>
              </a:rPr>
              <a:t>تفسير إنجيلي كبير عن سفر دانيال</a:t>
            </a:r>
            <a:endParaRPr lang="en-US" b="1" kern="0" dirty="0">
              <a:effectLst>
                <a:glow rad="127000">
                  <a:schemeClr val="tx1"/>
                </a:glow>
              </a:effectLst>
              <a:latin typeface="Arial" panose="020B0604020202020204" pitchFamily="34" charset="0"/>
              <a:ea typeface="ＭＳ Ｐゴシック" charset="0"/>
              <a:cs typeface="ＭＳ Ｐゴシック" charset="0"/>
            </a:endParaRP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81670" y="5406068"/>
            <a:ext cx="5062330"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latin typeface="Arial" panose="020B0604020202020204" pitchFamily="34" charset="0"/>
                <a:cs typeface="Arial" panose="020B0604020202020204" pitchFamily="34" charset="0"/>
              </a:rPr>
              <a:t>دانيال ، التعليق التفسيري الإنجيلي (بيلينجهام ، واشنطن: مطبعة ليكشام ، 2020)</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cs typeface="ＭＳ Ｐゴシック" charset="0"/>
              </a:rPr>
              <a:t>خلاصة</a:t>
            </a:r>
            <a:endParaRPr lang="en-US" sz="6600" dirty="0">
              <a:effectLst>
                <a:glow rad="127000">
                  <a:schemeClr val="tx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kern="0" dirty="0">
                <a:effectLst>
                  <a:glow rad="127000">
                    <a:schemeClr val="tx1"/>
                  </a:glow>
                </a:effectLst>
                <a:latin typeface="Arial" panose="020B0604020202020204" pitchFamily="34" charset="0"/>
                <a:ea typeface="ＭＳ Ｐゴシック" charset="0"/>
                <a:cs typeface="ＭＳ Ｐゴシック" charset="0"/>
              </a:rPr>
              <a:t>هل لديم أية شكوك أن دانيال كتب السفر الذي يحمل اسمه؟</a:t>
            </a:r>
            <a:endParaRPr lang="en-US" sz="40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ＭＳ Ｐゴシック" charset="0"/>
              </a:rPr>
              <a:t>دانيال 8: 1 بصيغة المتكلم</a:t>
            </a:r>
            <a:endParaRPr lang="en-US" sz="3200" kern="0" dirty="0">
              <a:solidFill>
                <a:schemeClr val="tx1"/>
              </a:solidFill>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rPr>
              <a:t>في السنة الثالثة</a:t>
            </a:r>
            <a:r>
              <a:rPr kumimoji="0" lang="ar-JO" sz="3200" b="1" u="none" strike="noStrike" kern="0" cap="none" spc="0" normalizeH="0" noProof="0" dirty="0">
                <a:ln>
                  <a:noFill/>
                </a:ln>
                <a:solidFill>
                  <a:schemeClr val="tx1"/>
                </a:solidFill>
                <a:effectLst/>
                <a:uLnTx/>
                <a:uFillTx/>
                <a:latin typeface="Arial" panose="020B0604020202020204" pitchFamily="34" charset="0"/>
                <a:ea typeface="ＭＳ Ｐゴシック" charset="0"/>
                <a:cs typeface="ＭＳ Ｐゴシック" charset="0"/>
              </a:rPr>
              <a:t> من ملك بيلشاصر الملك ظهرت لي </a:t>
            </a:r>
            <a:r>
              <a:rPr kumimoji="0" lang="ar-JO" sz="3200" b="1" u="none" strike="noStrike" kern="0" cap="none" spc="0" normalizeH="0" noProof="0" dirty="0">
                <a:ln>
                  <a:noFill/>
                </a:ln>
                <a:solidFill>
                  <a:srgbClr val="00B0F0"/>
                </a:solidFill>
                <a:effectLst/>
                <a:uLnTx/>
                <a:uFillTx/>
                <a:latin typeface="Arial" panose="020B0604020202020204" pitchFamily="34" charset="0"/>
                <a:ea typeface="ＭＳ Ｐゴシック" charset="0"/>
                <a:cs typeface="ＭＳ Ｐゴシック" charset="0"/>
              </a:rPr>
              <a:t>أنا دانيال</a:t>
            </a:r>
            <a:r>
              <a:rPr kumimoji="0" lang="ar-JO" sz="3200" b="1" u="none" strike="noStrike" kern="0" cap="none" spc="0" normalizeH="0" noProof="0" dirty="0">
                <a:ln>
                  <a:noFill/>
                </a:ln>
                <a:solidFill>
                  <a:schemeClr val="tx1"/>
                </a:solidFill>
                <a:effectLst/>
                <a:uLnTx/>
                <a:uFillTx/>
                <a:latin typeface="Arial" panose="020B0604020202020204" pitchFamily="34" charset="0"/>
                <a:ea typeface="ＭＳ Ｐゴシック" charset="0"/>
                <a:cs typeface="ＭＳ Ｐゴシック" charset="0"/>
              </a:rPr>
              <a:t> رؤيا بعد التي ظهرت لي في الإبتداء</a:t>
            </a:r>
            <a:endParaRPr kumimoji="0" lang="en-US"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ＭＳ Ｐゴシック" charset="0"/>
              </a:rPr>
              <a:t>دانيال 9: 2 بصيغة المتكلم</a:t>
            </a:r>
            <a:endParaRPr lang="en-US" sz="3200" kern="0" dirty="0">
              <a:solidFill>
                <a:schemeClr val="tx1"/>
              </a:solidFill>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rPr>
              <a:t>في السنة</a:t>
            </a:r>
            <a:r>
              <a:rPr kumimoji="0" lang="ar-JO" sz="3200" b="1" u="none" strike="noStrike" kern="0" cap="none" spc="0" normalizeH="0" noProof="0" dirty="0">
                <a:ln>
                  <a:noFill/>
                </a:ln>
                <a:solidFill>
                  <a:schemeClr val="tx1"/>
                </a:solidFill>
                <a:effectLst/>
                <a:uLnTx/>
                <a:uFillTx/>
                <a:latin typeface="Arial" panose="020B0604020202020204" pitchFamily="34" charset="0"/>
                <a:ea typeface="ＭＳ Ｐゴシック" charset="0"/>
                <a:cs typeface="ＭＳ Ｐゴシック" charset="0"/>
              </a:rPr>
              <a:t> الأولى من ملكه </a:t>
            </a:r>
            <a:r>
              <a:rPr kumimoji="0" lang="ar-JO" sz="3200" b="1" u="none" strike="noStrike" kern="0" cap="none" spc="0" normalizeH="0" noProof="0" dirty="0">
                <a:ln>
                  <a:noFill/>
                </a:ln>
                <a:solidFill>
                  <a:srgbClr val="00B0F0"/>
                </a:solidFill>
                <a:effectLst/>
                <a:uLnTx/>
                <a:uFillTx/>
                <a:latin typeface="Arial" panose="020B0604020202020204" pitchFamily="34" charset="0"/>
                <a:ea typeface="ＭＳ Ｐゴシック" charset="0"/>
                <a:cs typeface="ＭＳ Ｐゴシック" charset="0"/>
              </a:rPr>
              <a:t>أنا دانيال</a:t>
            </a:r>
            <a:r>
              <a:rPr kumimoji="0" lang="ar-JO" sz="3200" b="1" u="none" strike="noStrike" kern="0" cap="none" spc="0" normalizeH="0" noProof="0" dirty="0">
                <a:ln>
                  <a:noFill/>
                </a:ln>
                <a:solidFill>
                  <a:schemeClr val="tx1"/>
                </a:solidFill>
                <a:effectLst/>
                <a:uLnTx/>
                <a:uFillTx/>
                <a:latin typeface="Arial" panose="020B0604020202020204" pitchFamily="34" charset="0"/>
                <a:ea typeface="ＭＳ Ｐゴシック" charset="0"/>
                <a:cs typeface="ＭＳ Ｐゴシック" charset="0"/>
              </a:rPr>
              <a:t> فهمت من الكتب عدد السنين التي كانت عنها كلمة الرب إلى إرميا النبي لكمالة سبعين سنة على خراب أورشليم</a:t>
            </a:r>
            <a:endParaRPr kumimoji="0" lang="en-US"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kern="0" dirty="0">
                <a:solidFill>
                  <a:schemeClr val="tx1"/>
                </a:solidFill>
                <a:effectLst/>
                <a:ea typeface="ＭＳ Ｐゴシック" charset="0"/>
                <a:cs typeface="ＭＳ Ｐゴシック" charset="0"/>
              </a:rPr>
              <a:t>دانيال 12: 5 بصيغة المتكلم</a:t>
            </a:r>
            <a:endParaRPr lang="en-US" sz="3200" kern="0" dirty="0">
              <a:solidFill>
                <a:schemeClr val="tx1"/>
              </a:solidFill>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rPr>
              <a:t>فنظرت </a:t>
            </a:r>
            <a:r>
              <a:rPr kumimoji="0" lang="ar-JO" sz="3200" b="1" u="none" strike="noStrike" kern="0" cap="none" spc="0" normalizeH="0" baseline="0" noProof="0" dirty="0">
                <a:ln>
                  <a:noFill/>
                </a:ln>
                <a:solidFill>
                  <a:srgbClr val="00B0F0"/>
                </a:solidFill>
                <a:effectLst/>
                <a:uLnTx/>
                <a:uFillTx/>
                <a:latin typeface="Arial" panose="020B0604020202020204" pitchFamily="34" charset="0"/>
                <a:ea typeface="ＭＳ Ｐゴシック" charset="0"/>
                <a:cs typeface="ＭＳ Ｐゴシック" charset="0"/>
              </a:rPr>
              <a:t>أنا دانيال </a:t>
            </a:r>
            <a:r>
              <a:rPr kumimoji="0" lang="ar-JO"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rPr>
              <a:t>و إذا باثنين آخرين قد وقفا واحد من هنا على شاطئ النهر و آخر من هناك على شاطئ النهر</a:t>
            </a:r>
            <a:endParaRPr kumimoji="0" lang="en-US" sz="3200" b="1" u="none" strike="noStrike" kern="0" cap="none" spc="0" normalizeH="0" baseline="0" noProof="0" dirty="0">
              <a:ln>
                <a:noFill/>
              </a:ln>
              <a:solidFill>
                <a:schemeClr val="tx1"/>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20" name="Text Box 8"/>
          <p:cNvSpPr txBox="1">
            <a:spLocks noChangeArrowheads="1"/>
          </p:cNvSpPr>
          <p:nvPr/>
        </p:nvSpPr>
        <p:spPr bwMode="auto">
          <a:xfrm>
            <a:off x="8153400" y="4067175"/>
            <a:ext cx="3810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4" name="Text Box 32"/>
          <p:cNvSpPr txBox="1">
            <a:spLocks noChangeArrowheads="1"/>
          </p:cNvSpPr>
          <p:nvPr/>
        </p:nvSpPr>
        <p:spPr bwMode="auto">
          <a:xfrm>
            <a:off x="8763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1:</a:t>
            </a:r>
            <a:r>
              <a:rPr kumimoji="0" lang="ar-JO" sz="2800" b="1" u="none" strike="noStrike" kern="1200" cap="none" spc="0" normalizeH="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 1،10: 1</a:t>
            </a:r>
            <a:r>
              <a:rPr kumimoji="0" lang="en-US" sz="28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605-536</a:t>
            </a:r>
            <a:endParaRPr kumimoji="0" lang="en-US" sz="32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2-11</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605-70م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أنطيوخس يدنس الهيكل</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rPr>
              <a:t>167-164</a:t>
            </a:r>
            <a:endParaRPr kumimoji="0" lang="en-US" sz="3200" b="1" u="none" strike="noStrike" kern="1200" cap="none" spc="0" normalizeH="0" baseline="0" noProof="0" dirty="0">
              <a:ln>
                <a:noFill/>
              </a:ln>
              <a:solidFill>
                <a:srgbClr val="FFCCFF"/>
              </a:solidFill>
              <a:effectLst/>
              <a:uLnTx/>
              <a:uFillTx/>
              <a:latin typeface="Arial" panose="020B0604020202020204" pitchFamily="34" charset="0"/>
              <a:ea typeface="ＭＳ Ｐゴシック" charset="0"/>
              <a:cs typeface="Arial" panose="020B0604020202020204" pitchFamily="34" charset="0"/>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66FF66"/>
                </a:solidFill>
                <a:latin typeface="Arial" panose="020B0604020202020204" pitchFamily="34" charset="0"/>
                <a:ea typeface="ＭＳ Ｐゴシック" charset="0"/>
                <a:cs typeface="Arial" panose="020B0604020202020204" pitchFamily="34" charset="0"/>
              </a:rPr>
              <a:t>يرى النقاد أن الأحداث التاريخية مسجلة كنبوات</a:t>
            </a:r>
            <a:r>
              <a:rPr kumimoji="0" lang="en-US" sz="3200" b="1" u="none" strike="noStrike" kern="1200" cap="none" spc="0" normalizeH="0" baseline="0" noProof="0" dirty="0">
                <a:ln>
                  <a:noFill/>
                </a:ln>
                <a:solidFill>
                  <a:srgbClr val="66FF66"/>
                </a:solidFill>
                <a:effectLst/>
                <a:uLnTx/>
                <a:uFillTx/>
                <a:latin typeface="Arial" panose="020B0604020202020204" pitchFamily="34" charset="0"/>
                <a:ea typeface="ＭＳ Ｐゴシック" charset="0"/>
                <a:cs typeface="Arial" panose="020B0604020202020204" pitchFamily="34" charset="0"/>
              </a:rPr>
              <a:t> </a:t>
            </a:r>
          </a:p>
        </p:txBody>
      </p:sp>
      <p:sp>
        <p:nvSpPr>
          <p:cNvPr id="218151" name="Text Box 39"/>
          <p:cNvSpPr txBox="1">
            <a:spLocks noChangeArrowheads="1"/>
          </p:cNvSpPr>
          <p:nvPr/>
        </p:nvSpPr>
        <p:spPr bwMode="auto">
          <a:xfrm>
            <a:off x="5181600" y="5562600"/>
            <a:ext cx="3429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CC00"/>
                </a:solidFill>
                <a:latin typeface="Arial" panose="020B0604020202020204" pitchFamily="34" charset="0"/>
                <a:ea typeface="ＭＳ Ｐゴシック" charset="0"/>
                <a:cs typeface="Arial" panose="020B0604020202020204" pitchFamily="34" charset="0"/>
              </a:rPr>
              <a:t>يؤرخ النقاد دانيال بعد 164</a:t>
            </a: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dirty="0">
                <a:solidFill>
                  <a:schemeClr val="bg1"/>
                </a:solidFill>
                <a:effectLst>
                  <a:outerShdw blurRad="38100" dist="38100" dir="2700000" algn="tl">
                    <a:srgbClr val="808080"/>
                  </a:outerShdw>
                </a:effectLst>
                <a:ea typeface="ＭＳ Ｐゴシック" charset="0"/>
              </a:rPr>
              <a:t>تاريخ كتابة دانيال</a:t>
            </a:r>
            <a:endParaRPr lang="en-US" sz="4800" dirty="0">
              <a:solidFill>
                <a:schemeClr val="bg1"/>
              </a:solidFill>
              <a:effectLst>
                <a:outerShdw blurRad="38100" dist="38100" dir="2700000" algn="tl">
                  <a:srgbClr val="808080"/>
                </a:outerShdw>
              </a:effectLst>
              <a:ea typeface="ＭＳ Ｐゴシック"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896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2508</TotalTime>
  <Words>14419</Words>
  <Application>Microsoft Macintosh PowerPoint</Application>
  <PresentationFormat>On-screen Show (4:3)</PresentationFormat>
  <Paragraphs>568</Paragraphs>
  <Slides>61</Slides>
  <Notes>56</Notes>
  <HiddenSlides>0</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61</vt:i4>
      </vt:variant>
    </vt:vector>
  </HeadingPairs>
  <TitlesOfParts>
    <vt:vector size="99" baseType="lpstr">
      <vt:lpstr>BoisterBlack</vt:lpstr>
      <vt:lpstr>BONES</vt:lpstr>
      <vt:lpstr>ＭＳ Ｐゴシック</vt:lpstr>
      <vt:lpstr>新細明體</vt:lpstr>
      <vt:lpstr>Times</vt:lpstr>
      <vt:lpstr>Academy Engraved LET</vt:lpstr>
      <vt:lpstr>Arial</vt:lpstr>
      <vt:lpstr>Arial Black</vt:lpstr>
      <vt:lpstr>Arial Narrow</vt:lpstr>
      <vt:lpstr>Calibri</vt:lpstr>
      <vt:lpstr>Calibri Light</vt:lpstr>
      <vt:lpstr>Comic Sans MS</vt:lpstr>
      <vt:lpstr>Consolas</vt:lpstr>
      <vt:lpstr>Corbel</vt:lpstr>
      <vt:lpstr>Garamond</vt:lpstr>
      <vt:lpstr>Times New Roman</vt:lpstr>
      <vt:lpstr>Wingdings</vt:lpstr>
      <vt:lpstr>Wingdings 2</vt:lpstr>
      <vt:lpstr>Wingdings 3</vt:lpstr>
      <vt:lpstr>49_Blank Presentation</vt:lpstr>
      <vt:lpstr>26_Default Design</vt:lpstr>
      <vt:lpstr>Default Design</vt:lpstr>
      <vt:lpstr>1_Default Design</vt:lpstr>
      <vt:lpstr>14 Literary 2 - Dead Sea Scrolls</vt:lpstr>
      <vt:lpstr>Project Overview (Standard)</vt:lpstr>
      <vt:lpstr>23_Default Design</vt:lpstr>
      <vt:lpstr>22_Default Design</vt:lpstr>
      <vt:lpstr>3_Default Design</vt:lpstr>
      <vt:lpstr>Blank</vt:lpstr>
      <vt:lpstr>Office Theme</vt:lpstr>
      <vt:lpstr>2_Default Design</vt:lpstr>
      <vt:lpstr>4_Default Design</vt:lpstr>
      <vt:lpstr>3_Fireball</vt:lpstr>
      <vt:lpstr>2_Metro</vt:lpstr>
      <vt:lpstr>10_Mountain</vt:lpstr>
      <vt:lpstr>Beam</vt:lpstr>
      <vt:lpstr>1_Beam</vt:lpstr>
      <vt:lpstr>27_Default Design</vt:lpstr>
      <vt:lpstr>تأليف سفر دانيال</vt:lpstr>
      <vt:lpstr>من كتب دانيال؟</vt:lpstr>
      <vt:lpstr>دعم التأليف دانيال</vt:lpstr>
      <vt:lpstr>دانيال 7: 2 بصيغة المتكلم</vt:lpstr>
      <vt:lpstr>رحلة السبي و العودة</vt:lpstr>
      <vt:lpstr>دانيال 8: 1 بصيغة المتكلم</vt:lpstr>
      <vt:lpstr>دانيال 9: 2 بصيغة المتكلم</vt:lpstr>
      <vt:lpstr>دانيال 12: 5 بصيغة المتكلم</vt:lpstr>
      <vt:lpstr>تاريخ كتابة دانيال</vt:lpstr>
      <vt:lpstr>الخط الزمني للسبي</vt:lpstr>
      <vt:lpstr>دوايت ج. بنتيكوست ” دانيال في تفسير الكتاب المقدس جون ف. والفورد و روي زوك: التوافق الإلكتروني الطبعة الثانية ويتون : كتب فكتور، 1985)، 1: 1324</vt:lpstr>
      <vt:lpstr>يرى بعض النقاد أنه بما أن دانيال لم يستخدم اسم الله يهوه ، ولأن الاسم كان شائعًا في أيام دانيال من قبل الآخرين ، فلا بد أن الكتاب قد كتب في وقت لاحق</vt:lpstr>
      <vt:lpstr>يظهر اعتراض آخر على تاليف دانيال للسفر لأن الكاتب يشير في 1: 21 إلى وقت موت دانيال</vt:lpstr>
      <vt:lpstr>دعم التأليف دانيال</vt:lpstr>
      <vt:lpstr>الخط الزمني للسبي</vt:lpstr>
      <vt:lpstr>دانيال 9: 25-27</vt:lpstr>
      <vt:lpstr>1. النظرة النقدية</vt:lpstr>
      <vt:lpstr>أسابيع دانيال السبعون</vt:lpstr>
      <vt:lpstr>متى 24: 15</vt:lpstr>
      <vt:lpstr>تم تأكيد ذلك في التسلسل الزمني للشرق الأدنى القديم</vt:lpstr>
      <vt:lpstr>17 ختم شاهد على ملوك اليهود</vt:lpstr>
      <vt:lpstr>أختام عزيا و يوثام</vt:lpstr>
      <vt:lpstr>أختام يربعام الثاني و هوشع</vt:lpstr>
      <vt:lpstr>أختام آحاز و حزقيا</vt:lpstr>
      <vt:lpstr>أختام أشخاص مهمين من يهوذا</vt:lpstr>
      <vt:lpstr>دانيال في تاريخ العهد القديم</vt:lpstr>
      <vt:lpstr>جدول السبي</vt:lpstr>
      <vt:lpstr>جدول السبي</vt:lpstr>
      <vt:lpstr>أتون النار</vt:lpstr>
      <vt:lpstr>تناول النباتات الإجباري</vt:lpstr>
      <vt:lpstr>هل هذه مجرد حكايات؟</vt:lpstr>
      <vt:lpstr>تاريخ دانيال</vt:lpstr>
      <vt:lpstr>اعترض البعض على تأليف دانيال بسبب الأخطاء التاريخية المفترضة 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vt:lpstr>
      <vt:lpstr>الكلمات اليونانية و الفارسية المستعارة في دانيال</vt:lpstr>
      <vt:lpstr>الكلمات اليونانية و الفارسية المستعارة في دانيال</vt:lpstr>
      <vt:lpstr>إذلال بيلشاصر</vt:lpstr>
      <vt:lpstr>سقوط بابل 539 ق.م</vt:lpstr>
      <vt:lpstr>سقوط بابل (هيرودوت)</vt:lpstr>
      <vt:lpstr>سقوط بابل (هيرودوت)</vt:lpstr>
      <vt:lpstr>PowerPoint Presentation</vt:lpstr>
      <vt:lpstr>كورش          يحتل             بابل</vt:lpstr>
      <vt:lpstr>يشكك النقاد بشكل خاص في رؤى دانيال 7-12          (تم رفض نهاية العالم عام 600 ق.م)</vt:lpstr>
      <vt:lpstr>سفر الرؤيا هو السفر الوحيد الرؤيوي في العهد الجديد</vt:lpstr>
      <vt:lpstr>تمثال دانيال 2 هو أمر رؤيوي أيضاً</vt:lpstr>
      <vt:lpstr>الأمم في دانيال 7</vt:lpstr>
      <vt:lpstr>كيف يمكن قبول تنبؤات دانيال 2 للدول الأربع المستقبلية ولكن الشك في نفس الشيء في دانيال 7؟</vt:lpstr>
      <vt:lpstr>حزقيال 1</vt:lpstr>
      <vt:lpstr>مخلوقات بأربع وجوه (حزقيال 1: 11)</vt:lpstr>
      <vt:lpstr>يتوسع زكريا 1: 8 في رؤيا 6: 1-4</vt:lpstr>
      <vt:lpstr>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vt:lpstr>
      <vt:lpstr>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وهكذا فإن مكانة المؤلف وليس تاريخ كتابه هي التي حددت التقسيم الذي أُدرج فيه كتابه في الكتاب المقدس العبري</vt:lpstr>
      <vt:lpstr>ضريح الكتاب</vt:lpstr>
      <vt:lpstr>لكن هل كان من الممكن أن يكون لدانيال لاهوت متقدم عن الملائكة والقيامة؟</vt:lpstr>
      <vt:lpstr>قيام ميخائيل (دا 12: 1)</vt:lpstr>
      <vt:lpstr>دينونة قديسي العهد القديم</vt:lpstr>
      <vt:lpstr>PowerPoint Presentation</vt:lpstr>
      <vt:lpstr>لأنك لن تترك نفسي في الهاوية لن تدع تقيك يرى فساداً (مز 16: 10)</vt:lpstr>
      <vt:lpstr>ج. بول تانر</vt:lpstr>
      <vt:lpstr>خلاصة</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201</cp:revision>
  <cp:lastPrinted>2025-10-23T12:56:21Z</cp:lastPrinted>
  <dcterms:created xsi:type="dcterms:W3CDTF">2014-08-02T06:39:19Z</dcterms:created>
  <dcterms:modified xsi:type="dcterms:W3CDTF">2025-10-23T12:56:51Z</dcterms:modified>
</cp:coreProperties>
</file>