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theme/theme28.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4.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5.xml" ContentType="application/vnd.openxmlformats-officedocument.theme+xml"/>
  <Override PartName="/ppt/slideLayouts/slideLayout352.xml" ContentType="application/vnd.openxmlformats-officedocument.presentationml.slideLayout+xml"/>
  <Override PartName="/ppt/theme/theme36.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7.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8.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9.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3.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4.xml" ContentType="application/vnd.openxmlformats-officedocument.theme+xml"/>
  <Override PartName="/ppt/slideLayouts/slideLayout454.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7.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8.xml" ContentType="application/vnd.openxmlformats-officedocument.themeOverride+xml"/>
  <Override PartName="/ppt/notesSlides/notesSlide115.xml" ContentType="application/vnd.openxmlformats-officedocument.presentationml.notesSlide+xml"/>
  <Override PartName="/ppt/theme/themeOverride9.xml" ContentType="application/vnd.openxmlformats-officedocument.themeOverride+xml"/>
  <Override PartName="/ppt/notesSlides/notesSlide116.xml" ContentType="application/vnd.openxmlformats-officedocument.presentationml.notesSlide+xml"/>
  <Override PartName="/ppt/theme/themeOverride10.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7" r:id="rId2"/>
    <p:sldMasterId id="2147483662" r:id="rId3"/>
    <p:sldMasterId id="2147483655" r:id="rId4"/>
    <p:sldMasterId id="2147489218" r:id="rId5"/>
    <p:sldMasterId id="2147494409" r:id="rId6"/>
    <p:sldMasterId id="2147502355" r:id="rId7"/>
    <p:sldMasterId id="2147502381" r:id="rId8"/>
    <p:sldMasterId id="2147502448" r:id="rId9"/>
    <p:sldMasterId id="2147502462" r:id="rId10"/>
    <p:sldMasterId id="2147502474" r:id="rId11"/>
    <p:sldMasterId id="2147502487" r:id="rId12"/>
    <p:sldMasterId id="2147502576" r:id="rId13"/>
    <p:sldMasterId id="2147502600" r:id="rId14"/>
    <p:sldMasterId id="2147502614" r:id="rId15"/>
    <p:sldMasterId id="2147502629" r:id="rId16"/>
    <p:sldMasterId id="2147502642" r:id="rId17"/>
    <p:sldMasterId id="2147502767" r:id="rId18"/>
    <p:sldMasterId id="2147502851" r:id="rId19"/>
    <p:sldMasterId id="2147502863" r:id="rId20"/>
    <p:sldMasterId id="2147502865" r:id="rId21"/>
    <p:sldMasterId id="2147502876" r:id="rId22"/>
    <p:sldMasterId id="2147502889" r:id="rId23"/>
    <p:sldMasterId id="2147502901" r:id="rId24"/>
    <p:sldMasterId id="2147502913" r:id="rId25"/>
    <p:sldMasterId id="2147502925" r:id="rId26"/>
    <p:sldMasterId id="2147502953" r:id="rId27"/>
    <p:sldMasterId id="2147502955" r:id="rId28"/>
    <p:sldMasterId id="2147502957" r:id="rId29"/>
    <p:sldMasterId id="2147502970" r:id="rId30"/>
    <p:sldMasterId id="2147502972" r:id="rId31"/>
    <p:sldMasterId id="2147502985" r:id="rId32"/>
    <p:sldMasterId id="2147502998" r:id="rId33"/>
    <p:sldMasterId id="2147503009" r:id="rId34"/>
    <p:sldMasterId id="2147503021" r:id="rId35"/>
    <p:sldMasterId id="2147503035" r:id="rId36"/>
    <p:sldMasterId id="2147503037" r:id="rId37"/>
    <p:sldMasterId id="2147503050" r:id="rId38"/>
    <p:sldMasterId id="2147503063" r:id="rId39"/>
    <p:sldMasterId id="2147503075" r:id="rId40"/>
    <p:sldMasterId id="2147503089" r:id="rId41"/>
    <p:sldMasterId id="2147503105" r:id="rId42"/>
    <p:sldMasterId id="2147503118" r:id="rId43"/>
    <p:sldMasterId id="2147503131" r:id="rId44"/>
    <p:sldMasterId id="2147503146" r:id="rId45"/>
  </p:sldMasterIdLst>
  <p:notesMasterIdLst>
    <p:notesMasterId r:id="rId187"/>
  </p:notesMasterIdLst>
  <p:handoutMasterIdLst>
    <p:handoutMasterId r:id="rId188"/>
  </p:handoutMasterIdLst>
  <p:sldIdLst>
    <p:sldId id="5453" r:id="rId46"/>
    <p:sldId id="356" r:id="rId47"/>
    <p:sldId id="419" r:id="rId48"/>
    <p:sldId id="5454" r:id="rId49"/>
    <p:sldId id="5494" r:id="rId50"/>
    <p:sldId id="5495" r:id="rId51"/>
    <p:sldId id="5496" r:id="rId52"/>
    <p:sldId id="5470" r:id="rId53"/>
    <p:sldId id="5519" r:id="rId54"/>
    <p:sldId id="870" r:id="rId55"/>
    <p:sldId id="593" r:id="rId56"/>
    <p:sldId id="5520" r:id="rId57"/>
    <p:sldId id="4850" r:id="rId58"/>
    <p:sldId id="626" r:id="rId59"/>
    <p:sldId id="432" r:id="rId60"/>
    <p:sldId id="667" r:id="rId61"/>
    <p:sldId id="594" r:id="rId62"/>
    <p:sldId id="5497" r:id="rId63"/>
    <p:sldId id="4234" r:id="rId64"/>
    <p:sldId id="4235" r:id="rId65"/>
    <p:sldId id="595" r:id="rId66"/>
    <p:sldId id="5481" r:id="rId67"/>
    <p:sldId id="5482" r:id="rId68"/>
    <p:sldId id="5498" r:id="rId69"/>
    <p:sldId id="5511" r:id="rId70"/>
    <p:sldId id="5499" r:id="rId71"/>
    <p:sldId id="294" r:id="rId72"/>
    <p:sldId id="435" r:id="rId73"/>
    <p:sldId id="436" r:id="rId74"/>
    <p:sldId id="437" r:id="rId75"/>
    <p:sldId id="522" r:id="rId76"/>
    <p:sldId id="5517" r:id="rId77"/>
    <p:sldId id="5518" r:id="rId78"/>
    <p:sldId id="325" r:id="rId79"/>
    <p:sldId id="469" r:id="rId80"/>
    <p:sldId id="4236" r:id="rId81"/>
    <p:sldId id="352" r:id="rId82"/>
    <p:sldId id="439" r:id="rId83"/>
    <p:sldId id="5516" r:id="rId84"/>
    <p:sldId id="4962" r:id="rId85"/>
    <p:sldId id="4963" r:id="rId86"/>
    <p:sldId id="4964" r:id="rId87"/>
    <p:sldId id="441" r:id="rId88"/>
    <p:sldId id="4237" r:id="rId89"/>
    <p:sldId id="4238" r:id="rId90"/>
    <p:sldId id="5474" r:id="rId91"/>
    <p:sldId id="5269" r:id="rId92"/>
    <p:sldId id="297" r:id="rId93"/>
    <p:sldId id="5501" r:id="rId94"/>
    <p:sldId id="5643" r:id="rId95"/>
    <p:sldId id="366" r:id="rId96"/>
    <p:sldId id="515" r:id="rId97"/>
    <p:sldId id="516" r:id="rId98"/>
    <p:sldId id="336" r:id="rId99"/>
    <p:sldId id="296" r:id="rId100"/>
    <p:sldId id="4965" r:id="rId101"/>
    <p:sldId id="596" r:id="rId102"/>
    <p:sldId id="445" r:id="rId103"/>
    <p:sldId id="444" r:id="rId104"/>
    <p:sldId id="599" r:id="rId105"/>
    <p:sldId id="601" r:id="rId106"/>
    <p:sldId id="602" r:id="rId107"/>
    <p:sldId id="603" r:id="rId108"/>
    <p:sldId id="604" r:id="rId109"/>
    <p:sldId id="446" r:id="rId110"/>
    <p:sldId id="447" r:id="rId111"/>
    <p:sldId id="448" r:id="rId112"/>
    <p:sldId id="449" r:id="rId113"/>
    <p:sldId id="5502" r:id="rId114"/>
    <p:sldId id="5513" r:id="rId115"/>
    <p:sldId id="5514" r:id="rId116"/>
    <p:sldId id="5515" r:id="rId117"/>
    <p:sldId id="5003" r:id="rId118"/>
    <p:sldId id="611" r:id="rId119"/>
    <p:sldId id="383" r:id="rId120"/>
    <p:sldId id="384" r:id="rId121"/>
    <p:sldId id="385" r:id="rId122"/>
    <p:sldId id="908" r:id="rId123"/>
    <p:sldId id="5508" r:id="rId124"/>
    <p:sldId id="5506" r:id="rId125"/>
    <p:sldId id="597" r:id="rId126"/>
    <p:sldId id="4849" r:id="rId127"/>
    <p:sldId id="702" r:id="rId128"/>
    <p:sldId id="510" r:id="rId129"/>
    <p:sldId id="452" r:id="rId130"/>
    <p:sldId id="4835" r:id="rId131"/>
    <p:sldId id="313" r:id="rId132"/>
    <p:sldId id="512" r:id="rId133"/>
    <p:sldId id="525" r:id="rId134"/>
    <p:sldId id="526" r:id="rId135"/>
    <p:sldId id="523" r:id="rId136"/>
    <p:sldId id="524" r:id="rId137"/>
    <p:sldId id="541" r:id="rId138"/>
    <p:sldId id="557" r:id="rId139"/>
    <p:sldId id="542" r:id="rId140"/>
    <p:sldId id="543" r:id="rId141"/>
    <p:sldId id="545" r:id="rId142"/>
    <p:sldId id="544" r:id="rId143"/>
    <p:sldId id="546" r:id="rId144"/>
    <p:sldId id="389" r:id="rId145"/>
    <p:sldId id="5419" r:id="rId146"/>
    <p:sldId id="583" r:id="rId147"/>
    <p:sldId id="584" r:id="rId148"/>
    <p:sldId id="587" r:id="rId149"/>
    <p:sldId id="585" r:id="rId150"/>
    <p:sldId id="4044" r:id="rId151"/>
    <p:sldId id="4966" r:id="rId152"/>
    <p:sldId id="453" r:id="rId153"/>
    <p:sldId id="639" r:id="rId154"/>
    <p:sldId id="640" r:id="rId155"/>
    <p:sldId id="5509" r:id="rId156"/>
    <p:sldId id="642" r:id="rId157"/>
    <p:sldId id="517" r:id="rId158"/>
    <p:sldId id="633" r:id="rId159"/>
    <p:sldId id="5510" r:id="rId160"/>
    <p:sldId id="5468" r:id="rId161"/>
    <p:sldId id="5507" r:id="rId162"/>
    <p:sldId id="495" r:id="rId163"/>
    <p:sldId id="4967" r:id="rId164"/>
    <p:sldId id="4968" r:id="rId165"/>
    <p:sldId id="4969" r:id="rId166"/>
    <p:sldId id="4970" r:id="rId167"/>
    <p:sldId id="4971" r:id="rId168"/>
    <p:sldId id="4972" r:id="rId169"/>
    <p:sldId id="4973" r:id="rId170"/>
    <p:sldId id="5521" r:id="rId171"/>
    <p:sldId id="5505" r:id="rId172"/>
    <p:sldId id="5522" r:id="rId173"/>
    <p:sldId id="5523" r:id="rId174"/>
    <p:sldId id="4036" r:id="rId175"/>
    <p:sldId id="4037" r:id="rId176"/>
    <p:sldId id="4038" r:id="rId177"/>
    <p:sldId id="4039" r:id="rId178"/>
    <p:sldId id="4040" r:id="rId179"/>
    <p:sldId id="4041" r:id="rId180"/>
    <p:sldId id="415" r:id="rId181"/>
    <p:sldId id="4030" r:id="rId182"/>
    <p:sldId id="5642" r:id="rId183"/>
    <p:sldId id="5463" r:id="rId184"/>
    <p:sldId id="381" r:id="rId185"/>
    <p:sldId id="4031" r:id="rId18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5453"/>
            <p14:sldId id="356"/>
            <p14:sldId id="419"/>
            <p14:sldId id="5454"/>
            <p14:sldId id="5494"/>
            <p14:sldId id="5495"/>
            <p14:sldId id="5496"/>
            <p14:sldId id="5470"/>
            <p14:sldId id="5519"/>
            <p14:sldId id="870"/>
            <p14:sldId id="593"/>
            <p14:sldId id="5520"/>
            <p14:sldId id="4850"/>
            <p14:sldId id="626"/>
            <p14:sldId id="432"/>
            <p14:sldId id="667"/>
            <p14:sldId id="594"/>
            <p14:sldId id="5497"/>
            <p14:sldId id="4234"/>
            <p14:sldId id="4235"/>
            <p14:sldId id="595"/>
            <p14:sldId id="5481"/>
            <p14:sldId id="5482"/>
            <p14:sldId id="5498"/>
            <p14:sldId id="5511"/>
            <p14:sldId id="5499"/>
            <p14:sldId id="294"/>
            <p14:sldId id="435"/>
            <p14:sldId id="436"/>
            <p14:sldId id="437"/>
            <p14:sldId id="522"/>
            <p14:sldId id="5517"/>
            <p14:sldId id="5518"/>
            <p14:sldId id="325"/>
            <p14:sldId id="469"/>
            <p14:sldId id="4236"/>
            <p14:sldId id="352"/>
            <p14:sldId id="439"/>
            <p14:sldId id="5516"/>
            <p14:sldId id="4962"/>
            <p14:sldId id="4963"/>
            <p14:sldId id="4964"/>
            <p14:sldId id="441"/>
            <p14:sldId id="4237"/>
            <p14:sldId id="4238"/>
            <p14:sldId id="5474"/>
            <p14:sldId id="5269"/>
            <p14:sldId id="297"/>
            <p14:sldId id="5501"/>
            <p14:sldId id="5643"/>
            <p14:sldId id="366"/>
            <p14:sldId id="515"/>
            <p14:sldId id="516"/>
            <p14:sldId id="336"/>
            <p14:sldId id="296"/>
            <p14:sldId id="4965"/>
            <p14:sldId id="596"/>
            <p14:sldId id="445"/>
            <p14:sldId id="444"/>
            <p14:sldId id="599"/>
            <p14:sldId id="601"/>
            <p14:sldId id="602"/>
            <p14:sldId id="603"/>
            <p14:sldId id="604"/>
            <p14:sldId id="446"/>
            <p14:sldId id="447"/>
            <p14:sldId id="448"/>
            <p14:sldId id="449"/>
            <p14:sldId id="5502"/>
            <p14:sldId id="5513"/>
            <p14:sldId id="5514"/>
            <p14:sldId id="5515"/>
            <p14:sldId id="5003"/>
            <p14:sldId id="611"/>
            <p14:sldId id="383"/>
            <p14:sldId id="384"/>
            <p14:sldId id="385"/>
            <p14:sldId id="908"/>
            <p14:sldId id="5508"/>
            <p14:sldId id="5506"/>
            <p14:sldId id="597"/>
            <p14:sldId id="4849"/>
            <p14:sldId id="702"/>
            <p14:sldId id="510"/>
            <p14:sldId id="452"/>
            <p14:sldId id="4835"/>
            <p14:sldId id="313"/>
            <p14:sldId id="512"/>
            <p14:sldId id="525"/>
            <p14:sldId id="526"/>
            <p14:sldId id="523"/>
            <p14:sldId id="524"/>
            <p14:sldId id="541"/>
            <p14:sldId id="557"/>
            <p14:sldId id="542"/>
            <p14:sldId id="543"/>
            <p14:sldId id="545"/>
            <p14:sldId id="544"/>
            <p14:sldId id="546"/>
            <p14:sldId id="389"/>
            <p14:sldId id="5419"/>
            <p14:sldId id="583"/>
            <p14:sldId id="584"/>
            <p14:sldId id="587"/>
            <p14:sldId id="585"/>
            <p14:sldId id="4044"/>
            <p14:sldId id="4966"/>
            <p14:sldId id="453"/>
            <p14:sldId id="639"/>
            <p14:sldId id="640"/>
            <p14:sldId id="5509"/>
            <p14:sldId id="642"/>
            <p14:sldId id="517"/>
            <p14:sldId id="633"/>
            <p14:sldId id="5510"/>
            <p14:sldId id="5468"/>
            <p14:sldId id="5507"/>
            <p14:sldId id="495"/>
            <p14:sldId id="4967"/>
            <p14:sldId id="4968"/>
            <p14:sldId id="4969"/>
            <p14:sldId id="4970"/>
            <p14:sldId id="4971"/>
            <p14:sldId id="4972"/>
            <p14:sldId id="4973"/>
            <p14:sldId id="5521"/>
          </p14:sldIdLst>
        </p14:section>
        <p14:section name="Conclusion" id="{8DB54D57-DD72-DB4B-85D9-5D1A2F2B9B90}">
          <p14:sldIdLst>
            <p14:sldId id="5505"/>
            <p14:sldId id="5522"/>
            <p14:sldId id="5523"/>
            <p14:sldId id="4036"/>
            <p14:sldId id="4037"/>
            <p14:sldId id="4038"/>
            <p14:sldId id="4039"/>
            <p14:sldId id="4040"/>
            <p14:sldId id="4041"/>
            <p14:sldId id="415"/>
            <p14:sldId id="4030"/>
            <p14:sldId id="5642"/>
            <p14:sldId id="5463"/>
          </p14:sldIdLst>
        </p14:section>
        <p14:section name="Supplements" id="{46401062-8B58-7A4B-BC8B-05A805299325}">
          <p14:sldIdLst>
            <p14:sldId id="381"/>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6140C"/>
    <a:srgbClr val="5C3F21"/>
    <a:srgbClr val="000000"/>
    <a:srgbClr val="FFFFFF"/>
    <a:srgbClr val="E9BAFC"/>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5" autoAdjust="0"/>
    <p:restoredTop sz="75766" autoAdjust="0"/>
  </p:normalViewPr>
  <p:slideViewPr>
    <p:cSldViewPr>
      <p:cViewPr varScale="1">
        <p:scale>
          <a:sx n="92" d="100"/>
          <a:sy n="92" d="100"/>
        </p:scale>
        <p:origin x="184" y="696"/>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70" d="100"/>
        <a:sy n="7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91" Type="http://schemas.openxmlformats.org/officeDocument/2006/relationships/theme" Target="theme/theme1.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181"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4.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slide" Target="slides/slide96.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162" Type="http://schemas.openxmlformats.org/officeDocument/2006/relationships/slide" Target="slides/slide117.xml"/><Relationship Id="rId183" Type="http://schemas.openxmlformats.org/officeDocument/2006/relationships/slide" Target="slides/slide13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slide" Target="slides/slide134.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185"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5.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b="1">
                <a:latin typeface="Arial" panose="020B0604020202020204" pitchFamily="34" charset="0"/>
              </a:rPr>
              <a:pPr>
                <a:defRPr/>
              </a:pPr>
              <a:t>‹#›</a:t>
            </a:fld>
            <a:endParaRPr lang="en-US" b="1" dirty="0">
              <a:latin typeface="Arial" panose="020B0604020202020204" pitchFamily="34" charset="0"/>
            </a:endParaRPr>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E0A911BB-0D2B-F444-8BE6-CC363B3686C8}" type="slidenum">
              <a:rPr lang="en-US" smtClean="0"/>
              <a:pPr>
                <a:defRPr/>
              </a:pPr>
              <a:t>‹#›</a:t>
            </a:fld>
            <a:endParaRPr lang="en-US" dirty="0"/>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25.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حزقيال</a:t>
            </a:r>
            <a:r>
              <a:rPr lang="en-US" b="1" dirty="0">
                <a:latin typeface="Arial" panose="020B0604020202020204" pitchFamily="34" charset="0"/>
                <a:cs typeface="Arial" panose="020B0604020202020204" pitchFamily="34" charset="0"/>
              </a:rPr>
              <a:t> the key word is GLORY! The whole book is about God’s presence with the nation, departing from them and returning in the last days in the millennial temple.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740700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914657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has restored Israel and is preparing nations to attack Israel to fulfill Ezek 38–39.</a:t>
            </a:r>
          </a:p>
          <a:p>
            <a:r>
              <a:rPr lang="en-US" b="1" dirty="0">
                <a:latin typeface="Arial" panose="020B0604020202020204" pitchFamily="34" charset="0"/>
                <a:cs typeface="Arial" panose="020B0604020202020204" pitchFamily="34" charset="0"/>
              </a:rPr>
              <a:t>Serve the Lord Jesus like he really is coming back to reward you.</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660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#27. The Holy Section of the Land.</a:t>
            </a:r>
          </a:p>
          <a:p>
            <a:r>
              <a:rPr lang="en-US"/>
              <a:t>For the Priests: 25,000 x 10,000. </a:t>
            </a:r>
            <a:r>
              <a:rPr lang="ru-RU"/>
              <a:t>"</a:t>
            </a:r>
            <a:r>
              <a:rPr lang="en-US"/>
              <a:t>Moreover, when ye shall divide by lot the land for inheritance, ye shall offer an oblation unto the LORD, an holy portion of the land: the length shall be the length of five and twenty thousand reeds, and the breadth shall be ten thousand ... The holy portion of the land shall be for the priests, ... a place for their houses, and an holy place for the sanctuary,</a:t>
            </a:r>
            <a:r>
              <a:rPr lang="ru-RU"/>
              <a:t>"</a:t>
            </a:r>
            <a:r>
              <a:rPr lang="en-US"/>
              <a:t> Ez45:1-3. There is a 25,000 by 10,000 area, shown at the top of picture #27, for the priests</a:t>
            </a:r>
            <a:r>
              <a:rPr lang="uk-UA"/>
              <a:t>'</a:t>
            </a:r>
            <a:r>
              <a:rPr lang="en-US"/>
              <a:t> houses and the temple compound. Notice that the word </a:t>
            </a:r>
            <a:r>
              <a:rPr lang="ru-RU"/>
              <a:t>"</a:t>
            </a:r>
            <a:r>
              <a:rPr lang="en-US"/>
              <a:t>reeds,</a:t>
            </a:r>
            <a:r>
              <a:rPr lang="ru-RU"/>
              <a:t>"</a:t>
            </a:r>
            <a:r>
              <a:rPr lang="en-US"/>
              <a:t> in verse 45, is in italics, meaning it was added by the King James translators to help us. But in picture #27, I put all the measurements in cubits, rather than reeds.</a:t>
            </a:r>
          </a:p>
          <a:p>
            <a:r>
              <a:rPr lang="en-US"/>
              <a:t>Except for the four verses in Ezekiel 42:16-19, which we looked at already, every other measurement in the book, in which the unit of measure is explicitly stated, that is greater than one reed long, is given in cubits. The following five verses say something is exactly one reed long: 40:5; 40:6; 40:7; 40:8; and 41:8. And the following three verses say something is more than one reed long, but the word </a:t>
            </a:r>
            <a:r>
              <a:rPr lang="ru-RU"/>
              <a:t>"</a:t>
            </a:r>
            <a:r>
              <a:rPr lang="en-US"/>
              <a:t>reed</a:t>
            </a:r>
            <a:r>
              <a:rPr lang="ru-RU"/>
              <a:t>"</a:t>
            </a:r>
            <a:r>
              <a:rPr lang="en-US"/>
              <a:t> is in italics to show it was added by the translators: 42:20; 45:1; and 48:8.</a:t>
            </a:r>
          </a:p>
          <a:p>
            <a:r>
              <a:rPr lang="en-US"/>
              <a:t>The reason the translators added the word </a:t>
            </a:r>
            <a:r>
              <a:rPr lang="ru-RU"/>
              <a:t>"</a:t>
            </a:r>
            <a:r>
              <a:rPr lang="en-US"/>
              <a:t>reeds</a:t>
            </a:r>
            <a:r>
              <a:rPr lang="ru-RU"/>
              <a:t>"</a:t>
            </a:r>
            <a:r>
              <a:rPr lang="en-US"/>
              <a:t> in verse 1, is because the next verse talks about the 500 x 500 temple compound area, and in 42:16-19, the outer-most portion of the temple area, according to the Hebrew text, is a 500 reed (3,000 cubit) wall around and further out from the temple compound.</a:t>
            </a:r>
          </a:p>
          <a:p>
            <a:r>
              <a:rPr lang="en-US"/>
              <a:t>Temple Compound: 500 x 500 something. Either 600 cubits square including the border, or 500 reeds + 50 cubits square including the border. </a:t>
            </a:r>
            <a:r>
              <a:rPr lang="ru-RU"/>
              <a:t>"</a:t>
            </a:r>
            <a:r>
              <a:rPr lang="en-US"/>
              <a:t>Of this [in the priests</a:t>
            </a:r>
            <a:r>
              <a:rPr lang="uk-UA"/>
              <a:t>'</a:t>
            </a:r>
            <a:r>
              <a:rPr lang="en-US"/>
              <a:t> portion] there shall be for the sanctuary five hundred in length, with five hundred in breadth, square round about; and fifty cubits round about for the suburbs thereof,</a:t>
            </a:r>
            <a:r>
              <a:rPr lang="ru-RU"/>
              <a:t>"</a:t>
            </a:r>
            <a:r>
              <a:rPr lang="en-US"/>
              <a:t> Ez45:2. The small black square labeled </a:t>
            </a:r>
            <a:r>
              <a:rPr lang="ru-RU"/>
              <a:t>"</a:t>
            </a:r>
            <a:r>
              <a:rPr lang="en-US"/>
              <a:t>The Temple + Border</a:t>
            </a:r>
            <a:r>
              <a:rPr lang="ru-RU"/>
              <a:t>"</a:t>
            </a:r>
            <a:r>
              <a:rPr lang="en-US"/>
              <a:t> within the priests</a:t>
            </a:r>
            <a:r>
              <a:rPr lang="uk-UA"/>
              <a:t>'</a:t>
            </a:r>
            <a:r>
              <a:rPr lang="en-US"/>
              <a:t> rectangle in picture #27.</a:t>
            </a:r>
          </a:p>
          <a:p>
            <a:r>
              <a:rPr lang="en-US"/>
              <a:t>Notice the word </a:t>
            </a:r>
            <a:r>
              <a:rPr lang="ru-RU"/>
              <a:t>"</a:t>
            </a:r>
            <a:r>
              <a:rPr lang="en-US"/>
              <a:t>cubits</a:t>
            </a:r>
            <a:r>
              <a:rPr lang="ru-RU"/>
              <a:t>"</a:t>
            </a:r>
            <a:r>
              <a:rPr lang="en-US"/>
              <a:t> is specifically mentioned for the </a:t>
            </a:r>
            <a:r>
              <a:rPr lang="ru-RU"/>
              <a:t>"</a:t>
            </a:r>
            <a:r>
              <a:rPr lang="en-US"/>
              <a:t>suburbs,</a:t>
            </a:r>
            <a:r>
              <a:rPr lang="ru-RU"/>
              <a:t>"</a:t>
            </a:r>
            <a:r>
              <a:rPr lang="en-US"/>
              <a:t> or </a:t>
            </a:r>
            <a:r>
              <a:rPr lang="uk-UA"/>
              <a:t>'</a:t>
            </a:r>
            <a:r>
              <a:rPr lang="en-US"/>
              <a:t>border,</a:t>
            </a:r>
            <a:r>
              <a:rPr lang="uk-UA"/>
              <a:t>'</a:t>
            </a:r>
            <a:r>
              <a:rPr lang="en-US"/>
              <a:t> of the sanctuary. If the unit of measurement in this chapter is cubits, the 50 cubit border goes around the temple compound, making the total temple area 600 x 600 cubits (50 more on each side of the 500 cubits). If the unit of measurement in this chapter is reeds, the 50 cubit border goes around the 500 reed wall, making the total temple area 500 reeds plus 50 cubits.</a:t>
            </a:r>
          </a:p>
          <a:p>
            <a:r>
              <a:rPr lang="en-US"/>
              <a:t>This is another reason why it is more natural, to assume the measurements in this chapter are in cubits. Most of the measurements we have seen so far, have been in fairly round numbers, not something like 500 reeds + 50 cubits. Also, a 50 cubit border around a 500 cubit area (10%) is more in perspective, than a 50 cubit border around a 3,000 cubit (500 reed) area (0.01667%). In chapter 48, we</a:t>
            </a:r>
            <a:r>
              <a:rPr lang="uk-UA"/>
              <a:t>'</a:t>
            </a:r>
            <a:r>
              <a:rPr lang="en-US"/>
              <a:t>ll see that the city is a 4,500 x 4,500 area with a 250 border around it (5.56%) so the total area comes out to a nice round 5,000 (4,500 + 250 on each side).</a:t>
            </a:r>
          </a:p>
          <a:p>
            <a:r>
              <a:rPr lang="en-US"/>
              <a:t>Also, if the angel</a:t>
            </a:r>
            <a:r>
              <a:rPr lang="uk-UA"/>
              <a:t>'</a:t>
            </a:r>
            <a:r>
              <a:rPr lang="en-US"/>
              <a:t>s purpose in chapter 42:15-20, had been to measure the adjacent land around the temple, why wouldn</a:t>
            </a:r>
            <a:r>
              <a:rPr lang="uk-UA"/>
              <a:t>'</a:t>
            </a:r>
            <a:r>
              <a:rPr lang="en-US"/>
              <a:t>t he have told us about the 50 cubit border at that time along with the measurement of the outlying 3,000 cubit wall. But if his purpose was only to give us the overall dimensions of the temple compound, after having given us the detailed internal measurements of its parts, it is understandable that he did not mention the 50 cubit border at that time, but waited until he was dealing with the placement of the temple within the land.</a:t>
            </a:r>
          </a:p>
          <a:p>
            <a:r>
              <a:rPr lang="en-US"/>
              <a:t>For the Levites: 25,000 x 10,000. </a:t>
            </a:r>
            <a:r>
              <a:rPr lang="ru-RU"/>
              <a:t>"</a:t>
            </a:r>
            <a:r>
              <a:rPr lang="en-US"/>
              <a:t>And the five and twenty thousand of length, and the ten thousand of breadth shall also the Levites, the ministers of the house, have for themselves,</a:t>
            </a:r>
            <a:r>
              <a:rPr lang="ru-RU"/>
              <a:t>"</a:t>
            </a:r>
            <a:r>
              <a:rPr lang="en-US"/>
              <a:t> Ez45:5. The bottom white rectangular area on the mountain in picture #27. Ezekiel is not listing the portions in geographical order, but rather in order of importance. Priests and sanctuary first, then Levites, and next the city.</a:t>
            </a:r>
          </a:p>
          <a:p>
            <a:r>
              <a:rPr lang="en-US"/>
              <a:t>For the City: 5000 x 25,000. </a:t>
            </a:r>
            <a:r>
              <a:rPr lang="ru-RU"/>
              <a:t>"</a:t>
            </a:r>
            <a:r>
              <a:rPr lang="en-US"/>
              <a:t>And ye shall appoint the possession of the city five thousand broad, and five and twenty thousand long, over against the oblation of the holy portion: it shall be for the whole house of Israel,</a:t>
            </a:r>
            <a:r>
              <a:rPr lang="ru-RU"/>
              <a:t>"</a:t>
            </a:r>
            <a:r>
              <a:rPr lang="en-US"/>
              <a:t> Ez45:6. The central 5,000 by 25,000 area in picture #27.</a:t>
            </a:r>
          </a:p>
          <a:p>
            <a:r>
              <a:rPr lang="en-US"/>
              <a:t>For Prince David: </a:t>
            </a:r>
            <a:r>
              <a:rPr lang="ru-RU"/>
              <a:t>"</a:t>
            </a:r>
            <a:r>
              <a:rPr lang="en-US"/>
              <a:t>And a portion shall be for the prince on the one side and on the other side of the oblation of the holy portion, and of the possession of the city, ... from the west border unto the east border,</a:t>
            </a:r>
            <a:r>
              <a:rPr lang="ru-RU"/>
              <a:t>"</a:t>
            </a:r>
            <a:r>
              <a:rPr lang="en-US"/>
              <a:t> Ez45:7. The land shown on the far right and left of picture #27, is for the resurrected Prince David and his descendants.</a:t>
            </a:r>
          </a:p>
          <a:p>
            <a:r>
              <a:rPr lang="en-US"/>
              <a:t>This land might also pay the expenses of his federal government (versus the tribal governments). </a:t>
            </a:r>
            <a:r>
              <a:rPr lang="ru-RU"/>
              <a:t>"</a:t>
            </a:r>
            <a:r>
              <a:rPr lang="en-US"/>
              <a:t>Moreover the prince shall not take of the people</a:t>
            </a:r>
            <a:r>
              <a:rPr lang="uk-UA"/>
              <a:t>'</a:t>
            </a:r>
            <a:r>
              <a:rPr lang="en-US"/>
              <a:t>s inheritance by oppression, to thrust them out of their possession ... that my people be not scattered every man from his possession,</a:t>
            </a:r>
            <a:r>
              <a:rPr lang="ru-RU"/>
              <a:t>"</a:t>
            </a:r>
            <a:r>
              <a:rPr lang="en-US"/>
              <a:t> Ez46:17-18.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598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b="1"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panose="020B0604020202020204" pitchFamily="34"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expectant</a:t>
            </a:r>
            <a:r>
              <a:rPr lang="en-US" sz="1200" b="1" dirty="0">
                <a:effectLst>
                  <a:glow rad="127000">
                    <a:schemeClr val="tx1"/>
                  </a:glow>
                </a:effectLst>
                <a:latin typeface="Arial" panose="020B0604020202020204" pitchFamily="34" charset="0"/>
                <a:ea typeface="ＭＳ Ｐゴシック" charset="0"/>
                <a:cs typeface="ＭＳ Ｐゴシック" charset="0"/>
              </a:rPr>
              <a:t> of God’s glory once again in your life?</a:t>
            </a:r>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Through the entire book of Ezekiel, we will see three steps to expect God’s glory to return in your life. </a:t>
            </a:r>
          </a:p>
          <a:p>
            <a:r>
              <a:rPr lang="en-US" sz="1200" b="1"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73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sense of God's</a:t>
            </a:r>
            <a:r>
              <a:rPr lang="en-US" sz="1200" b="1"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presence will not remain when we insist on sin</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713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Know that the Shekinah presence of the LORD will purge all forms of darkness.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7160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as if the future really does include God’s blessing once again.</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1329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effectLst>
                  <a:glow rad="241300">
                    <a:schemeClr val="tx1"/>
                  </a:glow>
                </a:effectLst>
                <a:latin typeface="Arial" panose="020B0604020202020204" pitchFamily="34" charset="0"/>
                <a:ea typeface="ＭＳ Ｐゴシック" charset="0"/>
                <a:cs typeface="ＭＳ Ｐゴシック" charset="0"/>
              </a:rPr>
              <a:t>Expect God to discipline and restore you for his </a:t>
            </a:r>
            <a:r>
              <a:rPr lang="en-US" b="1" dirty="0">
                <a:solidFill>
                  <a:srgbClr val="FFFF00"/>
                </a:solidFill>
                <a:effectLst>
                  <a:glow rad="241300">
                    <a:schemeClr val="tx1"/>
                  </a:glow>
                </a:effectLst>
                <a:latin typeface="Arial" panose="020B0604020202020204" pitchFamily="34" charset="0"/>
                <a:ea typeface="ＭＳ Ｐゴシック" charset="0"/>
                <a:cs typeface="ＭＳ Ｐゴシック" charset="0"/>
              </a:rPr>
              <a:t>glory</a:t>
            </a:r>
            <a:r>
              <a:rPr lang="en-US" b="1" dirty="0">
                <a:effectLst>
                  <a:glow rad="241300">
                    <a:schemeClr val="tx1"/>
                  </a:glow>
                </a:effectLst>
                <a:latin typeface="Arial" panose="020B0604020202020204" pitchFamily="34" charset="0"/>
                <a:ea typeface="ＭＳ Ｐゴシック" charset="0"/>
                <a:cs typeface="ＭＳ Ｐゴシック" charset="0"/>
              </a:rPr>
              <a:t>.</a:t>
            </a:r>
            <a:endParaRPr lang="ar-SA"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as if the future really does include God’s blessing once again.</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Act like God will transform your present discipline into his future glory.</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4893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Are you expectant?</a:t>
            </a:r>
            <a:r>
              <a:rPr lang="en-SG" b="1" dirty="0">
                <a:effectLst/>
                <a:latin typeface="Arial" panose="020B0604020202020204" pitchFamily="34" charset="0"/>
                <a:cs typeface="Arial" panose="020B0604020202020204" pitchFamily="34" charset="0"/>
              </a:rPr>
              <a:t> </a:t>
            </a:r>
            <a:endParaRPr lang="ar-SA" b="1"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新細明體" charset="0"/>
              </a:rPr>
              <a:t>Will you </a:t>
            </a:r>
            <a:r>
              <a:rPr kumimoji="0" lang="en-US" sz="1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新細明體" charset="0"/>
              </a:rPr>
              <a:t>return to him </a:t>
            </a:r>
            <a:r>
              <a:rPr kumimoji="0" lang="en-US" sz="1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新細明體" charset="0"/>
              </a:rPr>
              <a:t>so he can return to you?</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01190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F696D6-1E6D-EA41-B7EE-8BD71BD8E79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10949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B60A8F-FD94-5A49-A983-D9FD0313E38C}"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A3C9E5-B4DA-144E-A20E-AC0A52392F9F}"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either case, the center of Canaan will comprise land for the priests, Levites, and Prince.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41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#28. Prince David standing on the porch of the inner east gate. The light is from the shekinah glory in the temple. We are looking west into the inner court and the temple.</a:t>
            </a:r>
          </a:p>
          <a:p>
            <a:r>
              <a:rPr lang="en-US"/>
              <a:t>Ezekiel 46:1-3,</a:t>
            </a:r>
            <a:r>
              <a:rPr lang="ru-RU"/>
              <a:t>"</a:t>
            </a:r>
            <a:r>
              <a:rPr lang="en-US"/>
              <a:t>The gate of the inner court that looketh toward the east shall be shut the six working days; but on the sabbath it shall be opened, and in the day of the new moon it shall be opened. And the prince shall enter by the way of the porch of that gate without, and shall stand by the post of the gate, and the priests shall prepare his burnt offering and his peace offerings, and he shall worship at the threshold of the gate: then he shall go forth; but the gate shall not be shut until the evening. Likewise the people of the land shall worship at the door of this gate before the LORD in the sabbaths and in the new moons.</a:t>
            </a:r>
            <a:r>
              <a:rPr lang="ru-RU"/>
              <a:t>"</a:t>
            </a:r>
            <a:r>
              <a:rPr lang="en-US"/>
              <a:t> Most of the time, the inner east gate will be closed. But on Sabbaths and new moons, it will be open. Then the prince can go up on the porch, and watch as the priests offer his sacrifices. But that means he can</a:t>
            </a:r>
            <a:r>
              <a:rPr lang="uk-UA"/>
              <a:t>'</a:t>
            </a:r>
            <a:r>
              <a:rPr lang="en-US"/>
              <a:t>t go into the inner court, even though he is in his resurrected and glorified body, and so we won</a:t>
            </a:r>
            <a:r>
              <a:rPr lang="uk-UA"/>
              <a:t>'</a:t>
            </a:r>
            <a:r>
              <a:rPr lang="en-US"/>
              <a:t>t be able to either.</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#29. People who entered the outer court of the temple compound by the outer south gate, walking past the inner east gate, to exit by the outer north gate.</a:t>
            </a:r>
          </a:p>
          <a:p>
            <a:r>
              <a:rPr lang="en-US" dirty="0"/>
              <a:t>Ezekiel 46:8-12, </a:t>
            </a:r>
            <a:r>
              <a:rPr lang="ru-RU" dirty="0"/>
              <a:t>"</a:t>
            </a:r>
            <a:r>
              <a:rPr lang="en-US" dirty="0"/>
              <a:t>When the people of the land shall come before the LORD in the solemn feasts, he that </a:t>
            </a:r>
            <a:r>
              <a:rPr lang="en-US" dirty="0" err="1"/>
              <a:t>entereth</a:t>
            </a:r>
            <a:r>
              <a:rPr lang="en-US" dirty="0"/>
              <a:t> in by the way of the north gate to worship shall go out by the way of the south gate; and he that </a:t>
            </a:r>
            <a:r>
              <a:rPr lang="en-US" dirty="0" err="1"/>
              <a:t>entereth</a:t>
            </a:r>
            <a:r>
              <a:rPr lang="en-US" dirty="0"/>
              <a:t> by the way of the south gate shall go forth by the way of the north gate: he shall not return by the way of the gate whereby he came in.</a:t>
            </a:r>
            <a:r>
              <a:rPr lang="ru-RU" dirty="0"/>
              <a:t>"</a:t>
            </a:r>
            <a:r>
              <a:rPr lang="en-US" dirty="0"/>
              <a:t> People will enter the temple compound by the north gate and go out by the south, or they will go in by the south and out by the north. Do you remember why no one will enter or exit by the outer east gate?</a:t>
            </a:r>
          </a:p>
          <a:p>
            <a:r>
              <a:rPr lang="en-US" dirty="0"/>
              <a:t>Ezekiel 46:8 only talks about </a:t>
            </a:r>
            <a:r>
              <a:rPr lang="ru-RU" dirty="0"/>
              <a:t>"</a:t>
            </a:r>
            <a:r>
              <a:rPr lang="en-US" dirty="0"/>
              <a:t>the people of the land,</a:t>
            </a:r>
            <a:r>
              <a:rPr lang="ru-RU" dirty="0"/>
              <a:t>"</a:t>
            </a:r>
            <a:r>
              <a:rPr lang="en-US" dirty="0"/>
              <a:t> meaning the Jewish people and probably the Gentiles who dwell among them in Israel. But Zechariah says that the Gentiles outside the land will go to Jerusalem to celebrate the feast of tabernacles. Zechariah 14:16-17, </a:t>
            </a:r>
            <a:r>
              <a:rPr lang="ru-RU" dirty="0"/>
              <a:t>"</a:t>
            </a:r>
            <a:r>
              <a:rPr lang="en-US" dirty="0"/>
              <a:t>It shall come to pass, that every one that is left of all the nations which came against Jerusalem, shall even go up from year to year to worship the King, the LORD of hosts, and to keep the feast of tabernacles. And it shall be, that whoso will not come up of all the families of the earth unto Jerusalem to worship the King, the LORD of hosts, even upon them shall be no rain.</a:t>
            </a:r>
            <a:r>
              <a:rPr lang="ru-RU" dirty="0"/>
              <a:t>"</a:t>
            </a:r>
            <a:r>
              <a:rPr lang="en-US" dirty="0"/>
              <a:t> So I don</a:t>
            </a:r>
            <a:r>
              <a:rPr lang="uk-UA" dirty="0"/>
              <a:t>'</a:t>
            </a:r>
            <a:r>
              <a:rPr lang="en-US" dirty="0"/>
              <a:t>t expect to be living in the land of Israel during the Messianic Kingdom. I expect to be laboring in one of the Gentile nations, but I expect to come up for the feast of tabernacles with other people from my nation whenever it</a:t>
            </a:r>
            <a:r>
              <a:rPr lang="uk-UA" dirty="0"/>
              <a:t>'</a:t>
            </a:r>
            <a:r>
              <a:rPr lang="en-US" dirty="0"/>
              <a:t>s my turn.</a:t>
            </a:r>
          </a:p>
          <a:p>
            <a:r>
              <a:rPr lang="en-US" dirty="0"/>
              <a:t>Isaiah 66:20-21 may indicate some Gentiles may serve as priests and </a:t>
            </a:r>
            <a:r>
              <a:rPr lang="uk-UA" dirty="0"/>
              <a:t>'</a:t>
            </a:r>
            <a:r>
              <a:rPr lang="en-US" dirty="0"/>
              <a:t>Levites</a:t>
            </a:r>
            <a:r>
              <a:rPr lang="uk-UA" dirty="0"/>
              <a:t>'</a:t>
            </a:r>
            <a:r>
              <a:rPr lang="en-US" dirty="0"/>
              <a:t> in the temple. </a:t>
            </a:r>
            <a:r>
              <a:rPr lang="ru-RU" dirty="0"/>
              <a:t>"</a:t>
            </a:r>
            <a:r>
              <a:rPr lang="en-US" dirty="0"/>
              <a:t>And they [saved Gentiles] shall bring all your brethren for an offering unto the LORD out of all nations ... to my holy mountain Jerusalem, and I will also take of them for priests and for Levites.</a:t>
            </a:r>
            <a:r>
              <a:rPr lang="ru-RU" dirty="0"/>
              <a:t>"</a:t>
            </a:r>
            <a:r>
              <a:rPr lang="en-US" dirty="0"/>
              <a:t> More likely, </a:t>
            </a:r>
            <a:r>
              <a:rPr lang="ru-RU" dirty="0"/>
              <a:t>"</a:t>
            </a:r>
            <a:r>
              <a:rPr lang="en-US" dirty="0"/>
              <a:t>take of them</a:t>
            </a:r>
            <a:r>
              <a:rPr lang="ru-RU" dirty="0"/>
              <a:t>"</a:t>
            </a:r>
            <a:r>
              <a:rPr lang="en-US" dirty="0"/>
              <a:t> refers to taking priests and Levites from among the Jewish people brought back by the Gentiles. Would Gibeonites and </a:t>
            </a:r>
            <a:r>
              <a:rPr lang="en-US" dirty="0" err="1"/>
              <a:t>Nethinim</a:t>
            </a:r>
            <a:r>
              <a:rPr lang="en-US" dirty="0"/>
              <a:t> (temple servants) be referred to as </a:t>
            </a:r>
            <a:r>
              <a:rPr lang="uk-UA" dirty="0"/>
              <a:t>'</a:t>
            </a:r>
            <a:r>
              <a:rPr lang="en-US" dirty="0"/>
              <a:t>Levites?</a:t>
            </a:r>
            <a:r>
              <a:rPr lang="uk-UA" dirty="0"/>
              <a:t>'</a:t>
            </a:r>
            <a:r>
              <a:rPr lang="en-US" dirty="0"/>
              <a:t> If God does take any Gentiles as priests and </a:t>
            </a:r>
            <a:r>
              <a:rPr lang="uk-UA" dirty="0"/>
              <a:t>'</a:t>
            </a:r>
            <a:r>
              <a:rPr lang="en-US" dirty="0"/>
              <a:t>Levites</a:t>
            </a:r>
            <a:r>
              <a:rPr lang="uk-UA" dirty="0"/>
              <a:t>'</a:t>
            </a:r>
            <a:r>
              <a:rPr lang="en-US" dirty="0"/>
              <a:t>, they will at least need to be born again spiritually, and circumcised physically, according to Ezekiel 44:9.</a:t>
            </a:r>
          </a:p>
          <a:p>
            <a:r>
              <a:rPr lang="ru-RU" dirty="0"/>
              <a:t>"</a:t>
            </a:r>
            <a:r>
              <a:rPr lang="en-US" dirty="0"/>
              <a:t>Thus saith the Lord GOD; No stranger, uncircumcised in heart, nor uncircumcised in flesh, shall enter into my sanctuary, of any stranger that is among the children of Israel,</a:t>
            </a:r>
            <a:r>
              <a:rPr lang="ru-RU" dirty="0"/>
              <a:t>"</a:t>
            </a:r>
            <a:r>
              <a:rPr lang="en-US" dirty="0"/>
              <a:t> Ez44:9. This probably indicates that no unsaved men, even descendants of Zadok, will be able to serve as priests and Levites in the temple. It probably does not indicate exclusion of anyone from the temple compound. It would be more feasible to verify circumcision of heart and flesh as a prerequisite to priesthood than to temple compound access.</a:t>
            </a:r>
          </a:p>
          <a:p>
            <a:r>
              <a:rPr lang="en-US" dirty="0"/>
              <a:t>Zechariah concludes and summarizes his book by saying, </a:t>
            </a:r>
            <a:r>
              <a:rPr lang="ru-RU" dirty="0"/>
              <a:t>"</a:t>
            </a:r>
            <a:r>
              <a:rPr lang="en-US" dirty="0"/>
              <a:t>Every pot in Jerusalem and in Judah shall be holiness unto the LORD of hosts: and all they that sacrifice shall come and take of them, and seethe therein: and in that day there shall be no more the Canaanite in the house of the LORD of hosts,</a:t>
            </a:r>
            <a:r>
              <a:rPr lang="ru-RU" dirty="0"/>
              <a:t>"</a:t>
            </a:r>
            <a:r>
              <a:rPr lang="en-US" dirty="0"/>
              <a:t> Zech14:21. There will certainly be some people of Canaanite descent in the kingdom, who enter by resurrection, and who enter in unglorified bodies at the end of the tribulation period and their descendants born during the kingdom, and they will probably have entrance to the temple compound, though perhaps none any longer as temple servants. Probably this verse means that, whereas most priests and Levites in the temple throughout history have been unbelievers, and to God this was equivalent to Canaanites like the Gibeonites serving in the temple, in the kingdom the priests and Levites will be both descendants of Levi and, more importantly, regenerate of heart.</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a:t>
            </a:r>
            <a:r>
              <a:rPr lang="en-US" dirty="0" err="1"/>
              <a:t>en</a:t>
            </a:r>
            <a:r>
              <a:rPr lang="en-US" dirty="0"/>
              <a:t>/mr4web.html#EZanchor-anchor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#30. Looking down on the priests</a:t>
            </a:r>
            <a:r>
              <a:rPr lang="uk-UA"/>
              <a:t>'</a:t>
            </a:r>
            <a:r>
              <a:rPr lang="en-US"/>
              <a:t> boiling places at the extreme west end of the northern upper pavement by the west building and the 3-tiered priest</a:t>
            </a:r>
            <a:r>
              <a:rPr lang="uk-UA"/>
              <a:t>'</a:t>
            </a:r>
            <a:r>
              <a:rPr lang="en-US"/>
              <a:t>s chambers.</a:t>
            </a:r>
          </a:p>
          <a:p>
            <a:r>
              <a:rPr lang="en-US"/>
              <a:t>Ezekiel 46:19-20, </a:t>
            </a:r>
            <a:r>
              <a:rPr lang="ru-RU"/>
              <a:t>"</a:t>
            </a:r>
            <a:r>
              <a:rPr lang="en-US"/>
              <a:t>After he brought me through the entry, which was at the side of the gate,</a:t>
            </a:r>
            <a:r>
              <a:rPr lang="ru-RU"/>
              <a:t>"</a:t>
            </a:r>
            <a:r>
              <a:rPr lang="en-US"/>
              <a:t> through a side arch of the inner north gate, </a:t>
            </a:r>
            <a:r>
              <a:rPr lang="ru-RU"/>
              <a:t>"</a:t>
            </a:r>
            <a:r>
              <a:rPr lang="en-US"/>
              <a:t>into the holy chambers of the priests, which looked toward the north, and, behold, there was a place on the two sides westward,</a:t>
            </a:r>
            <a:r>
              <a:rPr lang="ru-RU"/>
              <a:t>"</a:t>
            </a:r>
            <a:r>
              <a:rPr lang="en-US"/>
              <a:t> the west ends of the upper pavement on both the north and south of the temple. </a:t>
            </a:r>
            <a:r>
              <a:rPr lang="ru-RU"/>
              <a:t>"</a:t>
            </a:r>
            <a:r>
              <a:rPr lang="en-US"/>
              <a:t>Then said he unto me, This is the place where the priests shall boil the trespass offering and the sin offering, where they shall bake the meat offering; that they bear them not out into the utter [outer] court, to sanctify the people.</a:t>
            </a:r>
            <a:r>
              <a:rPr lang="ru-RU"/>
              <a:t>"</a:t>
            </a:r>
            <a:r>
              <a:rPr lang="en-US"/>
              <a:t> The priests have their own places to boil and bake sacrifices, separate from the people, so they don</a:t>
            </a:r>
            <a:r>
              <a:rPr lang="uk-UA"/>
              <a:t>'</a:t>
            </a:r>
            <a:r>
              <a:rPr lang="en-US"/>
              <a:t>t take any holiness out to the people; just as we saw how in Ezekiel 42:13-14, they had to change their clothes before going out to the people.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See Picture #31. The northwest boiling place for the peoples</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sacrifices. There are 4 mini-courts like this one; one in each corner of the outer court.</a:t>
            </a:r>
          </a:p>
          <a:p>
            <a:r>
              <a:rPr lang="en-US" b="1" dirty="0">
                <a:latin typeface="Arial" panose="020B0604020202020204" pitchFamily="34" charset="0"/>
                <a:cs typeface="Arial" panose="020B0604020202020204" pitchFamily="34" charset="0"/>
              </a:rPr>
              <a:t>Ezekiel 46:21-24,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Then he brought me forth into the utter [outer] court, and caused me to pass by the four corners of the court; and, behold, in every corner of the court there was a court ... forty cubits long and thirty broad.... And there was a row of building round about in them, ... and it was made with boiling places under the rows round about. Then said he unto me, These are the places of them that boil, where the ministers of the house shall boil the sacrifice of the people.</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Four 40x30 cubit mini-courts, one in each corner of the outer court, for the priests to come out and boil the peoples</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sacrifices, because the people cannot enter into the inner court, where the priests offer other sacrifices.</a:t>
            </a:r>
            <a:r>
              <a:rPr lang="ru-RU"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Wayne </a:t>
            </a:r>
            <a:r>
              <a:rPr lang="en-US" b="1" dirty="0" err="1">
                <a:latin typeface="Arial" panose="020B0604020202020204" pitchFamily="34" charset="0"/>
                <a:cs typeface="Arial" panose="020B0604020202020204" pitchFamily="34" charset="0"/>
              </a:rPr>
              <a:t>ODonnell</a:t>
            </a:r>
            <a:r>
              <a:rPr lang="en-US" b="1" dirty="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Ezekiel </a:t>
            </a:r>
            <a:r>
              <a:rPr lang="mr-IN" b="1" dirty="0">
                <a:latin typeface="Arial" panose="020B0604020202020204" pitchFamily="34" charset="0"/>
              </a:rPr>
              <a:t>40–48</a:t>
            </a:r>
            <a:r>
              <a:rPr lang="en-US" b="1" dirty="0">
                <a:latin typeface="Arial" panose="020B0604020202020204" pitchFamily="34" charset="0"/>
                <a:cs typeface="Arial" panose="020B0604020202020204" pitchFamily="34" charset="0"/>
              </a:rPr>
              <a:t>: Tour of Ezekiel</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bible.ag</a:t>
            </a:r>
            <a:r>
              <a:rPr lang="en-US" b="1" dirty="0">
                <a:latin typeface="Arial" panose="020B0604020202020204" pitchFamily="34" charset="0"/>
                <a:cs typeface="Arial" panose="020B0604020202020204" pitchFamily="34" charset="0"/>
              </a:rPr>
              <a:t>/en/mr4web.html#EZanchor-anchor</a:t>
            </a:r>
          </a:p>
          <a:p>
            <a:r>
              <a:rPr lang="en-US" b="1" dirty="0">
                <a:latin typeface="Arial" panose="020B0604020202020204" pitchFamily="34" charset="0"/>
                <a:cs typeface="Arial" panose="020B0604020202020204" pitchFamily="34" charset="0"/>
              </a:rPr>
              <a:t>Recorded December 30, 2007</a:t>
            </a:r>
          </a:p>
          <a:p>
            <a:r>
              <a:rPr lang="en-US" b="1" dirty="0">
                <a:latin typeface="Arial" panose="020B0604020202020204" pitchFamily="34" charset="0"/>
                <a:cs typeface="Arial" panose="020B0604020202020204" pitchFamily="34" charset="0"/>
              </a:rPr>
              <a:t>Accessed 30 Aug 2016</a:t>
            </a:r>
          </a:p>
          <a:p>
            <a:pPr eaLnBrk="1" hangingPunct="1"/>
            <a:r>
              <a:rPr lang="en-US" b="1" dirty="0">
                <a:latin typeface="Arial" panose="020B0604020202020204" pitchFamily="34" charset="0"/>
                <a:ea typeface="ＭＳ Ｐゴシック" charset="0"/>
                <a:cs typeface="Arial" panose="020B0604020202020204" pitchFamily="34" charset="0"/>
              </a:rPr>
              <a:t>_________</a:t>
            </a:r>
          </a:p>
          <a:p>
            <a:pPr eaLnBrk="1" hangingPunct="1"/>
            <a:r>
              <a:rPr lang="en-US" b="1" dirty="0">
                <a:latin typeface="Arial" panose="020B0604020202020204" pitchFamily="34" charset="0"/>
                <a:ea typeface="ＭＳ Ｐゴシック" charset="0"/>
                <a:cs typeface="Arial" panose="020B0604020202020204" pitchFamily="34" charset="0"/>
              </a:rPr>
              <a:t>Common-210</a:t>
            </a:r>
          </a:p>
          <a:p>
            <a:pPr eaLnBrk="1" hangingPunct="1"/>
            <a:r>
              <a:rPr lang="en-US" b="1" dirty="0">
                <a:latin typeface="Arial" panose="020B0604020202020204" pitchFamily="34" charset="0"/>
                <a:ea typeface="ＭＳ Ｐゴシック" charset="0"/>
                <a:cs typeface="Arial" panose="020B0604020202020204" pitchFamily="34" charset="0"/>
              </a:rPr>
              <a:t>OS-26-Ezek44-48-slide 25</a:t>
            </a:r>
          </a:p>
        </p:txBody>
      </p:sp>
    </p:spTree>
    <p:extLst>
      <p:ext uri="{BB962C8B-B14F-4D97-AF65-F5344CB8AC3E}">
        <p14:creationId xmlns:p14="http://schemas.microsoft.com/office/powerpoint/2010/main" val="181124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Application</a:t>
            </a:r>
          </a:p>
          <a:p>
            <a:r>
              <a:rPr lang="en-US"/>
              <a:t>Jesus said, </a:t>
            </a:r>
            <a:r>
              <a:rPr lang="ru-RU"/>
              <a:t>"</a:t>
            </a:r>
            <a:r>
              <a:rPr lang="en-US"/>
              <a:t>Verily, verily, I say unto thee, Except a man be born again, he cannot see the kingdom of God,</a:t>
            </a:r>
            <a:r>
              <a:rPr lang="ru-RU"/>
              <a:t>"</a:t>
            </a:r>
            <a:r>
              <a:rPr lang="en-US"/>
              <a:t> Jn3:3. You definitely want to see the kingdom of God. And you won</a:t>
            </a:r>
            <a:r>
              <a:rPr lang="uk-UA"/>
              <a:t>'</a:t>
            </a:r>
            <a:r>
              <a:rPr lang="en-US"/>
              <a:t>t see it unless you are born again. </a:t>
            </a:r>
          </a:p>
          <a:p>
            <a:r>
              <a:rPr lang="ru-RU"/>
              <a:t>"</a:t>
            </a:r>
            <a:r>
              <a:rPr lang="en-US"/>
              <a:t>As Moses lifted up the serpent in the wilderness, even so must the Son of man be lifted up: that,</a:t>
            </a:r>
            <a:r>
              <a:rPr lang="ru-RU"/>
              <a:t>"</a:t>
            </a:r>
            <a:r>
              <a:rPr lang="en-US"/>
              <a:t> whosoever looks to him in faith, </a:t>
            </a:r>
            <a:r>
              <a:rPr lang="ru-RU"/>
              <a:t>"</a:t>
            </a:r>
            <a:r>
              <a:rPr lang="en-US"/>
              <a:t>whosoever believeth in him should not perish, but have eternal life. For God so loved the world, that he gave his only begotten Son, that whosoever believeth in him should not perish, but have everlasting life,</a:t>
            </a:r>
            <a:r>
              <a:rPr lang="ru-RU"/>
              <a:t>"</a:t>
            </a:r>
            <a:r>
              <a:rPr lang="en-US"/>
              <a:t> Jn3:14-16.</a:t>
            </a:r>
          </a:p>
          <a:p>
            <a:r>
              <a:rPr lang="ru-RU"/>
              <a:t>"</a:t>
            </a:r>
            <a:r>
              <a:rPr lang="en-US"/>
              <a:t>He that believes on the Son has everlasting life,</a:t>
            </a:r>
            <a:r>
              <a:rPr lang="ru-RU"/>
              <a:t>"</a:t>
            </a:r>
            <a:r>
              <a:rPr lang="en-US"/>
              <a:t> Jn3:36; not he that goes to church, or he that is good, because </a:t>
            </a:r>
            <a:r>
              <a:rPr lang="ru-RU"/>
              <a:t>"</a:t>
            </a:r>
            <a:r>
              <a:rPr lang="en-US"/>
              <a:t>there is none that doeth good, no, not one,</a:t>
            </a:r>
            <a:r>
              <a:rPr lang="ru-RU"/>
              <a:t>"</a:t>
            </a:r>
            <a:r>
              <a:rPr lang="en-US"/>
              <a:t> Rm3:12; Ps53:3. </a:t>
            </a:r>
            <a:r>
              <a:rPr lang="ru-RU"/>
              <a:t>"</a:t>
            </a:r>
            <a:r>
              <a:rPr lang="en-US"/>
              <a:t>All have sinned and come short of glory of God,</a:t>
            </a:r>
            <a:r>
              <a:rPr lang="ru-RU"/>
              <a:t>"</a:t>
            </a:r>
            <a:r>
              <a:rPr lang="en-US"/>
              <a:t> Rm3:23. But he that simply </a:t>
            </a:r>
            <a:r>
              <a:rPr lang="ru-RU"/>
              <a:t>"</a:t>
            </a:r>
            <a:r>
              <a:rPr lang="en-US"/>
              <a:t>believes on the Son,</a:t>
            </a:r>
            <a:r>
              <a:rPr lang="ru-RU"/>
              <a:t>"</a:t>
            </a:r>
            <a:r>
              <a:rPr lang="en-US"/>
              <a:t> and takes God at his Word that Jesus</a:t>
            </a:r>
            <a:r>
              <a:rPr lang="uk-UA"/>
              <a:t>'</a:t>
            </a:r>
            <a:r>
              <a:rPr lang="en-US"/>
              <a:t> sacrifice and death for our sake as our substitute was sufficient, has everlasting life.</a:t>
            </a:r>
          </a:p>
          <a:p>
            <a:r>
              <a:rPr lang="en-US"/>
              <a:t>Call upon the Lord (Rm10:13), and tell him that you accept his sacrifice, that you put your faith in him and in what he did for you, and that you take him at his word to give you everlasting life.</a:t>
            </a:r>
          </a:p>
          <a:p>
            <a:r>
              <a:rPr lang="en-US"/>
              <a:t>For those who already know the Lord, knowing about the kingdom will help us to be willing to suffer. Paul said, </a:t>
            </a:r>
            <a:r>
              <a:rPr lang="ru-RU"/>
              <a:t>"</a:t>
            </a:r>
            <a:r>
              <a:rPr lang="en-US"/>
              <a:t>What advantageth it me, if the dead rise not?</a:t>
            </a:r>
            <a:r>
              <a:rPr lang="ru-RU"/>
              <a:t>"</a:t>
            </a:r>
            <a:r>
              <a:rPr lang="en-US"/>
              <a:t> 1Cor15:32. But he was able to fight with beasts at Ephesus because he knew that any damage to his body was temporary. It would be raised again and be in the kingdom. He knew he will see these buildings and the other things that the Bible prophesies about the kingdom.</a:t>
            </a:r>
          </a:p>
          <a:p>
            <a:r>
              <a:rPr lang="en-US"/>
              <a:t>And knowing about the kingdom helps us to labor confidently. </a:t>
            </a:r>
            <a:r>
              <a:rPr lang="ru-RU"/>
              <a:t>"</a:t>
            </a:r>
            <a:r>
              <a:rPr lang="en-US"/>
              <a:t>Therefore, my beloved brethren, be ye stedfast, unmoveable, always abounding in the work of the Lord, forasmuch as ye know that your labour is not in vain in the Lord,</a:t>
            </a:r>
            <a:r>
              <a:rPr lang="ru-RU"/>
              <a:t>"</a:t>
            </a:r>
            <a:r>
              <a:rPr lang="en-US"/>
              <a:t> 1Cor15:58. We have a sure and certain destination.</a:t>
            </a:r>
          </a:p>
          <a:p>
            <a:endParaRPr lang="en-US"/>
          </a:p>
          <a:p>
            <a:r>
              <a:rPr lang="en-US"/>
              <a:t>See Picture #40. The third room from the northeast corner of the temple compound on the lower pavement.</a:t>
            </a:r>
          </a:p>
          <a:p>
            <a:r>
              <a:rPr lang="en-US"/>
              <a:t>For those who are interested in meeting, let</a:t>
            </a:r>
            <a:r>
              <a:rPr lang="uk-UA"/>
              <a:t>'</a:t>
            </a:r>
            <a:r>
              <a:rPr lang="en-US"/>
              <a:t>s meet, if our schedules permit, at the third room from the northeast corner of the temple compound, on the lower pavement, on 3/3/3 AK (After Kingdom); the third year, third month, and third day after the start of the kingdom. I don</a:t>
            </a:r>
            <a:r>
              <a:rPr lang="uk-UA"/>
              <a:t>'</a:t>
            </a:r>
            <a:r>
              <a:rPr lang="en-US"/>
              <a:t>t know if we will be allowed to meet at that location, but if not, and you are interested in meeting with us, try to meet as close to there as possible, perhaps just outside the outer north gate. Remember, 3/3/3 AK. You can</a:t>
            </a:r>
            <a:r>
              <a:rPr lang="uk-UA"/>
              <a:t>'</a:t>
            </a:r>
            <a:r>
              <a:rPr lang="en-US"/>
              <a:t>t get there unless you use John 3:3. You have to be born again to enter the kingdom.</a:t>
            </a:r>
          </a:p>
          <a:p>
            <a:r>
              <a:rPr lang="en-US"/>
              <a:t>So that is our presentation of the temple. I pray that it will be used for your benefit to know the Lord and to be more fruitful in his service.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FE5390-0C60-434F-9821-7A5B39C6A01B}" type="slidenum">
              <a:rPr lang="en-US" sz="1200">
                <a:latin typeface="Arial" panose="020B0604020202020204" pitchFamily="34" charset="0"/>
              </a:rPr>
              <a:pPr/>
              <a:t>27</a:t>
            </a:fld>
            <a:endParaRPr lang="en-US" sz="1200" dirty="0">
              <a:latin typeface="Arial" panose="020B0604020202020204" pitchFamily="34" charset="0"/>
            </a:endParaRPr>
          </a:p>
        </p:txBody>
      </p:sp>
      <p:sp>
        <p:nvSpPr>
          <p:cNvPr id="751618" name="Rectangle 2"/>
          <p:cNvSpPr>
            <a:spLocks noGrp="1" noRot="1" noChangeAspect="1" noChangeArrowheads="1" noTextEdit="1"/>
          </p:cNvSpPr>
          <p:nvPr>
            <p:ph type="sldImg"/>
          </p:nvPr>
        </p:nvSpPr>
        <p:spPr>
          <a:ln/>
        </p:spPr>
      </p:sp>
      <p:sp>
        <p:nvSpPr>
          <p:cNvPr id="75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7D6306-EF42-E14C-9A14-FCB646C800DF}"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BF1AA-28CD-A54D-8735-2D4998BBD8A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31</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    In the last days, the mountain of the LORD’s house</a:t>
            </a:r>
          </a:p>
          <a:p>
            <a:r>
              <a:rPr lang="en-US" sz="1200" b="1" kern="1200" dirty="0">
                <a:solidFill>
                  <a:schemeClr val="tx1"/>
                </a:solidFill>
                <a:effectLst/>
                <a:latin typeface="Arial" panose="020B0604020202020204" pitchFamily="34" charset="0"/>
                <a:cs typeface="Arial" panose="020B0604020202020204" pitchFamily="34" charset="0"/>
              </a:rPr>
              <a:t>will be the highest of all—</a:t>
            </a:r>
          </a:p>
          <a:p>
            <a:r>
              <a:rPr lang="en-US" sz="1200" b="1"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b="1"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b="1"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b="1"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b="1"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b="1" kern="1200" dirty="0">
                <a:solidFill>
                  <a:schemeClr val="tx1"/>
                </a:solidFill>
                <a:effectLst/>
                <a:latin typeface="Arial" panose="020B0604020202020204" pitchFamily="34" charset="0"/>
                <a:cs typeface="Arial" panose="020B0604020202020204" pitchFamily="34" charset="0"/>
              </a:rPr>
              <a:t>to the house of Jacob’s God.</a:t>
            </a:r>
          </a:p>
          <a:p>
            <a:r>
              <a:rPr lang="en-US" sz="1200" b="1"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b="1" kern="1200" dirty="0">
                <a:solidFill>
                  <a:schemeClr val="tx1"/>
                </a:solidFill>
                <a:effectLst/>
                <a:latin typeface="Arial" panose="020B0604020202020204" pitchFamily="34" charset="0"/>
                <a:cs typeface="Arial" panose="020B0604020202020204" pitchFamily="34" charset="0"/>
              </a:rPr>
              <a:t>and we will walk in his paths.”</a:t>
            </a:r>
          </a:p>
          <a:p>
            <a:r>
              <a:rPr lang="en-US" sz="1200" b="1"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b="1"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b="1"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b="1"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b="1"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b="1"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b="1"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b="1"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B754D-3C21-CC46-BE91-F98B99F4225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BCD804-68F8-E241-A5C7-7D6CD0DDFCBB}"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765954" name="Rectangle 1026"/>
          <p:cNvSpPr>
            <a:spLocks noGrp="1" noRot="1" noChangeAspect="1" noChangeArrowheads="1"/>
          </p:cNvSpPr>
          <p:nvPr>
            <p:ph type="sldImg"/>
          </p:nvPr>
        </p:nvSpPr>
        <p:spPr>
          <a:solidFill>
            <a:srgbClr val="FFFFFF"/>
          </a:solidFill>
          <a:ln/>
        </p:spPr>
      </p:sp>
      <p:sp>
        <p:nvSpPr>
          <p:cNvPr id="765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1" dirty="0">
                <a:latin typeface="Arial" panose="020B0604020202020204" pitchFamily="34" charset="0"/>
                <a:ea typeface="ＭＳ Ｐゴシック" charset="0"/>
                <a:cs typeface="Arial" panose="020B0604020202020204" pitchFamily="34" charset="0"/>
              </a:rPr>
              <a:t>OS-00-Intro-26</a:t>
            </a:r>
          </a:p>
          <a:p>
            <a:pPr eaLnBrk="1" hangingPunct="1"/>
            <a:r>
              <a:rPr lang="en-US" altLang="zh-CN" b="1"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1" dirty="0">
                <a:latin typeface="Arial" panose="020B0604020202020204" pitchFamily="34" charset="0"/>
                <a:ea typeface="ＭＳ Ｐゴシック" charset="0"/>
                <a:cs typeface="Arial" panose="020B0604020202020204" pitchFamily="34" charset="0"/>
              </a:rPr>
              <a:t>OS-26-Ezek 40-48-slide 98</a:t>
            </a:r>
            <a:endParaRPr lang="zh-CN" alt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NS-19-Hebrews-175</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5D5837-26FF-AB46-A4DF-CAA0AFFE9DD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0FF659-A2B3-E449-99BD-FC5DEBC4FAF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36788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73958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210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a:p>
            <a:r>
              <a:rPr lang="en-US" dirty="0"/>
              <a:t>____________</a:t>
            </a:r>
          </a:p>
          <a:p>
            <a:r>
              <a:rPr lang="en-US" dirty="0"/>
              <a:t>OS-26-Ezekiel44-48—slide 43</a:t>
            </a:r>
          </a:p>
          <a:p>
            <a:r>
              <a:rPr lang="en-US" dirty="0"/>
              <a:t>OS-38-Zechariah-218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775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Arial" panose="020B0604020202020204" pitchFamily="34" charset="0"/>
              </a:rPr>
              <a:t>Do we still have a relationship with God when we sin?</a:t>
            </a:r>
            <a:r>
              <a:rPr lang="en-US" b="1" baseline="0" dirty="0">
                <a:latin typeface="Arial" panose="020B0604020202020204" pitchFamily="34" charset="0"/>
                <a:ea typeface="ＭＳ Ｐゴシック" charset="0"/>
                <a:cs typeface="Arial" panose="020B0604020202020204" pitchFamily="34" charset="0"/>
              </a:rPr>
              <a:t>  Yes!</a:t>
            </a:r>
          </a:p>
          <a:p>
            <a:pPr eaLnBrk="1" hangingPunct="1"/>
            <a:r>
              <a:rPr lang="en-US" b="1"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1"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eaLnBrk="1" hangingPunct="1"/>
            <a:r>
              <a:rPr lang="en-US" b="1" dirty="0">
                <a:latin typeface="Arial" panose="020B0604020202020204" pitchFamily="34" charset="0"/>
                <a:ea typeface="ＭＳ Ｐゴシック" charset="0"/>
                <a:cs typeface="Arial" panose="020B0604020202020204" pitchFamily="34" charset="0"/>
              </a:rPr>
              <a:t>OS-03-Leviticus-14</a:t>
            </a:r>
          </a:p>
          <a:p>
            <a:pPr eaLnBrk="1" hangingPunct="1"/>
            <a:r>
              <a:rPr lang="en-US" b="1" dirty="0">
                <a:latin typeface="Arial" panose="020B0604020202020204" pitchFamily="34" charset="0"/>
                <a:ea typeface="ＭＳ Ｐゴシック" charset="0"/>
                <a:cs typeface="Arial" panose="020B0604020202020204" pitchFamily="34" charset="0"/>
              </a:rPr>
              <a:t>OS-04-Num-29</a:t>
            </a:r>
          </a:p>
          <a:p>
            <a:pPr eaLnBrk="1" hangingPunct="1"/>
            <a:r>
              <a:rPr lang="en-US" b="1"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SA-15-Inheritance-27</a:t>
            </a: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rtl/>
              </a:rPr>
              <a:t>لن تقدر الذبائحُ الحيوانيَّة- في حدِّ ذاتها- أن تمنح الغفران عن الخطيَّة في المُلْك الألفيّ، وهي تُشبِه في ذلك جميعَ الذبائح السابقة على مرِّ التاريخ. إنَّ هذه الذبائح تُشير فقط إلى الربِّ يسوع على أنَّه الذبيحة النهائيَّة من أجْلِ الخطيَّة. سيكون تقديم هذه الذبائح نوعًا من الاعتراف بالخطيَّة. </a:t>
            </a:r>
            <a:endParaRPr lang="ar-JO" b="1" dirty="0">
              <a:latin typeface="Arial" panose="020B0604020202020204" pitchFamily="34" charset="0"/>
              <a:ea typeface="ＭＳ Ｐゴシック" charset="0"/>
              <a:cs typeface="Arial" panose="020B0604020202020204" pitchFamily="34" charset="0"/>
            </a:endParaRPr>
          </a:p>
          <a:p>
            <a:pPr algn="r" rtl="1" eaLnBrk="1" hangingPunct="1"/>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Sacrifices in the millennium—like all sacrifices throughout history—will not in themselves forgive sin. They</a:t>
            </a:r>
            <a:r>
              <a:rPr lang="ar-SA" b="1" dirty="0">
                <a:latin typeface="Arial" panose="020B0604020202020204" pitchFamily="34" charset="0"/>
                <a:ea typeface="ＭＳ Ｐゴシック" charset="0"/>
                <a:cs typeface="Arial" panose="020B0604020202020204" pitchFamily="34" charset="0"/>
              </a:rPr>
              <a:t> </a:t>
            </a:r>
            <a:r>
              <a:rPr lang="en-US" b="1" dirty="0">
                <a:latin typeface="Arial" panose="020B0604020202020204" pitchFamily="34" charset="0"/>
                <a:ea typeface="ＭＳ Ｐゴシック" charset="0"/>
                <a:cs typeface="Arial" panose="020B0604020202020204" pitchFamily="34" charset="0"/>
              </a:rPr>
              <a:t>only point to the Lord Jesus as the final sacrifice for sin. Offering them will be a form of confession of sin. </a:t>
            </a:r>
            <a:endParaRPr lang="ar-SA" b="1" dirty="0">
              <a:latin typeface="Arial" panose="020B0604020202020204" pitchFamily="34" charset="0"/>
              <a:ea typeface="ＭＳ Ｐゴシック" charset="0"/>
              <a:cs typeface="Arial" panose="020B0604020202020204" pitchFamily="34" charset="0"/>
            </a:endParaRP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eaLnBrk="1" hangingPunct="1"/>
            <a:r>
              <a:rPr lang="en-US" b="1" baseline="0" dirty="0">
                <a:latin typeface="Arial" panose="020B0604020202020204" pitchFamily="34" charset="0"/>
                <a:ea typeface="ＭＳ Ｐゴシック" charset="0"/>
                <a:cs typeface="Arial" panose="020B0604020202020204" pitchFamily="34" charset="0"/>
              </a:rPr>
              <a:t>Common-209</a:t>
            </a:r>
          </a:p>
          <a:p>
            <a:pPr eaLnBrk="1" hangingPunct="1"/>
            <a:r>
              <a:rPr lang="en-US" b="1"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1"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1" baseline="0" dirty="0">
                <a:latin typeface="Arial" panose="020B0604020202020204" pitchFamily="34" charset="0"/>
                <a:ea typeface="ＭＳ Ｐゴシック" charset="0"/>
                <a:cs typeface="Arial" panose="020B0604020202020204" pitchFamily="34" charset="0"/>
              </a:rPr>
              <a:t>OS-04-Numbers-30</a:t>
            </a:r>
          </a:p>
          <a:p>
            <a:pPr eaLnBrk="1" hangingPunct="1"/>
            <a:r>
              <a:rPr lang="en-US" b="1" baseline="0" dirty="0">
                <a:latin typeface="Arial" panose="020B0604020202020204" pitchFamily="34" charset="0"/>
                <a:ea typeface="ＭＳ Ｐゴシック" charset="0"/>
                <a:cs typeface="Arial" panose="020B0604020202020204" pitchFamily="34" charset="0"/>
              </a:rPr>
              <a:t>OS-36-Zephaniah-123</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NS-23-1Jn-59</a:t>
            </a:r>
          </a:p>
          <a:p>
            <a:pPr eaLnBrk="1" hangingPunct="1"/>
            <a:r>
              <a:rPr lang="en-US" b="1" dirty="0">
                <a:latin typeface="Arial" panose="020B0604020202020204" pitchFamily="34" charset="0"/>
                <a:ea typeface="ＭＳ Ｐゴシック" charset="0"/>
                <a:cs typeface="Arial" panose="020B0604020202020204" pitchFamily="34" charset="0"/>
              </a:rPr>
              <a:t>SA-03-Biblical Terms-9</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8473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See Picture #31. The northwest boiling place for the peoples</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sacrifices. There are 4 mini-courts like this one; one in each corner of the outer court.</a:t>
            </a:r>
          </a:p>
          <a:p>
            <a:r>
              <a:rPr lang="en-US" b="1" dirty="0">
                <a:latin typeface="Arial" panose="020B0604020202020204" pitchFamily="34" charset="0"/>
                <a:cs typeface="Arial" panose="020B0604020202020204" pitchFamily="34" charset="0"/>
              </a:rPr>
              <a:t>Ezekiel 46:21-24,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Then he brought me forth into the utter [outer] court, and caused me to pass by the four corners of the court; and, behold, in every corner of the court there was a court ... forty cubits long and thirty broad .... And there was a row of building round about in them, ... and it was made with boiling places under the rows round about. Then said he unto me, These are the places of them that boil, where the ministers of the house shall boil the sacrifice of the people.</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Four 40x30 cubit mini-courts, one in each corner of the outer court, for the priests to come out and boil the peoples</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sacrifices, because the people cannot enter into the inner court, where the priests offer other sacrifices.</a:t>
            </a:r>
            <a:r>
              <a:rPr lang="ru-RU"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Wayne </a:t>
            </a:r>
            <a:r>
              <a:rPr lang="en-US" b="1" dirty="0" err="1">
                <a:latin typeface="Arial" panose="020B0604020202020204" pitchFamily="34" charset="0"/>
                <a:cs typeface="Arial" panose="020B0604020202020204" pitchFamily="34" charset="0"/>
              </a:rPr>
              <a:t>ODonnell</a:t>
            </a:r>
            <a:r>
              <a:rPr lang="en-US" b="1" dirty="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Ezekiel </a:t>
            </a:r>
            <a:r>
              <a:rPr lang="mr-IN" b="1" dirty="0">
                <a:latin typeface="Arial" panose="020B0604020202020204" pitchFamily="34" charset="0"/>
              </a:rPr>
              <a:t>40–48</a:t>
            </a:r>
            <a:r>
              <a:rPr lang="en-US" b="1" dirty="0">
                <a:latin typeface="Arial" panose="020B0604020202020204" pitchFamily="34" charset="0"/>
                <a:cs typeface="Arial" panose="020B0604020202020204" pitchFamily="34" charset="0"/>
              </a:rPr>
              <a:t>: Tour of Ezekiel</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bible.ag</a:t>
            </a:r>
            <a:r>
              <a:rPr lang="en-US" b="1" dirty="0">
                <a:latin typeface="Arial" panose="020B0604020202020204" pitchFamily="34" charset="0"/>
                <a:cs typeface="Arial" panose="020B0604020202020204" pitchFamily="34" charset="0"/>
              </a:rPr>
              <a:t>/en/mr4web.html#EZanchor-anchor</a:t>
            </a:r>
          </a:p>
          <a:p>
            <a:r>
              <a:rPr lang="en-US" b="1" dirty="0">
                <a:latin typeface="Arial" panose="020B0604020202020204" pitchFamily="34" charset="0"/>
                <a:cs typeface="Arial" panose="020B0604020202020204" pitchFamily="34" charset="0"/>
              </a:rPr>
              <a:t>Recorded December 30, 2007</a:t>
            </a:r>
          </a:p>
          <a:p>
            <a:r>
              <a:rPr lang="en-US" b="1" dirty="0">
                <a:latin typeface="Arial" panose="020B0604020202020204" pitchFamily="34" charset="0"/>
                <a:cs typeface="Arial" panose="020B0604020202020204" pitchFamily="34" charset="0"/>
              </a:rPr>
              <a:t>Accessed 30 Aug 2016</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153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Sacrifices are a problem in this present age but will not be an issue in the future.</a:t>
            </a:r>
          </a:p>
          <a:p>
            <a:r>
              <a:rPr lang="en-US" dirty="0"/>
              <a:t>___________</a:t>
            </a:r>
          </a:p>
          <a:p>
            <a:r>
              <a:rPr lang="en-US" dirty="0"/>
              <a:t>OS-26-Ezekiel44-48—slide 50</a:t>
            </a:r>
          </a:p>
          <a:p>
            <a:r>
              <a:rPr lang="en-US" dirty="0"/>
              <a:t>OS-38-Zechariah-219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93574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60</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See Picture #33. The river flowing out the south side of the outer east gate.</a:t>
            </a:r>
          </a:p>
          <a:p>
            <a:r>
              <a:rPr lang="ar-SA" dirty="0"/>
              <a:t>حزقيال</a:t>
            </a:r>
            <a:r>
              <a:rPr lang="en-US" dirty="0"/>
              <a:t>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a:t>
            </a:r>
            <a:r>
              <a:rPr lang="ar-SA" dirty="0"/>
              <a:t>حزقيال</a:t>
            </a:r>
            <a:r>
              <a:rPr lang="en-US" dirty="0"/>
              <a:t>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B076F1-61AC-0F4F-AB58-9F125B5BD88B}"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a:t>
            </a:r>
            <a:r>
              <a:rPr lang="ar-SA" sz="1200" b="1" kern="1200" dirty="0">
                <a:solidFill>
                  <a:schemeClr val="tx1"/>
                </a:solidFill>
                <a:effectLst/>
                <a:latin typeface="Times New Roman" pitchFamily="-108" charset="0"/>
                <a:ea typeface="ＭＳ Ｐゴシック" pitchFamily="-111" charset="-128"/>
                <a:cs typeface="ＭＳ Ｐゴシック" pitchFamily="-111" charset="-128"/>
              </a:rPr>
              <a:t>حزقيال</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a:t>
            </a:r>
            <a:r>
              <a:rPr lang="ar-SA" dirty="0">
                <a:latin typeface="Times New Roman" charset="0"/>
                <a:ea typeface="ＭＳ Ｐゴシック" charset="0"/>
                <a:cs typeface="ＭＳ Ｐゴシック" charset="0"/>
              </a:rPr>
              <a:t>حزقيال</a:t>
            </a:r>
            <a:r>
              <a:rPr lang="en-US" dirty="0">
                <a:latin typeface="Times New Roman" charset="0"/>
                <a:ea typeface="ＭＳ Ｐゴシック" charset="0"/>
                <a:cs typeface="ＭＳ Ｐゴシック" charset="0"/>
              </a:rPr>
              <a:t>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B076F1-61AC-0F4F-AB58-9F125B5BD88B}"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E17715-FF0C-D647-BE68-39139E2E4033}"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64</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See Picture #34. The river flowing east from the temple compound and getting deeper and wider.</a:t>
            </a:r>
          </a:p>
          <a:p>
            <a:r>
              <a:rPr lang="ar-SA" dirty="0"/>
              <a:t>حزقيال</a:t>
            </a:r>
            <a:r>
              <a:rPr lang="en-US" dirty="0"/>
              <a:t> 47:3-5, </a:t>
            </a:r>
            <a:r>
              <a:rPr lang="ru-RU" dirty="0"/>
              <a:t>"</a:t>
            </a:r>
            <a:r>
              <a:rPr lang="en-US" dirty="0"/>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dirty="0"/>
              <a:t>"</a:t>
            </a:r>
            <a:r>
              <a:rPr lang="en-US" dirty="0"/>
              <a:t> The waters get deeper and deeper as they flow east. The angel is using the flax string to measure each 1000-cubit stretch. The angel gets to stay on dry ground, while </a:t>
            </a:r>
            <a:r>
              <a:rPr lang="ar-SA" dirty="0"/>
              <a:t>حزقيال</a:t>
            </a:r>
            <a:r>
              <a:rPr lang="en-US" dirty="0"/>
              <a:t> has to go through the water.</a:t>
            </a:r>
          </a:p>
          <a:p>
            <a:r>
              <a:rPr lang="en-US" dirty="0"/>
              <a:t>This passage is another reason why the word </a:t>
            </a:r>
            <a:r>
              <a:rPr lang="ru-RU" dirty="0"/>
              <a:t>"</a:t>
            </a:r>
            <a:r>
              <a:rPr lang="en-US" dirty="0"/>
              <a:t>reeds</a:t>
            </a:r>
            <a:r>
              <a:rPr lang="ru-RU" dirty="0"/>
              <a:t>"</a:t>
            </a:r>
            <a:r>
              <a:rPr lang="en-US" dirty="0"/>
              <a:t> in </a:t>
            </a:r>
            <a:r>
              <a:rPr lang="ar-SA" dirty="0"/>
              <a:t>حزقيال</a:t>
            </a:r>
            <a:r>
              <a:rPr lang="en-US" dirty="0"/>
              <a:t> 42:16-19 seems incongruous. If the angel brought the flax line to measure long distances, like these 1,000 cubit stretches, why would he use the reed to measure 500 reeds, or 3,000 cubits, in </a:t>
            </a:r>
            <a:r>
              <a:rPr lang="ar-SA" dirty="0"/>
              <a:t>حزقيال</a:t>
            </a:r>
            <a:r>
              <a:rPr lang="en-US" dirty="0"/>
              <a:t> 42? But if the word </a:t>
            </a:r>
            <a:r>
              <a:rPr lang="ru-RU" dirty="0"/>
              <a:t>"</a:t>
            </a:r>
            <a:r>
              <a:rPr lang="en-US" dirty="0"/>
              <a:t>reeds</a:t>
            </a:r>
            <a:r>
              <a:rPr lang="ru-RU" dirty="0"/>
              <a:t>"</a:t>
            </a:r>
            <a:r>
              <a:rPr lang="en-US" dirty="0"/>
              <a:t> was not in the original in 42:16-19, then the 500 cubit outside wall of the temple compound in </a:t>
            </a:r>
            <a:r>
              <a:rPr lang="ar-SA" dirty="0"/>
              <a:t>حزقيال</a:t>
            </a:r>
            <a:r>
              <a:rPr lang="en-US" dirty="0"/>
              <a:t> 42 was the longest distance the angel measured with the reed, and we could assume all longer distances were measured with the flax line, which would probably be in common medium cubits.</a:t>
            </a:r>
          </a:p>
          <a:p>
            <a:r>
              <a:rPr lang="ar-SA" dirty="0"/>
              <a:t>حزقيال</a:t>
            </a:r>
            <a:r>
              <a:rPr lang="en-US" dirty="0"/>
              <a:t> 47:7-8, </a:t>
            </a:r>
            <a:r>
              <a:rPr lang="ru-RU" dirty="0"/>
              <a:t>"</a:t>
            </a:r>
            <a:r>
              <a:rPr lang="en-US" dirty="0"/>
              <a:t>Now when I had returned, ... then said he unto me, These waters issue out toward the east country, and go down into the desert, and go into the sea: which being brought forth into the sea, the waters shall be healed.</a:t>
            </a:r>
            <a:r>
              <a:rPr lang="ru-RU" dirty="0"/>
              <a:t>"</a:t>
            </a:r>
            <a:r>
              <a:rPr lang="en-US" dirty="0"/>
              <a:t> The river from the temple goes down to the Dead Sea, and heals their salty waters.</a:t>
            </a:r>
          </a:p>
          <a:p>
            <a:r>
              <a:rPr lang="ar-SA" dirty="0"/>
              <a:t>حزقيال</a:t>
            </a:r>
            <a:r>
              <a:rPr lang="en-US" dirty="0"/>
              <a:t> 47:9-11, </a:t>
            </a:r>
            <a:r>
              <a:rPr lang="ru-RU" dirty="0"/>
              <a:t>"</a:t>
            </a:r>
            <a:r>
              <a:rPr lang="en-US" dirty="0"/>
              <a:t>And it shall come to pass, that every thing ... whithersoever the rivers shall come, shall live ... And ... fishers shall stand upon it from </a:t>
            </a:r>
            <a:r>
              <a:rPr lang="en-US" dirty="0" err="1"/>
              <a:t>Engedi</a:t>
            </a:r>
            <a:r>
              <a:rPr lang="en-US" dirty="0"/>
              <a:t> even unto </a:t>
            </a:r>
            <a:r>
              <a:rPr lang="en-US" dirty="0" err="1"/>
              <a:t>Eneglaim</a:t>
            </a:r>
            <a:r>
              <a:rPr lang="en-US" dirty="0"/>
              <a:t>, ... their fish shall be according to their kinds, as the fish of the great sea [the Mediterranean], exceeding many. But the miry places thereof and the marshes thereof shall not be healed; they shall be given to salt.</a:t>
            </a:r>
            <a:r>
              <a:rPr lang="ru-RU" dirty="0"/>
              <a:t>"</a:t>
            </a:r>
            <a:r>
              <a:rPr lang="en-US" dirty="0"/>
              <a:t> There</a:t>
            </a:r>
            <a:r>
              <a:rPr lang="uk-UA" dirty="0"/>
              <a:t>'</a:t>
            </a:r>
            <a:r>
              <a:rPr lang="en-US" dirty="0"/>
              <a:t>s no fish in the Dead Sea today, but there will be great fishing there soon.</a:t>
            </a:r>
          </a:p>
          <a:p>
            <a:r>
              <a:rPr lang="ar-SA" dirty="0"/>
              <a:t>حزقيال</a:t>
            </a:r>
            <a:r>
              <a:rPr lang="en-US" dirty="0"/>
              <a:t> 47:12, </a:t>
            </a:r>
            <a:r>
              <a:rPr lang="ru-RU" dirty="0"/>
              <a:t>"</a:t>
            </a:r>
            <a:r>
              <a:rPr lang="en-US" dirty="0"/>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dirty="0"/>
              <a:t>"</a:t>
            </a:r>
            <a:r>
              <a:rPr lang="en-US" dirty="0"/>
              <a:t> The trees that are watered by the river from the temple will have leaves that provide healing, so no one will remain sick.</a:t>
            </a:r>
          </a:p>
          <a:p>
            <a:r>
              <a:rPr lang="en-US" dirty="0"/>
              <a:t>Not only will the waters go east and down to the Dead Sea, but half will go towards the Mediterranean Sea. Zechariah 14:8, </a:t>
            </a:r>
            <a:r>
              <a:rPr lang="ru-RU" dirty="0"/>
              <a:t>"</a:t>
            </a:r>
            <a:r>
              <a:rPr lang="en-US" dirty="0"/>
              <a:t>And it shall be in that day, that living waters shall go out from Jerusalem; half of them toward the former sea, and half of them toward the hinder sea: in summer [dryer season] and in winter [wetter season] shall it be.</a:t>
            </a:r>
            <a:r>
              <a:rPr lang="ru-RU" dirty="0"/>
              <a:t>"</a:t>
            </a:r>
            <a:endParaRPr lang="en-US" dirty="0"/>
          </a:p>
          <a:p>
            <a:r>
              <a:rPr lang="en-US" dirty="0"/>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dirty="0"/>
              <a:t>"</a:t>
            </a:r>
            <a:r>
              <a:rPr lang="en-US" dirty="0"/>
              <a:t>Look upon Zion, the city of our solemnities, there the glorious LORD will be unto us a place of broad rivers and streams; wherein shall go no galley with oars, neither shall gallant ship pass thereby,</a:t>
            </a:r>
            <a:r>
              <a:rPr lang="ru-RU" dirty="0"/>
              <a:t>"</a:t>
            </a:r>
            <a:r>
              <a:rPr lang="en-US" dirty="0"/>
              <a:t> Is33:20,21. See picture #36. </a:t>
            </a:r>
            <a:r>
              <a:rPr lang="ru-RU" dirty="0"/>
              <a:t>"</a:t>
            </a:r>
            <a:r>
              <a:rPr lang="en-US" dirty="0"/>
              <a:t>I am the LORD your God dwelling in Zion, my holy mountain: ... in that day ... a fountain shall come forth out of the house of the LORD, and shall water the valley of Shittim,</a:t>
            </a:r>
            <a:r>
              <a:rPr lang="ru-RU" dirty="0"/>
              <a:t>"</a:t>
            </a:r>
            <a:r>
              <a:rPr lang="en-US" dirty="0"/>
              <a:t> Joel3:17-18.</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r>
              <a:rPr lang="en-US" dirty="0"/>
              <a:t>"The pictures in this chapter were taken from a video tour of a computer-generated model of the future Messianic Kingdom temple. The video tour is available from http://</a:t>
            </a:r>
            <a:r>
              <a:rPr lang="en-US" dirty="0" err="1"/>
              <a:t>bible.ag</a:t>
            </a:r>
            <a:r>
              <a:rPr lang="en-US" dirty="0"/>
              <a:t>. You can also download the computer model and the software to view it from Google SketchUp Warehouse, and walk through it yourself."</a:t>
            </a:r>
          </a:p>
          <a:p>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a:p>
            <a:r>
              <a:rPr lang="en-US" dirty="0"/>
              <a:t>____________</a:t>
            </a:r>
          </a:p>
          <a:p>
            <a:r>
              <a:rPr lang="en-US" dirty="0"/>
              <a:t>OS-26-Ezekiel44-48—slide 70</a:t>
            </a:r>
          </a:p>
          <a:p>
            <a:r>
              <a:rPr lang="en-US" dirty="0"/>
              <a:t>OS-38-Zechariah-204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adds that westward water will also reach the Mediterranean.</a:t>
            </a:r>
          </a:p>
          <a:p>
            <a:r>
              <a:rPr lang="en-US" dirty="0"/>
              <a:t>____________</a:t>
            </a:r>
          </a:p>
          <a:p>
            <a:r>
              <a:rPr lang="en-US" dirty="0"/>
              <a:t>OS-26-Ezekiel44-48—slide 71</a:t>
            </a:r>
          </a:p>
          <a:p>
            <a:r>
              <a:rPr lang="en-US" dirty="0"/>
              <a:t>OS-38-Zechariah-205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a:p>
            <a:r>
              <a:rPr lang="en-US" dirty="0"/>
              <a:t>____________</a:t>
            </a:r>
          </a:p>
          <a:p>
            <a:r>
              <a:rPr lang="en-US" dirty="0"/>
              <a:t>OS-26-Ezekiel44-48—slide 72</a:t>
            </a:r>
          </a:p>
          <a:p>
            <a:r>
              <a:rPr lang="en-US" dirty="0"/>
              <a:t>OS-38-Zechariah-206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latin typeface="Arial" panose="020B0604020202020204" pitchFamily="34" charset="0"/>
              </a:rPr>
              <a:pPr/>
              <a:t>74</a:t>
            </a:fld>
            <a:endParaRPr lang="en-US" altLang="zh-CN" sz="1200" dirty="0">
              <a:solidFill>
                <a:prstClr val="black"/>
              </a:solidFill>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46B5F1-7DF5-3243-B587-A781B2B141D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0866" name="Rectangle 2"/>
          <p:cNvSpPr>
            <a:spLocks noGrp="1" noRot="1" noChangeAspect="1" noChangeArrowheads="1"/>
          </p:cNvSpPr>
          <p:nvPr>
            <p:ph type="sldImg"/>
          </p:nvPr>
        </p:nvSpPr>
        <p:spPr>
          <a:xfrm>
            <a:off x="1130300" y="674688"/>
            <a:ext cx="4597400" cy="3448050"/>
          </a:xfrm>
          <a:solidFill>
            <a:srgbClr val="FFFFFF"/>
          </a:solidFill>
          <a:ln/>
        </p:spPr>
      </p:sp>
      <p:sp>
        <p:nvSpPr>
          <p:cNvPr id="420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FF0CB-2E68-C440-B1F8-93AC37C5A54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78</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OS-02-Exodus-27</a:t>
            </a:r>
            <a:r>
              <a:rPr lang="ar-SA" altLang="zh-CN" b="1" dirty="0">
                <a:latin typeface="Arial" panose="020B0604020202020204" pitchFamily="34" charset="0"/>
                <a:ea typeface="SimSun" charset="0"/>
                <a:cs typeface="SimSun" charset="0"/>
              </a:rPr>
              <a:t>٦</a:t>
            </a:r>
            <a:r>
              <a:rPr lang="en-US" altLang="zh-CN" b="1" dirty="0">
                <a:latin typeface="Arial" panose="020B0604020202020204" pitchFamily="34" charset="0"/>
                <a:ea typeface="SimSun" charset="0"/>
                <a:cs typeface="SimSun" charset="0"/>
              </a:rPr>
              <a:t>-p22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OS-13-1 Chron-46</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a:t>OS-26-Ezek44-48—slide 80</a:t>
            </a:r>
          </a:p>
          <a:p>
            <a:endParaRPr lang="en-US"/>
          </a:p>
        </p:txBody>
      </p:sp>
    </p:spTree>
    <p:extLst>
      <p:ext uri="{BB962C8B-B14F-4D97-AF65-F5344CB8AC3E}">
        <p14:creationId xmlns:p14="http://schemas.microsoft.com/office/powerpoint/2010/main" val="1791465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eaLnBrk="1" hangingPunct="1"/>
            <a:r>
              <a:rPr lang="ar-JO" altLang="zh-CN" b="1" dirty="0">
                <a:latin typeface="Arial" panose="020B0604020202020204" pitchFamily="34" charset="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b="1" dirty="0">
              <a:latin typeface="Arial" panose="020B0604020202020204" pitchFamily="34" charset="0"/>
              <a:ea typeface="ＭＳ Ｐゴシック" charset="0"/>
              <a:cs typeface="Arial" panose="020B0604020202020204" pitchFamily="34" charset="0"/>
            </a:endParaRPr>
          </a:p>
          <a:p>
            <a:pPr algn="r" eaLnBrk="1" hangingPunct="1"/>
            <a:endParaRPr lang="en-US" altLang="zh-CN" b="1" dirty="0">
              <a:latin typeface="Arial" panose="020B0604020202020204" pitchFamily="34" charset="0"/>
              <a:ea typeface="ＭＳ Ｐゴシック" charset="0"/>
              <a:cs typeface="Arial" panose="020B0604020202020204" pitchFamily="34" charset="0"/>
            </a:endParaRPr>
          </a:p>
          <a:p>
            <a:pPr algn="r" eaLnBrk="1" hangingPunct="1"/>
            <a:r>
              <a:rPr lang="en-US" altLang="zh-CN" b="1" dirty="0">
                <a:latin typeface="Arial" panose="020B0604020202020204" pitchFamily="34" charset="0"/>
                <a:ea typeface="ＭＳ Ｐゴシック" charset="0"/>
                <a:cs typeface="Arial" panose="020B0604020202020204" pitchFamily="34" charset="0"/>
              </a:rPr>
              <a:t>OS-01-Gen12</a:t>
            </a:r>
          </a:p>
          <a:p>
            <a:pPr algn="r" eaLnBrk="1" hangingPunct="1"/>
            <a:r>
              <a:rPr lang="en-US" altLang="zh-CN" b="1" dirty="0">
                <a:latin typeface="Arial" panose="020B0604020202020204" pitchFamily="34" charset="0"/>
                <a:ea typeface="ＭＳ Ｐゴシック" charset="0"/>
                <a:cs typeface="Arial" panose="020B0604020202020204" pitchFamily="34" charset="0"/>
              </a:rPr>
              <a:t>OS-04-Numbers-235</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7689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The annual Hebrew calendar of Leviticus 23 will find a partial repetition in the millennium. </a:t>
            </a:r>
          </a:p>
          <a:p>
            <a:r>
              <a:rPr lang="en-US" b="1"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b="1"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a:t>OS-06-Joshua-</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significant differences between the two depictions of the leadership territory is due to two views on the measuring rod used.  </a:t>
            </a:r>
          </a:p>
          <a:p>
            <a:r>
              <a:rPr lang="en-US" dirty="0">
                <a:latin typeface="Times New Roman" charset="0"/>
                <a:ea typeface="ＭＳ Ｐゴシック" charset="0"/>
                <a:cs typeface="ＭＳ Ｐゴシック" charset="0"/>
              </a:rPr>
              <a:t>Note that the holy land of the Temple Mount today lies south of Benjamin and north of Judah. However, the millennial location will the same, but Judah will shift NORTH of the temple area and Benjamin shift SOUTH so that these two tribes will switch places and yet still keep the temple in between them.</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ES-26-Restoration of Israel-</a:t>
            </a:r>
          </a:p>
          <a:p>
            <a:r>
              <a:rPr lang="en-US" dirty="0">
                <a:latin typeface="Times New Roman" charset="0"/>
                <a:ea typeface="ＭＳ Ｐゴシック" charset="0"/>
                <a:cs typeface="ＭＳ Ｐゴシック" charset="0"/>
              </a:rPr>
              <a:t>OS-06-Joshua-185</a:t>
            </a:r>
          </a:p>
          <a:p>
            <a:r>
              <a:rPr lang="en-US" dirty="0">
                <a:latin typeface="Times New Roman" charset="0"/>
                <a:ea typeface="ＭＳ Ｐゴシック" charset="0"/>
                <a:cs typeface="ＭＳ Ｐゴシック" charset="0"/>
              </a:rPr>
              <a:t>OS-26-Ezek44-48-slide 83</a:t>
            </a:r>
          </a:p>
          <a:p>
            <a:endParaRPr lang="en-US" dirty="0">
              <a:latin typeface="Times New Roman" charset="0"/>
              <a:ea typeface="ＭＳ Ｐゴシック" charset="0"/>
              <a:cs typeface="ＭＳ Ｐゴシック" charset="0"/>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C5B8AD-E733-B144-BE88-45205A02C22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either case, the center of Canaan will comprise land for the priests, Levites, and Prince.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1336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89</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They say (with poor English!):</a:t>
            </a:r>
          </a:p>
          <a:p>
            <a:pPr eaLnBrk="1" hangingPunct="1"/>
            <a:endParaRPr lang="en-US" dirty="0">
              <a:latin typeface="Times New Roman" charset="0"/>
              <a:ea typeface="ＭＳ Ｐゴシック" charset="0"/>
              <a:cs typeface="ＭＳ Ｐゴシック" charset="0"/>
            </a:endParaRPr>
          </a:p>
          <a:p>
            <a:pPr rtl="0"/>
            <a:r>
              <a:rPr lang="ru-RU" sz="1200" kern="1200" dirty="0">
                <a:solidFill>
                  <a:schemeClr val="tx1"/>
                </a:solidFill>
                <a:effectLst/>
                <a:latin typeface="Times New Roman" pitchFamily="-108" charset="0"/>
                <a:ea typeface="ＭＳ Ｐゴシック" pitchFamily="-111" charset="-128"/>
                <a:cs typeface="ＭＳ Ｐゴシック" pitchFamily="-111" charset="-128"/>
              </a:rPr>
              <a:t>"</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Why is the Temple according to the prophecy of </a:t>
            </a:r>
            <a:r>
              <a:rPr lang="ar-SA" sz="1200" kern="1200" dirty="0">
                <a:solidFill>
                  <a:schemeClr val="tx1"/>
                </a:solidFill>
                <a:effectLst/>
                <a:latin typeface="Times New Roman" pitchFamily="-108" charset="0"/>
                <a:ea typeface="ＭＳ Ｐゴシック" pitchFamily="-111" charset="-128"/>
                <a:cs typeface="ＭＳ Ｐゴシック" pitchFamily="-111" charset="-128"/>
              </a:rPr>
              <a:t>حزقيال</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can not be built in Jerusalem?</a:t>
            </a:r>
            <a:r>
              <a:rPr lang="ru-RU" sz="1200" kern="1200" dirty="0">
                <a:solidFill>
                  <a:schemeClr val="tx1"/>
                </a:solidFill>
                <a:effectLst/>
                <a:latin typeface="Times New Roman" pitchFamily="-108" charset="0"/>
                <a:ea typeface="ＭＳ Ｐゴシック" pitchFamily="-111" charset="-128"/>
                <a:cs typeface="ＭＳ Ｐゴシック" pitchFamily="-111" charset="-128"/>
              </a:rPr>
              <a:t>"</a:t>
            </a:r>
            <a:endParaRPr lang="en-US" sz="1200" kern="1200" dirty="0">
              <a:solidFill>
                <a:schemeClr val="tx1"/>
              </a:solidFill>
              <a:effectLst/>
              <a:latin typeface="Times New Roman" pitchFamily="-108" charset="0"/>
              <a:ea typeface="ＭＳ Ｐゴシック" pitchFamily="-111" charset="-128"/>
              <a:cs typeface="ＭＳ Ｐゴシック" pitchFamily="-111" charset="-128"/>
            </a:endParaRPr>
          </a:p>
          <a:p>
            <a:pPr rtl="0"/>
            <a:r>
              <a:rPr lang="en-US" sz="1200" kern="1200" dirty="0">
                <a:solidFill>
                  <a:schemeClr val="tx1"/>
                </a:solidFill>
                <a:effectLst/>
                <a:latin typeface="Times New Roman" pitchFamily="-108" charset="0"/>
                <a:ea typeface="ＭＳ Ｐゴシック" pitchFamily="-111" charset="-128"/>
                <a:cs typeface="ＭＳ Ｐゴシック" pitchFamily="-111" charset="-128"/>
              </a:rPr>
              <a:t> </a:t>
            </a:r>
            <a:endParaRPr lang="en-US" dirty="0">
              <a:effectLst/>
            </a:endParaRPr>
          </a:p>
          <a:p>
            <a:pPr rtl="0"/>
            <a:r>
              <a:rPr lang="en-US" dirty="0">
                <a:effectLst/>
              </a:rPr>
              <a:t>1. </a:t>
            </a:r>
            <a:r>
              <a:rPr lang="ar-SA" dirty="0">
                <a:effectLst/>
              </a:rPr>
              <a:t>حزقيال</a:t>
            </a:r>
            <a:r>
              <a:rPr lang="en-US" dirty="0">
                <a:effectLst/>
              </a:rPr>
              <a:t> 40:2</a:t>
            </a:r>
            <a:br>
              <a:rPr lang="en-US" dirty="0">
                <a:effectLst/>
              </a:rPr>
            </a:br>
            <a:r>
              <a:rPr lang="en-US" dirty="0">
                <a:effectLst/>
              </a:rPr>
              <a:t>The Temple is located on the south side of the mountain.</a:t>
            </a:r>
            <a:br>
              <a:rPr lang="en-US" dirty="0">
                <a:effectLst/>
              </a:rPr>
            </a:br>
            <a:r>
              <a:rPr lang="en-US" dirty="0">
                <a:effectLst/>
              </a:rPr>
              <a:t>Solomon</a:t>
            </a:r>
            <a:r>
              <a:rPr lang="uk-UA" dirty="0">
                <a:effectLst/>
              </a:rPr>
              <a:t>'</a:t>
            </a:r>
            <a:r>
              <a:rPr lang="en-US" dirty="0">
                <a:effectLst/>
              </a:rPr>
              <a:t>s Temple was built in the north-east side of Mount Zion. On the south side of Mount Zion is the steep rock.</a:t>
            </a:r>
            <a:br>
              <a:rPr lang="en-US" dirty="0">
                <a:effectLst/>
              </a:rPr>
            </a:br>
            <a:r>
              <a:rPr lang="ar-SA" dirty="0">
                <a:effectLst/>
              </a:rPr>
              <a:t>حزقيال</a:t>
            </a:r>
            <a:r>
              <a:rPr lang="uk-UA" dirty="0">
                <a:effectLst/>
              </a:rPr>
              <a:t>'</a:t>
            </a:r>
            <a:r>
              <a:rPr lang="en-US" dirty="0">
                <a:effectLst/>
              </a:rPr>
              <a:t>s Mountain is </a:t>
            </a:r>
            <a:r>
              <a:rPr lang="ru-RU" dirty="0">
                <a:effectLst/>
              </a:rPr>
              <a:t>"</a:t>
            </a:r>
            <a:r>
              <a:rPr lang="en-US" dirty="0">
                <a:effectLst/>
              </a:rPr>
              <a:t>very high.</a:t>
            </a:r>
            <a:r>
              <a:rPr lang="ru-RU" dirty="0">
                <a:effectLst/>
              </a:rPr>
              <a:t>"</a:t>
            </a:r>
            <a:br>
              <a:rPr lang="en-US" dirty="0">
                <a:effectLst/>
              </a:rPr>
            </a:br>
            <a:r>
              <a:rPr lang="en-US" dirty="0">
                <a:effectLst/>
              </a:rPr>
              <a:t>Mount Zion looks like a hill.</a:t>
            </a:r>
            <a:br>
              <a:rPr lang="en-US" dirty="0">
                <a:effectLst/>
              </a:rPr>
            </a:br>
            <a:r>
              <a:rPr lang="en-US" dirty="0">
                <a:effectLst/>
              </a:rPr>
              <a:t>- Where to get a high mountain which has a gently sloping southern slope? This would be another mountain, not Zion.</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Accessed</a:t>
            </a:r>
            <a:r>
              <a:rPr lang="en-US" baseline="0" dirty="0">
                <a:latin typeface="Times New Roman" charset="0"/>
                <a:ea typeface="ＭＳ Ｐゴシック" charset="0"/>
                <a:cs typeface="ＭＳ Ｐゴシック" charset="0"/>
              </a:rPr>
              <a:t> 31 August 2016</a:t>
            </a:r>
          </a:p>
          <a:p>
            <a:pPr eaLnBrk="1" hangingPunct="1"/>
            <a:endParaRPr lang="en-US" baseline="0" dirty="0">
              <a:latin typeface="Times New Roman" charset="0"/>
              <a:ea typeface="ＭＳ Ｐゴシック" charset="0"/>
              <a:cs typeface="ＭＳ Ｐゴシック" charset="0"/>
            </a:endParaRPr>
          </a:p>
          <a:p>
            <a:r>
              <a:rPr lang="en-US" b="1" dirty="0">
                <a:effectLst/>
              </a:rPr>
              <a:t>Ezek</a:t>
            </a:r>
            <a:r>
              <a:rPr lang="en-US" b="1" baseline="0" dirty="0">
                <a:effectLst/>
              </a:rPr>
              <a:t> 45:</a:t>
            </a:r>
            <a:r>
              <a:rPr lang="en-US" b="1" dirty="0">
                <a:effectLst/>
              </a:rPr>
              <a:t>2 Of this there shall be for the sanctuary five hundred </a:t>
            </a:r>
            <a:r>
              <a:rPr lang="en-US" b="1" i="1" dirty="0">
                <a:effectLst/>
              </a:rPr>
              <a:t>in length</a:t>
            </a:r>
            <a:r>
              <a:rPr lang="en-US" b="1" dirty="0">
                <a:effectLst/>
              </a:rPr>
              <a:t>, with five hundred </a:t>
            </a:r>
            <a:r>
              <a:rPr lang="en-US" b="1" i="1" dirty="0">
                <a:effectLst/>
              </a:rPr>
              <a:t>in breadth</a:t>
            </a:r>
            <a:r>
              <a:rPr lang="en-US" b="1" dirty="0">
                <a:effectLst/>
              </a:rPr>
              <a:t>, square round about; and fifty cubits round about for the suburbs thereof. </a:t>
            </a:r>
            <a:endParaRPr lang="en-US" dirty="0">
              <a:effectLst/>
            </a:endParaRPr>
          </a:p>
          <a:p>
            <a:r>
              <a:rPr lang="en-US" b="1" dirty="0">
                <a:effectLst/>
              </a:rPr>
              <a:t>3 And of this measure shalt thou measure the length of five and twenty thousand, and the breadth of ten thousand: and in it shall be the sanctuary </a:t>
            </a:r>
            <a:r>
              <a:rPr lang="en-US" b="1" i="1" dirty="0">
                <a:effectLst/>
              </a:rPr>
              <a:t>and</a:t>
            </a:r>
            <a:r>
              <a:rPr lang="en-US" b="1" dirty="0">
                <a:effectLst/>
              </a:rPr>
              <a:t> the most holy </a:t>
            </a:r>
            <a:r>
              <a:rPr lang="en-US" b="1" i="1" dirty="0">
                <a:effectLst/>
              </a:rPr>
              <a:t>place</a:t>
            </a:r>
            <a:r>
              <a:rPr lang="en-US" b="1" dirty="0">
                <a:effectLst/>
              </a:rPr>
              <a:t>. </a:t>
            </a:r>
            <a:endParaRPr lang="en-US" dirty="0">
              <a:effectLst/>
            </a:endParaRPr>
          </a:p>
          <a:p>
            <a:r>
              <a:rPr lang="en-US" b="1" dirty="0"/>
              <a:t>2 </a:t>
            </a:r>
            <a:r>
              <a:rPr lang="ru-RU" b="1" dirty="0"/>
              <a:t>"</a:t>
            </a:r>
            <a:r>
              <a:rPr lang="en-US" b="1" dirty="0"/>
              <a:t>Out of this there shall be for the holy place a square round about five hundred by five hundred cubits, and fifty cubits for its open space round about. </a:t>
            </a:r>
            <a:br>
              <a:rPr lang="en-US" b="1" dirty="0"/>
            </a:br>
            <a:r>
              <a:rPr lang="en-US" b="1" dirty="0"/>
              <a:t>3 </a:t>
            </a:r>
            <a:r>
              <a:rPr lang="ru-RU" b="1" dirty="0"/>
              <a:t>"</a:t>
            </a:r>
            <a:r>
              <a:rPr lang="en-US" b="1" dirty="0"/>
              <a:t>From this area you shall measure a length of 25,000 cubits and a width of 10,000 cubits; and in it shall be the sanctuary, the most holy place. </a:t>
            </a:r>
            <a:endParaRPr lang="en-US" dirty="0"/>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90</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91</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92</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93</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Why was God's glory leaving the temple and going into the courtyard? Ezekiel 11 shows pagan ceremonies right in the temple itself!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6871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94</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95</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96</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97</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98</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99</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7C7F93ED-BEC9-F649-85D4-F566C7B7BA5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A80BD-4B74-7840-9F45-28BCE147D399}" type="slidenum">
              <a:rPr kumimoji="0" lang="en-US"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16138082-9A7A-D449-8DC5-01FC29F46B5A}"/>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7799645-5542-EA4A-8C86-BD8B78750C8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Some say Jerusalem was in the </a:t>
            </a:r>
            <a:r>
              <a:rPr lang="ja-JP" altLang="en-US" b="1">
                <a:latin typeface="Arial" panose="020B0604020202020204" pitchFamily="34" charset="0"/>
                <a:ea typeface="ＭＳ Ｐゴシック" panose="020B0600070205080204" pitchFamily="34" charset="-128"/>
              </a:rPr>
              <a:t>“</a:t>
            </a:r>
            <a:r>
              <a:rPr lang="en-US" altLang="ja-JP" b="1" dirty="0">
                <a:latin typeface="Arial" panose="020B0604020202020204" pitchFamily="34" charset="0"/>
                <a:ea typeface="ＭＳ Ｐゴシック" panose="020B0600070205080204" pitchFamily="34" charset="-128"/>
              </a:rPr>
              <a:t>navel</a:t>
            </a:r>
            <a:r>
              <a:rPr lang="ja-JP" altLang="en-US" b="1">
                <a:latin typeface="Arial" panose="020B0604020202020204" pitchFamily="34" charset="0"/>
                <a:ea typeface="ＭＳ Ｐゴシック" panose="020B0600070205080204" pitchFamily="34" charset="-128"/>
              </a:rPr>
              <a:t>”</a:t>
            </a:r>
            <a:r>
              <a:rPr lang="en-US" altLang="ja-JP" b="1" dirty="0">
                <a:latin typeface="Arial" panose="020B0604020202020204" pitchFamily="34" charset="0"/>
                <a:ea typeface="ＭＳ Ｐゴシック" panose="020B0600070205080204" pitchFamily="34" charset="-128"/>
              </a:rPr>
              <a:t> of Israel, meaning the center!</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OB-27-Israel Geography-13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OS-05-Deut-311</a:t>
            </a:r>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OS-26-Ezek44-48-slide 96</a:t>
            </a:r>
          </a:p>
        </p:txBody>
      </p:sp>
    </p:spTree>
    <p:extLst>
      <p:ext uri="{BB962C8B-B14F-4D97-AF65-F5344CB8AC3E}">
        <p14:creationId xmlns:p14="http://schemas.microsoft.com/office/powerpoint/2010/main" val="3286965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F3547E93-9BF5-6344-97F6-743B883442CA}"/>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FE33F2-68F5-6846-84B8-CCF7013EE52F}" type="slidenum">
              <a:rPr kumimoji="0" lang="en-US"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DD33E116-7066-6D4F-B8B3-7E20B86239D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8B599D6-FC10-BD48-B42D-DEBB154848B5}"/>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ja-JP" b="1" dirty="0">
                <a:latin typeface="Arial" panose="020B0604020202020204" pitchFamily="34" charset="0"/>
                <a:ea typeface="ＭＳ Ｐゴシック" panose="020B0600070205080204" pitchFamily="34" charset="-128"/>
              </a:rPr>
              <a:t>Jerusalem, though the city of the kings of Judah, did not lie within Judah. It was just north of the border in the land of Benjamin, the tribe of Saul, the first king of the United Kingdom.</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OB-27-Israel Geography-14</a:t>
            </a:r>
          </a:p>
          <a:p>
            <a:pPr eaLnBrk="1" hangingPunct="1"/>
            <a:r>
              <a:rPr lang="en-US" altLang="en-US" b="1" dirty="0">
                <a:latin typeface="Arial" panose="020B0604020202020204" pitchFamily="34" charset="0"/>
                <a:ea typeface="ＭＳ Ｐゴシック" panose="020B0600070205080204" pitchFamily="34" charset="-128"/>
              </a:rPr>
              <a:t>OS-05-Deut-312</a:t>
            </a:r>
          </a:p>
          <a:p>
            <a:pPr eaLnBrk="1" hangingPunct="1">
              <a:defRPr/>
            </a:pPr>
            <a:r>
              <a:rPr lang="en-US" altLang="en-US" b="1" dirty="0">
                <a:latin typeface="Arial" panose="020B0604020202020204" pitchFamily="34" charset="0"/>
                <a:ea typeface="ＭＳ Ｐゴシック" panose="020B0600070205080204" pitchFamily="34" charset="-128"/>
              </a:rPr>
              <a:t>OS-26-Ezek44-48-slide 97</a:t>
            </a:r>
            <a:endParaRPr lang="en-US" dirty="0"/>
          </a:p>
        </p:txBody>
      </p:sp>
    </p:spTree>
    <p:extLst>
      <p:ext uri="{BB962C8B-B14F-4D97-AF65-F5344CB8AC3E}">
        <p14:creationId xmlns:p14="http://schemas.microsoft.com/office/powerpoint/2010/main" val="10172559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102</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#36. Division of the land on and beside the mountain of the Lord.</a:t>
            </a:r>
          </a:p>
          <a:p>
            <a:r>
              <a:rPr lang="en-US" dirty="0"/>
              <a:t>Now we have a repeat of the description of the holy portion of the land that we saw in chapter 45, but with some added details.</a:t>
            </a:r>
          </a:p>
          <a:p>
            <a:r>
              <a:rPr lang="en-US" dirty="0"/>
              <a:t>Levi (Including the Priests), Prince David, and the Temple Compound. </a:t>
            </a:r>
            <a:r>
              <a:rPr lang="ar-SA" dirty="0"/>
              <a:t>حزقيال</a:t>
            </a:r>
            <a:r>
              <a:rPr lang="en-US" dirty="0"/>
              <a:t> 48:8, </a:t>
            </a:r>
            <a:r>
              <a:rPr lang="ru-RU" dirty="0"/>
              <a:t>"</a:t>
            </a:r>
            <a:r>
              <a:rPr lang="en-US" dirty="0"/>
              <a:t>And by the border of Judah, from the east side unto the west side, shall be the offering which ye shall offer of five and twenty thousand reeds in breadth, and in length as one of the other parts, from the east side unto the west side: and the sanctuary shall be in the midst of it.</a:t>
            </a:r>
            <a:r>
              <a:rPr lang="ru-RU" dirty="0"/>
              <a:t>"</a:t>
            </a:r>
            <a:r>
              <a:rPr lang="en-US" dirty="0"/>
              <a:t> Just like each tribe</a:t>
            </a:r>
            <a:r>
              <a:rPr lang="uk-UA" dirty="0"/>
              <a:t>'</a:t>
            </a:r>
            <a:r>
              <a:rPr lang="en-US" dirty="0"/>
              <a:t>s portion is a strip of land going all the way from the east to the west border, the land offering is a 25,000 broad strip, that goes all the way from the east border to the west border. </a:t>
            </a:r>
          </a:p>
          <a:p>
            <a:r>
              <a:rPr lang="en-US" dirty="0"/>
              <a:t>Here in chapter 48, we have, like in 45:1-8, a long passage with many dimensions, with no unit of measure provided. Once again, the KJV translators have tried to help us out by adding the word </a:t>
            </a:r>
            <a:r>
              <a:rPr lang="ru-RU" dirty="0"/>
              <a:t>"</a:t>
            </a:r>
            <a:r>
              <a:rPr lang="en-US" dirty="0"/>
              <a:t>reeds</a:t>
            </a:r>
            <a:r>
              <a:rPr lang="ru-RU" dirty="0"/>
              <a:t>"</a:t>
            </a:r>
            <a:r>
              <a:rPr lang="en-US" dirty="0"/>
              <a:t> in verse 8, near the mention of the sanctuary, which was said to be measured in reeds in 42:16-19.</a:t>
            </a:r>
          </a:p>
          <a:p>
            <a:r>
              <a:rPr lang="en-US" dirty="0"/>
              <a:t>It is interesting that the Lord could easily have provided us one mention of the word </a:t>
            </a:r>
            <a:r>
              <a:rPr lang="ru-RU" dirty="0"/>
              <a:t>"</a:t>
            </a:r>
            <a:r>
              <a:rPr lang="en-US" dirty="0"/>
              <a:t>reeds</a:t>
            </a:r>
            <a:r>
              <a:rPr lang="ru-RU" dirty="0"/>
              <a:t>"</a:t>
            </a:r>
            <a:r>
              <a:rPr lang="en-US" dirty="0"/>
              <a:t> in 45:1-8, and one mention here in chapter 48, just as the translators have done. Instead, if 42:16-19 is not a gloss, we have to refer back to those four verses to know what these units of measures are. What could be the Lord</a:t>
            </a:r>
            <a:r>
              <a:rPr lang="uk-UA" dirty="0"/>
              <a:t>'</a:t>
            </a:r>
            <a:r>
              <a:rPr lang="en-US" dirty="0"/>
              <a:t>s purpose in making the interpretation so indirect? Did he want to leave open the possibility of a </a:t>
            </a:r>
            <a:r>
              <a:rPr lang="uk-UA" dirty="0"/>
              <a:t>'</a:t>
            </a:r>
            <a:r>
              <a:rPr lang="en-US" dirty="0"/>
              <a:t>cubit</a:t>
            </a:r>
            <a:r>
              <a:rPr lang="uk-UA" dirty="0"/>
              <a:t>'</a:t>
            </a:r>
            <a:r>
              <a:rPr lang="en-US" dirty="0"/>
              <a:t> interpretation for those who might stumble in faith at the huge sizes of a </a:t>
            </a:r>
            <a:r>
              <a:rPr lang="uk-UA" dirty="0"/>
              <a:t>'</a:t>
            </a:r>
            <a:r>
              <a:rPr lang="en-US" dirty="0"/>
              <a:t>reed</a:t>
            </a:r>
            <a:r>
              <a:rPr lang="uk-UA" dirty="0"/>
              <a:t>'</a:t>
            </a:r>
            <a:r>
              <a:rPr lang="en-US" dirty="0"/>
              <a:t> interpretation?</a:t>
            </a:r>
          </a:p>
          <a:p>
            <a:r>
              <a:rPr lang="en-US" dirty="0"/>
              <a:t>On the other hand, if 42:16-19 is a gloss, and the gloss had not been made, there would be no mystery in the text, and the interpretation would be straightforward, because the unit of measure throughout this entire vision has been cubits. As mentioned earlier, apart from 42:16-19, only verses 40:5; 40:6; 40:7; 40:8; and 41:8 measured anything in reeds, and all five measurements were exactly one reed long. </a:t>
            </a:r>
          </a:p>
          <a:p>
            <a:r>
              <a:rPr lang="ar-SA" dirty="0"/>
              <a:t>حزقيال</a:t>
            </a:r>
            <a:r>
              <a:rPr lang="en-US" dirty="0"/>
              <a:t> 48:9-11, </a:t>
            </a:r>
            <a:r>
              <a:rPr lang="ru-RU" dirty="0"/>
              <a:t>"</a:t>
            </a:r>
            <a:r>
              <a:rPr lang="en-US" dirty="0"/>
              <a:t>The oblation that ye shall offer unto the LORD shall be of five and twenty thousand in length, and of ten thousand in breadth ... and the sanctuary of the LORD shall be in the midst thereof. It shall be for the priests that are sanctified of the sons of Zadok; which have kept my charge, which went not astray when the children of Israel went astray, as the Levites went astray.</a:t>
            </a:r>
            <a:r>
              <a:rPr lang="ru-RU" dirty="0"/>
              <a:t>"</a:t>
            </a:r>
            <a:r>
              <a:rPr lang="en-US" dirty="0"/>
              <a:t> The 25,000 by 10,000 cubit portion for the priests, is specifically for the sons of Zadok. It includes the temple compound. I did not show the temple compound centered in the middle of the priests</a:t>
            </a:r>
            <a:r>
              <a:rPr lang="uk-UA" dirty="0"/>
              <a:t>'</a:t>
            </a:r>
            <a:r>
              <a:rPr lang="en-US" dirty="0"/>
              <a:t> portion, because the Hebrew word translated </a:t>
            </a:r>
            <a:r>
              <a:rPr lang="ru-RU" dirty="0"/>
              <a:t>"</a:t>
            </a:r>
            <a:r>
              <a:rPr lang="en-US" dirty="0"/>
              <a:t>in the midst thereof</a:t>
            </a:r>
            <a:r>
              <a:rPr lang="ru-RU" dirty="0"/>
              <a:t>"</a:t>
            </a:r>
            <a:r>
              <a:rPr lang="en-US" dirty="0"/>
              <a:t> in the KJV, simply means </a:t>
            </a:r>
            <a:r>
              <a:rPr lang="ru-RU" dirty="0"/>
              <a:t>"</a:t>
            </a:r>
            <a:r>
              <a:rPr lang="en-US" dirty="0"/>
              <a:t>in it.</a:t>
            </a:r>
            <a:r>
              <a:rPr lang="ru-RU" dirty="0"/>
              <a:t>"</a:t>
            </a:r>
            <a:endParaRPr lang="en-US" dirty="0"/>
          </a:p>
          <a:p>
            <a:r>
              <a:rPr lang="ar-SA" dirty="0"/>
              <a:t>حزقيال</a:t>
            </a:r>
            <a:r>
              <a:rPr lang="en-US" dirty="0"/>
              <a:t> 48:12-14, </a:t>
            </a:r>
            <a:r>
              <a:rPr lang="ru-RU" dirty="0"/>
              <a:t>"</a:t>
            </a:r>
            <a:r>
              <a:rPr lang="en-US" dirty="0"/>
              <a:t>And this oblation of the land that is offered shall be unto them a thing most holy by the border of the Levites. And over against the border of the priests the Levites shall have five and twenty thousand in length, and ten thousand in breadth ... And they shall not sell of it, neither exchange, nor alienate the firstfruits of the land: for it is holy unto the LORD.</a:t>
            </a:r>
            <a:r>
              <a:rPr lang="ru-RU" dirty="0"/>
              <a:t>"</a:t>
            </a:r>
            <a:endParaRPr lang="en-US" dirty="0"/>
          </a:p>
          <a:p>
            <a:r>
              <a:rPr lang="en-US" dirty="0"/>
              <a:t>When </a:t>
            </a:r>
            <a:r>
              <a:rPr lang="ar-SA" dirty="0"/>
              <a:t>حزقيال</a:t>
            </a:r>
            <a:r>
              <a:rPr lang="en-US" dirty="0"/>
              <a:t> was delineating the tribal portions, he kept using the Hebrew word </a:t>
            </a:r>
            <a:r>
              <a:rPr lang="ru-RU" dirty="0"/>
              <a:t>"</a:t>
            </a:r>
            <a:r>
              <a:rPr lang="en-US" dirty="0"/>
              <a:t>al,</a:t>
            </a:r>
            <a:r>
              <a:rPr lang="ru-RU" dirty="0"/>
              <a:t>"</a:t>
            </a:r>
            <a:r>
              <a:rPr lang="en-US" dirty="0"/>
              <a:t> meaning </a:t>
            </a:r>
            <a:r>
              <a:rPr lang="ru-RU" dirty="0"/>
              <a:t>"</a:t>
            </a:r>
            <a:r>
              <a:rPr lang="en-US" dirty="0"/>
              <a:t>on</a:t>
            </a:r>
            <a:r>
              <a:rPr lang="ru-RU" dirty="0"/>
              <a:t>"</a:t>
            </a:r>
            <a:r>
              <a:rPr lang="en-US" dirty="0"/>
              <a:t> or </a:t>
            </a:r>
            <a:r>
              <a:rPr lang="ru-RU" dirty="0"/>
              <a:t>"</a:t>
            </a:r>
            <a:r>
              <a:rPr lang="en-US" dirty="0"/>
              <a:t>against,</a:t>
            </a:r>
            <a:r>
              <a:rPr lang="ru-RU" dirty="0"/>
              <a:t>"</a:t>
            </a:r>
            <a:r>
              <a:rPr lang="en-US" dirty="0"/>
              <a:t> to show that each portion was right next to and up against the previous one. </a:t>
            </a:r>
            <a:r>
              <a:rPr lang="ru-RU" dirty="0"/>
              <a:t>"</a:t>
            </a:r>
            <a:r>
              <a:rPr lang="en-US" dirty="0"/>
              <a:t>By [</a:t>
            </a:r>
            <a:r>
              <a:rPr lang="uk-UA" dirty="0"/>
              <a:t>'</a:t>
            </a:r>
            <a:r>
              <a:rPr lang="en-US" dirty="0"/>
              <a:t>al</a:t>
            </a:r>
            <a:r>
              <a:rPr lang="uk-UA" dirty="0"/>
              <a:t>'</a:t>
            </a:r>
            <a:r>
              <a:rPr lang="en-US" dirty="0"/>
              <a:t>] the border of Dan ... a portion for Asher, ... by [</a:t>
            </a:r>
            <a:r>
              <a:rPr lang="uk-UA" dirty="0"/>
              <a:t>'</a:t>
            </a:r>
            <a:r>
              <a:rPr lang="en-US" dirty="0"/>
              <a:t>al</a:t>
            </a:r>
            <a:r>
              <a:rPr lang="uk-UA" dirty="0"/>
              <a:t>'</a:t>
            </a:r>
            <a:r>
              <a:rPr lang="en-US" dirty="0"/>
              <a:t>] the border of Asher ... a portion for Naphtali, ... by [</a:t>
            </a:r>
            <a:r>
              <a:rPr lang="uk-UA" dirty="0"/>
              <a:t>'</a:t>
            </a:r>
            <a:r>
              <a:rPr lang="en-US" dirty="0"/>
              <a:t>al</a:t>
            </a:r>
            <a:r>
              <a:rPr lang="uk-UA" dirty="0"/>
              <a:t>'</a:t>
            </a:r>
            <a:r>
              <a:rPr lang="en-US" dirty="0"/>
              <a:t>] the border of Naphtali ... a portion for Manasseh, [etc.] ... by [</a:t>
            </a:r>
            <a:r>
              <a:rPr lang="uk-UA" dirty="0"/>
              <a:t>'</a:t>
            </a:r>
            <a:r>
              <a:rPr lang="en-US" dirty="0"/>
              <a:t>al</a:t>
            </a:r>
            <a:r>
              <a:rPr lang="uk-UA" dirty="0"/>
              <a:t>'</a:t>
            </a:r>
            <a:r>
              <a:rPr lang="en-US" dirty="0"/>
              <a:t>] the border of Judah ... shall be the offering, ... it shall be for the priests,</a:t>
            </a:r>
            <a:r>
              <a:rPr lang="ru-RU" dirty="0"/>
              <a:t>"</a:t>
            </a:r>
            <a:r>
              <a:rPr lang="en-US" dirty="0"/>
              <a:t> Ez48:2-8. If </a:t>
            </a:r>
            <a:r>
              <a:rPr lang="ar-SA" dirty="0"/>
              <a:t>حزقيال</a:t>
            </a:r>
            <a:r>
              <a:rPr lang="en-US" dirty="0"/>
              <a:t> went on using </a:t>
            </a:r>
            <a:r>
              <a:rPr lang="uk-UA" dirty="0"/>
              <a:t>'</a:t>
            </a:r>
            <a:r>
              <a:rPr lang="en-US" dirty="0"/>
              <a:t>al,</a:t>
            </a:r>
            <a:r>
              <a:rPr lang="uk-UA" dirty="0"/>
              <a:t>'</a:t>
            </a:r>
            <a:r>
              <a:rPr lang="en-US" dirty="0"/>
              <a:t> </a:t>
            </a:r>
            <a:r>
              <a:rPr lang="ru-RU" dirty="0"/>
              <a:t>"</a:t>
            </a:r>
            <a:r>
              <a:rPr lang="en-US" dirty="0"/>
              <a:t>by the border of the priests, a portion for Levi; by the border of the Levites, a portion for the city, by the border of the city, a portion for Benjamin,</a:t>
            </a:r>
            <a:r>
              <a:rPr lang="ru-RU" dirty="0"/>
              <a:t>"</a:t>
            </a:r>
            <a:r>
              <a:rPr lang="en-US" dirty="0"/>
              <a:t> we would know the order of the sub-portions within the holy portion.</a:t>
            </a:r>
          </a:p>
          <a:p>
            <a:r>
              <a:rPr lang="en-US" dirty="0"/>
              <a:t>But the sub-portions within the holy portion of the land are described in order of importance, not in geographical order. The portion of the Levites does not lie next to the portion of the priests, because </a:t>
            </a:r>
            <a:r>
              <a:rPr lang="ar-SA" dirty="0"/>
              <a:t>حزقيال</a:t>
            </a:r>
            <a:r>
              <a:rPr lang="en-US" dirty="0"/>
              <a:t> changes from the Hebrew word </a:t>
            </a:r>
            <a:r>
              <a:rPr lang="uk-UA" dirty="0"/>
              <a:t>'</a:t>
            </a:r>
            <a:r>
              <a:rPr lang="en-US" dirty="0"/>
              <a:t>al,</a:t>
            </a:r>
            <a:r>
              <a:rPr lang="uk-UA" dirty="0"/>
              <a:t>'</a:t>
            </a:r>
            <a:r>
              <a:rPr lang="en-US" dirty="0"/>
              <a:t> meaning </a:t>
            </a:r>
            <a:r>
              <a:rPr lang="uk-UA" dirty="0"/>
              <a:t>'</a:t>
            </a:r>
            <a:r>
              <a:rPr lang="en-US" dirty="0"/>
              <a:t>against,</a:t>
            </a:r>
            <a:r>
              <a:rPr lang="uk-UA" dirty="0"/>
              <a:t>'</a:t>
            </a:r>
            <a:r>
              <a:rPr lang="en-US" dirty="0"/>
              <a:t> to the Hebrew word </a:t>
            </a:r>
            <a:r>
              <a:rPr lang="uk-UA" dirty="0"/>
              <a:t>'</a:t>
            </a:r>
            <a:r>
              <a:rPr lang="en-US" dirty="0"/>
              <a:t>el,</a:t>
            </a:r>
            <a:r>
              <a:rPr lang="uk-UA" dirty="0"/>
              <a:t>'</a:t>
            </a:r>
            <a:r>
              <a:rPr lang="en-US" dirty="0"/>
              <a:t> meaning </a:t>
            </a:r>
            <a:r>
              <a:rPr lang="uk-UA" dirty="0"/>
              <a:t>'</a:t>
            </a:r>
            <a:r>
              <a:rPr lang="en-US" dirty="0"/>
              <a:t>to</a:t>
            </a:r>
            <a:r>
              <a:rPr lang="uk-UA" dirty="0"/>
              <a:t>'</a:t>
            </a:r>
            <a:r>
              <a:rPr lang="en-US" dirty="0"/>
              <a:t> or </a:t>
            </a:r>
            <a:r>
              <a:rPr lang="uk-UA" dirty="0"/>
              <a:t>'</a:t>
            </a:r>
            <a:r>
              <a:rPr lang="en-US" dirty="0"/>
              <a:t>towards,</a:t>
            </a:r>
            <a:r>
              <a:rPr lang="uk-UA" dirty="0"/>
              <a:t>'</a:t>
            </a:r>
            <a:r>
              <a:rPr lang="en-US" dirty="0"/>
              <a:t> and also to the Hebrew word </a:t>
            </a:r>
            <a:r>
              <a:rPr lang="uk-UA" dirty="0"/>
              <a:t>'</a:t>
            </a:r>
            <a:r>
              <a:rPr lang="en-US" dirty="0" err="1"/>
              <a:t>umah</a:t>
            </a:r>
            <a:r>
              <a:rPr lang="en-US" dirty="0"/>
              <a:t>,</a:t>
            </a:r>
            <a:r>
              <a:rPr lang="uk-UA" dirty="0"/>
              <a:t>'</a:t>
            </a:r>
            <a:r>
              <a:rPr lang="en-US" dirty="0"/>
              <a:t> meaning </a:t>
            </a:r>
            <a:r>
              <a:rPr lang="uk-UA" dirty="0"/>
              <a:t>'</a:t>
            </a:r>
            <a:r>
              <a:rPr lang="en-US" dirty="0"/>
              <a:t>corresponding to</a:t>
            </a:r>
            <a:r>
              <a:rPr lang="uk-UA" dirty="0"/>
              <a:t>'</a:t>
            </a:r>
            <a:r>
              <a:rPr lang="en-US" dirty="0"/>
              <a:t> or </a:t>
            </a:r>
            <a:r>
              <a:rPr lang="uk-UA" dirty="0"/>
              <a:t>'</a:t>
            </a:r>
            <a:r>
              <a:rPr lang="en-US" dirty="0"/>
              <a:t>parallel to,</a:t>
            </a:r>
            <a:r>
              <a:rPr lang="uk-UA" dirty="0"/>
              <a:t>'</a:t>
            </a:r>
            <a:r>
              <a:rPr lang="en-US" dirty="0"/>
              <a:t> but not necessarily up against, as in 2 Samuel 16:13, </a:t>
            </a:r>
            <a:r>
              <a:rPr lang="ru-RU" dirty="0"/>
              <a:t>"</a:t>
            </a:r>
            <a:r>
              <a:rPr lang="en-US" dirty="0"/>
              <a:t>As David and his men went by the way, Shimei went along on the hill</a:t>
            </a:r>
            <a:r>
              <a:rPr lang="uk-UA" dirty="0"/>
              <a:t>'</a:t>
            </a:r>
            <a:r>
              <a:rPr lang="en-US" dirty="0"/>
              <a:t>s side over against [</a:t>
            </a:r>
            <a:r>
              <a:rPr lang="uk-UA" dirty="0"/>
              <a:t>'</a:t>
            </a:r>
            <a:r>
              <a:rPr lang="en-US" dirty="0" err="1"/>
              <a:t>umah</a:t>
            </a:r>
            <a:r>
              <a:rPr lang="uk-UA" dirty="0"/>
              <a:t>'</a:t>
            </a:r>
            <a:r>
              <a:rPr lang="en-US" dirty="0"/>
              <a:t>] him, and cursed as he went, and threw stones at him, and cast dust.</a:t>
            </a:r>
            <a:r>
              <a:rPr lang="ru-RU" dirty="0"/>
              <a:t>"</a:t>
            </a:r>
            <a:r>
              <a:rPr lang="en-US" dirty="0"/>
              <a:t> </a:t>
            </a:r>
          </a:p>
          <a:p>
            <a:r>
              <a:rPr lang="en-US" dirty="0"/>
              <a:t>He says, </a:t>
            </a:r>
            <a:r>
              <a:rPr lang="ru-RU" dirty="0"/>
              <a:t>"</a:t>
            </a:r>
            <a:r>
              <a:rPr lang="en-US" dirty="0"/>
              <a:t>A thing most holy [the priests</a:t>
            </a:r>
            <a:r>
              <a:rPr lang="uk-UA" dirty="0"/>
              <a:t>'</a:t>
            </a:r>
            <a:r>
              <a:rPr lang="en-US" dirty="0"/>
              <a:t> portion] by [</a:t>
            </a:r>
            <a:r>
              <a:rPr lang="ru-RU" dirty="0"/>
              <a:t>"</a:t>
            </a:r>
            <a:r>
              <a:rPr lang="en-US" dirty="0"/>
              <a:t>towards</a:t>
            </a:r>
            <a:r>
              <a:rPr lang="ru-RU" dirty="0"/>
              <a:t>"</a:t>
            </a:r>
            <a:r>
              <a:rPr lang="en-US" dirty="0"/>
              <a:t>; </a:t>
            </a:r>
            <a:r>
              <a:rPr lang="uk-UA" dirty="0"/>
              <a:t>'</a:t>
            </a:r>
            <a:r>
              <a:rPr lang="en-US" dirty="0"/>
              <a:t>el,</a:t>
            </a:r>
            <a:r>
              <a:rPr lang="uk-UA" dirty="0"/>
              <a:t>'</a:t>
            </a:r>
            <a:r>
              <a:rPr lang="en-US" dirty="0"/>
              <a:t> not </a:t>
            </a:r>
            <a:r>
              <a:rPr lang="uk-UA" dirty="0"/>
              <a:t>'</a:t>
            </a:r>
            <a:r>
              <a:rPr lang="en-US" dirty="0"/>
              <a:t>al</a:t>
            </a:r>
            <a:r>
              <a:rPr lang="uk-UA" dirty="0"/>
              <a:t>'</a:t>
            </a:r>
            <a:r>
              <a:rPr lang="en-US" dirty="0"/>
              <a:t>] the border of the Levites. And over against [</a:t>
            </a:r>
            <a:r>
              <a:rPr lang="ru-RU" dirty="0"/>
              <a:t>"</a:t>
            </a:r>
            <a:r>
              <a:rPr lang="en-US" dirty="0"/>
              <a:t>corresponding to,</a:t>
            </a:r>
            <a:r>
              <a:rPr lang="ru-RU" dirty="0"/>
              <a:t>"</a:t>
            </a:r>
            <a:r>
              <a:rPr lang="en-US" dirty="0"/>
              <a:t> </a:t>
            </a:r>
            <a:r>
              <a:rPr lang="uk-UA" dirty="0"/>
              <a:t>'</a:t>
            </a:r>
            <a:r>
              <a:rPr lang="en-US" dirty="0" err="1"/>
              <a:t>umah</a:t>
            </a:r>
            <a:r>
              <a:rPr lang="uk-UA" dirty="0"/>
              <a:t>'</a:t>
            </a:r>
            <a:r>
              <a:rPr lang="en-US" dirty="0"/>
              <a:t>] the border of the priests, the Levites,</a:t>
            </a:r>
            <a:r>
              <a:rPr lang="ru-RU" dirty="0"/>
              <a:t>"</a:t>
            </a:r>
            <a:r>
              <a:rPr lang="en-US" dirty="0"/>
              <a:t> Ez48:12-13. This shows that the Levites portion is probably not right next to the priests</a:t>
            </a:r>
            <a:r>
              <a:rPr lang="uk-UA" dirty="0"/>
              <a:t>'</a:t>
            </a:r>
            <a:r>
              <a:rPr lang="en-US" dirty="0"/>
              <a:t> portion; the city is probably in between.</a:t>
            </a:r>
          </a:p>
          <a:p>
            <a:r>
              <a:rPr lang="ar-SA" dirty="0"/>
              <a:t>حزقيال</a:t>
            </a:r>
            <a:r>
              <a:rPr lang="en-US" dirty="0"/>
              <a:t> 48:15-17, </a:t>
            </a:r>
            <a:r>
              <a:rPr lang="ru-RU" dirty="0"/>
              <a:t>"</a:t>
            </a:r>
            <a:r>
              <a:rPr lang="en-US" dirty="0"/>
              <a:t>And the five thousand, that are left in the breadth over against the five and twenty thousand, shall be a profane place for the city, for dwelling, and for suburbs: and the city shall be in the midst thereof. And these shall be the measures thereof; the north side ... and the south side ... and on the east side ... and the west side four thousand and five hundred. And the suburbs of the city shall be toward the north ... and toward the south ... and toward the east ... and toward the west two hundred and fifty.</a:t>
            </a:r>
            <a:r>
              <a:rPr lang="ru-RU" dirty="0"/>
              <a:t>"</a:t>
            </a:r>
            <a:r>
              <a:rPr lang="en-US" dirty="0"/>
              <a:t> The city will be 4,500 x 4,500, with a 250 cubit border all around, for a total size of 5,000 x 5000 cubits square.</a:t>
            </a:r>
          </a:p>
          <a:p>
            <a:r>
              <a:rPr lang="ar-SA" dirty="0"/>
              <a:t>حزقيال</a:t>
            </a:r>
            <a:r>
              <a:rPr lang="en-US" dirty="0"/>
              <a:t> 48:18-19, </a:t>
            </a:r>
            <a:r>
              <a:rPr lang="ru-RU" dirty="0"/>
              <a:t>"</a:t>
            </a:r>
            <a:r>
              <a:rPr lang="en-US" dirty="0"/>
              <a:t>And the residue in length over against the oblation of the holy portion shall be ten thousand eastward, and ten thousand westward: ... and the increase thereof shall be for food unto them that serve the city. And they that serve the city shall serve it out of all the tribes of Israel.</a:t>
            </a:r>
            <a:r>
              <a:rPr lang="ru-RU" dirty="0"/>
              <a:t>"</a:t>
            </a:r>
            <a:r>
              <a:rPr lang="en-US" dirty="0"/>
              <a:t> On both sides of the city, there is a 5,000 by 10,000 cubit area left over, to be used for growing food for the city. The city will be inhabited with people from all the tribes, even though each tribe has its own portion elsewhere.</a:t>
            </a:r>
          </a:p>
          <a:p>
            <a:r>
              <a:rPr lang="ar-SA" dirty="0"/>
              <a:t>حزقيال</a:t>
            </a:r>
            <a:r>
              <a:rPr lang="en-US" dirty="0"/>
              <a:t> 48:20, </a:t>
            </a:r>
            <a:r>
              <a:rPr lang="ru-RU" dirty="0"/>
              <a:t>"</a:t>
            </a:r>
            <a:r>
              <a:rPr lang="en-US" dirty="0"/>
              <a:t>All the oblation [</a:t>
            </a:r>
            <a:r>
              <a:rPr lang="uk-UA" dirty="0"/>
              <a:t>'</a:t>
            </a:r>
            <a:r>
              <a:rPr lang="en-US" dirty="0"/>
              <a:t>offering</a:t>
            </a:r>
            <a:r>
              <a:rPr lang="uk-UA" dirty="0"/>
              <a:t>'</a:t>
            </a:r>
            <a:r>
              <a:rPr lang="en-US" dirty="0"/>
              <a:t> of the land] shall be five and twenty thousand by five and twenty thousand: ye shall offer the holy oblation foursquare, with [</a:t>
            </a:r>
            <a:r>
              <a:rPr lang="uk-UA" dirty="0"/>
              <a:t>'</a:t>
            </a:r>
            <a:r>
              <a:rPr lang="en-US" dirty="0"/>
              <a:t>including</a:t>
            </a:r>
            <a:r>
              <a:rPr lang="uk-UA" dirty="0"/>
              <a:t>'</a:t>
            </a:r>
            <a:r>
              <a:rPr lang="en-US" dirty="0"/>
              <a:t>] the [profane] possession of the city.</a:t>
            </a:r>
            <a:r>
              <a:rPr lang="ru-RU" dirty="0"/>
              <a:t>"</a:t>
            </a:r>
            <a:r>
              <a:rPr lang="en-US" dirty="0"/>
              <a:t> The total of the priests</a:t>
            </a:r>
            <a:r>
              <a:rPr lang="uk-UA" dirty="0"/>
              <a:t>'</a:t>
            </a:r>
            <a:r>
              <a:rPr lang="en-US" dirty="0"/>
              <a:t> portion with the temple, the Levites</a:t>
            </a:r>
            <a:r>
              <a:rPr lang="uk-UA" dirty="0"/>
              <a:t>'</a:t>
            </a:r>
            <a:r>
              <a:rPr lang="en-US" dirty="0"/>
              <a:t> portion, and Jerusalem</a:t>
            </a:r>
            <a:r>
              <a:rPr lang="uk-UA" dirty="0"/>
              <a:t>'</a:t>
            </a:r>
            <a:r>
              <a:rPr lang="en-US" dirty="0"/>
              <a:t>s portion, is 25,000 by 25,000 square.</a:t>
            </a:r>
          </a:p>
          <a:p>
            <a:r>
              <a:rPr lang="ar-SA" dirty="0"/>
              <a:t>حزقيال</a:t>
            </a:r>
            <a:r>
              <a:rPr lang="en-US" dirty="0"/>
              <a:t> 48:21, </a:t>
            </a:r>
            <a:r>
              <a:rPr lang="ru-RU" dirty="0"/>
              <a:t>"</a:t>
            </a:r>
            <a:r>
              <a:rPr lang="en-US" dirty="0"/>
              <a:t>And the residue shall be for the prince, on the one side and on the other of the [25,000 x 25,000] holy oblation, and of the possession of the city; over against the five and twenty thousand of the oblation toward the east border, and westward over against the five and twenty thousand toward the west border.</a:t>
            </a:r>
            <a:r>
              <a:rPr lang="ru-RU" dirty="0"/>
              <a:t>"</a:t>
            </a:r>
            <a:r>
              <a:rPr lang="en-US" dirty="0"/>
              <a:t> On each side of the 25,000 by 25,000 square area, running to the Mediterranean Sea on the west, and to the Jordan River and the Dead Sea (or shall we call it the Living Sea by this time) on the east, shall be a 25,000 cubit wide portion for David, and his descendants, and his government expenses.</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103</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#37. The Plain and the Holy Portion in Cubits.</a:t>
            </a:r>
          </a:p>
          <a:p>
            <a:r>
              <a:rPr lang="en-US" dirty="0"/>
              <a:t>Zechariah says the plain that the mountain of the Lord will sit upon will extend from </a:t>
            </a:r>
            <a:r>
              <a:rPr lang="en-US" dirty="0" err="1"/>
              <a:t>Geba</a:t>
            </a:r>
            <a:r>
              <a:rPr lang="en-US" dirty="0"/>
              <a:t> (see picture #37), </a:t>
            </a:r>
            <a:r>
              <a:rPr lang="en-US" dirty="0" err="1"/>
              <a:t>Jaba</a:t>
            </a:r>
            <a:r>
              <a:rPr lang="en-US" dirty="0"/>
              <a:t> today, about 6 miles northeast of Jerusalem; to Rimmon (see picture #37), probably En-Rimmon, about 36 miles southeast of Jerusalem, near Beersheba.</a:t>
            </a:r>
          </a:p>
          <a:p>
            <a:r>
              <a:rPr lang="ru-RU" dirty="0"/>
              <a:t>"</a:t>
            </a:r>
            <a:r>
              <a:rPr lang="en-US" dirty="0"/>
              <a:t>All the land shall be turned into a plain from </a:t>
            </a:r>
            <a:r>
              <a:rPr lang="en-US" dirty="0" err="1"/>
              <a:t>Geba</a:t>
            </a:r>
            <a:r>
              <a:rPr lang="en-US" dirty="0"/>
              <a:t> to Rimmon south of Jerusalem. She shall be raised up and inhabited in her place from Benjamin</a:t>
            </a:r>
            <a:r>
              <a:rPr lang="uk-UA" dirty="0"/>
              <a:t>'</a:t>
            </a:r>
            <a:r>
              <a:rPr lang="en-US" dirty="0"/>
              <a:t>s Gate to the place of the First Gate and the Corner Gate, and from the Tower of </a:t>
            </a:r>
            <a:r>
              <a:rPr lang="en-US" dirty="0" err="1"/>
              <a:t>Hananel</a:t>
            </a:r>
            <a:r>
              <a:rPr lang="en-US" dirty="0"/>
              <a:t> to the king</a:t>
            </a:r>
            <a:r>
              <a:rPr lang="uk-UA" dirty="0"/>
              <a:t>'</a:t>
            </a:r>
            <a:r>
              <a:rPr lang="en-US" dirty="0"/>
              <a:t>s winepresses,</a:t>
            </a:r>
            <a:r>
              <a:rPr lang="ru-RU" dirty="0"/>
              <a:t>"</a:t>
            </a:r>
            <a:r>
              <a:rPr lang="en-US" dirty="0"/>
              <a:t> NKJV Zech14:10. All the Judean Mountains, which you can see within the dashed oval in the center of picture #37, will be leveled; but the Samarian Hills, the area within the dashed oval to the right of picture #37, will remain. Jerusalem will be lifted up </a:t>
            </a:r>
            <a:r>
              <a:rPr lang="ru-RU" dirty="0"/>
              <a:t>"</a:t>
            </a:r>
            <a:r>
              <a:rPr lang="en-US" dirty="0"/>
              <a:t>in her place</a:t>
            </a:r>
            <a:r>
              <a:rPr lang="ru-RU" dirty="0"/>
              <a:t>"</a:t>
            </a:r>
            <a:r>
              <a:rPr lang="en-US" dirty="0"/>
              <a:t>; probably with the same geographical features that are there now, only higher.</a:t>
            </a:r>
          </a:p>
          <a:p>
            <a:r>
              <a:rPr lang="en-US" dirty="0"/>
              <a:t>How much higher? The current elevation of Jerusalem is about 2,500 feet. Altitude sickness, in our present time at least, begins around 8,000 feet. The highest alpine tree line in the world is at about 17,000 feet, so that</a:t>
            </a:r>
            <a:r>
              <a:rPr lang="uk-UA" dirty="0"/>
              <a:t>'</a:t>
            </a:r>
            <a:r>
              <a:rPr lang="en-US" dirty="0"/>
              <a:t>s not an issue. So probably, the mountain of the Lord</a:t>
            </a:r>
            <a:r>
              <a:rPr lang="uk-UA" dirty="0"/>
              <a:t>'</a:t>
            </a:r>
            <a:r>
              <a:rPr lang="en-US" dirty="0"/>
              <a:t>s house will be less than 8,000 feet high. But in addition to Jerusalem being raised, other mountains in the earth will be lowered, so the mountain at Jerusalem will be the highest, and yet still have a pleasant environment.</a:t>
            </a:r>
          </a:p>
          <a:p>
            <a:r>
              <a:rPr lang="en-US" dirty="0"/>
              <a:t>In picture #37, the temple, the very tiny black square at the northeast corner of the city square, is located on the temple mount; and the northeast corner of the city, the small square in the middle of the mountain, is at the location of the original city of Jerusalem (the city of David).</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latin typeface="Arial" panose="020B0604020202020204" pitchFamily="34" charset="0"/>
              </a:rPr>
              <a:pPr/>
              <a:t>15</a:t>
            </a:fld>
            <a:endParaRPr lang="en-US" sz="1200"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#26. Prince David entering the outer east gate from the porch on the outer court side. The gate is sealed up on the outside because the shekinah glory entered the temple compound through that gate. The light on the steps is shining from the shekinah glory in the temple through the east inner gate behind him.</a:t>
            </a:r>
          </a:p>
          <a:p>
            <a:r>
              <a:rPr lang="en-US"/>
              <a:t>Ezekiel 44:1-3, </a:t>
            </a:r>
            <a:r>
              <a:rPr lang="ru-RU"/>
              <a:t>"</a:t>
            </a:r>
            <a:r>
              <a:rPr lang="en-US"/>
              <a:t>Then he brought me back the way of the gate of the outward sanctuary which looketh toward the east; and it was shut. Then said the LORD unto me; This gate shall be shut, it shall not be opened, and no man shall enter in by it; because the LORD, the God of Israel, hath entered in by it, therefore it shall be shut.</a:t>
            </a:r>
            <a:r>
              <a:rPr lang="ru-RU"/>
              <a:t>"</a:t>
            </a:r>
            <a:r>
              <a:rPr lang="en-US"/>
              <a:t> The outside of the outer east gate will be sealed after the shekinah glory enters through it. This gate does not yet exist. People confuse it with the sealed eastern gate in Jerusalem today, and say it will be unsealed for Messiah to enter by. That is the opposite of what scripture teaches here, that a future gate will be sealed after the Messiah enters through it, with the shekinah glory.</a:t>
            </a:r>
          </a:p>
          <a:p>
            <a:r>
              <a:rPr lang="ru-RU"/>
              <a:t>"</a:t>
            </a:r>
            <a:r>
              <a:rPr lang="en-US"/>
              <a:t>It is for the prince; the prince, he shall sit in it to eat bread before the LORD; he shall enter by the way of the porch of that gate, and shall go out by the way of the same.</a:t>
            </a:r>
            <a:r>
              <a:rPr lang="ru-RU"/>
              <a:t>"</a:t>
            </a:r>
            <a:r>
              <a:rPr lang="en-US"/>
              <a:t> The prince gets to use this sealed gate to sit and eat in. He will have a nice view of the inner east gate and the temple from here, and be out of the sun. He has to enter and leave the gate through the porch because the outside doorway is sealed.</a:t>
            </a:r>
          </a:p>
          <a:p>
            <a:r>
              <a:rPr lang="en-US"/>
              <a:t>The prince is Prince David. He will be a king to Israel, but a prince to Yeshua, the King of Kings. Jeremiah 30:9, </a:t>
            </a:r>
            <a:r>
              <a:rPr lang="ru-RU"/>
              <a:t>"</a:t>
            </a:r>
            <a:r>
              <a:rPr lang="en-US"/>
              <a:t>They shall serve the LORD their God, and David their king, whom I will raise up unto them,</a:t>
            </a:r>
            <a:r>
              <a:rPr lang="ru-RU"/>
              <a:t>"</a:t>
            </a:r>
            <a:r>
              <a:rPr lang="en-US"/>
              <a:t> along with all the other people whose bodies are resurrected before the kingdom is established.</a:t>
            </a:r>
          </a:p>
          <a:p>
            <a:r>
              <a:rPr lang="en-US"/>
              <a:t>Serving under David, in either the federal or tribal governments, will be the resurrected and glorified twelve apostles, including Paul in place of Judas. </a:t>
            </a:r>
            <a:r>
              <a:rPr lang="ru-RU"/>
              <a:t>"</a:t>
            </a:r>
            <a:r>
              <a:rPr lang="en-US"/>
              <a:t>And Jesus said unto them, Verily I say unto you, That ye which have followed me, in the regeneration when the Son of man shall sit in the throne of his glory, ye also shall sit upon twelve thrones, judging the twelve tribes of Israel,</a:t>
            </a:r>
            <a:r>
              <a:rPr lang="ru-RU"/>
              <a:t>"</a:t>
            </a:r>
            <a:r>
              <a:rPr lang="en-US"/>
              <a:t> Mt19:28.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104</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#38. The Plain and the Holy Portion in Reeds.</a:t>
            </a:r>
          </a:p>
          <a:p>
            <a:r>
              <a:rPr lang="en-US" dirty="0"/>
              <a:t>Although I used a lot of space describing why it seems a scribe may have added the word </a:t>
            </a:r>
            <a:r>
              <a:rPr lang="ru-RU" dirty="0"/>
              <a:t>"</a:t>
            </a:r>
            <a:r>
              <a:rPr lang="en-US" dirty="0"/>
              <a:t>reeds</a:t>
            </a:r>
            <a:r>
              <a:rPr lang="ru-RU" dirty="0"/>
              <a:t>"</a:t>
            </a:r>
            <a:r>
              <a:rPr lang="en-US" dirty="0"/>
              <a:t> four times to the Hebrew of </a:t>
            </a:r>
            <a:r>
              <a:rPr lang="ar-SA" dirty="0"/>
              <a:t>حزقيال</a:t>
            </a:r>
            <a:r>
              <a:rPr lang="en-US" dirty="0"/>
              <a:t> 42:16-19; it may very well be that </a:t>
            </a:r>
            <a:r>
              <a:rPr lang="ru-RU" dirty="0"/>
              <a:t>"</a:t>
            </a:r>
            <a:r>
              <a:rPr lang="en-US" dirty="0"/>
              <a:t>reeds</a:t>
            </a:r>
            <a:r>
              <a:rPr lang="ru-RU" dirty="0"/>
              <a:t>"</a:t>
            </a:r>
            <a:r>
              <a:rPr lang="en-US" dirty="0"/>
              <a:t> is the correct reading, so I have presented picture #38 as a possible representation of the holy portion of the land in reeds. However, I used a reed of 6 medium cubits, rather than 6 long cubits, in preparing picture #38.</a:t>
            </a:r>
          </a:p>
          <a:p>
            <a:r>
              <a:rPr lang="en-US" dirty="0"/>
              <a:t>Again, the temple, the very tiny black square at the northeast corner of the city, is located on the temple mount; and the city</a:t>
            </a:r>
            <a:r>
              <a:rPr lang="uk-UA" dirty="0"/>
              <a:t>'</a:t>
            </a:r>
            <a:r>
              <a:rPr lang="en-US" dirty="0"/>
              <a:t>s northeast corner is at the location of the original city of Jerusalem (the city of David). </a:t>
            </a:r>
          </a:p>
          <a:p>
            <a:r>
              <a:rPr lang="en-US" dirty="0"/>
              <a:t>If the measurements are in reeds, the land boundaries for the priests, Levites, the city, and the prince would probably have to extend beyond the mountain of the Lord, because otherwise the mountain would have to extend over the Dead Sea. Now, I have no problem believing the God who made the earth can make major changes to the land of Israel before the Messianic Kingdom is set up. But when God describes the borders of messianic Israel as being from the Jordan River to the Mediterranean Sea, it </a:t>
            </a:r>
            <a:r>
              <a:rPr lang="en-US" dirty="0" err="1"/>
              <a:t>doesn</a:t>
            </a:r>
            <a:r>
              <a:rPr lang="uk-UA" dirty="0"/>
              <a:t>'</a:t>
            </a:r>
            <a:r>
              <a:rPr lang="en-US" dirty="0"/>
              <a:t>t sound like he is talking about a repositioned Jordan River and Mediterranean Sea. </a:t>
            </a:r>
            <a:r>
              <a:rPr lang="ru-RU" dirty="0"/>
              <a:t>"</a:t>
            </a:r>
            <a:r>
              <a:rPr lang="en-US" dirty="0"/>
              <a:t>From the land of Israel by Jordan, ... this is the east side. ... The west side also shall be the great sea.</a:t>
            </a:r>
            <a:r>
              <a:rPr lang="ru-RU" dirty="0"/>
              <a:t>"</a:t>
            </a:r>
            <a:r>
              <a:rPr lang="en-US" dirty="0"/>
              <a:t> Ez47:18-20.</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latin typeface="Arial" panose="020B0604020202020204" pitchFamily="34" charset="0"/>
              </a:rPr>
              <a:pPr/>
              <a:t>105</a:t>
            </a:fld>
            <a:endParaRPr lang="en-US" sz="1200" dirty="0">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#39. Jerusalem in Cubits.</a:t>
            </a:r>
          </a:p>
          <a:p>
            <a:r>
              <a:rPr lang="en-US" dirty="0"/>
              <a:t>Picture #39 shows Jerusalem </a:t>
            </a:r>
            <a:r>
              <a:rPr lang="ru-RU" dirty="0"/>
              <a:t>"</a:t>
            </a:r>
            <a:r>
              <a:rPr lang="en-US" dirty="0"/>
              <a:t>raised up and inhabited in her place,</a:t>
            </a:r>
            <a:r>
              <a:rPr lang="ru-RU" dirty="0"/>
              <a:t>"</a:t>
            </a:r>
            <a:r>
              <a:rPr lang="en-US" dirty="0"/>
              <a:t> Zech14:10, with her existing geography intact, and the large valley through the mount of Olives, with the east river flowing down it, as a way up to the city on the mountain of the Lord</a:t>
            </a:r>
            <a:r>
              <a:rPr lang="uk-UA" dirty="0"/>
              <a:t>'</a:t>
            </a:r>
            <a:r>
              <a:rPr lang="en-US" dirty="0"/>
              <a:t>s house.</a:t>
            </a:r>
          </a:p>
          <a:p>
            <a:r>
              <a:rPr lang="en-US" dirty="0"/>
              <a:t>The measurements are in cubits, because if the measurements were in reeds, a 250 reed border around the city where there can be no houses would cover all of what is shown as </a:t>
            </a:r>
            <a:r>
              <a:rPr lang="ru-RU" dirty="0"/>
              <a:t>"</a:t>
            </a:r>
            <a:r>
              <a:rPr lang="en-US" dirty="0"/>
              <a:t>The City</a:t>
            </a:r>
            <a:r>
              <a:rPr lang="ru-RU" dirty="0"/>
              <a:t>"</a:t>
            </a:r>
            <a:r>
              <a:rPr lang="en-US" dirty="0"/>
              <a:t> in picture #39, and more. In that case, the inhabited part of the city </a:t>
            </a:r>
            <a:r>
              <a:rPr lang="en-US" dirty="0" err="1"/>
              <a:t>couldn</a:t>
            </a:r>
            <a:r>
              <a:rPr lang="uk-UA" dirty="0"/>
              <a:t>'</a:t>
            </a:r>
            <a:r>
              <a:rPr lang="en-US" dirty="0"/>
              <a:t>t include the original Jerusalem, the city of David, or any of the landmarks mentioned in Zechariah 14:10, </a:t>
            </a:r>
            <a:r>
              <a:rPr lang="ru-RU" dirty="0"/>
              <a:t>"</a:t>
            </a:r>
            <a:r>
              <a:rPr lang="en-US" dirty="0"/>
              <a:t>from Benjamin</a:t>
            </a:r>
            <a:r>
              <a:rPr lang="uk-UA" dirty="0"/>
              <a:t>'</a:t>
            </a:r>
            <a:r>
              <a:rPr lang="en-US" dirty="0"/>
              <a:t>s Gate to the place of the First Gate and the Corner Gate, and from the Tower of </a:t>
            </a:r>
            <a:r>
              <a:rPr lang="en-US" dirty="0" err="1"/>
              <a:t>Hananel</a:t>
            </a:r>
            <a:r>
              <a:rPr lang="en-US" dirty="0"/>
              <a:t> to the king</a:t>
            </a:r>
            <a:r>
              <a:rPr lang="uk-UA" dirty="0"/>
              <a:t>'</a:t>
            </a:r>
            <a:r>
              <a:rPr lang="en-US" dirty="0"/>
              <a:t>s winepresses. The people shall dwell in it. ... Jerusalem shall be safely inhabited,</a:t>
            </a:r>
            <a:r>
              <a:rPr lang="ru-RU" dirty="0"/>
              <a:t>"</a:t>
            </a:r>
            <a:r>
              <a:rPr lang="en-US" dirty="0"/>
              <a:t> Zech14:10-11.</a:t>
            </a:r>
          </a:p>
          <a:p>
            <a:r>
              <a:rPr lang="en-US" dirty="0"/>
              <a:t>It is hard to tell where those old gates and landmarks were. They may be south of the temple mount, because what we call the </a:t>
            </a:r>
            <a:r>
              <a:rPr lang="ru-RU" dirty="0"/>
              <a:t>"</a:t>
            </a:r>
            <a:r>
              <a:rPr lang="en-US" dirty="0"/>
              <a:t>Old City</a:t>
            </a:r>
            <a:r>
              <a:rPr lang="ru-RU" dirty="0"/>
              <a:t>"</a:t>
            </a:r>
            <a:r>
              <a:rPr lang="en-US" dirty="0"/>
              <a:t> today, was actually the </a:t>
            </a:r>
            <a:r>
              <a:rPr lang="ru-RU" dirty="0"/>
              <a:t>"</a:t>
            </a:r>
            <a:r>
              <a:rPr lang="en-US" dirty="0"/>
              <a:t>New City</a:t>
            </a:r>
            <a:r>
              <a:rPr lang="ru-RU" dirty="0"/>
              <a:t>"</a:t>
            </a:r>
            <a:r>
              <a:rPr lang="en-US" dirty="0"/>
              <a:t> before, part of it even being called </a:t>
            </a:r>
            <a:r>
              <a:rPr lang="ru-RU" dirty="0"/>
              <a:t>"</a:t>
            </a:r>
            <a:r>
              <a:rPr lang="en-US" dirty="0" err="1"/>
              <a:t>Bezetha</a:t>
            </a:r>
            <a:r>
              <a:rPr lang="en-US" dirty="0"/>
              <a:t>,</a:t>
            </a:r>
            <a:r>
              <a:rPr lang="ru-RU" dirty="0"/>
              <a:t>"</a:t>
            </a:r>
            <a:r>
              <a:rPr lang="en-US" dirty="0"/>
              <a:t> meaning </a:t>
            </a:r>
            <a:r>
              <a:rPr lang="ru-RU" dirty="0"/>
              <a:t>"</a:t>
            </a:r>
            <a:r>
              <a:rPr lang="en-US" dirty="0"/>
              <a:t>New City</a:t>
            </a:r>
            <a:r>
              <a:rPr lang="ru-RU" dirty="0"/>
              <a:t>"</a:t>
            </a:r>
            <a:r>
              <a:rPr lang="en-US" dirty="0"/>
              <a:t>. Picture #39 shows where the </a:t>
            </a:r>
            <a:r>
              <a:rPr lang="ru-RU" dirty="0"/>
              <a:t>"</a:t>
            </a:r>
            <a:r>
              <a:rPr lang="en-US" dirty="0"/>
              <a:t>So-called </a:t>
            </a:r>
            <a:r>
              <a:rPr lang="uk-UA" dirty="0"/>
              <a:t>'</a:t>
            </a:r>
            <a:r>
              <a:rPr lang="en-US" dirty="0"/>
              <a:t>Old</a:t>
            </a:r>
            <a:r>
              <a:rPr lang="uk-UA" dirty="0"/>
              <a:t>'</a:t>
            </a:r>
            <a:r>
              <a:rPr lang="en-US" dirty="0"/>
              <a:t> City</a:t>
            </a:r>
            <a:r>
              <a:rPr lang="ru-RU" dirty="0"/>
              <a:t>"</a:t>
            </a:r>
            <a:r>
              <a:rPr lang="en-US" dirty="0"/>
              <a:t> is today, and also where the </a:t>
            </a:r>
            <a:r>
              <a:rPr lang="ru-RU" dirty="0"/>
              <a:t>"</a:t>
            </a:r>
            <a:r>
              <a:rPr lang="en-US" dirty="0"/>
              <a:t>So-called Mt. Zion</a:t>
            </a:r>
            <a:r>
              <a:rPr lang="ru-RU" dirty="0"/>
              <a:t>"</a:t>
            </a:r>
            <a:r>
              <a:rPr lang="en-US" dirty="0"/>
              <a:t> is today. But the real Mt. Zion, and the original location of Jerusalem, and an area called the </a:t>
            </a:r>
            <a:r>
              <a:rPr lang="ru-RU" dirty="0"/>
              <a:t>"</a:t>
            </a:r>
            <a:r>
              <a:rPr lang="en-US" dirty="0" err="1"/>
              <a:t>Ophel</a:t>
            </a:r>
            <a:r>
              <a:rPr lang="en-US" dirty="0"/>
              <a:t>,</a:t>
            </a:r>
            <a:r>
              <a:rPr lang="ru-RU" dirty="0"/>
              <a:t>"</a:t>
            </a:r>
            <a:r>
              <a:rPr lang="en-US" dirty="0"/>
              <a:t> is marked as </a:t>
            </a:r>
            <a:r>
              <a:rPr lang="ru-RU" dirty="0"/>
              <a:t>"</a:t>
            </a:r>
            <a:r>
              <a:rPr lang="en-US" dirty="0"/>
              <a:t>Zion &amp; City of David</a:t>
            </a:r>
            <a:r>
              <a:rPr lang="ru-RU" dirty="0"/>
              <a:t>"</a:t>
            </a:r>
            <a:r>
              <a:rPr lang="en-US" dirty="0"/>
              <a:t> and </a:t>
            </a:r>
            <a:r>
              <a:rPr lang="ru-RU" dirty="0"/>
              <a:t>"</a:t>
            </a:r>
            <a:r>
              <a:rPr lang="en-US" dirty="0"/>
              <a:t>Levi Gate</a:t>
            </a:r>
            <a:r>
              <a:rPr lang="ru-RU" dirty="0"/>
              <a:t>"</a:t>
            </a:r>
            <a:r>
              <a:rPr lang="en-US" dirty="0"/>
              <a:t> in the picture. The city was located there because it had access to the Gihon Spring from tunnels within its fortifications, which made the city very difficult to capture by siege.</a:t>
            </a:r>
          </a:p>
          <a:p>
            <a:r>
              <a:rPr lang="en-US" dirty="0"/>
              <a:t>Or, alternatively, if the landmarks Zechariah 14:10-11 talks about were north of the temple mount, then perhaps the verses refer to priests dwelling in those places in the future.</a:t>
            </a:r>
          </a:p>
          <a:p>
            <a:r>
              <a:rPr lang="en-US" dirty="0"/>
              <a:t>God made many promises regarding Zion and Jerusalem, and it sounds like he is referring to the same Zion and Jerusalem that we know of, not ones in new locations. </a:t>
            </a:r>
            <a:r>
              <a:rPr lang="ru-RU" dirty="0"/>
              <a:t>"</a:t>
            </a:r>
            <a:r>
              <a:rPr lang="en-US" dirty="0"/>
              <a:t>Thus saith the LORD of hosts; I am jealous for Jerusalem and for Zion with a great jealousy ... I am returned to Jerusalem with mercies: my house shall be built in it, ... and a line shall be stretched forth upon Jerusalem ... The LORD shall yet comfort Zion, and shall yet choose Jerusalem,</a:t>
            </a:r>
            <a:r>
              <a:rPr lang="ru-RU" dirty="0"/>
              <a:t>"</a:t>
            </a:r>
            <a:r>
              <a:rPr lang="en-US" dirty="0"/>
              <a:t> Zech1:14-17.</a:t>
            </a:r>
          </a:p>
          <a:p>
            <a:r>
              <a:rPr lang="en-US" dirty="0"/>
              <a:t>Picture #39 tries to place the altar of the future temple compound, in the same location as the altar of the first and second temples. As far as I can see from 2 Samuel 24, it is the altar</a:t>
            </a:r>
            <a:r>
              <a:rPr lang="uk-UA" dirty="0"/>
              <a:t>'</a:t>
            </a:r>
            <a:r>
              <a:rPr lang="en-US" dirty="0"/>
              <a:t>s location that is important to be the same, rather than the location of the holy of holies being the same, even though the future altar has steps to the east, and the previous altars had ramps to the south.</a:t>
            </a:r>
          </a:p>
          <a:p>
            <a:r>
              <a:rPr lang="en-US" dirty="0"/>
              <a:t>David built the altar on the threshing floor where the plague stopped at Jerusalem, and it was the location of the altar that determined the location of the most holy place. Also, it is the altar, rather than the most holy place, that is at the exact center of the future temple. The message of these chapters in </a:t>
            </a:r>
            <a:r>
              <a:rPr lang="ar-SA" dirty="0"/>
              <a:t>حزقيال</a:t>
            </a:r>
            <a:r>
              <a:rPr lang="en-US" dirty="0"/>
              <a:t>, and the meaning of the Messianic Kingdom and the mountain of the Lord</a:t>
            </a:r>
            <a:r>
              <a:rPr lang="uk-UA" dirty="0"/>
              <a:t>'</a:t>
            </a:r>
            <a:r>
              <a:rPr lang="en-US" dirty="0"/>
              <a:t>s house, is not only that God is holy, but that God who is holy will dwell with men, and that is only made possible by the altar, or more specifically, by what it symbolizes, the substitutionary death of </a:t>
            </a:r>
            <a:r>
              <a:rPr lang="en-US" dirty="0" err="1"/>
              <a:t>Yeshua</a:t>
            </a:r>
            <a:r>
              <a:rPr lang="en-US" dirty="0"/>
              <a:t>.</a:t>
            </a:r>
          </a:p>
          <a:p>
            <a:r>
              <a:rPr lang="en-US" dirty="0"/>
              <a:t>There are various theories as to where the 1st and 2nd temples stood on the temple mount. I used a southern placement, with the assumption that the Antonia Fortress was located where the Dome of the Rock is now, as you can see in picture #39.</a:t>
            </a:r>
          </a:p>
          <a:p>
            <a:r>
              <a:rPr lang="en-US" dirty="0"/>
              <a:t>Southern Tribes. </a:t>
            </a:r>
            <a:r>
              <a:rPr lang="ar-SA" dirty="0"/>
              <a:t>حزقيال</a:t>
            </a:r>
            <a:r>
              <a:rPr lang="en-US" dirty="0"/>
              <a:t> 48:22-27, </a:t>
            </a:r>
            <a:r>
              <a:rPr lang="ru-RU" dirty="0"/>
              <a:t>"</a:t>
            </a:r>
            <a:r>
              <a:rPr lang="en-US" dirty="0"/>
              <a:t>As for the rest of the tribes, from the east side unto the west side, Benjamin shall have a portion. And by the border of Benjamin, from the east side unto the west side, Simeon shall have a portion. And by ... Simeon, ... Issachar a portion. And by ... Issachar, ... Zebulun a portion. And by the border of Zebulun, from the east side unto the west side, Gad a portion.</a:t>
            </a:r>
            <a:r>
              <a:rPr lang="ru-RU" dirty="0"/>
              <a:t>"</a:t>
            </a:r>
            <a:endParaRPr lang="en-US" dirty="0"/>
          </a:p>
          <a:p>
            <a:r>
              <a:rPr lang="en-US" dirty="0"/>
              <a:t>Southern Border. </a:t>
            </a:r>
            <a:r>
              <a:rPr lang="ar-SA" dirty="0"/>
              <a:t>حزقيال</a:t>
            </a:r>
            <a:r>
              <a:rPr lang="en-US" dirty="0"/>
              <a:t> 48:28, </a:t>
            </a:r>
            <a:r>
              <a:rPr lang="ru-RU" dirty="0"/>
              <a:t>"</a:t>
            </a:r>
            <a:r>
              <a:rPr lang="en-US" dirty="0"/>
              <a:t>And by the border of Gad, at the south side southward, the border shall be even from Tamar unto the waters of strife in Kadesh, and to the river toward the great sea. This is the land which ye shall divide by lot unto the tribes of Israel for inheritance.</a:t>
            </a:r>
            <a:r>
              <a:rPr lang="ru-RU" dirty="0"/>
              <a:t>"</a:t>
            </a:r>
            <a:r>
              <a:rPr lang="en-US" dirty="0"/>
              <a:t> The southern border will extend to the Brook of Egypt, the Wadi el-Arish.</a:t>
            </a:r>
          </a:p>
          <a:p>
            <a:r>
              <a:rPr lang="ar-SA" dirty="0"/>
              <a:t>حزقيال</a:t>
            </a:r>
            <a:r>
              <a:rPr lang="en-US" dirty="0"/>
              <a:t> 48:30-34, </a:t>
            </a:r>
            <a:r>
              <a:rPr lang="ru-RU" dirty="0"/>
              <a:t>"</a:t>
            </a:r>
            <a:r>
              <a:rPr lang="en-US" dirty="0"/>
              <a:t>And the gates of the city shall be after the names of the tribes of Israel: three gates northward; Reuben, ... Judah, ... Levi. And at the east side ... Joseph ... Benjamin ... Dan. And at the south side ... Simeon ... Issachar ... Zebulun. At the west side ... Gad ... Asher ... Naphtali.</a:t>
            </a:r>
            <a:r>
              <a:rPr lang="ru-RU" dirty="0"/>
              <a:t>"</a:t>
            </a:r>
            <a:r>
              <a:rPr lang="en-US" dirty="0"/>
              <a:t> Jerusalem will have three gates on each side, named after the twelve tribes. The name of Levi, which is often left out when naming the 12 tribes, will be included; and Ephraim and Manasseh, which are often named separately when naming the 12 tribes, will be represented as </a:t>
            </a:r>
            <a:r>
              <a:rPr lang="ru-RU" dirty="0"/>
              <a:t>"</a:t>
            </a:r>
            <a:r>
              <a:rPr lang="en-US" dirty="0"/>
              <a:t>Joseph.</a:t>
            </a:r>
            <a:r>
              <a:rPr lang="ru-RU" dirty="0"/>
              <a:t>"</a:t>
            </a:r>
            <a:r>
              <a:rPr lang="en-US" dirty="0"/>
              <a:t> In picture #39, I showed four of these gates, starting with the Reuben Gate in the northwest, and going clockwise to the Joseph gate.</a:t>
            </a:r>
          </a:p>
          <a:p>
            <a:r>
              <a:rPr lang="ar-SA" dirty="0"/>
              <a:t>حزقيال</a:t>
            </a:r>
            <a:r>
              <a:rPr lang="en-US" dirty="0"/>
              <a:t> 48:35, </a:t>
            </a:r>
            <a:r>
              <a:rPr lang="ru-RU" dirty="0"/>
              <a:t>"</a:t>
            </a:r>
            <a:r>
              <a:rPr lang="en-US" dirty="0"/>
              <a:t>And the name of the city from that day shall be, The LORD is there.</a:t>
            </a:r>
            <a:r>
              <a:rPr lang="ru-RU" dirty="0"/>
              <a:t>"</a:t>
            </a:r>
            <a:r>
              <a:rPr lang="en-US" dirty="0"/>
              <a:t> Jerusalem will be given a new name </a:t>
            </a:r>
            <a:r>
              <a:rPr lang="ru-RU" dirty="0"/>
              <a:t>"</a:t>
            </a:r>
            <a:r>
              <a:rPr lang="en-US" dirty="0"/>
              <a:t>from that day</a:t>
            </a:r>
            <a:r>
              <a:rPr lang="ru-RU" dirty="0"/>
              <a:t>"</a:t>
            </a:r>
            <a:r>
              <a:rPr lang="en-US" dirty="0"/>
              <a:t> than it has during our day. It will be called </a:t>
            </a:r>
            <a:r>
              <a:rPr lang="ru-RU" dirty="0"/>
              <a:t>"</a:t>
            </a:r>
            <a:r>
              <a:rPr lang="en-US" dirty="0"/>
              <a:t>Jehovah Shammah,</a:t>
            </a:r>
            <a:r>
              <a:rPr lang="ru-RU" dirty="0"/>
              <a:t>"</a:t>
            </a:r>
            <a:r>
              <a:rPr lang="en-US" dirty="0"/>
              <a:t> meaning </a:t>
            </a:r>
            <a:r>
              <a:rPr lang="ru-RU" dirty="0"/>
              <a:t>"</a:t>
            </a:r>
            <a:r>
              <a:rPr lang="en-US" dirty="0"/>
              <a:t>Jehovah Is There.</a:t>
            </a:r>
            <a:r>
              <a:rPr lang="ru-RU" dirty="0"/>
              <a:t>"</a:t>
            </a:r>
            <a:r>
              <a:rPr lang="en-US" dirty="0"/>
              <a:t> </a:t>
            </a:r>
            <a:r>
              <a:rPr lang="uk-UA" dirty="0"/>
              <a:t>'</a:t>
            </a:r>
            <a:r>
              <a:rPr lang="en-US" dirty="0"/>
              <a:t>There</a:t>
            </a:r>
            <a:r>
              <a:rPr lang="uk-UA" dirty="0"/>
              <a:t>'</a:t>
            </a:r>
            <a:r>
              <a:rPr lang="en-US" dirty="0"/>
              <a:t>, not </a:t>
            </a:r>
            <a:r>
              <a:rPr lang="uk-UA" dirty="0"/>
              <a:t>'</a:t>
            </a:r>
            <a:r>
              <a:rPr lang="en-US" dirty="0"/>
              <a:t>here</a:t>
            </a:r>
            <a:r>
              <a:rPr lang="uk-UA" dirty="0"/>
              <a:t>'</a:t>
            </a:r>
            <a:r>
              <a:rPr lang="en-US" dirty="0"/>
              <a:t>, since most of the world</a:t>
            </a:r>
            <a:r>
              <a:rPr lang="uk-UA" dirty="0"/>
              <a:t>'</a:t>
            </a:r>
            <a:r>
              <a:rPr lang="en-US" dirty="0"/>
              <a:t>s population will be referring to it while living outside the land.</a:t>
            </a:r>
          </a:p>
          <a:p>
            <a:r>
              <a:rPr lang="en-US" dirty="0"/>
              <a:t>Jehovah Shammah is what this is all about. The place will be special, because the Lord will be there, and God has allowed us to see some of it in advance, and we will be going there various times during the Messianic Kingdom.</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dirty="0"/>
              <a:t>OS-06-Joshua-</a:t>
            </a:r>
          </a:p>
          <a:p>
            <a:r>
              <a:rPr lang="en-US" dirty="0"/>
              <a:t>OS-26-Ezek40-48-slide 162</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04E26-817F-FB42-A268-1F039CC5C6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1" baseline="0" dirty="0">
                <a:latin typeface="Arial" panose="020B0604020202020204" pitchFamily="34" charset="0"/>
                <a:ea typeface="ＭＳ Ｐゴシック" charset="0"/>
                <a:cs typeface="Arial" panose="020B0604020202020204" pitchFamily="34" charset="0"/>
              </a:rPr>
              <a:t>_______</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OS-05-Deut-294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1" baseline="0" dirty="0">
                <a:latin typeface="Arial" panose="020B0604020202020204" pitchFamily="34" charset="0"/>
                <a:ea typeface="ＭＳ Ｐゴシック" charset="0"/>
                <a:cs typeface="Arial" panose="020B0604020202020204" pitchFamily="34" charset="0"/>
              </a:rPr>
              <a:t>OS-26-Ezek33-39-slide 111</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OS-33-Micah-188</a:t>
            </a:r>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think that we are fair, but each of our judgments is flawed and biased. Only God can judge and he will choose to allocate fair boundaries.</a:t>
            </a:r>
          </a:p>
          <a:p>
            <a:endParaRPr lang="en-US" dirty="0"/>
          </a:p>
          <a:p>
            <a:r>
              <a:rPr lang="en-US" dirty="0"/>
              <a:t>But what about Gentiles? Is this land only for Jews? Not at all…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8574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defRPr>
            </a:lvl1pPr>
          </a:lstStyle>
          <a:p>
            <a:r>
              <a:rPr lang="en-US" dirty="0"/>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47C4D7-51E8-254B-A638-29528633ABE1}" type="slidenum">
              <a:rPr lang="en-US" smtClean="0"/>
              <a:pPr>
                <a:defRPr/>
              </a:pPr>
              <a:t>‹#›</a:t>
            </a:fld>
            <a:endParaRPr lang="en-US" dirty="0"/>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6F854B-A9A0-3A49-9927-EDFD8903BAF2}" type="slidenum">
              <a:rPr lang="en-US" smtClean="0"/>
              <a:pPr>
                <a:defRPr/>
              </a:pPr>
              <a:t>‹#›</a:t>
            </a:fld>
            <a:endParaRPr lang="en-US" dirty="0"/>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14301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866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219380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CB08A3-C042-C54A-84CF-27345CCFE65C}" type="slidenum">
              <a:rPr lang="en-US" smtClean="0"/>
              <a:pPr>
                <a:defRPr/>
              </a:pPr>
              <a:t>‹#›</a:t>
            </a:fld>
            <a:endParaRPr lang="en-US" dirty="0"/>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8929531"/>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17269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573"/>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033317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056495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156951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238248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310936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884249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200487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A723C2C-D2B9-6549-A0EC-65D9866197CF}"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704429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376945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fld id="{5CB8530E-8F8C-B54A-846F-24EA52AB6A3F}" type="datetime1">
              <a:rPr lang="en-US" smtClean="0">
                <a:solidFill>
                  <a:srgbClr val="FFFFFF"/>
                </a:solidFill>
              </a:rPr>
              <a:pPr>
                <a:defRPr/>
              </a:pPr>
              <a:t>2/13/24</a:t>
            </a:fld>
            <a:endParaRPr lang="en-US" dirty="0">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0E37B833-7D87-664A-9FA8-A85C50856E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5623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BE4FEDD-7963-5B47-A017-3A8BDBD0F414}" type="datetime1">
              <a:rPr lang="en-US" smtClean="0">
                <a:solidFill>
                  <a:srgbClr val="FFFFFF"/>
                </a:solidFill>
              </a:rPr>
              <a:pPr>
                <a:defRPr/>
              </a:pPr>
              <a:t>2/13/24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47CC66-71DD-6742-9614-62BBDE6D110A}"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966585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CD81E2C-E512-554A-BC8F-19452F7D9A5A}" type="datetime1">
              <a:rPr lang="en-US" smtClean="0">
                <a:solidFill>
                  <a:srgbClr val="FFFFFF"/>
                </a:solidFill>
              </a:rPr>
              <a:pPr>
                <a:defRPr/>
              </a:pPr>
              <a:t>2/13/24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C6F5AC0-1A92-0C44-8C6A-B0772D7D8183}"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430456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552FF3AB-6F4E-F64B-B2A3-A8B607B7336E}" type="datetime1">
              <a:rPr lang="en-US" smtClean="0">
                <a:solidFill>
                  <a:srgbClr val="FFFFFF"/>
                </a:solidFill>
              </a:rPr>
              <a:pPr>
                <a:defRPr/>
              </a:pPr>
              <a:t>2/13/24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5C08063-3A80-624F-A3B1-27770B22F63A}"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47418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E764046-5CE5-8749-81E1-AEC9D4CE587D}" type="datetime1">
              <a:rPr lang="en-US" smtClean="0">
                <a:solidFill>
                  <a:srgbClr val="FFFFFF"/>
                </a:solidFill>
              </a:rPr>
              <a:pPr>
                <a:defRPr/>
              </a:pPr>
              <a:t>2/13/24</a:t>
            </a:fld>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AB700E-E0FF-6D45-ACC7-17D1D9775152}" type="slidenum">
              <a:rPr lang="en-US" smtClean="0">
                <a:solidFill>
                  <a:srgbClr val="FFFFFF"/>
                </a:solidFill>
              </a:rPr>
              <a:pPr>
                <a:defRPr/>
              </a:pPr>
              <a:t>‹#›</a:t>
            </a:fld>
            <a:endParaRPr lang="en-US" dirty="0">
              <a:solidFill>
                <a:srgbClr val="FFFFFF"/>
              </a:solidFill>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84690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2C7FA4F-C273-7F43-A5CF-2853583241EC}" type="datetime1">
              <a:rPr lang="en-US" smtClean="0">
                <a:solidFill>
                  <a:srgbClr val="FFFFFF"/>
                </a:solidFill>
              </a:rPr>
              <a:pPr>
                <a:defRPr/>
              </a:pPr>
              <a:t>2/13/24</a:t>
            </a:fld>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B89C20-3DED-C54E-963F-D775AE6BB834}" type="slidenum">
              <a:rPr lang="en-US" smtClean="0">
                <a:solidFill>
                  <a:srgbClr val="FFFFFF"/>
                </a:solidFill>
              </a:rPr>
              <a:pPr>
                <a:defRPr/>
              </a:pPr>
              <a:t>‹#›</a:t>
            </a:fld>
            <a:endParaRPr lang="en-US" dirty="0">
              <a:solidFill>
                <a:srgbClr val="FFFFFF"/>
              </a:solidFill>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112392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5802068-7D8A-8E48-BE86-1D0020C7091E}" type="datetime1">
              <a:rPr lang="en-US" smtClean="0">
                <a:solidFill>
                  <a:srgbClr val="FFFFFF"/>
                </a:solidFill>
              </a:rPr>
              <a:pPr>
                <a:defRPr/>
              </a:pPr>
              <a:t>2/13/24</a:t>
            </a:fld>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1C25122-1AFB-C847-820C-43A630E36A55}" type="slidenum">
              <a:rPr lang="en-US" smtClean="0">
                <a:solidFill>
                  <a:srgbClr val="FFFFFF"/>
                </a:solidFill>
              </a:rPr>
              <a:pPr>
                <a:defRPr/>
              </a:pPr>
              <a:t>‹#›</a:t>
            </a:fld>
            <a:endParaRPr lang="en-US" dirty="0">
              <a:solidFill>
                <a:srgbClr val="FFFFFF"/>
              </a:solidFill>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72363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5387939-8649-E040-826D-595B4AF5BD47}" type="datetime1">
              <a:rPr lang="en-US" smtClean="0">
                <a:solidFill>
                  <a:srgbClr val="FFFFFF"/>
                </a:solidFill>
              </a:rPr>
              <a:pPr>
                <a:defRPr/>
              </a:pPr>
              <a:t>2/13/24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D8AC723-311A-1B48-86DC-9805A2CC434E}"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52944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7F814FD-6E48-F148-81B4-072D12A448F8}" type="datetime1">
              <a:rPr lang="en-US" smtClean="0">
                <a:solidFill>
                  <a:srgbClr val="FFFFFF"/>
                </a:solidFill>
              </a:rPr>
              <a:pPr>
                <a:defRPr/>
              </a:pPr>
              <a:t>2/13/24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E984352-4CEC-7C4B-9AD5-68B08F2E8355}"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28501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B05CC76-D695-BA47-8C6F-ACF905511300}"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400777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B420CB2-18DD-F94D-8DBC-E75B50E918C0}" type="datetime1">
              <a:rPr lang="en-US" smtClean="0">
                <a:solidFill>
                  <a:srgbClr val="FFFFFF"/>
                </a:solidFill>
              </a:rPr>
              <a:pPr>
                <a:defRPr/>
              </a:pPr>
              <a:t>2/13/24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C6B202C-6A86-CF48-AC5B-66019767B2D6}"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755911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96729E21-C5DE-E140-AED3-84CB99F2D27F}" type="datetime1">
              <a:rPr lang="en-US" smtClean="0">
                <a:solidFill>
                  <a:srgbClr val="FFFFFF"/>
                </a:solidFill>
              </a:rPr>
              <a:pPr>
                <a:defRPr/>
              </a:pPr>
              <a:t>2/13/24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5E8C78-3953-F549-98D2-B1E9B52FE167}"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23391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A6F2220-B88C-D14C-BB4D-1D5E40558FB0}"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69844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8E71006-9F6E-B847-959D-60F88598AC9D}" type="slidenum">
              <a:rPr lang="en-US" smtClean="0"/>
              <a:pPr>
                <a:defRPr/>
              </a:pPr>
              <a:t>‹#›</a:t>
            </a:fld>
            <a:endParaRPr lang="en-US" dirty="0"/>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82149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6AAD3D3-7947-7242-A91D-78CA87CA7512}" type="slidenum">
              <a:rPr lang="en-US" smtClean="0"/>
              <a:pPr>
                <a:defRPr/>
              </a:pPr>
              <a:t>‹#›</a:t>
            </a:fld>
            <a:endParaRPr lang="en-US" dirty="0"/>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63719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01490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5791924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5124252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674612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76284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132E5E0-D717-514D-978D-B2A19B7B0D54}" type="slidenum">
              <a:rPr lang="en-US" smtClean="0"/>
              <a:pPr>
                <a:defRPr/>
              </a:pPr>
              <a:t>‹#›</a:t>
            </a:fld>
            <a:endParaRPr lang="en-US" dirty="0"/>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341126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78482154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82811607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2283588820"/>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2402236660"/>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2226044694"/>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373736245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39935706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3220661597"/>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113523881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388159712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D90F88-023E-484F-921B-FC3494A7B68B}"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403960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207761498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265437512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C8B9081-9FA4-C749-B377-7F0D0C7F84E2}" type="slidenum">
              <a:rPr lang="en-US" smtClean="0"/>
              <a:pPr>
                <a:defRPr/>
              </a:pPr>
              <a:t>‹#›</a:t>
            </a:fld>
            <a:endParaRPr lang="en-US" dirty="0"/>
          </a:p>
        </p:txBody>
      </p:sp>
    </p:spTree>
    <p:extLst>
      <p:ext uri="{BB962C8B-B14F-4D97-AF65-F5344CB8AC3E}">
        <p14:creationId xmlns:p14="http://schemas.microsoft.com/office/powerpoint/2010/main" val="250036450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E419DB5-B62D-F948-97A8-2A021FCD0360}" type="slidenum">
              <a:rPr lang="en-US" smtClean="0"/>
              <a:pPr>
                <a:defRPr/>
              </a:pPr>
              <a:t>‹#›</a:t>
            </a:fld>
            <a:endParaRPr lang="en-US" dirty="0"/>
          </a:p>
        </p:txBody>
      </p:sp>
    </p:spTree>
    <p:extLst>
      <p:ext uri="{BB962C8B-B14F-4D97-AF65-F5344CB8AC3E}">
        <p14:creationId xmlns:p14="http://schemas.microsoft.com/office/powerpoint/2010/main" val="173809436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D309095-E2F1-D14D-8CEA-27900A3FB3B6}" type="slidenum">
              <a:rPr lang="en-US" smtClean="0"/>
              <a:pPr>
                <a:defRPr/>
              </a:pPr>
              <a:t>‹#›</a:t>
            </a:fld>
            <a:endParaRPr lang="en-US" dirty="0"/>
          </a:p>
        </p:txBody>
      </p:sp>
    </p:spTree>
    <p:extLst>
      <p:ext uri="{BB962C8B-B14F-4D97-AF65-F5344CB8AC3E}">
        <p14:creationId xmlns:p14="http://schemas.microsoft.com/office/powerpoint/2010/main" val="2078401374"/>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416C3312-98A1-8941-8FC0-5FC255147CCF}" type="slidenum">
              <a:rPr lang="en-US" smtClean="0"/>
              <a:pPr>
                <a:defRPr/>
              </a:pPr>
              <a:t>‹#›</a:t>
            </a:fld>
            <a:endParaRPr lang="en-US" dirty="0"/>
          </a:p>
        </p:txBody>
      </p:sp>
    </p:spTree>
    <p:extLst>
      <p:ext uri="{BB962C8B-B14F-4D97-AF65-F5344CB8AC3E}">
        <p14:creationId xmlns:p14="http://schemas.microsoft.com/office/powerpoint/2010/main" val="707310994"/>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379AD300-47C8-AA40-932C-2671B134E9B3}" type="slidenum">
              <a:rPr lang="en-US" smtClean="0"/>
              <a:pPr>
                <a:defRPr/>
              </a:pPr>
              <a:t>‹#›</a:t>
            </a:fld>
            <a:endParaRPr lang="en-US" dirty="0"/>
          </a:p>
        </p:txBody>
      </p:sp>
    </p:spTree>
    <p:extLst>
      <p:ext uri="{BB962C8B-B14F-4D97-AF65-F5344CB8AC3E}">
        <p14:creationId xmlns:p14="http://schemas.microsoft.com/office/powerpoint/2010/main" val="166692174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FA99122-805C-414E-8861-63DF805A8B9A}" type="slidenum">
              <a:rPr lang="en-US" smtClean="0"/>
              <a:pPr>
                <a:defRPr/>
              </a:pPr>
              <a:t>‹#›</a:t>
            </a:fld>
            <a:endParaRPr lang="en-US" dirty="0"/>
          </a:p>
        </p:txBody>
      </p:sp>
    </p:spTree>
    <p:extLst>
      <p:ext uri="{BB962C8B-B14F-4D97-AF65-F5344CB8AC3E}">
        <p14:creationId xmlns:p14="http://schemas.microsoft.com/office/powerpoint/2010/main" val="3265328401"/>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E912391-36D3-A24F-A247-B6EDADB4CD58}" type="slidenum">
              <a:rPr lang="en-US" smtClean="0"/>
              <a:pPr>
                <a:defRPr/>
              </a:pPr>
              <a:t>‹#›</a:t>
            </a:fld>
            <a:endParaRPr lang="en-US" dirty="0"/>
          </a:p>
        </p:txBody>
      </p:sp>
    </p:spTree>
    <p:extLst>
      <p:ext uri="{BB962C8B-B14F-4D97-AF65-F5344CB8AC3E}">
        <p14:creationId xmlns:p14="http://schemas.microsoft.com/office/powerpoint/2010/main" val="323469595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307D6C1-26DE-774A-AB06-C79CFFDFE377}" type="slidenum">
              <a:rPr lang="en-US" smtClean="0"/>
              <a:pPr>
                <a:defRPr/>
              </a:pPr>
              <a:t>‹#›</a:t>
            </a:fld>
            <a:endParaRPr lang="en-US" dirty="0"/>
          </a:p>
        </p:txBody>
      </p:sp>
    </p:spTree>
    <p:extLst>
      <p:ext uri="{BB962C8B-B14F-4D97-AF65-F5344CB8AC3E}">
        <p14:creationId xmlns:p14="http://schemas.microsoft.com/office/powerpoint/2010/main" val="131156503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F54233E-A934-8247-9B2D-E10A6EB363AF}"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805793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C01F901D-6BC8-1D4D-889F-FC74B46DBE62}" type="slidenum">
              <a:rPr lang="en-US" smtClean="0"/>
              <a:pPr>
                <a:defRPr/>
              </a:pPr>
              <a:t>‹#›</a:t>
            </a:fld>
            <a:endParaRPr lang="en-US" dirty="0"/>
          </a:p>
        </p:txBody>
      </p:sp>
    </p:spTree>
    <p:extLst>
      <p:ext uri="{BB962C8B-B14F-4D97-AF65-F5344CB8AC3E}">
        <p14:creationId xmlns:p14="http://schemas.microsoft.com/office/powerpoint/2010/main" val="162264508"/>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A49B3FE-370C-8940-A831-05F018C209BE}" type="slidenum">
              <a:rPr lang="en-US" smtClean="0"/>
              <a:pPr>
                <a:defRPr/>
              </a:pPr>
              <a:t>‹#›</a:t>
            </a:fld>
            <a:endParaRPr lang="en-US" dirty="0"/>
          </a:p>
        </p:txBody>
      </p:sp>
    </p:spTree>
    <p:extLst>
      <p:ext uri="{BB962C8B-B14F-4D97-AF65-F5344CB8AC3E}">
        <p14:creationId xmlns:p14="http://schemas.microsoft.com/office/powerpoint/2010/main" val="427199225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4B538EA-CBB2-7D44-B30A-F37DB512087D}" type="slidenum">
              <a:rPr lang="en-US" smtClean="0"/>
              <a:pPr>
                <a:defRPr/>
              </a:pPr>
              <a:t>‹#›</a:t>
            </a:fld>
            <a:endParaRPr lang="en-US" dirty="0"/>
          </a:p>
        </p:txBody>
      </p:sp>
    </p:spTree>
    <p:extLst>
      <p:ext uri="{BB962C8B-B14F-4D97-AF65-F5344CB8AC3E}">
        <p14:creationId xmlns:p14="http://schemas.microsoft.com/office/powerpoint/2010/main" val="245389888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E9052A9D-B530-474D-9C99-7809E92A31F1}" type="slidenum">
              <a:rPr lang="en-US" smtClean="0"/>
              <a:pPr>
                <a:defRPr/>
              </a:pPr>
              <a:t>‹#›</a:t>
            </a:fld>
            <a:endParaRPr lang="en-US" dirty="0"/>
          </a:p>
        </p:txBody>
      </p:sp>
    </p:spTree>
    <p:extLst>
      <p:ext uri="{BB962C8B-B14F-4D97-AF65-F5344CB8AC3E}">
        <p14:creationId xmlns:p14="http://schemas.microsoft.com/office/powerpoint/2010/main" val="28995217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9792898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E0BF1F0C-FB76-0A47-B6B7-11632FAD9E62}" type="slidenum">
              <a:rPr lang="en-GB" smtClean="0"/>
              <a:pPr>
                <a:defRPr/>
              </a:pPr>
              <a:t>‹#›</a:t>
            </a:fld>
            <a:endParaRPr lang="en-GB" dirty="0"/>
          </a:p>
        </p:txBody>
      </p:sp>
    </p:spTree>
    <p:extLst>
      <p:ext uri="{BB962C8B-B14F-4D97-AF65-F5344CB8AC3E}">
        <p14:creationId xmlns:p14="http://schemas.microsoft.com/office/powerpoint/2010/main" val="41469946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19ED44-FC07-0B44-B0F1-2DD444D836A5}" type="slidenum">
              <a:rPr lang="en-US" smtClean="0"/>
              <a:pPr>
                <a:defRPr/>
              </a:pPr>
              <a:t>‹#›</a:t>
            </a:fld>
            <a:endParaRPr lang="en-US" dirty="0"/>
          </a:p>
        </p:txBody>
      </p:sp>
    </p:spTree>
    <p:extLst>
      <p:ext uri="{BB962C8B-B14F-4D97-AF65-F5344CB8AC3E}">
        <p14:creationId xmlns:p14="http://schemas.microsoft.com/office/powerpoint/2010/main" val="8151657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96378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79997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456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266010-C230-0C49-8FEB-8F121AA70399}" type="slidenum">
              <a:rPr lang="en-US" smtClean="0"/>
              <a:pPr>
                <a:defRPr/>
              </a:pPr>
              <a:t>‹#›</a:t>
            </a:fld>
            <a:endParaRPr lang="en-US" dirty="0"/>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F960DF0-3957-B340-8F45-3D02C6E05E0D}"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72526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58294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37477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02889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55870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58452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1885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8721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21351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4081002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72234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C95A693-CAC1-644F-BD87-779474114D72}"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727801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05726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660192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276028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249106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4887142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641595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190249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2610697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76799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275663581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pPr>
                <a:defRPr/>
              </a:pPr>
              <a:t>‹#›</a:t>
            </a:fld>
            <a:endParaRPr lang="en-US" dirty="0"/>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21287605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2625222756"/>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300997602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06731805"/>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2579177661"/>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156318921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543069630"/>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252124075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206766351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78298345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pPr>
                <a:defRPr/>
              </a:pPr>
              <a:t>‹#›</a:t>
            </a:fld>
            <a:endParaRPr lang="en-US" dirty="0"/>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35604429"/>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11476479"/>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918983"/>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5746460"/>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148293"/>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704313"/>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76925971"/>
      </p:ext>
    </p:extLst>
  </p:cSld>
  <p:clrMapOvr>
    <a:masterClrMapping/>
  </p:clrMapOvr>
  <p:transition>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869570"/>
      </p:ext>
    </p:extLst>
  </p:cSld>
  <p:clrMapOvr>
    <a:masterClrMapping/>
  </p:clrMapOvr>
  <p:transition>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6947185"/>
      </p:ext>
    </p:extLst>
  </p:cSld>
  <p:clrMapOvr>
    <a:masterClrMapping/>
  </p:clrMapOvr>
  <p:transition>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4901135"/>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pPr>
                <a:defRPr/>
              </a:pPr>
              <a:t>‹#›</a:t>
            </a:fld>
            <a:endParaRPr lang="en-US" dirty="0"/>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301517"/>
      </p:ext>
    </p:extLst>
  </p:cSld>
  <p:clrMapOvr>
    <a:masterClrMapping/>
  </p:clrMapOvr>
  <p:transition>
    <p:wheel spokes="0"/>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760364"/>
      </p:ext>
    </p:extLst>
  </p:cSld>
  <p:clrMapOvr>
    <a:masterClrMapping/>
  </p:clrMapOvr>
  <p:transition>
    <p:wheel spokes="0"/>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7CF261-2D5D-6F48-BBD8-91807B40F52E}" type="slidenum">
              <a:rPr lang="en-US" smtClean="0"/>
              <a:pPr>
                <a:defRPr/>
              </a:pPr>
              <a:t>‹#›</a:t>
            </a:fld>
            <a:endParaRPr lang="en-US" dirty="0"/>
          </a:p>
        </p:txBody>
      </p:sp>
    </p:spTree>
    <p:extLst>
      <p:ext uri="{BB962C8B-B14F-4D97-AF65-F5344CB8AC3E}">
        <p14:creationId xmlns:p14="http://schemas.microsoft.com/office/powerpoint/2010/main" val="38285684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9824D9-7BA5-CF42-83A1-2C4255E6D280}" type="slidenum">
              <a:rPr lang="en-US" smtClean="0"/>
              <a:pPr>
                <a:defRPr/>
              </a:pPr>
              <a:t>‹#›</a:t>
            </a:fld>
            <a:endParaRPr lang="en-US" dirty="0"/>
          </a:p>
        </p:txBody>
      </p:sp>
    </p:spTree>
    <p:extLst>
      <p:ext uri="{BB962C8B-B14F-4D97-AF65-F5344CB8AC3E}">
        <p14:creationId xmlns:p14="http://schemas.microsoft.com/office/powerpoint/2010/main" val="135397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F449AA-194E-6444-9D1A-CFB6DD82D980}" type="slidenum">
              <a:rPr lang="en-US" smtClean="0"/>
              <a:pPr>
                <a:defRPr/>
              </a:pPr>
              <a:t>‹#›</a:t>
            </a:fld>
            <a:endParaRPr lang="en-US" dirty="0"/>
          </a:p>
        </p:txBody>
      </p:sp>
    </p:spTree>
    <p:extLst>
      <p:ext uri="{BB962C8B-B14F-4D97-AF65-F5344CB8AC3E}">
        <p14:creationId xmlns:p14="http://schemas.microsoft.com/office/powerpoint/2010/main" val="32833257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372176-3AF5-2945-9B0B-3C141429363B}" type="slidenum">
              <a:rPr lang="en-US" smtClean="0"/>
              <a:pPr>
                <a:defRPr/>
              </a:pPr>
              <a:t>‹#›</a:t>
            </a:fld>
            <a:endParaRPr lang="en-US" dirty="0"/>
          </a:p>
        </p:txBody>
      </p:sp>
    </p:spTree>
    <p:extLst>
      <p:ext uri="{BB962C8B-B14F-4D97-AF65-F5344CB8AC3E}">
        <p14:creationId xmlns:p14="http://schemas.microsoft.com/office/powerpoint/2010/main" val="595614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F457A52-2488-724A-B06E-5FA37FF0A7F7}" type="slidenum">
              <a:rPr lang="en-US" smtClean="0"/>
              <a:pPr>
                <a:defRPr/>
              </a:pPr>
              <a:t>‹#›</a:t>
            </a:fld>
            <a:endParaRPr lang="en-US" dirty="0"/>
          </a:p>
        </p:txBody>
      </p:sp>
    </p:spTree>
    <p:extLst>
      <p:ext uri="{BB962C8B-B14F-4D97-AF65-F5344CB8AC3E}">
        <p14:creationId xmlns:p14="http://schemas.microsoft.com/office/powerpoint/2010/main" val="28777846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5863E7-A73B-E841-8F7C-CC97D97BF6EC}" type="slidenum">
              <a:rPr lang="en-US" smtClean="0"/>
              <a:pPr>
                <a:defRPr/>
              </a:pPr>
              <a:t>‹#›</a:t>
            </a:fld>
            <a:endParaRPr lang="en-US" dirty="0"/>
          </a:p>
        </p:txBody>
      </p:sp>
    </p:spTree>
    <p:extLst>
      <p:ext uri="{BB962C8B-B14F-4D97-AF65-F5344CB8AC3E}">
        <p14:creationId xmlns:p14="http://schemas.microsoft.com/office/powerpoint/2010/main" val="18622834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390BF3-A95B-0349-8AC0-E92CDB33825E}" type="slidenum">
              <a:rPr lang="en-US" smtClean="0"/>
              <a:pPr>
                <a:defRPr/>
              </a:pPr>
              <a:t>‹#›</a:t>
            </a:fld>
            <a:endParaRPr lang="en-US" dirty="0"/>
          </a:p>
        </p:txBody>
      </p:sp>
    </p:spTree>
    <p:extLst>
      <p:ext uri="{BB962C8B-B14F-4D97-AF65-F5344CB8AC3E}">
        <p14:creationId xmlns:p14="http://schemas.microsoft.com/office/powerpoint/2010/main" val="39003592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F02E40-401E-654A-863C-78B9834FCC2D}" type="slidenum">
              <a:rPr lang="en-US" smtClean="0"/>
              <a:pPr>
                <a:defRPr/>
              </a:pPr>
              <a:t>‹#›</a:t>
            </a:fld>
            <a:endParaRPr lang="en-US" dirty="0"/>
          </a:p>
        </p:txBody>
      </p:sp>
    </p:spTree>
    <p:extLst>
      <p:ext uri="{BB962C8B-B14F-4D97-AF65-F5344CB8AC3E}">
        <p14:creationId xmlns:p14="http://schemas.microsoft.com/office/powerpoint/2010/main" val="3627678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pPr>
                <a:defRPr/>
              </a:pPr>
              <a:t>‹#›</a:t>
            </a:fld>
            <a:endParaRPr lang="en-US" dirty="0"/>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8484E9-177C-C141-BE6B-02B9ABC50133}" type="slidenum">
              <a:rPr lang="en-US" smtClean="0"/>
              <a:pPr>
                <a:defRPr/>
              </a:pPr>
              <a:t>‹#›</a:t>
            </a:fld>
            <a:endParaRPr lang="en-US" dirty="0"/>
          </a:p>
        </p:txBody>
      </p:sp>
    </p:spTree>
    <p:extLst>
      <p:ext uri="{BB962C8B-B14F-4D97-AF65-F5344CB8AC3E}">
        <p14:creationId xmlns:p14="http://schemas.microsoft.com/office/powerpoint/2010/main" val="29577389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621164-51C5-7442-A40F-530D9A44C036}" type="slidenum">
              <a:rPr lang="en-US" smtClean="0"/>
              <a:pPr>
                <a:defRPr/>
              </a:pPr>
              <a:t>‹#›</a:t>
            </a:fld>
            <a:endParaRPr lang="en-US" dirty="0"/>
          </a:p>
        </p:txBody>
      </p:sp>
    </p:spTree>
    <p:extLst>
      <p:ext uri="{BB962C8B-B14F-4D97-AF65-F5344CB8AC3E}">
        <p14:creationId xmlns:p14="http://schemas.microsoft.com/office/powerpoint/2010/main" val="9743158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1"/>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9178EF-8A55-9B44-BB41-E1EF82C38AAC}" type="slidenum">
              <a:rPr lang="en-US" smtClean="0"/>
              <a:pPr>
                <a:defRPr/>
              </a:pPr>
              <a:t>‹#›</a:t>
            </a:fld>
            <a:endParaRPr lang="en-US" dirty="0"/>
          </a:p>
        </p:txBody>
      </p:sp>
    </p:spTree>
    <p:extLst>
      <p:ext uri="{BB962C8B-B14F-4D97-AF65-F5344CB8AC3E}">
        <p14:creationId xmlns:p14="http://schemas.microsoft.com/office/powerpoint/2010/main" val="32966740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28269678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1252778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22183060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8418595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2471131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1478573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4216912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pPr>
                <a:defRPr/>
              </a:pPr>
              <a:t>‹#›</a:t>
            </a:fld>
            <a:endParaRPr lang="en-US" dirty="0"/>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9518061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4605122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909619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9768744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25760053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22666210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22216686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10969377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37375277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08214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pPr>
                <a:defRPr/>
              </a:pPr>
              <a:t>‹#›</a:t>
            </a:fld>
            <a:endParaRPr lang="en-US" dirty="0"/>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5184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38315581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10302776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sz="2400"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sz="2400"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z="2400" smtClean="0"/>
              <a:pPr/>
              <a:t>‹#›</a:t>
            </a:fld>
            <a:endParaRPr lang="en-US" sz="2400" dirty="0"/>
          </a:p>
        </p:txBody>
      </p:sp>
    </p:spTree>
    <p:extLst>
      <p:ext uri="{BB962C8B-B14F-4D97-AF65-F5344CB8AC3E}">
        <p14:creationId xmlns:p14="http://schemas.microsoft.com/office/powerpoint/2010/main" val="22013576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27023741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7043558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31008465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28440877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sz="2400"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39298421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b="1" i="0">
                <a:effectLst>
                  <a:outerShdw blurRad="38100" dist="38100" dir="2700000" algn="tl">
                    <a:srgbClr val="DDDDDD"/>
                  </a:outerShdw>
                </a:effectLst>
                <a:latin typeface="Arial" panose="020B0604020202020204" pitchFamily="34" charset="0"/>
              </a:defRPr>
            </a:lvl1pPr>
          </a:lstStyle>
          <a:p>
            <a:pPr>
              <a:defRPr/>
            </a:pPr>
            <a:fld id="{505A1344-2ABF-1E4C-A27D-D325DC679576}" type="slidenum">
              <a:rPr lang="en-GB" smtClean="0"/>
              <a:pPr>
                <a:defRPr/>
              </a:pPr>
              <a:t>‹#›</a:t>
            </a:fld>
            <a:endParaRPr lang="en-GB" dirty="0"/>
          </a:p>
        </p:txBody>
      </p:sp>
    </p:spTree>
    <p:extLst>
      <p:ext uri="{BB962C8B-B14F-4D97-AF65-F5344CB8AC3E}">
        <p14:creationId xmlns:p14="http://schemas.microsoft.com/office/powerpoint/2010/main" val="2665988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pPr>
                <a:defRPr/>
              </a:pPr>
              <a:t>‹#›</a:t>
            </a:fld>
            <a:endParaRPr lang="en-US" dirty="0"/>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42318806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fld id="{1870B6B7-B22F-2C40-ACDC-DB17191C712B}"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31059094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ABBD4F-1754-B244-9702-F4366836B2E7}"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3916656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8E46F-4B9B-FE43-BD12-A34E18716D73}"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5910073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FD4BB7-BB45-DB49-9B16-2D89E9977D38}"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12691776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736D4F-38AA-1A4F-B926-40CFF3F2FE3A}"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2737662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E461841-9FEB-4746-BA4F-60B8AFE8985D}"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3710086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6477B6C-65C5-9544-BACA-ACC922EEAE49}"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40010563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745C4-94CC-3F46-A9C8-78F701C08FC4}"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9456647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1ECCE2-B02C-2147-98D8-34F3B004647E}"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85714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pPr>
                <a:defRPr/>
              </a:pPr>
              <a:t>‹#›</a:t>
            </a:fld>
            <a:endParaRPr lang="en-US" dirty="0"/>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A1A6F78-7CD2-5146-AE97-E3BFCE8FA8CB}"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40520559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26871F-F384-ED4B-96D3-526BE041D72E}"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8640818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A1E7B2D-88C4-8849-A50A-380ED0C9E16C}"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22915658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solidFill>
                  <a:srgbClr val="FFFFCC"/>
                </a:solidFill>
                <a:latin typeface="Arial" panose="020B0604020202020204" pitchFamily="34" charset="0"/>
                <a:ea typeface="新細明體" charset="0"/>
                <a:cs typeface="新細明體" charset="0"/>
              </a:defRPr>
            </a:lvl1pPr>
          </a:lstStyle>
          <a:p>
            <a:pPr>
              <a:defRPr/>
            </a:pPr>
            <a:fld id="{8A6A3034-524C-F147-8D9E-85272E27B154}" type="slidenum">
              <a:rPr lang="en-US" altLang="zh-TW" smtClean="0"/>
              <a:pPr>
                <a:defRPr/>
              </a:pPr>
              <a:t>‹#›</a:t>
            </a:fld>
            <a:endParaRPr lang="en-US" altLang="zh-TW" dirty="0"/>
          </a:p>
        </p:txBody>
      </p:sp>
    </p:spTree>
    <p:extLst>
      <p:ext uri="{BB962C8B-B14F-4D97-AF65-F5344CB8AC3E}">
        <p14:creationId xmlns:p14="http://schemas.microsoft.com/office/powerpoint/2010/main" val="30635713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724AD19-5567-1F40-BD3C-979751CD7CF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158187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2657D-718C-A649-9A86-323AF4EED19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459338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0F2435-17C9-1A42-BDF6-F4E17AF0F24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2536149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D22A1-C25A-CD43-9446-D92B94E2BB9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1650728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8BAB1-6AFD-A843-A4AB-700B463C152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78533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77FAB6-4DF3-B04F-800B-6432CF4AB93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09878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B08EB3-51DB-6A47-9B22-C34B61DA078F}" type="slidenum">
              <a:rPr lang="en-US" smtClean="0"/>
              <a:pPr>
                <a:defRPr/>
              </a:pPr>
              <a:t>‹#›</a:t>
            </a:fld>
            <a:endParaRPr lang="en-US" dirty="0"/>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pPr>
                <a:defRPr/>
              </a:pPr>
              <a:t>‹#›</a:t>
            </a:fld>
            <a:endParaRPr lang="en-US" dirty="0"/>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572228-36AB-9C44-A9FA-FA1727DA609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2756752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A5903-43BA-9840-BF84-126A6EAE51B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0745203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A5A7F-DBDD-C74B-BAF1-E24CF075C71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2354480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148214-13D0-7340-A566-D522B3F180F9}"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6771854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7077A2-EAFC-5C4B-9920-F3BC0460E5A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290629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67B16-89A1-DC49-A320-AF49C02560A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071155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6159606"/>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7117418"/>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3221402"/>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369309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pPr>
                <a:defRPr/>
              </a:pPr>
              <a:t>‹#›</a:t>
            </a:fld>
            <a:endParaRPr lang="en-US" dirty="0"/>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673584"/>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6344839"/>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173021"/>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4174481"/>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8338733"/>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0208285"/>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7148845"/>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3493086"/>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A723C2C-D2B9-6549-A0EC-65D9866197CF}"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37080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B05CC76-D695-BA47-8C6F-ACF905511300}"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40225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pPr>
                <a:defRPr/>
              </a:pPr>
              <a:t>‹#›</a:t>
            </a:fld>
            <a:endParaRPr lang="en-US" dirty="0"/>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A6F2220-B88C-D14C-BB4D-1D5E40558FB0}"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6347988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8E71006-9F6E-B847-959D-60F88598AC9D}" type="slidenum">
              <a:rPr lang="en-US" smtClean="0">
                <a:solidFill>
                  <a:srgbClr val="FFFFFF"/>
                </a:solidFill>
              </a:rPr>
              <a:pPr>
                <a:defRPr/>
              </a:pPr>
              <a:t>‹#›</a:t>
            </a:fld>
            <a:endParaRPr lang="en-US" dirty="0">
              <a:solidFill>
                <a:srgbClr val="FFFFFF"/>
              </a:solidFill>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2188050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6AAD3D3-7947-7242-A91D-78CA87CA7512}" type="slidenum">
              <a:rPr lang="en-US" smtClean="0">
                <a:solidFill>
                  <a:srgbClr val="FFFFFF"/>
                </a:solidFill>
              </a:rPr>
              <a:pPr>
                <a:defRPr/>
              </a:pPr>
              <a:t>‹#›</a:t>
            </a:fld>
            <a:endParaRPr lang="en-US" dirty="0">
              <a:solidFill>
                <a:srgbClr val="FFFFFF"/>
              </a:solidFill>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470794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132E5E0-D717-514D-978D-B2A19B7B0D54}" type="slidenum">
              <a:rPr lang="en-US" smtClean="0">
                <a:solidFill>
                  <a:srgbClr val="FFFFFF"/>
                </a:solidFill>
              </a:rPr>
              <a:pPr>
                <a:defRPr/>
              </a:pPr>
              <a:t>‹#›</a:t>
            </a:fld>
            <a:endParaRPr lang="en-US" dirty="0">
              <a:solidFill>
                <a:srgbClr val="FFFFFF"/>
              </a:solidFill>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219049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D90F88-023E-484F-921B-FC3494A7B68B}"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948155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F54233E-A934-8247-9B2D-E10A6EB363AF}"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4414940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F960DF0-3957-B340-8F45-3D02C6E05E0D}"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947908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C95A693-CAC1-644F-BD87-779474114D72}"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0082674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2/13/24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39536226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2/13/24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896187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pPr>
                <a:defRPr/>
              </a:pPr>
              <a:t>‹#›</a:t>
            </a:fld>
            <a:endParaRPr lang="en-US" dirty="0"/>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2/13/24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11092265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2/13/24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36884024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2/13/24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37741039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2/13/24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33014936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2/13/24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252573487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2/13/24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12419744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2/13/24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102594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2/13/24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41037762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2/13/24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34953280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68751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26240635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354032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574112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008300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144538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199681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1137926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018500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683519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10210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4188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19321825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346721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483953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83327638"/>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E744A19-0CAB-3240-B2FD-1407ACA4964E}"/>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3E4980E2-F9FC-6848-AFB4-CC7B13DC9C33}"/>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5ED59B2-84B4-D84A-BC95-BFB31FEB8C6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a:extLst>
                  <a:ext uri="{FF2B5EF4-FFF2-40B4-BE49-F238E27FC236}">
                    <a16:creationId xmlns:a16="http://schemas.microsoft.com/office/drawing/2014/main" id="{10D843BF-F94E-CC41-B2E7-0A46CD08910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a:extLst>
                  <a:ext uri="{FF2B5EF4-FFF2-40B4-BE49-F238E27FC236}">
                    <a16:creationId xmlns:a16="http://schemas.microsoft.com/office/drawing/2014/main" id="{24E17491-2167-444F-93B9-C58625ADDDA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a:extLst>
                  <a:ext uri="{FF2B5EF4-FFF2-40B4-BE49-F238E27FC236}">
                    <a16:creationId xmlns:a16="http://schemas.microsoft.com/office/drawing/2014/main" id="{EC2DC289-C698-8649-BF03-4424DE112912}"/>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a:extLst>
                  <a:ext uri="{FF2B5EF4-FFF2-40B4-BE49-F238E27FC236}">
                    <a16:creationId xmlns:a16="http://schemas.microsoft.com/office/drawing/2014/main" id="{985B57D0-8ABE-774A-956D-30C2693AF639}"/>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a:extLst>
                <a:ext uri="{FF2B5EF4-FFF2-40B4-BE49-F238E27FC236}">
                  <a16:creationId xmlns:a16="http://schemas.microsoft.com/office/drawing/2014/main" id="{9C96A964-818F-4046-A35F-1E7864024EA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a:extLst>
                <a:ext uri="{FF2B5EF4-FFF2-40B4-BE49-F238E27FC236}">
                  <a16:creationId xmlns:a16="http://schemas.microsoft.com/office/drawing/2014/main" id="{BD9AC962-A9E9-144B-9BCD-BCB72D44B708}"/>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C6D4E8BF-4660-A746-B3F6-5702B716A756}"/>
              </a:ext>
            </a:extLst>
          </p:cNvPr>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a:extLst>
              <a:ext uri="{FF2B5EF4-FFF2-40B4-BE49-F238E27FC236}">
                <a16:creationId xmlns:a16="http://schemas.microsoft.com/office/drawing/2014/main" id="{9EA1E0BB-81D9-6146-99A4-0800136F3376}"/>
              </a:ext>
            </a:extLst>
          </p:cNvPr>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a:extLst>
              <a:ext uri="{FF2B5EF4-FFF2-40B4-BE49-F238E27FC236}">
                <a16:creationId xmlns:a16="http://schemas.microsoft.com/office/drawing/2014/main" id="{122A3BA2-93AB-9644-B072-5D41843B4F4A}"/>
              </a:ext>
            </a:extLst>
          </p:cNvPr>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fld id="{D94B0485-D9C5-CB45-BADD-6BAB96C16FB0}" type="slidenum">
              <a:rPr lang="en-US" altLang="en-US" smtClean="0"/>
              <a:pPr/>
              <a:t>‹#›</a:t>
            </a:fld>
            <a:endParaRPr lang="en-US" altLang="en-US" dirty="0"/>
          </a:p>
        </p:txBody>
      </p:sp>
    </p:spTree>
    <p:extLst>
      <p:ext uri="{BB962C8B-B14F-4D97-AF65-F5344CB8AC3E}">
        <p14:creationId xmlns:p14="http://schemas.microsoft.com/office/powerpoint/2010/main" val="1863029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04DD9AA-382B-6348-BB63-A6DFE00C9A92}"/>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a:extLst>
              <a:ext uri="{FF2B5EF4-FFF2-40B4-BE49-F238E27FC236}">
                <a16:creationId xmlns:a16="http://schemas.microsoft.com/office/drawing/2014/main" id="{4D535652-F5D1-C74F-9A66-7E62AFEE2153}"/>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E83682E7-4325-024D-8DFC-F9F6ACAE6B90}" type="slidenum">
              <a:rPr lang="en-US" altLang="en-US" smtClean="0"/>
              <a:pPr/>
              <a:t>‹#›</a:t>
            </a:fld>
            <a:endParaRPr lang="en-US" altLang="en-US" dirty="0"/>
          </a:p>
        </p:txBody>
      </p:sp>
      <p:sp>
        <p:nvSpPr>
          <p:cNvPr id="6" name="Rectangle 14">
            <a:extLst>
              <a:ext uri="{FF2B5EF4-FFF2-40B4-BE49-F238E27FC236}">
                <a16:creationId xmlns:a16="http://schemas.microsoft.com/office/drawing/2014/main" id="{BD05AB9F-647D-3341-A24D-7C66B7E3F0B0}"/>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096076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7256EA5-F65B-EE44-8AE8-D60C5BE37BCA}"/>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a:extLst>
              <a:ext uri="{FF2B5EF4-FFF2-40B4-BE49-F238E27FC236}">
                <a16:creationId xmlns:a16="http://schemas.microsoft.com/office/drawing/2014/main" id="{C5E1C2C9-C536-F64D-8854-4B453CFF6ABF}"/>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06027A7F-012A-BC47-954D-848CB2FC9D97}" type="slidenum">
              <a:rPr lang="en-US" altLang="en-US" smtClean="0"/>
              <a:pPr/>
              <a:t>‹#›</a:t>
            </a:fld>
            <a:endParaRPr lang="en-US" altLang="en-US" dirty="0"/>
          </a:p>
        </p:txBody>
      </p:sp>
      <p:sp>
        <p:nvSpPr>
          <p:cNvPr id="6" name="Rectangle 14">
            <a:extLst>
              <a:ext uri="{FF2B5EF4-FFF2-40B4-BE49-F238E27FC236}">
                <a16:creationId xmlns:a16="http://schemas.microsoft.com/office/drawing/2014/main" id="{D97C1905-2566-EC48-B1BE-5F5D760EC002}"/>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0214251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91128AC-64BC-5840-AE20-171C33B59B60}"/>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a:extLst>
              <a:ext uri="{FF2B5EF4-FFF2-40B4-BE49-F238E27FC236}">
                <a16:creationId xmlns:a16="http://schemas.microsoft.com/office/drawing/2014/main" id="{1B9C8543-B635-014E-8CE9-A321754BB415}"/>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F00B6555-7227-694F-8B93-13F3D6A45318}" type="slidenum">
              <a:rPr lang="en-US" altLang="en-US" smtClean="0"/>
              <a:pPr/>
              <a:t>‹#›</a:t>
            </a:fld>
            <a:endParaRPr lang="en-US" altLang="en-US" dirty="0"/>
          </a:p>
        </p:txBody>
      </p:sp>
      <p:sp>
        <p:nvSpPr>
          <p:cNvPr id="7" name="Rectangle 14">
            <a:extLst>
              <a:ext uri="{FF2B5EF4-FFF2-40B4-BE49-F238E27FC236}">
                <a16:creationId xmlns:a16="http://schemas.microsoft.com/office/drawing/2014/main" id="{6C850A07-CE86-6D43-9DBD-E3CB28C14C0F}"/>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171637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0AE054D-4E12-F544-948D-F55433E4BBC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3">
            <a:extLst>
              <a:ext uri="{FF2B5EF4-FFF2-40B4-BE49-F238E27FC236}">
                <a16:creationId xmlns:a16="http://schemas.microsoft.com/office/drawing/2014/main" id="{2D568A5F-3535-444E-B297-D2E705DC94EF}"/>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7F5502AB-1C8B-A24C-9079-B7620BF4172D}" type="slidenum">
              <a:rPr lang="en-US" altLang="en-US" smtClean="0"/>
              <a:pPr/>
              <a:t>‹#›</a:t>
            </a:fld>
            <a:endParaRPr lang="en-US" altLang="en-US" dirty="0"/>
          </a:p>
        </p:txBody>
      </p:sp>
      <p:sp>
        <p:nvSpPr>
          <p:cNvPr id="9" name="Rectangle 14">
            <a:extLst>
              <a:ext uri="{FF2B5EF4-FFF2-40B4-BE49-F238E27FC236}">
                <a16:creationId xmlns:a16="http://schemas.microsoft.com/office/drawing/2014/main" id="{2FEF3074-B47E-8846-9C07-F3271B90D59A}"/>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53537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23CED7-FEC1-FE47-96CF-0FB0AA1629D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3">
            <a:extLst>
              <a:ext uri="{FF2B5EF4-FFF2-40B4-BE49-F238E27FC236}">
                <a16:creationId xmlns:a16="http://schemas.microsoft.com/office/drawing/2014/main" id="{6AA897C6-FF28-0C4F-9F07-CC2675C1171B}"/>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BC51A9C5-4AEB-234A-B6DD-0814A6965B7F}" type="slidenum">
              <a:rPr lang="en-US" altLang="en-US" smtClean="0"/>
              <a:pPr/>
              <a:t>‹#›</a:t>
            </a:fld>
            <a:endParaRPr lang="en-US" altLang="en-US" dirty="0"/>
          </a:p>
        </p:txBody>
      </p:sp>
      <p:sp>
        <p:nvSpPr>
          <p:cNvPr id="5" name="Rectangle 14">
            <a:extLst>
              <a:ext uri="{FF2B5EF4-FFF2-40B4-BE49-F238E27FC236}">
                <a16:creationId xmlns:a16="http://schemas.microsoft.com/office/drawing/2014/main" id="{DFA92777-B35C-3E42-AD65-72FCE5E3E974}"/>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178468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39EDA9-FAEF-D948-81F0-A7B189795C6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3">
            <a:extLst>
              <a:ext uri="{FF2B5EF4-FFF2-40B4-BE49-F238E27FC236}">
                <a16:creationId xmlns:a16="http://schemas.microsoft.com/office/drawing/2014/main" id="{A640D7FA-C71F-EF4C-932A-0123805F44EF}"/>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D831B4E4-524D-BE4F-B5E2-77E8E3A56AC6}" type="slidenum">
              <a:rPr lang="en-US" altLang="en-US" smtClean="0"/>
              <a:pPr/>
              <a:t>‹#›</a:t>
            </a:fld>
            <a:endParaRPr lang="en-US" altLang="en-US" dirty="0"/>
          </a:p>
        </p:txBody>
      </p:sp>
      <p:sp>
        <p:nvSpPr>
          <p:cNvPr id="4" name="Rectangle 14">
            <a:extLst>
              <a:ext uri="{FF2B5EF4-FFF2-40B4-BE49-F238E27FC236}">
                <a16:creationId xmlns:a16="http://schemas.microsoft.com/office/drawing/2014/main" id="{98D04520-6E9E-C244-9A07-88F63C216BA8}"/>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92551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6404150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B08B3A3-85C9-4F47-A7C6-6B5E04ECC62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a:extLst>
              <a:ext uri="{FF2B5EF4-FFF2-40B4-BE49-F238E27FC236}">
                <a16:creationId xmlns:a16="http://schemas.microsoft.com/office/drawing/2014/main" id="{8CD6E3B4-3CB8-D844-B37C-4E35749F208A}"/>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EC8312E6-8A82-6C42-BF93-BBC1D2C9FA85}" type="slidenum">
              <a:rPr lang="en-US" altLang="en-US" smtClean="0"/>
              <a:pPr/>
              <a:t>‹#›</a:t>
            </a:fld>
            <a:endParaRPr lang="en-US" altLang="en-US" dirty="0"/>
          </a:p>
        </p:txBody>
      </p:sp>
      <p:sp>
        <p:nvSpPr>
          <p:cNvPr id="7" name="Rectangle 14">
            <a:extLst>
              <a:ext uri="{FF2B5EF4-FFF2-40B4-BE49-F238E27FC236}">
                <a16:creationId xmlns:a16="http://schemas.microsoft.com/office/drawing/2014/main" id="{5D4E9EAC-EFDB-0248-96FF-D1C43A251461}"/>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3298101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85FFD2C-72EC-8949-9E4B-8F3D020F494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a:extLst>
              <a:ext uri="{FF2B5EF4-FFF2-40B4-BE49-F238E27FC236}">
                <a16:creationId xmlns:a16="http://schemas.microsoft.com/office/drawing/2014/main" id="{FD15F042-3352-FB42-B8D4-94E6D3CB8D6D}"/>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EE45514A-7F6E-AB47-987B-9F77C127469A}" type="slidenum">
              <a:rPr lang="en-US" altLang="en-US" smtClean="0"/>
              <a:pPr/>
              <a:t>‹#›</a:t>
            </a:fld>
            <a:endParaRPr lang="en-US" altLang="en-US" dirty="0"/>
          </a:p>
        </p:txBody>
      </p:sp>
      <p:sp>
        <p:nvSpPr>
          <p:cNvPr id="7" name="Rectangle 14">
            <a:extLst>
              <a:ext uri="{FF2B5EF4-FFF2-40B4-BE49-F238E27FC236}">
                <a16:creationId xmlns:a16="http://schemas.microsoft.com/office/drawing/2014/main" id="{2D7B2E83-9666-C841-A2BC-D6566C880784}"/>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2306023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D20AA80-236B-E44C-8ECB-D7CAD1DCD7E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a:extLst>
              <a:ext uri="{FF2B5EF4-FFF2-40B4-BE49-F238E27FC236}">
                <a16:creationId xmlns:a16="http://schemas.microsoft.com/office/drawing/2014/main" id="{7BD5FF86-6C07-6244-910F-468031649865}"/>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CBEAC24B-2CCC-D342-8280-58CDAEAD8C62}" type="slidenum">
              <a:rPr lang="en-US" altLang="en-US" smtClean="0"/>
              <a:pPr/>
              <a:t>‹#›</a:t>
            </a:fld>
            <a:endParaRPr lang="en-US" altLang="en-US" dirty="0"/>
          </a:p>
        </p:txBody>
      </p:sp>
      <p:sp>
        <p:nvSpPr>
          <p:cNvPr id="6" name="Rectangle 14">
            <a:extLst>
              <a:ext uri="{FF2B5EF4-FFF2-40B4-BE49-F238E27FC236}">
                <a16:creationId xmlns:a16="http://schemas.microsoft.com/office/drawing/2014/main" id="{C6455538-E3E7-594E-A78D-EDB2699D69DF}"/>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242277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8FA0A9E-BF79-E24B-96F3-536EAFED450B}"/>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a:extLst>
              <a:ext uri="{FF2B5EF4-FFF2-40B4-BE49-F238E27FC236}">
                <a16:creationId xmlns:a16="http://schemas.microsoft.com/office/drawing/2014/main" id="{A7BB0645-BB3C-1C49-AD41-22CCC95F0F06}"/>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1AB382F7-F80B-E046-8382-3AFD4A9D695A}" type="slidenum">
              <a:rPr lang="en-US" altLang="en-US" smtClean="0"/>
              <a:pPr/>
              <a:t>‹#›</a:t>
            </a:fld>
            <a:endParaRPr lang="en-US" altLang="en-US" dirty="0"/>
          </a:p>
        </p:txBody>
      </p:sp>
      <p:sp>
        <p:nvSpPr>
          <p:cNvPr id="6" name="Rectangle 14">
            <a:extLst>
              <a:ext uri="{FF2B5EF4-FFF2-40B4-BE49-F238E27FC236}">
                <a16:creationId xmlns:a16="http://schemas.microsoft.com/office/drawing/2014/main" id="{DF9FA854-E42B-2A4B-B762-6CC08D3E0387}"/>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008273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2E8ED025-C836-4245-ACA8-9E5F7467C40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7" name="Rectangle 3">
            <a:extLst>
              <a:ext uri="{FF2B5EF4-FFF2-40B4-BE49-F238E27FC236}">
                <a16:creationId xmlns:a16="http://schemas.microsoft.com/office/drawing/2014/main" id="{0AE63A7A-01B6-8741-8210-2D36FF58CCDE}"/>
              </a:ext>
            </a:extLst>
          </p:cNvPr>
          <p:cNvSpPr>
            <a:spLocks noGrp="1" noChangeArrowheads="1"/>
          </p:cNvSpPr>
          <p:nvPr>
            <p:ph type="sldNum" sz="quarter" idx="11"/>
          </p:nvPr>
        </p:nvSpPr>
        <p:spPr/>
        <p:txBody>
          <a:bodyPr/>
          <a:lstStyle>
            <a:lvl1pPr>
              <a:defRPr b="1" i="0">
                <a:latin typeface="Arial" panose="020B0604020202020204" pitchFamily="34" charset="0"/>
              </a:defRPr>
            </a:lvl1pPr>
          </a:lstStyle>
          <a:p>
            <a:fld id="{9FD1E703-9923-2145-86AB-B71E87ED989A}" type="slidenum">
              <a:rPr lang="en-US" altLang="en-US" smtClean="0"/>
              <a:pPr/>
              <a:t>‹#›</a:t>
            </a:fld>
            <a:endParaRPr lang="en-US" altLang="en-US" dirty="0"/>
          </a:p>
        </p:txBody>
      </p:sp>
      <p:sp>
        <p:nvSpPr>
          <p:cNvPr id="8" name="Rectangle 14">
            <a:extLst>
              <a:ext uri="{FF2B5EF4-FFF2-40B4-BE49-F238E27FC236}">
                <a16:creationId xmlns:a16="http://schemas.microsoft.com/office/drawing/2014/main" id="{198DAFBE-CBA1-9C4C-A044-AA85D67CF899}"/>
              </a:ext>
            </a:extLst>
          </p:cNvPr>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649116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B440FDE6-98A1-B24E-9758-A171FAC2A84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903698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79EC7E4-1C05-AC46-BD11-F68BA79CF6F9}"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144154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59A7239-B0EB-2849-99B1-928C14F3872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2586975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B4B0887-7C3A-E447-B447-07B006199B55}"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377834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1607B1-604F-2C47-903D-6435F2227A49}"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22729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40750391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84B9FF4-DD65-F546-A0BB-A9BA319CC843}"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1247396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7247867-CA4F-0742-9284-ADC3D021662D}"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224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71DC6E7-B221-334B-8E1E-50D5623F4D68}"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193212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EA6909-3C2E-C24F-AFF2-3DED77A9C25F}"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1683753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F535A8D-1783-6045-AA85-D09DA0C34593}"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422221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496F8AA-24C8-3642-BE90-A18B853BC14C}"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694137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B5E68B-4F26-664D-80CF-858C53D13B55}"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49378884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C778932-13EF-FA45-8930-4D81803DE9BB}" type="slidenum">
              <a:rPr lang="en-SG"/>
              <a:pPr>
                <a:defRPr/>
              </a:pPr>
              <a:t>‹#›</a:t>
            </a:fld>
            <a:endParaRPr lang="en-SG"/>
          </a:p>
        </p:txBody>
      </p:sp>
    </p:spTree>
    <p:extLst>
      <p:ext uri="{BB962C8B-B14F-4D97-AF65-F5344CB8AC3E}">
        <p14:creationId xmlns:p14="http://schemas.microsoft.com/office/powerpoint/2010/main" val="29285908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E62949-7D02-F045-BCCC-6F0A012AA28E}" type="slidenum">
              <a:rPr lang="en-SG"/>
              <a:pPr>
                <a:defRPr/>
              </a:pPr>
              <a:t>‹#›</a:t>
            </a:fld>
            <a:endParaRPr lang="en-SG"/>
          </a:p>
        </p:txBody>
      </p:sp>
    </p:spTree>
    <p:extLst>
      <p:ext uri="{BB962C8B-B14F-4D97-AF65-F5344CB8AC3E}">
        <p14:creationId xmlns:p14="http://schemas.microsoft.com/office/powerpoint/2010/main" val="64482063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FCC0DC-5211-0444-B611-F7755DF87ED7}" type="slidenum">
              <a:rPr lang="en-SG"/>
              <a:pPr>
                <a:defRPr/>
              </a:pPr>
              <a:t>‹#›</a:t>
            </a:fld>
            <a:endParaRPr lang="en-SG"/>
          </a:p>
        </p:txBody>
      </p:sp>
    </p:spTree>
    <p:extLst>
      <p:ext uri="{BB962C8B-B14F-4D97-AF65-F5344CB8AC3E}">
        <p14:creationId xmlns:p14="http://schemas.microsoft.com/office/powerpoint/2010/main" val="3343341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4280741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1EF271E-E46A-0C45-8307-C067564EED57}" type="slidenum">
              <a:rPr lang="en-SG"/>
              <a:pPr>
                <a:defRPr/>
              </a:pPr>
              <a:t>‹#›</a:t>
            </a:fld>
            <a:endParaRPr lang="en-SG"/>
          </a:p>
        </p:txBody>
      </p:sp>
    </p:spTree>
    <p:extLst>
      <p:ext uri="{BB962C8B-B14F-4D97-AF65-F5344CB8AC3E}">
        <p14:creationId xmlns:p14="http://schemas.microsoft.com/office/powerpoint/2010/main" val="2456775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F4AF73C-78E0-144E-9028-68B8A076E637}" type="slidenum">
              <a:rPr lang="en-SG"/>
              <a:pPr>
                <a:defRPr/>
              </a:pPr>
              <a:t>‹#›</a:t>
            </a:fld>
            <a:endParaRPr lang="en-SG"/>
          </a:p>
        </p:txBody>
      </p:sp>
    </p:spTree>
    <p:extLst>
      <p:ext uri="{BB962C8B-B14F-4D97-AF65-F5344CB8AC3E}">
        <p14:creationId xmlns:p14="http://schemas.microsoft.com/office/powerpoint/2010/main" val="34707103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9B3E75E-E5D2-F940-900B-CC3B31605C19}" type="slidenum">
              <a:rPr lang="en-SG"/>
              <a:pPr>
                <a:defRPr/>
              </a:pPr>
              <a:t>‹#›</a:t>
            </a:fld>
            <a:endParaRPr lang="en-SG"/>
          </a:p>
        </p:txBody>
      </p:sp>
    </p:spTree>
    <p:extLst>
      <p:ext uri="{BB962C8B-B14F-4D97-AF65-F5344CB8AC3E}">
        <p14:creationId xmlns:p14="http://schemas.microsoft.com/office/powerpoint/2010/main" val="235938989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FFF68D-3F39-D449-AAE8-B0C750F53F64}" type="slidenum">
              <a:rPr lang="en-SG"/>
              <a:pPr>
                <a:defRPr/>
              </a:pPr>
              <a:t>‹#›</a:t>
            </a:fld>
            <a:endParaRPr lang="en-SG"/>
          </a:p>
        </p:txBody>
      </p:sp>
    </p:spTree>
    <p:extLst>
      <p:ext uri="{BB962C8B-B14F-4D97-AF65-F5344CB8AC3E}">
        <p14:creationId xmlns:p14="http://schemas.microsoft.com/office/powerpoint/2010/main" val="20445974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26839E-A00D-9D4D-A055-D61F22DBEBDF}" type="slidenum">
              <a:rPr lang="en-SG"/>
              <a:pPr>
                <a:defRPr/>
              </a:pPr>
              <a:t>‹#›</a:t>
            </a:fld>
            <a:endParaRPr lang="en-SG"/>
          </a:p>
        </p:txBody>
      </p:sp>
    </p:spTree>
    <p:extLst>
      <p:ext uri="{BB962C8B-B14F-4D97-AF65-F5344CB8AC3E}">
        <p14:creationId xmlns:p14="http://schemas.microsoft.com/office/powerpoint/2010/main" val="149940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488C785-B2CB-1A4B-A9A9-22796B06B97A}" type="slidenum">
              <a:rPr lang="en-SG"/>
              <a:pPr>
                <a:defRPr/>
              </a:pPr>
              <a:t>‹#›</a:t>
            </a:fld>
            <a:endParaRPr lang="en-SG"/>
          </a:p>
        </p:txBody>
      </p:sp>
    </p:spTree>
    <p:extLst>
      <p:ext uri="{BB962C8B-B14F-4D97-AF65-F5344CB8AC3E}">
        <p14:creationId xmlns:p14="http://schemas.microsoft.com/office/powerpoint/2010/main" val="25428522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3514690-2301-7047-AD40-855630631411}" type="slidenum">
              <a:rPr lang="en-SG"/>
              <a:pPr>
                <a:defRPr/>
              </a:pPr>
              <a:t>‹#›</a:t>
            </a:fld>
            <a:endParaRPr lang="en-SG"/>
          </a:p>
        </p:txBody>
      </p:sp>
    </p:spTree>
    <p:extLst>
      <p:ext uri="{BB962C8B-B14F-4D97-AF65-F5344CB8AC3E}">
        <p14:creationId xmlns:p14="http://schemas.microsoft.com/office/powerpoint/2010/main" val="417127394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2/13/24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96F48D-0DA4-084E-AAB2-3D0410D0640F}" type="slidenum">
              <a:rPr lang="en-SG"/>
              <a:pPr>
                <a:defRPr/>
              </a:pPr>
              <a:t>‹#›</a:t>
            </a:fld>
            <a:endParaRPr lang="en-SG"/>
          </a:p>
        </p:txBody>
      </p:sp>
    </p:spTree>
    <p:extLst>
      <p:ext uri="{BB962C8B-B14F-4D97-AF65-F5344CB8AC3E}">
        <p14:creationId xmlns:p14="http://schemas.microsoft.com/office/powerpoint/2010/main" val="27682841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3DC1F-12A1-314B-92E3-31417C79D4F5}" type="slidenum">
              <a:rPr lang="en-US"/>
              <a:pPr>
                <a:defRPr/>
              </a:pPr>
              <a:t>‹#›</a:t>
            </a:fld>
            <a:endParaRPr lang="en-US"/>
          </a:p>
        </p:txBody>
      </p:sp>
    </p:spTree>
    <p:extLst>
      <p:ext uri="{BB962C8B-B14F-4D97-AF65-F5344CB8AC3E}">
        <p14:creationId xmlns:p14="http://schemas.microsoft.com/office/powerpoint/2010/main" val="366320699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F6C228-290B-4743-9906-66FB827E16BC}" type="slidenum">
              <a:rPr lang="en-US"/>
              <a:pPr>
                <a:defRPr/>
              </a:pPr>
              <a:t>‹#›</a:t>
            </a:fld>
            <a:endParaRPr lang="en-US"/>
          </a:p>
        </p:txBody>
      </p:sp>
    </p:spTree>
    <p:extLst>
      <p:ext uri="{BB962C8B-B14F-4D97-AF65-F5344CB8AC3E}">
        <p14:creationId xmlns:p14="http://schemas.microsoft.com/office/powerpoint/2010/main" val="2068069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24080115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FF9D6-9469-ED42-BD76-16480010C8EF}" type="slidenum">
              <a:rPr lang="en-US"/>
              <a:pPr>
                <a:defRPr/>
              </a:pPr>
              <a:t>‹#›</a:t>
            </a:fld>
            <a:endParaRPr lang="en-US"/>
          </a:p>
        </p:txBody>
      </p:sp>
    </p:spTree>
    <p:extLst>
      <p:ext uri="{BB962C8B-B14F-4D97-AF65-F5344CB8AC3E}">
        <p14:creationId xmlns:p14="http://schemas.microsoft.com/office/powerpoint/2010/main" val="338295082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69CFF-C017-4844-BBA4-396B3D5B47D0}" type="slidenum">
              <a:rPr lang="en-US"/>
              <a:pPr>
                <a:defRPr/>
              </a:pPr>
              <a:t>‹#›</a:t>
            </a:fld>
            <a:endParaRPr lang="en-US"/>
          </a:p>
        </p:txBody>
      </p:sp>
    </p:spTree>
    <p:extLst>
      <p:ext uri="{BB962C8B-B14F-4D97-AF65-F5344CB8AC3E}">
        <p14:creationId xmlns:p14="http://schemas.microsoft.com/office/powerpoint/2010/main" val="117947898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9B16AA-9761-FD45-B0CF-B1FE6735AFBF}" type="slidenum">
              <a:rPr lang="en-US"/>
              <a:pPr>
                <a:defRPr/>
              </a:pPr>
              <a:t>‹#›</a:t>
            </a:fld>
            <a:endParaRPr lang="en-US"/>
          </a:p>
        </p:txBody>
      </p:sp>
    </p:spTree>
    <p:extLst>
      <p:ext uri="{BB962C8B-B14F-4D97-AF65-F5344CB8AC3E}">
        <p14:creationId xmlns:p14="http://schemas.microsoft.com/office/powerpoint/2010/main" val="281681766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21ABA4-D883-BA45-9F5E-66F47D1CC6B9}" type="slidenum">
              <a:rPr lang="en-US"/>
              <a:pPr>
                <a:defRPr/>
              </a:pPr>
              <a:t>‹#›</a:t>
            </a:fld>
            <a:endParaRPr lang="en-US"/>
          </a:p>
        </p:txBody>
      </p:sp>
    </p:spTree>
    <p:extLst>
      <p:ext uri="{BB962C8B-B14F-4D97-AF65-F5344CB8AC3E}">
        <p14:creationId xmlns:p14="http://schemas.microsoft.com/office/powerpoint/2010/main" val="2950409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E9AA1-FCE4-4E4D-976F-626B95A5D533}" type="slidenum">
              <a:rPr lang="en-US"/>
              <a:pPr>
                <a:defRPr/>
              </a:pPr>
              <a:t>‹#›</a:t>
            </a:fld>
            <a:endParaRPr lang="en-US"/>
          </a:p>
        </p:txBody>
      </p:sp>
    </p:spTree>
    <p:extLst>
      <p:ext uri="{BB962C8B-B14F-4D97-AF65-F5344CB8AC3E}">
        <p14:creationId xmlns:p14="http://schemas.microsoft.com/office/powerpoint/2010/main" val="411098511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60D8F-1467-9D46-A848-A70AB3D881DD}" type="slidenum">
              <a:rPr lang="en-US"/>
              <a:pPr>
                <a:defRPr/>
              </a:pPr>
              <a:t>‹#›</a:t>
            </a:fld>
            <a:endParaRPr lang="en-US"/>
          </a:p>
        </p:txBody>
      </p:sp>
    </p:spTree>
    <p:extLst>
      <p:ext uri="{BB962C8B-B14F-4D97-AF65-F5344CB8AC3E}">
        <p14:creationId xmlns:p14="http://schemas.microsoft.com/office/powerpoint/2010/main" val="30058834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EF4F6-1C40-0742-B476-D48E5DBB8E35}" type="slidenum">
              <a:rPr lang="en-US"/>
              <a:pPr>
                <a:defRPr/>
              </a:pPr>
              <a:t>‹#›</a:t>
            </a:fld>
            <a:endParaRPr lang="en-US"/>
          </a:p>
        </p:txBody>
      </p:sp>
    </p:spTree>
    <p:extLst>
      <p:ext uri="{BB962C8B-B14F-4D97-AF65-F5344CB8AC3E}">
        <p14:creationId xmlns:p14="http://schemas.microsoft.com/office/powerpoint/2010/main" val="181325000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299E5-7D84-6946-885A-CB3175A19FA3}" type="slidenum">
              <a:rPr lang="en-US"/>
              <a:pPr>
                <a:defRPr/>
              </a:pPr>
              <a:t>‹#›</a:t>
            </a:fld>
            <a:endParaRPr lang="en-US"/>
          </a:p>
        </p:txBody>
      </p:sp>
    </p:spTree>
    <p:extLst>
      <p:ext uri="{BB962C8B-B14F-4D97-AF65-F5344CB8AC3E}">
        <p14:creationId xmlns:p14="http://schemas.microsoft.com/office/powerpoint/2010/main" val="187840413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1835-86D7-FB4D-9D9B-6FACF38BE8F0}" type="slidenum">
              <a:rPr lang="en-US"/>
              <a:pPr>
                <a:defRPr/>
              </a:pPr>
              <a:t>‹#›</a:t>
            </a:fld>
            <a:endParaRPr lang="en-US"/>
          </a:p>
        </p:txBody>
      </p:sp>
    </p:spTree>
    <p:extLst>
      <p:ext uri="{BB962C8B-B14F-4D97-AF65-F5344CB8AC3E}">
        <p14:creationId xmlns:p14="http://schemas.microsoft.com/office/powerpoint/2010/main" val="38616848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0F9044-4459-0847-9C9A-F2FD1AE94CA0}" type="slidenum">
              <a:rPr lang="en-US"/>
              <a:pPr>
                <a:defRPr/>
              </a:pPr>
              <a:t>‹#›</a:t>
            </a:fld>
            <a:endParaRPr lang="en-US"/>
          </a:p>
        </p:txBody>
      </p:sp>
    </p:spTree>
    <p:extLst>
      <p:ext uri="{BB962C8B-B14F-4D97-AF65-F5344CB8AC3E}">
        <p14:creationId xmlns:p14="http://schemas.microsoft.com/office/powerpoint/2010/main" val="419978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7C404C2-8055-6D43-9DC5-5864AC274911}" type="slidenum">
              <a:rPr lang="en-US" smtClean="0"/>
              <a:pPr>
                <a:defRPr/>
              </a:pPr>
              <a:t>‹#›</a:t>
            </a:fld>
            <a:endParaRPr lang="en-US" dirty="0"/>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323154771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57CE18-E3BF-634B-9605-2165D6D9D372}" type="slidenum">
              <a:rPr lang="en-US"/>
              <a:pPr>
                <a:defRPr/>
              </a:pPr>
              <a:t>‹#›</a:t>
            </a:fld>
            <a:endParaRPr lang="en-US"/>
          </a:p>
        </p:txBody>
      </p:sp>
    </p:spTree>
    <p:extLst>
      <p:ext uri="{BB962C8B-B14F-4D97-AF65-F5344CB8AC3E}">
        <p14:creationId xmlns:p14="http://schemas.microsoft.com/office/powerpoint/2010/main" val="33683949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grpSp>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a:xfrm>
            <a:off x="6553200" y="6248400"/>
            <a:ext cx="2133600" cy="457200"/>
          </a:xfrm>
        </p:spPr>
        <p:txBody>
          <a:bodyPr/>
          <a:lstStyle>
            <a:lvl1pPr>
              <a:defRPr b="1" i="0">
                <a:latin typeface="Arial" panose="020B0604020202020204" pitchFamily="34" charset="0"/>
              </a:defRPr>
            </a:lvl1pPr>
          </a:lstStyle>
          <a:p>
            <a:pPr>
              <a:defRPr/>
            </a:pPr>
            <a:fld id="{2D7E0DDD-B632-4843-94CF-4873E47C3CF5}" type="slidenum">
              <a:rPr lang="en-US" smtClean="0"/>
              <a:pPr>
                <a:defRPr/>
              </a:pPr>
              <a:t>‹#›</a:t>
            </a:fld>
            <a:endParaRPr lang="en-US" dirty="0"/>
          </a:p>
        </p:txBody>
      </p:sp>
    </p:spTree>
    <p:extLst>
      <p:ext uri="{BB962C8B-B14F-4D97-AF65-F5344CB8AC3E}">
        <p14:creationId xmlns:p14="http://schemas.microsoft.com/office/powerpoint/2010/main" val="42944472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7DB77F-B346-DD45-9EB4-6D1C03D88BE6}" type="slidenum">
              <a:rPr lang="en-US" smtClean="0"/>
              <a:pPr>
                <a:defRPr/>
              </a:pPr>
              <a:t>‹#›</a:t>
            </a:fld>
            <a:endParaRPr lang="en-US" dirty="0"/>
          </a:p>
        </p:txBody>
      </p:sp>
    </p:spTree>
    <p:extLst>
      <p:ext uri="{BB962C8B-B14F-4D97-AF65-F5344CB8AC3E}">
        <p14:creationId xmlns:p14="http://schemas.microsoft.com/office/powerpoint/2010/main" val="36111047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E801A-58E3-204C-9F6C-F0B89EE653A9}" type="slidenum">
              <a:rPr lang="en-US" smtClean="0"/>
              <a:pPr>
                <a:defRPr/>
              </a:pPr>
              <a:t>‹#›</a:t>
            </a:fld>
            <a:endParaRPr lang="en-US" dirty="0"/>
          </a:p>
        </p:txBody>
      </p:sp>
    </p:spTree>
    <p:extLst>
      <p:ext uri="{BB962C8B-B14F-4D97-AF65-F5344CB8AC3E}">
        <p14:creationId xmlns:p14="http://schemas.microsoft.com/office/powerpoint/2010/main" val="16157811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DE8138-EA4D-634B-98E4-19A8075E9B53}" type="slidenum">
              <a:rPr lang="en-US" smtClean="0"/>
              <a:pPr>
                <a:defRPr/>
              </a:pPr>
              <a:t>‹#›</a:t>
            </a:fld>
            <a:endParaRPr lang="en-US" dirty="0"/>
          </a:p>
        </p:txBody>
      </p:sp>
    </p:spTree>
    <p:extLst>
      <p:ext uri="{BB962C8B-B14F-4D97-AF65-F5344CB8AC3E}">
        <p14:creationId xmlns:p14="http://schemas.microsoft.com/office/powerpoint/2010/main" val="194485176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52E8C3-57F9-F740-900B-FDBCBF8B72E3}" type="slidenum">
              <a:rPr lang="en-US" smtClean="0"/>
              <a:pPr>
                <a:defRPr/>
              </a:pPr>
              <a:t>‹#›</a:t>
            </a:fld>
            <a:endParaRPr lang="en-US" dirty="0"/>
          </a:p>
        </p:txBody>
      </p:sp>
    </p:spTree>
    <p:extLst>
      <p:ext uri="{BB962C8B-B14F-4D97-AF65-F5344CB8AC3E}">
        <p14:creationId xmlns:p14="http://schemas.microsoft.com/office/powerpoint/2010/main" val="13782474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1DBB2-CEEA-EE4B-8414-C7952A3326F9}" type="slidenum">
              <a:rPr lang="en-US" smtClean="0"/>
              <a:pPr>
                <a:defRPr/>
              </a:pPr>
              <a:t>‹#›</a:t>
            </a:fld>
            <a:endParaRPr lang="en-US" dirty="0"/>
          </a:p>
        </p:txBody>
      </p:sp>
    </p:spTree>
    <p:extLst>
      <p:ext uri="{BB962C8B-B14F-4D97-AF65-F5344CB8AC3E}">
        <p14:creationId xmlns:p14="http://schemas.microsoft.com/office/powerpoint/2010/main" val="36921768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9A59A-E0BE-E44F-BFB3-8E3B61B8D80E}" type="slidenum">
              <a:rPr lang="en-US" smtClean="0"/>
              <a:pPr>
                <a:defRPr/>
              </a:pPr>
              <a:t>‹#›</a:t>
            </a:fld>
            <a:endParaRPr lang="en-US" dirty="0"/>
          </a:p>
        </p:txBody>
      </p:sp>
    </p:spTree>
    <p:extLst>
      <p:ext uri="{BB962C8B-B14F-4D97-AF65-F5344CB8AC3E}">
        <p14:creationId xmlns:p14="http://schemas.microsoft.com/office/powerpoint/2010/main" val="24014322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9D7B0-6933-3740-89DA-5A5550C18156}" type="slidenum">
              <a:rPr lang="en-US" smtClean="0"/>
              <a:pPr>
                <a:defRPr/>
              </a:pPr>
              <a:t>‹#›</a:t>
            </a:fld>
            <a:endParaRPr lang="en-US" dirty="0"/>
          </a:p>
        </p:txBody>
      </p:sp>
    </p:spTree>
    <p:extLst>
      <p:ext uri="{BB962C8B-B14F-4D97-AF65-F5344CB8AC3E}">
        <p14:creationId xmlns:p14="http://schemas.microsoft.com/office/powerpoint/2010/main" val="148344835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01AC81-D269-5342-8CD8-2A3E0505C579}" type="slidenum">
              <a:rPr lang="en-US" smtClean="0"/>
              <a:pPr>
                <a:defRPr/>
              </a:pPr>
              <a:t>‹#›</a:t>
            </a:fld>
            <a:endParaRPr lang="en-US" dirty="0"/>
          </a:p>
        </p:txBody>
      </p:sp>
    </p:spTree>
    <p:extLst>
      <p:ext uri="{BB962C8B-B14F-4D97-AF65-F5344CB8AC3E}">
        <p14:creationId xmlns:p14="http://schemas.microsoft.com/office/powerpoint/2010/main" val="2926984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347443646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77F5AF-EF8F-5B4B-8B0C-4022AFC64A03}" type="slidenum">
              <a:rPr lang="en-US" smtClean="0"/>
              <a:pPr>
                <a:defRPr/>
              </a:pPr>
              <a:t>‹#›</a:t>
            </a:fld>
            <a:endParaRPr lang="en-US" dirty="0"/>
          </a:p>
        </p:txBody>
      </p:sp>
    </p:spTree>
    <p:extLst>
      <p:ext uri="{BB962C8B-B14F-4D97-AF65-F5344CB8AC3E}">
        <p14:creationId xmlns:p14="http://schemas.microsoft.com/office/powerpoint/2010/main" val="8934709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0FAD2B-A214-3346-A173-7B80F2E15E13}" type="slidenum">
              <a:rPr lang="en-US" smtClean="0"/>
              <a:pPr>
                <a:defRPr/>
              </a:pPr>
              <a:t>‹#›</a:t>
            </a:fld>
            <a:endParaRPr lang="en-US" dirty="0"/>
          </a:p>
        </p:txBody>
      </p:sp>
    </p:spTree>
    <p:extLst>
      <p:ext uri="{BB962C8B-B14F-4D97-AF65-F5344CB8AC3E}">
        <p14:creationId xmlns:p14="http://schemas.microsoft.com/office/powerpoint/2010/main" val="3943482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A75DBE-37CF-8B4D-A38F-E2913E4170B9}" type="slidenum">
              <a:rPr lang="en-US" smtClean="0"/>
              <a:pPr>
                <a:defRPr/>
              </a:pPr>
              <a:t>‹#›</a:t>
            </a:fld>
            <a:endParaRPr lang="en-US" dirty="0"/>
          </a:p>
        </p:txBody>
      </p:sp>
    </p:spTree>
    <p:extLst>
      <p:ext uri="{BB962C8B-B14F-4D97-AF65-F5344CB8AC3E}">
        <p14:creationId xmlns:p14="http://schemas.microsoft.com/office/powerpoint/2010/main" val="205390953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E208C4-C202-5742-B75A-0D162925B4F4}" type="slidenum">
              <a:rPr lang="en-US" smtClean="0"/>
              <a:pPr>
                <a:defRPr/>
              </a:pPr>
              <a:t>‹#›</a:t>
            </a:fld>
            <a:endParaRPr lang="en-US" dirty="0"/>
          </a:p>
        </p:txBody>
      </p:sp>
    </p:spTree>
    <p:extLst>
      <p:ext uri="{BB962C8B-B14F-4D97-AF65-F5344CB8AC3E}">
        <p14:creationId xmlns:p14="http://schemas.microsoft.com/office/powerpoint/2010/main" val="41783523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F2414E-D6EE-3540-BFFB-E2E9E42A8994}" type="slidenum">
              <a:rPr lang="en-US" smtClean="0"/>
              <a:pPr>
                <a:defRPr/>
              </a:pPr>
              <a:t>‹#›</a:t>
            </a:fld>
            <a:endParaRPr lang="en-US" dirty="0"/>
          </a:p>
        </p:txBody>
      </p:sp>
    </p:spTree>
    <p:extLst>
      <p:ext uri="{BB962C8B-B14F-4D97-AF65-F5344CB8AC3E}">
        <p14:creationId xmlns:p14="http://schemas.microsoft.com/office/powerpoint/2010/main" val="16218703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4D250A-8AB6-BF47-8795-4BCAFDD46420}" type="slidenum">
              <a:rPr lang="en-US" smtClean="0"/>
              <a:pPr>
                <a:defRPr/>
              </a:pPr>
              <a:t>‹#›</a:t>
            </a:fld>
            <a:endParaRPr lang="en-US" dirty="0"/>
          </a:p>
        </p:txBody>
      </p:sp>
    </p:spTree>
    <p:extLst>
      <p:ext uri="{BB962C8B-B14F-4D97-AF65-F5344CB8AC3E}">
        <p14:creationId xmlns:p14="http://schemas.microsoft.com/office/powerpoint/2010/main" val="344191646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83D4E77C-DEFC-BB4C-8BF2-A3F51AA0A4FD}" type="slidenum">
              <a:rPr lang="en-US" smtClean="0"/>
              <a:pPr>
                <a:defRPr/>
              </a:pPr>
              <a:t>‹#›</a:t>
            </a:fld>
            <a:endParaRPr lang="en-US" dirty="0"/>
          </a:p>
        </p:txBody>
      </p:sp>
    </p:spTree>
    <p:extLst>
      <p:ext uri="{BB962C8B-B14F-4D97-AF65-F5344CB8AC3E}">
        <p14:creationId xmlns:p14="http://schemas.microsoft.com/office/powerpoint/2010/main" val="34151323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425145-CABB-6140-AC68-A53BB0F78E0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10093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008AB-7782-8A4E-A7EF-DF2E84C6C81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961612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83B2C1-F1D3-3F41-B6B8-173594AB0E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6788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8113539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20B9E2-1098-014B-AEAD-78F7F8B182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82205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D4905B-6D74-9B4F-8222-865C1FBCB0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96147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40DEA-96CB-5148-B955-1159BA1AD1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30372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38FDC2-7954-B141-AA99-14FDACA1526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463129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63F020-1CA2-FD44-8A4F-74FF78C906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65165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D0A343-8F7A-2E45-BD6B-F4F771070F1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58619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068CA4-7D6F-1B46-90DD-741A7AC7FB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63742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A39099-8817-D440-9ADD-7D59FEEC5C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9388481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ltLang="zh-TW"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ltLang="zh-TW"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fld id="{1870B6B7-B22F-2C40-ACDC-DB17191C712B}" type="slidenum">
              <a:rPr lang="en-US" altLang="zh-TW" smtClean="0"/>
              <a:pPr/>
              <a:t>‹#›</a:t>
            </a:fld>
            <a:endParaRPr lang="en-US" altLang="zh-TW" dirty="0"/>
          </a:p>
        </p:txBody>
      </p:sp>
    </p:spTree>
    <p:extLst>
      <p:ext uri="{BB962C8B-B14F-4D97-AF65-F5344CB8AC3E}">
        <p14:creationId xmlns:p14="http://schemas.microsoft.com/office/powerpoint/2010/main" val="36242863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ABBD4F-1754-B244-9702-F4366836B2E7}" type="slidenum">
              <a:rPr lang="en-US" altLang="zh-TW" smtClean="0"/>
              <a:pPr/>
              <a:t>‹#›</a:t>
            </a:fld>
            <a:endParaRPr lang="en-US" altLang="zh-TW" dirty="0"/>
          </a:p>
        </p:txBody>
      </p:sp>
    </p:spTree>
    <p:extLst>
      <p:ext uri="{BB962C8B-B14F-4D97-AF65-F5344CB8AC3E}">
        <p14:creationId xmlns:p14="http://schemas.microsoft.com/office/powerpoint/2010/main" val="2130027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30253002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8E46F-4B9B-FE43-BD12-A34E18716D73}" type="slidenum">
              <a:rPr lang="en-US" altLang="zh-TW" smtClean="0"/>
              <a:pPr/>
              <a:t>‹#›</a:t>
            </a:fld>
            <a:endParaRPr lang="en-US" altLang="zh-TW" dirty="0"/>
          </a:p>
        </p:txBody>
      </p:sp>
    </p:spTree>
    <p:extLst>
      <p:ext uri="{BB962C8B-B14F-4D97-AF65-F5344CB8AC3E}">
        <p14:creationId xmlns:p14="http://schemas.microsoft.com/office/powerpoint/2010/main" val="7258055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FD4BB7-BB45-DB49-9B16-2D89E9977D38}" type="slidenum">
              <a:rPr lang="en-US" altLang="zh-TW" smtClean="0"/>
              <a:pPr/>
              <a:t>‹#›</a:t>
            </a:fld>
            <a:endParaRPr lang="en-US" altLang="zh-TW" dirty="0"/>
          </a:p>
        </p:txBody>
      </p:sp>
    </p:spTree>
    <p:extLst>
      <p:ext uri="{BB962C8B-B14F-4D97-AF65-F5344CB8AC3E}">
        <p14:creationId xmlns:p14="http://schemas.microsoft.com/office/powerpoint/2010/main" val="12022498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736D4F-38AA-1A4F-B926-40CFF3F2FE3A}" type="slidenum">
              <a:rPr lang="en-US" altLang="zh-TW" smtClean="0"/>
              <a:pPr/>
              <a:t>‹#›</a:t>
            </a:fld>
            <a:endParaRPr lang="en-US" altLang="zh-TW" dirty="0"/>
          </a:p>
        </p:txBody>
      </p:sp>
    </p:spTree>
    <p:extLst>
      <p:ext uri="{BB962C8B-B14F-4D97-AF65-F5344CB8AC3E}">
        <p14:creationId xmlns:p14="http://schemas.microsoft.com/office/powerpoint/2010/main" val="600469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E461841-9FEB-4746-BA4F-60B8AFE8985D}" type="slidenum">
              <a:rPr lang="en-US" altLang="zh-TW" smtClean="0"/>
              <a:pPr/>
              <a:t>‹#›</a:t>
            </a:fld>
            <a:endParaRPr lang="en-US" altLang="zh-TW" dirty="0"/>
          </a:p>
        </p:txBody>
      </p:sp>
    </p:spTree>
    <p:extLst>
      <p:ext uri="{BB962C8B-B14F-4D97-AF65-F5344CB8AC3E}">
        <p14:creationId xmlns:p14="http://schemas.microsoft.com/office/powerpoint/2010/main" val="416674711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6477B6C-65C5-9544-BACA-ACC922EEAE49}" type="slidenum">
              <a:rPr lang="en-US" altLang="zh-TW" smtClean="0"/>
              <a:pPr/>
              <a:t>‹#›</a:t>
            </a:fld>
            <a:endParaRPr lang="en-US" altLang="zh-TW" dirty="0"/>
          </a:p>
        </p:txBody>
      </p:sp>
    </p:spTree>
    <p:extLst>
      <p:ext uri="{BB962C8B-B14F-4D97-AF65-F5344CB8AC3E}">
        <p14:creationId xmlns:p14="http://schemas.microsoft.com/office/powerpoint/2010/main" val="367333321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745C4-94CC-3F46-A9C8-78F701C08FC4}" type="slidenum">
              <a:rPr lang="en-US" altLang="zh-TW" smtClean="0"/>
              <a:pPr/>
              <a:t>‹#›</a:t>
            </a:fld>
            <a:endParaRPr lang="en-US" altLang="zh-TW" dirty="0"/>
          </a:p>
        </p:txBody>
      </p:sp>
    </p:spTree>
    <p:extLst>
      <p:ext uri="{BB962C8B-B14F-4D97-AF65-F5344CB8AC3E}">
        <p14:creationId xmlns:p14="http://schemas.microsoft.com/office/powerpoint/2010/main" val="5878369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1ECCE2-B02C-2147-98D8-34F3B004647E}" type="slidenum">
              <a:rPr lang="en-US" altLang="zh-TW" smtClean="0"/>
              <a:pPr/>
              <a:t>‹#›</a:t>
            </a:fld>
            <a:endParaRPr lang="en-US" altLang="zh-TW" dirty="0"/>
          </a:p>
        </p:txBody>
      </p:sp>
    </p:spTree>
    <p:extLst>
      <p:ext uri="{BB962C8B-B14F-4D97-AF65-F5344CB8AC3E}">
        <p14:creationId xmlns:p14="http://schemas.microsoft.com/office/powerpoint/2010/main" val="364168068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A1A6F78-7CD2-5146-AE97-E3BFCE8FA8CB}" type="slidenum">
              <a:rPr lang="en-US" altLang="zh-TW" smtClean="0"/>
              <a:pPr/>
              <a:t>‹#›</a:t>
            </a:fld>
            <a:endParaRPr lang="en-US" altLang="zh-TW" dirty="0"/>
          </a:p>
        </p:txBody>
      </p:sp>
    </p:spTree>
    <p:extLst>
      <p:ext uri="{BB962C8B-B14F-4D97-AF65-F5344CB8AC3E}">
        <p14:creationId xmlns:p14="http://schemas.microsoft.com/office/powerpoint/2010/main" val="36530123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26871F-F384-ED4B-96D3-526BE041D72E}" type="slidenum">
              <a:rPr lang="en-US" altLang="zh-TW" smtClean="0"/>
              <a:pPr/>
              <a:t>‹#›</a:t>
            </a:fld>
            <a:endParaRPr lang="en-US" altLang="zh-TW" dirty="0"/>
          </a:p>
        </p:txBody>
      </p:sp>
    </p:spTree>
    <p:extLst>
      <p:ext uri="{BB962C8B-B14F-4D97-AF65-F5344CB8AC3E}">
        <p14:creationId xmlns:p14="http://schemas.microsoft.com/office/powerpoint/2010/main" val="427860707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A1E7B2D-88C4-8849-A50A-380ED0C9E16C}" type="slidenum">
              <a:rPr lang="en-US" altLang="zh-TW" smtClean="0"/>
              <a:pPr/>
              <a:t>‹#›</a:t>
            </a:fld>
            <a:endParaRPr lang="en-US" altLang="zh-TW" dirty="0"/>
          </a:p>
        </p:txBody>
      </p:sp>
    </p:spTree>
    <p:extLst>
      <p:ext uri="{BB962C8B-B14F-4D97-AF65-F5344CB8AC3E}">
        <p14:creationId xmlns:p14="http://schemas.microsoft.com/office/powerpoint/2010/main" val="324274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9868169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4448290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419329951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94246609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77171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569512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412133891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91406289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45764843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67146984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907045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451933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7087591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74812380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63926739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4454634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solidFill>
                  <a:srgbClr val="FFFFCC"/>
                </a:solidFill>
                <a:latin typeface="Arial" panose="020B0604020202020204" pitchFamily="34" charset="0"/>
                <a:ea typeface="新細明體" charset="0"/>
                <a:cs typeface="新細明體" charset="0"/>
              </a:defRPr>
            </a:lvl1pPr>
          </a:lstStyle>
          <a:p>
            <a:pPr eaLnBrk="0" hangingPunct="0">
              <a:defRPr/>
            </a:pPr>
            <a:fld id="{8A6A3034-524C-F147-8D9E-85272E27B154}" type="slidenum">
              <a:rPr lang="en-US" altLang="zh-TW" smtClean="0"/>
              <a:pPr eaLnBrk="0" hangingPunct="0">
                <a:defRPr/>
              </a:pPr>
              <a:t>‹#›</a:t>
            </a:fld>
            <a:endParaRPr lang="en-US" altLang="zh-TW" dirty="0"/>
          </a:p>
        </p:txBody>
      </p:sp>
    </p:spTree>
    <p:extLst>
      <p:ext uri="{BB962C8B-B14F-4D97-AF65-F5344CB8AC3E}">
        <p14:creationId xmlns:p14="http://schemas.microsoft.com/office/powerpoint/2010/main" val="4017221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2225241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3142471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b="1" i="0">
                <a:effectLst>
                  <a:outerShdw blurRad="38100" dist="38100" dir="2700000" algn="tl">
                    <a:srgbClr val="DDDDDD"/>
                  </a:outerShdw>
                </a:effectLst>
                <a:latin typeface="Arial" panose="020B0604020202020204" pitchFamily="34" charset="0"/>
              </a:defRPr>
            </a:lvl1pPr>
          </a:lstStyle>
          <a:p>
            <a:pPr>
              <a:defRPr/>
            </a:pPr>
            <a:fld id="{505A1344-2ABF-1E4C-A27D-D325DC679576}" type="slidenum">
              <a:rPr lang="en-GB" smtClean="0"/>
              <a:pPr>
                <a:defRPr/>
              </a:pPr>
              <a:t>‹#›</a:t>
            </a:fld>
            <a:endParaRPr lang="en-GB" dirty="0"/>
          </a:p>
        </p:txBody>
      </p:sp>
    </p:spTree>
    <p:extLst>
      <p:ext uri="{BB962C8B-B14F-4D97-AF65-F5344CB8AC3E}">
        <p14:creationId xmlns:p14="http://schemas.microsoft.com/office/powerpoint/2010/main" val="2338433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393135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F2852-4804-484C-883C-21E7BBCE9223}" type="slidenum">
              <a:rPr lang="en-US" smtClean="0"/>
              <a:pPr>
                <a:defRPr/>
              </a:pPr>
              <a:t>‹#›</a:t>
            </a:fld>
            <a:endParaRPr lang="en-US" dirty="0"/>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6102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2445948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3623897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543096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2285876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4006528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15436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199633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1193615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212175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29727-D7E4-6D4A-88A6-08AC390033DC}" type="slidenum">
              <a:rPr lang="en-US" smtClean="0"/>
              <a:pPr>
                <a:defRPr/>
              </a:pPr>
              <a:t>‹#›</a:t>
            </a:fld>
            <a:endParaRPr lang="en-US" dirty="0"/>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173144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2990404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615914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2446033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92328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2/13/24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3472770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2/13/24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045824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2/13/24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4069357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2/13/24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779383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2/13/24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0019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E92E26-5581-FE4E-BC1F-B6A30BE3FC4A}" type="slidenum">
              <a:rPr lang="en-US" smtClean="0"/>
              <a:pPr>
                <a:defRPr/>
              </a:pPr>
              <a:t>‹#›</a:t>
            </a:fld>
            <a:endParaRPr lang="en-US" dirty="0"/>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2/13/24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76508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801438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76361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9179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954805"/>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5480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235151"/>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9156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654426"/>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37386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776885-BCD1-D140-8382-35CE017154C5}" type="slidenum">
              <a:rPr lang="en-US" smtClean="0"/>
              <a:pPr>
                <a:defRPr/>
              </a:pPr>
              <a:t>‹#›</a:t>
            </a:fld>
            <a:endParaRPr lang="en-US" dirty="0"/>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18497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1827093"/>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36730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20473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768055"/>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6232329"/>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889122"/>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101976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431422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577835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E0D89-A8F2-E444-A164-18C9233E9DEA}" type="slidenum">
              <a:rPr lang="en-US" smtClean="0"/>
              <a:pPr>
                <a:defRPr/>
              </a:pPr>
              <a:t>‹#›</a:t>
            </a:fld>
            <a:endParaRPr lang="en-US" dirty="0"/>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6861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657882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138564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896019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317253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4152578"/>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904903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809055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019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5.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theme" Target="../theme/theme21.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2.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6" Type="http://schemas.openxmlformats.org/officeDocument/2006/relationships/theme" Target="../theme/theme26.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9.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3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32.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theme" Target="../theme/theme33.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5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37.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38.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9.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6" Type="http://schemas.openxmlformats.org/officeDocument/2006/relationships/theme" Target="../theme/theme41.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slideLayout" Target="../slideLayouts/slideLayout41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theme" Target="../theme/theme42.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theme" Target="../theme/theme43.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theme" Target="../theme/theme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a:defRPr/>
            </a:pPr>
            <a:fld id="{EF7B6181-1E59-E742-97C3-C46CD8CA382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3067896"/>
      </p:ext>
    </p:extLst>
  </p:cSld>
  <p:clrMap bg1="lt1" tx1="dk1" bg2="lt2" tx2="dk2" accent1="accent1" accent2="accent2" accent3="accent3" accent4="accent4" accent5="accent5" accent6="accent6" hlink="hlink" folHlink="folHlink"/>
  <p:sldLayoutIdLst>
    <p:sldLayoutId id="2147502475" r:id="rId1"/>
    <p:sldLayoutId id="2147502476" r:id="rId2"/>
    <p:sldLayoutId id="2147502477" r:id="rId3"/>
    <p:sldLayoutId id="2147502478" r:id="rId4"/>
    <p:sldLayoutId id="2147502479" r:id="rId5"/>
    <p:sldLayoutId id="2147502480" r:id="rId6"/>
    <p:sldLayoutId id="2147502481" r:id="rId7"/>
    <p:sldLayoutId id="2147502482" r:id="rId8"/>
    <p:sldLayoutId id="2147502483" r:id="rId9"/>
    <p:sldLayoutId id="2147502484" r:id="rId10"/>
    <p:sldLayoutId id="2147502485" r:id="rId11"/>
    <p:sldLayoutId id="2147502486"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defRPr>
            </a:lvl1pPr>
          </a:lstStyle>
          <a:p>
            <a:pPr>
              <a:defRPr/>
            </a:pPr>
            <a:fld id="{A0A56493-1F1B-804F-B5EE-9D2C0D2187E3}" type="datetime1">
              <a:rPr lang="en-US" smtClean="0">
                <a:solidFill>
                  <a:srgbClr val="FFFFFF"/>
                </a:solidFill>
              </a:rPr>
              <a:pPr>
                <a:defRPr/>
              </a:pPr>
              <a:t>2/13/24</a:t>
            </a:fld>
            <a:endParaRPr lang="en-US" dirty="0">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F86F8342-48F6-9C40-BAF7-942A8789040A}" type="slidenum">
              <a:rPr lang="en-US" smtClean="0">
                <a:solidFill>
                  <a:srgbClr val="FFFFFF"/>
                </a:solidFill>
              </a:rPr>
              <a:pPr>
                <a:defRPr/>
              </a:pPr>
              <a:t>‹#›</a:t>
            </a:fld>
            <a:endParaRPr lang="en-US" dirty="0">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31990"/>
      </p:ext>
    </p:extLst>
  </p:cSld>
  <p:clrMap bg1="dk2" tx1="lt1" bg2="dk1" tx2="lt2" accent1="accent1" accent2="accent2" accent3="accent3" accent4="accent4" accent5="accent5" accent6="accent6" hlink="hlink" folHlink="folHlink"/>
  <p:sldLayoutIdLst>
    <p:sldLayoutId id="2147502488" r:id="rId1"/>
    <p:sldLayoutId id="2147502489" r:id="rId2"/>
    <p:sldLayoutId id="2147502490" r:id="rId3"/>
    <p:sldLayoutId id="2147502491" r:id="rId4"/>
    <p:sldLayoutId id="2147502492" r:id="rId5"/>
    <p:sldLayoutId id="2147502493" r:id="rId6"/>
    <p:sldLayoutId id="2147502494" r:id="rId7"/>
    <p:sldLayoutId id="2147502495" r:id="rId8"/>
    <p:sldLayoutId id="2147502496" r:id="rId9"/>
    <p:sldLayoutId id="2147502497" r:id="rId10"/>
    <p:sldLayoutId id="214750249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65370497"/>
      </p:ext>
    </p:extLst>
  </p:cSld>
  <p:clrMap bg1="lt1" tx1="dk1" bg2="lt2" tx2="dk2" accent1="accent1" accent2="accent2" accent3="accent3" accent4="accent4" accent5="accent5" accent6="accent6" hlink="hlink" folHlink="folHlink"/>
  <p:sldLayoutIdLst>
    <p:sldLayoutId id="2147502630" r:id="rId1"/>
    <p:sldLayoutId id="2147502631" r:id="rId2"/>
    <p:sldLayoutId id="2147502632" r:id="rId3"/>
    <p:sldLayoutId id="2147502633" r:id="rId4"/>
    <p:sldLayoutId id="2147502634" r:id="rId5"/>
    <p:sldLayoutId id="2147502635" r:id="rId6"/>
    <p:sldLayoutId id="2147502636" r:id="rId7"/>
    <p:sldLayoutId id="2147502637" r:id="rId8"/>
    <p:sldLayoutId id="2147502638" r:id="rId9"/>
    <p:sldLayoutId id="2147502639" r:id="rId10"/>
    <p:sldLayoutId id="2147502640" r:id="rId11"/>
    <p:sldLayoutId id="21475026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7559865"/>
      </p:ext>
    </p:extLst>
  </p:cSld>
  <p:clrMap bg1="lt1" tx1="dk1" bg2="lt2" tx2="dk2" accent1="accent1" accent2="accent2" accent3="accent3" accent4="accent4" accent5="accent5" accent6="accent6" hlink="hlink" folHlink="folHlink"/>
  <p:sldLayoutIdLst>
    <p:sldLayoutId id="2147502643" r:id="rId1"/>
    <p:sldLayoutId id="2147502644" r:id="rId2"/>
    <p:sldLayoutId id="2147502645" r:id="rId3"/>
    <p:sldLayoutId id="2147502646" r:id="rId4"/>
    <p:sldLayoutId id="2147502647" r:id="rId5"/>
    <p:sldLayoutId id="2147502648" r:id="rId6"/>
    <p:sldLayoutId id="2147502649" r:id="rId7"/>
    <p:sldLayoutId id="2147502650" r:id="rId8"/>
    <p:sldLayoutId id="2147502651" r:id="rId9"/>
    <p:sldLayoutId id="2147502652" r:id="rId10"/>
    <p:sldLayoutId id="2147502653" r:id="rId11"/>
    <p:sldLayoutId id="2147502654" r:id="rId12"/>
    <p:sldLayoutId id="2147502655"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effectLst/>
                <a:latin typeface="Arial" panose="020B0604020202020204" pitchFamily="34" charset="0"/>
              </a:defRPr>
            </a:lvl1pPr>
          </a:lstStyle>
          <a:p>
            <a:pPr>
              <a:defRPr/>
            </a:pPr>
            <a:fld id="{8E84017C-FDBA-1D49-A156-B939BFA42FD6}" type="slidenum">
              <a:rPr lang="en-GB" smtClean="0"/>
              <a:pPr>
                <a:defRPr/>
              </a:pPr>
              <a:t>‹#›</a:t>
            </a:fld>
            <a:endParaRPr lang="en-GB" dirty="0"/>
          </a:p>
        </p:txBody>
      </p:sp>
    </p:spTree>
    <p:extLst>
      <p:ext uri="{BB962C8B-B14F-4D97-AF65-F5344CB8AC3E}">
        <p14:creationId xmlns:p14="http://schemas.microsoft.com/office/powerpoint/2010/main" val="2718752045"/>
      </p:ext>
    </p:extLst>
  </p:cSld>
  <p:clrMap bg1="lt1" tx1="dk1" bg2="lt2" tx2="dk2" accent1="accent1" accent2="accent2" accent3="accent3" accent4="accent4" accent5="accent5" accent6="accent6" hlink="hlink" folHlink="folHlink"/>
  <p:sldLayoutIdLst>
    <p:sldLayoutId id="2147502768" r:id="rId1"/>
    <p:sldLayoutId id="214750276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89954"/>
      </p:ext>
    </p:extLst>
  </p:cSld>
  <p:clrMap bg1="lt1" tx1="dk1" bg2="lt2" tx2="dk2" accent1="accent1" accent2="accent2" accent3="accent3" accent4="accent4" accent5="accent5" accent6="accent6" hlink="hlink" folHlink="folHlink"/>
  <p:sldLayoutIdLst>
    <p:sldLayoutId id="2147502852" r:id="rId1"/>
    <p:sldLayoutId id="2147502853" r:id="rId2"/>
    <p:sldLayoutId id="2147502854" r:id="rId3"/>
    <p:sldLayoutId id="2147502855" r:id="rId4"/>
    <p:sldLayoutId id="2147502856" r:id="rId5"/>
    <p:sldLayoutId id="2147502857" r:id="rId6"/>
    <p:sldLayoutId id="2147502858" r:id="rId7"/>
    <p:sldLayoutId id="2147502859" r:id="rId8"/>
    <p:sldLayoutId id="2147502860" r:id="rId9"/>
    <p:sldLayoutId id="2147502861" r:id="rId10"/>
    <p:sldLayoutId id="214750286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a:defRPr/>
            </a:pPr>
            <a:endParaRPr lang="en-US" dirty="0"/>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B1A95ACD-FD70-1448-A667-16509BC6A846}" type="slidenum">
              <a:rPr lang="en-US" smtClean="0"/>
              <a:pPr>
                <a:defRPr/>
              </a:pPr>
              <a:t>‹#›</a:t>
            </a:fld>
            <a:endParaRPr lang="en-US" dirty="0"/>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1900" r:id="rId1"/>
    <p:sldLayoutId id="2147501901" r:id="rId2"/>
    <p:sldLayoutId id="2147501902" r:id="rId3"/>
    <p:sldLayoutId id="2147501903" r:id="rId4"/>
    <p:sldLayoutId id="2147501904" r:id="rId5"/>
    <p:sldLayoutId id="2147501905" r:id="rId6"/>
    <p:sldLayoutId id="2147501906" r:id="rId7"/>
    <p:sldLayoutId id="2147501907" r:id="rId8"/>
    <p:sldLayoutId id="2147501908" r:id="rId9"/>
    <p:sldLayoutId id="2147501909"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3031639"/>
      </p:ext>
    </p:extLst>
  </p:cSld>
  <p:clrMap bg1="dk2" tx1="lt1" bg2="dk1" tx2="lt2" accent1="accent1" accent2="accent2" accent3="accent3" accent4="accent4" accent5="accent5" accent6="accent6" hlink="hlink" folHlink="folHlink"/>
  <p:sldLayoutIdLst>
    <p:sldLayoutId id="214750286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D0FCE1FB-D80E-654A-B82B-A8C731B458DB}" type="slidenum">
              <a:rPr lang="en-US" smtClean="0">
                <a:solidFill>
                  <a:srgbClr val="FFFFFF"/>
                </a:solidFill>
              </a:rPr>
              <a:pPr>
                <a:defRPr/>
              </a:pPr>
              <a:t>‹#›</a:t>
            </a:fld>
            <a:endParaRPr lang="en-US" dirty="0">
              <a:solidFill>
                <a:srgbClr val="FFFFFF"/>
              </a:solidFill>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683157"/>
      </p:ext>
    </p:extLst>
  </p:cSld>
  <p:clrMap bg1="dk2" tx1="lt1" bg2="dk1" tx2="lt2" accent1="accent1" accent2="accent2" accent3="accent3" accent4="accent4" accent5="accent5" accent6="accent6" hlink="hlink" folHlink="folHlink"/>
  <p:sldLayoutIdLst>
    <p:sldLayoutId id="2147502866" r:id="rId1"/>
    <p:sldLayoutId id="2147502867" r:id="rId2"/>
    <p:sldLayoutId id="2147502868" r:id="rId3"/>
    <p:sldLayoutId id="2147502869" r:id="rId4"/>
    <p:sldLayoutId id="2147502870" r:id="rId5"/>
    <p:sldLayoutId id="2147502871" r:id="rId6"/>
    <p:sldLayoutId id="2147502872" r:id="rId7"/>
    <p:sldLayoutId id="2147502873" r:id="rId8"/>
    <p:sldLayoutId id="2147502874" r:id="rId9"/>
    <p:sldLayoutId id="2147502875"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879409832"/>
      </p:ext>
    </p:extLst>
  </p:cSld>
  <p:clrMap bg1="lt1" tx1="dk1" bg2="lt2" tx2="dk2" accent1="accent1" accent2="accent2" accent3="accent3" accent4="accent4" accent5="accent5" accent6="accent6" hlink="hlink" folHlink="folHlink"/>
  <p:sldLayoutIdLst>
    <p:sldLayoutId id="2147502877" r:id="rId1"/>
    <p:sldLayoutId id="2147502878" r:id="rId2"/>
    <p:sldLayoutId id="2147502879" r:id="rId3"/>
    <p:sldLayoutId id="2147502880" r:id="rId4"/>
    <p:sldLayoutId id="2147502881" r:id="rId5"/>
    <p:sldLayoutId id="2147502882" r:id="rId6"/>
    <p:sldLayoutId id="2147502883" r:id="rId7"/>
    <p:sldLayoutId id="2147502884" r:id="rId8"/>
    <p:sldLayoutId id="2147502885" r:id="rId9"/>
    <p:sldLayoutId id="2147502886" r:id="rId10"/>
    <p:sldLayoutId id="2147502887" r:id="rId11"/>
    <p:sldLayoutId id="214750288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1"/>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grpSp>
      </p:grpSp>
      <p:sp>
        <p:nvSpPr>
          <p:cNvPr id="37891" name="Text Box 32"/>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i="0" dirty="0">
              <a:solidFill>
                <a:srgbClr val="FFFFFF"/>
              </a:solidFill>
              <a:latin typeface="Arial" panose="020B0604020202020204" pitchFamily="34" charset="0"/>
            </a:endParaRPr>
          </a:p>
        </p:txBody>
      </p:sp>
      <p:sp>
        <p:nvSpPr>
          <p:cNvPr id="37892" name="Text Box 33"/>
          <p:cNvSpPr txBox="1">
            <a:spLocks noChangeArrowheads="1"/>
          </p:cNvSpPr>
          <p:nvPr/>
        </p:nvSpPr>
        <p:spPr bwMode="auto">
          <a:xfrm>
            <a:off x="475595"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i="0" dirty="0">
                <a:solidFill>
                  <a:srgbClr val="FFFFFF"/>
                </a:solidFill>
                <a:latin typeface="Arial" panose="020B0604020202020204" pitchFamily="34" charset="0"/>
              </a:rPr>
              <a:t>©2003 TBBMI</a:t>
            </a:r>
          </a:p>
        </p:txBody>
      </p:sp>
      <p:sp>
        <p:nvSpPr>
          <p:cNvPr id="15394" name="Rectangle 34"/>
          <p:cNvSpPr>
            <a:spLocks noChangeArrowheads="1"/>
          </p:cNvSpPr>
          <p:nvPr/>
        </p:nvSpPr>
        <p:spPr bwMode="auto">
          <a:xfrm>
            <a:off x="7540846" y="6526134"/>
            <a:ext cx="742511"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196818606"/>
      </p:ext>
    </p:extLst>
  </p:cSld>
  <p:clrMap bg1="dk2" tx1="lt1" bg2="dk1" tx2="lt2" accent1="accent1" accent2="accent2" accent3="accent3" accent4="accent4" accent5="accent5" accent6="accent6" hlink="hlink" folHlink="folHlink"/>
  <p:sldLayoutIdLst>
    <p:sldLayoutId id="2147502890" r:id="rId1"/>
    <p:sldLayoutId id="2147502891" r:id="rId2"/>
    <p:sldLayoutId id="2147502892" r:id="rId3"/>
    <p:sldLayoutId id="2147502893" r:id="rId4"/>
    <p:sldLayoutId id="2147502894" r:id="rId5"/>
    <p:sldLayoutId id="2147502895" r:id="rId6"/>
    <p:sldLayoutId id="2147502896" r:id="rId7"/>
    <p:sldLayoutId id="2147502897" r:id="rId8"/>
    <p:sldLayoutId id="2147502898" r:id="rId9"/>
    <p:sldLayoutId id="2147502899" r:id="rId10"/>
    <p:sldLayoutId id="214750290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2882AF80-7F88-EF4C-9BC6-63B19987D881}" type="slidenum">
              <a:rPr lang="en-US" smtClean="0"/>
              <a:pPr>
                <a:defRPr/>
              </a:pPr>
              <a:t>‹#›</a:t>
            </a:fld>
            <a:endParaRPr lang="en-US" dirty="0"/>
          </a:p>
        </p:txBody>
      </p:sp>
    </p:spTree>
    <p:extLst>
      <p:ext uri="{BB962C8B-B14F-4D97-AF65-F5344CB8AC3E}">
        <p14:creationId xmlns:p14="http://schemas.microsoft.com/office/powerpoint/2010/main" val="180558390"/>
      </p:ext>
    </p:extLst>
  </p:cSld>
  <p:clrMap bg1="dk2" tx1="lt1" bg2="dk1" tx2="lt2" accent1="accent1" accent2="accent2" accent3="accent3" accent4="accent4" accent5="accent5" accent6="accent6" hlink="hlink" folHlink="folHlink"/>
  <p:sldLayoutIdLst>
    <p:sldLayoutId id="2147502902" r:id="rId1"/>
    <p:sldLayoutId id="2147502903" r:id="rId2"/>
    <p:sldLayoutId id="2147502904" r:id="rId3"/>
    <p:sldLayoutId id="2147502905" r:id="rId4"/>
    <p:sldLayoutId id="2147502906" r:id="rId5"/>
    <p:sldLayoutId id="2147502907" r:id="rId6"/>
    <p:sldLayoutId id="2147502908" r:id="rId7"/>
    <p:sldLayoutId id="2147502909" r:id="rId8"/>
    <p:sldLayoutId id="2147502910" r:id="rId9"/>
    <p:sldLayoutId id="2147502911" r:id="rId10"/>
    <p:sldLayoutId id="214750291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3005258607"/>
      </p:ext>
    </p:extLst>
  </p:cSld>
  <p:clrMap bg1="lt1" tx1="dk1" bg2="lt2" tx2="dk2" accent1="accent1" accent2="accent2" accent3="accent3" accent4="accent4" accent5="accent5" accent6="accent6" hlink="hlink" folHlink="folHlink"/>
  <p:sldLayoutIdLst>
    <p:sldLayoutId id="2147502914" r:id="rId1"/>
    <p:sldLayoutId id="2147502915" r:id="rId2"/>
    <p:sldLayoutId id="2147502916" r:id="rId3"/>
    <p:sldLayoutId id="2147502917" r:id="rId4"/>
    <p:sldLayoutId id="2147502918" r:id="rId5"/>
    <p:sldLayoutId id="2147502919" r:id="rId6"/>
    <p:sldLayoutId id="2147502920" r:id="rId7"/>
    <p:sldLayoutId id="2147502921" r:id="rId8"/>
    <p:sldLayoutId id="2147502922" r:id="rId9"/>
    <p:sldLayoutId id="2147502923" r:id="rId10"/>
    <p:sldLayoutId id="214750292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595018"/>
      </p:ext>
    </p:extLst>
  </p:cSld>
  <p:clrMap bg1="dk2" tx1="lt1" bg2="dk1" tx2="lt2" accent1="accent1" accent2="accent2" accent3="accent3" accent4="accent4" accent5="accent5" accent6="accent6" hlink="hlink" folHlink="folHlink"/>
  <p:sldLayoutIdLst>
    <p:sldLayoutId id="2147502926" r:id="rId1"/>
    <p:sldLayoutId id="2147502927" r:id="rId2"/>
    <p:sldLayoutId id="2147502928" r:id="rId3"/>
    <p:sldLayoutId id="2147502929" r:id="rId4"/>
    <p:sldLayoutId id="2147502930" r:id="rId5"/>
    <p:sldLayoutId id="2147502931" r:id="rId6"/>
    <p:sldLayoutId id="2147502932" r:id="rId7"/>
    <p:sldLayoutId id="2147502933" r:id="rId8"/>
    <p:sldLayoutId id="2147502934" r:id="rId9"/>
    <p:sldLayoutId id="2147502935" r:id="rId10"/>
    <p:sldLayoutId id="2147502936" r:id="rId11"/>
    <p:sldLayoutId id="2147502937" r:id="rId12"/>
    <p:sldLayoutId id="2147502938" r:id="rId13"/>
    <p:sldLayoutId id="2147502939" r:id="rId14"/>
    <p:sldLayoutId id="2147502940"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90471253"/>
      </p:ext>
    </p:extLst>
  </p:cSld>
  <p:clrMap bg1="lt1" tx1="dk1" bg2="lt2" tx2="dk2" accent1="accent1" accent2="accent2" accent3="accent3" accent4="accent4" accent5="accent5" accent6="accent6" hlink="hlink" folHlink="folHlink"/>
  <p:sldLayoutIdLst>
    <p:sldLayoutId id="214750295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1744543"/>
      </p:ext>
    </p:extLst>
  </p:cSld>
  <p:clrMap bg1="dk2" tx1="lt1" bg2="dk1" tx2="lt2" accent1="accent1" accent2="accent2" accent3="accent3" accent4="accent4" accent5="accent5" accent6="accent6" hlink="hlink" folHlink="folHlink"/>
  <p:sldLayoutIdLst>
    <p:sldLayoutId id="21475029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CC"/>
                </a:solidFill>
                <a:latin typeface="Arial" panose="020B0604020202020204" pitchFamily="34"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fld id="{90C9A1B0-4BA3-F74F-B81F-FC360414772A}" type="slidenum">
              <a:rPr lang="en-US" altLang="zh-TW" smtClean="0">
                <a:solidFill>
                  <a:srgbClr val="FFFFCC"/>
                </a:solidFill>
              </a:rPr>
              <a:pPr/>
              <a:t>‹#›</a:t>
            </a:fld>
            <a:endParaRPr lang="en-US" altLang="zh-TW" dirty="0">
              <a:solidFill>
                <a:srgbClr val="FFFFCC"/>
              </a:solidFill>
            </a:endParaRPr>
          </a:p>
        </p:txBody>
      </p:sp>
    </p:spTree>
    <p:extLst>
      <p:ext uri="{BB962C8B-B14F-4D97-AF65-F5344CB8AC3E}">
        <p14:creationId xmlns:p14="http://schemas.microsoft.com/office/powerpoint/2010/main" val="2947132101"/>
      </p:ext>
    </p:extLst>
  </p:cSld>
  <p:clrMap bg1="dk2" tx1="lt1" bg2="dk1" tx2="lt2" accent1="accent1" accent2="accent2" accent3="accent3" accent4="accent4" accent5="accent5" accent6="accent6" hlink="hlink" folHlink="folHlink"/>
  <p:sldLayoutIdLst>
    <p:sldLayoutId id="2147502958" r:id="rId1"/>
    <p:sldLayoutId id="2147502959" r:id="rId2"/>
    <p:sldLayoutId id="2147502960" r:id="rId3"/>
    <p:sldLayoutId id="2147502961" r:id="rId4"/>
    <p:sldLayoutId id="2147502962" r:id="rId5"/>
    <p:sldLayoutId id="2147502963" r:id="rId6"/>
    <p:sldLayoutId id="2147502964" r:id="rId7"/>
    <p:sldLayoutId id="2147502965" r:id="rId8"/>
    <p:sldLayoutId id="2147502966" r:id="rId9"/>
    <p:sldLayoutId id="2147502967" r:id="rId10"/>
    <p:sldLayoutId id="2147502968" r:id="rId11"/>
    <p:sldLayoutId id="2147502969" r:id="rId12"/>
  </p:sldLayoutIdLst>
  <p:txStyles>
    <p:titleStyle>
      <a:lvl1pPr algn="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416409012"/>
      </p:ext>
    </p:extLst>
  </p:cSld>
  <p:clrMap bg1="dk2" tx1="lt1" bg2="dk1" tx2="lt2" accent1="accent1" accent2="accent2" accent3="accent3" accent4="accent4" accent5="accent5" accent6="accent6" hlink="hlink" folHlink="folHlink"/>
  <p:sldLayoutIdLst>
    <p:sldLayoutId id="2147502971" r:id="rId1"/>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1" i="0">
                <a:effectLst/>
                <a:latin typeface="Arial" panose="020B0604020202020204" pitchFamily="34" charset="0"/>
              </a:defRPr>
            </a:lvl1pPr>
          </a:lstStyle>
          <a:p>
            <a:pPr>
              <a:defRPr/>
            </a:pPr>
            <a:fld id="{31C50BBB-7E97-384D-9A1F-EB0C90A1C3E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836877866"/>
      </p:ext>
    </p:extLst>
  </p:cSld>
  <p:clrMap bg1="dk2" tx1="lt1" bg2="dk1" tx2="lt2" accent1="accent1" accent2="accent2" accent3="accent3" accent4="accent4" accent5="accent5" accent6="accent6" hlink="hlink" folHlink="folHlink"/>
  <p:sldLayoutIdLst>
    <p:sldLayoutId id="2147502973" r:id="rId1"/>
    <p:sldLayoutId id="2147502974" r:id="rId2"/>
    <p:sldLayoutId id="2147502975" r:id="rId3"/>
    <p:sldLayoutId id="2147502976" r:id="rId4"/>
    <p:sldLayoutId id="2147502977" r:id="rId5"/>
    <p:sldLayoutId id="2147502978" r:id="rId6"/>
    <p:sldLayoutId id="2147502979" r:id="rId7"/>
    <p:sldLayoutId id="2147502980" r:id="rId8"/>
    <p:sldLayoutId id="2147502981" r:id="rId9"/>
    <p:sldLayoutId id="2147502982" r:id="rId10"/>
    <p:sldLayoutId id="2147502983" r:id="rId11"/>
    <p:sldLayoutId id="21475029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032281"/>
      </p:ext>
    </p:extLst>
  </p:cSld>
  <p:clrMap bg1="lt1" tx1="dk1" bg2="lt2" tx2="dk2" accent1="accent1" accent2="accent2" accent3="accent3" accent4="accent4" accent5="accent5" accent6="accent6" hlink="hlink" folHlink="folHlink"/>
  <p:sldLayoutIdLst>
    <p:sldLayoutId id="2147502986" r:id="rId1"/>
    <p:sldLayoutId id="2147502987" r:id="rId2"/>
    <p:sldLayoutId id="2147502988" r:id="rId3"/>
    <p:sldLayoutId id="2147502989" r:id="rId4"/>
    <p:sldLayoutId id="2147502990" r:id="rId5"/>
    <p:sldLayoutId id="2147502991" r:id="rId6"/>
    <p:sldLayoutId id="2147502992" r:id="rId7"/>
    <p:sldLayoutId id="2147502993" r:id="rId8"/>
    <p:sldLayoutId id="2147502994" r:id="rId9"/>
    <p:sldLayoutId id="2147502995" r:id="rId10"/>
    <p:sldLayoutId id="2147502996" r:id="rId11"/>
    <p:sldLayoutId id="214750299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B1A95ACD-FD70-1448-A667-16509BC6A846}" type="slidenum">
              <a:rPr lang="en-US" smtClean="0">
                <a:solidFill>
                  <a:srgbClr val="FFFFFF"/>
                </a:solidFill>
              </a:rPr>
              <a:pPr>
                <a:defRPr/>
              </a:pPr>
              <a:t>‹#›</a:t>
            </a:fld>
            <a:endParaRPr lang="en-US" dirty="0">
              <a:solidFill>
                <a:srgbClr val="FFFFFF"/>
              </a:solidFill>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393883"/>
      </p:ext>
    </p:extLst>
  </p:cSld>
  <p:clrMap bg1="dk2" tx1="lt1" bg2="dk1" tx2="lt2" accent1="accent1" accent2="accent2" accent3="accent3" accent4="accent4" accent5="accent5" accent6="accent6" hlink="hlink" folHlink="folHlink"/>
  <p:sldLayoutIdLst>
    <p:sldLayoutId id="2147502999" r:id="rId1"/>
    <p:sldLayoutId id="2147503000" r:id="rId2"/>
    <p:sldLayoutId id="2147503001" r:id="rId3"/>
    <p:sldLayoutId id="2147503002" r:id="rId4"/>
    <p:sldLayoutId id="2147503003" r:id="rId5"/>
    <p:sldLayoutId id="2147503004" r:id="rId6"/>
    <p:sldLayoutId id="2147503005" r:id="rId7"/>
    <p:sldLayoutId id="2147503006" r:id="rId8"/>
    <p:sldLayoutId id="2147503007" r:id="rId9"/>
    <p:sldLayoutId id="2147503008"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46531296"/>
      </p:ext>
    </p:extLst>
  </p:cSld>
  <p:clrMap bg1="lt1" tx1="dk1" bg2="lt2" tx2="dk2" accent1="accent1" accent2="accent2" accent3="accent3" accent4="accent4" accent5="accent5" accent6="accent6" hlink="hlink" folHlink="folHlink"/>
  <p:sldLayoutIdLst>
    <p:sldLayoutId id="2147503010" r:id="rId1"/>
    <p:sldLayoutId id="2147503011" r:id="rId2"/>
    <p:sldLayoutId id="2147503012" r:id="rId3"/>
    <p:sldLayoutId id="2147503013" r:id="rId4"/>
    <p:sldLayoutId id="2147503014" r:id="rId5"/>
    <p:sldLayoutId id="2147503015" r:id="rId6"/>
    <p:sldLayoutId id="2147503016" r:id="rId7"/>
    <p:sldLayoutId id="2147503017" r:id="rId8"/>
    <p:sldLayoutId id="2147503018" r:id="rId9"/>
    <p:sldLayoutId id="2147503019" r:id="rId10"/>
    <p:sldLayoutId id="2147503020"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09135628"/>
      </p:ext>
    </p:extLst>
  </p:cSld>
  <p:clrMap bg1="lt1" tx1="dk1" bg2="lt2" tx2="dk2" accent1="accent1" accent2="accent2" accent3="accent3" accent4="accent4" accent5="accent5" accent6="accent6" hlink="hlink" folHlink="folHlink"/>
  <p:sldLayoutIdLst>
    <p:sldLayoutId id="2147503022" r:id="rId1"/>
    <p:sldLayoutId id="2147503023" r:id="rId2"/>
    <p:sldLayoutId id="2147503024" r:id="rId3"/>
    <p:sldLayoutId id="2147503025" r:id="rId4"/>
    <p:sldLayoutId id="2147503026" r:id="rId5"/>
    <p:sldLayoutId id="2147503027" r:id="rId6"/>
    <p:sldLayoutId id="2147503028" r:id="rId7"/>
    <p:sldLayoutId id="2147503029" r:id="rId8"/>
    <p:sldLayoutId id="2147503030" r:id="rId9"/>
    <p:sldLayoutId id="2147503031" r:id="rId10"/>
    <p:sldLayoutId id="2147503032" r:id="rId11"/>
    <p:sldLayoutId id="2147503033" r:id="rId12"/>
    <p:sldLayoutId id="21475030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0963454"/>
      </p:ext>
    </p:extLst>
  </p:cSld>
  <p:clrMap bg1="lt1" tx1="dk1" bg2="lt2" tx2="dk2" accent1="accent1" accent2="accent2" accent3="accent3" accent4="accent4" accent5="accent5" accent6="accent6" hlink="hlink" folHlink="folHlink"/>
  <p:sldLayoutIdLst>
    <p:sldLayoutId id="214750303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2B4DB1-1ADD-3242-A539-E1C1CF9CDFC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a:extLst>
              <a:ext uri="{FF2B5EF4-FFF2-40B4-BE49-F238E27FC236}">
                <a16:creationId xmlns:a16="http://schemas.microsoft.com/office/drawing/2014/main" id="{C80C8514-54E1-6C4A-BB72-854A926C1F5E}"/>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latin typeface="Arial" panose="020B0604020202020204" pitchFamily="34" charset="0"/>
              </a:defRPr>
            </a:lvl1pPr>
          </a:lstStyle>
          <a:p>
            <a:fld id="{8E1227C9-845A-C341-88C1-264CB0861351}" type="slidenum">
              <a:rPr lang="en-US" altLang="en-US" smtClean="0"/>
              <a:pPr/>
              <a:t>‹#›</a:t>
            </a:fld>
            <a:endParaRPr lang="en-US" altLang="en-US" dirty="0"/>
          </a:p>
        </p:txBody>
      </p:sp>
      <p:grpSp>
        <p:nvGrpSpPr>
          <p:cNvPr id="9220" name="Group 4">
            <a:extLst>
              <a:ext uri="{FF2B5EF4-FFF2-40B4-BE49-F238E27FC236}">
                <a16:creationId xmlns:a16="http://schemas.microsoft.com/office/drawing/2014/main" id="{1A5A0759-E3C7-E645-B826-762FCED08199}"/>
              </a:ext>
            </a:extLst>
          </p:cNvPr>
          <p:cNvGrpSpPr>
            <a:grpSpLocks/>
          </p:cNvGrpSpPr>
          <p:nvPr/>
        </p:nvGrpSpPr>
        <p:grpSpPr bwMode="auto">
          <a:xfrm>
            <a:off x="0" y="0"/>
            <a:ext cx="9140825" cy="6850063"/>
            <a:chOff x="0" y="0"/>
            <a:chExt cx="5758" cy="4315"/>
          </a:xfrm>
        </p:grpSpPr>
        <p:grpSp>
          <p:nvGrpSpPr>
            <p:cNvPr id="9224" name="Group 5">
              <a:extLst>
                <a:ext uri="{FF2B5EF4-FFF2-40B4-BE49-F238E27FC236}">
                  <a16:creationId xmlns:a16="http://schemas.microsoft.com/office/drawing/2014/main" id="{D58DD64C-B527-1246-B709-9ED595B88C73}"/>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05FFC8FE-EDE6-6E4F-AB11-9F9A1E4D54F8}"/>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a:extLst>
                  <a:ext uri="{FF2B5EF4-FFF2-40B4-BE49-F238E27FC236}">
                    <a16:creationId xmlns:a16="http://schemas.microsoft.com/office/drawing/2014/main" id="{56A1BF1A-C978-7D40-A2F7-4440117E30FA}"/>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a:extLst>
                  <a:ext uri="{FF2B5EF4-FFF2-40B4-BE49-F238E27FC236}">
                    <a16:creationId xmlns:a16="http://schemas.microsoft.com/office/drawing/2014/main" id="{77B3216F-64AE-CA4B-A586-BE4A35B58EB0}"/>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a:extLst>
                  <a:ext uri="{FF2B5EF4-FFF2-40B4-BE49-F238E27FC236}">
                    <a16:creationId xmlns:a16="http://schemas.microsoft.com/office/drawing/2014/main" id="{9E852BE0-9896-5249-99F4-9717EED1769A}"/>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a:extLst>
                  <a:ext uri="{FF2B5EF4-FFF2-40B4-BE49-F238E27FC236}">
                    <a16:creationId xmlns:a16="http://schemas.microsoft.com/office/drawing/2014/main" id="{B95C0D94-1054-E240-9F5E-7A8E64ECFC26}"/>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a:extLst>
                <a:ext uri="{FF2B5EF4-FFF2-40B4-BE49-F238E27FC236}">
                  <a16:creationId xmlns:a16="http://schemas.microsoft.com/office/drawing/2014/main" id="{EDF8B574-DF29-D542-B5FA-35278FA2E8F2}"/>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a:extLst>
                <a:ext uri="{FF2B5EF4-FFF2-40B4-BE49-F238E27FC236}">
                  <a16:creationId xmlns:a16="http://schemas.microsoft.com/office/drawing/2014/main" id="{A39AD406-55A5-B84C-90ED-AAE6EC65E7F7}"/>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a:extLst>
              <a:ext uri="{FF2B5EF4-FFF2-40B4-BE49-F238E27FC236}">
                <a16:creationId xmlns:a16="http://schemas.microsoft.com/office/drawing/2014/main" id="{95359517-955E-674C-A662-D96D4FBF7F33}"/>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57DA1BEF-53CC-0B46-B865-7081083E158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a:extLst>
              <a:ext uri="{FF2B5EF4-FFF2-40B4-BE49-F238E27FC236}">
                <a16:creationId xmlns:a16="http://schemas.microsoft.com/office/drawing/2014/main" id="{D2B16D61-2BDD-DF4B-B470-D3EAE611FD25}"/>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994264"/>
      </p:ext>
    </p:extLst>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 id="214750304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defRPr>
            </a:lvl1pPr>
          </a:lstStyle>
          <a:p>
            <a:pPr>
              <a:defRPr/>
            </a:pPr>
            <a:fld id="{CE6E67BE-93B9-7349-B056-44B2B18E514B}"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087207"/>
      </p:ext>
    </p:extLst>
  </p:cSld>
  <p:clrMap bg1="dk2" tx1="lt1" bg2="dk1" tx2="lt2" accent1="accent1" accent2="accent2" accent3="accent3" accent4="accent4" accent5="accent5" accent6="accent6" hlink="hlink" folHlink="folHlink"/>
  <p:sldLayoutIdLst>
    <p:sldLayoutId id="2147503051" r:id="rId1"/>
    <p:sldLayoutId id="2147503052" r:id="rId2"/>
    <p:sldLayoutId id="2147503053" r:id="rId3"/>
    <p:sldLayoutId id="2147503054" r:id="rId4"/>
    <p:sldLayoutId id="2147503055" r:id="rId5"/>
    <p:sldLayoutId id="2147503056" r:id="rId6"/>
    <p:sldLayoutId id="2147503057" r:id="rId7"/>
    <p:sldLayoutId id="2147503058" r:id="rId8"/>
    <p:sldLayoutId id="2147503059" r:id="rId9"/>
    <p:sldLayoutId id="2147503060" r:id="rId10"/>
    <p:sldLayoutId id="2147503061" r:id="rId11"/>
    <p:sldLayoutId id="21475030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F5FE07E9-995C-404A-932B-8B7DD3BB2AD6}" type="datetimeFigureOut">
              <a:rPr lang="en-US"/>
              <a:pPr defTabSz="914400">
                <a:defRPr/>
              </a:pPr>
              <a:t>2/13/24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983488C6-DEF4-CD4E-88D4-57A361D566CB}" type="slidenum">
              <a:rPr lang="en-SG"/>
              <a:pPr defTabSz="914400">
                <a:defRPr/>
              </a:pPr>
              <a:t>‹#›</a:t>
            </a:fld>
            <a:endParaRPr lang="en-SG"/>
          </a:p>
        </p:txBody>
      </p:sp>
    </p:spTree>
    <p:extLst>
      <p:ext uri="{BB962C8B-B14F-4D97-AF65-F5344CB8AC3E}">
        <p14:creationId xmlns:p14="http://schemas.microsoft.com/office/powerpoint/2010/main" val="2439799385"/>
      </p:ext>
    </p:extLst>
  </p:cSld>
  <p:clrMap bg1="lt1" tx1="dk1" bg2="lt2" tx2="dk2" accent1="accent1" accent2="accent2" accent3="accent3" accent4="accent4" accent5="accent5" accent6="accent6" hlink="hlink" folHlink="folHlink"/>
  <p:sldLayoutIdLst>
    <p:sldLayoutId id="2147503064" r:id="rId1"/>
    <p:sldLayoutId id="2147503065" r:id="rId2"/>
    <p:sldLayoutId id="2147503066" r:id="rId3"/>
    <p:sldLayoutId id="2147503067" r:id="rId4"/>
    <p:sldLayoutId id="2147503068" r:id="rId5"/>
    <p:sldLayoutId id="2147503069" r:id="rId6"/>
    <p:sldLayoutId id="2147503070" r:id="rId7"/>
    <p:sldLayoutId id="2147503071" r:id="rId8"/>
    <p:sldLayoutId id="2147503072" r:id="rId9"/>
    <p:sldLayoutId id="2147503073" r:id="rId10"/>
    <p:sldLayoutId id="21475030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5389C82-AEEE-454C-ABE9-59A27F6446D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9251332"/>
      </p:ext>
    </p:extLst>
  </p:cSld>
  <p:clrMap bg1="lt1" tx1="dk1" bg2="lt2" tx2="dk2" accent1="accent1" accent2="accent2" accent3="accent3" accent4="accent4" accent5="accent5" accent6="accent6" hlink="hlink" folHlink="folHlink"/>
  <p:sldLayoutIdLst>
    <p:sldLayoutId id="2147503076" r:id="rId1"/>
    <p:sldLayoutId id="2147503077" r:id="rId2"/>
    <p:sldLayoutId id="2147503078" r:id="rId3"/>
    <p:sldLayoutId id="2147503079" r:id="rId4"/>
    <p:sldLayoutId id="2147503080" r:id="rId5"/>
    <p:sldLayoutId id="2147503081" r:id="rId6"/>
    <p:sldLayoutId id="2147503082" r:id="rId7"/>
    <p:sldLayoutId id="2147503083" r:id="rId8"/>
    <p:sldLayoutId id="2147503084" r:id="rId9"/>
    <p:sldLayoutId id="2147503085" r:id="rId10"/>
    <p:sldLayoutId id="2147503086" r:id="rId11"/>
    <p:sldLayoutId id="2147503087" r:id="rId12"/>
    <p:sldLayoutId id="214750308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35" tIns="45718" rIns="91435" bIns="45718"/>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71CF8D38-FE7F-E940-979E-5684C7C6CA45}" type="slidenum">
              <a:rPr lang="en-US" smtClean="0"/>
              <a:pPr>
                <a:defRPr/>
              </a:pPr>
              <a:t>‹#›</a:t>
            </a:fld>
            <a:endParaRPr lang="en-US" dirty="0"/>
          </a:p>
        </p:txBody>
      </p:sp>
    </p:spTree>
    <p:extLst>
      <p:ext uri="{BB962C8B-B14F-4D97-AF65-F5344CB8AC3E}">
        <p14:creationId xmlns:p14="http://schemas.microsoft.com/office/powerpoint/2010/main" val="3943350451"/>
      </p:ext>
    </p:extLst>
  </p:cSld>
  <p:clrMap bg1="dk2" tx1="lt1" bg2="dk1" tx2="lt2" accent1="accent1" accent2="accent2" accent3="accent3" accent4="accent4" accent5="accent5" accent6="accent6" hlink="hlink" folHlink="folHlink"/>
  <p:sldLayoutIdLst>
    <p:sldLayoutId id="2147503090" r:id="rId1"/>
    <p:sldLayoutId id="2147503091" r:id="rId2"/>
    <p:sldLayoutId id="2147503092" r:id="rId3"/>
    <p:sldLayoutId id="2147503093" r:id="rId4"/>
    <p:sldLayoutId id="2147503094" r:id="rId5"/>
    <p:sldLayoutId id="2147503095" r:id="rId6"/>
    <p:sldLayoutId id="2147503096" r:id="rId7"/>
    <p:sldLayoutId id="2147503097" r:id="rId8"/>
    <p:sldLayoutId id="2147503098" r:id="rId9"/>
    <p:sldLayoutId id="2147503099" r:id="rId10"/>
    <p:sldLayoutId id="2147503100" r:id="rId11"/>
    <p:sldLayoutId id="2147503101" r:id="rId12"/>
    <p:sldLayoutId id="2147503102" r:id="rId13"/>
    <p:sldLayoutId id="2147503103" r:id="rId14"/>
    <p:sldLayoutId id="2147503104"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1413" indent="-227013"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5813" indent="-227013"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840142"/>
      </p:ext>
    </p:extLst>
  </p:cSld>
  <p:clrMap bg1="dk2" tx1="lt1" bg2="dk1" tx2="lt2" accent1="accent1" accent2="accent2" accent3="accent3" accent4="accent4" accent5="accent5" accent6="accent6" hlink="hlink" folHlink="folHlink"/>
  <p:sldLayoutIdLst>
    <p:sldLayoutId id="2147503106" r:id="rId1"/>
    <p:sldLayoutId id="2147503107" r:id="rId2"/>
    <p:sldLayoutId id="2147503108" r:id="rId3"/>
    <p:sldLayoutId id="2147503109" r:id="rId4"/>
    <p:sldLayoutId id="2147503110" r:id="rId5"/>
    <p:sldLayoutId id="2147503111" r:id="rId6"/>
    <p:sldLayoutId id="2147503112" r:id="rId7"/>
    <p:sldLayoutId id="2147503113" r:id="rId8"/>
    <p:sldLayoutId id="2147503114" r:id="rId9"/>
    <p:sldLayoutId id="2147503115" r:id="rId10"/>
    <p:sldLayoutId id="2147503116" r:id="rId11"/>
    <p:sldLayoutId id="2147503117"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1" i="0">
                <a:latin typeface="Arial" panose="020B0604020202020204" pitchFamily="34" charset="0"/>
                <a:ea typeface="+mn-ea"/>
                <a:cs typeface="+mn-cs"/>
              </a:defRPr>
            </a:lvl1pPr>
          </a:lstStyle>
          <a:p>
            <a:pPr>
              <a:defRPr/>
            </a:pPr>
            <a:endParaRPr lang="en-US" altLang="zh-TW" dirty="0"/>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1" i="0">
                <a:latin typeface="Arial" panose="020B0604020202020204" pitchFamily="34" charset="0"/>
                <a:ea typeface="+mn-ea"/>
                <a:cs typeface="+mn-cs"/>
              </a:defRPr>
            </a:lvl1pPr>
          </a:lstStyle>
          <a:p>
            <a:pPr>
              <a:defRPr/>
            </a:pPr>
            <a:endParaRPr lang="en-US" altLang="zh-TW" dirty="0"/>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fld id="{90C9A1B0-4BA3-F74F-B81F-FC360414772A}" type="slidenum">
              <a:rPr lang="en-US" altLang="zh-TW" smtClean="0"/>
              <a:pPr/>
              <a:t>‹#›</a:t>
            </a:fld>
            <a:endParaRPr lang="en-US" altLang="zh-TW" dirty="0"/>
          </a:p>
        </p:txBody>
      </p:sp>
    </p:spTree>
    <p:extLst>
      <p:ext uri="{BB962C8B-B14F-4D97-AF65-F5344CB8AC3E}">
        <p14:creationId xmlns:p14="http://schemas.microsoft.com/office/powerpoint/2010/main" val="1089139085"/>
      </p:ext>
    </p:extLst>
  </p:cSld>
  <p:clrMap bg1="dk2" tx1="lt1" bg2="dk1" tx2="lt2" accent1="accent1" accent2="accent2" accent3="accent3" accent4="accent4" accent5="accent5" accent6="accent6" hlink="hlink" folHlink="folHlink"/>
  <p:sldLayoutIdLst>
    <p:sldLayoutId id="2147503119" r:id="rId1"/>
    <p:sldLayoutId id="2147503120" r:id="rId2"/>
    <p:sldLayoutId id="2147503121" r:id="rId3"/>
    <p:sldLayoutId id="2147503122" r:id="rId4"/>
    <p:sldLayoutId id="2147503123" r:id="rId5"/>
    <p:sldLayoutId id="2147503124" r:id="rId6"/>
    <p:sldLayoutId id="2147503125" r:id="rId7"/>
    <p:sldLayoutId id="2147503126" r:id="rId8"/>
    <p:sldLayoutId id="2147503127" r:id="rId9"/>
    <p:sldLayoutId id="2147503128" r:id="rId10"/>
    <p:sldLayoutId id="2147503129" r:id="rId11"/>
    <p:sldLayoutId id="2147503130" r:id="rId12"/>
  </p:sldLayoutIdLst>
  <p:txStyles>
    <p:titleStyle>
      <a:lvl1pPr algn="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200330182"/>
      </p:ext>
    </p:extLst>
  </p:cSld>
  <p:clrMap bg1="dk2" tx1="lt1" bg2="dk1" tx2="lt2" accent1="accent1" accent2="accent2" accent3="accent3" accent4="accent4" accent5="accent5" accent6="accent6" hlink="hlink" folHlink="folHlink"/>
  <p:sldLayoutIdLst>
    <p:sldLayoutId id="2147503132" r:id="rId1"/>
    <p:sldLayoutId id="2147503133" r:id="rId2"/>
    <p:sldLayoutId id="2147503134" r:id="rId3"/>
    <p:sldLayoutId id="2147503135" r:id="rId4"/>
    <p:sldLayoutId id="2147503136" r:id="rId5"/>
    <p:sldLayoutId id="2147503137" r:id="rId6"/>
    <p:sldLayoutId id="2147503138" r:id="rId7"/>
    <p:sldLayoutId id="2147503139" r:id="rId8"/>
    <p:sldLayoutId id="2147503140" r:id="rId9"/>
    <p:sldLayoutId id="2147503141" r:id="rId10"/>
    <p:sldLayoutId id="2147503142" r:id="rId11"/>
    <p:sldLayoutId id="2147503143" r:id="rId12"/>
    <p:sldLayoutId id="2147503144" r:id="rId13"/>
    <p:sldLayoutId id="2147503145"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686252399"/>
      </p:ext>
    </p:extLst>
  </p:cSld>
  <p:clrMap bg1="dk2" tx1="lt1" bg2="dk1" tx2="lt2" accent1="accent1" accent2="accent2" accent3="accent3" accent4="accent4" accent5="accent5" accent6="accent6" hlink="hlink" folHlink="folHlink"/>
  <p:sldLayoutIdLst>
    <p:sldLayoutId id="2147503147" r:id="rId1"/>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294" r:id="rId1"/>
    <p:sldLayoutId id="2147502295" r:id="rId2"/>
    <p:sldLayoutId id="2147502296" r:id="rId3"/>
    <p:sldLayoutId id="2147502297" r:id="rId4"/>
    <p:sldLayoutId id="2147502298" r:id="rId5"/>
    <p:sldLayoutId id="2147502299" r:id="rId6"/>
    <p:sldLayoutId id="2147502300" r:id="rId7"/>
    <p:sldLayoutId id="2147502301" r:id="rId8"/>
    <p:sldLayoutId id="2147502302" r:id="rId9"/>
    <p:sldLayoutId id="2147502303" r:id="rId10"/>
    <p:sldLayoutId id="2147502304" r:id="rId11"/>
    <p:sldLayoutId id="2147502305" r:id="rId12"/>
    <p:sldLayoutId id="21475023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2/13/24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2761528324"/>
      </p:ext>
    </p:extLst>
  </p:cSld>
  <p:clrMap bg1="lt1" tx1="dk1" bg2="lt2" tx2="dk2" accent1="accent1" accent2="accent2" accent3="accent3" accent4="accent4" accent5="accent5" accent6="accent6" hlink="hlink" folHlink="folHlink"/>
  <p:sldLayoutIdLst>
    <p:sldLayoutId id="2147502356" r:id="rId1"/>
    <p:sldLayoutId id="2147502357" r:id="rId2"/>
    <p:sldLayoutId id="2147502358" r:id="rId3"/>
    <p:sldLayoutId id="2147502359" r:id="rId4"/>
    <p:sldLayoutId id="2147502360" r:id="rId5"/>
    <p:sldLayoutId id="2147502361" r:id="rId6"/>
    <p:sldLayoutId id="2147502362" r:id="rId7"/>
    <p:sldLayoutId id="2147502363" r:id="rId8"/>
    <p:sldLayoutId id="2147502364" r:id="rId9"/>
    <p:sldLayoutId id="2147502365" r:id="rId10"/>
    <p:sldLayoutId id="2147502366"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848267"/>
      </p:ext>
    </p:extLst>
  </p:cSld>
  <p:clrMap bg1="lt1" tx1="dk1" bg2="lt2" tx2="dk2" accent1="accent1" accent2="accent2" accent3="accent3" accent4="accent4" accent5="accent5" accent6="accent6" hlink="hlink" folHlink="folHlink"/>
  <p:sldLayoutIdLst>
    <p:sldLayoutId id="2147502382" r:id="rId1"/>
    <p:sldLayoutId id="2147502383" r:id="rId2"/>
    <p:sldLayoutId id="2147502384" r:id="rId3"/>
    <p:sldLayoutId id="2147502385" r:id="rId4"/>
    <p:sldLayoutId id="2147502386" r:id="rId5"/>
    <p:sldLayoutId id="2147502387" r:id="rId6"/>
    <p:sldLayoutId id="2147502388" r:id="rId7"/>
    <p:sldLayoutId id="2147502389" r:id="rId8"/>
    <p:sldLayoutId id="2147502390" r:id="rId9"/>
    <p:sldLayoutId id="2147502391" r:id="rId10"/>
    <p:sldLayoutId id="2147502392" r:id="rId11"/>
    <p:sldLayoutId id="214750239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3966724"/>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 id="2147502460" r:id="rId12"/>
    <p:sldLayoutId id="2147502461"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359.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36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03.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143.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318.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389.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307.xml"/></Relationships>
</file>

<file path=ppt/slides/_rels/slide1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06.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259.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2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1.xml"/><Relationship Id="rId1" Type="http://schemas.openxmlformats.org/officeDocument/2006/relationships/slideLayout" Target="../slideLayouts/slideLayout4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2.xml"/><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5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14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14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14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14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14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8.xml"/><Relationship Id="rId1" Type="http://schemas.openxmlformats.org/officeDocument/2006/relationships/slideLayout" Target="../slideLayouts/slideLayout143.xml"/></Relationships>
</file>

<file path=ppt/slides/_rels/slide1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9.xml"/><Relationship Id="rId1" Type="http://schemas.openxmlformats.org/officeDocument/2006/relationships/slideLayout" Target="../slideLayouts/slideLayout143.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14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43.xml"/><Relationship Id="rId1" Type="http://schemas.openxmlformats.org/officeDocument/2006/relationships/themeOverride" Target="../theme/themeOverride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43.xml"/><Relationship Id="rId1" Type="http://schemas.openxmlformats.org/officeDocument/2006/relationships/themeOverride" Target="../theme/themeOverride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43.xml"/><Relationship Id="rId1" Type="http://schemas.openxmlformats.org/officeDocument/2006/relationships/themeOverride" Target="../theme/themeOverride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5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143.xml"/><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44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1.xml"/><Relationship Id="rId1" Type="http://schemas.openxmlformats.org/officeDocument/2006/relationships/slideLayout" Target="../slideLayouts/slideLayout44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2.xml"/><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8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87.xml"/><Relationship Id="rId4" Type="http://schemas.openxmlformats.org/officeDocument/2006/relationships/hyperlink" Target="http://www.pauljab.net/temple/TemplePicture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7.xml"/><Relationship Id="rId5" Type="http://schemas.openxmlformats.org/officeDocument/2006/relationships/image" Target="../media/image5.jpeg"/><Relationship Id="rId4" Type="http://schemas.openxmlformats.org/officeDocument/2006/relationships/hyperlink" Target="http://www.pauljab.net/temple/TemplePictures.html"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29.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29.xml"/><Relationship Id="rId5" Type="http://schemas.openxmlformats.org/officeDocument/2006/relationships/image" Target="../media/image35.jpe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6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80.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93.xml"/><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3.xml"/><Relationship Id="rId1" Type="http://schemas.openxmlformats.org/officeDocument/2006/relationships/themeOverride" Target="../theme/themeOverride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3.xml"/><Relationship Id="rId1" Type="http://schemas.openxmlformats.org/officeDocument/2006/relationships/themeOverride" Target="../theme/themeOverride4.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3.xml"/><Relationship Id="rId1" Type="http://schemas.openxmlformats.org/officeDocument/2006/relationships/themeOverride" Target="../theme/themeOverride5.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5.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9.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54.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300.xml"/><Relationship Id="rId6" Type="http://schemas.openxmlformats.org/officeDocument/2006/relationships/image" Target="../media/image56.jpeg"/><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jpeg"/><Relationship Id="rId9" Type="http://schemas.openxmlformats.org/officeDocument/2006/relationships/image" Target="../media/image59.gif"/></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5.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95.xml"/><Relationship Id="rId1" Type="http://schemas.openxmlformats.org/officeDocument/2006/relationships/themeOverride" Target="../theme/themeOverrid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0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9.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43.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9.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2.xml"/><Relationship Id="rId1" Type="http://schemas.openxmlformats.org/officeDocument/2006/relationships/slideLayout" Target="../slideLayouts/slideLayout73.xml"/><Relationship Id="rId4" Type="http://schemas.openxmlformats.org/officeDocument/2006/relationships/image" Target="../media/image77.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3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5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6.xml"/><Relationship Id="rId1" Type="http://schemas.openxmlformats.org/officeDocument/2006/relationships/slideLayout" Target="../slideLayouts/slideLayout208.xml"/><Relationship Id="rId4" Type="http://schemas.openxmlformats.org/officeDocument/2006/relationships/image" Target="../media/image80.emf"/></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19.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09.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30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143.xml"/></Relationships>
</file>

<file path=ppt/slides/_rels/slide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4.xml"/><Relationship Id="rId1" Type="http://schemas.openxmlformats.org/officeDocument/2006/relationships/slideLayout" Target="../slideLayouts/slideLayout209.xml"/><Relationship Id="rId4" Type="http://schemas.openxmlformats.org/officeDocument/2006/relationships/image" Target="../media/image20.jpe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9.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6.xml"/><Relationship Id="rId1" Type="http://schemas.openxmlformats.org/officeDocument/2006/relationships/themeOverride" Target="../theme/themeOverride7.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86.xml"/><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86.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7DD196C-E719-EEE2-ADA4-1E42137B613B}"/>
              </a:ext>
            </a:extLst>
          </p:cNvPr>
          <p:cNvPicPr>
            <a:picLocks noChangeAspect="1"/>
          </p:cNvPicPr>
          <p:nvPr/>
        </p:nvPicPr>
        <p:blipFill rotWithShape="1">
          <a:blip r:embed="rId3">
            <a:extLst>
              <a:ext uri="{28A0092B-C50C-407E-A947-70E740481C1C}">
                <a14:useLocalDpi xmlns:a14="http://schemas.microsoft.com/office/drawing/2010/main"/>
              </a:ext>
            </a:extLst>
          </a:blip>
          <a:srcRect b="7645"/>
          <a:stretch/>
        </p:blipFill>
        <p:spPr bwMode="auto">
          <a:xfrm>
            <a:off x="19050" y="-459433"/>
            <a:ext cx="9124950" cy="7317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dirty="0">
                <a:solidFill>
                  <a:schemeClr val="tx1"/>
                </a:solidFill>
                <a:effectLst>
                  <a:glow rad="279400">
                    <a:srgbClr val="000000">
                      <a:alpha val="87000"/>
                    </a:srgbClr>
                  </a:glow>
                </a:effectLst>
                <a:ea typeface="ＭＳ Ｐゴシック" pitchFamily="-112" charset="-128"/>
                <a:cs typeface="Arial" panose="020B0604020202020204" pitchFamily="34" charset="0"/>
              </a:rPr>
              <a:t>٤٤-٤٨</a:t>
            </a:r>
            <a:r>
              <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rPr>
              <a:t> </a:t>
            </a:r>
            <a:r>
              <a:rPr lang="ar-SA" sz="6000" dirty="0">
                <a:solidFill>
                  <a:schemeClr val="tx1"/>
                </a:solidFill>
                <a:effectLst>
                  <a:glow rad="279400">
                    <a:srgbClr val="000000">
                      <a:alpha val="87000"/>
                    </a:srgbClr>
                  </a:glow>
                </a:effectLst>
                <a:ea typeface="ＭＳ Ｐゴシック" pitchFamily="-112" charset="-128"/>
                <a:cs typeface="Arial" panose="020B0604020202020204" pitchFamily="34" charset="0"/>
              </a:rPr>
              <a:t>حزقيال</a:t>
            </a:r>
            <a:endPar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4B789B69-E284-AB89-3D17-55877EF109A8}"/>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8800" b="1"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أرض جديدة</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66C705D0-BCC3-7E3F-7FB1-657F96078DE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extLst>
              <p:ext uri="{D42A27DB-BD31-4B8C-83A1-F6EECF244321}">
                <p14:modId xmlns:p14="http://schemas.microsoft.com/office/powerpoint/2010/main" val="3593901592"/>
              </p:ext>
            </p:extLst>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الفداء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a:t>
            </a:r>
            <a:r>
              <a:rPr lang="ar-JO" sz="3200" b="1" dirty="0">
                <a:solidFill>
                  <a:srgbClr val="FFFFFF"/>
                </a:solidFill>
                <a:latin typeface="Arial" panose="020B0604020202020204" pitchFamily="34" charset="0"/>
                <a:ea typeface="Times New Roman" pitchFamily="-111" charset="0"/>
                <a:cs typeface="Arial" panose="020B0604020202020204" pitchFamily="34" charset="0"/>
              </a:rPr>
              <a:t>إ</a:t>
            </a:r>
            <a:r>
              <a:rPr lang="ar-SA" sz="3200" b="1" dirty="0">
                <a:solidFill>
                  <a:srgbClr val="FFFFFF"/>
                </a:solidFill>
                <a:latin typeface="Arial" panose="020B0604020202020204" pitchFamily="34" charset="0"/>
                <a:ea typeface="Times New Roman" pitchFamily="-111" charset="0"/>
                <a:cs typeface="Arial" panose="020B0604020202020204" pitchFamily="34" charset="0"/>
              </a:rPr>
              <a:t>نفصال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القيامة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الروح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a:t>
            </a:r>
            <a:r>
              <a:rPr lang="ar-JO" sz="3200" b="1" dirty="0">
                <a:solidFill>
                  <a:srgbClr val="FFFFFF"/>
                </a:solidFill>
                <a:latin typeface="Arial" panose="020B0604020202020204" pitchFamily="34" charset="0"/>
                <a:ea typeface="Times New Roman" pitchFamily="-111" charset="0"/>
                <a:cs typeface="Arial" panose="020B0604020202020204" pitchFamily="34" charset="0"/>
              </a:rPr>
              <a:t>إ</a:t>
            </a:r>
            <a:r>
              <a:rPr lang="ar-SA" sz="3200" b="1" dirty="0">
                <a:solidFill>
                  <a:srgbClr val="FFFFFF"/>
                </a:solidFill>
                <a:latin typeface="Arial" panose="020B0604020202020204" pitchFamily="34" charset="0"/>
                <a:ea typeface="Times New Roman" pitchFamily="-111" charset="0"/>
                <a:cs typeface="Arial" panose="020B0604020202020204" pitchFamily="34" charset="0"/>
              </a:rPr>
              <a:t>ختطاف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التوبة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457200" indent="-457200" algn="r" rtl="1" eaLnBrk="1" hangingPunct="1">
              <a:lnSpc>
                <a:spcPct val="80000"/>
              </a:lnSpc>
              <a:spcBef>
                <a:spcPct val="50000"/>
              </a:spcBef>
              <a:buFontTx/>
              <a:buAutoNum type="arabicPeriod"/>
              <a:defRPr/>
            </a:pPr>
            <a:r>
              <a:rPr lang="ar-SA" sz="3200" b="1" dirty="0">
                <a:solidFill>
                  <a:srgbClr val="FFFFFF"/>
                </a:solidFill>
                <a:latin typeface="Arial" panose="020B0604020202020204" pitchFamily="34" charset="0"/>
                <a:ea typeface="Times New Roman" pitchFamily="-111" charset="0"/>
                <a:cs typeface="Arial" panose="020B0604020202020204" pitchFamily="34" charset="0"/>
              </a:rPr>
              <a:t>الملكوت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lvl="0" algn="ctr" eaLnBrk="1" hangingPunct="1">
              <a:spcBef>
                <a:spcPct val="50000"/>
              </a:spcBef>
              <a:defRPr/>
            </a:pPr>
            <a:r>
              <a:rPr lang="ar-SA" sz="2400" b="1" dirty="0">
                <a:solidFill>
                  <a:srgbClr val="FFFFFF"/>
                </a:solidFill>
                <a:latin typeface="Arial" panose="020B0604020202020204" pitchFamily="34" charset="0"/>
                <a:cs typeface="Arial" panose="020B0604020202020204" pitchFamily="34" charset="0"/>
              </a:rPr>
              <a:t>لاوِيّين ٢٣</a:t>
            </a:r>
            <a:endParaRPr lang="en-US" sz="2400" b="1" dirty="0">
              <a:solidFill>
                <a:srgbClr val="FFFFFF"/>
              </a:solidFill>
              <a:latin typeface="Arial" panose="020B0604020202020204" pitchFamily="34" charset="0"/>
              <a:cs typeface="Arial" panose="020B0604020202020204" pitchFamily="34" charset="0"/>
            </a:endParaRPr>
          </a:p>
          <a:p>
            <a:pPr lvl="0" algn="ctr" eaLnBrk="1" hangingPunct="1">
              <a:spcBef>
                <a:spcPct val="50000"/>
              </a:spcBef>
              <a:defRPr/>
            </a:pPr>
            <a:r>
              <a:rPr lang="ar-SA" sz="2400" b="1" dirty="0">
                <a:solidFill>
                  <a:srgbClr val="FFFFFF"/>
                </a:solidFill>
                <a:latin typeface="Arial" panose="020B0604020202020204" pitchFamily="34" charset="0"/>
                <a:cs typeface="Arial" panose="020B0604020202020204" pitchFamily="34"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u="sng" dirty="0">
                <a:solidFill>
                  <a:schemeClr val="bg1"/>
                </a:solidFill>
              </a:rPr>
              <a:t>أعياد الكتاب المقدس</a:t>
            </a:r>
            <a:endParaRPr lang="en-US" sz="3200"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a:extLst>
              <a:ext uri="{FF2B5EF4-FFF2-40B4-BE49-F238E27FC236}">
                <a16:creationId xmlns:a16="http://schemas.microsoft.com/office/drawing/2014/main" id="{E63E214A-0621-754B-A34D-5F724DDC5E9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5365" name="Rectangle 5">
            <a:extLst>
              <a:ext uri="{FF2B5EF4-FFF2-40B4-BE49-F238E27FC236}">
                <a16:creationId xmlns:a16="http://schemas.microsoft.com/office/drawing/2014/main" id="{D0CC6C9B-FF8A-C34F-9C90-63C5BBB52ACA}"/>
              </a:ext>
            </a:extLst>
          </p:cNvPr>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الموقع المركزي</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3363" name="Text Box 7">
            <a:extLst>
              <a:ext uri="{FF2B5EF4-FFF2-40B4-BE49-F238E27FC236}">
                <a16:creationId xmlns:a16="http://schemas.microsoft.com/office/drawing/2014/main" id="{7521365E-137B-484B-BC84-D94AECF579F7}"/>
              </a:ext>
            </a:extLst>
          </p:cNvPr>
          <p:cNvSpPr txBox="1">
            <a:spLocks noChangeArrowheads="1"/>
          </p:cNvSpPr>
          <p:nvPr/>
        </p:nvSpPr>
        <p:spPr bwMode="auto">
          <a:xfrm>
            <a:off x="381000" y="3105150"/>
            <a:ext cx="3429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العهد القديم كانت ضمن بنيامين </a:t>
            </a: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شمال</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يهوذا لكنها قريبة من الأسباط الشمالية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364" name="Text Box 8">
            <a:extLst>
              <a:ext uri="{FF2B5EF4-FFF2-40B4-BE49-F238E27FC236}">
                <a16:creationId xmlns:a16="http://schemas.microsoft.com/office/drawing/2014/main" id="{E33C6B5D-19C5-CD49-BD0E-2FAD5C1A165F}"/>
              </a:ext>
            </a:extLst>
          </p:cNvPr>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369" name="Line 9">
            <a:extLst>
              <a:ext uri="{FF2B5EF4-FFF2-40B4-BE49-F238E27FC236}">
                <a16:creationId xmlns:a16="http://schemas.microsoft.com/office/drawing/2014/main" id="{25CC9A52-A8B0-6342-AF70-C3A6111E12FB}"/>
              </a:ext>
            </a:extLst>
          </p:cNvPr>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370" name="Rectangle 10">
            <a:extLst>
              <a:ext uri="{FF2B5EF4-FFF2-40B4-BE49-F238E27FC236}">
                <a16:creationId xmlns:a16="http://schemas.microsoft.com/office/drawing/2014/main" id="{0FB86567-BE38-6C4B-B2A3-003943AB185F}"/>
              </a:ext>
            </a:extLst>
          </p:cNvPr>
          <p:cNvSpPr>
            <a:spLocks noRot="1" noChangeArrowheads="1"/>
          </p:cNvSpPr>
          <p:nvPr/>
        </p:nvSpPr>
        <p:spPr bwMode="auto">
          <a:xfrm>
            <a:off x="8077200" y="0"/>
            <a:ext cx="1066800" cy="533400"/>
          </a:xfrm>
          <a:prstGeom prst="rect">
            <a:avLst/>
          </a:prstGeom>
          <a:solidFill>
            <a:srgbClr val="000000"/>
          </a:solidFill>
          <a:ln w="9525">
            <a:noFill/>
            <a:miter lim="800000"/>
            <a:headEnd/>
            <a:tailEnd/>
          </a:ln>
          <a:effec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514"/>
                  </a:outerShdw>
                </a:effectLst>
                <a:uLnTx/>
                <a:uFillTx/>
                <a:latin typeface="Arial" panose="020B0604020202020204" pitchFamily="34" charset="0"/>
                <a:cs typeface="Arial" panose="020B0604020202020204" pitchFamily="34" charset="0"/>
              </a:rPr>
              <a:t>21</a:t>
            </a:r>
            <a:endParaRPr kumimoji="0" lang="en-US" altLang="en-US" sz="2800" b="1" u="none" strike="noStrike" kern="1200" cap="none" spc="0" normalizeH="0" baseline="0" noProof="0" dirty="0">
              <a:ln>
                <a:noFill/>
              </a:ln>
              <a:solidFill>
                <a:srgbClr val="FFFFFF"/>
              </a:solidFill>
              <a:effectLst>
                <a:outerShdw blurRad="38100" dist="38100" dir="2700000" algn="tl">
                  <a:srgbClr val="000514"/>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58263"/>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42 Jer OT">
            <a:extLst>
              <a:ext uri="{FF2B5EF4-FFF2-40B4-BE49-F238E27FC236}">
                <a16:creationId xmlns:a16="http://schemas.microsoft.com/office/drawing/2014/main" id="{730CD457-9C6F-9341-81AE-BDF1E97082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a:extLst>
              <a:ext uri="{FF2B5EF4-FFF2-40B4-BE49-F238E27FC236}">
                <a16:creationId xmlns:a16="http://schemas.microsoft.com/office/drawing/2014/main" id="{BD835BD3-ADBC-2E49-9112-D15F5F1BCE1B}"/>
              </a:ext>
            </a:extLst>
          </p:cNvPr>
          <p:cNvSpPr>
            <a:spLocks noGrp="1" noRot="1" noChangeArrowheads="1"/>
          </p:cNvSpPr>
          <p:nvPr>
            <p:ph type="title"/>
          </p:nvPr>
        </p:nvSpPr>
        <p:spPr>
          <a:xfrm>
            <a:off x="0" y="0"/>
            <a:ext cx="7086600" cy="762000"/>
          </a:xfrm>
          <a:solidFill>
            <a:schemeClr val="bg2"/>
          </a:solidFill>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كانت أورشليم مدينة حدودية</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6" name="Text Box 8">
            <a:extLst>
              <a:ext uri="{FF2B5EF4-FFF2-40B4-BE49-F238E27FC236}">
                <a16:creationId xmlns:a16="http://schemas.microsoft.com/office/drawing/2014/main" id="{0DD16B10-1504-E04B-99C9-E17EE1FA1EA7}"/>
              </a:ext>
            </a:extLst>
          </p:cNvPr>
          <p:cNvSpPr txBox="1">
            <a:spLocks noChangeArrowheads="1"/>
          </p:cNvSpPr>
          <p:nvPr/>
        </p:nvSpPr>
        <p:spPr bwMode="auto">
          <a:xfrm>
            <a:off x="8153400" y="55563"/>
            <a:ext cx="530915" cy="461665"/>
          </a:xfrm>
          <a:prstGeom prst="rect">
            <a:avLst/>
          </a:prstGeom>
          <a:solidFill>
            <a:srgbClr val="66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Rectangle 7">
            <a:extLst>
              <a:ext uri="{FF2B5EF4-FFF2-40B4-BE49-F238E27FC236}">
                <a16:creationId xmlns:a16="http://schemas.microsoft.com/office/drawing/2014/main" id="{BF348E10-5A13-264F-A1EF-A0E3CC8C4B9F}"/>
              </a:ext>
            </a:extLst>
          </p:cNvPr>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بنيامين</a:t>
            </a:r>
            <a:endParaRPr kumimoji="0" lang="en-US" alt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ectangle 7">
            <a:extLst>
              <a:ext uri="{FF2B5EF4-FFF2-40B4-BE49-F238E27FC236}">
                <a16:creationId xmlns:a16="http://schemas.microsoft.com/office/drawing/2014/main" id="{40028BAE-85A1-2A40-B0C1-230F86D8AB2B}"/>
              </a:ext>
            </a:extLst>
          </p:cNvPr>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alt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9336" name="Freeform 1032">
            <a:extLst>
              <a:ext uri="{FF2B5EF4-FFF2-40B4-BE49-F238E27FC236}">
                <a16:creationId xmlns:a16="http://schemas.microsoft.com/office/drawing/2014/main" id="{91B030AA-1939-B542-924B-DAAD38E6654A}"/>
              </a:ext>
            </a:extLst>
          </p:cNvPr>
          <p:cNvSpPr>
            <a:spLocks/>
          </p:cNvSpPr>
          <p:nvPr/>
        </p:nvSpPr>
        <p:spPr bwMode="auto">
          <a:xfrm>
            <a:off x="2971800" y="4667934"/>
            <a:ext cx="5715000" cy="646331"/>
          </a:xfrm>
          <a:custGeom>
            <a:avLst/>
            <a:gdLst>
              <a:gd name="T0" fmla="*/ 2855 w 2855"/>
              <a:gd name="T1" fmla="*/ 2855 h 2855"/>
              <a:gd name="T2" fmla="*/ 2816 w 2855"/>
              <a:gd name="T3" fmla="*/ 2777 h 2855"/>
              <a:gd name="T4" fmla="*/ 2809 w 2855"/>
              <a:gd name="T5" fmla="*/ 2758 h 2855"/>
              <a:gd name="T6" fmla="*/ 2790 w 2855"/>
              <a:gd name="T7" fmla="*/ 2751 h 2855"/>
              <a:gd name="T8" fmla="*/ 2647 w 2855"/>
              <a:gd name="T9" fmla="*/ 2595 h 2855"/>
              <a:gd name="T10" fmla="*/ 2608 w 2855"/>
              <a:gd name="T11" fmla="*/ 2543 h 2855"/>
              <a:gd name="T12" fmla="*/ 2588 w 2855"/>
              <a:gd name="T13" fmla="*/ 2517 h 2855"/>
              <a:gd name="T14" fmla="*/ 2569 w 2855"/>
              <a:gd name="T15" fmla="*/ 2446 h 2855"/>
              <a:gd name="T16" fmla="*/ 2484 w 2855"/>
              <a:gd name="T17" fmla="*/ 2329 h 2855"/>
              <a:gd name="T18" fmla="*/ 2458 w 2855"/>
              <a:gd name="T19" fmla="*/ 2303 h 2855"/>
              <a:gd name="T20" fmla="*/ 2452 w 2855"/>
              <a:gd name="T21" fmla="*/ 2283 h 2855"/>
              <a:gd name="T22" fmla="*/ 2406 w 2855"/>
              <a:gd name="T23" fmla="*/ 2257 h 2855"/>
              <a:gd name="T24" fmla="*/ 2289 w 2855"/>
              <a:gd name="T25" fmla="*/ 2120 h 2855"/>
              <a:gd name="T26" fmla="*/ 2263 w 2855"/>
              <a:gd name="T27" fmla="*/ 2094 h 2855"/>
              <a:gd name="T28" fmla="*/ 2243 w 2855"/>
              <a:gd name="T29" fmla="*/ 2055 h 2855"/>
              <a:gd name="T30" fmla="*/ 2100 w 2855"/>
              <a:gd name="T31" fmla="*/ 1912 h 2855"/>
              <a:gd name="T32" fmla="*/ 2022 w 2855"/>
              <a:gd name="T33" fmla="*/ 1867 h 2855"/>
              <a:gd name="T34" fmla="*/ 1691 w 2855"/>
              <a:gd name="T35" fmla="*/ 1815 h 2855"/>
              <a:gd name="T36" fmla="*/ 1209 w 2855"/>
              <a:gd name="T37" fmla="*/ 1600 h 2855"/>
              <a:gd name="T38" fmla="*/ 637 w 2855"/>
              <a:gd name="T39" fmla="*/ 1581 h 2855"/>
              <a:gd name="T40" fmla="*/ 572 w 2855"/>
              <a:gd name="T41" fmla="*/ 1555 h 2855"/>
              <a:gd name="T42" fmla="*/ 442 w 2855"/>
              <a:gd name="T43" fmla="*/ 1470 h 2855"/>
              <a:gd name="T44" fmla="*/ 331 w 2855"/>
              <a:gd name="T45" fmla="*/ 1386 h 2855"/>
              <a:gd name="T46" fmla="*/ 273 w 2855"/>
              <a:gd name="T47" fmla="*/ 1295 h 2855"/>
              <a:gd name="T48" fmla="*/ 253 w 2855"/>
              <a:gd name="T49" fmla="*/ 1249 h 2855"/>
              <a:gd name="T50" fmla="*/ 188 w 2855"/>
              <a:gd name="T51" fmla="*/ 1145 h 2855"/>
              <a:gd name="T52" fmla="*/ 162 w 2855"/>
              <a:gd name="T53" fmla="*/ 1054 h 2855"/>
              <a:gd name="T54" fmla="*/ 136 w 2855"/>
              <a:gd name="T55" fmla="*/ 813 h 2855"/>
              <a:gd name="T56" fmla="*/ 97 w 2855"/>
              <a:gd name="T57" fmla="*/ 234 h 2855"/>
              <a:gd name="T58" fmla="*/ 58 w 2855"/>
              <a:gd name="T59" fmla="*/ 124 h 2855"/>
              <a:gd name="T60" fmla="*/ 13 w 2855"/>
              <a:gd name="T61" fmla="*/ 46 h 2855"/>
              <a:gd name="T62" fmla="*/ 6 w 2855"/>
              <a:gd name="T63" fmla="*/ 20 h 2855"/>
              <a:gd name="T64" fmla="*/ 0 w 2855"/>
              <a:gd name="T65" fmla="*/ 0 h 28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5415" name="Text Box 7">
            <a:extLst>
              <a:ext uri="{FF2B5EF4-FFF2-40B4-BE49-F238E27FC236}">
                <a16:creationId xmlns:a16="http://schemas.microsoft.com/office/drawing/2014/main" id="{E1B806DE-EC85-C14B-903C-8273C9B03A96}"/>
              </a:ext>
            </a:extLst>
          </p:cNvPr>
          <p:cNvSpPr txBox="1">
            <a:spLocks noChangeArrowheads="1"/>
          </p:cNvSpPr>
          <p:nvPr/>
        </p:nvSpPr>
        <p:spPr bwMode="auto">
          <a:xfrm>
            <a:off x="152400" y="1752600"/>
            <a:ext cx="2667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حدود العهد القديم بين بنيامين ويهوذا اتجهت جنوب المدينة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2479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6712"/>
            <a:ext cx="9144000" cy="514779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الجزء الكهنوتي (48: 8-21)</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733256"/>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تقسيم الأرض وبجانب جبل الرب</a:t>
            </a:r>
            <a:endParaRPr lang="en-US" b="1" dirty="0">
              <a:solidFill>
                <a:srgbClr val="FFFFFF"/>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531ج</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9384866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567055"/>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ar-JO" sz="3200" dirty="0">
                <a:solidFill>
                  <a:srgbClr val="FFFFFF"/>
                </a:solidFill>
                <a:effectLst>
                  <a:glow rad="228600">
                    <a:schemeClr val="tx1"/>
                  </a:glow>
                </a:effectLst>
                <a:ea typeface="新細明體" charset="0"/>
              </a:rPr>
              <a:t>السهل والجزء المقدس </a:t>
            </a:r>
            <a:r>
              <a:rPr lang="ar-JO" sz="3200" dirty="0">
                <a:solidFill>
                  <a:srgbClr val="FFFF00"/>
                </a:solidFill>
                <a:effectLst>
                  <a:glow rad="228600">
                    <a:schemeClr val="tx1"/>
                  </a:glow>
                </a:effectLst>
                <a:ea typeface="新細明體" charset="0"/>
              </a:rPr>
              <a:t>بالأذرع</a:t>
            </a:r>
            <a:r>
              <a:rPr lang="ar-JO" sz="3200" dirty="0">
                <a:solidFill>
                  <a:srgbClr val="FFFFFF"/>
                </a:solidFill>
                <a:effectLst>
                  <a:glow rad="228600">
                    <a:schemeClr val="tx1"/>
                  </a:glow>
                </a:effectLst>
                <a:ea typeface="新細明體" charset="0"/>
              </a:rPr>
              <a:t> (زك 14: 10)</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531ج</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03214331"/>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ar-JO" sz="3200" dirty="0">
                <a:solidFill>
                  <a:srgbClr val="FFFFFF"/>
                </a:solidFill>
                <a:effectLst>
                  <a:glow rad="228600">
                    <a:schemeClr val="tx1"/>
                  </a:glow>
                </a:effectLst>
                <a:ea typeface="新細明體" charset="0"/>
              </a:rPr>
              <a:t>السهل والجزء المقدس </a:t>
            </a:r>
            <a:r>
              <a:rPr lang="ar-JO" sz="3200" dirty="0">
                <a:solidFill>
                  <a:srgbClr val="FFFF00"/>
                </a:solidFill>
                <a:effectLst>
                  <a:glow rad="228600">
                    <a:schemeClr val="tx1"/>
                  </a:glow>
                </a:effectLst>
                <a:ea typeface="新細明體" charset="0"/>
              </a:rPr>
              <a:t>بالقصبات</a:t>
            </a:r>
            <a:r>
              <a:rPr lang="ar-JO" sz="3200" dirty="0">
                <a:solidFill>
                  <a:srgbClr val="FFFFFF"/>
                </a:solidFill>
                <a:effectLst>
                  <a:glow rad="228600">
                    <a:schemeClr val="tx1"/>
                  </a:glow>
                </a:effectLst>
                <a:ea typeface="新細明體" charset="0"/>
              </a:rPr>
              <a:t> (زك 14: 10)</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7" name="Text Box 6"/>
          <p:cNvSpPr txBox="1">
            <a:spLocks noChangeArrowheads="1"/>
          </p:cNvSpPr>
          <p:nvPr/>
        </p:nvSpPr>
        <p:spPr bwMode="auto">
          <a:xfrm>
            <a:off x="8172400" y="663079"/>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panose="020B0604020202020204" pitchFamily="34" charset="0"/>
                <a:ea typeface="新細明體" charset="0"/>
                <a:cs typeface="新細明體" charset="0"/>
              </a:rPr>
              <a:t>531e</a:t>
            </a:r>
          </a:p>
        </p:txBody>
      </p:sp>
    </p:spTree>
    <p:extLst>
      <p:ext uri="{BB962C8B-B14F-4D97-AF65-F5344CB8AC3E}">
        <p14:creationId xmlns:p14="http://schemas.microsoft.com/office/powerpoint/2010/main" val="782752064"/>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5379"/>
            <a:ext cx="9144000" cy="5401933"/>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الكهنة والهيكل</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172400" y="76200"/>
            <a:ext cx="814647"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新細明體" charset="0"/>
              </a:rPr>
              <a:t>531ج</a:t>
            </a:r>
            <a:endParaRPr lang="en-US" b="1" dirty="0">
              <a:solidFill>
                <a:srgbClr val="FFFFFF"/>
              </a:solidFill>
              <a:latin typeface="Arial" panose="020B0604020202020204" pitchFamily="34" charset="0"/>
              <a:ea typeface="新細明體" charset="0"/>
              <a:cs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زكريا 1: 10-11، 14-17، حزقيال 48: 22-35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944513"/>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رفقة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شمعون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لاوي</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 </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،بنيامين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يوسف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2 : 1 - 5</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ea typeface="ＭＳ Ｐゴシック" charset="0"/>
              </a:rPr>
              <a:t>السكان حسب</a:t>
            </a:r>
            <a:br>
              <a:rPr lang="ar-JO" sz="4000" dirty="0">
                <a:solidFill>
                  <a:srgbClr val="FFFFFF"/>
                </a:solidFill>
                <a:effectLst>
                  <a:glow rad="127000">
                    <a:schemeClr val="tx1"/>
                  </a:glow>
                </a:effectLst>
                <a:ea typeface="ＭＳ Ｐゴシック" charset="0"/>
              </a:rPr>
            </a:br>
            <a:r>
              <a:rPr lang="ar-JO" sz="4000" dirty="0">
                <a:solidFill>
                  <a:srgbClr val="FFFFFF"/>
                </a:solidFill>
                <a:effectLst>
                  <a:glow rad="127000">
                    <a:schemeClr val="tx1"/>
                  </a:glow>
                </a:effectLst>
                <a:ea typeface="ＭＳ Ｐゴシック" charset="0"/>
              </a:rPr>
              <a:t>الأسباط</a:t>
            </a:r>
            <a:endParaRPr lang="en-US" sz="40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76.500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22.200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43.730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626653" y="252039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إفرايم</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32.500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93310" y="3162227"/>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52.700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45.400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53.400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64.300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بنيامين45.600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لاوي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23.000</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موزعون في جميع أنحاء إسرائيل</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3276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الألفية</a:t>
              </a:r>
              <a:b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حز 47-48</a:t>
              </a: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 الهيكل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a14="http://schemas.microsoft.com/office/drawing/2010/main" xmlns="">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ar-JO" dirty="0">
                <a:effectLst/>
                <a:latin typeface="Arial" panose="020B0604020202020204" pitchFamily="34" charset="0"/>
                <a:ea typeface="ＭＳ Ｐゴシック" charset="0"/>
                <a:cs typeface="Arial" panose="020B0604020202020204" pitchFamily="34" charset="0"/>
              </a:rPr>
              <a:t>إعادة توزيع الأسباط</a:t>
            </a:r>
            <a:endParaRPr lang="en-US" dirty="0">
              <a:effectLst/>
              <a:latin typeface="Arial" panose="020B0604020202020204" pitchFamily="34" charset="0"/>
              <a:ea typeface="ＭＳ Ｐゴシック" charset="0"/>
              <a:cs typeface="Arial" panose="020B0604020202020204" pitchFamily="34" charset="0"/>
            </a:endParaRP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بعد الإمتلاك</a:t>
            </a:r>
            <a:b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يش 13</a:t>
            </a: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531ج</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146</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147</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809991" name="TextBox 21"/>
          <p:cNvSpPr txBox="1">
            <a:spLocks noChangeArrowheads="1"/>
          </p:cNvSpPr>
          <p:nvPr/>
        </p:nvSpPr>
        <p:spPr bwMode="auto">
          <a:xfrm>
            <a:off x="381000" y="5791200"/>
            <a:ext cx="8153400" cy="95410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تحتفظ أورشليم الألفية في حزقيال 47 بموقعها المركزي ولكنها تقع جنوب (وليس شمال) يهوذا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46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2" descr="C:\Users\bs\Documents\Bible Text &amp; Chart\NT\Revelation\Tim Lahaye Charts\Scan00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Title 1"/>
          <p:cNvSpPr>
            <a:spLocks noGrp="1"/>
          </p:cNvSpPr>
          <p:nvPr>
            <p:ph type="title"/>
          </p:nvPr>
        </p:nvSpPr>
        <p:spPr>
          <a:xfrm>
            <a:off x="0" y="0"/>
            <a:ext cx="9263063" cy="1071563"/>
          </a:xfrm>
          <a:solidFill>
            <a:schemeClr val="tx1"/>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نظرة أخرى على الحدود الشرقية</a:t>
            </a:r>
            <a:endParaRPr lang="en-US" b="1" dirty="0">
              <a:solidFill>
                <a:schemeClr val="bg1"/>
              </a:solidFill>
              <a:latin typeface="Arial" panose="020B0604020202020204" pitchFamily="34" charset="0"/>
              <a:cs typeface="Arial" panose="020B0604020202020204" pitchFamily="34" charset="0"/>
            </a:endParaRPr>
          </a:p>
        </p:txBody>
      </p:sp>
      <p:sp>
        <p:nvSpPr>
          <p:cNvPr id="6" name="TextBox 21"/>
          <p:cNvSpPr txBox="1">
            <a:spLocks noChangeArrowheads="1"/>
          </p:cNvSpPr>
          <p:nvPr/>
        </p:nvSpPr>
        <p:spPr bwMode="auto">
          <a:xfrm>
            <a:off x="6732588" y="1228725"/>
            <a:ext cx="2162175"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لاهاف</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21"/>
          <p:cNvSpPr txBox="1">
            <a:spLocks noChangeArrowheads="1"/>
          </p:cNvSpPr>
          <p:nvPr/>
        </p:nvSpPr>
        <p:spPr bwMode="auto">
          <a:xfrm>
            <a:off x="3059113" y="5889625"/>
            <a:ext cx="4932362" cy="707886"/>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سيؤدي هذا إلى إعادة الحدود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إلى موطن إبراهيم الأصلي في أور</a:t>
            </a:r>
            <a:endParaRPr kumimoji="0" lang="en-US" sz="2000" b="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18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solidFill>
                  <a:schemeClr val="tx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حزقيال</a:t>
            </a:r>
            <a:r>
              <a:rPr lang="en-US" sz="8800" dirty="0">
                <a:ea typeface="Osaka" charset="0"/>
                <a:cs typeface="Arial" panose="020B0604020202020204" pitchFamily="34" charset="0"/>
              </a:rPr>
              <a:t> </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٤٤</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127068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هل ستصل حدود إسرائيل الألفية </a:t>
            </a:r>
            <a:br>
              <a:rPr lang="ar-JO" sz="3200" dirty="0">
                <a:solidFill>
                  <a:srgbClr val="FFFFFF"/>
                </a:solidFill>
                <a:ea typeface="ＭＳ Ｐゴシック" charset="0"/>
              </a:rPr>
            </a:br>
            <a:r>
              <a:rPr lang="ar-JO" sz="3200" dirty="0">
                <a:solidFill>
                  <a:srgbClr val="FFFFFF"/>
                </a:solidFill>
                <a:ea typeface="ＭＳ Ｐゴシック" charset="0"/>
              </a:rPr>
              <a:t>كل الطريق شرقاً حتى نهر الفرات؟</a:t>
            </a:r>
            <a:endParaRPr lang="en-US" sz="3200" dirty="0">
              <a:solidFill>
                <a:srgbClr val="FFFFFF"/>
              </a:solidFill>
              <a:ea typeface="ＭＳ Ｐゴシック" charset="0"/>
            </a:endParaRP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7887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ar-JO" sz="3200" dirty="0">
                <a:solidFill>
                  <a:srgbClr val="FFFFFF"/>
                </a:solidFill>
                <a:effectLst>
                  <a:glow rad="228600">
                    <a:schemeClr val="tx1"/>
                  </a:glow>
                </a:effectLst>
                <a:ea typeface="新細明體" charset="0"/>
              </a:rPr>
              <a:t>أقسام الأرض</a:t>
            </a:r>
            <a:br>
              <a:rPr lang="ar-JO" sz="3200" dirty="0">
                <a:solidFill>
                  <a:srgbClr val="FFFFFF"/>
                </a:solidFill>
                <a:effectLst>
                  <a:glow rad="228600">
                    <a:schemeClr val="tx1"/>
                  </a:glow>
                </a:effectLst>
                <a:ea typeface="新細明體" charset="0"/>
              </a:rPr>
            </a:br>
            <a:r>
              <a:rPr lang="en-US" sz="3200" dirty="0">
                <a:solidFill>
                  <a:srgbClr val="FFFFFF"/>
                </a:solidFill>
                <a:effectLst>
                  <a:glow rad="228600">
                    <a:schemeClr val="tx1"/>
                  </a:glow>
                </a:effectLst>
                <a:ea typeface="新細明體" charset="0"/>
              </a:rPr>
              <a:t>(</a:t>
            </a:r>
            <a:r>
              <a:rPr lang="ar-JO" sz="3200" dirty="0">
                <a:solidFill>
                  <a:srgbClr val="FFFFFF"/>
                </a:solidFill>
                <a:effectLst>
                  <a:glow rad="228600">
                    <a:schemeClr val="tx1"/>
                  </a:glow>
                </a:effectLst>
                <a:ea typeface="新細明體" charset="0"/>
              </a:rPr>
              <a:t>48: 1-7</a:t>
            </a:r>
            <a:r>
              <a:rPr lang="en-US" sz="3200" dirty="0">
                <a:solidFill>
                  <a:srgbClr val="FFFFFF"/>
                </a:solidFill>
                <a:effectLst>
                  <a:glow rad="228600">
                    <a:schemeClr val="tx1"/>
                  </a:glow>
                </a:effectLst>
                <a:ea typeface="新細明體" charset="0"/>
              </a:rPr>
              <a:t>)</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تتجه أجزاء من الأرض لقبائل إسرائيل مباشرة من الشرق إلى الغرب. لم أحاول تقديم حدود دقيقة ، لكني أحاول إظهار الترتيب العام للأجزاء القبلية. على سبيل المثال ، من المحتمل أن تكون مرتفعات الجولان داخل حدود إسرائيل ، على الرغم من أن الصورة لا تظهرها على هذا النحو.</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531ج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607829423"/>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26988"/>
            <a:ext cx="4332287" cy="2735263"/>
          </a:xfrm>
          <a:solidFill>
            <a:srgbClr val="000514"/>
          </a:solidFill>
        </p:spPr>
        <p:txBody>
          <a:bodyPr/>
          <a:lstStyle/>
          <a:p>
            <a:pPr>
              <a:defRPr/>
            </a:pPr>
            <a:r>
              <a:rPr lang="ar-JO" sz="3600" dirty="0">
                <a:solidFill>
                  <a:schemeClr val="accent6">
                    <a:lumMod val="20000"/>
                    <a:lumOff val="80000"/>
                  </a:schemeClr>
                </a:solidFill>
                <a:cs typeface="Arial" panose="020B0604020202020204" pitchFamily="34" charset="0"/>
              </a:rPr>
              <a:t>قد تكون </a:t>
            </a:r>
            <a:br>
              <a:rPr lang="ar-JO" sz="3600" dirty="0">
                <a:solidFill>
                  <a:schemeClr val="accent6">
                    <a:lumMod val="20000"/>
                    <a:lumOff val="80000"/>
                  </a:schemeClr>
                </a:solidFill>
                <a:cs typeface="Arial" panose="020B0604020202020204" pitchFamily="34" charset="0"/>
              </a:rPr>
            </a:br>
            <a:r>
              <a:rPr lang="ar-JO" sz="3600" dirty="0">
                <a:solidFill>
                  <a:schemeClr val="accent6">
                    <a:lumMod val="20000"/>
                    <a:lumOff val="80000"/>
                  </a:schemeClr>
                </a:solidFill>
                <a:cs typeface="Arial" panose="020B0604020202020204" pitchFamily="34" charset="0"/>
              </a:rPr>
              <a:t>النظرة الوسطية </a:t>
            </a:r>
            <a:br>
              <a:rPr lang="ar-JO" sz="3600" dirty="0">
                <a:solidFill>
                  <a:schemeClr val="accent6">
                    <a:lumMod val="20000"/>
                    <a:lumOff val="80000"/>
                  </a:schemeClr>
                </a:solidFill>
                <a:cs typeface="Arial" panose="020B0604020202020204" pitchFamily="34" charset="0"/>
              </a:rPr>
            </a:br>
            <a:r>
              <a:rPr lang="ar-JO" sz="3600" dirty="0">
                <a:solidFill>
                  <a:schemeClr val="accent6">
                    <a:lumMod val="20000"/>
                    <a:lumOff val="80000"/>
                  </a:schemeClr>
                </a:solidFill>
                <a:cs typeface="Arial" panose="020B0604020202020204" pitchFamily="34" charset="0"/>
              </a:rPr>
              <a:t>أكثر دقة</a:t>
            </a:r>
            <a:endParaRPr lang="en-US" sz="3600" dirty="0">
              <a:solidFill>
                <a:schemeClr val="accent6">
                  <a:lumMod val="20000"/>
                  <a:lumOff val="80000"/>
                </a:schemeClr>
              </a:solidFill>
              <a:cs typeface="Arial" panose="020B0604020202020204" pitchFamily="34" charset="0"/>
            </a:endParaRPr>
          </a:p>
        </p:txBody>
      </p:sp>
      <p:pic>
        <p:nvPicPr>
          <p:cNvPr id="8151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4878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21"/>
          <p:cNvSpPr txBox="1">
            <a:spLocks noChangeArrowheads="1"/>
          </p:cNvSpPr>
          <p:nvPr/>
        </p:nvSpPr>
        <p:spPr bwMode="auto">
          <a:xfrm>
            <a:off x="4932363" y="3068638"/>
            <a:ext cx="4211637" cy="1938992"/>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47: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وجانب الشرق بين </a:t>
            </a: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حوران</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دمشق</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جلعاد</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وأرض إسرائيل الأردن من التخم إلى </a:t>
            </a: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البحر الشرقي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تقيسون وهذا جانب المشرق</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21"/>
          <p:cNvSpPr txBox="1">
            <a:spLocks noChangeArrowheads="1"/>
          </p:cNvSpPr>
          <p:nvPr/>
        </p:nvSpPr>
        <p:spPr bwMode="auto">
          <a:xfrm>
            <a:off x="3563938" y="2997200"/>
            <a:ext cx="1439862"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حوران</a:t>
            </a:r>
            <a:endParaRPr kumimoji="0" lang="en-US"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15109" name="Oval 2"/>
          <p:cNvSpPr>
            <a:spLocks noChangeArrowheads="1"/>
          </p:cNvSpPr>
          <p:nvPr/>
        </p:nvSpPr>
        <p:spPr bwMode="auto">
          <a:xfrm>
            <a:off x="3348038" y="2997200"/>
            <a:ext cx="215900" cy="215900"/>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21"/>
          <p:cNvSpPr txBox="1">
            <a:spLocks noChangeArrowheads="1"/>
          </p:cNvSpPr>
          <p:nvPr/>
        </p:nvSpPr>
        <p:spPr bwMode="auto">
          <a:xfrm>
            <a:off x="3563938" y="1916113"/>
            <a:ext cx="1584325"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دمشق</a:t>
            </a:r>
            <a:endParaRPr kumimoji="0" lang="en-US"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15111" name="Oval 9"/>
          <p:cNvSpPr>
            <a:spLocks noChangeArrowheads="1"/>
          </p:cNvSpPr>
          <p:nvPr/>
        </p:nvSpPr>
        <p:spPr bwMode="auto">
          <a:xfrm>
            <a:off x="3348038" y="1916113"/>
            <a:ext cx="215900" cy="217487"/>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21"/>
          <p:cNvSpPr txBox="1">
            <a:spLocks noChangeArrowheads="1"/>
          </p:cNvSpPr>
          <p:nvPr/>
        </p:nvSpPr>
        <p:spPr bwMode="auto">
          <a:xfrm>
            <a:off x="2627313" y="3573463"/>
            <a:ext cx="1439862"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جلعاد</a:t>
            </a:r>
            <a:endParaRPr kumimoji="0" lang="en-US"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2" name="TextBox 21"/>
          <p:cNvSpPr txBox="1">
            <a:spLocks noChangeArrowheads="1"/>
          </p:cNvSpPr>
          <p:nvPr/>
        </p:nvSpPr>
        <p:spPr bwMode="auto">
          <a:xfrm>
            <a:off x="1835696" y="5979691"/>
            <a:ext cx="1438275" cy="401637"/>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ثامار</a:t>
            </a:r>
            <a:endParaRPr kumimoji="0" lang="en-US" sz="20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15114" name="Oval 12"/>
          <p:cNvSpPr>
            <a:spLocks noChangeArrowheads="1"/>
          </p:cNvSpPr>
          <p:nvPr/>
        </p:nvSpPr>
        <p:spPr bwMode="auto">
          <a:xfrm>
            <a:off x="2051050" y="5732463"/>
            <a:ext cx="215900" cy="217487"/>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735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cs typeface="Arial" panose="020B0604020202020204" pitchFamily="34" charset="0"/>
              </a:rPr>
              <a:t>دعم الراحة الألفية المستقبلية 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266 آي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1. السياق</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2. وعد الأرض</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3. نصوص كتابية أخرى</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4. مراجع غير كتابية</a:t>
            </a:r>
            <a:endParaRPr kumimoji="0" lang="en-US"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endParaRP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5. الفترة الزمنية لعبرانيين 4: 8</a:t>
            </a:r>
            <a:endParaRPr kumimoji="0" lang="en-US"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(حزقيال 47-48)</a:t>
            </a:r>
            <a:endParaRPr kumimoji="0" lang="en-US" sz="2400" u="none" strike="noStrike" kern="1200" cap="none" spc="0" normalizeH="0" baseline="0" noProof="0" dirty="0">
              <a:ln>
                <a:noFill/>
              </a:ln>
              <a:solidFill>
                <a:srgbClr val="007BCF">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eaLnBrk="1" hangingPunct="1"/>
            <a:r>
              <a:rPr kumimoji="1" lang="ar-JO" altLang="zh-CN" sz="3200" dirty="0">
                <a:solidFill>
                  <a:schemeClr val="bg1"/>
                </a:solidFill>
                <a:cs typeface="Arial" panose="020B0604020202020204" pitchFamily="34" charset="0"/>
              </a:rPr>
              <a:t>إسرائيل الألفية ستبارك الأمم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652120" y="764704"/>
            <a:ext cx="114807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أشور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395536" y="51571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2843808" y="4819799"/>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يوم بناء حيطانك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ذلك اليوم يبعد الميعاد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هو يوم يأتون إليك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من أشور و مدن مصر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 من مصر إلى النهر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 من البحر إلى البحر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 من الجبل إلى الجبل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(ميخا 7: 11-12)</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9"/>
          <p:cNvSpPr txBox="1">
            <a:spLocks noChangeArrowheads="1"/>
          </p:cNvSpPr>
          <p:nvPr/>
        </p:nvSpPr>
        <p:spPr bwMode="auto">
          <a:xfrm>
            <a:off x="-210" y="2420888"/>
            <a:ext cx="12650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البحار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5" name="Text Box 9"/>
          <p:cNvSpPr txBox="1">
            <a:spLocks noChangeArrowheads="1"/>
          </p:cNvSpPr>
          <p:nvPr/>
        </p:nvSpPr>
        <p:spPr bwMode="auto">
          <a:xfrm>
            <a:off x="323528" y="692696"/>
            <a:ext cx="12763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الجبال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125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ar-JO" sz="5400" dirty="0">
                <a:latin typeface="Arial" panose="020B0604020202020204" pitchFamily="34" charset="0"/>
                <a:cs typeface="Arial" panose="020B0604020202020204" pitchFamily="34" charset="0"/>
              </a:rPr>
              <a:t>أين يمكن أن نكون بدون </a:t>
            </a:r>
            <a:br>
              <a:rPr lang="ar-JO" sz="5400" dirty="0">
                <a:latin typeface="Arial" panose="020B0604020202020204" pitchFamily="34" charset="0"/>
                <a:cs typeface="Arial" panose="020B0604020202020204" pitchFamily="34" charset="0"/>
              </a:rPr>
            </a:br>
            <a:r>
              <a:rPr lang="ar-JO" sz="5400" dirty="0">
                <a:latin typeface="Arial" panose="020B0604020202020204" pitchFamily="34" charset="0"/>
                <a:cs typeface="Arial" panose="020B0604020202020204" pitchFamily="34" charset="0"/>
              </a:rPr>
              <a:t>...... الله</a:t>
            </a:r>
            <a:endParaRPr lang="en-US" sz="54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حضور؟</a:t>
            </a:r>
            <a:endParaRPr kumimoji="0" lang="en-US"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DE4D96B2-AAC1-A29E-F81F-13883C33BFFE}"/>
              </a:ext>
            </a:extLst>
          </p:cNvPr>
          <p:cNvSpPr txBox="1">
            <a:spLocks/>
          </p:cNvSpPr>
          <p:nvPr/>
        </p:nvSpPr>
        <p:spPr bwMode="auto">
          <a:xfrm>
            <a:off x="36512" y="3191134"/>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غفران؟</a:t>
            </a:r>
            <a:endParaRPr kumimoji="0" lang="en-US"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5" name="Title 1">
            <a:extLst>
              <a:ext uri="{FF2B5EF4-FFF2-40B4-BE49-F238E27FC236}">
                <a16:creationId xmlns:a16="http://schemas.microsoft.com/office/drawing/2014/main" id="{BE34B94F-8E14-151C-7BBD-BE480A485841}"/>
              </a:ext>
            </a:extLst>
          </p:cNvPr>
          <p:cNvSpPr txBox="1">
            <a:spLocks/>
          </p:cNvSpPr>
          <p:nvPr/>
        </p:nvSpPr>
        <p:spPr bwMode="auto">
          <a:xfrm>
            <a:off x="36512" y="4459217"/>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عدل؟</a:t>
            </a:r>
            <a:endParaRPr kumimoji="0" lang="en-US" sz="54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943472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مشاركة الأرض بين اليهود والأمم</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21 فتقتسمون هذه الأرض لكم لأسباط إسرائيل ويكون أنكم تقسمونها بالقرعة لكم و</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للغرباء</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المتغربين في وسطكم الذين يلدون بنين في وسطكم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فيكونون لكم كالوطنيين من بني إسرائيل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يقاسمونكم الميراث في وسط أسباط إسرائيل ويكون أنه في السبط الذي فيه يتغرب غريب هناك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تعطونه ميراثه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يقول السيد الرب</a:t>
            </a:r>
            <a:b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حز 47: 21-23</a:t>
            </a: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340687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ar-JO" dirty="0">
                <a:solidFill>
                  <a:schemeClr val="tx1"/>
                </a:solidFill>
                <a:effectLst>
                  <a:outerShdw blurRad="38100" dist="38100" dir="2700000" algn="tl">
                    <a:srgbClr val="000000"/>
                  </a:outerShdw>
                </a:effectLst>
                <a:ea typeface="ＭＳ Ｐゴシック" charset="0"/>
              </a:rPr>
              <a:t>الحكم البابلي على فلسطين</a:t>
            </a:r>
            <a:endParaRPr lang="en-US" dirty="0">
              <a:solidFill>
                <a:schemeClr val="tx1"/>
              </a:solidFill>
              <a:effectLst>
                <a:outerShdw blurRad="38100" dist="38100" dir="2700000" algn="tl">
                  <a:srgbClr val="000000"/>
                </a:outerShdw>
              </a:effectLst>
              <a:ea typeface="ＭＳ Ｐゴシック" charset="0"/>
            </a:endParaRP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algn="r" rtl="1" eaLnBrk="1" hangingPunct="1">
              <a:defRPr/>
            </a:pPr>
            <a:r>
              <a:rPr lang="ar-JO" sz="2800" dirty="0">
                <a:ea typeface="ＭＳ Ｐゴシック" charset="0"/>
              </a:rPr>
              <a:t>الترحيلات</a:t>
            </a:r>
            <a:endParaRPr lang="en-US" sz="2800" dirty="0">
              <a:ea typeface="ＭＳ Ｐゴシック" charset="0"/>
            </a:endParaRPr>
          </a:p>
          <a:p>
            <a:pPr algn="r" rtl="1" eaLnBrk="1" hangingPunct="1">
              <a:defRPr/>
            </a:pPr>
            <a:r>
              <a:rPr lang="ar-JO" sz="2800" dirty="0">
                <a:ea typeface="ＭＳ Ｐゴシック" charset="0"/>
              </a:rPr>
              <a:t>التطورات</a:t>
            </a:r>
            <a:endParaRPr lang="en-US" sz="2800" dirty="0">
              <a:ea typeface="ＭＳ Ｐゴシック" charset="0"/>
            </a:endParaRP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مزيد من الوثنية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145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57353">
                                            <p:txEl>
                                              <p:pRg st="1" end="1"/>
                                            </p:txEl>
                                          </p:spTgt>
                                        </p:tgtEl>
                                        <p:attrNameLst>
                                          <p:attrName>style.visibility</p:attrName>
                                        </p:attrNameLst>
                                      </p:cBhvr>
                                      <p:to>
                                        <p:strVal val="visible"/>
                                      </p:to>
                                    </p:set>
                                    <p:animEffect transition="in" filter="wipe(down)">
                                      <p:cBhvr>
                                        <p:cTn id="77" dur="580">
                                          <p:stCondLst>
                                            <p:cond delay="0"/>
                                          </p:stCondLst>
                                        </p:cTn>
                                        <p:tgtEl>
                                          <p:spTgt spid="57353">
                                            <p:txEl>
                                              <p:pRg st="1" end="1"/>
                                            </p:txEl>
                                          </p:spTgt>
                                        </p:tgtEl>
                                      </p:cBhvr>
                                    </p:animEffect>
                                    <p:anim calcmode="lin" valueType="num">
                                      <p:cBhvr>
                                        <p:cTn id="78"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7353">
                                            <p:txEl>
                                              <p:pRg st="1" end="1"/>
                                            </p:txEl>
                                          </p:spTgt>
                                        </p:tgtEl>
                                      </p:cBhvr>
                                      <p:to x="100000" y="60000"/>
                                    </p:animScale>
                                    <p:animScale>
                                      <p:cBhvr>
                                        <p:cTn id="84" dur="166" decel="50000">
                                          <p:stCondLst>
                                            <p:cond delay="676"/>
                                          </p:stCondLst>
                                        </p:cTn>
                                        <p:tgtEl>
                                          <p:spTgt spid="57353">
                                            <p:txEl>
                                              <p:pRg st="1" end="1"/>
                                            </p:txEl>
                                          </p:spTgt>
                                        </p:tgtEl>
                                      </p:cBhvr>
                                      <p:to x="100000" y="100000"/>
                                    </p:animScale>
                                    <p:animScale>
                                      <p:cBhvr>
                                        <p:cTn id="85" dur="26">
                                          <p:stCondLst>
                                            <p:cond delay="1312"/>
                                          </p:stCondLst>
                                        </p:cTn>
                                        <p:tgtEl>
                                          <p:spTgt spid="57353">
                                            <p:txEl>
                                              <p:pRg st="1" end="1"/>
                                            </p:txEl>
                                          </p:spTgt>
                                        </p:tgtEl>
                                      </p:cBhvr>
                                      <p:to x="100000" y="80000"/>
                                    </p:animScale>
                                    <p:animScale>
                                      <p:cBhvr>
                                        <p:cTn id="86" dur="166" decel="50000">
                                          <p:stCondLst>
                                            <p:cond delay="1338"/>
                                          </p:stCondLst>
                                        </p:cTn>
                                        <p:tgtEl>
                                          <p:spTgt spid="57353">
                                            <p:txEl>
                                              <p:pRg st="1" end="1"/>
                                            </p:txEl>
                                          </p:spTgt>
                                        </p:tgtEl>
                                      </p:cBhvr>
                                      <p:to x="100000" y="100000"/>
                                    </p:animScale>
                                    <p:animScale>
                                      <p:cBhvr>
                                        <p:cTn id="87" dur="26">
                                          <p:stCondLst>
                                            <p:cond delay="1642"/>
                                          </p:stCondLst>
                                        </p:cTn>
                                        <p:tgtEl>
                                          <p:spTgt spid="57353">
                                            <p:txEl>
                                              <p:pRg st="1" end="1"/>
                                            </p:txEl>
                                          </p:spTgt>
                                        </p:tgtEl>
                                      </p:cBhvr>
                                      <p:to x="100000" y="90000"/>
                                    </p:animScale>
                                    <p:animScale>
                                      <p:cBhvr>
                                        <p:cTn id="88" dur="166" decel="50000">
                                          <p:stCondLst>
                                            <p:cond delay="1668"/>
                                          </p:stCondLst>
                                        </p:cTn>
                                        <p:tgtEl>
                                          <p:spTgt spid="57353">
                                            <p:txEl>
                                              <p:pRg st="1" end="1"/>
                                            </p:txEl>
                                          </p:spTgt>
                                        </p:tgtEl>
                                      </p:cBhvr>
                                      <p:to x="100000" y="100000"/>
                                    </p:animScale>
                                    <p:animScale>
                                      <p:cBhvr>
                                        <p:cTn id="89" dur="26">
                                          <p:stCondLst>
                                            <p:cond delay="1808"/>
                                          </p:stCondLst>
                                        </p:cTn>
                                        <p:tgtEl>
                                          <p:spTgt spid="57353">
                                            <p:txEl>
                                              <p:pRg st="1" end="1"/>
                                            </p:txEl>
                                          </p:spTgt>
                                        </p:tgtEl>
                                      </p:cBhvr>
                                      <p:to x="100000" y="95000"/>
                                    </p:animScale>
                                    <p:animScale>
                                      <p:cBhvr>
                                        <p:cTn id="90" dur="166" decel="50000">
                                          <p:stCondLst>
                                            <p:cond delay="1834"/>
                                          </p:stCondLst>
                                        </p:cTn>
                                        <p:tgtEl>
                                          <p:spTgt spid="57353">
                                            <p:txEl>
                                              <p:pRg st="1" end="1"/>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57353">
                                            <p:txEl>
                                              <p:pRg st="2" end="2"/>
                                            </p:txEl>
                                          </p:spTgt>
                                        </p:tgtEl>
                                        <p:attrNameLst>
                                          <p:attrName>style.visibility</p:attrName>
                                        </p:attrNameLst>
                                      </p:cBhvr>
                                      <p:to>
                                        <p:strVal val="visible"/>
                                      </p:to>
                                    </p:set>
                                    <p:animEffect transition="in" filter="wipe(down)">
                                      <p:cBhvr>
                                        <p:cTn id="93" dur="580">
                                          <p:stCondLst>
                                            <p:cond delay="0"/>
                                          </p:stCondLst>
                                        </p:cTn>
                                        <p:tgtEl>
                                          <p:spTgt spid="57353">
                                            <p:txEl>
                                              <p:pRg st="2" end="2"/>
                                            </p:txEl>
                                          </p:spTgt>
                                        </p:tgtEl>
                                      </p:cBhvr>
                                    </p:animEffect>
                                    <p:anim calcmode="lin" valueType="num">
                                      <p:cBhvr>
                                        <p:cTn id="94"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7353">
                                            <p:txEl>
                                              <p:pRg st="2" end="2"/>
                                            </p:txEl>
                                          </p:spTgt>
                                        </p:tgtEl>
                                      </p:cBhvr>
                                      <p:to x="100000" y="60000"/>
                                    </p:animScale>
                                    <p:animScale>
                                      <p:cBhvr>
                                        <p:cTn id="100" dur="166" decel="50000">
                                          <p:stCondLst>
                                            <p:cond delay="676"/>
                                          </p:stCondLst>
                                        </p:cTn>
                                        <p:tgtEl>
                                          <p:spTgt spid="57353">
                                            <p:txEl>
                                              <p:pRg st="2" end="2"/>
                                            </p:txEl>
                                          </p:spTgt>
                                        </p:tgtEl>
                                      </p:cBhvr>
                                      <p:to x="100000" y="100000"/>
                                    </p:animScale>
                                    <p:animScale>
                                      <p:cBhvr>
                                        <p:cTn id="101" dur="26">
                                          <p:stCondLst>
                                            <p:cond delay="1312"/>
                                          </p:stCondLst>
                                        </p:cTn>
                                        <p:tgtEl>
                                          <p:spTgt spid="57353">
                                            <p:txEl>
                                              <p:pRg st="2" end="2"/>
                                            </p:txEl>
                                          </p:spTgt>
                                        </p:tgtEl>
                                      </p:cBhvr>
                                      <p:to x="100000" y="80000"/>
                                    </p:animScale>
                                    <p:animScale>
                                      <p:cBhvr>
                                        <p:cTn id="102" dur="166" decel="50000">
                                          <p:stCondLst>
                                            <p:cond delay="1338"/>
                                          </p:stCondLst>
                                        </p:cTn>
                                        <p:tgtEl>
                                          <p:spTgt spid="57353">
                                            <p:txEl>
                                              <p:pRg st="2" end="2"/>
                                            </p:txEl>
                                          </p:spTgt>
                                        </p:tgtEl>
                                      </p:cBhvr>
                                      <p:to x="100000" y="100000"/>
                                    </p:animScale>
                                    <p:animScale>
                                      <p:cBhvr>
                                        <p:cTn id="103" dur="26">
                                          <p:stCondLst>
                                            <p:cond delay="1642"/>
                                          </p:stCondLst>
                                        </p:cTn>
                                        <p:tgtEl>
                                          <p:spTgt spid="57353">
                                            <p:txEl>
                                              <p:pRg st="2" end="2"/>
                                            </p:txEl>
                                          </p:spTgt>
                                        </p:tgtEl>
                                      </p:cBhvr>
                                      <p:to x="100000" y="90000"/>
                                    </p:animScale>
                                    <p:animScale>
                                      <p:cBhvr>
                                        <p:cTn id="104" dur="166" decel="50000">
                                          <p:stCondLst>
                                            <p:cond delay="1668"/>
                                          </p:stCondLst>
                                        </p:cTn>
                                        <p:tgtEl>
                                          <p:spTgt spid="57353">
                                            <p:txEl>
                                              <p:pRg st="2" end="2"/>
                                            </p:txEl>
                                          </p:spTgt>
                                        </p:tgtEl>
                                      </p:cBhvr>
                                      <p:to x="100000" y="100000"/>
                                    </p:animScale>
                                    <p:animScale>
                                      <p:cBhvr>
                                        <p:cTn id="105" dur="26">
                                          <p:stCondLst>
                                            <p:cond delay="1808"/>
                                          </p:stCondLst>
                                        </p:cTn>
                                        <p:tgtEl>
                                          <p:spTgt spid="57353">
                                            <p:txEl>
                                              <p:pRg st="2" end="2"/>
                                            </p:txEl>
                                          </p:spTgt>
                                        </p:tgtEl>
                                      </p:cBhvr>
                                      <p:to x="100000" y="95000"/>
                                    </p:animScale>
                                    <p:animScale>
                                      <p:cBhvr>
                                        <p:cTn id="106"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dirty="0"/>
              <a:t>الأشياء لا تنهار </a:t>
            </a:r>
            <a:br>
              <a:rPr lang="ar-JO" sz="4800" dirty="0"/>
            </a:br>
            <a:r>
              <a:rPr lang="ar-JO" sz="4800" dirty="0"/>
              <a:t>إنها تتداعى معًا.</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717001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ar-JO"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تباين الأعياد</a:t>
            </a:r>
            <a:endParaRPr lang="en-US"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نظام الألفية</a:t>
            </a:r>
            <a:b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r>
              <a:rPr kumimoji="1" lang="ar-JO"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حز 40-45</a:t>
            </a:r>
            <a: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90601" cy="523220"/>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النظام الموسوي</a:t>
            </a:r>
            <a:b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r>
              <a:rPr kumimoji="1" lang="ar-JO"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لا 23</a:t>
            </a:r>
            <a:r>
              <a:rPr kumimoji="1" lang="en-US" sz="320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الفصح (تقدمة خروف)</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الخبز غير المختمر</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الباكورة</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الحصاد</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الأبواق</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المظال</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0" name="Diagram 29">
            <a:extLst>
              <a:ext uri="{FF2B5EF4-FFF2-40B4-BE49-F238E27FC236}">
                <a16:creationId xmlns:a16="http://schemas.microsoft.com/office/drawing/2014/main" id="{465AE904-7079-FE4D-B8EB-065A2BAAAAC5}"/>
              </a:ext>
            </a:extLst>
          </p:cNvPr>
          <p:cNvGraphicFramePr/>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الفصح</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المظال</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الكفارة</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54219" y="3805882"/>
            <a:ext cx="4421898"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الخبز غير المختمر</a:t>
            </a:r>
            <a:endParaRPr kumimoji="1" lang="en-US" sz="200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660232" y="1988840"/>
            <a:ext cx="2459955"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60224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008111"/>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حز 38 يظهر تحالف تركي – روسي - إيراني ضد إسرائيل</a:t>
            </a:r>
            <a:endParaRPr lang="en-US" sz="2800" dirty="0">
              <a:effectLst>
                <a:glow rad="127000">
                  <a:schemeClr val="tx1"/>
                </a:glow>
              </a:effectLst>
              <a:ea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183180"/>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حز 38 يظهر تحالف تركي – روسي - إيراني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ضد إسرائيل</a:t>
            </a:r>
            <a:endParaRPr lang="en-US" sz="3600" dirty="0">
              <a:effectLst>
                <a:glow rad="127000">
                  <a:schemeClr val="tx1"/>
                </a:glow>
              </a:effectLst>
              <a:ea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t>القمة الثلاثية في 7 سبتمبر 2018</a:t>
            </a:r>
            <a:endParaRPr lang="en-US" sz="3600" dirty="0">
              <a:effectLst>
                <a:glow rad="127000">
                  <a:schemeClr val="tx1"/>
                </a:glow>
              </a:effectLst>
              <a:ea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ar-JO" sz="3600" dirty="0"/>
              <a:t>خطط الهيكل الثالث في المكان الآن</a:t>
            </a:r>
            <a:endParaRPr lang="en-US" sz="3600" dirty="0">
              <a:effectLst>
                <a:glow rad="127000">
                  <a:schemeClr val="tx1"/>
                </a:glow>
              </a:effectLst>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الكهنوت يستعد</a:t>
            </a:r>
            <a:endParaRPr lang="en-US" sz="3600" dirty="0">
              <a:effectLst>
                <a:glow rad="127000">
                  <a:schemeClr val="tx1"/>
                </a:glow>
              </a:effectLst>
              <a:ea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ولدت البقرة الحمراء في 28 آب 2018</a:t>
            </a:r>
            <a:endParaRPr lang="en-US" sz="3600" dirty="0">
              <a:effectLst>
                <a:glow rad="127000">
                  <a:schemeClr val="tx1"/>
                </a:glow>
              </a:effectLst>
              <a:ea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ctr" defTabSz="914400"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تقول جماعة يهودية أنه في نهاية المطاف تحققت نبوءة الكتاب المقدس، يمكن أن تشير البقرة الحمراء الخالية من العيوب إلى الهيكل الثالث</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اللاهوت اليهودي </a:t>
            </a:r>
            <a:r>
              <a:rPr lang="ar-JO" sz="2000" b="1" dirty="0">
                <a:solidFill>
                  <a:srgbClr val="FFFFFF"/>
                </a:solidFill>
                <a:latin typeface="Arial" panose="020B0604020202020204" pitchFamily="34" charset="0"/>
                <a:cs typeface="Arial" panose="020B0604020202020204" pitchFamily="34" charset="0"/>
              </a:rPr>
              <a:t>البقرة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الحمراء ضرورية لإعادة بناء الهيكل الثالث في القدس وستكون هناك حاجة للتضحية بها لإكمال طقوس التطهير للهيكل.</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سيظهر الله أمانته نحونا في المستقبل؟</a:t>
            </a:r>
            <a:endParaRPr lang="en-US" sz="4800" dirty="0">
              <a:effectLst>
                <a:glow rad="127000">
                  <a:schemeClr val="tx1"/>
                </a:glow>
              </a:effectLst>
              <a:ea typeface="ＭＳ Ｐゴシック"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نرى مجد الله في نظام الألفية الجديد</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8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7DD196C-E719-EEE2-ADA4-1E42137B613B}"/>
              </a:ext>
            </a:extLst>
          </p:cNvPr>
          <p:cNvPicPr>
            <a:picLocks noChangeAspect="1"/>
          </p:cNvPicPr>
          <p:nvPr/>
        </p:nvPicPr>
        <p:blipFill rotWithShape="1">
          <a:blip r:embed="rId3">
            <a:extLst>
              <a:ext uri="{28A0092B-C50C-407E-A947-70E740481C1C}">
                <a14:useLocalDpi xmlns:a14="http://schemas.microsoft.com/office/drawing/2010/main"/>
              </a:ext>
            </a:extLst>
          </a:blip>
          <a:srcRect b="7645"/>
          <a:stretch/>
        </p:blipFill>
        <p:spPr bwMode="auto">
          <a:xfrm>
            <a:off x="19050" y="-459433"/>
            <a:ext cx="9124950" cy="7317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dirty="0">
                <a:solidFill>
                  <a:schemeClr val="tx1"/>
                </a:solidFill>
                <a:effectLst>
                  <a:glow rad="279400">
                    <a:srgbClr val="000000">
                      <a:alpha val="87000"/>
                    </a:srgbClr>
                  </a:glow>
                </a:effectLst>
                <a:ea typeface="ＭＳ Ｐゴシック" pitchFamily="-112" charset="-128"/>
                <a:cs typeface="Arial" panose="020B0604020202020204" pitchFamily="34" charset="0"/>
              </a:rPr>
              <a:t>٤٤-٤٨</a:t>
            </a:r>
            <a:r>
              <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rPr>
              <a:t> </a:t>
            </a:r>
            <a:r>
              <a:rPr lang="ar-SA" sz="6000" dirty="0">
                <a:solidFill>
                  <a:schemeClr val="tx1"/>
                </a:solidFill>
                <a:effectLst>
                  <a:glow rad="279400">
                    <a:srgbClr val="000000">
                      <a:alpha val="87000"/>
                    </a:srgbClr>
                  </a:glow>
                </a:effectLst>
                <a:ea typeface="ＭＳ Ｐゴシック" pitchFamily="-112" charset="-128"/>
                <a:cs typeface="Arial" panose="020B0604020202020204" pitchFamily="34" charset="0"/>
              </a:rPr>
              <a:t>حزقيال</a:t>
            </a:r>
            <a:endPar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4B789B69-E284-AB89-3D17-55877EF109A8}"/>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8800" b="1"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أرضٍ جديدة</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66C705D0-BCC3-7E3F-7FB1-657F96078DE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494090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ea typeface="ＭＳ Ｐゴシック" charset="0"/>
              </a:rPr>
              <a:t>حزقيال 40-48</a:t>
            </a:r>
            <a:endParaRPr lang="en-US" dirty="0">
              <a:effectLst/>
              <a:ea typeface="ＭＳ Ｐゴシック"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سوف </a:t>
            </a:r>
            <a:r>
              <a:rPr kumimoji="0" lang="ar-JO" sz="4800" b="1" u="none" strike="noStrike" kern="1200" cap="none" spc="-10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يعيش</a:t>
            </a: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سوف يساعد الله شعبه </a:t>
            </a:r>
            <a:r>
              <a:rPr kumimoji="0" lang="ar-JO" sz="4800" b="1" u="none" strike="noStrike" kern="1200" cap="none" spc="-10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للتوبة</a:t>
            </a: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سيقسم الله </a:t>
            </a:r>
            <a:r>
              <a:rPr kumimoji="0" lang="ar-JO" sz="4800" b="1" u="none" strike="noStrike" kern="1200" cap="none" spc="-10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أرض</a:t>
            </a: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ه     بالعدل       (47-48)</a:t>
            </a:r>
            <a:endPar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6618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سوف يُرى مجد الله في حياتك          إلى الحد الذي تسمح به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84320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zek 1">
            <a:extLst>
              <a:ext uri="{FF2B5EF4-FFF2-40B4-BE49-F238E27FC236}">
                <a16:creationId xmlns:a16="http://schemas.microsoft.com/office/drawing/2014/main" id="{870F49C2-48EF-1941-9220-B3E18CEBE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
            <a:ext cx="9144000" cy="6864064"/>
          </a:xfrm>
          <a:prstGeom prst="rect">
            <a:avLst/>
          </a:prstGeom>
          <a:noFill/>
          <a:extLst>
            <a:ext uri="{909E8E84-426E-40DD-AFC4-6F175D3DCCD1}">
              <a14:hiddenFill xmlns:a14="http://schemas.microsoft.com/office/drawing/2010/main">
                <a:solidFill>
                  <a:srgbClr val="FFFFFF"/>
                </a:solidFill>
              </a14:hiddenFill>
            </a:ext>
          </a:extLst>
        </p:spPr>
      </p:pic>
      <p:sp>
        <p:nvSpPr>
          <p:cNvPr id="590851" name="Title 3"/>
          <p:cNvSpPr>
            <a:spLocks noGrp="1"/>
          </p:cNvSpPr>
          <p:nvPr>
            <p:ph type="title" idx="4294967295"/>
          </p:nvPr>
        </p:nvSpPr>
        <p:spPr>
          <a:xfrm>
            <a:off x="4427483" y="6132924"/>
            <a:ext cx="4419600" cy="646331"/>
          </a:xfrm>
          <a:noFill/>
          <a:ln>
            <a:noFill/>
          </a:ln>
        </p:spPr>
        <p:txBody>
          <a:bodyPr wrap="square">
            <a:spAutoFit/>
          </a:bodyPr>
          <a:lstStyle/>
          <a:p>
            <a:pPr>
              <a:defRPr/>
            </a:pPr>
            <a:r>
              <a:rPr lang="ar-SA" sz="3600" dirty="0">
                <a:solidFill>
                  <a:srgbClr val="FFFFFF"/>
                </a:solidFill>
                <a:effectLst>
                  <a:glow rad="139700">
                    <a:schemeClr val="accent4">
                      <a:satMod val="175000"/>
                      <a:alpha val="87000"/>
                    </a:schemeClr>
                  </a:glow>
                </a:effectLst>
              </a:rPr>
              <a:t>حزقيال ١٠ : ٤</a:t>
            </a:r>
          </a:p>
        </p:txBody>
      </p:sp>
      <p:sp>
        <p:nvSpPr>
          <p:cNvPr id="590852" name="TextBox 4"/>
          <p:cNvSpPr txBox="1">
            <a:spLocks noChangeArrowheads="1"/>
          </p:cNvSpPr>
          <p:nvPr/>
        </p:nvSpPr>
        <p:spPr bwMode="auto">
          <a:xfrm>
            <a:off x="0" y="142763"/>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فَارْتَفَعَ مَجْدُ الرَّبِّ عَنِ الْكَرُوبِ إِلَى عَتَبَةِ الْبَيْتِ. فَامْتَلأَ الْبَيْتُ مِنَ السَّحَابَةِ, وَامْتَلأَتِ الدَّارُ مِنْ لَمَعَانِ مَجْدِ الرَّبِّ. </a:t>
            </a:r>
          </a:p>
        </p:txBody>
      </p:sp>
    </p:spTree>
    <p:extLst>
      <p:ext uri="{BB962C8B-B14F-4D97-AF65-F5344CB8AC3E}">
        <p14:creationId xmlns:p14="http://schemas.microsoft.com/office/powerpoint/2010/main" val="3354492979"/>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SA" sz="5400" dirty="0">
                <a:effectLst>
                  <a:glow rad="127000">
                    <a:schemeClr val="tx1"/>
                  </a:glow>
                </a:effectLst>
                <a:ea typeface="ＭＳ Ｐゴシック" charset="0"/>
              </a:rPr>
              <a:t>كيف يمكن أن تكون مُتوقِّعاً لمجد الله في حياتك من 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dirty="0">
                <a:effectLst>
                  <a:glow rad="876300">
                    <a:schemeClr val="tx1"/>
                  </a:glow>
                </a:effectLst>
                <a:ea typeface="ＭＳ Ｐゴシック" charset="0"/>
              </a:rPr>
              <a:t>خطوات لعودة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92873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dirty="0">
                <a:effectLst>
                  <a:glow rad="876300">
                    <a:schemeClr val="tx1"/>
                  </a:glow>
                </a:effectLst>
                <a:ea typeface="ＭＳ Ｐゴシック" charset="0"/>
              </a:rPr>
              <a:t>خطوات لعودة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dirty="0">
                <a:effectLst>
                  <a:glow rad="876300">
                    <a:schemeClr val="tx1"/>
                  </a:glow>
                </a:effectLst>
                <a:ea typeface="ＭＳ Ｐゴシック" charset="0"/>
              </a:rPr>
              <a:t>خطوات لعودة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SA" dirty="0">
                <a:effectLst>
                  <a:glow rad="241300">
                    <a:schemeClr val="tx1"/>
                  </a:glow>
                </a:effectLst>
                <a:ea typeface="ＭＳ Ｐゴシック" charset="0"/>
              </a:rPr>
              <a:t>توقع من الله أن يعمل على تأديبك لاستعادتك لمجده</a:t>
            </a:r>
            <a:endParaRPr lang="en-US" dirty="0">
              <a:effectLst>
                <a:glow rad="241300">
                  <a:schemeClr val="tx1"/>
                </a:glow>
              </a:effectLst>
              <a:ea typeface="ＭＳ Ｐゴシック" charset="0"/>
            </a:endParaRPr>
          </a:p>
        </p:txBody>
      </p:sp>
    </p:spTree>
    <p:extLst>
      <p:ext uri="{BB962C8B-B14F-4D97-AF65-F5344CB8AC3E}">
        <p14:creationId xmlns:p14="http://schemas.microsoft.com/office/powerpoint/2010/main" val="41794719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dirty="0">
                <a:solidFill>
                  <a:srgbClr val="FFFFFF"/>
                </a:solidFill>
                <a:ea typeface="新細明體" charset="0"/>
              </a:rPr>
              <a:t>التطبيق</a:t>
            </a:r>
            <a:endParaRPr lang="en-US" dirty="0">
              <a:solidFill>
                <a:srgbClr val="FFFFFF"/>
              </a:solidFill>
              <a:ea typeface="新細明體"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يمكن أن تلاحظ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يظهر عمله من جديد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6286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ar-JO" dirty="0">
                <a:solidFill>
                  <a:schemeClr val="bg1"/>
                </a:solidFill>
                <a:ea typeface="新細明體" charset="0"/>
              </a:rPr>
              <a:t>مواضيع لاهوتية</a:t>
            </a:r>
            <a:endParaRPr lang="en-US" dirty="0">
              <a:solidFill>
                <a:schemeClr val="bg1"/>
              </a:solidFill>
              <a:ea typeface="新細明體" charset="0"/>
            </a:endParaRP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الله</a:t>
            </a:r>
            <a:endParaRPr kumimoji="0" lang="en-US"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إله إسرائيل</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قداسة الله</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الأمانة للعهد</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روح يهوه</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مجد يهوه</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المسؤولية الشخصية</a:t>
            </a:r>
            <a:endParaRPr kumimoji="0" lang="en-US"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الإسترداد</a:t>
            </a:r>
            <a:endParaRPr kumimoji="0" lang="en-US" sz="32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العهد الجديد</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النظام المادي الجديد</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المثل العليا</a:t>
            </a:r>
            <a:endParaRPr kumimoji="0" lang="en-US" sz="2800" b="1"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808599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algn="ctr" eaLnBrk="1" hangingPunct="1"/>
            <a:r>
              <a:rPr lang="ar-JO" dirty="0">
                <a:solidFill>
                  <a:schemeClr val="bg1"/>
                </a:solidFill>
                <a:ea typeface="新細明體" charset="0"/>
              </a:rPr>
              <a:t>الخلاصة</a:t>
            </a:r>
            <a:endParaRPr lang="en-US" dirty="0">
              <a:solidFill>
                <a:schemeClr val="bg1"/>
              </a:solidFill>
              <a:ea typeface="新細明體" charset="0"/>
            </a:endParaRPr>
          </a:p>
        </p:txBody>
      </p:sp>
      <p:sp>
        <p:nvSpPr>
          <p:cNvPr id="27653" name="Rectangle 5"/>
          <p:cNvSpPr>
            <a:spLocks noChangeArrowheads="1"/>
          </p:cNvSpPr>
          <p:nvPr/>
        </p:nvSpPr>
        <p:spPr bwMode="auto">
          <a:xfrm>
            <a:off x="0" y="592138"/>
            <a:ext cx="6096000" cy="629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توحيد يهوذا وإسرائيل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هزيمة الأعداء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عودة سحابة المجد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بناء الهيكل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نظام العبادة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الفداء (غفران الخطايا)</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سيعرف الجميع أنني يهوه</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الأقاليم</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سكنى الروح</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ضمان الطاعة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قلب جديد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راعي 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p:txBody>
      </p:sp>
    </p:spTree>
    <p:extLst>
      <p:ext uri="{BB962C8B-B14F-4D97-AF65-F5344CB8AC3E}">
        <p14:creationId xmlns:p14="http://schemas.microsoft.com/office/powerpoint/2010/main" val="28303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143222"/>
            <a:ext cx="5105400" cy="1125538"/>
          </a:xfrm>
        </p:spPr>
        <p:txBody>
          <a:bodyPr/>
          <a:lstStyle/>
          <a:p>
            <a:pPr algn="l" rtl="1">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البوابة الشرقية</a:t>
            </a:r>
            <a:b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b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حزقيال 43: 1-2)</a:t>
            </a:r>
            <a:endPar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endParaRPr>
          </a:p>
        </p:txBody>
      </p:sp>
      <p:sp>
        <p:nvSpPr>
          <p:cNvPr id="765955" name="Title 2"/>
          <p:cNvSpPr txBox="1">
            <a:spLocks/>
          </p:cNvSpPr>
          <p:nvPr/>
        </p:nvSpPr>
        <p:spPr bwMode="auto">
          <a:xfrm>
            <a:off x="5334000" y="116632"/>
            <a:ext cx="3810000" cy="6597352"/>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SA" altLang="ja-JP" sz="4000" b="1" dirty="0">
                <a:solidFill>
                  <a:srgbClr val="FFFFFF"/>
                </a:solidFill>
                <a:effectLst>
                  <a:glow rad="228600">
                    <a:srgbClr val="000000"/>
                  </a:glow>
                </a:effectLst>
                <a:latin typeface="Arial" panose="020B0604020202020204" pitchFamily="34" charset="0"/>
                <a:cs typeface="Arial" panose="020B0604020202020204" pitchFamily="34" charset="0"/>
              </a:rPr>
              <a:t>١ ثُمَّ ذَهَبَ بِي إِلَى الْبَابِ الْمُتَّجِهِ نَحْوَ الشَّرْقِ. ٢ وَإِذَا بِمَجْدِ إِلَهِ إِسْرَائِيلَ جَاءَ مِنْ طَرِيقِ الشَّرْقِ وَصَوْتُهُ كَصَوْتِ مِيَاهٍ كَثِيرَةٍ, وَالأَرْضُ أَضَاءَتْ مِنْ مَجْدِهِ.</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286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دخول البوابة الشرقية (44: 1-3)</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1" eaLnBrk="0" fontAlgn="base" hangingPunct="0">
              <a:spcBef>
                <a:spcPct val="0"/>
              </a:spcBef>
              <a:spcAft>
                <a:spcPct val="0"/>
              </a:spcAft>
            </a:pPr>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chemeClr val="bg1"/>
                </a:solidFill>
                <a:latin typeface="Arial" panose="020B0604020202020204" pitchFamily="34" charset="0"/>
                <a:cs typeface="Arial" panose="020B0604020202020204" pitchFamily="34" charset="0"/>
              </a:rPr>
              <a:t>الأمير داود يدخل البوابة الشرقية الخارجية من الرواق على جانب الفناء الخارجي</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315210"/>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SA" sz="4000" dirty="0">
                <a:effectLst>
                  <a:glow rad="127000">
                    <a:schemeClr val="tx1"/>
                  </a:glow>
                </a:effectLst>
                <a:ea typeface="ＭＳ Ｐゴシック" charset="0"/>
              </a:rPr>
              <a:t>الكلمة المفتاحية</a:t>
            </a:r>
            <a:endParaRPr lang="en-US" sz="4000" dirty="0">
              <a:ea typeface="ＭＳ Ｐゴシック" charset="0"/>
            </a:endParaRPr>
          </a:p>
        </p:txBody>
      </p:sp>
      <p:sp>
        <p:nvSpPr>
          <p:cNvPr id="575491" name="Title 1"/>
          <p:cNvSpPr txBox="1">
            <a:spLocks/>
          </p:cNvSpPr>
          <p:nvPr/>
        </p:nvSpPr>
        <p:spPr bwMode="auto">
          <a:xfrm>
            <a:off x="44450" y="2790056"/>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SA" sz="7200" b="1" dirty="0">
                <a:solidFill>
                  <a:srgbClr val="000000"/>
                </a:solidFill>
                <a:latin typeface="Arial" panose="020B0604020202020204" pitchFamily="34" charset="0"/>
                <a:cs typeface="Arial" panose="020B0604020202020204" pitchFamily="34" charset="0"/>
              </a:rPr>
              <a:t>المجد</a:t>
            </a: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500</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6" name="Rectangle 2">
            <a:extLst>
              <a:ext uri="{FF2B5EF4-FFF2-40B4-BE49-F238E27FC236}">
                <a16:creationId xmlns:a16="http://schemas.microsoft.com/office/drawing/2014/main" id="{D2D66CD0-0799-AE38-1974-1F239077BBE7}"/>
              </a:ext>
            </a:extLst>
          </p:cNvPr>
          <p:cNvSpPr txBox="1">
            <a:spLocks noChangeArrowheads="1"/>
          </p:cNvSpPr>
          <p:nvPr/>
        </p:nvSpPr>
        <p:spPr bwMode="auto">
          <a:xfrm>
            <a:off x="-180528" y="5503051"/>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1444287"/>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حزقيال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٤٥</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665337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5B0D5-2754-8B43-B8B0-24924B7B9908}"/>
              </a:ext>
            </a:extLst>
          </p:cNvPr>
          <p:cNvSpPr/>
          <p:nvPr/>
        </p:nvSpPr>
        <p:spPr bwMode="auto">
          <a:xfrm>
            <a:off x="1688154" y="2924944"/>
            <a:ext cx="5836174" cy="1192151"/>
          </a:xfrm>
          <a:prstGeom prst="rect">
            <a:avLst/>
          </a:prstGeom>
          <a:blipFill>
            <a:blip r:embed="rId3"/>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856F444-323E-1747-AE12-4B80C046D3E6}"/>
              </a:ext>
            </a:extLst>
          </p:cNvPr>
          <p:cNvSpPr/>
          <p:nvPr/>
        </p:nvSpPr>
        <p:spPr bwMode="auto">
          <a:xfrm>
            <a:off x="1688154" y="643968"/>
            <a:ext cx="5836174" cy="2277106"/>
          </a:xfrm>
          <a:prstGeom prst="rect">
            <a:avLst/>
          </a:prstGeom>
          <a:blipFill>
            <a:blip r:embed="rId4"/>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8FEFD94-3C2F-1743-AA1A-3C0BA707DED2}"/>
              </a:ext>
            </a:extLst>
          </p:cNvPr>
          <p:cNvSpPr/>
          <p:nvPr/>
        </p:nvSpPr>
        <p:spPr bwMode="auto">
          <a:xfrm>
            <a:off x="1688154" y="4110649"/>
            <a:ext cx="5836174" cy="2224532"/>
          </a:xfrm>
          <a:prstGeom prst="rect">
            <a:avLst/>
          </a:prstGeom>
          <a:blipFill>
            <a:blip r:embed="rId4"/>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6CFAA77-32BC-E34D-A6C1-718AD3E2EC86}"/>
              </a:ext>
            </a:extLst>
          </p:cNvPr>
          <p:cNvSpPr/>
          <p:nvPr/>
        </p:nvSpPr>
        <p:spPr bwMode="auto">
          <a:xfrm>
            <a:off x="0" y="643968"/>
            <a:ext cx="1688154" cy="5691213"/>
          </a:xfrm>
          <a:prstGeom prst="rect">
            <a:avLst/>
          </a:prstGeom>
          <a:blipFill>
            <a:blip r:embed="rId5"/>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765B9F5-E464-1546-AF04-13BCA0548FD2}"/>
              </a:ext>
            </a:extLst>
          </p:cNvPr>
          <p:cNvSpPr/>
          <p:nvPr/>
        </p:nvSpPr>
        <p:spPr bwMode="auto">
          <a:xfrm>
            <a:off x="7512909" y="643968"/>
            <a:ext cx="1688154" cy="5691213"/>
          </a:xfrm>
          <a:prstGeom prst="rect">
            <a:avLst/>
          </a:prstGeom>
          <a:blipFill>
            <a:blip r:embed="rId5"/>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CEF54A3-BF7C-EE43-A6DC-3FC7E28E715D}"/>
              </a:ext>
            </a:extLst>
          </p:cNvPr>
          <p:cNvSpPr/>
          <p:nvPr/>
        </p:nvSpPr>
        <p:spPr bwMode="auto">
          <a:xfrm>
            <a:off x="179512" y="4797152"/>
            <a:ext cx="1405987" cy="1222785"/>
          </a:xfrm>
          <a:prstGeom prst="rect">
            <a:avLst/>
          </a:prstGeom>
          <a:solidFill>
            <a:schemeClr val="bg1"/>
          </a:solid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39C271D5-C551-144A-8FE3-E5077BD3B0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851" t="76158" r="86993" b="13809"/>
          <a:stretch/>
        </p:blipFill>
        <p:spPr>
          <a:xfrm>
            <a:off x="539552" y="5070923"/>
            <a:ext cx="654319" cy="590325"/>
          </a:xfrm>
          <a:prstGeom prst="rect">
            <a:avLst/>
          </a:prstGeom>
        </p:spPr>
      </p:pic>
      <p:sp>
        <p:nvSpPr>
          <p:cNvPr id="748545" name="Rectangle 2"/>
          <p:cNvSpPr>
            <a:spLocks noGrp="1" noChangeArrowheads="1"/>
          </p:cNvSpPr>
          <p:nvPr>
            <p:ph type="title"/>
          </p:nvPr>
        </p:nvSpPr>
        <p:spPr>
          <a:xfrm>
            <a:off x="0" y="-27384"/>
            <a:ext cx="9144000" cy="620687"/>
          </a:xfrm>
          <a:noFill/>
        </p:spPr>
        <p:txBody>
          <a:bodyPr anchor="ctr"/>
          <a:lstStyle/>
          <a:p>
            <a:pPr eaLnBrk="1" hangingPunct="1"/>
            <a:r>
              <a:rPr lang="ar-JO" sz="3600" dirty="0">
                <a:solidFill>
                  <a:srgbClr val="FFFFFF"/>
                </a:solidFill>
                <a:effectLst>
                  <a:glow rad="228600">
                    <a:schemeClr val="tx1"/>
                  </a:glow>
                </a:effectLst>
                <a:ea typeface="新細明體" charset="0"/>
              </a:rPr>
              <a:t>الأرض المحيطة (45: 1-8)</a:t>
            </a:r>
            <a:endParaRPr lang="en-US" sz="36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85793" cy="52322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2627784" y="692696"/>
            <a:ext cx="4104456"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&lt;  </a:t>
            </a:r>
            <a:r>
              <a:rPr lang="ar-JO" sz="1800" b="1" dirty="0">
                <a:solidFill>
                  <a:srgbClr val="000000"/>
                </a:solidFill>
                <a:latin typeface="Arial" panose="020B0604020202020204" pitchFamily="34" charset="0"/>
                <a:cs typeface="Arial" panose="020B0604020202020204" pitchFamily="34" charset="0"/>
              </a:rPr>
              <a:t>25000 ذراع</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&gt;</a:t>
            </a:r>
          </a:p>
        </p:txBody>
      </p:sp>
      <p:sp>
        <p:nvSpPr>
          <p:cNvPr id="7" name="Title 1">
            <a:extLst>
              <a:ext uri="{FF2B5EF4-FFF2-40B4-BE49-F238E27FC236}">
                <a16:creationId xmlns:a16="http://schemas.microsoft.com/office/drawing/2014/main" id="{9FF2AD9B-1E34-3E47-976C-92AF3855DD63}"/>
              </a:ext>
            </a:extLst>
          </p:cNvPr>
          <p:cNvSpPr txBox="1">
            <a:spLocks/>
          </p:cNvSpPr>
          <p:nvPr/>
        </p:nvSpPr>
        <p:spPr bwMode="auto">
          <a:xfrm>
            <a:off x="2275998" y="1556792"/>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الكهنة 45: 1، 3-4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8" name="Title 1">
            <a:extLst>
              <a:ext uri="{FF2B5EF4-FFF2-40B4-BE49-F238E27FC236}">
                <a16:creationId xmlns:a16="http://schemas.microsoft.com/office/drawing/2014/main" id="{C155EA65-0ED6-0441-9719-A2CF83DC35CE}"/>
              </a:ext>
            </a:extLst>
          </p:cNvPr>
          <p:cNvSpPr txBox="1">
            <a:spLocks/>
          </p:cNvSpPr>
          <p:nvPr/>
        </p:nvSpPr>
        <p:spPr bwMode="auto">
          <a:xfrm>
            <a:off x="2296095" y="3356992"/>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المدينة 45: 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099338EF-48DD-3949-9230-2435F15DD69B}"/>
              </a:ext>
            </a:extLst>
          </p:cNvPr>
          <p:cNvSpPr txBox="1">
            <a:spLocks/>
          </p:cNvSpPr>
          <p:nvPr/>
        </p:nvSpPr>
        <p:spPr bwMode="auto">
          <a:xfrm>
            <a:off x="2265950" y="5003378"/>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اللاويين 45: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C166F97-B5EC-6A4E-92B2-7E5673CF048C}"/>
              </a:ext>
            </a:extLst>
          </p:cNvPr>
          <p:cNvSpPr txBox="1">
            <a:spLocks/>
          </p:cNvSpPr>
          <p:nvPr/>
        </p:nvSpPr>
        <p:spPr bwMode="auto">
          <a:xfrm>
            <a:off x="4067944" y="1556792"/>
            <a:ext cx="2079978" cy="1247598"/>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 + الحدود</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600×600 ذراع</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 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272351C-85A7-534A-BCF9-366A4C889C92}"/>
              </a:ext>
            </a:extLst>
          </p:cNvPr>
          <p:cNvSpPr txBox="1">
            <a:spLocks/>
          </p:cNvSpPr>
          <p:nvPr/>
        </p:nvSpPr>
        <p:spPr bwMode="auto">
          <a:xfrm>
            <a:off x="7524328" y="3140968"/>
            <a:ext cx="1619672" cy="620687"/>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 داود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 7-8</a:t>
            </a:r>
          </a:p>
        </p:txBody>
      </p:sp>
      <p:sp>
        <p:nvSpPr>
          <p:cNvPr id="12" name="Title 1">
            <a:extLst>
              <a:ext uri="{FF2B5EF4-FFF2-40B4-BE49-F238E27FC236}">
                <a16:creationId xmlns:a16="http://schemas.microsoft.com/office/drawing/2014/main" id="{47680155-CA5C-BB4A-9923-41099B93FCBC}"/>
              </a:ext>
            </a:extLst>
          </p:cNvPr>
          <p:cNvSpPr txBox="1">
            <a:spLocks/>
          </p:cNvSpPr>
          <p:nvPr/>
        </p:nvSpPr>
        <p:spPr bwMode="auto">
          <a:xfrm>
            <a:off x="28258" y="3140968"/>
            <a:ext cx="1619672" cy="620687"/>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 داود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 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B9F4C638-8B28-1348-BD14-FC6BB9534F11}"/>
              </a:ext>
            </a:extLst>
          </p:cNvPr>
          <p:cNvSpPr txBox="1">
            <a:spLocks/>
          </p:cNvSpPr>
          <p:nvPr/>
        </p:nvSpPr>
        <p:spPr bwMode="auto">
          <a:xfrm rot="16200000">
            <a:off x="710203" y="1572785"/>
            <a:ext cx="2315943"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&lt; </a:t>
            </a: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10000 ذراع </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&gt;</a:t>
            </a:r>
          </a:p>
        </p:txBody>
      </p:sp>
      <p:sp>
        <p:nvSpPr>
          <p:cNvPr id="14" name="Title 1">
            <a:extLst>
              <a:ext uri="{FF2B5EF4-FFF2-40B4-BE49-F238E27FC236}">
                <a16:creationId xmlns:a16="http://schemas.microsoft.com/office/drawing/2014/main" id="{4C18022C-809E-884A-A801-FE6A81E51F08}"/>
              </a:ext>
            </a:extLst>
          </p:cNvPr>
          <p:cNvSpPr txBox="1">
            <a:spLocks/>
          </p:cNvSpPr>
          <p:nvPr/>
        </p:nvSpPr>
        <p:spPr bwMode="auto">
          <a:xfrm rot="16200000">
            <a:off x="710203" y="5039466"/>
            <a:ext cx="2315943"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&lt; 10000 ذراع &gt;</a:t>
            </a:r>
          </a:p>
        </p:txBody>
      </p:sp>
      <p:sp>
        <p:nvSpPr>
          <p:cNvPr id="15" name="Title 1">
            <a:extLst>
              <a:ext uri="{FF2B5EF4-FFF2-40B4-BE49-F238E27FC236}">
                <a16:creationId xmlns:a16="http://schemas.microsoft.com/office/drawing/2014/main" id="{758053DB-5C0A-5647-88DA-554C31A5A778}"/>
              </a:ext>
            </a:extLst>
          </p:cNvPr>
          <p:cNvSpPr txBox="1">
            <a:spLocks/>
          </p:cNvSpPr>
          <p:nvPr/>
        </p:nvSpPr>
        <p:spPr bwMode="auto">
          <a:xfrm rot="16200000">
            <a:off x="1297954" y="3311274"/>
            <a:ext cx="1140442"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&lt; </a:t>
            </a: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5000</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&gt;</a:t>
            </a:r>
          </a:p>
        </p:txBody>
      </p:sp>
      <p:sp>
        <p:nvSpPr>
          <p:cNvPr id="16" name="Title 1">
            <a:extLst>
              <a:ext uri="{FF2B5EF4-FFF2-40B4-BE49-F238E27FC236}">
                <a16:creationId xmlns:a16="http://schemas.microsoft.com/office/drawing/2014/main" id="{D4BB76D8-E52A-A541-8CE3-7C265F783A1C}"/>
              </a:ext>
            </a:extLst>
          </p:cNvPr>
          <p:cNvSpPr txBox="1">
            <a:spLocks/>
          </p:cNvSpPr>
          <p:nvPr/>
        </p:nvSpPr>
        <p:spPr bwMode="auto">
          <a:xfrm>
            <a:off x="605313" y="4773076"/>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
            </a:r>
          </a:p>
        </p:txBody>
      </p:sp>
      <p:sp>
        <p:nvSpPr>
          <p:cNvPr id="17" name="Title 1">
            <a:extLst>
              <a:ext uri="{FF2B5EF4-FFF2-40B4-BE49-F238E27FC236}">
                <a16:creationId xmlns:a16="http://schemas.microsoft.com/office/drawing/2014/main" id="{EA2DBEF1-0C3D-6146-A560-AC2588DD81A8}"/>
              </a:ext>
            </a:extLst>
          </p:cNvPr>
          <p:cNvSpPr txBox="1">
            <a:spLocks/>
          </p:cNvSpPr>
          <p:nvPr/>
        </p:nvSpPr>
        <p:spPr bwMode="auto">
          <a:xfrm>
            <a:off x="1039989" y="5229200"/>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t>
            </a:r>
          </a:p>
        </p:txBody>
      </p:sp>
      <p:sp>
        <p:nvSpPr>
          <p:cNvPr id="18" name="Title 1">
            <a:extLst>
              <a:ext uri="{FF2B5EF4-FFF2-40B4-BE49-F238E27FC236}">
                <a16:creationId xmlns:a16="http://schemas.microsoft.com/office/drawing/2014/main" id="{F8977B22-AD87-EE44-B4F1-5EE620AC6687}"/>
              </a:ext>
            </a:extLst>
          </p:cNvPr>
          <p:cNvSpPr txBox="1">
            <a:spLocks/>
          </p:cNvSpPr>
          <p:nvPr/>
        </p:nvSpPr>
        <p:spPr bwMode="auto">
          <a:xfrm>
            <a:off x="605313" y="5597041"/>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p>
        </p:txBody>
      </p:sp>
      <p:sp>
        <p:nvSpPr>
          <p:cNvPr id="19" name="Title 1">
            <a:extLst>
              <a:ext uri="{FF2B5EF4-FFF2-40B4-BE49-F238E27FC236}">
                <a16:creationId xmlns:a16="http://schemas.microsoft.com/office/drawing/2014/main" id="{DD56EC8B-36BF-9D4C-A50B-1E18B4A99FC2}"/>
              </a:ext>
            </a:extLst>
          </p:cNvPr>
          <p:cNvSpPr txBox="1">
            <a:spLocks/>
          </p:cNvSpPr>
          <p:nvPr/>
        </p:nvSpPr>
        <p:spPr bwMode="auto">
          <a:xfrm>
            <a:off x="179512" y="5229200"/>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a:t>
            </a:r>
          </a:p>
        </p:txBody>
      </p:sp>
      <p:sp>
        <p:nvSpPr>
          <p:cNvPr id="3" name="Rectangle 2">
            <a:extLst>
              <a:ext uri="{FF2B5EF4-FFF2-40B4-BE49-F238E27FC236}">
                <a16:creationId xmlns:a16="http://schemas.microsoft.com/office/drawing/2014/main" id="{F10E4B8C-FFC7-5A42-B330-1CAB48EBA0C7}"/>
              </a:ext>
            </a:extLst>
          </p:cNvPr>
          <p:cNvSpPr/>
          <p:nvPr/>
        </p:nvSpPr>
        <p:spPr bwMode="auto">
          <a:xfrm>
            <a:off x="5004048" y="2708920"/>
            <a:ext cx="216024" cy="20185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446583"/>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جغرافية </a:t>
            </a:r>
            <a:br>
              <a:rPr lang="ar-JO" sz="2800" dirty="0">
                <a:latin typeface="Arial" panose="020B0604020202020204" pitchFamily="34" charset="0"/>
                <a:ea typeface="ＭＳ Ｐゴシック" charset="0"/>
                <a:cs typeface="Arial" panose="020B0604020202020204" pitchFamily="34" charset="0"/>
              </a:rPr>
            </a:br>
            <a:r>
              <a:rPr lang="ar-JO" sz="2800" dirty="0">
                <a:latin typeface="Arial" panose="020B0604020202020204" pitchFamily="34" charset="0"/>
                <a:ea typeface="ＭＳ Ｐゴシック" charset="0"/>
                <a:cs typeface="Arial" panose="020B0604020202020204" pitchFamily="34" charset="0"/>
              </a:rPr>
              <a:t>الأيام الأخيرة</a:t>
            </a:r>
            <a:endParaRPr lang="en-US" sz="2800" dirty="0">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531ي</a:t>
            </a:r>
            <a:endParaRPr kumimoji="0" lang="en-US"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531د</a:t>
            </a:r>
            <a:endParaRPr kumimoji="0" lang="en-US"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المظلل باللون الأزرق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45: 1-8، 48: 9-22</a:t>
            </a:r>
            <a:endParaRPr kumimoji="0" lang="en-US" sz="3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3796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ar-JO" altLang="zh-CN" sz="4000" dirty="0">
                <a:effectLst>
                  <a:glow rad="228600">
                    <a:srgbClr val="000000"/>
                  </a:glow>
                </a:effectLst>
                <a:ea typeface="SimHei" panose="02010609060101010101" pitchFamily="49" charset="-122"/>
              </a:rPr>
              <a:t>لكن بعض الضيقة سيتم تدمير الهيكل            ويستبدل بهيكل حزقيال في الألفية</a:t>
            </a:r>
            <a:br>
              <a:rPr lang="ar-JO" altLang="zh-CN" sz="4000" dirty="0">
                <a:effectLst>
                  <a:glow rad="228600">
                    <a:srgbClr val="000000"/>
                  </a:glow>
                </a:effectLst>
                <a:ea typeface="SimHei" panose="02010609060101010101" pitchFamily="49" charset="-122"/>
              </a:rPr>
            </a:br>
            <a:r>
              <a:rPr lang="ar-JO" altLang="zh-CN" sz="4000" dirty="0">
                <a:effectLst>
                  <a:glow rad="228600">
                    <a:srgbClr val="000000"/>
                  </a:glow>
                </a:effectLst>
                <a:ea typeface="SimHei" panose="02010609060101010101" pitchFamily="49" charset="-122"/>
              </a:rPr>
              <a:t>(حقبة الهيكل الرابعة)</a:t>
            </a:r>
            <a:endParaRPr lang="en-US" sz="4000" dirty="0">
              <a:effectLst>
                <a:glow rad="228600">
                  <a:srgbClr val="000000"/>
                </a:glow>
              </a:effectLst>
              <a:ea typeface="SimHei" panose="02010609060101010101" pitchFamily="49" charset="-122"/>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Artwork by Sunny Chandra</a:t>
            </a:r>
          </a:p>
        </p:txBody>
      </p:sp>
    </p:spTree>
    <p:extLst>
      <p:ext uri="{BB962C8B-B14F-4D97-AF65-F5344CB8AC3E}">
        <p14:creationId xmlns:p14="http://schemas.microsoft.com/office/powerpoint/2010/main" val="130493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مقارنات الكهنة واللاويين والأمراء</a:t>
            </a:r>
            <a:endParaRPr lang="en-US" sz="3200" dirty="0">
              <a:latin typeface="Arial" panose="020B0604020202020204" pitchFamily="34" charset="0"/>
              <a:ea typeface="ＭＳ Ｐゴシック" charset="0"/>
              <a:cs typeface="Arial" panose="020B0604020202020204" pitchFamily="34" charset="0"/>
            </a:endParaRP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637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 ي-د</a:t>
            </a:r>
            <a:endParaRPr kumimoji="0" lang="en-US" sz="3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المظلل باللون الأزرق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45: 1-8، 48: 9-22</a:t>
            </a:r>
            <a:endParaRPr kumimoji="0" lang="en-US"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80783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حزقيال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٤٦</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37309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dirty="0">
                <a:solidFill>
                  <a:srgbClr val="FFFFFF"/>
                </a:solidFill>
                <a:effectLst>
                  <a:glow rad="228600">
                    <a:schemeClr val="tx1"/>
                  </a:glow>
                </a:effectLst>
                <a:ea typeface="新細明體" charset="0"/>
              </a:rPr>
              <a:t>رؤية سحابة المجد (46: 1-3)</a:t>
            </a:r>
            <a:endParaRPr lang="en-US" sz="40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يقف الرئيس داود على شرفة البوابة الشرقية الداخلية ثم يأتي النور من مجد السحابة في الهيكل عندما ننظر غرباً إلى الساحة الداخلية والهيكل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087568"/>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5" y="3154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dirty="0">
                <a:solidFill>
                  <a:srgbClr val="FFFFFF"/>
                </a:solidFill>
                <a:effectLst>
                  <a:glow rad="228600">
                    <a:schemeClr val="tx1"/>
                  </a:glow>
                </a:effectLst>
                <a:ea typeface="新細明體" charset="0"/>
              </a:rPr>
              <a:t>المخرج المواجه للبوابة الخارجية (46: 8-12)</a:t>
            </a:r>
            <a:r>
              <a:rPr lang="en-US" sz="4000" dirty="0">
                <a:solidFill>
                  <a:srgbClr val="FFFFFF"/>
                </a:solidFill>
                <a:effectLst>
                  <a:glow rad="228600">
                    <a:schemeClr val="tx1"/>
                  </a:glow>
                </a:effectLst>
                <a:ea typeface="新細明體" charset="0"/>
              </a:rPr>
              <a:t> </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الناس الذين يدخلون الساحة الخارجية للهيكل من خلال البوابة الخارجية الجنوبية سوف يمرون من البوابة الشرقية الداخلية ليخرجوا من خلال البوابة الخارجية الشمالية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840313"/>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dirty="0">
                <a:solidFill>
                  <a:srgbClr val="FFFFFF"/>
                </a:solidFill>
                <a:effectLst>
                  <a:glow rad="228600">
                    <a:schemeClr val="tx1"/>
                  </a:glow>
                </a:effectLst>
                <a:ea typeface="新細明體" charset="0"/>
              </a:rPr>
              <a:t>أماكن طبخ الكهنة (46: 19-20)</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0" y="4509120"/>
            <a:ext cx="9144000" cy="180020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النظر إلى أماكن طبخ الكهنة في أقصى الطرف الغربي من الرصيف العلوي الشمالي بجوار المبنى الغربي وغرف الكهنة المكونة من ثلاث طبقات.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1818199"/>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97CCB-4614-9D35-4E81-9A739ABCEB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مكان الطبخ الشمالي الغربي (حزقيال 46: 21-24)</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مكان الطبخ الشمالي الغربي لذبائح الشعب وبه 4 قاعات صغيرة مثل هذه في كل ركن من أركان الساحة الخارجية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183398"/>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0" y="13488"/>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dirty="0">
                <a:solidFill>
                  <a:srgbClr val="FFFFFF"/>
                </a:solidFill>
                <a:effectLst>
                  <a:glow rad="228600">
                    <a:schemeClr val="tx1"/>
                  </a:glow>
                </a:effectLst>
                <a:ea typeface="新細明體" charset="0"/>
              </a:rPr>
              <a:t>الغرف الشمالية الشرقية</a:t>
            </a:r>
            <a:endParaRPr lang="en-US" sz="40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229200"/>
            <a:ext cx="9144000" cy="108012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الغرفة الثالثة من الركن الشمالي الشرقي لمجمع الهيكل            على الرصيف السفلي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99248"/>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6300788" y="1952625"/>
            <a:ext cx="2590800" cy="1981200"/>
          </a:xfrm>
        </p:spPr>
        <p:txBody>
          <a:bodyPr/>
          <a:lstStyle/>
          <a:p>
            <a:pPr eaLnBrk="1" hangingPunct="1"/>
            <a:r>
              <a:rPr lang="ar-JO" dirty="0">
                <a:ea typeface="新細明體" charset="0"/>
              </a:rPr>
              <a:t>هيكل</a:t>
            </a:r>
            <a:r>
              <a:rPr lang="ar-SA" dirty="0">
                <a:ea typeface="新細明體" charset="0"/>
              </a:rPr>
              <a:t> حزقيال</a:t>
            </a:r>
            <a:endParaRPr lang="en-US" dirty="0">
              <a:ea typeface="新細明體" charset="0"/>
            </a:endParaRPr>
          </a:p>
        </p:txBody>
      </p:sp>
      <p:pic>
        <p:nvPicPr>
          <p:cNvPr id="750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4000"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0596"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ea typeface="新細明體" charset="0"/>
                <a:cs typeface="Arial" panose="020B0604020202020204" pitchFamily="34" charset="0"/>
              </a:rPr>
              <a:t>517</a:t>
            </a:r>
            <a:endParaRPr lang="en-US" b="1" dirty="0">
              <a:solidFill>
                <a:schemeClr val="tx2"/>
              </a:solidFill>
              <a:latin typeface="Arial" panose="020B0604020202020204" pitchFamily="34" charset="0"/>
              <a:ea typeface="新細明體"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br>
              <a:rPr lang="en-US" sz="3600" kern="1200" dirty="0"/>
            </a:br>
            <a:r>
              <a:rPr lang="ar-JO" sz="3600" kern="1200" dirty="0"/>
              <a:t>تباين </a:t>
            </a:r>
            <a:br>
              <a:rPr lang="ar-JO" sz="3600" kern="1200" dirty="0"/>
            </a:br>
            <a:r>
              <a:rPr lang="ar-JO" sz="3600" kern="1200" dirty="0"/>
              <a:t>هيكلي </a:t>
            </a:r>
            <a:br>
              <a:rPr lang="ar-JO" sz="3600" kern="1200" dirty="0"/>
            </a:br>
            <a:r>
              <a:rPr lang="ar-JO" sz="3600" kern="1200" dirty="0"/>
              <a:t>سليمان </a:t>
            </a:r>
            <a:br>
              <a:rPr lang="ar-JO" sz="3600" kern="1200" dirty="0"/>
            </a:br>
            <a:r>
              <a:rPr lang="ar-JO" sz="3600" kern="1200" dirty="0"/>
              <a:t>وحزقيال</a:t>
            </a:r>
            <a:endParaRPr lang="en-US" sz="3600" kern="1200" dirty="0"/>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518</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dirty="0"/>
              <a:t>View from Above</a:t>
            </a:r>
          </a:p>
        </p:txBody>
      </p:sp>
      <p:sp>
        <p:nvSpPr>
          <p:cNvPr id="118786" name="Rectangle 3"/>
          <p:cNvSpPr>
            <a:spLocks noGrp="1" noChangeArrowheads="1"/>
          </p:cNvSpPr>
          <p:nvPr>
            <p:ph type="body" idx="4294967295"/>
          </p:nvPr>
        </p:nvSpPr>
        <p:spPr/>
        <p:txBody>
          <a:bodyPr/>
          <a:lstStyle/>
          <a:p>
            <a:pPr eaLnBrk="1" hangingPunct="1"/>
            <a:endParaRPr lang="en-US" dirty="0"/>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hlinkClick r:id="rId4"/>
              </a:rPr>
              <a:t>www.pauljab.net/temple/ TemplePictures.html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6. البوابة الشمالية للساحة الخارجية – 40: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7. البوابة الشرقية للساحة الخارجية – 40: 6-16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8. البوابة الجنوبية للساحة الخارجية – 40: 24-27</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9. البوابة الشمالية للساحة الداخلية – 40: 35-37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10. البوابة الشرقية للساحة الداخلية – 40: 32-34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11. البوابة الجنوبية للساحة الداخلية – 40: 28-31</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18794" name="Text Box 11"/>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517</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dirty="0">
                <a:solidFill>
                  <a:schemeClr val="bg1"/>
                </a:solidFill>
                <a:ea typeface="新細明體" charset="0"/>
              </a:rPr>
              <a:t>مجتمع إسرائيل المُسترَد</a:t>
            </a:r>
            <a:endParaRPr lang="en-US" dirty="0">
              <a:solidFill>
                <a:schemeClr val="bg1"/>
              </a:solidFill>
              <a:ea typeface="新細明體" charset="0"/>
            </a:endParaRP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هيكل جديد (40-43)</a:t>
            </a:r>
            <a:endParaRPr kumimoji="0" lang="en-US"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عبادة جديدة (44-46)</a:t>
            </a:r>
            <a:endParaRPr kumimoji="0" lang="en-US"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أقاليم جديدة (47-48)</a:t>
            </a:r>
            <a:endParaRPr kumimoji="0" lang="en-US" sz="32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dirty="0">
                <a:solidFill>
                  <a:srgbClr val="FFFFFF"/>
                </a:solidFill>
              </a:rPr>
              <a:t>هيكل حزقيال لن يتناسب مع جبل الهيكل الحالي</a:t>
            </a:r>
            <a:endParaRPr lang="en-US" dirty="0">
              <a:solidFill>
                <a:srgbClr val="FFFFFF"/>
              </a:solidFill>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hlinkClick r:id="rId4"/>
              </a:rPr>
              <a:t>www.pauljab.net/temple/ TemplePictures.html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8128000" cy="6096000"/>
          </a:xfrm>
          <a:prstGeom prst="rect">
            <a:avLst/>
          </a:prstGeom>
        </p:spPr>
      </p:pic>
      <p:sp>
        <p:nvSpPr>
          <p:cNvPr id="748545" name="Rectangle 2"/>
          <p:cNvSpPr>
            <a:spLocks noGrp="1" noChangeArrowheads="1"/>
          </p:cNvSpPr>
          <p:nvPr>
            <p:ph type="title"/>
          </p:nvPr>
        </p:nvSpPr>
        <p:spPr>
          <a:xfrm>
            <a:off x="1763688" y="3573016"/>
            <a:ext cx="4464496" cy="1800200"/>
          </a:xfrm>
          <a:noFill/>
        </p:spPr>
        <p:txBody>
          <a:bodyPr anchor="ctr"/>
          <a:lstStyle/>
          <a:p>
            <a:pPr algn="ctr" eaLnBrk="1" hangingPunct="1"/>
            <a:r>
              <a:rPr lang="ar-JO" sz="4000" dirty="0">
                <a:solidFill>
                  <a:srgbClr val="FFFFFF"/>
                </a:solidFill>
                <a:effectLst>
                  <a:glow rad="228600">
                    <a:schemeClr val="tx1"/>
                  </a:glow>
                </a:effectLst>
                <a:ea typeface="新細明體" charset="0"/>
              </a:rPr>
              <a:t>منطقة الهيكل </a:t>
            </a:r>
            <a:br>
              <a:rPr lang="ar-JO" sz="4000" dirty="0">
                <a:solidFill>
                  <a:srgbClr val="FFFFFF"/>
                </a:solidFill>
                <a:effectLst>
                  <a:glow rad="228600">
                    <a:schemeClr val="tx1"/>
                  </a:glow>
                </a:effectLst>
                <a:ea typeface="新細明體" charset="0"/>
              </a:rPr>
            </a:br>
            <a:r>
              <a:rPr lang="ar-JO" sz="4000" dirty="0">
                <a:solidFill>
                  <a:srgbClr val="FFFFFF"/>
                </a:solidFill>
                <a:effectLst>
                  <a:glow rad="228600">
                    <a:schemeClr val="tx1"/>
                  </a:glow>
                </a:effectLst>
                <a:ea typeface="新細明體" charset="0"/>
              </a:rPr>
              <a:t>فوق أورشليم الحالية</a:t>
            </a:r>
            <a:endParaRPr lang="en-US" sz="4000" dirty="0">
              <a:effectLst>
                <a:glow rad="228600">
                  <a:schemeClr val="tx1"/>
                </a:glow>
              </a:effectLst>
              <a:ea typeface="新細明體" charset="0"/>
            </a:endParaRP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هيكل رؤيا حزقيال</a:t>
            </a:r>
            <a:r>
              <a:rPr lang="en-US" sz="1600" b="1" dirty="0">
                <a:solidFill>
                  <a:srgbClr val="FFFFFF"/>
                </a:solidFill>
                <a:latin typeface="Arial" panose="020B0604020202020204" pitchFamily="34" charset="0"/>
                <a:cs typeface="Arial" panose="020B0604020202020204" pitchFamily="34" charset="0"/>
              </a:rPr>
              <a:t>• http://ezekial-temple.narod.ru/ezekial_45.htm • </a:t>
            </a:r>
            <a:endParaRPr lang="ar-JO" sz="1600" b="1" dirty="0">
              <a:solidFill>
                <a:srgbClr val="FFFFFF"/>
              </a:solidFill>
              <a:latin typeface="Arial" panose="020B0604020202020204" pitchFamily="34" charset="0"/>
              <a:cs typeface="Arial" panose="020B0604020202020204" pitchFamily="34" charset="0"/>
            </a:endParaRP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15103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ar-JO" sz="3200" dirty="0">
                <a:solidFill>
                  <a:srgbClr val="FFFFFF"/>
                </a:solidFill>
                <a:ea typeface="ＭＳ Ｐゴシック" charset="0"/>
              </a:rPr>
              <a:t>مشهد حرم الهيكل (حزقيال 40-48)</a:t>
            </a:r>
            <a:endParaRPr lang="en-US" sz="3200" dirty="0">
              <a:solidFill>
                <a:srgbClr val="FFFFFF"/>
              </a:solidFill>
              <a:ea typeface="ＭＳ Ｐゴシック" charset="0"/>
            </a:endParaRP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www.antipas.org</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a:t>
            </a:r>
            <a:r>
              <a:rPr kumimoji="0" lang="en-US" sz="1800" b="1"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ezekiels_temple</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r>
              <a:rPr kumimoji="0" lang="en-US" sz="1800" b="1"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ezekiels_temple.html</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sp>
        <p:nvSpPr>
          <p:cNvPr id="758789"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521</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ar-JO" sz="3200" dirty="0">
                <a:solidFill>
                  <a:srgbClr val="FFFFFF"/>
                </a:solidFill>
                <a:ea typeface="ＭＳ Ｐゴシック" charset="0"/>
              </a:rPr>
              <a:t>عرض أسفل الساحة الخارجية</a:t>
            </a:r>
            <a:endParaRPr lang="en-US" sz="3200" dirty="0">
              <a:solidFill>
                <a:srgbClr val="FFFFFF"/>
              </a:solidFill>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ar-JO" dirty="0"/>
              <a:t>منظر خارجي</a:t>
            </a:r>
            <a:br>
              <a:rPr lang="ar-JO" dirty="0"/>
            </a:br>
            <a:r>
              <a:rPr lang="ar-JO" dirty="0"/>
              <a:t>للهيكل الداخلي</a:t>
            </a:r>
            <a:endParaRPr lang="en-US" dirty="0"/>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72008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هيكل وبوابات حزقيال (حز 40-43)</a:t>
            </a:r>
            <a:endParaRPr lang="en-US" sz="3600" dirty="0">
              <a:effectLst>
                <a:glow rad="127000">
                  <a:schemeClr val="tx1"/>
                </a:glow>
              </a:effectLst>
              <a:ea typeface="ＭＳ Ｐゴシック" charset="0"/>
            </a:endParaRPr>
          </a:p>
        </p:txBody>
      </p:sp>
      <p:pic>
        <p:nvPicPr>
          <p:cNvPr id="76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0713"/>
            <a:ext cx="9199563"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dirty="0">
                <a:solidFill>
                  <a:schemeClr val="bg1"/>
                </a:solidFill>
                <a:cs typeface="Arial" panose="020B0604020202020204" pitchFamily="34" charset="0"/>
              </a:rPr>
              <a:t>الأهمية الأخروية للسبت</a:t>
            </a:r>
            <a:endParaRPr kumimoji="1" lang="en-US" altLang="zh-CN" sz="2400" dirty="0">
              <a:solidFill>
                <a:schemeClr val="bg1"/>
              </a:solidFill>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529</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الأبدية</a:t>
            </a:r>
            <a:endParaRPr kumimoji="0" lang="en-SG" sz="105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 قبل السقوط</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 قبل موسى</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الموسوي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 الألفية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الكنيسة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الله</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راحة الله</a:t>
            </a:r>
            <a:endParaRPr kumimoji="0" lang="en-SG" sz="1200" u="none" strike="noStrike" kern="1200" cap="none" spc="0" normalizeH="0" baseline="0" noProof="0" dirty="0">
              <a:ln>
                <a:noFill/>
              </a:ln>
              <a:solidFill>
                <a:srgbClr val="000000"/>
              </a:solidFill>
              <a:effectLst/>
              <a:uLnTx/>
              <a:uFillTx/>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راحة إسرائيل</a:t>
            </a:r>
            <a:endParaRPr kumimoji="0" lang="en-SG" sz="1200" u="none" strike="noStrike" kern="1200" cap="none" spc="0" normalizeH="0" baseline="0" noProof="0" dirty="0">
              <a:ln>
                <a:noFill/>
              </a:ln>
              <a:solidFill>
                <a:srgbClr val="000000"/>
              </a:solidFill>
              <a:effectLst/>
              <a:uLnTx/>
              <a:uFillTx/>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تاريخ إسرائيل الوطني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مجيء المسيح الثاني على مرحلتين</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 20</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إلغاء الشريعة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 7 : 1 - 6</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 3 : 19, 23 - 29</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9 : 20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 3 : 6 - 11</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الأسبوع 70 من نبوة دانيال عن 70 أسبوعاً</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 27</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ترتيب بعض أجزاء الناموس</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40 – 48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 5 : 17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21 - 22</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يرتاح</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راحة من النشاط الخلاق</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2 :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إسرائيل المتكرر لعرض الله عن أرض الراحة الموعودة</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تتوقف الراحة بالخطية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الراحة مرتبطة بأرض كنعان</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30 : 1 - 10</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14 : 23, عب 3 : 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 95 : 7ب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 23 : 37 - 39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3 : 19 - 20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 3 : 7 – 4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راحة للجنس البشري</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نح 9 : 13 - 14</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 4 : 9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هو 2 : 11</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20 : 12 و 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16 : 1 - 2</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 24 : 20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66 : 23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بدء الإنتقال</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 الإنتقال</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 19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69 أسبوع</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483 سنة</a:t>
            </a: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444 ق.م – 33م</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 25</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توبة الشعب و إيمانه بالمسيا و إعادة تأسيسه</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36 - 39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نمط الملكوت</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12 : 1 – 3, 15 : 18, تث 30 : 1 - 10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5 : 12 – 15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يتمثل السبت بمعنى مزدوج</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23 : 1 – 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ملخص مرئي لأطروحة </a:t>
            </a:r>
            <a:r>
              <a:rPr lang="ar-JO" altLang="zh-CN" sz="1200" dirty="0"/>
              <a:t>الدكتوراه</a:t>
            </a:r>
            <a:r>
              <a:rPr kumimoji="0" lang="en-US" altLang="zh-CN" sz="1200" u="none" strike="noStrike" kern="1200" cap="none" spc="0" normalizeH="0" baseline="0" noProof="0" dirty="0">
                <a:ln>
                  <a:noFill/>
                </a:ln>
                <a:solidFill>
                  <a:srgbClr val="000000"/>
                </a:solidFill>
                <a:effectLst/>
                <a:uLnTx/>
                <a:uFillTx/>
              </a:rPr>
              <a:t> </a:t>
            </a:r>
            <a:r>
              <a:rPr kumimoji="0" lang="ar-JO" altLang="zh-CN" sz="1200" u="none" strike="noStrike" kern="1200" cap="none" spc="0" normalizeH="0" baseline="0" noProof="0" dirty="0">
                <a:ln>
                  <a:noFill/>
                </a:ln>
                <a:solidFill>
                  <a:srgbClr val="000000"/>
                </a:solidFill>
                <a:effectLst/>
                <a:uLnTx/>
                <a:uFillTx/>
              </a:rPr>
              <a:t>التي كتبها ريتشارد جيمس جريفيث، مدرسة دالاس اللاهوتية، 1990</a:t>
            </a:r>
            <a:endParaRPr kumimoji="0" lang="en-SG" sz="1200" u="none" strike="noStrike" kern="1200" cap="none" spc="0" normalizeH="0" baseline="0" noProof="0" dirty="0">
              <a:ln>
                <a:noFill/>
              </a:ln>
              <a:solidFill>
                <a:srgbClr val="000000"/>
              </a:solidFill>
              <a:effectLst/>
              <a:uLnTx/>
              <a:uFillTx/>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اليوم 7</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راحة</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2 : 1 - 3</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الخلق</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سقوط الإنسان</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أزمنة الأمم</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 26</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 21 : 24</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 1 - 6</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أسبوع واحد</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سنوات</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ميلادي</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 27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جبل سيناء</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موت المسيح</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8"/>
          <p:cNvSpPr>
            <a:spLocks noChangeArrowheads="1"/>
          </p:cNvSpPr>
          <p:nvPr/>
        </p:nvSpPr>
        <p:spPr bwMode="auto">
          <a:xfrm>
            <a:off x="0" y="0"/>
            <a:ext cx="9144000" cy="6858000"/>
          </a:xfrm>
          <a:prstGeom prst="rect">
            <a:avLst/>
          </a:prstGeom>
          <a:solidFill>
            <a:srgbClr val="C9C4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29026" name="Rectangle 2"/>
          <p:cNvSpPr>
            <a:spLocks noGrp="1" noChangeArrowheads="1"/>
          </p:cNvSpPr>
          <p:nvPr>
            <p:ph type="title"/>
          </p:nvPr>
        </p:nvSpPr>
        <p:spPr>
          <a:xfrm>
            <a:off x="0" y="0"/>
            <a:ext cx="9144000" cy="685800"/>
          </a:xfrm>
          <a:solidFill>
            <a:srgbClr val="000090"/>
          </a:solidFill>
        </p:spPr>
        <p:txBody>
          <a:bodyPr/>
          <a:lstStyle/>
          <a:p>
            <a:pPr algn="ctr" eaLnBrk="1" hangingPunct="1"/>
            <a:r>
              <a:rPr lang="ar-JO" sz="3200" dirty="0">
                <a:solidFill>
                  <a:schemeClr val="tx1"/>
                </a:solidFill>
              </a:rPr>
              <a:t>مقارنات الأثاث</a:t>
            </a:r>
            <a:endParaRPr lang="en-US" sz="3200" dirty="0">
              <a:solidFill>
                <a:schemeClr val="tx1"/>
              </a:solidFill>
            </a:endParaRP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524001"/>
            <a:ext cx="36655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3" name="Text Box 5"/>
          <p:cNvSpPr txBox="1">
            <a:spLocks noChangeArrowheads="1"/>
          </p:cNvSpPr>
          <p:nvPr/>
        </p:nvSpPr>
        <p:spPr bwMode="auto">
          <a:xfrm>
            <a:off x="8153400" y="85725"/>
            <a:ext cx="987425"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144 أ</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pic>
        <p:nvPicPr>
          <p:cNvPr id="12902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0288" y="1524000"/>
            <a:ext cx="2957512"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943600" y="762000"/>
            <a:ext cx="2362200" cy="685800"/>
          </a:xfrm>
          <a:prstGeom prst="rect">
            <a:avLst/>
          </a:prstGeom>
          <a:noFill/>
          <a:ln w="9525">
            <a:noFill/>
            <a:miter lim="800000"/>
            <a:headEnd/>
            <a:tailEnd/>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هيكل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حزقيال</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endParaRPr>
          </a:p>
        </p:txBody>
      </p:sp>
      <p:sp>
        <p:nvSpPr>
          <p:cNvPr id="10" name="Rectangle 2"/>
          <p:cNvSpPr txBox="1">
            <a:spLocks noChangeArrowheads="1"/>
          </p:cNvSpPr>
          <p:nvPr/>
        </p:nvSpPr>
        <p:spPr bwMode="auto">
          <a:xfrm>
            <a:off x="2819400" y="762000"/>
            <a:ext cx="2362200" cy="685800"/>
          </a:xfrm>
          <a:prstGeom prst="rect">
            <a:avLst/>
          </a:prstGeom>
          <a:noFill/>
          <a:ln w="9525">
            <a:noFill/>
            <a:miter lim="800000"/>
            <a:headEnd/>
            <a:tailEnd/>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هيكل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سليمان</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endParaRPr>
          </a:p>
        </p:txBody>
      </p:sp>
      <p:sp>
        <p:nvSpPr>
          <p:cNvPr id="11" name="Rectangle 2"/>
          <p:cNvSpPr txBox="1">
            <a:spLocks noChangeArrowheads="1"/>
          </p:cNvSpPr>
          <p:nvPr/>
        </p:nvSpPr>
        <p:spPr bwMode="auto">
          <a:xfrm>
            <a:off x="0" y="762000"/>
            <a:ext cx="2667000" cy="685800"/>
          </a:xfrm>
          <a:prstGeom prst="rect">
            <a:avLst/>
          </a:prstGeom>
          <a:noFill/>
          <a:ln w="9525">
            <a:noFill/>
            <a:miter lim="800000"/>
            <a:headEnd/>
            <a:tailEnd/>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خيمة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الشهادة الموسوية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endParaRPr>
          </a:p>
        </p:txBody>
      </p:sp>
      <p:pic>
        <p:nvPicPr>
          <p:cNvPr id="129033" name="Picture 11" descr="tabernacle3 furnishings 800_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 y="1524000"/>
            <a:ext cx="209232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152400" y="4572000"/>
            <a:ext cx="518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تباينات مراكز العبادة: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grpSp>
        <p:nvGrpSpPr>
          <p:cNvPr id="7" name="Group 1047"/>
          <p:cNvGrpSpPr>
            <a:grpSpLocks/>
          </p:cNvGrpSpPr>
          <p:nvPr/>
        </p:nvGrpSpPr>
        <p:grpSpPr bwMode="auto">
          <a:xfrm>
            <a:off x="152400" y="2514600"/>
            <a:ext cx="1600200" cy="1981200"/>
            <a:chOff x="96" y="1584"/>
            <a:chExt cx="1008" cy="1248"/>
          </a:xfrm>
        </p:grpSpPr>
        <p:sp>
          <p:nvSpPr>
            <p:cNvPr id="129046" name="Rectangle 2"/>
            <p:cNvSpPr txBox="1">
              <a:spLocks noChangeArrowheads="1"/>
            </p:cNvSpPr>
            <p:nvPr/>
          </p:nvSpPr>
          <p:spPr bwMode="auto">
            <a:xfrm>
              <a:off x="96" y="2400"/>
              <a:ext cx="100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(خروج 40: 34)</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29047" name="Line 1040"/>
            <p:cNvSpPr>
              <a:spLocks noChangeShapeType="1"/>
            </p:cNvSpPr>
            <p:nvPr/>
          </p:nvSpPr>
          <p:spPr bwMode="auto">
            <a:xfrm flipH="1" flipV="1">
              <a:off x="240" y="1584"/>
              <a:ext cx="336" cy="72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grpSp>
      <p:grpSp>
        <p:nvGrpSpPr>
          <p:cNvPr id="9" name="Group 1048"/>
          <p:cNvGrpSpPr>
            <a:grpSpLocks/>
          </p:cNvGrpSpPr>
          <p:nvPr/>
        </p:nvGrpSpPr>
        <p:grpSpPr bwMode="auto">
          <a:xfrm>
            <a:off x="1447800" y="2514600"/>
            <a:ext cx="1905000" cy="1981200"/>
            <a:chOff x="912" y="1584"/>
            <a:chExt cx="1200" cy="1248"/>
          </a:xfrm>
        </p:grpSpPr>
        <p:sp>
          <p:nvSpPr>
            <p:cNvPr id="129044" name="Rectangle 2"/>
            <p:cNvSpPr txBox="1">
              <a:spLocks noChangeArrowheads="1"/>
            </p:cNvSpPr>
            <p:nvPr/>
          </p:nvSpPr>
          <p:spPr bwMode="auto">
            <a:xfrm>
              <a:off x="912" y="2400"/>
              <a:ext cx="1200"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تابوت العهد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 مل 8: 21)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29045" name="Line 1042"/>
            <p:cNvSpPr>
              <a:spLocks noChangeShapeType="1"/>
            </p:cNvSpPr>
            <p:nvPr/>
          </p:nvSpPr>
          <p:spPr bwMode="auto">
            <a:xfrm flipV="1">
              <a:off x="1584" y="1584"/>
              <a:ext cx="336" cy="72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grpSp>
      <p:sp>
        <p:nvSpPr>
          <p:cNvPr id="17" name="Rectangle 2"/>
          <p:cNvSpPr txBox="1">
            <a:spLocks noChangeArrowheads="1"/>
          </p:cNvSpPr>
          <p:nvPr/>
        </p:nvSpPr>
        <p:spPr bwMode="auto">
          <a:xfrm>
            <a:off x="3200400" y="3657600"/>
            <a:ext cx="2133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مذبح إصعاد المحرقات</a:t>
            </a:r>
            <a:b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(حزقيال 43: 13- 27)</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33140" name="Line 1044"/>
          <p:cNvSpPr>
            <a:spLocks noChangeShapeType="1"/>
          </p:cNvSpPr>
          <p:nvPr/>
        </p:nvSpPr>
        <p:spPr bwMode="auto">
          <a:xfrm flipV="1">
            <a:off x="5257800" y="3429000"/>
            <a:ext cx="1752600" cy="609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4" name="Rectangle 2"/>
          <p:cNvSpPr txBox="1">
            <a:spLocks noChangeArrowheads="1"/>
          </p:cNvSpPr>
          <p:nvPr/>
        </p:nvSpPr>
        <p:spPr bwMode="auto">
          <a:xfrm>
            <a:off x="152399" y="5105400"/>
            <a:ext cx="898842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新細明體" charset="0"/>
                <a:cs typeface="Arial" panose="020B0604020202020204" pitchFamily="34" charset="0"/>
              </a:rPr>
              <a:t>المنقول من اثاث الألفية:</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新細明體" charset="0"/>
              <a:cs typeface="Arial" panose="020B0604020202020204" pitchFamily="34" charset="0"/>
            </a:endParaRPr>
          </a:p>
        </p:txBody>
      </p:sp>
      <p:sp>
        <p:nvSpPr>
          <p:cNvPr id="15" name="Rectangle 2"/>
          <p:cNvSpPr txBox="1">
            <a:spLocks noChangeArrowheads="1"/>
          </p:cNvSpPr>
          <p:nvPr/>
        </p:nvSpPr>
        <p:spPr bwMode="auto">
          <a:xfrm>
            <a:off x="152400" y="5410200"/>
            <a:ext cx="899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ea typeface="新細明體" charset="0"/>
                <a:cs typeface="Arial" panose="020B0604020202020204" pitchFamily="34" charset="0"/>
              </a:rPr>
              <a:t>مذبح إصعاد المحرقة من الخارج (خروج 40: 6) إلى الدار الداخلية (حزقيال 43: 13)</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ea typeface="新細明體" charset="0"/>
              <a:cs typeface="Arial" panose="020B0604020202020204" pitchFamily="34" charset="0"/>
            </a:endParaRPr>
          </a:p>
        </p:txBody>
      </p:sp>
      <p:sp>
        <p:nvSpPr>
          <p:cNvPr id="5" name="Rectangle 2"/>
          <p:cNvSpPr txBox="1">
            <a:spLocks noChangeArrowheads="1"/>
          </p:cNvSpPr>
          <p:nvPr/>
        </p:nvSpPr>
        <p:spPr bwMode="auto">
          <a:xfrm>
            <a:off x="152400" y="6019800"/>
            <a:ext cx="899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ea typeface="新細明體" charset="0"/>
                <a:cs typeface="Arial" panose="020B0604020202020204" pitchFamily="34" charset="0"/>
              </a:rPr>
              <a:t>المفقود من أثاث الألفية:</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新細明體" charset="0"/>
              <a:cs typeface="Arial" panose="020B0604020202020204" pitchFamily="34" charset="0"/>
            </a:endParaRPr>
          </a:p>
        </p:txBody>
      </p:sp>
      <p:sp>
        <p:nvSpPr>
          <p:cNvPr id="6" name="Rectangle 2"/>
          <p:cNvSpPr txBox="1">
            <a:spLocks noChangeArrowheads="1"/>
          </p:cNvSpPr>
          <p:nvPr/>
        </p:nvSpPr>
        <p:spPr bwMode="auto">
          <a:xfrm>
            <a:off x="152400" y="6324600"/>
            <a:ext cx="8988424"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ea typeface="新細明體" charset="0"/>
                <a:cs typeface="Arial" panose="020B0604020202020204" pitchFamily="34" charset="0"/>
              </a:rPr>
              <a:t>تابوت العهد (خروج 25: 22)، الحجاب، المنارة، مائدة خبز الوجوه والمرحضة</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ea typeface="新細明體" charset="0"/>
              <a:cs typeface="Arial" panose="020B0604020202020204" pitchFamily="34" charset="0"/>
            </a:endParaRPr>
          </a:p>
        </p:txBody>
      </p:sp>
      <p:sp>
        <p:nvSpPr>
          <p:cNvPr id="133153" name="Freeform 1057"/>
          <p:cNvSpPr>
            <a:spLocks/>
          </p:cNvSpPr>
          <p:nvPr/>
        </p:nvSpPr>
        <p:spPr bwMode="auto">
          <a:xfrm>
            <a:off x="1905000" y="1257300"/>
            <a:ext cx="5181600" cy="1943100"/>
          </a:xfrm>
          <a:custGeom>
            <a:avLst/>
            <a:gdLst>
              <a:gd name="T0" fmla="*/ 0 w 3264"/>
              <a:gd name="T1" fmla="*/ 1270158750 h 1224"/>
              <a:gd name="T2" fmla="*/ 2147483647 w 3264"/>
              <a:gd name="T3" fmla="*/ 302418750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4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133153"/>
                                        </p:tgtEl>
                                        <p:attrNameLst>
                                          <p:attrName>style.visibility</p:attrName>
                                        </p:attrNameLst>
                                      </p:cBhvr>
                                      <p:to>
                                        <p:strVal val="visible"/>
                                      </p:to>
                                    </p:set>
                                    <p:animEffect transition="in" filter="wipe(left)">
                                      <p:cBhvr>
                                        <p:cTn id="32" dur="500"/>
                                        <p:tgtEl>
                                          <p:spTgt spid="1331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3140" grpId="0" animBg="1"/>
      <p:bldP spid="4" grpId="0"/>
      <p:bldP spid="15" grpId="0"/>
      <p:bldP spid="5" grpId="0"/>
      <p:bldP spid="6" grpId="0"/>
      <p:bldP spid="1331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14800"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زربابل / هيرودس</a:t>
            </a:r>
            <a:endParaRPr kumimoji="0" lang="en-US"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108395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الألفية</a:t>
            </a:r>
            <a:endParaRPr kumimoji="0" lang="en-US"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125066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سليمان</a:t>
            </a:r>
            <a:endParaRPr kumimoji="0" lang="en-US"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sp>
        <p:nvSpPr>
          <p:cNvPr id="238605" name="Text Box 13"/>
          <p:cNvSpPr txBox="1">
            <a:spLocks noChangeArrowheads="1"/>
          </p:cNvSpPr>
          <p:nvPr/>
        </p:nvSpPr>
        <p:spPr bwMode="auto">
          <a:xfrm>
            <a:off x="1066800" y="5911850"/>
            <a:ext cx="128272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الكنيسة</a:t>
            </a:r>
            <a:endParaRPr kumimoji="0" lang="en-US"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ar-JO" sz="6000" dirty="0">
                <a:solidFill>
                  <a:srgbClr val="FFFFFF"/>
                </a:solidFill>
                <a:effectLst>
                  <a:glow rad="228600">
                    <a:schemeClr val="bg1">
                      <a:alpha val="96000"/>
                    </a:schemeClr>
                  </a:glow>
                </a:effectLst>
                <a:ea typeface="新細明體" charset="0"/>
              </a:rPr>
              <a:t>أي هيكل لحزقيال؟</a:t>
            </a:r>
            <a:endParaRPr lang="en-US" sz="7200" dirty="0">
              <a:solidFill>
                <a:srgbClr val="FFFFFF"/>
              </a:solidFill>
              <a:effectLst>
                <a:glow rad="228600">
                  <a:schemeClr val="bg1">
                    <a:alpha val="96000"/>
                  </a:schemeClr>
                </a:glow>
              </a:effectLst>
              <a:ea typeface="新細明體" charset="0"/>
            </a:endParaRPr>
          </a:p>
        </p:txBody>
      </p:sp>
      <p:sp>
        <p:nvSpPr>
          <p:cNvPr id="775178" name="Text Box 15"/>
          <p:cNvSpPr txBox="1">
            <a:spLocks noChangeArrowheads="1"/>
          </p:cNvSpPr>
          <p:nvPr/>
        </p:nvSpPr>
        <p:spPr bwMode="auto">
          <a:xfrm>
            <a:off x="8456613"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520</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
        <p:nvSpPr>
          <p:cNvPr id="238611" name="Text Box 19"/>
          <p:cNvSpPr txBox="1">
            <a:spLocks noChangeArrowheads="1"/>
          </p:cNvSpPr>
          <p:nvPr/>
        </p:nvSpPr>
        <p:spPr bwMode="auto">
          <a:xfrm>
            <a:off x="6421438" y="2743200"/>
            <a:ext cx="2722562"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مشروط</a:t>
            </a:r>
            <a:endParaRPr kumimoji="0" lang="en-US" sz="36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38610" name="Text Box 18"/>
            <p:cNvSpPr txBox="1">
              <a:spLocks noChangeArrowheads="1"/>
            </p:cNvSpPr>
            <p:nvPr/>
          </p:nvSpPr>
          <p:spPr bwMode="auto">
            <a:xfrm>
              <a:off x="2550" y="1632"/>
              <a:ext cx="659" cy="98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ثلاث</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نظرات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حرفية</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endParaRP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7" name="Picture 1" descr="Bible Ope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525"/>
            <a:ext cx="9180513"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7218" name="Rectangle 2"/>
          <p:cNvSpPr>
            <a:spLocks noGrp="1" noChangeArrowheads="1"/>
          </p:cNvSpPr>
          <p:nvPr>
            <p:ph type="title"/>
          </p:nvPr>
        </p:nvSpPr>
        <p:spPr>
          <a:xfrm>
            <a:off x="685800" y="685800"/>
            <a:ext cx="7772400" cy="838200"/>
          </a:xfrm>
          <a:solidFill>
            <a:srgbClr val="000000"/>
          </a:solidFill>
        </p:spPr>
        <p:txBody>
          <a:bodyPr anchor="ctr"/>
          <a:lstStyle/>
          <a:p>
            <a:pPr algn="ctr" eaLnBrk="1" hangingPunct="1"/>
            <a:r>
              <a:rPr lang="ar-JO" dirty="0">
                <a:solidFill>
                  <a:srgbClr val="FFFFFF"/>
                </a:solidFill>
                <a:ea typeface="新細明體" charset="0"/>
              </a:rPr>
              <a:t>تفسيرات 40-48</a:t>
            </a:r>
            <a:endParaRPr lang="en-US" dirty="0">
              <a:solidFill>
                <a:srgbClr val="FFFFFF"/>
              </a:solidFill>
              <a:ea typeface="新細明體" charset="0"/>
            </a:endParaRPr>
          </a:p>
        </p:txBody>
      </p:sp>
      <p:sp>
        <p:nvSpPr>
          <p:cNvPr id="24580" name="Rectangle 4"/>
          <p:cNvSpPr>
            <a:spLocks noChangeArrowheads="1"/>
          </p:cNvSpPr>
          <p:nvPr/>
        </p:nvSpPr>
        <p:spPr bwMode="auto">
          <a:xfrm>
            <a:off x="899592" y="1772816"/>
            <a:ext cx="7990656"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الحرفي/التاريخي: الهيكل الأول</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الحرفي التاريخي: هيكل زربابل</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الحرفي/التاريخي: هيكل هيرودس</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الرمزي/الحاضر: الكنيسة</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الأخروي/الحاضر: الهيكل المثالي</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الحرفي/المستقبلي: هيكل الألفية</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rPr>
              <a:t>الحرفي/الأبدي: ملكوت الله</a:t>
            </a:r>
            <a:endParaRPr kumimoji="0" lang="en-US" sz="3600" b="1" u="none" strike="noStrike" kern="1200" cap="none" spc="0" normalizeH="0" baseline="0" noProof="0" dirty="0">
              <a:ln>
                <a:noFill/>
              </a:ln>
              <a:solidFill>
                <a:srgbClr val="000000"/>
              </a:solidFill>
              <a:effectLst>
                <a:glow rad="330200">
                  <a:srgbClr val="FFFFFF">
                    <a:alpha val="75000"/>
                  </a:srgbClr>
                </a:glow>
              </a:effectLst>
              <a:uLnTx/>
              <a:uFillTx/>
              <a:latin typeface="Arial" panose="020B0604020202020204" pitchFamily="34" charset="0"/>
              <a:ea typeface="新細明體"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panose="020B0604020202020204" pitchFamily="34" charset="0"/>
                <a:ea typeface="ＭＳ Ｐゴシック" charset="0"/>
                <a:cs typeface="Arial" panose="020B0604020202020204" pitchFamily="34" charset="0"/>
              </a:rPr>
              <a:t>المجد يعود</a:t>
            </a:r>
            <a:endParaRPr lang="en-US" b="1" dirty="0">
              <a:latin typeface="Arial" panose="020B0604020202020204" pitchFamily="34" charset="0"/>
              <a:ea typeface="ＭＳ Ｐゴシック" charset="0"/>
              <a:cs typeface="Arial" panose="020B0604020202020204" pitchFamily="34"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04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124" y="3066932"/>
            <a:ext cx="5432142" cy="363168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hangingPunct="0"/>
            <a:r>
              <a:rPr lang="ar-SA" sz="3600" b="1" dirty="0">
                <a:solidFill>
                  <a:schemeClr val="bg1"/>
                </a:solidFill>
                <a:effectLst>
                  <a:glow rad="127000">
                    <a:schemeClr val="tx1"/>
                  </a:glow>
                </a:effectLst>
                <a:latin typeface="Arial" panose="020B0604020202020204" pitchFamily="34" charset="0"/>
                <a:cs typeface="Arial" panose="020B0604020202020204" pitchFamily="34" charset="0"/>
              </a:rPr>
              <a:t>عبرانيين ١٠ : ١٨</a:t>
            </a:r>
            <a:br>
              <a:rPr lang="ar-SA" sz="3600" b="1" dirty="0">
                <a:solidFill>
                  <a:schemeClr val="bg1"/>
                </a:solidFill>
                <a:effectLst>
                  <a:glow rad="127000">
                    <a:schemeClr val="tx1"/>
                  </a:glow>
                </a:effectLst>
                <a:latin typeface="Arial" panose="020B0604020202020204" pitchFamily="34" charset="0"/>
                <a:cs typeface="Arial" panose="020B0604020202020204" pitchFamily="34" charset="0"/>
              </a:rPr>
            </a:br>
            <a:br>
              <a:rPr lang="en-US" sz="3600" b="1" dirty="0">
                <a:solidFill>
                  <a:schemeClr val="bg1"/>
                </a:solidFill>
                <a:effectLst>
                  <a:glow rad="127000">
                    <a:schemeClr val="tx1"/>
                  </a:glow>
                </a:effectLst>
                <a:latin typeface="Arial" panose="020B0604020202020204" pitchFamily="34" charset="0"/>
                <a:cs typeface="Arial" panose="020B0604020202020204" pitchFamily="34" charset="0"/>
              </a:rPr>
            </a:br>
            <a:r>
              <a:rPr lang="ar-SA" sz="3600" b="1" dirty="0">
                <a:solidFill>
                  <a:schemeClr val="bg1"/>
                </a:solidFill>
                <a:effectLst>
                  <a:glow rad="127000">
                    <a:schemeClr val="tx1"/>
                  </a:glow>
                </a:effectLst>
                <a:latin typeface="Arial" panose="020B0604020202020204" pitchFamily="34" charset="0"/>
                <a:cs typeface="Arial" panose="020B0604020202020204" pitchFamily="34" charset="0"/>
              </a:rPr>
              <a:t>وَإِنَّمَا حَيْثُ تَكُونُ مَغْفِرَةٌ لِهَذِهِ لاَ يَكُونُ بَعْدُ قُرْبَانٌ عَنِ الْخَطِيَّةِ. </a:t>
            </a:r>
          </a:p>
        </p:txBody>
      </p:sp>
    </p:spTree>
    <p:extLst>
      <p:ext uri="{BB962C8B-B14F-4D97-AF65-F5344CB8AC3E}">
        <p14:creationId xmlns:p14="http://schemas.microsoft.com/office/powerpoint/2010/main" val="551133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606142" y="44062"/>
            <a:ext cx="3537858" cy="6813938"/>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وَكُلُّ شَيْءٍ تَقْرِيباً يَتَطَهَّرُ حَسَبَ النَّامُوسِ بِالدَّمِ وَبِدُونِ سَفْكِ</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 دَمٍ</a:t>
            </a:r>
            <a:r>
              <a:rPr lang="en-US" sz="3600" dirty="0">
                <a:effectLst>
                  <a:glow rad="127000">
                    <a:schemeClr val="tx1"/>
                  </a:glow>
                </a:effectLst>
                <a:ea typeface="ＭＳ Ｐゴシック" charset="0"/>
              </a:rPr>
              <a:t> </a:t>
            </a:r>
            <a:r>
              <a:rPr lang="ar-SA" sz="3600" dirty="0">
                <a:effectLst>
                  <a:glow rad="127000">
                    <a:schemeClr val="tx1"/>
                  </a:glow>
                </a:effectLst>
                <a:ea typeface="ＭＳ Ｐゴシック" charset="0"/>
              </a:rPr>
              <a:t>لاَ تَحْصُلُ مَغْفِرَةٌ!</a:t>
            </a:r>
            <a:br>
              <a:rPr lang="ar-SA"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عبرانيين ٩ : ٢٢ </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 y="-1"/>
            <a:ext cx="5606143" cy="6814363"/>
          </a:xfrm>
          <a:prstGeom prst="rect">
            <a:avLst/>
          </a:prstGeom>
        </p:spPr>
      </p:pic>
    </p:spTree>
    <p:extLst>
      <p:ext uri="{BB962C8B-B14F-4D97-AF65-F5344CB8AC3E}">
        <p14:creationId xmlns:p14="http://schemas.microsoft.com/office/powerpoint/2010/main" val="428590233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1552"/>
            <a:ext cx="9135657" cy="69649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8343" y="3991429"/>
            <a:ext cx="9144000" cy="2874348"/>
          </a:xfrm>
          <a:noFill/>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عبرانيين ١٠ : ٣-٤</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٣ لَكِنْ فِيهَا كُلَّ سَنَةٍ ذِكْرُ خَطَايَا ٤ لأَنَّهُ لاَ يُمْكِنُ أَنَّ دَمَ ثِيرَانٍ وَتُيُوسٍ يَرْفَعُ خَطَايَا. </a:t>
            </a:r>
          </a:p>
        </p:txBody>
      </p:sp>
    </p:spTree>
    <p:extLst>
      <p:ext uri="{BB962C8B-B14F-4D97-AF65-F5344CB8AC3E}">
        <p14:creationId xmlns:p14="http://schemas.microsoft.com/office/powerpoint/2010/main" val="10150698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508000" y="101529"/>
            <a:ext cx="7772400" cy="609600"/>
          </a:xfrm>
          <a:solidFill>
            <a:schemeClr val="bg1"/>
          </a:solidFill>
        </p:spPr>
        <p:txBody>
          <a:bodyPr/>
          <a:lstStyle/>
          <a:p>
            <a:pPr algn="ctr"/>
            <a:r>
              <a:rPr lang="ar-JO" dirty="0">
                <a:ea typeface="新細明體" charset="0"/>
              </a:rPr>
              <a:t>مشاكل في كلتا الحالتين</a:t>
            </a:r>
            <a:endParaRPr lang="en-US" dirty="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الألفية :</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ذبائح عن الخطية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40: 39) في ضوء موت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40648" name="Text Box 1032"/>
          <p:cNvSpPr txBox="1">
            <a:spLocks noChangeArrowheads="1"/>
          </p:cNvSpPr>
          <p:nvPr/>
        </p:nvSpPr>
        <p:spPr bwMode="auto">
          <a:xfrm>
            <a:off x="4527550" y="3047640"/>
            <a:ext cx="3886200" cy="3170099"/>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اللاألفية :</a:t>
            </a:r>
            <a: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 </a:t>
            </a:r>
            <a:b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br>
            <a:r>
              <a:rPr kumimoji="0" lang="ar-JO"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التخلي عن التأويل الطبيعي للبوابات والأبواب والجدران والأضاحي</a:t>
            </a:r>
            <a:endPar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endParaRP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9273" name="Text Box 103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525</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القديم</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لكن العلاقة لم تكن مهددة أبدًا)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876308" y="1988840"/>
            <a:ext cx="4864044"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1">
                <a:lumMod val="50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513567" y="116632"/>
            <a:ext cx="7666945" cy="914400"/>
          </a:xfrm>
          <a:solidFill>
            <a:schemeClr val="accent1">
              <a:lumMod val="20000"/>
              <a:lumOff val="80000"/>
            </a:schemeClr>
          </a:solidFill>
        </p:spPr>
        <p:txBody>
          <a:bodyPr/>
          <a:lstStyle/>
          <a:p>
            <a:pPr rtl="1" eaLnBrk="1" hangingPunct="1">
              <a:defRPr/>
            </a:pPr>
            <a:r>
              <a:rPr kumimoji="1" lang="ar-JO" sz="3600" dirty="0">
                <a:solidFill>
                  <a:schemeClr val="tx1"/>
                </a:solidFill>
                <a:ea typeface="ＭＳ Ｐゴシック" charset="0"/>
              </a:rPr>
              <a:t>غفران الخطيَّة في المُلْك الألفيّ</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94820"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القناة (الماسورة)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الإنسداد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ذبيحة المسيح = هي الأساس الذي يعتمد عليه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 فيُفتَح المجال لاستعادة الشركة، ولكن لم يكنْ هناك أيُّ خطرٍ لفقدان العلاقة)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374525" y="1052736"/>
            <a:ext cx="2557515" cy="36364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"ثُمَّ قَالَ لِي: «هَذَا بَيْتُ ٱلطَّبَّاخِينَ حَيْثُ يَطْبُخُ خُدَّامُ ٱلْبَيْتِ ذَبِيحَةَ ٱلشَّعْبِ"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حزقيال 46: 24</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83736"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4334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8" name="Rectangle 2"/>
          <p:cNvSpPr txBox="1">
            <a:spLocks noChangeArrowheads="1"/>
          </p:cNvSpPr>
          <p:nvPr/>
        </p:nvSpPr>
        <p:spPr bwMode="auto">
          <a:xfrm>
            <a:off x="3851920" y="29469"/>
            <a:ext cx="5292080" cy="6828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لأني حينئذ أحول الشعوب إلى شفة نقية ليدعوا كلهم باسم الرب ليعبدوه بكتف واحدة 10 من عبر أنهار كوش المتضرعون إلي متبددي يقدمون تقدمتي 11 في ذلك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اليوم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لا تخزين من كل أعمالك التي تعديت بها علي لأني حينئذ أنزع من وسطك مبتهجي كبريائك ولن تعودي بعد إلى التكبر في جبل قدسي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9"/>
          <p:cNvSpPr txBox="1">
            <a:spLocks noChangeArrowheads="1"/>
          </p:cNvSpPr>
          <p:nvPr/>
        </p:nvSpPr>
        <p:spPr bwMode="auto">
          <a:xfrm>
            <a:off x="2051720" y="2852936"/>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234769" y="6106006"/>
            <a:ext cx="11512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كوش</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1097"/>
            <a:ext cx="3419872" cy="1026707"/>
          </a:xfrm>
          <a:solidFill>
            <a:srgbClr val="000000"/>
          </a:solidFill>
        </p:spPr>
        <p:txBody>
          <a:bodyPr/>
          <a:lstStyle/>
          <a:p>
            <a:pPr eaLnBrk="1" hangingPunct="1"/>
            <a:r>
              <a:rPr kumimoji="1" lang="ar-JO" altLang="zh-CN" sz="2800" dirty="0">
                <a:solidFill>
                  <a:schemeClr val="bg1"/>
                </a:solidFill>
              </a:rPr>
              <a:t>تضرع كوش</a:t>
            </a:r>
            <a:br>
              <a:rPr kumimoji="1" lang="en-US" altLang="zh-CN" sz="2800" dirty="0">
                <a:solidFill>
                  <a:schemeClr val="bg1"/>
                </a:solidFill>
              </a:rPr>
            </a:br>
            <a:r>
              <a:rPr kumimoji="1" lang="en-US" altLang="zh-CN" sz="2800" dirty="0">
                <a:solidFill>
                  <a:schemeClr val="bg1"/>
                </a:solidFill>
              </a:rPr>
              <a:t>(</a:t>
            </a:r>
            <a:r>
              <a:rPr kumimoji="1" lang="ar-JO" altLang="zh-CN" sz="2800" dirty="0"/>
              <a:t>صف 3: 9-11</a:t>
            </a:r>
            <a:r>
              <a:rPr kumimoji="1" lang="en-US" altLang="zh-CN" sz="2800" dirty="0">
                <a:solidFill>
                  <a:schemeClr val="bg1"/>
                </a:solidFill>
              </a:rPr>
              <a:t>)</a:t>
            </a:r>
            <a:endParaRPr kumimoji="1" lang="en-US" altLang="zh-CN" sz="1800" dirty="0">
              <a:solidFill>
                <a:schemeClr val="bg1"/>
              </a:solidFill>
            </a:endParaRPr>
          </a:p>
        </p:txBody>
      </p:sp>
      <p:sp>
        <p:nvSpPr>
          <p:cNvPr id="3" name="Up Arrow 2"/>
          <p:cNvSpPr/>
          <p:nvPr/>
        </p:nvSpPr>
        <p:spPr bwMode="auto">
          <a:xfrm rot="1744371">
            <a:off x="1898123" y="4594935"/>
            <a:ext cx="792088" cy="616368"/>
          </a:xfrm>
          <a:prstGeom prst="up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84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dirty="0">
                <a:solidFill>
                  <a:srgbClr val="FFFFFF"/>
                </a:solidFill>
                <a:ea typeface="ＭＳ Ｐゴシック" charset="0"/>
              </a:rPr>
              <a:t>العبادة الألفية</a:t>
            </a:r>
            <a:endParaRPr lang="en-US" sz="3600" dirty="0">
              <a:solidFill>
                <a:srgbClr val="FFFFFF"/>
              </a:solidFill>
              <a:ea typeface="ＭＳ Ｐゴシック" charset="0"/>
            </a:endParaRPr>
          </a:p>
        </p:txBody>
      </p:sp>
      <p:sp>
        <p:nvSpPr>
          <p:cNvPr id="4" name="Title 2"/>
          <p:cNvSpPr txBox="1">
            <a:spLocks/>
          </p:cNvSpPr>
          <p:nvPr/>
        </p:nvSpPr>
        <p:spPr bwMode="auto">
          <a:xfrm>
            <a:off x="266700" y="914400"/>
            <a:ext cx="8610600" cy="579809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ويكون أن كل الباقي من جميع الأمم الذين جاؤوا على أورشليم يصعدون من سنة إلى سنة ليسجدوا للملك رب الجنود وليعيدوا عيد المظال ويكون أن كل من لا يصعد من قبائل الأرض إلى أورشليم ليسجد للملك رب الجنود لا يكون عليهم مطر وإن لا تصعد ولا تأت قبيلة مصر ولا مطر عليها تكن عليها الضربة التي يضرب بها الرب الأمم الذين لا يصعدون ليعيدوا عيد المظال هذا يكون قصاص مصر وقصاص كل الأمم الذين لا يصعدون ليعيدوا عيد المظال </a:t>
            </a:r>
            <a:endPar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14: 16-19</a:t>
            </a: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9144000" cy="1340767"/>
          </a:xfrm>
          <a:noFill/>
        </p:spPr>
        <p:txBody>
          <a:bodyPr anchor="ctr"/>
          <a:lstStyle/>
          <a:p>
            <a:pPr eaLnBrk="1" hangingPunct="1"/>
            <a:r>
              <a:rPr lang="ar-JO" sz="4000" dirty="0">
                <a:solidFill>
                  <a:srgbClr val="FFFFFF"/>
                </a:solidFill>
                <a:effectLst>
                  <a:glow rad="228600">
                    <a:schemeClr val="tx1"/>
                  </a:glow>
                </a:effectLst>
                <a:ea typeface="新細明體" charset="0"/>
              </a:rPr>
              <a:t>مكان الطبخ الشمالي الغربي                       (حزقيال 46: 21-24)</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0" y="4797152"/>
            <a:ext cx="9144000" cy="158417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مكان الطبخ الشمالي الغربي لذبائح الشعب وبه 4 قاعات صغيرة مثل هذه في كل ركن من أركان الساحة الخارجية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28930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البوابة الشرقية</a:t>
            </a:r>
            <a:b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b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حزقيال 43: 1</a:t>
            </a: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ثم ذهب بي إلى</a:t>
            </a:r>
            <a:r>
              <a:rPr kumimoji="0" lang="ar-JO" sz="4000" b="1" u="none" strike="noStrike" kern="1200" cap="none" spc="0" normalizeH="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الباب،</a:t>
            </a: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الباب المتجه نحو الشرق</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5619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ar-JO" dirty="0">
                <a:ea typeface="新細明體" charset="0"/>
              </a:rPr>
              <a:t>لماذا الذبائح في الألفية؟</a:t>
            </a:r>
            <a:endParaRPr lang="en-US" dirty="0">
              <a:ea typeface="新細明體" charset="0"/>
            </a:endParaRPr>
          </a:p>
        </p:txBody>
      </p:sp>
      <p:pic>
        <p:nvPicPr>
          <p:cNvPr id="119811" name="Picture 4" descr="Cross-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الصليب :</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للأمام</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pic>
        <p:nvPicPr>
          <p:cNvPr id="261127" name="Picture 7"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بعد الصليب :</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للخلف</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1131" name="Text Box 11"/>
          <p:cNvSpPr txBox="1">
            <a:spLocks noChangeArrowheads="1"/>
          </p:cNvSpPr>
          <p:nvPr/>
        </p:nvSpPr>
        <p:spPr bwMode="auto">
          <a:xfrm>
            <a:off x="228600" y="4800600"/>
            <a:ext cx="8686800" cy="1815882"/>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ثيوقراطي</a:t>
            </a:r>
            <a:r>
              <a:rPr kumimoji="0" lang="ar-JO"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 مثل الاعتراف بالخطيئة (١ يوحنا ١: ٩)</a:t>
            </a:r>
            <a:endParaRPr kumimoji="0" lang="en-US"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الذكرى</a:t>
            </a:r>
            <a:r>
              <a:rPr kumimoji="0" lang="ar-JO"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 مثل العشاء الرباني الذي ينظر إلى الوراء</a:t>
            </a:r>
            <a:endParaRPr kumimoji="0" lang="en-US"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قدم </a:t>
            </a:r>
            <a:r>
              <a:rPr kumimoji="0" lang="ar-JO" sz="2800" b="1" i="0" u="sng"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بولس</a:t>
            </a:r>
            <a:r>
              <a:rPr kumimoji="0" lang="ar-JO" sz="2800" b="1" i="0" u="none" strike="noStrike" kern="1200" cap="none" spc="0" normalizeH="0" baseline="0" noProof="0" dirty="0">
                <a:ln>
                  <a:noFill/>
                </a:ln>
                <a:solidFill>
                  <a:srgbClr val="FCFEFD"/>
                </a:solidFill>
                <a:effectLst/>
                <a:uLnTx/>
                <a:uFillTx/>
                <a:latin typeface="Arial" panose="020B0604020202020204" pitchFamily="34" charset="0"/>
                <a:ea typeface="ＭＳ Ｐゴシック" charset="0"/>
                <a:cs typeface="Arial" panose="020B0604020202020204" pitchFamily="34" charset="0"/>
              </a:rPr>
              <a:t> ذبيحة هيكل في عام 57 م (أع ٢٦: ٢١) دون أن يرى مشكلة الانحراف</a:t>
            </a:r>
            <a:endParaRPr kumimoji="0" lang="en-US" sz="2800" b="1" i="0" u="none" strike="noStrike" kern="1200" cap="none" spc="0" normalizeH="0" baseline="0" noProof="0" dirty="0">
              <a:ln>
                <a:noFill/>
              </a:ln>
              <a:solidFill>
                <a:srgbClr val="FCFEFD"/>
              </a:solidFill>
              <a:effectLst/>
              <a:uLnTx/>
              <a:uFillTx/>
              <a:latin typeface="Arial" panose="020B0604020202020204" pitchFamily="34" charset="0"/>
              <a:ea typeface="新細明體" charset="0"/>
              <a:cs typeface="Arial" panose="020B0604020202020204" pitchFamily="34" charset="0"/>
            </a:endParaRPr>
          </a:p>
        </p:txBody>
      </p:sp>
      <p:sp>
        <p:nvSpPr>
          <p:cNvPr id="780299" name="Text Box 12"/>
          <p:cNvSpPr txBox="1">
            <a:spLocks noChangeArrowheads="1"/>
          </p:cNvSpPr>
          <p:nvPr/>
        </p:nvSpPr>
        <p:spPr bwMode="auto">
          <a:xfrm>
            <a:off x="8388424" y="87015"/>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527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26443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uiExpand="1" build="p"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رفقة        </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شمعون        لاوي</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يهوذا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 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يوسف، بنيامين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النسل الملكي</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kumimoji="0" lang="en-US"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92087"/>
          </a:xfrm>
          <a:solidFill>
            <a:srgbClr val="660066"/>
          </a:solidFill>
          <a:effectLst>
            <a:outerShdw blurRad="63500" dist="35921" dir="2700000" algn="ctr" rotWithShape="0">
              <a:schemeClr val="tx2">
                <a:alpha val="74998"/>
              </a:schemeClr>
            </a:outerShdw>
          </a:effectLst>
        </p:spPr>
        <p:txBody>
          <a:bodyPr anchor="ctr"/>
          <a:lstStyle/>
          <a:p>
            <a:pPr marL="180975">
              <a:defRPr/>
            </a:pPr>
            <a:r>
              <a:rPr lang="ar-JO" sz="3200" dirty="0">
                <a:effectLst>
                  <a:glow rad="127000">
                    <a:schemeClr val="tx1"/>
                  </a:glow>
                </a:effectLst>
                <a:ea typeface="ＭＳ Ｐゴシック" charset="0"/>
              </a:rPr>
              <a:t>من هو الأمير في حزقيال 40-48؟</a:t>
            </a:r>
            <a:endParaRPr lang="en-US" sz="3200" dirty="0">
              <a:effectLst>
                <a:glow rad="127000">
                  <a:schemeClr val="tx1"/>
                </a:glow>
              </a:effectLst>
              <a:ea typeface="ＭＳ Ｐゴシック" charset="0"/>
            </a:endParaRPr>
          </a:p>
        </p:txBody>
      </p:sp>
      <p:sp>
        <p:nvSpPr>
          <p:cNvPr id="5" name="Text Box 5"/>
          <p:cNvSpPr txBox="1">
            <a:spLocks noChangeArrowheads="1"/>
          </p:cNvSpPr>
          <p:nvPr/>
        </p:nvSpPr>
        <p:spPr bwMode="auto">
          <a:xfrm>
            <a:off x="8100392" y="-27384"/>
            <a:ext cx="1013365" cy="58477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sz="2400" dirty="0">
                <a:latin typeface="Arial" panose="020B0604020202020204" pitchFamily="34" charset="0"/>
                <a:cs typeface="Arial" panose="020B0604020202020204" pitchFamily="34" charset="0"/>
              </a:rPr>
              <a:t>531</a:t>
            </a:r>
            <a:endParaRPr lang="en-US" sz="2400"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979712" y="836712"/>
            <a:ext cx="7200800" cy="7200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lgn="r"/>
            <a:r>
              <a:rPr lang="ar-JO" dirty="0">
                <a:solidFill>
                  <a:srgbClr val="FFFF00"/>
                </a:solidFill>
                <a:latin typeface="Arial" panose="020B0604020202020204" pitchFamily="34" charset="0"/>
                <a:cs typeface="Arial" panose="020B0604020202020204" pitchFamily="34" charset="0"/>
              </a:rPr>
              <a:t>1. ليس المسيح</a:t>
            </a:r>
            <a:endParaRPr lang="en-US" dirty="0">
              <a:solidFill>
                <a:srgbClr val="FFFF00"/>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2483768" y="1484784"/>
            <a:ext cx="6120680" cy="20882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lgn="r"/>
            <a:r>
              <a:rPr lang="ar-JO" dirty="0">
                <a:latin typeface="Arial" panose="020B0604020202020204" pitchFamily="34" charset="0"/>
                <a:cs typeface="Arial" panose="020B0604020202020204" pitchFamily="34" charset="0"/>
              </a:rPr>
              <a:t>أ. يحتاج ذبيحة خطية (45: 22)</a:t>
            </a:r>
          </a:p>
          <a:p>
            <a:pPr marL="0" algn="r"/>
            <a:r>
              <a:rPr lang="ar-JO" dirty="0">
                <a:latin typeface="Arial" panose="020B0604020202020204" pitchFamily="34" charset="0"/>
                <a:cs typeface="Arial" panose="020B0604020202020204" pitchFamily="34" charset="0"/>
              </a:rPr>
              <a:t>ب. تقدمات من الآخرين (46: 2)</a:t>
            </a:r>
          </a:p>
          <a:p>
            <a:pPr marL="0" algn="r"/>
            <a:r>
              <a:rPr lang="ar-JO" dirty="0">
                <a:latin typeface="Arial" panose="020B0604020202020204" pitchFamily="34" charset="0"/>
                <a:cs typeface="Arial" panose="020B0604020202020204" pitchFamily="34" charset="0"/>
              </a:rPr>
              <a:t>ت. لديه أبناء (46: 16-18)</a:t>
            </a:r>
          </a:p>
          <a:p>
            <a:pPr marL="0" algn="r"/>
            <a:r>
              <a:rPr lang="ar-JO" dirty="0">
                <a:latin typeface="Arial" panose="020B0604020202020204" pitchFamily="34" charset="0"/>
                <a:cs typeface="Arial" panose="020B0604020202020204" pitchFamily="34" charset="0"/>
              </a:rPr>
              <a:t>ث. يسوع ملك وليس أمير</a:t>
            </a:r>
          </a:p>
          <a:p>
            <a:pPr marL="0" algn="r"/>
            <a:endParaRPr lang="ar-JO" dirty="0">
              <a:latin typeface="Arial" panose="020B0604020202020204" pitchFamily="34" charset="0"/>
              <a:cs typeface="Arial" panose="020B0604020202020204" pitchFamily="34" charset="0"/>
            </a:endParaRPr>
          </a:p>
          <a:p>
            <a:pPr marL="0" algn="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483768" y="3797300"/>
            <a:ext cx="4064000" cy="3060700"/>
          </a:xfrm>
          <a:prstGeom prst="rect">
            <a:avLst/>
          </a:prstGeom>
        </p:spPr>
      </p:pic>
    </p:spTree>
    <p:extLst>
      <p:ext uri="{BB962C8B-B14F-4D97-AF65-F5344CB8AC3E}">
        <p14:creationId xmlns:p14="http://schemas.microsoft.com/office/powerpoint/2010/main" val="2237727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1000"/>
                                        <p:tgtEl>
                                          <p:spTgt spid="7">
                                            <p:txEl>
                                              <p:pRg st="3" end="3"/>
                                            </p:txEl>
                                          </p:spTgt>
                                        </p:tgtEl>
                                      </p:cBhvr>
                                    </p:animEffect>
                                    <p:anim calcmode="lin" valueType="num">
                                      <p:cBhvr>
                                        <p:cTn id="4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92087"/>
          </a:xfrm>
          <a:solidFill>
            <a:srgbClr val="660066"/>
          </a:solidFill>
          <a:effectLst>
            <a:outerShdw blurRad="63500" dist="35921" dir="2700000" algn="ctr" rotWithShape="0">
              <a:schemeClr val="tx2">
                <a:alpha val="74998"/>
              </a:schemeClr>
            </a:outerShdw>
          </a:effectLst>
        </p:spPr>
        <p:txBody>
          <a:bodyPr anchor="ctr"/>
          <a:lstStyle/>
          <a:p>
            <a:pPr marL="180975">
              <a:defRPr/>
            </a:pPr>
            <a:r>
              <a:rPr lang="ar-JO" sz="3200" dirty="0">
                <a:effectLst>
                  <a:glow rad="127000">
                    <a:schemeClr val="tx1"/>
                  </a:glow>
                </a:effectLst>
                <a:ea typeface="ＭＳ Ｐゴシック" charset="0"/>
              </a:rPr>
              <a:t>من هو الأمير في حزقيال 40-48؟</a:t>
            </a:r>
            <a:endParaRPr lang="en-US" sz="3200" dirty="0">
              <a:effectLst>
                <a:glow rad="127000">
                  <a:schemeClr val="tx1"/>
                </a:glow>
              </a:effectLst>
              <a:ea typeface="ＭＳ Ｐゴシック" charset="0"/>
            </a:endParaRPr>
          </a:p>
        </p:txBody>
      </p:sp>
      <p:sp>
        <p:nvSpPr>
          <p:cNvPr id="5" name="Text Box 5"/>
          <p:cNvSpPr txBox="1">
            <a:spLocks noChangeArrowheads="1"/>
          </p:cNvSpPr>
          <p:nvPr/>
        </p:nvSpPr>
        <p:spPr bwMode="auto">
          <a:xfrm>
            <a:off x="8028384" y="-27384"/>
            <a:ext cx="1085373" cy="58477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sz="2400" dirty="0">
                <a:latin typeface="Arial" panose="020B0604020202020204" pitchFamily="34" charset="0"/>
                <a:cs typeface="Arial" panose="020B0604020202020204" pitchFamily="34" charset="0"/>
              </a:rPr>
              <a:t>531</a:t>
            </a:r>
            <a:endParaRPr lang="en-US" sz="2400" dirty="0">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1917883" y="3789040"/>
            <a:ext cx="7200800" cy="7200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lgn="r"/>
            <a:r>
              <a:rPr lang="ar-JO" dirty="0">
                <a:solidFill>
                  <a:srgbClr val="FFFF00"/>
                </a:solidFill>
                <a:latin typeface="Arial" panose="020B0604020202020204" pitchFamily="34" charset="0"/>
                <a:cs typeface="Arial" panose="020B0604020202020204" pitchFamily="34" charset="0"/>
              </a:rPr>
              <a:t>2. إنسان يخدم تحت سلطة المسيح</a:t>
            </a:r>
            <a:endParaRPr lang="en-US" dirty="0">
              <a:solidFill>
                <a:srgbClr val="FFFF00"/>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2421939" y="4437112"/>
            <a:ext cx="6110501" cy="20882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lgn="r"/>
            <a:r>
              <a:rPr lang="ar-JO" dirty="0">
                <a:latin typeface="Arial" panose="020B0604020202020204" pitchFamily="34" charset="0"/>
                <a:cs typeface="Arial" panose="020B0604020202020204" pitchFamily="34" charset="0"/>
              </a:rPr>
              <a:t>أ. لا يزال يسوع هو الأكثر سلطة</a:t>
            </a:r>
          </a:p>
          <a:p>
            <a:pPr marL="0" algn="r"/>
            <a:r>
              <a:rPr lang="ar-JO" dirty="0">
                <a:latin typeface="Arial" panose="020B0604020202020204" pitchFamily="34" charset="0"/>
                <a:cs typeface="Arial" panose="020B0604020202020204" pitchFamily="34" charset="0"/>
              </a:rPr>
              <a:t>ب. لا يحكم على عرش داود</a:t>
            </a:r>
          </a:p>
          <a:p>
            <a:pPr marL="0" algn="r"/>
            <a:r>
              <a:rPr lang="ar-JO" dirty="0">
                <a:latin typeface="Arial" panose="020B0604020202020204" pitchFamily="34" charset="0"/>
                <a:cs typeface="Arial" panose="020B0604020202020204" pitchFamily="34" charset="0"/>
              </a:rPr>
              <a:t>ت. لديه دور ديني (ليس حكم)</a:t>
            </a:r>
          </a:p>
          <a:p>
            <a:pPr marL="0" algn="r"/>
            <a:r>
              <a:rPr lang="ar-JO" dirty="0">
                <a:latin typeface="Arial" panose="020B0604020202020204" pitchFamily="34" charset="0"/>
                <a:cs typeface="Arial" panose="020B0604020202020204" pitchFamily="34" charset="0"/>
              </a:rPr>
              <a:t>ث. كل القادة البشريين يخطئون</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3528" y="908720"/>
            <a:ext cx="3834746" cy="2880320"/>
          </a:xfrm>
          <a:prstGeom prst="rect">
            <a:avLst/>
          </a:prstGeom>
        </p:spPr>
      </p:pic>
    </p:spTree>
    <p:extLst>
      <p:ext uri="{BB962C8B-B14F-4D97-AF65-F5344CB8AC3E}">
        <p14:creationId xmlns:p14="http://schemas.microsoft.com/office/powerpoint/2010/main" val="3170277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1000"/>
                                        <p:tgtEl>
                                          <p:spTgt spid="9">
                                            <p:txEl>
                                              <p:pRg st="3" end="3"/>
                                            </p:txEl>
                                          </p:spTgt>
                                        </p:tgtEl>
                                      </p:cBhvr>
                                    </p:animEffect>
                                    <p:anim calcmode="lin" valueType="num">
                                      <p:cBhvr>
                                        <p:cTn id="4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rPr>
              <a:t>الروح يغادر ويرجع</a:t>
            </a:r>
            <a:endParaRPr lang="en-US" sz="2400" dirty="0">
              <a:ea typeface="ＭＳ Ｐゴシック"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dirty="0">
                <a:solidFill>
                  <a:srgbClr val="FFFFFF"/>
                </a:solidFill>
                <a:effectLst>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 14: 4</a:t>
            </a: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4أ</a:t>
            </a: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حزقيال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٤٧</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626499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rtl="1" eaLnBrk="1" hangingPunct="1"/>
            <a:r>
              <a:rPr lang="ar-JO" sz="3200" dirty="0">
                <a:solidFill>
                  <a:srgbClr val="FFFFFF"/>
                </a:solidFill>
                <a:effectLst>
                  <a:glow rad="228600">
                    <a:schemeClr val="tx1"/>
                  </a:glow>
                </a:effectLst>
                <a:ea typeface="新細明體" charset="0"/>
              </a:rPr>
              <a:t>النهر والأرض (حزقيال</a:t>
            </a:r>
            <a:r>
              <a:rPr lang="en-US" sz="3200" dirty="0">
                <a:solidFill>
                  <a:srgbClr val="FFFFFF"/>
                </a:solidFill>
                <a:effectLst>
                  <a:glow rad="228600">
                    <a:schemeClr val="tx1"/>
                  </a:glow>
                </a:effectLst>
                <a:ea typeface="新細明體" charset="0"/>
              </a:rPr>
              <a:t> </a:t>
            </a:r>
            <a:r>
              <a:rPr lang="ar-JO" sz="3200" dirty="0">
                <a:solidFill>
                  <a:srgbClr val="FFFFFF"/>
                </a:solidFill>
                <a:effectLst>
                  <a:glow rad="228600">
                    <a:schemeClr val="tx1"/>
                  </a:glow>
                </a:effectLst>
                <a:ea typeface="新細明體" charset="0"/>
              </a:rPr>
              <a:t>47: 1)</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النهر الذي ينبع من الجهة الجنوبية لمدخل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355975" y="5902325"/>
            <a:ext cx="4824537" cy="981075"/>
          </a:xfrm>
        </p:spPr>
        <p:txBody>
          <a:bodyPr/>
          <a:lstStyle/>
          <a:p>
            <a:pPr>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مجد الله سوف يعود</a:t>
            </a:r>
            <a:endPar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endParaRPr>
          </a:p>
        </p:txBody>
      </p:sp>
      <p:sp>
        <p:nvSpPr>
          <p:cNvPr id="4" name="Title 2">
            <a:extLst>
              <a:ext uri="{FF2B5EF4-FFF2-40B4-BE49-F238E27FC236}">
                <a16:creationId xmlns:a16="http://schemas.microsoft.com/office/drawing/2014/main" id="{49577967-938D-B04F-06D6-B33CB64959AF}"/>
              </a:ext>
            </a:extLst>
          </p:cNvPr>
          <p:cNvSpPr txBox="1">
            <a:spLocks/>
          </p:cNvSpPr>
          <p:nvPr/>
        </p:nvSpPr>
        <p:spPr bwMode="auto">
          <a:xfrm>
            <a:off x="228600" y="0"/>
            <a:ext cx="510540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l" defTabSz="449263" rtl="1"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البوابة الشرقية</a:t>
            </a:r>
            <a:r>
              <a:rPr lang="ar-JO" sz="3600" b="1" kern="0" dirty="0">
                <a:solidFill>
                  <a:srgbClr val="FFFFFF"/>
                </a:solidFill>
                <a:effectLst>
                  <a:glow rad="2286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(حزقيال 43: 2-3)</a:t>
            </a:r>
            <a:endParaRPr kumimoji="0" lang="en-US" sz="3600" b="1"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2">
            <a:extLst>
              <a:ext uri="{FF2B5EF4-FFF2-40B4-BE49-F238E27FC236}">
                <a16:creationId xmlns:a16="http://schemas.microsoft.com/office/drawing/2014/main" id="{A7BAAF63-538F-1502-BF64-C39090A9157D}"/>
              </a:ext>
            </a:extLst>
          </p:cNvPr>
          <p:cNvSpPr txBox="1">
            <a:spLocks/>
          </p:cNvSpPr>
          <p:nvPr/>
        </p:nvSpPr>
        <p:spPr bwMode="auto">
          <a:xfrm>
            <a:off x="0" y="1700808"/>
            <a:ext cx="5105400" cy="50131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 وإذا بمجد إله إسرائيل جاء من طريق الشرق وصوته كصوت مياه كثيرة والأرض أضاءت من مجده 3 والمنظر كالمنظر الذي رأيته لما جئت لأخرب المدينة والمناظر كالمنظر الذي رأيته عند نهر خابور فخررت على وجهي</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20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بداية النهر (حزقيال 47: 2)</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244408" y="-669180"/>
            <a:ext cx="699230"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panose="020B0604020202020204" pitchFamily="34"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4409728" y="3284984"/>
            <a:ext cx="4734272" cy="30243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يتدفق النهر خارج الجهة الجنوبية من البوابة الشرقية الخارجية</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64170"/>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b="1" dirty="0">
              <a:solidFill>
                <a:srgbClr val="000000"/>
              </a:solidFill>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264" y="1451610"/>
            <a:ext cx="4481728" cy="54069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٤٧ : ١ </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244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838287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5292082" y="0"/>
            <a:ext cx="3744414"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6451373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يصير النهر أعمق (47: 3-5)</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النهر المتدفق شرق مجمع الهيكل يصبح أعمق وأوسع</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58930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وعند خروج الرجل نحو المشرق والخيط بيده قاس ألف ذراع وعبرني في المياه والمياه إلى الكعبين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3</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في المياه والمياه إلى الركبتين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4أ</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والمياه إلى الحقوين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4ب</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وإذا بنهر لم أستطع عبوره لأن المياه طمت مياه سباحة      نهر لا يعبر</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5</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SA" sz="4000" dirty="0">
                <a:latin typeface="Arial" panose="020B0604020202020204" pitchFamily="34" charset="0"/>
                <a:ea typeface="ＭＳ Ｐゴシック" charset="0"/>
                <a:cs typeface="Arial" panose="020B0604020202020204" pitchFamily="34" charset="0"/>
              </a:rPr>
              <a:t>المحاصيل من واحة المياه العذبة</a:t>
            </a:r>
            <a:endParaRPr lang="en-US" dirty="0">
              <a:latin typeface="Arial" panose="020B0604020202020204" pitchFamily="34" charset="0"/>
              <a:ea typeface="ＭＳ Ｐゴシック" charset="0"/>
              <a:cs typeface="Arial" panose="020B0604020202020204" pitchFamily="34"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حزقيال ٤٧ : ١٠</a:t>
            </a:r>
          </a:p>
        </p:txBody>
      </p:sp>
    </p:spTree>
    <p:extLst>
      <p:ext uri="{BB962C8B-B14F-4D97-AF65-F5344CB8AC3E}">
        <p14:creationId xmlns:p14="http://schemas.microsoft.com/office/powerpoint/2010/main" val="369994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البوابة الشرقية</a:t>
            </a:r>
            <a:b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b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حزقيال 43: 4</a:t>
            </a: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4 فجاء مجد الرب إلى البيت من طريق الباب المتجه نحو الشرق</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6633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٤٧ : ١-١٢</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هيكل الألفية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المعاد بنائها</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605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ويكون في ذلك اليوم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أن مياها حية تخرج من أورشليم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نصفها إلى البحر الشرقي       ونصفها إلى البحر الغربي في الصيف وفي الخريف تكون.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زكريا 14: 8</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هيكل الألفية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kern="0" dirty="0">
                <a:solidFill>
                  <a:srgbClr val="FFFFFF"/>
                </a:solidFill>
                <a:latin typeface="Arial" panose="020B0604020202020204" pitchFamily="34" charset="0"/>
                <a:cs typeface="Arial" panose="020B0604020202020204" pitchFamily="34" charset="0"/>
              </a:rPr>
              <a:t>أورشليم المعاد بنائها</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953546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35496" y="4872769"/>
            <a:ext cx="8985201"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هيكل الألفية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المعاد بنائها</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777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إسرائيل</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و</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مصر</a:t>
            </a:r>
            <a:endParaRPr lang="en-US"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425006855"/>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ar-SA" altLang="zh-CN" dirty="0">
                <a:solidFill>
                  <a:schemeClr val="bg1"/>
                </a:solidFill>
                <a:ea typeface="ＭＳ Ｐゴシック" charset="0"/>
                <a:cs typeface="Arial" panose="020B0604020202020204" pitchFamily="34" charset="0"/>
              </a:rPr>
              <a:t>طبوغرافيا اسرائيل</a:t>
            </a:r>
            <a:endParaRPr lang="en-US" altLang="zh-CN" dirty="0">
              <a:ea typeface="ＭＳ Ｐゴシック" charset="0"/>
              <a:cs typeface="Arial" panose="020B0604020202020204" pitchFamily="34" charset="0"/>
            </a:endParaRPr>
          </a:p>
        </p:txBody>
      </p:sp>
      <p:sp>
        <p:nvSpPr>
          <p:cNvPr id="1709060" name="Text Box 4"/>
          <p:cNvSpPr txBox="1">
            <a:spLocks noChangeArrowheads="1"/>
          </p:cNvSpPr>
          <p:nvPr/>
        </p:nvSpPr>
        <p:spPr bwMode="auto">
          <a:xfrm>
            <a:off x="129381" y="6467475"/>
            <a:ext cx="7505966" cy="40011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t">
              <a:spcBef>
                <a:spcPct val="50000"/>
              </a:spcBef>
              <a:defRPr/>
            </a:pPr>
            <a:r>
              <a:rPr lang="en-GB" sz="2000" b="1" dirty="0">
                <a:solidFill>
                  <a:srgbClr val="000000"/>
                </a:solidFill>
                <a:latin typeface="Arial" panose="020B0604020202020204" pitchFamily="34" charset="0"/>
                <a:cs typeface="Arial" panose="020B0604020202020204" pitchFamily="34" charset="0"/>
              </a:rPr>
              <a:t>http://</a:t>
            </a:r>
            <a:r>
              <a:rPr lang="en-GB" sz="2000" b="1" dirty="0" err="1">
                <a:solidFill>
                  <a:srgbClr val="000000"/>
                </a:solidFill>
                <a:latin typeface="Arial" panose="020B0604020202020204" pitchFamily="34" charset="0"/>
                <a:cs typeface="Arial" panose="020B0604020202020204" pitchFamily="34" charset="0"/>
              </a:rPr>
              <a:t>www.studylight.org</a:t>
            </a:r>
            <a:r>
              <a:rPr lang="en-GB" sz="2000" b="1" dirty="0">
                <a:solidFill>
                  <a:srgbClr val="000000"/>
                </a:solidFill>
                <a:latin typeface="Arial" panose="020B0604020202020204" pitchFamily="34" charset="0"/>
                <a:cs typeface="Arial" panose="020B0604020202020204" pitchFamily="34" charset="0"/>
              </a:rPr>
              <a:t>/se/maps/</a:t>
            </a:r>
            <a:r>
              <a:rPr lang="en-GB" sz="2000" b="1" dirty="0" err="1">
                <a:solidFill>
                  <a:srgbClr val="000000"/>
                </a:solidFill>
                <a:latin typeface="Arial" panose="020B0604020202020204" pitchFamily="34" charset="0"/>
                <a:cs typeface="Arial" panose="020B0604020202020204" pitchFamily="34" charset="0"/>
              </a:rPr>
              <a:t>browse.cgi?st</a:t>
            </a:r>
            <a:r>
              <a:rPr lang="en-GB" sz="2000" b="1" dirty="0">
                <a:solidFill>
                  <a:srgbClr val="000000"/>
                </a:solidFill>
                <a:latin typeface="Arial" panose="020B0604020202020204" pitchFamily="34" charset="0"/>
                <a:cs typeface="Arial" panose="020B0604020202020204" pitchFamily="34" charset="0"/>
              </a:rPr>
              <a:t>=51&amp;pn=11</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275787"/>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7" name="Line 3"/>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8" name="Line 4"/>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9" name="Line 5"/>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50" name="Line 6"/>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nvGrpSpPr>
          <p:cNvPr id="2" name="Group 7"/>
          <p:cNvGrpSpPr>
            <a:grpSpLocks/>
          </p:cNvGrpSpPr>
          <p:nvPr/>
        </p:nvGrpSpPr>
        <p:grpSpPr bwMode="auto">
          <a:xfrm>
            <a:off x="1044576" y="4151312"/>
            <a:ext cx="6945314" cy="1993900"/>
            <a:chOff x="658" y="2615"/>
            <a:chExt cx="4375" cy="1256"/>
          </a:xfrm>
        </p:grpSpPr>
        <p:sp>
          <p:nvSpPr>
            <p:cNvPr id="31752" name="Rectangle 8"/>
            <p:cNvSpPr>
              <a:spLocks noChangeArrowheads="1"/>
            </p:cNvSpPr>
            <p:nvPr/>
          </p:nvSpPr>
          <p:spPr bwMode="auto">
            <a:xfrm>
              <a:off x="658" y="2617"/>
              <a:ext cx="1031"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1</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3" name="Rectangle 9"/>
            <p:cNvSpPr>
              <a:spLocks noChangeArrowheads="1"/>
            </p:cNvSpPr>
            <p:nvPr/>
          </p:nvSpPr>
          <p:spPr bwMode="auto">
            <a:xfrm>
              <a:off x="2295" y="2616"/>
              <a:ext cx="1021"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2</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4" name="Rectangle 10"/>
            <p:cNvSpPr>
              <a:spLocks noChangeArrowheads="1"/>
            </p:cNvSpPr>
            <p:nvPr/>
          </p:nvSpPr>
          <p:spPr bwMode="auto">
            <a:xfrm>
              <a:off x="4005" y="2615"/>
              <a:ext cx="1028"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3</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5" name="Rectangle 11"/>
            <p:cNvSpPr>
              <a:spLocks noChangeArrowheads="1"/>
            </p:cNvSpPr>
            <p:nvPr/>
          </p:nvSpPr>
          <p:spPr bwMode="auto">
            <a:xfrm>
              <a:off x="1682" y="3039"/>
              <a:ext cx="2345"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أ – ن - ب</a:t>
              </a:r>
              <a:endParaRPr kumimoji="0" lang="en-US"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grpSp>
      <p:sp>
        <p:nvSpPr>
          <p:cNvPr id="31756" name="Rectangle 1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pitchFamily="-108" charset="-128"/>
                <a:cs typeface="Arial" panose="020B0604020202020204" pitchFamily="34" charset="0"/>
              </a:rPr>
              <a:t>7</a:t>
            </a:r>
          </a:p>
        </p:txBody>
      </p:sp>
      <p:sp>
        <p:nvSpPr>
          <p:cNvPr id="31757" name="Line 13"/>
          <p:cNvSpPr>
            <a:spLocks noChangeShapeType="1"/>
          </p:cNvSpPr>
          <p:nvPr/>
        </p:nvSpPr>
        <p:spPr bwMode="auto">
          <a:xfrm>
            <a:off x="898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58" name="Rectangle 14"/>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العهد الإبراهيمي</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rPr>
              <a:t>تكوين 12 : 1 - 3</a:t>
            </a:r>
            <a:endParaRPr kumimoji="0" lang="en-US"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DFCA"/>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الأرض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النسل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البركة       </a:t>
            </a:r>
            <a:endPar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59" name="Oval 15"/>
          <p:cNvSpPr>
            <a:spLocks noChangeArrowheads="1"/>
          </p:cNvSpPr>
          <p:nvPr/>
        </p:nvSpPr>
        <p:spPr bwMode="auto">
          <a:xfrm>
            <a:off x="5518151" y="3386139"/>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14731" name="Freeform 16"/>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2" name="AutoShape 17"/>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3" name="Rectangle 18"/>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4" name="AutoShape 19"/>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6" name="Line 21"/>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8" name="Rectangle 23"/>
          <p:cNvSpPr>
            <a:spLocks noChangeArrowheads="1"/>
          </p:cNvSpPr>
          <p:nvPr/>
        </p:nvSpPr>
        <p:spPr bwMode="auto">
          <a:xfrm>
            <a:off x="8186739" y="3832226"/>
            <a:ext cx="66684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414739" name="Rectangle 24"/>
          <p:cNvSpPr>
            <a:spLocks noChangeArrowheads="1"/>
          </p:cNvSpPr>
          <p:nvPr/>
        </p:nvSpPr>
        <p:spPr bwMode="auto">
          <a:xfrm>
            <a:off x="8175626"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414740" name="Rectangle 25"/>
          <p:cNvSpPr>
            <a:spLocks noChangeArrowheads="1"/>
          </p:cNvSpPr>
          <p:nvPr/>
        </p:nvSpPr>
        <p:spPr bwMode="auto">
          <a:xfrm>
            <a:off x="8004176"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414741" name="Line 26"/>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2" name="Line 27"/>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3" name="Line 28"/>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4" name="Text Box 29"/>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3633789" y="3386139"/>
            <a:ext cx="1871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5" name="Oval 31"/>
          <p:cNvSpPr>
            <a:spLocks noChangeArrowheads="1"/>
          </p:cNvSpPr>
          <p:nvPr/>
        </p:nvSpPr>
        <p:spPr bwMode="auto">
          <a:xfrm>
            <a:off x="603251" y="3411539"/>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6"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a:t>
            </a:r>
          </a:p>
        </p:txBody>
      </p:sp>
      <p:sp>
        <p:nvSpPr>
          <p:cNvPr id="414748"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31778"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9"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توسع العناصر</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1775"/>
                                        </p:tgtEl>
                                        <p:attrNameLst>
                                          <p:attrName>style.visibility</p:attrName>
                                        </p:attrNameLst>
                                      </p:cBhvr>
                                      <p:to>
                                        <p:strVal val="visible"/>
                                      </p:to>
                                    </p:set>
                                    <p:animEffect transition="in" filter="dissolve">
                                      <p:cBhvr>
                                        <p:cTn id="14" dur="500"/>
                                        <p:tgtEl>
                                          <p:spTgt spid="31775"/>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1774"/>
                                        </p:tgtEl>
                                        <p:attrNameLst>
                                          <p:attrName>style.visibility</p:attrName>
                                        </p:attrNameLst>
                                      </p:cBhvr>
                                      <p:to>
                                        <p:strVal val="visible"/>
                                      </p:to>
                                    </p:set>
                                    <p:animEffect transition="in" filter="dissolve">
                                      <p:cBhvr>
                                        <p:cTn id="18" dur="500"/>
                                        <p:tgtEl>
                                          <p:spTgt spid="31774"/>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31759"/>
                                        </p:tgtEl>
                                        <p:attrNameLst>
                                          <p:attrName>style.visibility</p:attrName>
                                        </p:attrNameLst>
                                      </p:cBhvr>
                                      <p:to>
                                        <p:strVal val="visible"/>
                                      </p:to>
                                    </p:set>
                                    <p:animEffect transition="in" filter="dissolve">
                                      <p:cBhvr>
                                        <p:cTn id="22" dur="5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animBg="1"/>
      <p:bldP spid="31774" grpId="0" animBg="1"/>
      <p:bldP spid="3177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العهد الإبراهيمي</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rPr>
              <a:t>تكوين 12 : 1 - 3</a:t>
            </a:r>
            <a:endParaRPr kumimoji="0" lang="en-US"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DFCA"/>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الأرض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النسل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البركة      </a:t>
            </a:r>
            <a:endPar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3795" name="Line 3"/>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6" name="Line 4"/>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7" name="Line 5"/>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8" name="Line 6"/>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9" name="Line 7"/>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nvGrpSpPr>
          <p:cNvPr id="415751" name="Group 8"/>
          <p:cNvGrpSpPr>
            <a:grpSpLocks/>
          </p:cNvGrpSpPr>
          <p:nvPr/>
        </p:nvGrpSpPr>
        <p:grpSpPr bwMode="auto">
          <a:xfrm>
            <a:off x="620713" y="160339"/>
            <a:ext cx="811213" cy="1444625"/>
            <a:chOff x="391" y="101"/>
            <a:chExt cx="511" cy="910"/>
          </a:xfrm>
        </p:grpSpPr>
        <p:sp>
          <p:nvSpPr>
            <p:cNvPr id="33801" name="Rectangle 9"/>
            <p:cNvSpPr>
              <a:spLocks noChangeArrowheads="1"/>
            </p:cNvSpPr>
            <p:nvPr/>
          </p:nvSpPr>
          <p:spPr bwMode="auto">
            <a:xfrm>
              <a:off x="391" y="101"/>
              <a:ext cx="51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pitchFamily="-108" charset="-128"/>
                  <a:cs typeface="Arial" panose="020B0604020202020204" pitchFamily="34" charset="0"/>
                </a:rPr>
                <a:t>7</a:t>
              </a:r>
            </a:p>
          </p:txBody>
        </p:sp>
        <p:sp>
          <p:nvSpPr>
            <p:cNvPr id="33802"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33803" name="Text Box 11"/>
          <p:cNvSpPr txBox="1">
            <a:spLocks noChangeArrowheads="1"/>
          </p:cNvSpPr>
          <p:nvPr/>
        </p:nvSpPr>
        <p:spPr bwMode="auto">
          <a:xfrm>
            <a:off x="4114800" y="5759451"/>
            <a:ext cx="45720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غير مشروط</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4" name="Text Box 12"/>
          <p:cNvSpPr txBox="1">
            <a:spLocks noChangeArrowheads="1"/>
          </p:cNvSpPr>
          <p:nvPr/>
        </p:nvSpPr>
        <p:spPr bwMode="auto">
          <a:xfrm>
            <a:off x="2792413" y="4997451"/>
            <a:ext cx="28194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أبدي</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5" name="Rectangle 13"/>
          <p:cNvSpPr>
            <a:spLocks noChangeArrowheads="1"/>
          </p:cNvSpPr>
          <p:nvPr/>
        </p:nvSpPr>
        <p:spPr bwMode="auto">
          <a:xfrm>
            <a:off x="836614" y="4267201"/>
            <a:ext cx="1035861" cy="646331"/>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حرفي</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415755" name="Text Box 14"/>
          <p:cNvSpPr txBox="1">
            <a:spLocks noChangeArrowheads="1"/>
          </p:cNvSpPr>
          <p:nvPr/>
        </p:nvSpPr>
        <p:spPr bwMode="auto">
          <a:xfrm>
            <a:off x="533401" y="648335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07" name="Text Box 15"/>
          <p:cNvSpPr txBox="1">
            <a:spLocks noChangeArrowheads="1"/>
          </p:cNvSpPr>
          <p:nvPr/>
        </p:nvSpPr>
        <p:spPr bwMode="auto">
          <a:xfrm>
            <a:off x="5791201" y="1"/>
            <a:ext cx="26035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تك 13 : 15, تك 15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15757"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9" y="2235201"/>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15758" name="Freeform 17"/>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9" name="AutoShape 18"/>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0" name="Rectangle 19"/>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1" name="AutoShape 20"/>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3" name="Line 22"/>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4"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5" name="Rectangle 24"/>
          <p:cNvSpPr>
            <a:spLocks noChangeArrowheads="1"/>
          </p:cNvSpPr>
          <p:nvPr/>
        </p:nvSpPr>
        <p:spPr bwMode="auto">
          <a:xfrm>
            <a:off x="8186739" y="3832226"/>
            <a:ext cx="66684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415766" name="Rectangle 25"/>
          <p:cNvSpPr>
            <a:spLocks noChangeArrowheads="1"/>
          </p:cNvSpPr>
          <p:nvPr/>
        </p:nvSpPr>
        <p:spPr bwMode="auto">
          <a:xfrm>
            <a:off x="8175626"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415767" name="Rectangle 26"/>
          <p:cNvSpPr>
            <a:spLocks noChangeArrowheads="1"/>
          </p:cNvSpPr>
          <p:nvPr/>
        </p:nvSpPr>
        <p:spPr bwMode="auto">
          <a:xfrm>
            <a:off x="8004176"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415768" name="Line 27"/>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9" name="Line 28"/>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0" name="Line 29"/>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1" name="Text Box 30"/>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15772" name="Text Box 31"/>
          <p:cNvSpPr txBox="1">
            <a:spLocks noChangeArrowheads="1"/>
          </p:cNvSpPr>
          <p:nvPr/>
        </p:nvSpPr>
        <p:spPr bwMode="auto">
          <a:xfrm>
            <a:off x="8590602" y="6415058"/>
            <a:ext cx="3273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24"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415774"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33828" name="Rectangle 36"/>
          <p:cNvSpPr>
            <a:spLocks noGrp="1" noChangeArrowheads="1"/>
          </p:cNvSpPr>
          <p:nvPr>
            <p:ph type="title" idx="4294967295"/>
          </p:nvPr>
        </p:nvSpPr>
        <p:spPr bwMode="auto">
          <a:xfrm>
            <a:off x="0" y="-76200"/>
            <a:ext cx="4876800" cy="457200"/>
          </a:xfrm>
          <a:prstGeom prst="rect">
            <a:avLst/>
          </a:prstGeom>
          <a:ln>
            <a:miter lim="800000"/>
            <a:headEnd/>
            <a:tailEnd/>
          </a:ln>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حرفي – أبدي – غير مشروط</a:t>
            </a:r>
            <a:endParaRPr lang="en-US" sz="2800" b="1" dirty="0">
              <a:latin typeface="Arial" panose="020B0604020202020204" pitchFamily="34" charset="0"/>
              <a:ea typeface="ＭＳ Ｐゴシック" charset="0"/>
              <a:cs typeface="Arial" panose="020B0604020202020204" pitchFamily="34" charset="0"/>
            </a:endParaRPr>
          </a:p>
        </p:txBody>
      </p:sp>
      <p:sp>
        <p:nvSpPr>
          <p:cNvPr id="36"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5">
                                            <p:txEl>
                                              <p:pRg st="0" end="0"/>
                                            </p:txEl>
                                          </p:spTgt>
                                        </p:tgtEl>
                                        <p:attrNameLst>
                                          <p:attrName>style.visibility</p:attrName>
                                        </p:attrNameLst>
                                      </p:cBhvr>
                                      <p:to>
                                        <p:strVal val="visible"/>
                                      </p:to>
                                    </p:set>
                                    <p:animEffect transition="in" filter="box(out)">
                                      <p:cBhvr>
                                        <p:cTn id="7" dur="500"/>
                                        <p:tgtEl>
                                          <p:spTgt spid="33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804">
                                            <p:txEl>
                                              <p:pRg st="0" end="0"/>
                                            </p:txEl>
                                          </p:spTgt>
                                        </p:tgtEl>
                                        <p:attrNameLst>
                                          <p:attrName>style.visibility</p:attrName>
                                        </p:attrNameLst>
                                      </p:cBhvr>
                                      <p:to>
                                        <p:strVal val="visible"/>
                                      </p:to>
                                    </p:set>
                                    <p:animEffect transition="in" filter="box(out)">
                                      <p:cBhvr>
                                        <p:cTn id="12" dur="500"/>
                                        <p:tgtEl>
                                          <p:spTgt spid="33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803">
                                            <p:txEl>
                                              <p:pRg st="0" end="0"/>
                                            </p:txEl>
                                          </p:spTgt>
                                        </p:tgtEl>
                                        <p:attrNameLst>
                                          <p:attrName>style.visibility</p:attrName>
                                        </p:attrNameLst>
                                      </p:cBhvr>
                                      <p:to>
                                        <p:strVal val="visible"/>
                                      </p:to>
                                    </p:set>
                                    <p:animEffect transition="in" filter="box(out)">
                                      <p:cBhvr>
                                        <p:cTn id="17" dur="5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build="p" autoUpdateAnimBg="0"/>
      <p:bldP spid="33804" grpId="0" build="p" autoUpdateAnimBg="0"/>
      <p:bldP spid="33805"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dirty="0">
                <a:solidFill>
                  <a:schemeClr val="tx1"/>
                </a:solidFill>
                <a:effectLst/>
                <a:ea typeface="ＭＳ Ｐゴシック" charset="0"/>
                <a:cs typeface="Arial" panose="020B0604020202020204" pitchFamily="34" charset="0"/>
              </a:rPr>
              <a:t>أنواع العهود غير المشروطة</a:t>
            </a:r>
            <a:endParaRPr lang="en-US" dirty="0">
              <a:solidFill>
                <a:schemeClr val="tx1"/>
              </a:solidFill>
              <a:effectLst/>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37901" name="Group 13"/>
          <p:cNvGraphicFramePr>
            <a:graphicFrameLocks noGrp="1"/>
          </p:cNvGraphicFramePr>
          <p:nvPr>
            <p:extLst>
              <p:ext uri="{D42A27DB-BD31-4B8C-83A1-F6EECF244321}">
                <p14:modId xmlns:p14="http://schemas.microsoft.com/office/powerpoint/2010/main" val="619591776"/>
              </p:ext>
            </p:extLst>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 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 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cs typeface="Arial" panose="020B0604020202020204" pitchFamily="34" charset="0"/>
              </a:rPr>
              <a:t>دعم الراحة الألفية المستقبلية 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266 آي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(حزقيال 47-48)</a:t>
            </a:r>
            <a:endParaRPr kumimoji="0" lang="en-US" sz="2400" u="none" strike="noStrike" kern="1200" cap="none" spc="0" normalizeH="0" baseline="0" noProof="0" dirty="0">
              <a:ln>
                <a:noFill/>
              </a:ln>
              <a:solidFill>
                <a:srgbClr val="007BCF">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23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سيظهر الله أمانته نحونا في المستقبل؟</a:t>
            </a:r>
            <a:endParaRPr lang="en-US" sz="4800" dirty="0">
              <a:effectLst>
                <a:glow rad="127000">
                  <a:schemeClr val="tx1"/>
                </a:glow>
              </a:effectLst>
              <a:ea typeface="ＭＳ Ｐゴシック"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مشاركة الأرض بين اليهود و الأمم</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21 فتقتسمون هذه الأرض لكم لأسباط إسرائيل ويكون أنكم تقسمونها بالقرعة لكم و</a:t>
            </a:r>
            <a:r>
              <a:rPr kumimoji="0" lang="ar-JO"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للغرباء</a:t>
            </a: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المتغربين في وسطكم الذين يلدون بنين في وسطكم </a:t>
            </a:r>
            <a:r>
              <a:rPr kumimoji="0" lang="ar-JO"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فيكونون لكم كالوطنيين من بني إسرائيل </a:t>
            </a: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يقاسمونكم الميراث في وسط أسباط إسرائيل ويكون أنه في السبط الذي فيه يتغرب غريب هناك </a:t>
            </a:r>
            <a:r>
              <a:rPr kumimoji="0" lang="ar-JO"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تعطونه ميراثه </a:t>
            </a: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يقول السيد الرب</a:t>
            </a:r>
            <a:br>
              <a:rPr kumimoji="0" lang="en-S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en-S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حز 47: 21-23</a:t>
            </a:r>
            <a:r>
              <a:rPr kumimoji="0" lang="en-S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9625657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حزقيال</a:t>
            </a:r>
            <a:r>
              <a:rPr lang="en-US" sz="8800" dirty="0">
                <a:solidFill>
                  <a:schemeClr val="bg1"/>
                </a:solidFill>
                <a:ea typeface="Osaka" charset="0"/>
                <a:cs typeface="Arial" panose="020B0604020202020204" pitchFamily="34" charset="0"/>
              </a:rPr>
              <a:t> </a:t>
            </a:r>
            <a:r>
              <a:rPr lang="sq-AL" sz="8800" dirty="0">
                <a:solidFill>
                  <a:schemeClr val="bg1"/>
                </a:solidFill>
                <a:ea typeface="Osaka" charset="0"/>
                <a:cs typeface="Arial" panose="020B0604020202020204" pitchFamily="34" charset="0"/>
              </a:rPr>
              <a:t>48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88679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677656"/>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15: 18</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اللهُ عَهْداً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مَعَ أبْرامَ فَقالَ: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لِنَسلِكَ سَأُعْطِي هَذِهِ الأرْضِ،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مِنْ نَهْرِ مِصْرَ إلَى النَّهْرِ العَظِيمِ،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652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2800" dirty="0">
                <a:solidFill>
                  <a:schemeClr val="bg1"/>
                </a:solidFill>
                <a:cs typeface="Arial" panose="020B0604020202020204" pitchFamily="34" charset="0"/>
              </a:rPr>
              <a:t>الأرض الأبدية لنسل إبراهيم</a:t>
            </a:r>
            <a:endParaRPr kumimoji="1" lang="en-US" altLang="zh-CN" sz="18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419873" y="726885"/>
            <a:ext cx="5724128" cy="4401205"/>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17475" marR="0" lvl="0" algn="r" defTabSz="914400" rtl="0" eaLnBrk="0" fontAlgn="base" latinLnBrk="0" hangingPunct="0">
              <a:lnSpc>
                <a:spcPct val="100000"/>
              </a:lnSpc>
              <a:spcBef>
                <a:spcPct val="0"/>
              </a:spcBef>
              <a:spcAft>
                <a:spcPct val="0"/>
              </a:spcAft>
              <a:buClrTx/>
              <a:buSzTx/>
              <a:buFontTx/>
              <a:buNone/>
              <a:defRPr/>
            </a:pPr>
            <a:r>
              <a:rPr kumimoji="0" lang="ar-JO"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17: 7-8</a:t>
            </a:r>
            <a:endParaRPr kumimoji="0" lang="en-US"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117475" marR="0" lvl="0" algn="r" defTabSz="914400" rtl="0" eaLnBrk="0" fontAlgn="base" latinLnBrk="0" hangingPunct="0">
              <a:lnSpc>
                <a:spcPct val="100000"/>
              </a:lnSpc>
              <a:spcBef>
                <a:spcPct val="0"/>
              </a:spcBef>
              <a:spcAft>
                <a:spcPct val="0"/>
              </a:spcAft>
              <a:buClrTx/>
              <a:buSzTx/>
              <a:buFontTx/>
              <a:buNone/>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 عهدي بيني وبينك وبين </a:t>
            </a:r>
            <a:r>
              <a:rPr kumimoji="0" lang="ar-JO"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في أجيالهم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عهداً أبدياً </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لأكون إلهاً لك و</a:t>
            </a:r>
            <a:r>
              <a:rPr kumimoji="0" lang="ar-JO"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وأعطي لك و</a:t>
            </a:r>
            <a:r>
              <a:rPr kumimoji="0" lang="ar-JO"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أرض غربتك كل أرض كنعان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ملكاً أبدياً</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وأكون إلههم</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1953323" y="2659559"/>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301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في الألفية</a:t>
              </a:r>
              <a:b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حز 47-48</a:t>
              </a:r>
              <a:r>
                <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7" name="Text Box 6"/>
            <p:cNvSpPr txBox="1">
              <a:spLocks noChangeArrowheads="1"/>
            </p:cNvSpPr>
            <p:nvPr/>
          </p:nvSpPr>
          <p:spPr bwMode="auto">
            <a:xfrm>
              <a:off x="4607" y="34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8" name="Text Box 7"/>
            <p:cNvSpPr txBox="1">
              <a:spLocks noChangeArrowheads="1"/>
            </p:cNvSpPr>
            <p:nvPr/>
          </p:nvSpPr>
          <p:spPr bwMode="auto">
            <a:xfrm>
              <a:off x="4464" y="69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9" name="Text Box 8"/>
            <p:cNvSpPr txBox="1">
              <a:spLocks noChangeArrowheads="1"/>
            </p:cNvSpPr>
            <p:nvPr/>
          </p:nvSpPr>
          <p:spPr bwMode="auto">
            <a:xfrm>
              <a:off x="4416" y="103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0" name="Text Box 9"/>
            <p:cNvSpPr txBox="1">
              <a:spLocks noChangeArrowheads="1"/>
            </p:cNvSpPr>
            <p:nvPr/>
          </p:nvSpPr>
          <p:spPr bwMode="auto">
            <a:xfrm>
              <a:off x="4224" y="1383"/>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1" name="Text Box 10"/>
            <p:cNvSpPr txBox="1">
              <a:spLocks noChangeArrowheads="1"/>
            </p:cNvSpPr>
            <p:nvPr/>
          </p:nvSpPr>
          <p:spPr bwMode="auto">
            <a:xfrm>
              <a:off x="4224" y="1729"/>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2" name="Text Box 11"/>
            <p:cNvSpPr txBox="1">
              <a:spLocks noChangeArrowheads="1"/>
            </p:cNvSpPr>
            <p:nvPr/>
          </p:nvSpPr>
          <p:spPr bwMode="auto">
            <a:xfrm>
              <a:off x="4128" y="2075"/>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3" name="Text Box 12"/>
            <p:cNvSpPr txBox="1">
              <a:spLocks noChangeArrowheads="1"/>
            </p:cNvSpPr>
            <p:nvPr/>
          </p:nvSpPr>
          <p:spPr bwMode="auto">
            <a:xfrm>
              <a:off x="3696" y="2421"/>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والهيكل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4" name="Text Box 13"/>
            <p:cNvSpPr txBox="1">
              <a:spLocks noChangeArrowheads="1"/>
            </p:cNvSpPr>
            <p:nvPr/>
          </p:nvSpPr>
          <p:spPr bwMode="auto">
            <a:xfrm>
              <a:off x="3696" y="269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5" name="Text Box 14"/>
            <p:cNvSpPr txBox="1">
              <a:spLocks noChangeArrowheads="1"/>
            </p:cNvSpPr>
            <p:nvPr/>
          </p:nvSpPr>
          <p:spPr bwMode="auto">
            <a:xfrm>
              <a:off x="3600" y="304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6" name="Text Box 15"/>
            <p:cNvSpPr txBox="1">
              <a:spLocks noChangeArrowheads="1"/>
            </p:cNvSpPr>
            <p:nvPr/>
          </p:nvSpPr>
          <p:spPr bwMode="auto">
            <a:xfrm>
              <a:off x="3504" y="338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7" name="Text Box 16"/>
            <p:cNvSpPr txBox="1">
              <a:spLocks noChangeArrowheads="1"/>
            </p:cNvSpPr>
            <p:nvPr/>
          </p:nvSpPr>
          <p:spPr bwMode="auto">
            <a:xfrm>
              <a:off x="3360" y="37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 ع ق</a:t>
            </a:r>
            <a: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د</a:t>
            </a:r>
            <a:b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ي</a:t>
            </a:r>
            <a:endPar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بعد الإمتلاك (يش 13)</a:t>
            </a:r>
            <a:endParaRPr kumimoji="0" lang="en-US"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34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ar-JO" sz="3200" dirty="0">
                <a:solidFill>
                  <a:srgbClr val="FFFFFF"/>
                </a:solidFill>
                <a:effectLst>
                  <a:glow rad="228600">
                    <a:schemeClr val="tx1"/>
                  </a:glow>
                </a:effectLst>
                <a:ea typeface="新細明體" charset="0"/>
              </a:rPr>
              <a:t>أقسام الأرض</a:t>
            </a:r>
            <a:br>
              <a:rPr lang="ar-JO" sz="3200" dirty="0">
                <a:solidFill>
                  <a:srgbClr val="FFFFFF"/>
                </a:solidFill>
                <a:effectLst>
                  <a:glow rad="228600">
                    <a:schemeClr val="tx1"/>
                  </a:glow>
                </a:effectLst>
                <a:ea typeface="新細明體" charset="0"/>
              </a:rPr>
            </a:br>
            <a:r>
              <a:rPr lang="en-US" sz="3200" dirty="0">
                <a:solidFill>
                  <a:srgbClr val="FFFFFF"/>
                </a:solidFill>
                <a:effectLst>
                  <a:glow rad="228600">
                    <a:schemeClr val="tx1"/>
                  </a:glow>
                </a:effectLst>
                <a:ea typeface="新細明體" charset="0"/>
              </a:rPr>
              <a:t>(</a:t>
            </a:r>
            <a:r>
              <a:rPr lang="ar-JO" sz="3200" dirty="0">
                <a:solidFill>
                  <a:srgbClr val="FFFFFF"/>
                </a:solidFill>
                <a:effectLst>
                  <a:glow rad="228600">
                    <a:schemeClr val="tx1"/>
                  </a:glow>
                </a:effectLst>
                <a:ea typeface="新細明體" charset="0"/>
              </a:rPr>
              <a:t>48: 1-7</a:t>
            </a:r>
            <a:r>
              <a:rPr lang="en-US" sz="3200" dirty="0">
                <a:solidFill>
                  <a:srgbClr val="FFFFFF"/>
                </a:solidFill>
                <a:effectLst>
                  <a:glow rad="228600">
                    <a:schemeClr val="tx1"/>
                  </a:glow>
                </a:effectLst>
                <a:ea typeface="新細明體" charset="0"/>
              </a:rPr>
              <a:t>)</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تتجه أجزاء من الأرض لقبائل إسرائيل مباشرة من الشرق إلى الغرب. لم أحاول تقديم حدود دقيقة ، لكني أحاول إظهار الترتيب العام للأجزاء القبلية. على سبيل المثال ، من المحتمل أن تكون مرتفعات الجولان داخل حدود إسرائيل ، على الرغم من أن الصورة لا تظهرها على هذا النحو.</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531ج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97491262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ea typeface="ＭＳ Ｐゴシック" charset="0"/>
              </a:rPr>
              <a:t>السكان حسب</a:t>
            </a:r>
            <a:br>
              <a:rPr lang="ar-JO" sz="4000" dirty="0">
                <a:solidFill>
                  <a:srgbClr val="FFFFFF"/>
                </a:solidFill>
                <a:effectLst>
                  <a:glow rad="127000">
                    <a:schemeClr val="tx1"/>
                  </a:glow>
                </a:effectLst>
                <a:ea typeface="ＭＳ Ｐゴシック" charset="0"/>
              </a:rPr>
            </a:br>
            <a:r>
              <a:rPr lang="ar-JO" sz="4000" dirty="0">
                <a:solidFill>
                  <a:srgbClr val="FFFFFF"/>
                </a:solidFill>
                <a:effectLst>
                  <a:glow rad="127000">
                    <a:schemeClr val="tx1"/>
                  </a:glow>
                </a:effectLst>
                <a:ea typeface="ＭＳ Ｐゴシック" charset="0"/>
              </a:rPr>
              <a:t>الأسباط</a:t>
            </a:r>
            <a:endParaRPr lang="en-US" sz="40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76.500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22.200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43.730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626653" y="252039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إفرايم</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32.500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93310" y="3162227"/>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52.700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45.400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53.400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64.300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بنيامين45.600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لاوي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23.000</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موزعون في جميع أنحاء إسرائيل</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560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819423"/>
            <a:ext cx="6858000" cy="4732338"/>
          </a:xfrm>
        </p:spPr>
      </p:pic>
      <p:pic>
        <p:nvPicPr>
          <p:cNvPr id="786434"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19050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kern="0" dirty="0">
                <a:latin typeface="Arial" panose="020B0604020202020204" pitchFamily="34" charset="0"/>
                <a:ea typeface="ＭＳ Ｐゴシック" charset="0"/>
                <a:cs typeface="Arial" panose="020B0604020202020204" pitchFamily="34" charset="0"/>
              </a:rPr>
              <a:t>جغرافية </a:t>
            </a:r>
            <a:br>
              <a:rPr lang="ar-JO" sz="2800" kern="0" dirty="0">
                <a:latin typeface="Arial" panose="020B0604020202020204" pitchFamily="34" charset="0"/>
                <a:ea typeface="ＭＳ Ｐゴシック" charset="0"/>
                <a:cs typeface="Arial" panose="020B0604020202020204" pitchFamily="34" charset="0"/>
              </a:rPr>
            </a:br>
            <a:r>
              <a:rPr lang="ar-JO" sz="2800" kern="0" dirty="0">
                <a:latin typeface="Arial" panose="020B0604020202020204" pitchFamily="34" charset="0"/>
                <a:ea typeface="ＭＳ Ｐゴシック" charset="0"/>
                <a:cs typeface="Arial" panose="020B0604020202020204" pitchFamily="34" charset="0"/>
              </a:rPr>
              <a:t>الأيام الأخيرة</a:t>
            </a:r>
            <a:endParaRPr lang="en-US" sz="2800" kern="0" dirty="0">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rot="1110396">
            <a:off x="1495438" y="2968557"/>
            <a:ext cx="871538" cy="877887"/>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 name="Rectangle 7"/>
          <p:cNvSpPr>
            <a:spLocks noChangeArrowheads="1"/>
          </p:cNvSpPr>
          <p:nvPr/>
        </p:nvSpPr>
        <p:spPr bwMode="auto">
          <a:xfrm>
            <a:off x="6647656" y="3933056"/>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 name="Title 1">
            <a:extLst>
              <a:ext uri="{FF2B5EF4-FFF2-40B4-BE49-F238E27FC236}">
                <a16:creationId xmlns:a16="http://schemas.microsoft.com/office/drawing/2014/main" id="{74B50531-6310-076C-AE01-1F5469563A08}"/>
              </a:ext>
            </a:extLst>
          </p:cNvPr>
          <p:cNvSpPr txBox="1">
            <a:spLocks/>
          </p:cNvSpPr>
          <p:nvPr/>
        </p:nvSpPr>
        <p:spPr bwMode="auto">
          <a:xfrm>
            <a:off x="4732338" y="6477000"/>
            <a:ext cx="4411662" cy="3810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Charles Dyer, "Ezekiel," in The Bible Knowledge Commentary, 1:1314</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E46313F6-DABB-F65C-C55B-7ACE8947F4B3}"/>
              </a:ext>
            </a:extLst>
          </p:cNvPr>
          <p:cNvSpPr/>
          <p:nvPr/>
        </p:nvSpPr>
        <p:spPr bwMode="auto">
          <a:xfrm>
            <a:off x="2464705" y="5400600"/>
            <a:ext cx="2259695" cy="1124744"/>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itle 1">
            <a:extLst>
              <a:ext uri="{FF2B5EF4-FFF2-40B4-BE49-F238E27FC236}">
                <a16:creationId xmlns:a16="http://schemas.microsoft.com/office/drawing/2014/main" id="{FA693ACF-C568-3F34-CF55-CDA9ED05C645}"/>
              </a:ext>
            </a:extLst>
          </p:cNvPr>
          <p:cNvSpPr txBox="1">
            <a:spLocks/>
          </p:cNvSpPr>
          <p:nvPr/>
        </p:nvSpPr>
        <p:spPr bwMode="auto">
          <a:xfrm>
            <a:off x="2371043" y="5077272"/>
            <a:ext cx="2308243" cy="1232048"/>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THE </a:t>
            </a:r>
            <a:b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RESTORATION</a:t>
            </a:r>
            <a: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b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br>
            <a: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OF PALESTINE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Ezekiel 47–48</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a:extLst>
              <a:ext uri="{FF2B5EF4-FFF2-40B4-BE49-F238E27FC236}">
                <a16:creationId xmlns:a16="http://schemas.microsoft.com/office/drawing/2014/main" id="{5BD70AD3-95EA-7C7C-F107-F14225C975AC}"/>
              </a:ext>
            </a:extLst>
          </p:cNvPr>
          <p:cNvSpPr txBox="1">
            <a:spLocks/>
          </p:cNvSpPr>
          <p:nvPr/>
        </p:nvSpPr>
        <p:spPr bwMode="auto">
          <a:xfrm>
            <a:off x="-15508" y="6477000"/>
            <a:ext cx="4747846" cy="3810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Raymond Ludwigson, A Survey of Bible Prophecy, 56</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itle 1">
            <a:extLst>
              <a:ext uri="{FF2B5EF4-FFF2-40B4-BE49-F238E27FC236}">
                <a16:creationId xmlns:a16="http://schemas.microsoft.com/office/drawing/2014/main" id="{3E02D4C4-324A-147B-BFE3-49B433328202}"/>
              </a:ext>
            </a:extLst>
          </p:cNvPr>
          <p:cNvSpPr txBox="1">
            <a:spLocks/>
          </p:cNvSpPr>
          <p:nvPr/>
        </p:nvSpPr>
        <p:spPr bwMode="auto">
          <a:xfrm>
            <a:off x="7380312" y="5229200"/>
            <a:ext cx="1763688" cy="1243118"/>
          </a:xfrm>
          <a:prstGeom prst="rect">
            <a:avLst/>
          </a:prstGeom>
          <a:solidFill>
            <a:schemeClr val="tx1"/>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THE DIVISION OF THE LAND DURING THE MILLENNIUM</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9" name="Title 1">
            <a:extLst>
              <a:ext uri="{FF2B5EF4-FFF2-40B4-BE49-F238E27FC236}">
                <a16:creationId xmlns:a16="http://schemas.microsoft.com/office/drawing/2014/main" id="{10965804-EF86-CE67-AB42-F64CE238A72F}"/>
              </a:ext>
            </a:extLst>
          </p:cNvPr>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531ي</a:t>
            </a:r>
            <a:endParaRPr kumimoji="0" lang="en-US"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 name="Title 1">
            <a:extLst>
              <a:ext uri="{FF2B5EF4-FFF2-40B4-BE49-F238E27FC236}">
                <a16:creationId xmlns:a16="http://schemas.microsoft.com/office/drawing/2014/main" id="{4B55AEDF-33BD-C995-BEA4-52200E2A3AD3}"/>
              </a:ext>
            </a:extLst>
          </p:cNvPr>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531د</a:t>
            </a:r>
            <a:endParaRPr kumimoji="0" lang="en-US"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 name="Title 1">
            <a:extLst>
              <a:ext uri="{FF2B5EF4-FFF2-40B4-BE49-F238E27FC236}">
                <a16:creationId xmlns:a16="http://schemas.microsoft.com/office/drawing/2014/main" id="{06F310BD-106E-3724-B1E3-04FA99F8699F}"/>
              </a:ext>
            </a:extLst>
          </p:cNvPr>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المظلل باللون الأزرق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45: 1-8، 48: 9-22</a:t>
            </a:r>
            <a:endParaRPr kumimoji="0" lang="en-US" sz="36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solidFill>
                  <a:schemeClr val="tx1"/>
                </a:solidFill>
                <a:latin typeface="Arial" panose="020B0604020202020204" pitchFamily="34" charset="0"/>
                <a:ea typeface="ＭＳ Ｐゴシック" charset="0"/>
                <a:cs typeface="Arial" panose="020B0604020202020204" pitchFamily="34" charset="0"/>
              </a:rPr>
              <a:t>مقارنات الكهنة واللاويين والأمراء</a:t>
            </a:r>
            <a:endParaRPr lang="en-US" sz="32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531 ي-د</a:t>
            </a:r>
            <a:endParaRPr kumimoji="0" lang="en-US" sz="3600" b="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المظلل باللون الأزرق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45: 1-8، 48: 9-22</a:t>
            </a:r>
            <a:endParaRPr kumimoji="0" lang="en-US" sz="20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7484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686550"/>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لا يمكن أن تكون هذه المنطقة في البحر</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a:t>
            </a:r>
            <a:r>
              <a:rPr lang="en-US" sz="1600" b="1" dirty="0">
                <a:solidFill>
                  <a:srgbClr val="FFFFFF"/>
                </a:solidFill>
                <a:latin typeface="Arial" panose="020B0604020202020204" pitchFamily="34" charset="0"/>
                <a:cs typeface="Arial" panose="020B0604020202020204" pitchFamily="34" charset="0"/>
              </a:rPr>
              <a:t>• http://</a:t>
            </a:r>
            <a:r>
              <a:rPr lang="ar-SA"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endParaRPr lang="en-US" sz="1600" b="1"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304478"/>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ea typeface="ＭＳ Ｐゴシック" charset="0"/>
              </a:rPr>
              <a:t>حزقيال 40-48</a:t>
            </a:r>
            <a:endParaRPr lang="en-US" dirty="0">
              <a:effectLst/>
              <a:ea typeface="ＭＳ Ｐゴシック"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سوف </a:t>
            </a:r>
            <a:r>
              <a:rPr kumimoji="0" lang="ar-JO" sz="4800" b="1" u="none" strike="noStrike" kern="1200" cap="none" spc="-10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يعيش</a:t>
            </a: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سوف يساعد    الله الشعب    </a:t>
            </a:r>
            <a:r>
              <a:rPr kumimoji="0" lang="ar-JO" sz="4800" b="1" u="none" strike="noStrike" kern="1200" cap="none" spc="-10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للتوبة</a:t>
            </a:r>
            <a:r>
              <a:rPr kumimoji="0" lang="ar-JO"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9510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00" y="10148"/>
            <a:ext cx="9150300" cy="5147044"/>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77673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8-31 at 11.56.13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481187"/>
          </a:xfrm>
          <a:prstGeom prst="rect">
            <a:avLst/>
          </a:prstGeom>
        </p:spPr>
      </p:pic>
      <p:sp>
        <p:nvSpPr>
          <p:cNvPr id="748545" name="Rectangle 2"/>
          <p:cNvSpPr>
            <a:spLocks noGrp="1" noChangeArrowheads="1"/>
          </p:cNvSpPr>
          <p:nvPr>
            <p:ph type="title"/>
          </p:nvPr>
        </p:nvSpPr>
        <p:spPr>
          <a:xfrm>
            <a:off x="6695728" y="980728"/>
            <a:ext cx="2448272" cy="4968552"/>
          </a:xfrm>
          <a:noFill/>
        </p:spPr>
        <p:txBody>
          <a:bodyPr anchor="ctr"/>
          <a:lstStyle/>
          <a:p>
            <a:pPr algn="ctr" eaLnBrk="1" hangingPunct="1"/>
            <a:r>
              <a:rPr lang="ar-JO" sz="4000" dirty="0">
                <a:solidFill>
                  <a:srgbClr val="FFFFFF"/>
                </a:solidFill>
                <a:effectLst>
                  <a:glow rad="228600">
                    <a:schemeClr val="tx1"/>
                  </a:glow>
                </a:effectLst>
                <a:ea typeface="新細明體" charset="0"/>
              </a:rPr>
              <a:t>تحركت منطقة  الهيكل   جنوباً     فوق   إسرائيل الحالية</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26614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31 at 11.56.1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0"/>
            <a:ext cx="6012160" cy="4261366"/>
          </a:xfrm>
          <a:prstGeom prst="rect">
            <a:avLst/>
          </a:prstGeom>
        </p:spPr>
      </p:pic>
      <p:sp>
        <p:nvSpPr>
          <p:cNvPr id="748545" name="Rectangle 2"/>
          <p:cNvSpPr>
            <a:spLocks noGrp="1" noChangeArrowheads="1"/>
          </p:cNvSpPr>
          <p:nvPr>
            <p:ph type="title"/>
          </p:nvPr>
        </p:nvSpPr>
        <p:spPr>
          <a:xfrm>
            <a:off x="3203848" y="4293096"/>
            <a:ext cx="5940152" cy="1656184"/>
          </a:xfrm>
          <a:noFill/>
        </p:spPr>
        <p:txBody>
          <a:bodyPr anchor="ctr"/>
          <a:lstStyle/>
          <a:p>
            <a:pPr algn="ctr" eaLnBrk="1" hangingPunct="1"/>
            <a:r>
              <a:rPr lang="ar-JO" sz="4000" dirty="0">
                <a:solidFill>
                  <a:srgbClr val="FFFFFF"/>
                </a:solidFill>
                <a:effectLst>
                  <a:glow rad="228600">
                    <a:schemeClr val="tx1"/>
                  </a:glow>
                </a:effectLst>
                <a:ea typeface="新細明體" charset="0"/>
              </a:rPr>
              <a:t>يخطط البعض أن يكون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3131840" y="5805264"/>
            <a:ext cx="6012160" cy="1052736"/>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0" y="0"/>
            <a:ext cx="3129959" cy="6858000"/>
          </a:xfrm>
          <a:prstGeom prst="rect">
            <a:avLst/>
          </a:prstGeom>
        </p:spPr>
      </p:pic>
    </p:spTree>
    <p:extLst>
      <p:ext uri="{BB962C8B-B14F-4D97-AF65-F5344CB8AC3E}">
        <p14:creationId xmlns:p14="http://schemas.microsoft.com/office/powerpoint/2010/main" val="203890916"/>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00" y="10148"/>
            <a:ext cx="9150300" cy="5147044"/>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646453"/>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128000" cy="6096000"/>
          </a:xfrm>
          <a:prstGeom prst="rect">
            <a:avLst/>
          </a:prstGeom>
        </p:spPr>
      </p:pic>
      <p:sp>
        <p:nvSpPr>
          <p:cNvPr id="748545" name="Rectangle 2"/>
          <p:cNvSpPr>
            <a:spLocks noGrp="1" noChangeArrowheads="1"/>
          </p:cNvSpPr>
          <p:nvPr>
            <p:ph type="title"/>
          </p:nvPr>
        </p:nvSpPr>
        <p:spPr>
          <a:xfrm>
            <a:off x="1763688" y="3573016"/>
            <a:ext cx="4464496" cy="1800200"/>
          </a:xfrm>
          <a:noFill/>
        </p:spPr>
        <p:txBody>
          <a:bodyPr anchor="ctr"/>
          <a:lstStyle/>
          <a:p>
            <a:pPr algn="ctr" eaLnBrk="1" hangingPunct="1"/>
            <a:r>
              <a:rPr lang="ar-JO" sz="4000" dirty="0">
                <a:solidFill>
                  <a:srgbClr val="FFFFFF"/>
                </a:solidFill>
                <a:effectLst>
                  <a:glow rad="228600">
                    <a:schemeClr val="tx1"/>
                  </a:glow>
                </a:effectLst>
                <a:ea typeface="新細明體" charset="0"/>
              </a:rPr>
              <a:t>منطقة  الهيكل           فوق إسرائيل الحالية</a:t>
            </a:r>
            <a:endParaRPr lang="en-US" sz="4000" dirty="0">
              <a:effectLst>
                <a:glow rad="228600">
                  <a:schemeClr val="tx1"/>
                </a:glow>
              </a:effectLst>
              <a:ea typeface="新細明體" charset="0"/>
            </a:endParaRP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Tree>
    <p:extLst>
      <p:ext uri="{BB962C8B-B14F-4D97-AF65-F5344CB8AC3E}">
        <p14:creationId xmlns:p14="http://schemas.microsoft.com/office/powerpoint/2010/main" val="2188739166"/>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12" y="-1814"/>
            <a:ext cx="9152811" cy="6864608"/>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rtl="1"/>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952336"/>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94" y="-243408"/>
            <a:ext cx="5569949" cy="6858000"/>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7123" y="3645024"/>
            <a:ext cx="9161123" cy="1706062"/>
          </a:xfrm>
          <a:prstGeom prst="rect">
            <a:avLst/>
          </a:prstGeom>
        </p:spPr>
      </p:pic>
    </p:spTree>
    <p:extLst>
      <p:ext uri="{BB962C8B-B14F-4D97-AF65-F5344CB8AC3E}">
        <p14:creationId xmlns:p14="http://schemas.microsoft.com/office/powerpoint/2010/main" val="14063364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99" y="-27384"/>
            <a:ext cx="9067905" cy="5733256"/>
          </a:xfrm>
          <a:prstGeom prst="rect">
            <a:avLst/>
          </a:prstGeom>
        </p:spPr>
      </p:pic>
      <p:sp>
        <p:nvSpPr>
          <p:cNvPr id="748545" name="Rectangle 2"/>
          <p:cNvSpPr>
            <a:spLocks noGrp="1" noChangeArrowheads="1"/>
          </p:cNvSpPr>
          <p:nvPr>
            <p:ph type="title"/>
          </p:nvPr>
        </p:nvSpPr>
        <p:spPr>
          <a:xfrm>
            <a:off x="0" y="5373216"/>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664286"/>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7504" y="404664"/>
            <a:ext cx="8128000" cy="4572000"/>
          </a:xfrm>
          <a:prstGeom prst="rect">
            <a:avLst/>
          </a:prstGeom>
        </p:spPr>
      </p:pic>
    </p:spTree>
    <p:extLst>
      <p:ext uri="{BB962C8B-B14F-4D97-AF65-F5344CB8AC3E}">
        <p14:creationId xmlns:p14="http://schemas.microsoft.com/office/powerpoint/2010/main" val="140633641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ar-JO" sz="4000" dirty="0">
                <a:solidFill>
                  <a:srgbClr val="FFFFFF"/>
                </a:solidFill>
                <a:effectLst>
                  <a:glow rad="228600">
                    <a:schemeClr val="tx1"/>
                  </a:glow>
                </a:effectLst>
                <a:ea typeface="新細明體" charset="0"/>
              </a:rPr>
              <a:t>يريد البعض الهيكل في الصحراء</a:t>
            </a:r>
            <a:endParaRPr lang="en-US" sz="4000" dirty="0">
              <a:effectLst>
                <a:glow rad="228600">
                  <a:schemeClr val="tx1"/>
                </a:glow>
              </a:effectLst>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FFFFFF"/>
                </a:solidFill>
                <a:latin typeface="Arial" panose="020B0604020202020204" pitchFamily="34" charset="0"/>
                <a:cs typeface="Arial" panose="020B0604020202020204" pitchFamily="34" charset="0"/>
              </a:rPr>
              <a:t> هيكل حزقيال: جولة في رؤيا رؤيا حزقيال• </a:t>
            </a:r>
            <a:r>
              <a:rPr lang="en-US" sz="1600" b="1" dirty="0">
                <a:solidFill>
                  <a:srgbClr val="FFFFFF"/>
                </a:solidFill>
                <a:latin typeface="Arial" panose="020B0604020202020204" pitchFamily="34" charset="0"/>
                <a:cs typeface="Arial" panose="020B0604020202020204" pitchFamily="34" charset="0"/>
              </a:rPr>
              <a:t>http://</a:t>
            </a:r>
            <a:r>
              <a:rPr lang="ar-JO" sz="1600" b="1" dirty="0">
                <a:solidFill>
                  <a:srgbClr val="FFFFFF"/>
                </a:solidFill>
                <a:latin typeface="Arial" panose="020B0604020202020204" pitchFamily="34" charset="0"/>
                <a:cs typeface="Arial" panose="020B0604020202020204" pitchFamily="34" charset="0"/>
              </a:rPr>
              <a:t>حزقيال-</a:t>
            </a:r>
            <a:r>
              <a:rPr lang="en-US" sz="1600" b="1" dirty="0">
                <a:solidFill>
                  <a:srgbClr val="FFFFFF"/>
                </a:solidFill>
                <a:latin typeface="Arial" panose="020B0604020202020204" pitchFamily="34" charset="0"/>
                <a:cs typeface="Arial" panose="020B0604020202020204" pitchFamily="34" charset="0"/>
              </a:rPr>
              <a:t>temple.narod.ru/ezekial_45.htm • </a:t>
            </a:r>
          </a:p>
          <a:p>
            <a:pPr algn="ctr"/>
            <a:r>
              <a:rPr lang="ar-JO" sz="1600" b="1" dirty="0">
                <a:solidFill>
                  <a:srgbClr val="FFFFFF"/>
                </a:solidFill>
                <a:latin typeface="Arial" panose="020B0604020202020204" pitchFamily="34" charset="0"/>
                <a:cs typeface="Arial" panose="020B0604020202020204" pitchFamily="34" charset="0"/>
              </a:rPr>
              <a:t>تخطط هذه المجموعة لبناء الهيكل في صحراء إسرائيل</a:t>
            </a:r>
          </a:p>
        </p:txBody>
      </p:sp>
      <p:sp>
        <p:nvSpPr>
          <p:cNvPr id="6"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521</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656</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7504" y="404664"/>
            <a:ext cx="8128000" cy="4572000"/>
          </a:xfrm>
          <a:prstGeom prst="rect">
            <a:avLst/>
          </a:prstGeom>
        </p:spPr>
      </p:pic>
    </p:spTree>
    <p:extLst>
      <p:ext uri="{BB962C8B-B14F-4D97-AF65-F5344CB8AC3E}">
        <p14:creationId xmlns:p14="http://schemas.microsoft.com/office/powerpoint/2010/main" val="3890701805"/>
      </p:ext>
    </p:extLst>
  </p:cSld>
  <p:clrMapOvr>
    <a:masterClrMapping/>
  </p:clrMapOvr>
  <p:transition spd="med">
    <p:randomBar dir="vert"/>
  </p:transition>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34444</TotalTime>
  <Words>20635</Words>
  <Application>Microsoft Macintosh PowerPoint</Application>
  <PresentationFormat>On-screen Show (4:3)</PresentationFormat>
  <Paragraphs>1648</Paragraphs>
  <Slides>141</Slides>
  <Notes>122</Notes>
  <HiddenSlides>0</HiddenSlides>
  <MMClips>0</MMClips>
  <ScaleCrop>false</ScaleCrop>
  <HeadingPairs>
    <vt:vector size="8" baseType="variant">
      <vt:variant>
        <vt:lpstr>Fonts Used</vt:lpstr>
      </vt:variant>
      <vt:variant>
        <vt:i4>15</vt:i4>
      </vt:variant>
      <vt:variant>
        <vt:lpstr>Theme</vt:lpstr>
      </vt:variant>
      <vt:variant>
        <vt:i4>45</vt:i4>
      </vt:variant>
      <vt:variant>
        <vt:lpstr>Embedded OLE Servers</vt:lpstr>
      </vt:variant>
      <vt:variant>
        <vt:i4>2</vt:i4>
      </vt:variant>
      <vt:variant>
        <vt:lpstr>Slide Titles</vt:lpstr>
      </vt:variant>
      <vt:variant>
        <vt:i4>141</vt:i4>
      </vt:variant>
    </vt:vector>
  </HeadingPairs>
  <TitlesOfParts>
    <vt:vector size="203" baseType="lpstr">
      <vt:lpstr>26</vt:lpstr>
      <vt:lpstr>ＭＳ Ｐゴシック</vt:lpstr>
      <vt:lpstr>Osaka</vt:lpstr>
      <vt:lpstr>新細明體</vt:lpstr>
      <vt:lpstr>SimHei</vt:lpstr>
      <vt:lpstr>Times</vt:lpstr>
      <vt:lpstr>Arial</vt:lpstr>
      <vt:lpstr>Calibri</vt:lpstr>
      <vt:lpstr>Comic Sans MS</vt:lpstr>
      <vt:lpstr>Garamond</vt:lpstr>
      <vt:lpstr>Impact</vt:lpstr>
      <vt:lpstr>Monotype Sorts</vt:lpstr>
      <vt:lpstr>Tahoma</vt:lpstr>
      <vt:lpstr>Times New Roman</vt:lpstr>
      <vt:lpstr>Wingdings</vt:lpstr>
      <vt:lpstr>Clouds</vt:lpstr>
      <vt:lpstr>Stream</vt:lpstr>
      <vt:lpstr>Default Design</vt:lpstr>
      <vt:lpstr>Fireball</vt:lpstr>
      <vt:lpstr>11_Office Theme</vt:lpstr>
      <vt:lpstr>49_Blank Presentation</vt:lpstr>
      <vt:lpstr>3_Office Theme</vt:lpstr>
      <vt:lpstr>16_Default Design</vt:lpstr>
      <vt:lpstr>18_Default Design</vt:lpstr>
      <vt:lpstr>3_Blank Presentation</vt:lpstr>
      <vt:lpstr>1_Default Design</vt:lpstr>
      <vt:lpstr>14 Literary 2 - Dead Sea Scrolls</vt:lpstr>
      <vt:lpstr>4_Default Design</vt:lpstr>
      <vt:lpstr>51_Blank Presentation</vt:lpstr>
      <vt:lpstr>4_Fireball</vt:lpstr>
      <vt:lpstr>7_Default Design</vt:lpstr>
      <vt:lpstr>19_Default Design</vt:lpstr>
      <vt:lpstr>10_Office Theme</vt:lpstr>
      <vt:lpstr>2_Blank Presentation</vt:lpstr>
      <vt:lpstr>1_blstripc.ppt - Blue Stripes</vt:lpstr>
      <vt:lpstr>5_Stream</vt:lpstr>
      <vt:lpstr>24_Default Design</vt:lpstr>
      <vt:lpstr>2_untitled 3</vt:lpstr>
      <vt:lpstr>2_Orbit</vt:lpstr>
      <vt:lpstr>16_Office Theme</vt:lpstr>
      <vt:lpstr>3_Ripple</vt:lpstr>
      <vt:lpstr>12_Office Theme</vt:lpstr>
      <vt:lpstr>2_Mountain</vt:lpstr>
      <vt:lpstr>6_Fireball</vt:lpstr>
      <vt:lpstr>7_Fireball</vt:lpstr>
      <vt:lpstr>3_Mountain</vt:lpstr>
      <vt:lpstr>9_Default Design</vt:lpstr>
      <vt:lpstr>1_Stream</vt:lpstr>
      <vt:lpstr>4_Office Theme</vt:lpstr>
      <vt:lpstr>53_Blank Presentation</vt:lpstr>
      <vt:lpstr>3_Default Design</vt:lpstr>
      <vt:lpstr>2_Stream</vt:lpstr>
      <vt:lpstr>6_Stream</vt:lpstr>
      <vt:lpstr>1_Office Theme</vt:lpstr>
      <vt:lpstr>6_Blank Presentation</vt:lpstr>
      <vt:lpstr>1_Ripple</vt:lpstr>
      <vt:lpstr>Azure</vt:lpstr>
      <vt:lpstr>1_Fireball</vt:lpstr>
      <vt:lpstr>2_Fireball</vt:lpstr>
      <vt:lpstr>8_Fireball</vt:lpstr>
      <vt:lpstr>Document</vt:lpstr>
      <vt:lpstr>Microsoft ClipArt Gallery</vt:lpstr>
      <vt:lpstr>٤٤-٤٨ حزقيال</vt:lpstr>
      <vt:lpstr>لكن بعض الضيقة سيتم تدمير الهيكل            ويستبدل بهيكل حزقيال في الألفية (حقبة الهيكل الرابعة)</vt:lpstr>
      <vt:lpstr>مجتمع إسرائيل المُسترَد</vt:lpstr>
      <vt:lpstr>المجد يعود</vt:lpstr>
      <vt:lpstr>البوابة الشرقية (حزقيال 43: 1)</vt:lpstr>
      <vt:lpstr>مجد الله سوف يعود</vt:lpstr>
      <vt:lpstr>البوابة الشرقية (حزقيال 43: 4)</vt:lpstr>
      <vt:lpstr>كيف سيظهر الله أمانته نحونا في المستقبل؟</vt:lpstr>
      <vt:lpstr>حزقيال 40-48</vt:lpstr>
      <vt:lpstr>أعياد الكتاب المقدس</vt:lpstr>
      <vt:lpstr>Slides on   حزقيال  ٤٤ </vt:lpstr>
      <vt:lpstr>تباين الأعياد</vt:lpstr>
      <vt:lpstr>حزقيال ١٠ : ٤</vt:lpstr>
      <vt:lpstr>البوابة الشرقية )حزقيال 43: 1-2)</vt:lpstr>
      <vt:lpstr>دخول البوابة الشرقية (44: 1-3)</vt:lpstr>
      <vt:lpstr>الكلمة المفتاحية</vt:lpstr>
      <vt:lpstr>Slides on  حزقيال ٤٥ </vt:lpstr>
      <vt:lpstr>الأرض المحيطة (45: 1-8)</vt:lpstr>
      <vt:lpstr>جغرافية  الأيام الأخيرة</vt:lpstr>
      <vt:lpstr>مقارنات الكهنة واللاويين والأمراء</vt:lpstr>
      <vt:lpstr>Slides on  حزقيال ٤٦ </vt:lpstr>
      <vt:lpstr>رؤية سحابة المجد (46: 1-3)</vt:lpstr>
      <vt:lpstr>المخرج المواجه للبوابة الخارجية (46: 8-12) </vt:lpstr>
      <vt:lpstr>أماكن طبخ الكهنة (46: 19-20)</vt:lpstr>
      <vt:lpstr>مكان الطبخ الشمالي الغربي (حزقيال 46: 21-24)</vt:lpstr>
      <vt:lpstr>الغرف الشمالية الشرقية</vt:lpstr>
      <vt:lpstr>هيكل حزقيال</vt:lpstr>
      <vt:lpstr> تباين  هيكلي  سليمان  وحزقيال</vt:lpstr>
      <vt:lpstr>View from Above</vt:lpstr>
      <vt:lpstr>هيكل حزقيال لن يتناسب مع جبل الهيكل الحالي</vt:lpstr>
      <vt:lpstr>منطقة الهيكل  فوق أورشليم الحالية</vt:lpstr>
      <vt:lpstr>مشهد حرم الهيكل (حزقيال 40-48)</vt:lpstr>
      <vt:lpstr>عرض أسفل الساحة الخارجية</vt:lpstr>
      <vt:lpstr>منظر خارجي للهيكل الداخلي</vt:lpstr>
      <vt:lpstr>هيكل وبوابات حزقيال (حز 40-43)</vt:lpstr>
      <vt:lpstr>الأهمية الأخروية للسبت</vt:lpstr>
      <vt:lpstr>مقارنات الأثاث</vt:lpstr>
      <vt:lpstr>أي هيكل لحزقيال؟</vt:lpstr>
      <vt:lpstr>تفسيرات 40-48</vt:lpstr>
      <vt:lpstr>عبرانيين ١٠ : ١٨  وَإِنَّمَا حَيْثُ تَكُونُ مَغْفِرَةٌ لِهَذِهِ لاَ يَكُونُ بَعْدُ قُرْبَانٌ عَنِ الْخَطِيَّةِ. </vt:lpstr>
      <vt:lpstr>وَكُلُّ شَيْءٍ تَقْرِيباً يَتَطَهَّرُ حَسَبَ النَّامُوسِ بِالدَّمِ وَبِدُونِ سَفْكِ  دَمٍ لاَ تَحْصُلُ مَغْفِرَةٌ!  عبرانيين ٩ : ٢٢ </vt:lpstr>
      <vt:lpstr>عبرانيين ١٠ : ٣-٤  ٣ لَكِنْ فِيهَا كُلَّ سَنَةٍ ذِكْرُ خَطَايَا ٤ لأَنَّهُ لاَ يُمْكِنُ أَنَّ دَمَ ثِيرَانٍ وَتُيُوسٍ يَرْفَعُ خَطَايَا. </vt:lpstr>
      <vt:lpstr>مشاكل في كلتا الحالتين</vt:lpstr>
      <vt:lpstr>غفران الخطية في العهد القديم</vt:lpstr>
      <vt:lpstr>غفران الخطية في العهد الجديد</vt:lpstr>
      <vt:lpstr>غفران الخطيَّة في المُلْك الألفيّ</vt:lpstr>
      <vt:lpstr>تضرع كوش (صف 3: 9-11)</vt:lpstr>
      <vt:lpstr>العبادة الألفية</vt:lpstr>
      <vt:lpstr>مكان الطبخ الشمالي الغربي                       (حزقيال 46: 21-24)</vt:lpstr>
      <vt:lpstr>لماذا الذبائح في الألفية؟</vt:lpstr>
      <vt:lpstr>شجرة عائلة الآباء</vt:lpstr>
      <vt:lpstr>من هو الأمير في حزقيال 40-48؟</vt:lpstr>
      <vt:lpstr>من هو الأمير في حزقيال 40-48؟</vt:lpstr>
      <vt:lpstr>الروح يغادر ويرجع</vt:lpstr>
      <vt:lpstr>المجيء الثاني</vt:lpstr>
      <vt:lpstr>المجيء الثاني</vt:lpstr>
      <vt:lpstr>Slides on  حزقيال ٤٧ </vt:lpstr>
      <vt:lpstr>النهر من هيكل حزقيال (47: 1-12)</vt:lpstr>
      <vt:lpstr>النهر والأرض (حزقيال 47: 1)</vt:lpstr>
      <vt:lpstr>بداية النهر (حزقيال 47: 2)</vt:lpstr>
      <vt:lpstr>النهر من هيكل حزقيال (47: 1-12)</vt:lpstr>
      <vt:lpstr>النهر من هيكل حزقيال (47: 1-12)</vt:lpstr>
      <vt:lpstr>النهر من هيكل حزقيال (47: 1-12)</vt:lpstr>
      <vt:lpstr>يصير النهر أعمق (47: 3-5)</vt:lpstr>
      <vt:lpstr>The River from Ezekiel's Temple (47:1-12)</vt:lpstr>
      <vt:lpstr>The River from Ezekiel's Temple (47:1-12)</vt:lpstr>
      <vt:lpstr>The River from Ezekiel's Temple (47:1-12)</vt:lpstr>
      <vt:lpstr>The River from Ezekiel's Temple (47:1-12)</vt:lpstr>
      <vt:lpstr>المحاصيل من واحة المياه العذبة</vt:lpstr>
      <vt:lpstr>نهر الألفية</vt:lpstr>
      <vt:lpstr>نهر الألفية</vt:lpstr>
      <vt:lpstr>نهر الألفية</vt:lpstr>
      <vt:lpstr>إسرائيل و مصر</vt:lpstr>
      <vt:lpstr>طبوغرافيا اسرائيل</vt:lpstr>
      <vt:lpstr>توسع العناصر</vt:lpstr>
      <vt:lpstr>حرفي – أبدي – غير مشروط</vt:lpstr>
      <vt:lpstr>أنواع العهود غير المشروطة</vt:lpstr>
      <vt:lpstr>خط سير الملكوت و العهود</vt:lpstr>
      <vt:lpstr>دعم الراحة الألفية المستقبلية في عبرانيين 4</vt:lpstr>
      <vt:lpstr>مشاركة الأرض بين اليهود و الأمم</vt:lpstr>
      <vt:lpstr>Slides on  حزقيال 48 </vt:lpstr>
      <vt:lpstr>حدود الأرض الموعودة لإبراهيم</vt:lpstr>
      <vt:lpstr>الأرض الأبدية لنسل إبراهيم</vt:lpstr>
      <vt:lpstr>إعادة توزيع الأسباط</vt:lpstr>
      <vt:lpstr>أقسام الأرض (48: 1-7)</vt:lpstr>
      <vt:lpstr>السكان حسب الأسباط</vt:lpstr>
      <vt:lpstr>جغرافية  الأيام الأخيرة</vt:lpstr>
      <vt:lpstr>مقارنات الكهنة واللاويين والأمراء</vt:lpstr>
      <vt:lpstr>لا يمكن أن تكون هذه المنطقة في البحر</vt:lpstr>
      <vt:lpstr>يريد البعض الهيكل في الصحراء</vt:lpstr>
      <vt:lpstr>تحركت منطقة  الهيكل   جنوباً     فوق   إسرائيل الحالية</vt:lpstr>
      <vt:lpstr>يخطط البعض أن يكون         الهيكل في الصحراء</vt:lpstr>
      <vt:lpstr>يريد البعض الهيكل في الصحراء</vt:lpstr>
      <vt:lpstr>منطقة  الهيكل           فوق إسرائيل الحالية</vt:lpstr>
      <vt:lpstr>يريد البعض الهيكل في الصحراء</vt:lpstr>
      <vt:lpstr>يريد البعض الهيكل في الصحراء</vt:lpstr>
      <vt:lpstr>يريد البعض الهيكل في الصحراء</vt:lpstr>
      <vt:lpstr>يريد البعض الهيكل في الصحراء</vt:lpstr>
      <vt:lpstr>يريد البعض الهيكل في الصحراء</vt:lpstr>
      <vt:lpstr>الموقع المركزي</vt:lpstr>
      <vt:lpstr>كانت أورشليم مدينة حدودية</vt:lpstr>
      <vt:lpstr>الجزء الكهنوتي (48: 8-21)</vt:lpstr>
      <vt:lpstr>السهل والجزء المقدس بالأذرع (زك 14: 10)</vt:lpstr>
      <vt:lpstr>السهل والجزء المقدس بالقصبات (زك 14: 10)</vt:lpstr>
      <vt:lpstr>الكهنة والهيكل</vt:lpstr>
      <vt:lpstr>شجرة عائلة الآباء</vt:lpstr>
      <vt:lpstr>السكان حسب الأسباط</vt:lpstr>
      <vt:lpstr>إعادة توزيع الأسباط</vt:lpstr>
      <vt:lpstr>نظرة أخرى على الحدود الشرقية</vt:lpstr>
      <vt:lpstr>هل ستصل حدود إسرائيل الألفية  كل الطريق شرقاً حتى نهر الفرات؟</vt:lpstr>
      <vt:lpstr>أقسام الأرض (48: 1-7)</vt:lpstr>
      <vt:lpstr>قد تكون  النظرة الوسطية  أكثر دقة</vt:lpstr>
      <vt:lpstr>دعم الراحة الألفية المستقبلية في عبرانيين 4</vt:lpstr>
      <vt:lpstr>PowerPoint Presentation</vt:lpstr>
      <vt:lpstr>إسرائيل الألفية ستبارك الأمم</vt:lpstr>
      <vt:lpstr>أين يمكن أن نكون بدون  ...... الله</vt:lpstr>
      <vt:lpstr>مشاركة الأرض بين اليهود والأمم</vt:lpstr>
      <vt:lpstr>الحكم البابلي على فلسطين</vt:lpstr>
      <vt:lpstr>الأشياء لا تنهار  إنها تتداعى معًا.</vt:lpstr>
      <vt:lpstr>حز 38 يظهر تحالف تركي – روسي - إيراني ضد إسرائيل</vt:lpstr>
      <vt:lpstr>حز 38 يظهر تحالف تركي – روسي - إيراني  ضد إسرائيل</vt:lpstr>
      <vt:lpstr>القمة الثلاثية في 7 سبتمبر 2018</vt:lpstr>
      <vt:lpstr>خطط الهيكل الثالث في المكان الآن</vt:lpstr>
      <vt:lpstr>الكهنوت يستعد</vt:lpstr>
      <vt:lpstr>ولدت البقرة الحمراء في 28 آب 2018</vt:lpstr>
      <vt:lpstr>كيف سيظهر الله أمانته نحونا في المستقبل؟</vt:lpstr>
      <vt:lpstr>٤٤-٤٨ حزقيال</vt:lpstr>
      <vt:lpstr>حزقيال 40-48</vt:lpstr>
      <vt:lpstr>سوف يُرى مجد الله في حياتك          إلى الحد الذي تسمح به</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التطبيق</vt:lpstr>
      <vt:lpstr>Black</vt:lpstr>
      <vt:lpstr>مسح العهد القديم   •  BibleStudyDownloads.org</vt:lpstr>
      <vt:lpstr>مواضيع لاهوتية</vt:lpstr>
      <vt:lpstr>الخلاصة</vt:lpstr>
      <vt:lpstr>PowerPoint Presentation</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633</cp:revision>
  <dcterms:created xsi:type="dcterms:W3CDTF">2008-12-21T11:50:05Z</dcterms:created>
  <dcterms:modified xsi:type="dcterms:W3CDTF">2024-02-13T13:53:25Z</dcterms:modified>
</cp:coreProperties>
</file>