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7.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8.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55" r:id="rId2"/>
    <p:sldMasterId id="2147502448" r:id="rId3"/>
    <p:sldMasterId id="2147502472" r:id="rId4"/>
    <p:sldMasterId id="2147502632" r:id="rId5"/>
    <p:sldMasterId id="2147502644" r:id="rId6"/>
    <p:sldMasterId id="2147502658" r:id="rId7"/>
    <p:sldMasterId id="2147502702" r:id="rId8"/>
    <p:sldMasterId id="2147502714" r:id="rId9"/>
    <p:sldMasterId id="2147502764" r:id="rId10"/>
    <p:sldMasterId id="2147502766" r:id="rId11"/>
    <p:sldMasterId id="2147502781" r:id="rId12"/>
    <p:sldMasterId id="2147502783" r:id="rId13"/>
    <p:sldMasterId id="2147502786" r:id="rId14"/>
    <p:sldMasterId id="2147503171" r:id="rId15"/>
    <p:sldMasterId id="2147503267" r:id="rId16"/>
    <p:sldMasterId id="2147503386" r:id="rId17"/>
    <p:sldMasterId id="2147503400" r:id="rId18"/>
    <p:sldMasterId id="2147503413" r:id="rId19"/>
    <p:sldMasterId id="2147503425" r:id="rId20"/>
    <p:sldMasterId id="2147503440" r:id="rId21"/>
    <p:sldMasterId id="2147503452" r:id="rId22"/>
    <p:sldMasterId id="2147503466" r:id="rId23"/>
    <p:sldMasterId id="2147503478" r:id="rId24"/>
    <p:sldMasterId id="2147503480" r:id="rId25"/>
  </p:sldMasterIdLst>
  <p:notesMasterIdLst>
    <p:notesMasterId r:id="rId133"/>
  </p:notesMasterIdLst>
  <p:handoutMasterIdLst>
    <p:handoutMasterId r:id="rId134"/>
  </p:handoutMasterIdLst>
  <p:sldIdLst>
    <p:sldId id="5392" r:id="rId26"/>
    <p:sldId id="5335" r:id="rId27"/>
    <p:sldId id="5393" r:id="rId28"/>
    <p:sldId id="5394" r:id="rId29"/>
    <p:sldId id="5395" r:id="rId30"/>
    <p:sldId id="5338" r:id="rId31"/>
    <p:sldId id="5339" r:id="rId32"/>
    <p:sldId id="5340" r:id="rId33"/>
    <p:sldId id="5396" r:id="rId34"/>
    <p:sldId id="5342" r:id="rId35"/>
    <p:sldId id="5397" r:id="rId36"/>
    <p:sldId id="5398" r:id="rId37"/>
    <p:sldId id="5343" r:id="rId38"/>
    <p:sldId id="5399" r:id="rId39"/>
    <p:sldId id="4045" r:id="rId40"/>
    <p:sldId id="5244" r:id="rId41"/>
    <p:sldId id="576" r:id="rId42"/>
    <p:sldId id="5331" r:id="rId43"/>
    <p:sldId id="5332" r:id="rId44"/>
    <p:sldId id="4046" r:id="rId45"/>
    <p:sldId id="5313" r:id="rId46"/>
    <p:sldId id="5312" r:id="rId47"/>
    <p:sldId id="5247" r:id="rId48"/>
    <p:sldId id="4047" r:id="rId49"/>
    <p:sldId id="5314" r:id="rId50"/>
    <p:sldId id="5310" r:id="rId51"/>
    <p:sldId id="4049" r:id="rId52"/>
    <p:sldId id="5315" r:id="rId53"/>
    <p:sldId id="4048" r:id="rId54"/>
    <p:sldId id="5317" r:id="rId55"/>
    <p:sldId id="5316" r:id="rId56"/>
    <p:sldId id="5319" r:id="rId57"/>
    <p:sldId id="544" r:id="rId58"/>
    <p:sldId id="5344" r:id="rId59"/>
    <p:sldId id="5311" r:id="rId60"/>
    <p:sldId id="5248" r:id="rId61"/>
    <p:sldId id="545" r:id="rId62"/>
    <p:sldId id="1152" r:id="rId63"/>
    <p:sldId id="4052" r:id="rId64"/>
    <p:sldId id="5249" r:id="rId65"/>
    <p:sldId id="2426" r:id="rId66"/>
    <p:sldId id="2431" r:id="rId67"/>
    <p:sldId id="5188" r:id="rId68"/>
    <p:sldId id="546" r:id="rId69"/>
    <p:sldId id="4051" r:id="rId70"/>
    <p:sldId id="5250" r:id="rId71"/>
    <p:sldId id="336" r:id="rId72"/>
    <p:sldId id="5351" r:id="rId73"/>
    <p:sldId id="4053" r:id="rId74"/>
    <p:sldId id="278" r:id="rId75"/>
    <p:sldId id="279" r:id="rId76"/>
    <p:sldId id="4056" r:id="rId77"/>
    <p:sldId id="5309" r:id="rId78"/>
    <p:sldId id="4057" r:id="rId79"/>
    <p:sldId id="1784" r:id="rId80"/>
    <p:sldId id="4054" r:id="rId81"/>
    <p:sldId id="5321" r:id="rId82"/>
    <p:sldId id="4058" r:id="rId83"/>
    <p:sldId id="5324" r:id="rId84"/>
    <p:sldId id="4059" r:id="rId85"/>
    <p:sldId id="5323" r:id="rId86"/>
    <p:sldId id="4515" r:id="rId87"/>
    <p:sldId id="4060" r:id="rId88"/>
    <p:sldId id="5322" r:id="rId89"/>
    <p:sldId id="4061" r:id="rId90"/>
    <p:sldId id="5362" r:id="rId91"/>
    <p:sldId id="5363" r:id="rId92"/>
    <p:sldId id="4055" r:id="rId93"/>
    <p:sldId id="5365" r:id="rId94"/>
    <p:sldId id="5366" r:id="rId95"/>
    <p:sldId id="4063" r:id="rId96"/>
    <p:sldId id="5325" r:id="rId97"/>
    <p:sldId id="4062" r:id="rId98"/>
    <p:sldId id="280" r:id="rId99"/>
    <p:sldId id="4064" r:id="rId100"/>
    <p:sldId id="5371" r:id="rId101"/>
    <p:sldId id="4065" r:id="rId102"/>
    <p:sldId id="5320" r:id="rId103"/>
    <p:sldId id="5350" r:id="rId104"/>
    <p:sldId id="4086" r:id="rId105"/>
    <p:sldId id="5373" r:id="rId106"/>
    <p:sldId id="5374" r:id="rId107"/>
    <p:sldId id="5375" r:id="rId108"/>
    <p:sldId id="620" r:id="rId109"/>
    <p:sldId id="5251" r:id="rId110"/>
    <p:sldId id="5254" r:id="rId111"/>
    <p:sldId id="5252" r:id="rId112"/>
    <p:sldId id="5253" r:id="rId113"/>
    <p:sldId id="5380" r:id="rId114"/>
    <p:sldId id="5400" r:id="rId115"/>
    <p:sldId id="5381" r:id="rId116"/>
    <p:sldId id="5382" r:id="rId117"/>
    <p:sldId id="4199" r:id="rId118"/>
    <p:sldId id="5383" r:id="rId119"/>
    <p:sldId id="4188" r:id="rId120"/>
    <p:sldId id="4187" r:id="rId121"/>
    <p:sldId id="4201" r:id="rId122"/>
    <p:sldId id="4202" r:id="rId123"/>
    <p:sldId id="5389" r:id="rId124"/>
    <p:sldId id="5390" r:id="rId125"/>
    <p:sldId id="5391" r:id="rId126"/>
    <p:sldId id="5385" r:id="rId127"/>
    <p:sldId id="4006" r:id="rId128"/>
    <p:sldId id="4007" r:id="rId129"/>
    <p:sldId id="4008" r:id="rId130"/>
    <p:sldId id="599" r:id="rId131"/>
    <p:sldId id="1813" r:id="rId1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BA8484AA-2323-9F42-B8A2-CE581D3B35F2}">
          <p14:sldIdLst>
            <p14:sldId id="5392"/>
            <p14:sldId id="5335"/>
            <p14:sldId id="5393"/>
            <p14:sldId id="5394"/>
            <p14:sldId id="5395"/>
            <p14:sldId id="5338"/>
            <p14:sldId id="5339"/>
            <p14:sldId id="5340"/>
            <p14:sldId id="5396"/>
            <p14:sldId id="5342"/>
            <p14:sldId id="5397"/>
            <p14:sldId id="5398"/>
            <p14:sldId id="5343"/>
            <p14:sldId id="5399"/>
          </p14:sldIdLst>
        </p14:section>
        <p14:section name="Chapters" id="{AD95E934-89EA-3649-9356-70D1564D8314}">
          <p14:sldIdLst>
            <p14:sldId id="4045"/>
            <p14:sldId id="5244"/>
            <p14:sldId id="576"/>
            <p14:sldId id="5331"/>
            <p14:sldId id="5332"/>
            <p14:sldId id="4046"/>
            <p14:sldId id="5313"/>
            <p14:sldId id="5312"/>
            <p14:sldId id="5247"/>
            <p14:sldId id="4047"/>
            <p14:sldId id="5314"/>
            <p14:sldId id="5310"/>
            <p14:sldId id="4049"/>
            <p14:sldId id="5315"/>
            <p14:sldId id="4048"/>
            <p14:sldId id="5317"/>
            <p14:sldId id="5316"/>
            <p14:sldId id="5319"/>
            <p14:sldId id="544"/>
            <p14:sldId id="5344"/>
            <p14:sldId id="5311"/>
            <p14:sldId id="5248"/>
            <p14:sldId id="545"/>
            <p14:sldId id="1152"/>
            <p14:sldId id="4052"/>
            <p14:sldId id="5249"/>
            <p14:sldId id="2426"/>
            <p14:sldId id="2431"/>
            <p14:sldId id="5188"/>
            <p14:sldId id="546"/>
            <p14:sldId id="4051"/>
            <p14:sldId id="5250"/>
            <p14:sldId id="336"/>
            <p14:sldId id="5351"/>
            <p14:sldId id="4053"/>
            <p14:sldId id="278"/>
            <p14:sldId id="279"/>
            <p14:sldId id="4056"/>
            <p14:sldId id="5309"/>
            <p14:sldId id="4057"/>
            <p14:sldId id="1784"/>
            <p14:sldId id="4054"/>
            <p14:sldId id="5321"/>
            <p14:sldId id="4058"/>
            <p14:sldId id="5324"/>
            <p14:sldId id="4059"/>
            <p14:sldId id="5323"/>
            <p14:sldId id="4515"/>
            <p14:sldId id="4060"/>
            <p14:sldId id="5322"/>
            <p14:sldId id="4061"/>
            <p14:sldId id="5362"/>
            <p14:sldId id="5363"/>
            <p14:sldId id="4055"/>
            <p14:sldId id="5365"/>
            <p14:sldId id="5366"/>
            <p14:sldId id="4063"/>
            <p14:sldId id="5325"/>
            <p14:sldId id="4062"/>
            <p14:sldId id="280"/>
            <p14:sldId id="4064"/>
            <p14:sldId id="5371"/>
            <p14:sldId id="4065"/>
            <p14:sldId id="5320"/>
            <p14:sldId id="5350"/>
            <p14:sldId id="4086"/>
            <p14:sldId id="5373"/>
            <p14:sldId id="5374"/>
            <p14:sldId id="5375"/>
            <p14:sldId id="620"/>
            <p14:sldId id="5251"/>
            <p14:sldId id="5254"/>
            <p14:sldId id="5252"/>
            <p14:sldId id="5253"/>
            <p14:sldId id="5380"/>
            <p14:sldId id="5400"/>
            <p14:sldId id="5381"/>
            <p14:sldId id="5382"/>
            <p14:sldId id="4199"/>
            <p14:sldId id="5383"/>
            <p14:sldId id="4188"/>
            <p14:sldId id="4187"/>
            <p14:sldId id="4201"/>
            <p14:sldId id="4202"/>
          </p14:sldIdLst>
        </p14:section>
        <p14:section name="Conclusion" id="{5D2A4E1A-CE28-434C-8F4F-EC88BDF59E0F}">
          <p14:sldIdLst>
            <p14:sldId id="5389"/>
            <p14:sldId id="5390"/>
            <p14:sldId id="5391"/>
            <p14:sldId id="5385"/>
            <p14:sldId id="4006"/>
            <p14:sldId id="4007"/>
            <p14:sldId id="4008"/>
            <p14:sldId id="599"/>
            <p14:sldId id="18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2925"/>
    <a:srgbClr val="FF7100"/>
    <a:srgbClr val="BDD033"/>
    <a:srgbClr val="00BDBA"/>
    <a:srgbClr val="F82926"/>
    <a:srgbClr val="FFFFFF"/>
    <a:srgbClr val="E9BAFC"/>
    <a:srgbClr val="77EB8A"/>
    <a:srgbClr val="73D9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0556" autoAdjust="0"/>
    <p:restoredTop sz="94249" autoAdjust="0"/>
  </p:normalViewPr>
  <p:slideViewPr>
    <p:cSldViewPr>
      <p:cViewPr varScale="1">
        <p:scale>
          <a:sx n="77" d="100"/>
          <a:sy n="77" d="100"/>
        </p:scale>
        <p:origin x="200" y="199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90" d="100"/>
        <a:sy n="90" d="100"/>
      </p:scale>
      <p:origin x="0" y="24008"/>
    </p:cViewPr>
  </p:sorterViewPr>
  <p:notesViewPr>
    <p:cSldViewPr>
      <p:cViewPr varScale="1">
        <p:scale>
          <a:sx n="114" d="100"/>
          <a:sy n="114" d="100"/>
        </p:scale>
        <p:origin x="412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handoutMaster" Target="handoutMasters/handoutMaster1.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viewProps" Target="viewProp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77421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[They needed to see that the LORD’s glory would not dwell with persistent idolatry.]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32380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revealed his glory with Judah to prepare Ezekiel as a prophet to deliver his messages of judgment and blessings (Ezek 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But then God gave Ezekiel many messages to show why God would leave the temple and destroy it (Ezek 4–24).</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5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5247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 symbolizes Jerusalem under attack by using a clay tablet (4:1-3).</a:t>
            </a:r>
          </a:p>
          <a:p>
            <a:r>
              <a:rPr lang="en-US" dirty="0">
                <a:latin typeface="Arial" panose="020B0604020202020204" pitchFamily="34" charset="0"/>
                <a:cs typeface="Arial" panose="020B0604020202020204" pitchFamily="34" charset="0"/>
              </a:rPr>
              <a:t>He symbolizes Israel's 390 years of sin and Judah's 40 years of sin by lying on his sides fourteen months (4:4-8).</a:t>
            </a:r>
          </a:p>
          <a:p>
            <a:r>
              <a:rPr lang="en-US" dirty="0">
                <a:latin typeface="Arial" panose="020B0604020202020204" pitchFamily="34" charset="0"/>
                <a:cs typeface="Arial" panose="020B0604020202020204" pitchFamily="34" charset="0"/>
              </a:rPr>
              <a:t>He symbolizes eating unclean food cooked with cow dung to show Jerusalem's future scarcity of food and water (4:9-17).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035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symbolized Jerusalem under attack by using a clay tablet (4:1-3).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38404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He symbolized Israel's 390 years of sin and Judah's 40 years of sin by lying on his sides for fourteen months (4:4-8).</a:t>
            </a:r>
          </a:p>
          <a:p>
            <a:r>
              <a:rPr lang="en-US" sz="1400" dirty="0">
                <a:latin typeface="Arial" panose="020B0604020202020204" pitchFamily="34" charset="0"/>
                <a:cs typeface="Arial" panose="020B0604020202020204" pitchFamily="34" charset="0"/>
              </a:rPr>
              <a:t>He symbolized eating unclean food cooked with cow dung to show Jerusalem's future scarcity of food and water (4:9-17).</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885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He symbolizes Jerusalem's division and destruction despite God's warnings by dividing and burning his hair (Ezek 5).</a:t>
            </a:r>
          </a:p>
          <a:p>
            <a:endParaRPr lang="en-US" dirty="0"/>
          </a:p>
        </p:txBody>
      </p:sp>
    </p:spTree>
    <p:extLst>
      <p:ext uri="{BB962C8B-B14F-4D97-AF65-F5344CB8AC3E}">
        <p14:creationId xmlns:p14="http://schemas.microsoft.com/office/powerpoint/2010/main" val="1390686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Note that some hair he tucked into his robe—this remnant will grow and we will see a restoration at the end of the book!</a:t>
            </a:r>
          </a:p>
        </p:txBody>
      </p:sp>
    </p:spTree>
    <p:extLst>
      <p:ext uri="{BB962C8B-B14F-4D97-AF65-F5344CB8AC3E}">
        <p14:creationId xmlns:p14="http://schemas.microsoft.com/office/powerpoint/2010/main" val="232237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While I attended college, John was one of the ushers in my church. He had a godly wife and two adorable preschool sons. John served faithfully at his job and was an important part of our church family.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But one day my pastor asked all the church members to stay behind for a special meeting. Through his tears, Pastor shared that John had left his wife and family for another woman. </a:t>
            </a:r>
          </a:p>
        </p:txBody>
      </p:sp>
    </p:spTree>
    <p:extLst>
      <p:ext uri="{BB962C8B-B14F-4D97-AF65-F5344CB8AC3E}">
        <p14:creationId xmlns:p14="http://schemas.microsoft.com/office/powerpoint/2010/main" val="133227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59D81E-545B-0144-B415-CB6834F4BB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BE-26-Ezekiel-slide 28</a:t>
            </a:r>
          </a:p>
          <a:p>
            <a:pPr eaLnBrk="1" hangingPunct="1"/>
            <a:r>
              <a:rPr lang="en-US" dirty="0">
                <a:latin typeface="Arial" charset="0"/>
                <a:ea typeface="ＭＳ Ｐゴシック" charset="0"/>
                <a:cs typeface="ＭＳ Ｐゴシック" charset="0"/>
              </a:rPr>
              <a:t>OS-26-Ezek1-39-slide 114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Prophecies against the mountains of Israel depict judgment for the nation’s idolatry in the high places (Ezek 6).</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85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Prophecies against the mountains of Israel depict judgment for the nation’s idolatry in the high places (Ezek 6).</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904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Verse 3 is why I call chapters 4–24 hopeless in that Jerusalem WILL be destroyed.</a:t>
            </a:r>
          </a:p>
        </p:txBody>
      </p:sp>
    </p:spTree>
    <p:extLst>
      <p:ext uri="{BB962C8B-B14F-4D97-AF65-F5344CB8AC3E}">
        <p14:creationId xmlns:p14="http://schemas.microsoft.com/office/powerpoint/2010/main" val="2676362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Ezekiel had the elders in his home…</a:t>
            </a:r>
          </a:p>
        </p:txBody>
      </p:sp>
    </p:spTree>
    <p:extLst>
      <p:ext uri="{BB962C8B-B14F-4D97-AF65-F5344CB8AC3E}">
        <p14:creationId xmlns:p14="http://schemas.microsoft.com/office/powerpoint/2010/main" val="302302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…and first saw an amazing vision of what was probably Jesus (8:1-2).</a:t>
            </a:r>
          </a:p>
        </p:txBody>
      </p:sp>
    </p:spTree>
    <p:extLst>
      <p:ext uri="{BB962C8B-B14F-4D97-AF65-F5344CB8AC3E}">
        <p14:creationId xmlns:p14="http://schemas.microsoft.com/office/powerpoint/2010/main" val="1142073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then saw an idol inside the temple courtyard (8:3-4).</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917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Then God told Ezekiel to dig into the temple wall.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488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Inside the temple were three types of idolatry—image, weeping for the Babylonian goddess Tammuz, and sun worship (8:9-18)!</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5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elders had gone through the restoration process commanded in Matthew 18 where one person approached him to reconcile with the Lord, then 1-2 others tried to help him see the light, and then all the elders. John continued to neglect to support his family and live with this young woman and reject his wife, so the matter was brought to all the members for prayer and a combined effort to restore him. Our church removed him from membership and ministry roles.</a:t>
            </a:r>
          </a:p>
          <a:p>
            <a:pPr eaLnBrk="1" hangingPunct="1"/>
            <a:r>
              <a:rPr lang="en-US" sz="1200" kern="1200" dirty="0">
                <a:solidFill>
                  <a:schemeClr val="tx1"/>
                </a:solidFill>
                <a:effectLst/>
                <a:latin typeface="Arial" charset="0"/>
                <a:ea typeface="ＭＳ Ｐゴシック" charset="0"/>
                <a:cs typeface="ＭＳ Ｐゴシック" charset="0"/>
              </a:rPr>
              <a:t>One of the elders named Richard continued to follow up with John because Matthew 18:17 says to treat sinning believers like this as “a tax collector and sinner.” We understood that to mean that we should do as Jesus did—to seek to restore those in sin but not have them as part of the ministry team.</a:t>
            </a:r>
          </a:p>
          <a:p>
            <a:pPr eaLnBrk="1" hangingPunct="1"/>
            <a:r>
              <a:rPr lang="en-US" sz="1200" kern="1200" dirty="0">
                <a:solidFill>
                  <a:schemeClr val="tx1"/>
                </a:solidFill>
                <a:effectLst/>
                <a:latin typeface="Arial" charset="0"/>
                <a:ea typeface="ＭＳ Ｐゴシック" charset="0"/>
                <a:cs typeface="ＭＳ Ｐゴシック" charset="0"/>
              </a:rPr>
              <a:t>About two years later, at the end of one of our services, Richard walked down the center aisle to the front of the church with an old man who looked like he was living on the street. But when I looked closer, I was shocked to see that this elderly, rough-looking man was actually the 30-something John! I had never seen someone age so fast. You see, Satan is merciless. The glory had gone from John’s life.</a:t>
            </a:r>
          </a:p>
          <a:p>
            <a:pPr eaLnBrk="1" hangingPunct="1"/>
            <a:r>
              <a:rPr lang="en-US" sz="1200" kern="1200" dirty="0">
                <a:solidFill>
                  <a:schemeClr val="tx1"/>
                </a:solidFill>
                <a:effectLst/>
                <a:latin typeface="Arial" charset="0"/>
                <a:ea typeface="ＭＳ Ｐゴシック" charset="0"/>
                <a:cs typeface="ＭＳ Ｐゴシック" charset="0"/>
              </a:rPr>
              <a:t>________________</a:t>
            </a: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execution of the godless in Jerusalem while sparing the righteous shows that God will end open rebellion (Ezek 9).</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686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God of Israel rose up from between the cherubim, where it had rested, and moved to the entrance of the Temple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9:3a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836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cs typeface="Arial" panose="020B0604020202020204" pitchFamily="34" charset="0"/>
              </a:rPr>
              <a:t>Then the LORD thundered, “Bring on the men appointed to punish the city! Tell them to bring their weapons with them!” </a:t>
            </a:r>
            <a:r>
              <a:rPr lang="en-US" sz="1200" b="1" kern="1200" baseline="30000" dirty="0">
                <a:solidFill>
                  <a:schemeClr val="tx1"/>
                </a:solidFill>
                <a:effectLst/>
                <a:latin typeface="Arial" panose="020B0604020202020204" pitchFamily="34" charset="0"/>
                <a:cs typeface="Arial" panose="020B0604020202020204" pitchFamily="34" charset="0"/>
              </a:rPr>
              <a:t>2</a:t>
            </a:r>
            <a:r>
              <a:rPr lang="en-US" sz="1200" kern="1200" dirty="0">
                <a:solidFill>
                  <a:schemeClr val="tx1"/>
                </a:solidFill>
                <a:effectLst/>
                <a:latin typeface="Arial" panose="020B0604020202020204" pitchFamily="34" charset="0"/>
                <a:cs typeface="Arial" panose="020B0604020202020204" pitchFamily="34" charset="0"/>
              </a:rPr>
              <a:t> Six men soon appeared from the upper gate that faces north, each carrying a deadly weapon in his hand. With them was a man dressed in linen, who carried a writer’s case at his side. They all went into the Temple courtyard and stood beside the bronze altar.</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Ezek. 9:3</a:t>
            </a:r>
            <a:r>
              <a:rPr lang="en-US" sz="1200" kern="1200" dirty="0">
                <a:solidFill>
                  <a:schemeClr val="tx1"/>
                </a:solidFill>
                <a:effectLst/>
                <a:latin typeface="Arial" panose="020B0604020202020204" pitchFamily="34" charset="0"/>
                <a:cs typeface="Arial" panose="020B0604020202020204" pitchFamily="34" charset="0"/>
              </a:rPr>
              <a:t>    Then the glory of the God of Israel rose up from between the cherubim, where it had rested, and moved to the entrance of the Temple. And the LORD called to the man dressed in linen who was carrying the writer’s case. </a:t>
            </a:r>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He said to him, “Walk through the streets of Jerusalem and put a mark on the foreheads of all who weep and sigh because of the detestable sins being committed in their city.”</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Ezek. 9:5</a:t>
            </a:r>
            <a:r>
              <a:rPr lang="en-US" sz="1200" kern="1200" dirty="0">
                <a:solidFill>
                  <a:schemeClr val="tx1"/>
                </a:solidFill>
                <a:effectLst/>
                <a:latin typeface="Arial" panose="020B0604020202020204" pitchFamily="34" charset="0"/>
                <a:cs typeface="Arial" panose="020B0604020202020204" pitchFamily="34" charset="0"/>
              </a:rPr>
              <a:t>    Then I heard the LORD say to the other men, “Follow him through the city and kill everyone whose forehead is not marked. Show no mercy; have no pity! </a:t>
            </a:r>
            <a:r>
              <a:rPr lang="en-US" sz="1200" b="1" kern="1200" baseline="30000" dirty="0">
                <a:solidFill>
                  <a:schemeClr val="tx1"/>
                </a:solidFill>
                <a:effectLst/>
                <a:latin typeface="Arial" panose="020B0604020202020204" pitchFamily="34" charset="0"/>
                <a:cs typeface="Arial" panose="020B0604020202020204" pitchFamily="34" charset="0"/>
              </a:rPr>
              <a:t>6</a:t>
            </a:r>
            <a:r>
              <a:rPr lang="en-US" sz="1200" kern="1200" dirty="0">
                <a:solidFill>
                  <a:schemeClr val="tx1"/>
                </a:solidFill>
                <a:effectLst/>
                <a:latin typeface="Arial" panose="020B0604020202020204" pitchFamily="34" charset="0"/>
                <a:cs typeface="Arial" panose="020B0604020202020204" pitchFamily="34" charset="0"/>
              </a:rPr>
              <a:t> Kill them all—old and young, girls and women and little children. But do not touch anyone with the mark. Begin right here at the Temple.” So they began by killing the seventy leaders.</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Ezek. 9:7</a:t>
            </a:r>
            <a:r>
              <a:rPr lang="en-US" sz="1200" kern="1200" dirty="0">
                <a:solidFill>
                  <a:schemeClr val="tx1"/>
                </a:solidFill>
                <a:effectLst/>
                <a:latin typeface="Arial" panose="020B0604020202020204" pitchFamily="34" charset="0"/>
                <a:cs typeface="Arial" panose="020B0604020202020204" pitchFamily="34" charset="0"/>
              </a:rPr>
              <a:t>    “Defile the Temple!” the LORD commanded. “Fill its courtyards with corpses. Go!” So they went and began killing throughout the city.</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Ezek. 9:8</a:t>
            </a:r>
            <a:r>
              <a:rPr lang="en-US" sz="1200" kern="1200" dirty="0">
                <a:solidFill>
                  <a:schemeClr val="tx1"/>
                </a:solidFill>
                <a:effectLst/>
                <a:latin typeface="Arial" panose="020B0604020202020204" pitchFamily="34" charset="0"/>
                <a:cs typeface="Arial" panose="020B0604020202020204" pitchFamily="34" charset="0"/>
              </a:rPr>
              <a:t>    While they were out killing, I was all alone. I fell face down on the ground and cried out, “O Sovereign LORD! Will your fury against Jerusalem wipe out everyone left in Israel?”</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Ezek. 9:9</a:t>
            </a:r>
            <a:r>
              <a:rPr lang="en-US" sz="1200" kern="1200" dirty="0">
                <a:solidFill>
                  <a:schemeClr val="tx1"/>
                </a:solidFill>
                <a:effectLst/>
                <a:latin typeface="Arial" panose="020B0604020202020204" pitchFamily="34" charset="0"/>
                <a:cs typeface="Arial" panose="020B0604020202020204" pitchFamily="34" charset="0"/>
              </a:rPr>
              <a:t>    Then he said to me, “The sins of the people of Israel and Judah are very, very great. The entire land is full of murder; the city is filled with injustice. They are saying, ‘The LORD doesn’t see it! The LORD has abandoned the land!’ </a:t>
            </a:r>
            <a:r>
              <a:rPr lang="en-US" sz="1200" b="1" kern="1200" baseline="30000" dirty="0">
                <a:solidFill>
                  <a:schemeClr val="tx1"/>
                </a:solidFill>
                <a:effectLst/>
                <a:latin typeface="Arial" panose="020B0604020202020204" pitchFamily="34" charset="0"/>
                <a:cs typeface="Arial" panose="020B0604020202020204" pitchFamily="34" charset="0"/>
              </a:rPr>
              <a:t>10</a:t>
            </a:r>
            <a:r>
              <a:rPr lang="en-US" sz="1200" kern="1200" dirty="0">
                <a:solidFill>
                  <a:schemeClr val="tx1"/>
                </a:solidFill>
                <a:effectLst/>
                <a:latin typeface="Arial" panose="020B0604020202020204" pitchFamily="34" charset="0"/>
                <a:cs typeface="Arial" panose="020B0604020202020204" pitchFamily="34" charset="0"/>
              </a:rPr>
              <a:t> So I will not spare them or have any pity on them. I will fully repay them for all they have done.”</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Ezek. 9:11</a:t>
            </a:r>
            <a:r>
              <a:rPr lang="en-US" sz="1200" kern="1200" dirty="0">
                <a:solidFill>
                  <a:schemeClr val="tx1"/>
                </a:solidFill>
                <a:effectLst/>
                <a:latin typeface="Arial" panose="020B0604020202020204" pitchFamily="34" charset="0"/>
                <a:cs typeface="Arial" panose="020B0604020202020204" pitchFamily="34" charset="0"/>
              </a:rPr>
              <a:t>    Then the man in linen clothing, who carried the writer’s case, reported back and said, “I have done as you commanded.”</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682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Why </a:t>
            </a:r>
            <a:r>
              <a:rPr lang="en-US" dirty="0">
                <a:latin typeface="Arial" panose="020B0604020202020204" pitchFamily="34" charset="0"/>
                <a:cs typeface="Arial" panose="020B0604020202020204" pitchFamily="34" charset="0"/>
              </a:rPr>
              <a:t>was God's glory leaving the temple and going into the courtyard? Ezekiel 11 shows pagan ceremonies right in the temple itself!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6871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91783B-D41E-1F4A-8354-B7F279D5DFA3}"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p:txBody>
      </p:sp>
    </p:spTree>
    <p:extLst>
      <p:ext uri="{BB962C8B-B14F-4D97-AF65-F5344CB8AC3E}">
        <p14:creationId xmlns:p14="http://schemas.microsoft.com/office/powerpoint/2010/main" val="2556377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58823C-A764-014E-87B5-8B99996A0A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a:r>
              <a:rPr lang="ar-EG" dirty="0">
                <a:latin typeface="Times New Roman" charset="0"/>
                <a:ea typeface="ＭＳ Ｐゴシック" charset="0"/>
                <a:cs typeface="ＭＳ Ｐゴシック" charset="0"/>
              </a:rPr>
              <a:t>"أعتقد أن هذه المخلوقات الخاصة ترمز إلى خلق الله وترتبط بعهد الله مع نوح (تكوين 9: 8-17). وجوه الكائنات الحية توازي تصريح الله في تكوين 9: 10 - عهده مع نوح ( وجه الإنسان) ، والطيور (وجه النسر) ، والماشية (وجه العجل) ، ووحوش الأرض (وجه الأسد)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بي في رؤيا 4: 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896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OS-26-Ezek1-39-slide 178</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Need: Have you ever seen God discipline an errant believer?</a:t>
            </a:r>
          </a:p>
          <a:p>
            <a:r>
              <a:rPr lang="en-US" dirty="0">
                <a:latin typeface="Arial" panose="020B0604020202020204" pitchFamily="34" charset="0"/>
                <a:cs typeface="Arial" panose="020B0604020202020204" pitchFamily="34" charset="0"/>
              </a:rPr>
              <a:t>Have you ever seen someone spurn God’s blessings and what that person looks like after God allows Satan to deal with him?</a:t>
            </a:r>
          </a:p>
          <a:p>
            <a:r>
              <a:rPr lang="en-US" dirty="0">
                <a:latin typeface="Arial" panose="020B0604020202020204" pitchFamily="34" charset="0"/>
                <a:cs typeface="Arial" panose="020B0604020202020204" pitchFamily="34" charset="0"/>
              </a:rPr>
              <a:t>We know God loves us, right? So what should we do when we turn from him?</a:t>
            </a:r>
          </a:p>
          <a:p>
            <a:r>
              <a:rPr lang="en-US" dirty="0">
                <a:latin typeface="Arial" panose="020B0604020202020204" pitchFamily="34" charset="0"/>
                <a:cs typeface="Arial" panose="020B0604020202020204" pitchFamily="34" charset="0"/>
              </a:rPr>
              <a:t>It’s as if the glory has gone in that person’s life. </a:t>
            </a:r>
          </a:p>
          <a:p>
            <a:r>
              <a:rPr lang="en-US" dirty="0">
                <a:latin typeface="Arial" panose="020B0604020202020204" pitchFamily="34" charset="0"/>
                <a:cs typeface="Arial" panose="020B0604020202020204" pitchFamily="34" charset="0"/>
              </a:rPr>
              <a:t>I know others like that—those in my own family. Is it fair for God to discipline people like that? Does he have that right? Yes—but what then do we do?</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84049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E98081-DEDA-4243-B4E5-FABD49D07D4B}" type="slidenum">
              <a:rPr lang="en-US" sz="1200"/>
              <a:pPr/>
              <a:t>50</a:t>
            </a:fld>
            <a:endParaRPr lang="en-US" sz="1200"/>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41980D-5B08-424A-8040-1DFE006F6050}" type="slidenum">
              <a:rPr lang="en-US" sz="1200"/>
              <a:pPr/>
              <a:t>51</a:t>
            </a:fld>
            <a:endParaRPr lang="en-US" sz="120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false peace proclaimed by false prophets was exposed to keep the people from basing their security on lies (Ezek 13).</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087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rtl="1"/>
            <a:r>
              <a:rPr lang="ar-SA" b="1" dirty="0"/>
              <a:t>حزقيال ١٤ : ٣-٦</a:t>
            </a:r>
          </a:p>
          <a:p>
            <a:pPr rtl="1"/>
            <a:r>
              <a:rPr lang="ar-SA" dirty="0"/>
              <a:t>[يَا ابْنَ آدَمَ, هَؤُلاَءِ الرِّجَالُ قَدْ أَصْعَدُوا أَصْنَامَهُمْ إِلَى قُلُوبِهِمْ, وَوَضَعُوا </a:t>
            </a:r>
            <a:r>
              <a:rPr lang="ar-SA" dirty="0" err="1"/>
              <a:t>مَعْثَرَةَ</a:t>
            </a:r>
            <a:r>
              <a:rPr lang="ar-SA" dirty="0"/>
              <a:t> إِثْمِهِمْ تِلْقَاءَ أَوْجُهِهِمْ. فَهَلْ أُسْأَلُ مِنْهُمْ سُؤَالاً؟ لأَجْلِ ذَلِكَ كَلِّمْهُمْ وَقُلْ لَهُمْ: هَكَذَا قَالَ السَّيِّدُ الرَّبُّ: كُلُّ إِنْسَانٍ مِنْ بَيْتِ إِسْرَائِيلَ الَّذِي يُصْعِدُ أَصْنَامَهُ إِلَى قَلْبِهِ, وَيَضَعُ </a:t>
            </a:r>
            <a:r>
              <a:rPr lang="ar-SA" dirty="0" err="1"/>
              <a:t>مَعْثَرَةَ</a:t>
            </a:r>
            <a:r>
              <a:rPr lang="ar-SA" dirty="0"/>
              <a:t> إِثْمِهِ تِلْقَاءَ وَجْهِهِ, ثُمَّ يَأْتِي إِلَى النَّبِيِّ, فَإِنِّي أَنَا الرَّبُّ أُجِيبُهُ حَسَبَ كَثْرَةِ أَصْنَامِهِ لِكَيْ آخُذَ بَيْتَ إِسْرَائِيلَ بِقُلُوبِهِمْ, لأَنَّهُمْ كُلَّهُمْ قَدِ ارْتَدُّوا عَنِّي بِأَصْنَامِهِمْ. لِذَلِكَ قُلْ لِبَيْتِ إِسْرَائِيلَ: هَكَذَا قَالَ السَّيِّدُ الرَّبُّ: تُوبُوا وَارْجِعُوا عَنْ أَصْنَامِكُمْ, وَعَنْ كُلِّ </a:t>
            </a:r>
            <a:r>
              <a:rPr lang="ar-SA" dirty="0" err="1"/>
              <a:t>رَجَاسَاتِكُمُ</a:t>
            </a:r>
            <a:r>
              <a:rPr lang="ar-SA" dirty="0"/>
              <a:t> اصْرِفُوا وُجُوهَكُمْ.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977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fruitless vine parable depicted God's certain judgment on Jerusalem for its lack of spiritual fruit (Ezek 15).</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365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adulterous wife parable depicted God's care for Jerusalem but even her judgment for idolatry would be restored (Ezek 16).</a:t>
            </a:r>
          </a:p>
          <a:p>
            <a:endParaRPr lang="en-US"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838057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Another parable takes common things familiar to the people to make an important point. They all knew that the eagle was the most majestic bird and that grape vines needed strong roots to grow and produce wine.</a:t>
            </a:r>
          </a:p>
        </p:txBody>
      </p:sp>
    </p:spTree>
    <p:extLst>
      <p:ext uri="{BB962C8B-B14F-4D97-AF65-F5344CB8AC3E}">
        <p14:creationId xmlns:p14="http://schemas.microsoft.com/office/powerpoint/2010/main" val="3600836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eagles and vine parable depicted God's judgment for trusting Egypt instead of him, yet even still he would restore them (Ezek 17).</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Story of Two Eagles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a:t>
            </a:r>
            <a:r>
              <a:rPr lang="en-US" sz="1200" kern="1200" dirty="0">
                <a:solidFill>
                  <a:schemeClr val="tx1"/>
                </a:solidFill>
                <a:effectLst/>
                <a:latin typeface="+mn-lt"/>
                <a:ea typeface="+mn-ea"/>
                <a:cs typeface="+mn-cs"/>
              </a:rPr>
              <a:t>    Then this message came to me from the LORD: </a:t>
            </a:r>
            <a:r>
              <a:rPr lang="en-US" sz="1200" b="1"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“Son of man, give this riddle, and tell this story to the people of Israel. </a:t>
            </a:r>
            <a:r>
              <a:rPr lang="en-US" sz="1200" b="1"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Give them this message from the Sovereign LORD: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great eagle with broad wings and long feathers,</a:t>
            </a:r>
          </a:p>
          <a:p>
            <a:r>
              <a:rPr lang="en-US" sz="1200" kern="1200" dirty="0">
                <a:solidFill>
                  <a:schemeClr val="tx1"/>
                </a:solidFill>
                <a:effectLst/>
                <a:latin typeface="+mn-lt"/>
                <a:ea typeface="+mn-ea"/>
                <a:cs typeface="+mn-cs"/>
              </a:rPr>
              <a:t>covered with many-colored plumage,</a:t>
            </a:r>
          </a:p>
          <a:p>
            <a:r>
              <a:rPr lang="en-US" sz="1200" kern="1200" dirty="0">
                <a:solidFill>
                  <a:schemeClr val="tx1"/>
                </a:solidFill>
                <a:effectLst/>
                <a:latin typeface="+mn-lt"/>
                <a:ea typeface="+mn-ea"/>
                <a:cs typeface="+mn-cs"/>
              </a:rPr>
              <a:t>came to Lebanon.</a:t>
            </a:r>
          </a:p>
          <a:p>
            <a:r>
              <a:rPr lang="en-US" sz="1200" kern="1200" dirty="0">
                <a:solidFill>
                  <a:schemeClr val="tx1"/>
                </a:solidFill>
                <a:effectLst/>
                <a:latin typeface="+mn-lt"/>
                <a:ea typeface="+mn-ea"/>
                <a:cs typeface="+mn-cs"/>
              </a:rPr>
              <a:t>He seized the top of a cedar tree</a:t>
            </a:r>
          </a:p>
          <a:p>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and plucked off its highest branch.</a:t>
            </a:r>
          </a:p>
          <a:p>
            <a:r>
              <a:rPr lang="en-US" sz="1200" kern="1200" dirty="0">
                <a:solidFill>
                  <a:schemeClr val="tx1"/>
                </a:solidFill>
                <a:effectLst/>
                <a:latin typeface="+mn-lt"/>
                <a:ea typeface="+mn-ea"/>
                <a:cs typeface="+mn-cs"/>
              </a:rPr>
              <a:t>He carried it away to a city filled with merchants.</a:t>
            </a:r>
          </a:p>
          <a:p>
            <a:r>
              <a:rPr lang="en-US" sz="1200" kern="1200" dirty="0">
                <a:solidFill>
                  <a:schemeClr val="tx1"/>
                </a:solidFill>
                <a:effectLst/>
                <a:latin typeface="+mn-lt"/>
                <a:ea typeface="+mn-ea"/>
                <a:cs typeface="+mn-cs"/>
              </a:rPr>
              <a:t>He planted it in a city of traders.</a:t>
            </a:r>
          </a:p>
          <a:p>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He also took a seedling from the land</a:t>
            </a:r>
          </a:p>
          <a:p>
            <a:r>
              <a:rPr lang="en-US" sz="1200" kern="1200" dirty="0">
                <a:solidFill>
                  <a:schemeClr val="tx1"/>
                </a:solidFill>
                <a:effectLst/>
                <a:latin typeface="+mn-lt"/>
                <a:ea typeface="+mn-ea"/>
                <a:cs typeface="+mn-cs"/>
              </a:rPr>
              <a:t>and planted it in fertile soil.</a:t>
            </a:r>
          </a:p>
          <a:p>
            <a:r>
              <a:rPr lang="en-US" sz="1200" kern="1200" dirty="0">
                <a:solidFill>
                  <a:schemeClr val="tx1"/>
                </a:solidFill>
                <a:effectLst/>
                <a:latin typeface="+mn-lt"/>
                <a:ea typeface="+mn-ea"/>
                <a:cs typeface="+mn-cs"/>
              </a:rPr>
              <a:t>He placed it beside a broad river,</a:t>
            </a:r>
          </a:p>
          <a:p>
            <a:r>
              <a:rPr lang="en-US" sz="1200" kern="1200" dirty="0">
                <a:solidFill>
                  <a:schemeClr val="tx1"/>
                </a:solidFill>
                <a:effectLst/>
                <a:latin typeface="+mn-lt"/>
                <a:ea typeface="+mn-ea"/>
                <a:cs typeface="+mn-cs"/>
              </a:rPr>
              <a:t>where it could grow like a willow tree.</a:t>
            </a:r>
          </a:p>
          <a:p>
            <a:r>
              <a:rPr lang="en-US" sz="1200" b="1"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It took root there and</a:t>
            </a:r>
          </a:p>
          <a:p>
            <a:r>
              <a:rPr lang="en-US" sz="1200" kern="1200" dirty="0">
                <a:solidFill>
                  <a:schemeClr val="tx1"/>
                </a:solidFill>
                <a:effectLst/>
                <a:latin typeface="+mn-lt"/>
                <a:ea typeface="+mn-ea"/>
                <a:cs typeface="+mn-cs"/>
              </a:rPr>
              <a:t>grew into a low, spreading vine.</a:t>
            </a:r>
          </a:p>
          <a:p>
            <a:r>
              <a:rPr lang="en-US" sz="1200" kern="1200" dirty="0">
                <a:solidFill>
                  <a:schemeClr val="tx1"/>
                </a:solidFill>
                <a:effectLst/>
                <a:latin typeface="+mn-lt"/>
                <a:ea typeface="+mn-ea"/>
                <a:cs typeface="+mn-cs"/>
              </a:rPr>
              <a:t>Its branches turned up toward the eagle,</a:t>
            </a:r>
          </a:p>
          <a:p>
            <a:r>
              <a:rPr lang="en-US" sz="1200" kern="1200" dirty="0">
                <a:solidFill>
                  <a:schemeClr val="tx1"/>
                </a:solidFill>
                <a:effectLst/>
                <a:latin typeface="+mn-lt"/>
                <a:ea typeface="+mn-ea"/>
                <a:cs typeface="+mn-cs"/>
              </a:rPr>
              <a:t>and its roots grew down into the ground.</a:t>
            </a:r>
          </a:p>
          <a:p>
            <a:r>
              <a:rPr lang="en-US" sz="1200" kern="1200" dirty="0">
                <a:solidFill>
                  <a:schemeClr val="tx1"/>
                </a:solidFill>
                <a:effectLst/>
                <a:latin typeface="+mn-lt"/>
                <a:ea typeface="+mn-ea"/>
                <a:cs typeface="+mn-cs"/>
              </a:rPr>
              <a:t>It produced strong branches</a:t>
            </a:r>
          </a:p>
          <a:p>
            <a:r>
              <a:rPr lang="en-US" sz="1200" kern="1200" dirty="0">
                <a:solidFill>
                  <a:schemeClr val="tx1"/>
                </a:solidFill>
                <a:effectLst/>
                <a:latin typeface="+mn-lt"/>
                <a:ea typeface="+mn-ea"/>
                <a:cs typeface="+mn-cs"/>
              </a:rPr>
              <a:t>and put out shoots.</a:t>
            </a:r>
          </a:p>
          <a:p>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But then another great eagle came</a:t>
            </a:r>
          </a:p>
          <a:p>
            <a:r>
              <a:rPr lang="en-US" sz="1200" kern="1200" dirty="0">
                <a:solidFill>
                  <a:schemeClr val="tx1"/>
                </a:solidFill>
                <a:effectLst/>
                <a:latin typeface="+mn-lt"/>
                <a:ea typeface="+mn-ea"/>
                <a:cs typeface="+mn-cs"/>
              </a:rPr>
              <a:t>with broad wings and full plumage.</a:t>
            </a:r>
          </a:p>
          <a:p>
            <a:r>
              <a:rPr lang="en-US" sz="1200" kern="1200" dirty="0">
                <a:solidFill>
                  <a:schemeClr val="tx1"/>
                </a:solidFill>
                <a:effectLst/>
                <a:latin typeface="+mn-lt"/>
                <a:ea typeface="+mn-ea"/>
                <a:cs typeface="+mn-cs"/>
              </a:rPr>
              <a:t>So the vine now sent its roots and branches</a:t>
            </a:r>
          </a:p>
          <a:p>
            <a:r>
              <a:rPr lang="en-US" sz="1200" kern="1200" dirty="0">
                <a:solidFill>
                  <a:schemeClr val="tx1"/>
                </a:solidFill>
                <a:effectLst/>
                <a:latin typeface="+mn-lt"/>
                <a:ea typeface="+mn-ea"/>
                <a:cs typeface="+mn-cs"/>
              </a:rPr>
              <a:t>toward him for water,</a:t>
            </a:r>
          </a:p>
          <a:p>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even though it was already planted in good soil</a:t>
            </a:r>
          </a:p>
          <a:p>
            <a:r>
              <a:rPr lang="en-US" sz="1200" kern="1200" dirty="0">
                <a:solidFill>
                  <a:schemeClr val="tx1"/>
                </a:solidFill>
                <a:effectLst/>
                <a:latin typeface="+mn-lt"/>
                <a:ea typeface="+mn-ea"/>
                <a:cs typeface="+mn-cs"/>
              </a:rPr>
              <a:t>and had plenty of water</a:t>
            </a:r>
          </a:p>
          <a:p>
            <a:r>
              <a:rPr lang="en-US" sz="1200" kern="1200" dirty="0">
                <a:solidFill>
                  <a:schemeClr val="tx1"/>
                </a:solidFill>
                <a:effectLst/>
                <a:latin typeface="+mn-lt"/>
                <a:ea typeface="+mn-ea"/>
                <a:cs typeface="+mn-cs"/>
              </a:rPr>
              <a:t>so it could grow into a splendid vine</a:t>
            </a:r>
          </a:p>
          <a:p>
            <a:r>
              <a:rPr lang="en-US" sz="1200" kern="1200" dirty="0">
                <a:solidFill>
                  <a:schemeClr val="tx1"/>
                </a:solidFill>
                <a:effectLst/>
                <a:latin typeface="+mn-lt"/>
                <a:ea typeface="+mn-ea"/>
                <a:cs typeface="+mn-cs"/>
              </a:rPr>
              <a:t>and produce rich leaves and luscious fruit.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17:9</a:t>
            </a:r>
            <a:r>
              <a:rPr lang="en-US" sz="1200" kern="1200" dirty="0">
                <a:solidFill>
                  <a:schemeClr val="tx1"/>
                </a:solidFill>
                <a:effectLst/>
                <a:latin typeface="+mn-lt"/>
                <a:ea typeface="+mn-ea"/>
                <a:cs typeface="+mn-cs"/>
              </a:rPr>
              <a:t>    “So now the Sovereign LORD asks:</a:t>
            </a:r>
          </a:p>
          <a:p>
            <a:r>
              <a:rPr lang="en-US" sz="1200" kern="1200" dirty="0">
                <a:solidFill>
                  <a:schemeClr val="tx1"/>
                </a:solidFill>
                <a:effectLst/>
                <a:latin typeface="+mn-lt"/>
                <a:ea typeface="+mn-ea"/>
                <a:cs typeface="+mn-cs"/>
              </a:rPr>
              <a:t>Will this vine grow and prosper?</a:t>
            </a:r>
          </a:p>
          <a:p>
            <a:r>
              <a:rPr lang="en-US" sz="1200" kern="1200" dirty="0">
                <a:solidFill>
                  <a:schemeClr val="tx1"/>
                </a:solidFill>
                <a:effectLst/>
                <a:latin typeface="+mn-lt"/>
                <a:ea typeface="+mn-ea"/>
                <a:cs typeface="+mn-cs"/>
              </a:rPr>
              <a:t>No! I will pull it up, roots and all!</a:t>
            </a:r>
          </a:p>
          <a:p>
            <a:r>
              <a:rPr lang="en-US" sz="1200" kern="1200" dirty="0">
                <a:solidFill>
                  <a:schemeClr val="tx1"/>
                </a:solidFill>
                <a:effectLst/>
                <a:latin typeface="+mn-lt"/>
                <a:ea typeface="+mn-ea"/>
                <a:cs typeface="+mn-cs"/>
              </a:rPr>
              <a:t>I will cut off its fruit</a:t>
            </a:r>
          </a:p>
          <a:p>
            <a:r>
              <a:rPr lang="en-US" sz="1200" kern="1200" dirty="0">
                <a:solidFill>
                  <a:schemeClr val="tx1"/>
                </a:solidFill>
                <a:effectLst/>
                <a:latin typeface="+mn-lt"/>
                <a:ea typeface="+mn-ea"/>
                <a:cs typeface="+mn-cs"/>
              </a:rPr>
              <a:t>and let its leaves wither and die.</a:t>
            </a:r>
          </a:p>
          <a:p>
            <a:r>
              <a:rPr lang="en-US" sz="1200" kern="1200" dirty="0">
                <a:solidFill>
                  <a:schemeClr val="tx1"/>
                </a:solidFill>
                <a:effectLst/>
                <a:latin typeface="+mn-lt"/>
                <a:ea typeface="+mn-ea"/>
                <a:cs typeface="+mn-cs"/>
              </a:rPr>
              <a:t>I will pull it up easily</a:t>
            </a:r>
          </a:p>
          <a:p>
            <a:r>
              <a:rPr lang="en-US" sz="1200" kern="1200" dirty="0">
                <a:solidFill>
                  <a:schemeClr val="tx1"/>
                </a:solidFill>
                <a:effectLst/>
                <a:latin typeface="+mn-lt"/>
                <a:ea typeface="+mn-ea"/>
                <a:cs typeface="+mn-cs"/>
              </a:rPr>
              <a:t>without a strong arm or a large army.</a:t>
            </a:r>
          </a:p>
          <a:p>
            <a:r>
              <a:rPr lang="en-US" sz="1200" b="1"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But when the vine is transplanted,</a:t>
            </a:r>
          </a:p>
          <a:p>
            <a:r>
              <a:rPr lang="en-US" sz="1200" kern="1200" dirty="0">
                <a:solidFill>
                  <a:schemeClr val="tx1"/>
                </a:solidFill>
                <a:effectLst/>
                <a:latin typeface="+mn-lt"/>
                <a:ea typeface="+mn-ea"/>
                <a:cs typeface="+mn-cs"/>
              </a:rPr>
              <a:t>will it thrive?</a:t>
            </a:r>
          </a:p>
          <a:p>
            <a:r>
              <a:rPr lang="en-US" sz="1200" kern="1200" dirty="0">
                <a:solidFill>
                  <a:schemeClr val="tx1"/>
                </a:solidFill>
                <a:effectLst/>
                <a:latin typeface="+mn-lt"/>
                <a:ea typeface="+mn-ea"/>
                <a:cs typeface="+mn-cs"/>
              </a:rPr>
              <a:t>No, it will wither away</a:t>
            </a:r>
          </a:p>
          <a:p>
            <a:r>
              <a:rPr lang="en-US" sz="1200" kern="1200" dirty="0">
                <a:solidFill>
                  <a:schemeClr val="tx1"/>
                </a:solidFill>
                <a:effectLst/>
                <a:latin typeface="+mn-lt"/>
                <a:ea typeface="+mn-ea"/>
                <a:cs typeface="+mn-cs"/>
              </a:rPr>
              <a:t>when the east wind blows against it.</a:t>
            </a:r>
          </a:p>
          <a:p>
            <a:r>
              <a:rPr lang="en-US" sz="1200" kern="1200" dirty="0">
                <a:solidFill>
                  <a:schemeClr val="tx1"/>
                </a:solidFill>
                <a:effectLst/>
                <a:latin typeface="+mn-lt"/>
                <a:ea typeface="+mn-ea"/>
                <a:cs typeface="+mn-cs"/>
              </a:rPr>
              <a:t>It will die in the same good soil</a:t>
            </a:r>
          </a:p>
          <a:p>
            <a:r>
              <a:rPr lang="en-US" sz="1200" kern="1200" dirty="0">
                <a:solidFill>
                  <a:schemeClr val="tx1"/>
                </a:solidFill>
                <a:effectLst/>
                <a:latin typeface="+mn-lt"/>
                <a:ea typeface="+mn-ea"/>
                <a:cs typeface="+mn-cs"/>
              </a:rPr>
              <a:t>where it had grown so well.”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Riddle Explained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17:11</a:t>
            </a:r>
            <a:r>
              <a:rPr lang="en-US" sz="1200" kern="1200" dirty="0">
                <a:solidFill>
                  <a:schemeClr val="tx1"/>
                </a:solidFill>
                <a:effectLst/>
                <a:latin typeface="+mn-lt"/>
                <a:ea typeface="+mn-ea"/>
                <a:cs typeface="+mn-cs"/>
              </a:rPr>
              <a:t>    Then this message came to me from the LORD: </a:t>
            </a:r>
            <a:r>
              <a:rPr lang="en-US" sz="1200" b="1"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“Say to these rebels of Israel: Don’t you understand the meaning of this riddle of the eagles? The king of Babylon came to Jerusalem, took away her king and princes, and brought them to Babylon. </a:t>
            </a:r>
            <a:r>
              <a:rPr lang="en-US" sz="1200" b="1"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He made a treaty with a member of the royal family and forced him to take an oath of loyalty. He also exiled Israel’s most influential leaders, </a:t>
            </a:r>
            <a:r>
              <a:rPr lang="en-US" sz="1200" b="1"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so Israel would not become strong again and revolt. Only by keeping her treaty with Babylon could Israel survive.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17:15</a:t>
            </a:r>
            <a:r>
              <a:rPr lang="en-US" sz="1200" kern="1200" dirty="0">
                <a:solidFill>
                  <a:schemeClr val="tx1"/>
                </a:solidFill>
                <a:effectLst/>
                <a:latin typeface="+mn-lt"/>
                <a:ea typeface="+mn-ea"/>
                <a:cs typeface="+mn-cs"/>
              </a:rPr>
              <a:t>    “Nevertheless, this man of Israel’s royal family rebelled against Babylon, sending ambassadors to Egypt to request a great army and many horses. Can Israel break her sworn treaties like that and get away with it? </a:t>
            </a:r>
            <a:r>
              <a:rPr lang="en-US" sz="1200" b="1" kern="1200" baseline="30000" dirty="0">
                <a:solidFill>
                  <a:schemeClr val="tx1"/>
                </a:solidFill>
                <a:effectLst/>
                <a:latin typeface="+mn-lt"/>
                <a:ea typeface="+mn-ea"/>
                <a:cs typeface="+mn-cs"/>
              </a:rPr>
              <a:t>16</a:t>
            </a:r>
            <a:r>
              <a:rPr lang="en-US" sz="1200" kern="1200" dirty="0">
                <a:solidFill>
                  <a:schemeClr val="tx1"/>
                </a:solidFill>
                <a:effectLst/>
                <a:latin typeface="+mn-lt"/>
                <a:ea typeface="+mn-ea"/>
                <a:cs typeface="+mn-cs"/>
              </a:rPr>
              <a:t> No! For as surely as I live, says the Sovereign LORD, the king of Israel will die in Babylon, the land of the king who put him in power and whose treaty he disregarded and broke. </a:t>
            </a:r>
            <a:r>
              <a:rPr lang="en-US" sz="1200" b="1" kern="1200" baseline="300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 Pharaoh and all his mighty army will fail to help Israel when the king of Babylon lays siege to Jerusalem again and destroys many lives. </a:t>
            </a:r>
            <a:r>
              <a:rPr lang="en-US" sz="1200" b="1" kern="1200" baseline="30000" dirty="0">
                <a:solidFill>
                  <a:schemeClr val="tx1"/>
                </a:solidFill>
                <a:effectLst/>
                <a:latin typeface="+mn-lt"/>
                <a:ea typeface="+mn-ea"/>
                <a:cs typeface="+mn-cs"/>
              </a:rPr>
              <a:t>18</a:t>
            </a:r>
            <a:r>
              <a:rPr lang="en-US" sz="1200" kern="1200" dirty="0">
                <a:solidFill>
                  <a:schemeClr val="tx1"/>
                </a:solidFill>
                <a:effectLst/>
                <a:latin typeface="+mn-lt"/>
                <a:ea typeface="+mn-ea"/>
                <a:cs typeface="+mn-cs"/>
              </a:rPr>
              <a:t> For the king of Israel disregarded his treaty and broke it after swearing to obey; therefore, he will not escape.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17:19</a:t>
            </a:r>
            <a:r>
              <a:rPr lang="en-US" sz="1200" kern="1200" dirty="0">
                <a:solidFill>
                  <a:schemeClr val="tx1"/>
                </a:solidFill>
                <a:effectLst/>
                <a:latin typeface="+mn-lt"/>
                <a:ea typeface="+mn-ea"/>
                <a:cs typeface="+mn-cs"/>
              </a:rPr>
              <a:t>    “So this is what the Sovereign LORD says: As surely as I live, I will punish him for breaking my covenant and disregarding the solemn oath he made in my name. </a:t>
            </a:r>
            <a:r>
              <a:rPr lang="en-US" sz="1200" b="1" kern="1200" baseline="30000" dirty="0">
                <a:solidFill>
                  <a:schemeClr val="tx1"/>
                </a:solidFill>
                <a:effectLst/>
                <a:latin typeface="+mn-lt"/>
                <a:ea typeface="+mn-ea"/>
                <a:cs typeface="+mn-cs"/>
              </a:rPr>
              <a:t>20</a:t>
            </a:r>
            <a:r>
              <a:rPr lang="en-US" sz="1200" kern="1200" dirty="0">
                <a:solidFill>
                  <a:schemeClr val="tx1"/>
                </a:solidFill>
                <a:effectLst/>
                <a:latin typeface="+mn-lt"/>
                <a:ea typeface="+mn-ea"/>
                <a:cs typeface="+mn-cs"/>
              </a:rPr>
              <a:t> I will throw my net over him and capture him in my snare. I will bring him to Babylon and put him on trial for this treason against me. </a:t>
            </a:r>
            <a:r>
              <a:rPr lang="en-US" sz="1200" b="1" kern="1200" baseline="300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 And all his best warriors will be killed in battle, and those who survive will be scattered to the four winds. Then you will know that I, the LORD, have spoken.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17:22</a:t>
            </a:r>
            <a:r>
              <a:rPr lang="en-US" sz="1200" kern="1200" dirty="0">
                <a:solidFill>
                  <a:schemeClr val="tx1"/>
                </a:solidFill>
                <a:effectLst/>
                <a:latin typeface="+mn-lt"/>
                <a:ea typeface="+mn-ea"/>
                <a:cs typeface="+mn-cs"/>
              </a:rPr>
              <a:t>    “This is what the Sovereign LORD says: I will take a branch from the top of a tall cedar, and I will plant it on the top of Israel’s highest mountain. </a:t>
            </a:r>
            <a:r>
              <a:rPr lang="en-US" sz="1200" b="1" kern="1200" baseline="30000" dirty="0">
                <a:solidFill>
                  <a:schemeClr val="tx1"/>
                </a:solidFill>
                <a:effectLst/>
                <a:latin typeface="+mn-lt"/>
                <a:ea typeface="+mn-ea"/>
                <a:cs typeface="+mn-cs"/>
              </a:rPr>
              <a:t>23</a:t>
            </a:r>
            <a:r>
              <a:rPr lang="en-US" sz="1200" kern="1200" dirty="0">
                <a:solidFill>
                  <a:schemeClr val="tx1"/>
                </a:solidFill>
                <a:effectLst/>
                <a:latin typeface="+mn-lt"/>
                <a:ea typeface="+mn-ea"/>
                <a:cs typeface="+mn-cs"/>
              </a:rPr>
              <a:t> It will become a majestic cedar, sending forth its branches and producing seed. Birds of every sort will nest in it, finding shelter in the shade of its branches.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And all the trees will know that it is I, the LORD, who cuts the tall tree down and makes the short tree grow tall. It is I who makes the green tree wither and gives the dead tree new life. I, the LORD, have spoken, and I will do what I said!”</a:t>
            </a:r>
          </a:p>
          <a:p>
            <a:r>
              <a:rPr lang="en-US" sz="1200" kern="1200" dirty="0">
                <a:solidFill>
                  <a:schemeClr val="tx1"/>
                </a:solidFill>
                <a:effectLst/>
                <a:latin typeface="+mn-lt"/>
                <a:ea typeface="+mn-ea"/>
                <a:cs typeface="+mn-cs"/>
              </a:rPr>
              <a:t>The eagles and vine parable depicted God's judgment for trusting Egypt instead of him, yet even still he would restore them (Ezek 17).</a:t>
            </a:r>
            <a:r>
              <a:rPr lang="en-US" dirty="0">
                <a:effectLst/>
              </a:rPr>
              <a:t> </a:t>
            </a:r>
          </a:p>
          <a:p>
            <a:r>
              <a:rPr lang="en-US" altLang="zh-CN" dirty="0">
                <a:effectLst/>
                <a:latin typeface="Times New Roman" charset="0"/>
                <a:ea typeface="ＭＳ Ｐゴシック" charset="0"/>
                <a:cs typeface="ＭＳ Ｐゴシック" charset="0"/>
              </a:rPr>
              <a:t>_______</a:t>
            </a:r>
          </a:p>
          <a:p>
            <a:r>
              <a:rPr lang="en-US" altLang="zh-CN" dirty="0">
                <a:effectLst/>
                <a:latin typeface="Times New Roman" charset="0"/>
                <a:ea typeface="ＭＳ Ｐゴシック" charset="0"/>
                <a:cs typeface="ＭＳ Ｐゴシック" charset="0"/>
              </a:rPr>
              <a:t>Sadly, this parable depicts us today as well. Don't we often place our trust in someone and something other than God? We trust other nations, advanced weapons, political leaders, money, alliances, and simply ourselves.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3124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God holds each individual liable for his sin to encourage each person to repent and escape judgment (Ezek 18).</a:t>
            </a:r>
          </a:p>
          <a:p>
            <a:r>
              <a:rPr lang="en-US" dirty="0">
                <a:latin typeface="Arial" panose="020B0604020202020204" pitchFamily="34" charset="0"/>
                <a:cs typeface="Arial" panose="020B0604020202020204" pitchFamily="34" charset="0"/>
              </a:rPr>
              <a:t>Three generations are depicted.</a:t>
            </a:r>
          </a:p>
          <a:p>
            <a:r>
              <a:rPr lang="en-US" dirty="0">
                <a:latin typeface="Arial" panose="020B0604020202020204" pitchFamily="34" charset="0"/>
                <a:cs typeface="Arial" panose="020B0604020202020204" pitchFamily="34" charset="0"/>
              </a:rPr>
              <a:t>If the grandpa and grandson are righteous, but the middle generation is wicked, each will face God's judgment on their own.</a:t>
            </a:r>
          </a:p>
        </p:txBody>
      </p:sp>
    </p:spTree>
    <p:extLst>
      <p:ext uri="{BB962C8B-B14F-4D97-AF65-F5344CB8AC3E}">
        <p14:creationId xmlns:p14="http://schemas.microsoft.com/office/powerpoint/2010/main" val="380916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Subject: How should we respond when God disciplines his own people? What step can take when he withdraws his blessings from us when we turn away from him? I am NOT talking about a supposed loss of salvation because eternal life, by definition, is eternal and unchangeable. Instead, I am speaking of God making things difficult for those he loves—what do we do when he does that?</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altLang="zh-CN" dirty="0">
                <a:latin typeface="Times New Roman" charset="0"/>
                <a:ea typeface="ＭＳ Ｐゴシック" charset="0"/>
                <a:cs typeface="ＭＳ Ｐゴシック" charset="0"/>
              </a:rPr>
              <a:t>The parable of two lions lamented the evil rule of Jehoahaz and Jehoiakim ending in exile in Egypt and Babylon (19:1-9).</a:t>
            </a:r>
          </a:p>
          <a:p>
            <a:r>
              <a:rPr lang="en-US" altLang="zh-CN" dirty="0">
                <a:latin typeface="Times New Roman" charset="0"/>
                <a:ea typeface="ＭＳ Ｐゴシック" charset="0"/>
                <a:cs typeface="ＭＳ Ｐゴシック" charset="0"/>
              </a:rPr>
              <a:t>In fact, God warned that three of the last four kings would die outside the land.</a:t>
            </a:r>
          </a:p>
          <a:p>
            <a:r>
              <a:rPr lang="en-US" altLang="zh-CN" dirty="0">
                <a:latin typeface="Times New Roman" charset="0"/>
                <a:ea typeface="ＭＳ Ｐゴシック" charset="0"/>
                <a:cs typeface="ＭＳ Ｐゴシック" charset="0"/>
              </a:rPr>
              <a:t>• The first lion symbolizes Jehoahaz </a:t>
            </a:r>
          </a:p>
          <a:p>
            <a:r>
              <a:rPr lang="en-US" altLang="zh-CN" dirty="0">
                <a:latin typeface="Times New Roman" charset="0"/>
                <a:ea typeface="ＭＳ Ｐゴシック" charset="0"/>
                <a:cs typeface="ＭＳ Ｐゴシック" charset="0"/>
              </a:rPr>
              <a:t>• He was brought to Egypt after only 3 months of rule.</a:t>
            </a:r>
          </a:p>
          <a:p>
            <a:r>
              <a:rPr lang="en-US" altLang="zh-CN" dirty="0">
                <a:latin typeface="Times New Roman" charset="0"/>
                <a:ea typeface="ＭＳ Ｐゴシック" charset="0"/>
                <a:cs typeface="ＭＳ Ｐゴシック" charset="0"/>
              </a:rPr>
              <a:t>• The second lion depicts Jehoiachin </a:t>
            </a:r>
          </a:p>
          <a:p>
            <a:r>
              <a:rPr lang="en-US" altLang="zh-CN" dirty="0">
                <a:latin typeface="Times New Roman" charset="0"/>
                <a:ea typeface="ＭＳ Ｐゴシック" charset="0"/>
                <a:cs typeface="ＭＳ Ｐゴシック" charset="0"/>
              </a:rPr>
              <a:t>• He was brought with Ezekiel to Babylon.</a:t>
            </a:r>
          </a:p>
          <a:p>
            <a:r>
              <a:rPr lang="en-US" altLang="zh-CN" dirty="0">
                <a:latin typeface="Times New Roman" charset="0"/>
                <a:ea typeface="ＭＳ Ｐゴシック" charset="0"/>
                <a:cs typeface="ＭＳ Ｐゴシック" charset="0"/>
              </a:rPr>
              <a:t>After this, Zedekiah was captured and also brought to Babylon.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The withered vine parable lamented Zedekiah's rule that would end with the nation (vine) in exile in Babylon (19:10-14).</a:t>
            </a: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7861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17416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a:ln/>
        </p:spPr>
      </p:sp>
      <p:sp>
        <p:nvSpPr>
          <p:cNvPr id="2467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600" b="0" baseline="0" dirty="0">
                <a:latin typeface="Arial" panose="020B0604020202020204" pitchFamily="34" charset="0"/>
                <a:cs typeface="Arial" panose="020B0604020202020204" pitchFamily="34" charset="0"/>
              </a:rPr>
              <a:t>Israel's history of unfaithfulness in Egypt, the wilderness, and the Promised Land proves God’s fair judgment (20:1-31).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would keep Judah from imitating its idolatrous neighbors and restore them in the future (20:32-44).</a:t>
            </a:r>
          </a:p>
        </p:txBody>
      </p:sp>
      <p:sp>
        <p:nvSpPr>
          <p:cNvPr id="2467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49024E-C33A-854D-8473-1457EB4943ED}"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Tree>
    <p:extLst>
      <p:ext uri="{BB962C8B-B14F-4D97-AF65-F5344CB8AC3E}">
        <p14:creationId xmlns:p14="http://schemas.microsoft.com/office/powerpoint/2010/main" val="1747386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a:ln/>
        </p:spPr>
      </p:sp>
      <p:sp>
        <p:nvSpPr>
          <p:cNvPr id="2467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600" b="0" baseline="0" dirty="0">
                <a:latin typeface="Arial" panose="020B0604020202020204" pitchFamily="34" charset="0"/>
                <a:cs typeface="Arial" panose="020B0604020202020204" pitchFamily="34" charset="0"/>
              </a:rPr>
              <a:t>Israel's history of unfaithfulness in Egypt, the wilderness, and the Promised Land proves God’s fair judgment (20:1-31).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would keep Judah from imitating its idolatrous neighbors and restore them in the future (20:32-44).</a:t>
            </a:r>
          </a:p>
        </p:txBody>
      </p:sp>
      <p:sp>
        <p:nvSpPr>
          <p:cNvPr id="2467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49024E-C33A-854D-8473-1457EB4943ED}"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Tree>
    <p:extLst>
      <p:ext uri="{BB962C8B-B14F-4D97-AF65-F5344CB8AC3E}">
        <p14:creationId xmlns:p14="http://schemas.microsoft.com/office/powerpoint/2010/main" val="938830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The coming judgment under Nebuchadnezzar would be God's sword against the nation and Ammon (Ezek 21).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Times New Roman" pitchFamily="-10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Ezekiel 21:1-5 reads, "Then this message came to me from the LORD: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2</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“Son of man, turn and face Jerusalem and prophesy against Israel and her sanctuaries.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3</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Tell her, ‘This is what the LORD says: I am your enemy, O Israel, and I am about to </a:t>
            </a:r>
            <a:r>
              <a:rPr lang="en-US" sz="1200" b="0" kern="1200" dirty="0" err="1">
                <a:solidFill>
                  <a:schemeClr val="tx1"/>
                </a:solidFill>
                <a:effectLst/>
                <a:latin typeface="Times New Roman" pitchFamily="-108" charset="0"/>
                <a:ea typeface="ＭＳ Ｐゴシック" pitchFamily="-111" charset="-128"/>
                <a:cs typeface="ＭＳ Ｐゴシック" pitchFamily="-111" charset="-128"/>
              </a:rPr>
              <a:t>unsheath</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my sword to destroy your people—the righteous and the wicked alike.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4</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Yes, I will cut off both the righteous and the wicked! I will draw my sword against everyone in the land from south to north.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5</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Everyone in the world will know that I am the LORD. My sword is in my hand, and it will not return to its sheath until its work is finished.’"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Times New Roman" pitchFamily="-10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God then tells Ezekiel to continually groan aloud before the people until they ask why, and then he is to tell them that God's sword will strike all those in Jerusalem (21:6-17).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Times New Roman" pitchFamily="-10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The chapter ends with Babylon as God's sword. He travels south until the road splits and he isn't sure which way to go.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(Read 20-21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The omens say first to attack Jerusalem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But 21:28-32 is a message against Ammon also, which the Babylonians also later conquered.</a:t>
            </a:r>
          </a:p>
        </p:txBody>
      </p:sp>
    </p:spTree>
    <p:extLst>
      <p:ext uri="{BB962C8B-B14F-4D97-AF65-F5344CB8AC3E}">
        <p14:creationId xmlns:p14="http://schemas.microsoft.com/office/powerpoint/2010/main" val="2071356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20FA61-0031-E843-89A9-CFF0A0E2DA59}" type="slidenum">
              <a:rPr lang="en-US" sz="1200"/>
              <a:pPr/>
              <a:t>74</a:t>
            </a:fld>
            <a:endParaRPr lang="en-US" sz="1200"/>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err="1">
                <a:latin typeface="Arial"/>
                <a:cs typeface="Arial"/>
              </a:rPr>
              <a:t>Oholah</a:t>
            </a:r>
            <a:r>
              <a:rPr lang="en-US" dirty="0">
                <a:latin typeface="Arial"/>
                <a:cs typeface="Arial"/>
              </a:rPr>
              <a:t> signified Israel that lusted after Assyrians but became their slaves.</a:t>
            </a:r>
          </a:p>
          <a:p>
            <a:r>
              <a:rPr lang="en-US" dirty="0" err="1">
                <a:latin typeface="Arial"/>
                <a:cs typeface="Arial"/>
              </a:rPr>
              <a:t>Oholibah</a:t>
            </a:r>
            <a:r>
              <a:rPr lang="en-US" dirty="0">
                <a:latin typeface="Arial"/>
                <a:cs typeface="Arial"/>
              </a:rPr>
              <a:t> represented Judah that, in like manner, went after Babylon but also became slaves.</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Ezek. 23:1</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This message came to me from the LORD: </a:t>
            </a:r>
            <a:r>
              <a:rPr lang="en-US" sz="1200" b="1" kern="1200" baseline="30000" dirty="0">
                <a:solidFill>
                  <a:schemeClr val="tx1"/>
                </a:solidFill>
                <a:effectLst/>
                <a:latin typeface="Times New Roman" pitchFamily="-108" charset="0"/>
                <a:ea typeface="ＭＳ Ｐゴシック" pitchFamily="-111" charset="-128"/>
                <a:cs typeface="ＭＳ Ｐゴシック" pitchFamily="-111" charset="-128"/>
              </a:rPr>
              <a:t>2</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“Son of man, once there were two sisters who were daughters of the same mother. </a:t>
            </a:r>
            <a:r>
              <a:rPr lang="en-US" sz="1200" b="1" kern="1200" baseline="30000" dirty="0">
                <a:solidFill>
                  <a:schemeClr val="tx1"/>
                </a:solidFill>
                <a:effectLst/>
                <a:latin typeface="Times New Roman" pitchFamily="-108" charset="0"/>
                <a:ea typeface="ＭＳ Ｐゴシック" pitchFamily="-111" charset="-128"/>
                <a:cs typeface="ＭＳ Ｐゴシック" pitchFamily="-111" charset="-128"/>
              </a:rPr>
              <a:t>3</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They became prostitutes in Egypt. Even as young girls, they allowed men to fondle their breasts. </a:t>
            </a:r>
            <a:r>
              <a:rPr lang="en-US" sz="1200" b="1" kern="1200" baseline="30000" dirty="0">
                <a:solidFill>
                  <a:schemeClr val="tx1"/>
                </a:solidFill>
                <a:effectLst/>
                <a:latin typeface="Times New Roman" pitchFamily="-108" charset="0"/>
                <a:ea typeface="ＭＳ Ｐゴシック" pitchFamily="-111" charset="-128"/>
                <a:cs typeface="ＭＳ Ｐゴシック" pitchFamily="-111" charset="-128"/>
              </a:rPr>
              <a:t>4</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The older girl was named </a:t>
            </a:r>
            <a:r>
              <a:rPr lang="en-US" sz="1200" kern="1200" dirty="0" err="1">
                <a:solidFill>
                  <a:schemeClr val="tx1"/>
                </a:solidFill>
                <a:effectLst/>
                <a:latin typeface="Times New Roman" pitchFamily="-108" charset="0"/>
                <a:ea typeface="ＭＳ Ｐゴシック" pitchFamily="-111" charset="-128"/>
                <a:cs typeface="ＭＳ Ｐゴシック" pitchFamily="-111" charset="-128"/>
              </a:rPr>
              <a:t>Oholah</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and her sister was </a:t>
            </a:r>
            <a:r>
              <a:rPr lang="en-US" sz="1200" kern="1200" dirty="0" err="1">
                <a:solidFill>
                  <a:schemeClr val="tx1"/>
                </a:solidFill>
                <a:effectLst/>
                <a:latin typeface="Times New Roman" pitchFamily="-108" charset="0"/>
                <a:ea typeface="ＭＳ Ｐゴシック" pitchFamily="-111" charset="-128"/>
                <a:cs typeface="ＭＳ Ｐゴシック" pitchFamily="-111" charset="-128"/>
              </a:rPr>
              <a:t>Oholibah</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I married them, and they bore me sons and daughters. I am speaking of Samaria and Jerusalem, for </a:t>
            </a:r>
            <a:r>
              <a:rPr lang="en-US" sz="1200" kern="1200" dirty="0" err="1">
                <a:solidFill>
                  <a:schemeClr val="tx1"/>
                </a:solidFill>
                <a:effectLst/>
                <a:latin typeface="Times New Roman" pitchFamily="-108" charset="0"/>
                <a:ea typeface="ＭＳ Ｐゴシック" pitchFamily="-111" charset="-128"/>
                <a:cs typeface="ＭＳ Ｐゴシック" pitchFamily="-111" charset="-128"/>
              </a:rPr>
              <a:t>Oholah</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is Samaria and </a:t>
            </a:r>
            <a:r>
              <a:rPr lang="en-US" sz="1200" kern="1200" dirty="0" err="1">
                <a:solidFill>
                  <a:schemeClr val="tx1"/>
                </a:solidFill>
                <a:effectLst/>
                <a:latin typeface="Times New Roman" pitchFamily="-108" charset="0"/>
                <a:ea typeface="ＭＳ Ｐゴシック" pitchFamily="-111" charset="-128"/>
                <a:cs typeface="ＭＳ Ｐゴシック" pitchFamily="-111" charset="-128"/>
              </a:rPr>
              <a:t>Oholibah</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is Jerusalem.</a:t>
            </a:r>
          </a:p>
          <a:p>
            <a:endParaRPr lang="en-US" dirty="0">
              <a:latin typeface="Arial"/>
              <a:cs typeface="Arial"/>
            </a:endParaRPr>
          </a:p>
        </p:txBody>
      </p:sp>
    </p:spTree>
    <p:extLst>
      <p:ext uri="{BB962C8B-B14F-4D97-AF65-F5344CB8AC3E}">
        <p14:creationId xmlns:p14="http://schemas.microsoft.com/office/powerpoint/2010/main" val="2132921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death of Ezekiel's wife signified that everyone would lose close relatives in Jerusalem’s siege (24:15-27).</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002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Now the city of Jerusalem was already under attack and would fall (24:2).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33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cs typeface="ＭＳ Ｐゴシック" charset="0"/>
              </a:rPr>
              <a:t>This slide shows the Nebuchadnezzar</a:t>
            </a:r>
            <a:r>
              <a:rPr lang="uk-UA" altLang="ja-JP" dirty="0">
                <a:latin typeface="Calibri" charset="0"/>
                <a:cs typeface="ＭＳ Ｐゴシック" charset="0"/>
              </a:rPr>
              <a:t>'</a:t>
            </a:r>
            <a:r>
              <a:rPr lang="en-US" dirty="0">
                <a:latin typeface="Calibri" charset="0"/>
                <a:cs typeface="ＭＳ Ｐゴシック" charset="0"/>
              </a:rPr>
              <a:t>s 6 deportations to Babylon. The 597 BC deportation was the third of the six and the first of 2 major deportations, with 10,000 people deported.</a:t>
            </a:r>
          </a:p>
          <a:p>
            <a:r>
              <a:rPr lang="en-US" dirty="0">
                <a:latin typeface="Calibri" charset="0"/>
                <a:cs typeface="ＭＳ Ｐゴシック" charset="0"/>
              </a:rPr>
              <a:t>______</a:t>
            </a:r>
          </a:p>
          <a:p>
            <a:endParaRPr lang="en-US" dirty="0">
              <a:cs typeface="ＭＳ Ｐゴシック" charset="0"/>
            </a:endParaRPr>
          </a:p>
          <a:p>
            <a:r>
              <a:rPr lang="en-US" dirty="0">
                <a:cs typeface="ＭＳ Ｐゴシック" charset="0"/>
              </a:rPr>
              <a:t>OS-24-Jeremiah-53, 140</a:t>
            </a:r>
            <a:endParaRPr lang="en-US" dirty="0">
              <a:latin typeface="Calibri"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people were forced from Israel into exile.</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should we do now when God disciplines us? The LORD disciplines us now so we will…)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395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3507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FC70EB-5A47-3549-8B29-A94B8F7E7F1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4978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Jews traditionally have kept God's name holy by</a:t>
            </a:r>
            <a:r>
              <a:rPr lang="en-US" baseline="0"/>
              <a:t> not even uttering it.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52200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156033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However, we can certainly quench the Spirit through sin (1 Thess 5:19).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not put out the Spirit’s fire” (NIV) is more literal.</a:t>
            </a:r>
          </a:p>
          <a:p>
            <a:r>
              <a:rPr lang="en-US" dirty="0">
                <a:latin typeface="Arial" panose="020B0604020202020204" pitchFamily="34" charset="0"/>
                <a:cs typeface="Arial" panose="020B0604020202020204" pitchFamily="34" charset="0"/>
              </a:rPr>
              <a:t>Is God trying to ignite a fire in you but you keep throwing cold water on him?</a:t>
            </a:r>
          </a:p>
          <a:p>
            <a:r>
              <a:rPr lang="en-US" dirty="0">
                <a:latin typeface="Arial" panose="020B0604020202020204" pitchFamily="34" charset="0"/>
                <a:cs typeface="Arial" panose="020B0604020202020204" pitchFamily="34" charset="0"/>
              </a:rPr>
              <a:t>Do you want God’s glory in your life but also want to hold onto your sin? </a:t>
            </a:r>
          </a:p>
          <a:p>
            <a:r>
              <a:rPr lang="en-US" dirty="0">
                <a:latin typeface="Arial" panose="020B0604020202020204" pitchFamily="34" charset="0"/>
                <a:cs typeface="Arial" panose="020B0604020202020204" pitchFamily="34" charset="0"/>
              </a:rPr>
              <a:t>It doesn’t work that way!</a:t>
            </a:r>
          </a:p>
          <a:p>
            <a:r>
              <a:rPr lang="en-US" dirty="0">
                <a:latin typeface="Arial" panose="020B0604020202020204" pitchFamily="34" charset="0"/>
                <a:cs typeface="Arial" panose="020B0604020202020204" pitchFamily="34" charset="0"/>
              </a:rPr>
              <a:t>__________</a:t>
            </a:r>
          </a:p>
          <a:p>
            <a:r>
              <a:rPr lang="en-US" dirty="0">
                <a:latin typeface="Arial" panose="020B0604020202020204" pitchFamily="34" charset="0"/>
                <a:cs typeface="Arial" panose="020B0604020202020204" pitchFamily="34" charset="0"/>
              </a:rPr>
              <a:t>BE-26-Ezekiel-41</a:t>
            </a:r>
          </a:p>
          <a:p>
            <a:r>
              <a:rPr lang="en-US" dirty="0">
                <a:latin typeface="Arial" panose="020B0604020202020204" pitchFamily="34" charset="0"/>
                <a:cs typeface="Arial" panose="020B0604020202020204" pitchFamily="34" charset="0"/>
              </a:rPr>
              <a:t>OS-26-Ezek1-39-slide </a:t>
            </a:r>
          </a:p>
          <a:p>
            <a:r>
              <a:rPr lang="en-US" dirty="0">
                <a:latin typeface="Arial" panose="020B0604020202020204" pitchFamily="34" charset="0"/>
                <a:cs typeface="Arial" panose="020B0604020202020204" pitchFamily="34" charset="0"/>
              </a:rPr>
              <a:t>NS-13-1Thess-234</a:t>
            </a:r>
          </a:p>
        </p:txBody>
      </p:sp>
    </p:spTree>
    <p:extLst>
      <p:ext uri="{BB962C8B-B14F-4D97-AF65-F5344CB8AC3E}">
        <p14:creationId xmlns:p14="http://schemas.microsoft.com/office/powerpoint/2010/main" val="37600091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733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Jesus promised that the Holy Spirit would never leave us when we truly know him (John 14:15-17).</a:t>
            </a:r>
          </a:p>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904153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952484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FC70EB-5A47-3549-8B29-A94B8F7E7F1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135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Ezekiel was among 10,000 of them in Babylon, where God gave him an amazing vision of his glory in Ezekiel 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052503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01560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000782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4861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07208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84615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28095781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192878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[They needed to see that the LORD’s glory would not dwell with persistent idolatry.]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591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covered this vision last week where we saw our own responsibility to know God’s glory and share it with others.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239110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0830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408780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581442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256813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9F359D-698F-404A-A6FC-C09817F41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3903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pPr>
                <a:defRPr/>
              </a:pPr>
              <a:t>‹#›</a:t>
            </a:fld>
            <a:endParaRPr lang="en-US"/>
          </a:p>
        </p:txBody>
      </p:sp>
    </p:spTree>
    <p:extLst>
      <p:ext uri="{BB962C8B-B14F-4D97-AF65-F5344CB8AC3E}">
        <p14:creationId xmlns:p14="http://schemas.microsoft.com/office/powerpoint/2010/main" val="98691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pPr>
                <a:defRPr/>
              </a:pPr>
              <a:t>‹#›</a:t>
            </a:fld>
            <a:endParaRPr lang="en-US"/>
          </a:p>
        </p:txBody>
      </p:sp>
    </p:spTree>
    <p:extLst>
      <p:ext uri="{BB962C8B-B14F-4D97-AF65-F5344CB8AC3E}">
        <p14:creationId xmlns:p14="http://schemas.microsoft.com/office/powerpoint/2010/main" val="32961296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617746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767530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56311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33227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792294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64016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5265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540851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7361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3461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24851165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2133530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65253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11860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05230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0931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97927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19672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00268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0753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2420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8485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02397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73828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673217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4228198486"/>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7814070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31883751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16244851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784435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5403194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7149542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4959159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6432394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6484490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9085096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8988801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3307166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1155299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756627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39230048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7904454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2/18/24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864387084"/>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2/18/24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4194290946"/>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2/18/24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2009376440"/>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2/18/24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38737450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2/18/24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2459641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7769546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2/18/24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1522375115"/>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2/18/24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4680749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2/18/24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2876473200"/>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2/18/24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1367044002"/>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3059A56-8A47-7843-971B-279C924D807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83199687"/>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B124059-E71A-5E42-A1F3-B114119D8A95}"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9900535"/>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C40BFA0-AF58-EC44-9909-4DBE753CAB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0745964"/>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033AED-62B2-6C45-9F71-670DF616C91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546819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6F07B822-4EE2-0144-90F1-470A5446E7D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74230474"/>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FD96DAF2-D6F4-D44A-A22D-CD3CAB5A905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9434637"/>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EE31E89-0498-2243-85DE-F97E7883ABD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8212473"/>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DF75CE27-E69F-9E44-85C7-51577F5AC10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19756978"/>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28E2587-4360-9249-9EF0-060389AB5CF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10968190"/>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F4A084-B05A-294B-9CBA-3748FDD685A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4502976"/>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BDBBE780-CBF8-6B4E-BD71-CEC2D7494D7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5569331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394ABB-7E56-FF41-A68C-087EACFE07C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09430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526585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95667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450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893577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17594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3130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03416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722468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5173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71747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66738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705327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673971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365636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11985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648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23257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62636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8823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926773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233795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528255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915225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981359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91118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6673970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25011267"/>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57644547"/>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165660273"/>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82511826"/>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59345882"/>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28300522"/>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57980490"/>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95437947"/>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34703652"/>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15403882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pPr>
                <a:defRPr/>
              </a:pPr>
              <a:t>‹#›</a:t>
            </a:fld>
            <a:endParaRPr lang="en-US"/>
          </a:p>
        </p:txBody>
      </p:sp>
    </p:spTree>
    <p:extLst>
      <p:ext uri="{BB962C8B-B14F-4D97-AF65-F5344CB8AC3E}">
        <p14:creationId xmlns:p14="http://schemas.microsoft.com/office/powerpoint/2010/main" val="1210148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774704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46159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694519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64498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94709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59980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9944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419863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717085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6809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959912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894533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696562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38689925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727648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244724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381448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31910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89156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33778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948611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04427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800237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492053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355001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2902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5037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514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2644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2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3435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5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4568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5652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324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4903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480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1631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4057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72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5586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1160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7402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4531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0283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0270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660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27524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77204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512851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95421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508031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698791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96161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512794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633671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642607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374541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37312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63831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49479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36748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677129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965818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666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9701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4201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780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pPr>
                <a:defRPr/>
              </a:pPr>
              <a:t>‹#›</a:t>
            </a:fld>
            <a:endParaRPr lang="en-US"/>
          </a:p>
        </p:txBody>
      </p:sp>
    </p:spTree>
    <p:extLst>
      <p:ext uri="{BB962C8B-B14F-4D97-AF65-F5344CB8AC3E}">
        <p14:creationId xmlns:p14="http://schemas.microsoft.com/office/powerpoint/2010/main" val="2532023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9902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357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4096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8898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93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010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pPr>
                <a:defRPr/>
              </a:pPr>
              <a:t>‹#›</a:t>
            </a:fld>
            <a:endParaRPr lang="en-US"/>
          </a:p>
        </p:txBody>
      </p:sp>
    </p:spTree>
    <p:extLst>
      <p:ext uri="{BB962C8B-B14F-4D97-AF65-F5344CB8AC3E}">
        <p14:creationId xmlns:p14="http://schemas.microsoft.com/office/powerpoint/2010/main" val="772635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2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pPr>
                <a:defRPr/>
              </a:pPr>
              <a:t>‹#›</a:t>
            </a:fld>
            <a:endParaRPr lang="en-US"/>
          </a:p>
        </p:txBody>
      </p:sp>
    </p:spTree>
    <p:extLst>
      <p:ext uri="{BB962C8B-B14F-4D97-AF65-F5344CB8AC3E}">
        <p14:creationId xmlns:p14="http://schemas.microsoft.com/office/powerpoint/2010/main" val="368266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705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372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350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555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56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247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291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732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019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73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pPr>
                <a:defRPr/>
              </a:pPr>
              <a:t>‹#›</a:t>
            </a:fld>
            <a:endParaRPr lang="en-US"/>
          </a:p>
        </p:txBody>
      </p:sp>
    </p:spTree>
    <p:extLst>
      <p:ext uri="{BB962C8B-B14F-4D97-AF65-F5344CB8AC3E}">
        <p14:creationId xmlns:p14="http://schemas.microsoft.com/office/powerpoint/2010/main" val="1098379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pPr>
                <a:defRPr/>
              </a:pPr>
              <a:t>‹#›</a:t>
            </a:fld>
            <a:endParaRPr lang="en-US"/>
          </a:p>
        </p:txBody>
      </p:sp>
    </p:spTree>
    <p:extLst>
      <p:ext uri="{BB962C8B-B14F-4D97-AF65-F5344CB8AC3E}">
        <p14:creationId xmlns:p14="http://schemas.microsoft.com/office/powerpoint/2010/main" val="3285561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3565987"/>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633063"/>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92452997"/>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5308317"/>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1682709"/>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1458222"/>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7365898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pPr>
                <a:defRPr/>
              </a:pPr>
              <a:t>‹#›</a:t>
            </a:fld>
            <a:endParaRPr lang="en-US"/>
          </a:p>
        </p:txBody>
      </p:sp>
    </p:spTree>
    <p:extLst>
      <p:ext uri="{BB962C8B-B14F-4D97-AF65-F5344CB8AC3E}">
        <p14:creationId xmlns:p14="http://schemas.microsoft.com/office/powerpoint/2010/main" val="3441773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23051"/>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6714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7767244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1537183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27938"/>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175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64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pPr>
                <a:defRPr/>
              </a:pPr>
              <a:t>‹#›</a:t>
            </a:fld>
            <a:endParaRPr lang="en-US"/>
          </a:p>
        </p:txBody>
      </p:sp>
    </p:spTree>
    <p:extLst>
      <p:ext uri="{BB962C8B-B14F-4D97-AF65-F5344CB8AC3E}">
        <p14:creationId xmlns:p14="http://schemas.microsoft.com/office/powerpoint/2010/main" val="1510079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30864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866171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22525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307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1.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image" Target="../media/image4.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theme" Target="../theme/theme14.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5.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6.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8.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7.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9.jpe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8.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20.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9.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2D1EF1ED-5190-4941-AF19-B7A3177202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921" r:id="rId1"/>
    <p:sldLayoutId id="2147501922" r:id="rId2"/>
    <p:sldLayoutId id="2147501923" r:id="rId3"/>
    <p:sldLayoutId id="2147501924" r:id="rId4"/>
    <p:sldLayoutId id="2147501925" r:id="rId5"/>
    <p:sldLayoutId id="2147501926" r:id="rId6"/>
    <p:sldLayoutId id="2147501927" r:id="rId7"/>
    <p:sldLayoutId id="2147501928" r:id="rId8"/>
    <p:sldLayoutId id="2147501929" r:id="rId9"/>
    <p:sldLayoutId id="2147501930"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42523473"/>
      </p:ext>
    </p:extLst>
  </p:cSld>
  <p:clrMap bg1="dk2" tx1="lt1" bg2="dk1" tx2="lt2" accent1="accent1" accent2="accent2" accent3="accent3" accent4="accent4" accent5="accent5" accent6="accent6" hlink="hlink" folHlink="folHlink"/>
  <p:sldLayoutIdLst>
    <p:sldLayoutId id="214750276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202231"/>
      </p:ext>
    </p:extLst>
  </p:cSld>
  <p:clrMap bg1="dk2" tx1="lt1" bg2="dk1" tx2="lt2" accent1="accent1" accent2="accent2" accent3="accent3" accent4="accent4" accent5="accent5" accent6="accent6" hlink="hlink" folHlink="folHlink"/>
  <p:sldLayoutIdLst>
    <p:sldLayoutId id="2147502767" r:id="rId1"/>
    <p:sldLayoutId id="2147502768" r:id="rId2"/>
    <p:sldLayoutId id="2147502769" r:id="rId3"/>
    <p:sldLayoutId id="2147502770" r:id="rId4"/>
    <p:sldLayoutId id="2147502771" r:id="rId5"/>
    <p:sldLayoutId id="2147502772" r:id="rId6"/>
    <p:sldLayoutId id="2147502773" r:id="rId7"/>
    <p:sldLayoutId id="2147502774" r:id="rId8"/>
    <p:sldLayoutId id="2147502775" r:id="rId9"/>
    <p:sldLayoutId id="2147502776" r:id="rId10"/>
    <p:sldLayoutId id="2147502777" r:id="rId11"/>
    <p:sldLayoutId id="2147502778" r:id="rId12"/>
    <p:sldLayoutId id="2147502779" r:id="rId13"/>
    <p:sldLayoutId id="2147502780"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9984912"/>
      </p:ext>
    </p:extLst>
  </p:cSld>
  <p:clrMap bg1="lt1" tx1="dk1" bg2="lt2" tx2="dk2" accent1="accent1" accent2="accent2" accent3="accent3" accent4="accent4" accent5="accent5" accent6="accent6" hlink="hlink" folHlink="folHlink"/>
  <p:sldLayoutIdLst>
    <p:sldLayoutId id="2147502782"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756131137"/>
      </p:ext>
    </p:extLst>
  </p:cSld>
  <p:clrMap bg1="lt1" tx1="dk1" bg2="lt2" tx2="dk2" accent1="accent1" accent2="accent2" accent3="accent3" accent4="accent4" accent5="accent5" accent6="accent6" hlink="hlink" folHlink="folHlink"/>
  <p:sldLayoutIdLst>
    <p:sldLayoutId id="2147502784" r:id="rId1"/>
    <p:sldLayoutId id="2147502785"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3502491858"/>
      </p:ext>
    </p:extLst>
  </p:cSld>
  <p:clrMap bg1="lt1" tx1="dk1" bg2="lt2" tx2="dk2" accent1="accent1" accent2="accent2" accent3="accent3" accent4="accent4" accent5="accent5" accent6="accent6" hlink="hlink" folHlink="folHlink"/>
  <p:sldLayoutIdLst>
    <p:sldLayoutId id="2147502787" r:id="rId1"/>
    <p:sldLayoutId id="2147502788" r:id="rId2"/>
    <p:sldLayoutId id="2147502789" r:id="rId3"/>
    <p:sldLayoutId id="2147502790" r:id="rId4"/>
    <p:sldLayoutId id="2147502791" r:id="rId5"/>
    <p:sldLayoutId id="2147502792" r:id="rId6"/>
    <p:sldLayoutId id="2147502793" r:id="rId7"/>
    <p:sldLayoutId id="2147502794" r:id="rId8"/>
    <p:sldLayoutId id="2147502795" r:id="rId9"/>
    <p:sldLayoutId id="2147502796" r:id="rId10"/>
    <p:sldLayoutId id="2147502797" r:id="rId11"/>
    <p:sldLayoutId id="2147502798" r:id="rId12"/>
    <p:sldLayoutId id="2147502799" r:id="rId13"/>
    <p:sldLayoutId id="214750280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2/18/24</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0474"/>
      </p:ext>
    </p:extLst>
  </p:cSld>
  <p:clrMap bg1="lt1" tx1="dk1" bg2="lt2" tx2="dk2" accent1="accent1" accent2="accent2" accent3="accent3" accent4="accent4" accent5="accent5" accent6="accent6" hlink="hlink" folHlink="folHlink"/>
  <p:sldLayoutIdLst>
    <p:sldLayoutId id="2147503172" r:id="rId1"/>
    <p:sldLayoutId id="2147503173" r:id="rId2"/>
    <p:sldLayoutId id="2147503174" r:id="rId3"/>
    <p:sldLayoutId id="2147503175" r:id="rId4"/>
    <p:sldLayoutId id="2147503176" r:id="rId5"/>
    <p:sldLayoutId id="2147503177" r:id="rId6"/>
    <p:sldLayoutId id="2147503178" r:id="rId7"/>
    <p:sldLayoutId id="2147503179" r:id="rId8"/>
    <p:sldLayoutId id="2147503180" r:id="rId9"/>
    <p:sldLayoutId id="2147503181"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8707"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983882"/>
      </p:ext>
    </p:extLst>
  </p:cSld>
  <p:clrMap bg1="lt1" tx1="dk1" bg2="lt2" tx2="dk2" accent1="accent1" accent2="accent2" accent3="accent3" accent4="accent4" accent5="accent5" accent6="accent6" hlink="hlink" folHlink="folHlink"/>
  <p:sldLayoutIdLst>
    <p:sldLayoutId id="2147503268" r:id="rId1"/>
    <p:sldLayoutId id="2147503269" r:id="rId2"/>
    <p:sldLayoutId id="2147503270" r:id="rId3"/>
    <p:sldLayoutId id="2147503271" r:id="rId4"/>
    <p:sldLayoutId id="2147503272" r:id="rId5"/>
    <p:sldLayoutId id="2147503273" r:id="rId6"/>
    <p:sldLayoutId id="2147503274" r:id="rId7"/>
    <p:sldLayoutId id="2147503275" r:id="rId8"/>
    <p:sldLayoutId id="2147503276" r:id="rId9"/>
    <p:sldLayoutId id="2147503277" r:id="rId10"/>
    <p:sldLayoutId id="2147503278" r:id="rId11"/>
    <p:sldLayoutId id="2147503279"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02060997"/>
      </p:ext>
    </p:extLst>
  </p:cSld>
  <p:clrMap bg1="lt1" tx1="dk1" bg2="lt2" tx2="dk2" accent1="accent1" accent2="accent2" accent3="accent3" accent4="accent4" accent5="accent5" accent6="accent6" hlink="hlink" folHlink="folHlink"/>
  <p:sldLayoutIdLst>
    <p:sldLayoutId id="2147503387" r:id="rId1"/>
    <p:sldLayoutId id="2147503388" r:id="rId2"/>
    <p:sldLayoutId id="2147503389" r:id="rId3"/>
    <p:sldLayoutId id="2147503390" r:id="rId4"/>
    <p:sldLayoutId id="2147503391" r:id="rId5"/>
    <p:sldLayoutId id="2147503392" r:id="rId6"/>
    <p:sldLayoutId id="2147503393" r:id="rId7"/>
    <p:sldLayoutId id="2147503394" r:id="rId8"/>
    <p:sldLayoutId id="2147503395" r:id="rId9"/>
    <p:sldLayoutId id="2147503396" r:id="rId10"/>
    <p:sldLayoutId id="2147503397" r:id="rId11"/>
    <p:sldLayoutId id="2147503398" r:id="rId12"/>
    <p:sldLayoutId id="21475033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8067971"/>
      </p:ext>
    </p:extLst>
  </p:cSld>
  <p:clrMap bg1="dk2" tx1="lt1" bg2="dk1" tx2="lt2" accent1="accent1" accent2="accent2" accent3="accent3" accent4="accent4" accent5="accent5" accent6="accent6" hlink="hlink" folHlink="folHlink"/>
  <p:sldLayoutIdLst>
    <p:sldLayoutId id="2147503401" r:id="rId1"/>
    <p:sldLayoutId id="2147503402" r:id="rId2"/>
    <p:sldLayoutId id="2147503403" r:id="rId3"/>
    <p:sldLayoutId id="2147503404" r:id="rId4"/>
    <p:sldLayoutId id="2147503405" r:id="rId5"/>
    <p:sldLayoutId id="2147503406" r:id="rId6"/>
    <p:sldLayoutId id="2147503407" r:id="rId7"/>
    <p:sldLayoutId id="2147503408" r:id="rId8"/>
    <p:sldLayoutId id="2147503409" r:id="rId9"/>
    <p:sldLayoutId id="2147503410" r:id="rId10"/>
    <p:sldLayoutId id="2147503411" r:id="rId11"/>
    <p:sldLayoutId id="21475034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87297433"/>
      </p:ext>
    </p:extLst>
  </p:cSld>
  <p:clrMap bg1="dk2" tx1="lt1" bg2="dk1" tx2="lt2" accent1="accent1" accent2="accent2" accent3="accent3" accent4="accent4" accent5="accent5" accent6="accent6" hlink="hlink" folHlink="folHlink"/>
  <p:sldLayoutIdLst>
    <p:sldLayoutId id="2147503414" r:id="rId1"/>
    <p:sldLayoutId id="2147503415" r:id="rId2"/>
    <p:sldLayoutId id="2147503416" r:id="rId3"/>
    <p:sldLayoutId id="2147503417" r:id="rId4"/>
    <p:sldLayoutId id="2147503418" r:id="rId5"/>
    <p:sldLayoutId id="2147503419" r:id="rId6"/>
    <p:sldLayoutId id="2147503420" r:id="rId7"/>
    <p:sldLayoutId id="2147503421" r:id="rId8"/>
    <p:sldLayoutId id="2147503422" r:id="rId9"/>
    <p:sldLayoutId id="2147503423" r:id="rId10"/>
    <p:sldLayoutId id="214750342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00098732"/>
      </p:ext>
    </p:extLst>
  </p:cSld>
  <p:clrMap bg1="lt1" tx1="dk1" bg2="lt2" tx2="dk2" accent1="accent1" accent2="accent2" accent3="accent3" accent4="accent4" accent5="accent5" accent6="accent6" hlink="hlink" folHlink="folHlink"/>
  <p:sldLayoutIdLst>
    <p:sldLayoutId id="2147503426" r:id="rId1"/>
    <p:sldLayoutId id="2147503427" r:id="rId2"/>
    <p:sldLayoutId id="2147503428" r:id="rId3"/>
    <p:sldLayoutId id="2147503429" r:id="rId4"/>
    <p:sldLayoutId id="2147503430" r:id="rId5"/>
    <p:sldLayoutId id="2147503431" r:id="rId6"/>
    <p:sldLayoutId id="2147503432" r:id="rId7"/>
    <p:sldLayoutId id="2147503433" r:id="rId8"/>
    <p:sldLayoutId id="2147503434" r:id="rId9"/>
    <p:sldLayoutId id="2147503435" r:id="rId10"/>
    <p:sldLayoutId id="2147503436" r:id="rId11"/>
    <p:sldLayoutId id="2147503437" r:id="rId12"/>
    <p:sldLayoutId id="2147503438" r:id="rId13"/>
    <p:sldLayoutId id="214750343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80189855"/>
      </p:ext>
    </p:extLst>
  </p:cSld>
  <p:clrMap bg1="lt1" tx1="dk1" bg2="lt2" tx2="dk2" accent1="accent1" accent2="accent2" accent3="accent3" accent4="accent4" accent5="accent5" accent6="accent6" hlink="hlink" folHlink="folHlink"/>
  <p:sldLayoutIdLst>
    <p:sldLayoutId id="2147503441" r:id="rId1"/>
    <p:sldLayoutId id="2147503442" r:id="rId2"/>
    <p:sldLayoutId id="2147503443" r:id="rId3"/>
    <p:sldLayoutId id="2147503444" r:id="rId4"/>
    <p:sldLayoutId id="2147503445" r:id="rId5"/>
    <p:sldLayoutId id="2147503446" r:id="rId6"/>
    <p:sldLayoutId id="2147503447" r:id="rId7"/>
    <p:sldLayoutId id="2147503448" r:id="rId8"/>
    <p:sldLayoutId id="2147503449" r:id="rId9"/>
    <p:sldLayoutId id="2147503450" r:id="rId10"/>
    <p:sldLayoutId id="214750345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324796928"/>
      </p:ext>
    </p:extLst>
  </p:cSld>
  <p:clrMap bg1="lt1" tx1="dk1" bg2="lt2" tx2="dk2" accent1="accent1" accent2="accent2" accent3="accent3" accent4="accent4" accent5="accent5" accent6="accent6" hlink="hlink" folHlink="folHlink"/>
  <p:sldLayoutIdLst>
    <p:sldLayoutId id="2147503453" r:id="rId1"/>
    <p:sldLayoutId id="2147503454" r:id="rId2"/>
    <p:sldLayoutId id="2147503455" r:id="rId3"/>
    <p:sldLayoutId id="2147503456" r:id="rId4"/>
    <p:sldLayoutId id="2147503457" r:id="rId5"/>
    <p:sldLayoutId id="2147503458" r:id="rId6"/>
    <p:sldLayoutId id="2147503459" r:id="rId7"/>
    <p:sldLayoutId id="2147503460" r:id="rId8"/>
    <p:sldLayoutId id="2147503461" r:id="rId9"/>
    <p:sldLayoutId id="2147503462" r:id="rId10"/>
    <p:sldLayoutId id="2147503463" r:id="rId11"/>
    <p:sldLayoutId id="2147503464" r:id="rId12"/>
    <p:sldLayoutId id="21475034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40617085"/>
      </p:ext>
    </p:extLst>
  </p:cSld>
  <p:clrMap bg1="lt1" tx1="dk1" bg2="lt2" tx2="dk2" accent1="accent1" accent2="accent2" accent3="accent3" accent4="accent4" accent5="accent5" accent6="accent6" hlink="hlink" folHlink="folHlink"/>
  <p:sldLayoutIdLst>
    <p:sldLayoutId id="2147503467" r:id="rId1"/>
    <p:sldLayoutId id="2147503468" r:id="rId2"/>
    <p:sldLayoutId id="2147503469" r:id="rId3"/>
    <p:sldLayoutId id="2147503470" r:id="rId4"/>
    <p:sldLayoutId id="2147503471" r:id="rId5"/>
    <p:sldLayoutId id="2147503472" r:id="rId6"/>
    <p:sldLayoutId id="2147503473" r:id="rId7"/>
    <p:sldLayoutId id="2147503474" r:id="rId8"/>
    <p:sldLayoutId id="2147503475" r:id="rId9"/>
    <p:sldLayoutId id="2147503476" r:id="rId10"/>
    <p:sldLayoutId id="21475034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5118"/>
      </p:ext>
    </p:extLst>
  </p:cSld>
  <p:clrMap bg1="lt1" tx1="dk1" bg2="lt2" tx2="dk2" accent1="accent1" accent2="accent2" accent3="accent3" accent4="accent4" accent5="accent5" accent6="accent6" hlink="hlink" folHlink="folHlink"/>
  <p:sldLayoutIdLst>
    <p:sldLayoutId id="21475034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92790368"/>
      </p:ext>
    </p:extLst>
  </p:cSld>
  <p:clrMap bg1="lt1" tx1="dk1" bg2="lt2" tx2="dk2" accent1="accent1" accent2="accent2" accent3="accent3" accent4="accent4" accent5="accent5" accent6="accent6" hlink="hlink" folHlink="folHlink"/>
  <p:sldLayoutIdLst>
    <p:sldLayoutId id="2147503481" r:id="rId1"/>
    <p:sldLayoutId id="2147503482" r:id="rId2"/>
    <p:sldLayoutId id="2147503483" r:id="rId3"/>
    <p:sldLayoutId id="2147503484" r:id="rId4"/>
    <p:sldLayoutId id="2147503485" r:id="rId5"/>
    <p:sldLayoutId id="2147503486" r:id="rId6"/>
    <p:sldLayoutId id="2147503487" r:id="rId7"/>
    <p:sldLayoutId id="2147503488" r:id="rId8"/>
    <p:sldLayoutId id="2147503489" r:id="rId9"/>
    <p:sldLayoutId id="2147503490" r:id="rId10"/>
    <p:sldLayoutId id="2147503491" r:id="rId11"/>
    <p:sldLayoutId id="2147503492" r:id="rId12"/>
    <p:sldLayoutId id="21475034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56718"/>
      </p:ext>
    </p:extLst>
  </p:cSld>
  <p:clrMap bg1="lt1" tx1="dk1" bg2="lt2" tx2="dk2" accent1="accent1" accent2="accent2" accent3="accent3" accent4="accent4" accent5="accent5" accent6="accent6" hlink="hlink" folHlink="folHlink"/>
  <p:sldLayoutIdLst>
    <p:sldLayoutId id="2147502449" r:id="rId1"/>
    <p:sldLayoutId id="2147502450" r:id="rId2"/>
    <p:sldLayoutId id="2147502451" r:id="rId3"/>
    <p:sldLayoutId id="2147502452" r:id="rId4"/>
    <p:sldLayoutId id="2147502453" r:id="rId5"/>
    <p:sldLayoutId id="2147502454" r:id="rId6"/>
    <p:sldLayoutId id="2147502455" r:id="rId7"/>
    <p:sldLayoutId id="2147502456" r:id="rId8"/>
    <p:sldLayoutId id="2147502457" r:id="rId9"/>
    <p:sldLayoutId id="2147502458" r:id="rId10"/>
    <p:sldLayoutId id="21475024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875399335"/>
      </p:ext>
    </p:extLst>
  </p:cSld>
  <p:clrMap bg1="lt1" tx1="dk1" bg2="lt2" tx2="dk2" accent1="accent1" accent2="accent2" accent3="accent3" accent4="accent4" accent5="accent5" accent6="accent6" hlink="hlink" folHlink="folHlink"/>
  <p:sldLayoutIdLst>
    <p:sldLayoutId id="2147502633" r:id="rId1"/>
    <p:sldLayoutId id="2147502634" r:id="rId2"/>
    <p:sldLayoutId id="2147502635" r:id="rId3"/>
    <p:sldLayoutId id="2147502636" r:id="rId4"/>
    <p:sldLayoutId id="2147502637" r:id="rId5"/>
    <p:sldLayoutId id="2147502638" r:id="rId6"/>
    <p:sldLayoutId id="2147502639" r:id="rId7"/>
    <p:sldLayoutId id="2147502640" r:id="rId8"/>
    <p:sldLayoutId id="2147502641" r:id="rId9"/>
    <p:sldLayoutId id="2147502642" r:id="rId10"/>
    <p:sldLayoutId id="214750264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490263"/>
      </p:ext>
    </p:extLst>
  </p:cSld>
  <p:clrMap bg1="lt1" tx1="dk1" bg2="lt2" tx2="dk2" accent1="accent1" accent2="accent2" accent3="accent3" accent4="accent4" accent5="accent5" accent6="accent6" hlink="hlink" folHlink="folHlink"/>
  <p:sldLayoutIdLst>
    <p:sldLayoutId id="2147502659" r:id="rId1"/>
    <p:sldLayoutId id="2147502660" r:id="rId2"/>
    <p:sldLayoutId id="2147502661" r:id="rId3"/>
    <p:sldLayoutId id="2147502662" r:id="rId4"/>
    <p:sldLayoutId id="2147502663" r:id="rId5"/>
    <p:sldLayoutId id="2147502664" r:id="rId6"/>
    <p:sldLayoutId id="2147502665" r:id="rId7"/>
    <p:sldLayoutId id="2147502666" r:id="rId8"/>
    <p:sldLayoutId id="2147502667" r:id="rId9"/>
    <p:sldLayoutId id="2147502668" r:id="rId10"/>
    <p:sldLayoutId id="2147502669" r:id="rId11"/>
    <p:sldLayoutId id="214750267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50.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9.xml"/><Relationship Id="rId1" Type="http://schemas.openxmlformats.org/officeDocument/2006/relationships/slideLayout" Target="../slideLayouts/slideLayout42.xml"/><Relationship Id="rId5" Type="http://schemas.openxmlformats.org/officeDocument/2006/relationships/hyperlink" Target="https://creativecommons.org/licenses/by-sa/3.0/" TargetMode="External"/><Relationship Id="rId4" Type="http://schemas.openxmlformats.org/officeDocument/2006/relationships/hyperlink" Target="http://christianity.stackexchange.com/questions/50474/why-did-the-temple-in-ezekiel-have-stairs-leading-up-to-the-altar"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0.xml"/><Relationship Id="rId1" Type="http://schemas.openxmlformats.org/officeDocument/2006/relationships/slideLayout" Target="../slideLayouts/slideLayout250.xml"/><Relationship Id="rId4" Type="http://schemas.openxmlformats.org/officeDocument/2006/relationships/image" Target="../media/image13.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hemeOverride" Target="../theme/themeOverride7.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0.xml"/><Relationship Id="rId1" Type="http://schemas.openxmlformats.org/officeDocument/2006/relationships/themeOverride" Target="../theme/themeOverride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60.xml"/><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hyperlink" Target="https://creativecommons.org/licenses/by-sa/3.0/" TargetMode="External"/><Relationship Id="rId4" Type="http://schemas.openxmlformats.org/officeDocument/2006/relationships/hyperlink" Target="http://christianity.stackexchange.com/questions/50474/why-did-the-temple-in-ezekiel-have-stairs-leading-up-to-the-altar"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10.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3.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6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6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6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64.xml"/><Relationship Id="rId5" Type="http://schemas.openxmlformats.org/officeDocument/2006/relationships/hyperlink" Target="https://creativecommons.org/licenses/by/3.0/" TargetMode="External"/><Relationship Id="rId4" Type="http://schemas.openxmlformats.org/officeDocument/2006/relationships/hyperlink" Target="https://www.flickr.com/photos/davidstanleytravel/3581519685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64.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PikiWiki_Israel_11222_Sunset_in_the_mountains_of_Safed.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6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64.xml"/><Relationship Id="rId5" Type="http://schemas.openxmlformats.org/officeDocument/2006/relationships/hyperlink" Target="https://creativecommons.org/licenses/by-nc-sa/3.0/" TargetMode="External"/><Relationship Id="rId4" Type="http://schemas.openxmlformats.org/officeDocument/2006/relationships/hyperlink" Target="https://namu.moe/g/%EB%B0%94%EC%95%8C"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5.xml"/><Relationship Id="rId1" Type="http://schemas.openxmlformats.org/officeDocument/2006/relationships/themeOverride" Target="../theme/themeOverride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6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5.xml"/><Relationship Id="rId1" Type="http://schemas.openxmlformats.org/officeDocument/2006/relationships/themeOverride" Target="../theme/themeOverride3.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5.xml"/><Relationship Id="rId1" Type="http://schemas.openxmlformats.org/officeDocument/2006/relationships/themeOverride" Target="../theme/themeOverride4.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4.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3.xml"/><Relationship Id="rId1" Type="http://schemas.openxmlformats.org/officeDocument/2006/relationships/themeOverride" Target="../theme/themeOverride5.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5.xml"/><Relationship Id="rId1" Type="http://schemas.openxmlformats.org/officeDocument/2006/relationships/themeOverride" Target="../theme/themeOverride6.xml"/><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83.xml"/><Relationship Id="rId6" Type="http://schemas.openxmlformats.org/officeDocument/2006/relationships/image" Target="../media/image50.jpeg"/><Relationship Id="rId11" Type="http://schemas.openxmlformats.org/officeDocument/2006/relationships/image" Target="../media/image55.emf"/><Relationship Id="rId5" Type="http://schemas.openxmlformats.org/officeDocument/2006/relationships/image" Target="../media/image49.emf"/><Relationship Id="rId10" Type="http://schemas.openxmlformats.org/officeDocument/2006/relationships/image" Target="../media/image54.emf"/><Relationship Id="rId4" Type="http://schemas.openxmlformats.org/officeDocument/2006/relationships/image" Target="../media/image48.jpeg"/><Relationship Id="rId9" Type="http://schemas.openxmlformats.org/officeDocument/2006/relationships/image" Target="../media/image53.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6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6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60.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6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164.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64.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6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64.xml"/><Relationship Id="rId5" Type="http://schemas.openxmlformats.org/officeDocument/2006/relationships/image" Target="../media/image73.jpe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64.xml"/><Relationship Id="rId5" Type="http://schemas.openxmlformats.org/officeDocument/2006/relationships/image" Target="../media/image75.jpeg"/><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hyperlink" Target="https://creativecommons.org/licenses/by-nc-nd/3.0/" TargetMode="External"/><Relationship Id="rId4" Type="http://schemas.openxmlformats.org/officeDocument/2006/relationships/hyperlink" Target="https://www.phantomsandmonsters.com/2015/02/1971-ufo-encounter-ezekiels-wheel.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4.xml"/><Relationship Id="rId1" Type="http://schemas.openxmlformats.org/officeDocument/2006/relationships/slideLayout" Target="../slideLayouts/slideLayout164.xml"/><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79.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6.xml"/><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hyperlink" Target="https://www.google.com/url?sa=i&amp;url=https%3A%2F%2Fblog.daum.net%2Fhwanihana%2F2&amp;psig=AOvVaw1GGMyIa9HtME3i30D0bbou&amp;ust=1654193938589000&amp;source=images&amp;cd=vfe&amp;ved=2ahUKEwiUkIji7oz4AhVWHMAKHb_IAqAQjRx6BAgAEAs" TargetMode="External"/><Relationship Id="rId2" Type="http://schemas.openxmlformats.org/officeDocument/2006/relationships/notesSlide" Target="../notesSlides/notesSlide57.xml"/><Relationship Id="rId1" Type="http://schemas.openxmlformats.org/officeDocument/2006/relationships/slideLayout" Target="../slideLayouts/slideLayout164.xml"/><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6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85.emf"/></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87.jpeg"/></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27.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12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85.em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244.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22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14.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225.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244.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49.xml"/></Relationships>
</file>

<file path=ppt/slides/_rels/slide9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8.xml"/><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6 Red Grunge Prohibition Sign (PNG Transparent) | OnlyGFX.com">
            <a:extLst>
              <a:ext uri="{FF2B5EF4-FFF2-40B4-BE49-F238E27FC236}">
                <a16:creationId xmlns:a16="http://schemas.microsoft.com/office/drawing/2014/main" id="{D7D543A4-B3E3-C7D1-920B-D06B75BF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57" y="439192"/>
            <a:ext cx="5281574" cy="53012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٤-٢٤</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274340"/>
            <a:ext cx="9120187" cy="4293095"/>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اعترف أن</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latin typeface="Arial" panose="020B0604020202020204" pitchFamily="34" charset="0"/>
                <a:ea typeface="ＭＳ Ｐゴシック" charset="0"/>
                <a:cs typeface="Arial" panose="020B0604020202020204" pitchFamily="34" charset="0"/>
              </a:rPr>
              <a:t>مجده</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قد غادر</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F519BD54-336A-C199-E9B8-EB0EFB57A27F}"/>
              </a:ext>
            </a:extLst>
          </p:cNvPr>
          <p:cNvSpPr>
            <a:spLocks noChangeArrowheads="1"/>
          </p:cNvSpPr>
          <p:nvPr/>
        </p:nvSpPr>
        <p:spPr bwMode="auto">
          <a:xfrm>
            <a:off x="-36512" y="5818188"/>
            <a:ext cx="9180512" cy="103981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69074917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متوقعاً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271435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ernacle - Why did the temple in Ezekiel have stairs leading up to ...">
            <a:extLst>
              <a:ext uri="{FF2B5EF4-FFF2-40B4-BE49-F238E27FC236}">
                <a16:creationId xmlns:a16="http://schemas.microsoft.com/office/drawing/2014/main" id="{AD52877E-1709-8BE5-85C9-55E23088036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397" r="3208"/>
          <a:stretch/>
        </p:blipFill>
        <p:spPr>
          <a:xfrm>
            <a:off x="1" y="-36186"/>
            <a:ext cx="9144000" cy="6932771"/>
          </a:xfrm>
          <a:prstGeom prst="rect">
            <a:avLst/>
          </a:prstGeom>
        </p:spPr>
      </p:pic>
      <p:sp>
        <p:nvSpPr>
          <p:cNvPr id="5" name="TextBox 4">
            <a:extLst>
              <a:ext uri="{FF2B5EF4-FFF2-40B4-BE49-F238E27FC236}">
                <a16:creationId xmlns:a16="http://schemas.microsoft.com/office/drawing/2014/main" id="{468C2BD5-A5CE-5884-8A8B-DABC692F4F9A}"/>
              </a:ext>
            </a:extLst>
          </p:cNvPr>
          <p:cNvSpPr txBox="1"/>
          <p:nvPr/>
        </p:nvSpPr>
        <p:spPr>
          <a:xfrm>
            <a:off x="0" y="6858000"/>
            <a:ext cx="91440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christianity.stackexchange.com/questions/50474/why-did-the-temple-in-ezekiel-have-stairs-leading-up-to-the-altar"/>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6012161" y="0"/>
            <a:ext cx="3131840" cy="6858000"/>
          </a:xfrm>
          <a:solidFill>
            <a:schemeClr val="bg1"/>
          </a:solidFill>
        </p:spPr>
        <p:txBody>
          <a:bodyPr/>
          <a:lstStyle/>
          <a:p>
            <a:r>
              <a:rPr lang="en-US" sz="4000" b="1" dirty="0">
                <a:solidFill>
                  <a:schemeClr val="tx1"/>
                </a:solidFill>
              </a:rPr>
              <a:t> </a:t>
            </a:r>
            <a:r>
              <a:rPr lang="ar-JO" sz="4000" b="1" dirty="0">
                <a:solidFill>
                  <a:schemeClr val="tx1"/>
                </a:solidFill>
              </a:rPr>
              <a:t>احتاجب إسرائيل أن تعترف        أن الروح         قد غادر الهيكل قبل أن        يدمره الله      (حز 4-24)</a:t>
            </a:r>
            <a:endParaRPr lang="en-US" sz="4000" b="1" dirty="0">
              <a:solidFill>
                <a:schemeClr val="tx1"/>
              </a:solidFill>
            </a:endParaRPr>
          </a:p>
        </p:txBody>
      </p:sp>
    </p:spTree>
    <p:extLst>
      <p:ext uri="{BB962C8B-B14F-4D97-AF65-F5344CB8AC3E}">
        <p14:creationId xmlns:p14="http://schemas.microsoft.com/office/powerpoint/2010/main" val="3349218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6 Red Grunge Prohibition Sign (PNG Transparent) | OnlyGFX.com">
            <a:extLst>
              <a:ext uri="{FF2B5EF4-FFF2-40B4-BE49-F238E27FC236}">
                <a16:creationId xmlns:a16="http://schemas.microsoft.com/office/drawing/2014/main" id="{D7D543A4-B3E3-C7D1-920B-D06B75BF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57" y="439192"/>
            <a:ext cx="5281574" cy="53012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4- 24</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274340"/>
            <a:ext cx="9120187" cy="4293095"/>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اعترف أن</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kern="1200" dirty="0">
                <a:solidFill>
                  <a:srgbClr val="000000"/>
                </a:solidFill>
                <a:latin typeface="Arial" panose="020B0604020202020204" pitchFamily="34" charset="0"/>
                <a:ea typeface="ＭＳ Ｐゴシック" charset="0"/>
                <a:cs typeface="Arial" panose="020B0604020202020204" pitchFamily="34" charset="0"/>
              </a:rPr>
              <a:t>مجده</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صعد</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F519BD54-336A-C199-E9B8-EB0EFB57A27F}"/>
              </a:ext>
            </a:extLst>
          </p:cNvPr>
          <p:cNvSpPr>
            <a:spLocks noChangeArrowheads="1"/>
          </p:cNvSpPr>
          <p:nvPr/>
        </p:nvSpPr>
        <p:spPr bwMode="auto">
          <a:xfrm>
            <a:off x="-36512" y="5818188"/>
            <a:ext cx="9180512" cy="103981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lvl="0" algn="ctr" defTabSz="457200" eaLnBrk="1" fontAlgn="auto" hangingPunct="1">
              <a:spcBef>
                <a:spcPct val="20000"/>
              </a:spcBef>
              <a:spcAft>
                <a:spcPts val="0"/>
              </a:spcAft>
              <a:buClr>
                <a:srgbClr val="FFCC00"/>
              </a:buClr>
              <a:buSzPct val="70000"/>
              <a:defRPr/>
            </a:pPr>
            <a:r>
              <a:rPr lang="ar-SA" sz="5400" b="1" kern="0" dirty="0">
                <a:solidFill>
                  <a:srgbClr val="FFFFFF"/>
                </a:solidFill>
                <a:effectLst>
                  <a:glow rad="127000">
                    <a:srgbClr val="000000"/>
                  </a:glow>
                </a:effectLst>
                <a:latin typeface="Arial" panose="020B0604020202020204" pitchFamily="34" charset="0"/>
                <a:cs typeface="Arial" panose="020B0604020202020204" pitchFamily="34" charset="0"/>
              </a:rPr>
              <a:t>الفكرة الرئيسية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63162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4800" b="1" kern="1200" dirty="0">
                <a:solidFill>
                  <a:srgbClr val="FFFFFF"/>
                </a:solidFill>
                <a:effectLst>
                  <a:glow rad="127000">
                    <a:srgbClr val="000000"/>
                  </a:glow>
                </a:effectLst>
                <a:latin typeface="Arial" charset="0"/>
                <a:ea typeface="ＭＳ Ｐゴシック" charset="0"/>
              </a:rPr>
              <a:t>ماذا يجب أن تفعل؟</a:t>
            </a:r>
            <a:endParaRPr lang="en-US" sz="4800" b="1" kern="1200" dirty="0">
              <a:solidFill>
                <a:srgbClr val="FFFFFF"/>
              </a:solidFill>
              <a:effectLst>
                <a:glow rad="127000">
                  <a:srgbClr val="000000"/>
                </a:glow>
              </a:effectLst>
              <a:latin typeface="Arial" charset="0"/>
              <a:ea typeface="ＭＳ Ｐゴシック"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2003778"/>
            <a:ext cx="8619214" cy="3153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اعترف أن المجد قد غادر حياتك الشخصية من خلال اعلان احتياجك ليسوع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7950322"/>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ct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مُتوقِّعاً لمجد الله في حياتك من 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00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 ال</a:t>
            </a:r>
            <a:r>
              <a:rPr lang="ar-JO" b="1" i="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إ</a:t>
            </a: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(١-٢٤)</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879700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Notched Right Arrow 6">
            <a:extLst>
              <a:ext uri="{FF2B5EF4-FFF2-40B4-BE49-F238E27FC236}">
                <a16:creationId xmlns:a16="http://schemas.microsoft.com/office/drawing/2014/main" id="{F75451B8-3DD0-B24B-8000-E48BB683490A}"/>
              </a:ext>
            </a:extLst>
          </p:cNvPr>
          <p:cNvSpPr/>
          <p:nvPr/>
        </p:nvSpPr>
        <p:spPr bwMode="auto">
          <a:xfrm>
            <a:off x="2339752"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02873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96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 Asked: How Do We Know If God Is Disciplining Us?">
            <a:extLst>
              <a:ext uri="{FF2B5EF4-FFF2-40B4-BE49-F238E27FC236}">
                <a16:creationId xmlns:a16="http://schemas.microsoft.com/office/drawing/2014/main" id="{EE2A577D-3889-0D4F-AD2A-A890F43C8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148064" cy="594928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نتجاوب مع الله عندما يؤدب شعبه؟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51438A39-A4D9-48DF-BA8F-4EC3E74481DE}"/>
              </a:ext>
            </a:extLst>
          </p:cNvPr>
          <p:cNvGrpSpPr/>
          <p:nvPr/>
        </p:nvGrpSpPr>
        <p:grpSpPr>
          <a:xfrm>
            <a:off x="611560" y="5115002"/>
            <a:ext cx="3016831" cy="1482350"/>
            <a:chOff x="611560" y="5115002"/>
            <a:chExt cx="3016831" cy="1482350"/>
          </a:xfrm>
        </p:grpSpPr>
        <p:sp>
          <p:nvSpPr>
            <p:cNvPr id="9" name="Rounded Rectangle 8">
              <a:extLst>
                <a:ext uri="{FF2B5EF4-FFF2-40B4-BE49-F238E27FC236}">
                  <a16:creationId xmlns:a16="http://schemas.microsoft.com/office/drawing/2014/main" id="{F02EFE8E-43F6-4F25-99C7-1042BC07C1FB}"/>
                </a:ext>
              </a:extLst>
            </p:cNvPr>
            <p:cNvSpPr/>
            <p:nvPr/>
          </p:nvSpPr>
          <p:spPr bwMode="auto">
            <a:xfrm>
              <a:off x="611560" y="5115002"/>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11" name="Subtitle 2">
              <a:extLst>
                <a:ext uri="{FF2B5EF4-FFF2-40B4-BE49-F238E27FC236}">
                  <a16:creationId xmlns:a16="http://schemas.microsoft.com/office/drawing/2014/main" id="{1FEF8ABD-2BAC-24C5-B151-9ECD76CF634D}"/>
                </a:ext>
              </a:extLst>
            </p:cNvPr>
            <p:cNvSpPr txBox="1">
              <a:spLocks/>
            </p:cNvSpPr>
            <p:nvPr/>
          </p:nvSpPr>
          <p:spPr bwMode="auto">
            <a:xfrm>
              <a:off x="683568" y="5115002"/>
              <a:ext cx="2944823"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786F44DB-F583-901F-8B8C-B0AB61936AA7}"/>
              </a:ext>
            </a:extLst>
          </p:cNvPr>
          <p:cNvGrpSpPr/>
          <p:nvPr/>
        </p:nvGrpSpPr>
        <p:grpSpPr>
          <a:xfrm>
            <a:off x="5668582" y="5085184"/>
            <a:ext cx="3116258" cy="1484784"/>
            <a:chOff x="5668582" y="5085184"/>
            <a:chExt cx="3116258" cy="1484784"/>
          </a:xfrm>
        </p:grpSpPr>
        <p:sp>
          <p:nvSpPr>
            <p:cNvPr id="10" name="Rounded Rectangle 9">
              <a:extLst>
                <a:ext uri="{FF2B5EF4-FFF2-40B4-BE49-F238E27FC236}">
                  <a16:creationId xmlns:a16="http://schemas.microsoft.com/office/drawing/2014/main" id="{416277F3-353C-B22E-9AC8-B8F9CFFCA4C1}"/>
                </a:ext>
              </a:extLst>
            </p:cNvPr>
            <p:cNvSpPr/>
            <p:nvPr/>
          </p:nvSpPr>
          <p:spPr bwMode="auto">
            <a:xfrm>
              <a:off x="5695121" y="5085184"/>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12" name="Subtitle 2">
              <a:extLst>
                <a:ext uri="{FF2B5EF4-FFF2-40B4-BE49-F238E27FC236}">
                  <a16:creationId xmlns:a16="http://schemas.microsoft.com/office/drawing/2014/main" id="{8BE816E0-007B-DD2B-EE6B-0D8A51390298}"/>
                </a:ext>
              </a:extLst>
            </p:cNvPr>
            <p:cNvSpPr txBox="1">
              <a:spLocks/>
            </p:cNvSpPr>
            <p:nvPr/>
          </p:nvSpPr>
          <p:spPr bwMode="auto">
            <a:xfrm>
              <a:off x="5668582" y="5115002"/>
              <a:ext cx="3116258"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نحن</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Striped Right Arrow 12">
            <a:extLst>
              <a:ext uri="{FF2B5EF4-FFF2-40B4-BE49-F238E27FC236}">
                <a16:creationId xmlns:a16="http://schemas.microsoft.com/office/drawing/2014/main" id="{CE63B16D-9A76-61BA-2C1F-9AB9E2206245}"/>
              </a:ext>
            </a:extLst>
          </p:cNvPr>
          <p:cNvSpPr/>
          <p:nvPr/>
        </p:nvSpPr>
        <p:spPr bwMode="auto">
          <a:xfrm>
            <a:off x="4024944" y="5180910"/>
            <a:ext cx="1267136" cy="1272426"/>
          </a:xfrm>
          <a:prstGeom prst="striped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48420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ernacle - Why did the temple in Ezekiel have stairs leading up to ...">
            <a:extLst>
              <a:ext uri="{FF2B5EF4-FFF2-40B4-BE49-F238E27FC236}">
                <a16:creationId xmlns:a16="http://schemas.microsoft.com/office/drawing/2014/main" id="{AD52877E-1709-8BE5-85C9-55E23088036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397" r="3208"/>
          <a:stretch/>
        </p:blipFill>
        <p:spPr>
          <a:xfrm>
            <a:off x="1" y="-36186"/>
            <a:ext cx="9144000" cy="6932771"/>
          </a:xfrm>
          <a:prstGeom prst="rect">
            <a:avLst/>
          </a:prstGeom>
        </p:spPr>
      </p:pic>
      <p:sp>
        <p:nvSpPr>
          <p:cNvPr id="5" name="TextBox 4">
            <a:extLst>
              <a:ext uri="{FF2B5EF4-FFF2-40B4-BE49-F238E27FC236}">
                <a16:creationId xmlns:a16="http://schemas.microsoft.com/office/drawing/2014/main" id="{468C2BD5-A5CE-5884-8A8B-DABC692F4F9A}"/>
              </a:ext>
            </a:extLst>
          </p:cNvPr>
          <p:cNvSpPr txBox="1"/>
          <p:nvPr/>
        </p:nvSpPr>
        <p:spPr>
          <a:xfrm>
            <a:off x="0" y="6858000"/>
            <a:ext cx="91440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christianity.stackexchange.com/questions/50474/why-did-the-temple-in-ezekiel-have-stairs-leading-up-to-the-altar"/>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6012161" y="0"/>
            <a:ext cx="3131840" cy="6858000"/>
          </a:xfrm>
          <a:solidFill>
            <a:schemeClr val="bg1"/>
          </a:solidFill>
        </p:spPr>
        <p:txBody>
          <a:bodyPr/>
          <a:lstStyle/>
          <a:p>
            <a:r>
              <a:rPr lang="ar-JO" sz="4000" b="1" dirty="0">
                <a:solidFill>
                  <a:schemeClr val="tx1"/>
                </a:solidFill>
              </a:rPr>
              <a:t>احتاجت إسرائيل أن تعترف       أن الروح        قد غادر الهيكل قبل أن        يدمره الله      (حز 4-24)</a:t>
            </a:r>
            <a:r>
              <a:rPr lang="en-US" sz="4000" b="1" dirty="0">
                <a:solidFill>
                  <a:schemeClr val="tx1"/>
                </a:solidFill>
              </a:rPr>
              <a:t> </a:t>
            </a:r>
          </a:p>
        </p:txBody>
      </p:sp>
    </p:spTree>
    <p:extLst>
      <p:ext uri="{BB962C8B-B14F-4D97-AF65-F5344CB8AC3E}">
        <p14:creationId xmlns:p14="http://schemas.microsoft.com/office/powerpoint/2010/main" val="2768078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2568197670"/>
              </p:ext>
            </p:extLst>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للمسبيين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5" name="Oval 4">
            <a:extLst>
              <a:ext uri="{FF2B5EF4-FFF2-40B4-BE49-F238E27FC236}">
                <a16:creationId xmlns:a16="http://schemas.microsoft.com/office/drawing/2014/main" id="{1D0E9FB0-454C-F66D-EA71-99B7921508F2}"/>
              </a:ext>
            </a:extLst>
          </p:cNvPr>
          <p:cNvSpPr>
            <a:spLocks noChangeArrowheads="1"/>
          </p:cNvSpPr>
          <p:nvPr/>
        </p:nvSpPr>
        <p:spPr bwMode="auto">
          <a:xfrm>
            <a:off x="6480174" y="1282699"/>
            <a:ext cx="2663826" cy="5111750"/>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638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332656"/>
            <a:ext cx="8028384" cy="602128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احتاجت إسرائيل أن تعترف        أن الروح قد غادر الهيكل       بسبب تمردها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(حز 4-11)</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248276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4</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17606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03138" name="Picture 4" descr="ezek_4_1_take_thee_a_t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7772400" cy="602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9" name="Title 1"/>
          <p:cNvSpPr>
            <a:spLocks noGrp="1"/>
          </p:cNvSpPr>
          <p:nvPr>
            <p:ph type="title" idx="4294967295"/>
          </p:nvPr>
        </p:nvSpPr>
        <p:spPr>
          <a:xfrm>
            <a:off x="258763" y="76200"/>
            <a:ext cx="8885237" cy="685800"/>
          </a:xfrm>
        </p:spPr>
        <p:txBody>
          <a:bodyPr/>
          <a:lstStyle/>
          <a:p>
            <a:r>
              <a:rPr lang="ar-JO" sz="4000" b="1" dirty="0">
                <a:solidFill>
                  <a:schemeClr val="bg2"/>
                </a:solidFill>
                <a:latin typeface="Arial" charset="0"/>
                <a:ea typeface="ＭＳ Ｐゴシック" charset="0"/>
                <a:cs typeface="Arial" charset="0"/>
              </a:rPr>
              <a:t>الحصار له دلالة (حز 4)</a:t>
            </a:r>
            <a:endParaRPr lang="en-US" sz="4000" b="1" dirty="0">
              <a:solidFill>
                <a:schemeClr val="bg2"/>
              </a:solidFill>
              <a:latin typeface="Arial" charset="0"/>
              <a:ea typeface="ＭＳ Ｐゴシック" charset="0"/>
              <a:cs typeface="Arial" charset="0"/>
            </a:endParaRPr>
          </a:p>
        </p:txBody>
      </p:sp>
      <p:sp>
        <p:nvSpPr>
          <p:cNvPr id="603140" name="Title 1"/>
          <p:cNvSpPr txBox="1">
            <a:spLocks/>
          </p:cNvSpPr>
          <p:nvPr/>
        </p:nvSpPr>
        <p:spPr bwMode="auto">
          <a:xfrm>
            <a:off x="0" y="5876925"/>
            <a:ext cx="9144000" cy="990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وأنت يا ابن آدم فخذ لنفسك لبنة وضعها أمامك                   وارسم عليها مدينة أورشليم (حز 4: 1)</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603141" name="Picture 2" descr="Ezekiel-Chapter-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10225" y="990600"/>
            <a:ext cx="319722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6495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latin typeface="Arial" charset="0"/>
                <a:ea typeface="Osaka" charset="0"/>
                <a:cs typeface="Arial" charset="0"/>
              </a:rPr>
              <a:t>The Chop</a:t>
            </a:r>
          </a:p>
        </p:txBody>
      </p:sp>
      <p:pic>
        <p:nvPicPr>
          <p:cNvPr id="2" name="Picture 1" descr="IMG_62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872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
        <p:nvSpPr>
          <p:cNvPr id="603139" name="Title 1"/>
          <p:cNvSpPr>
            <a:spLocks noGrp="1"/>
          </p:cNvSpPr>
          <p:nvPr>
            <p:ph type="title" idx="4294967295"/>
          </p:nvPr>
        </p:nvSpPr>
        <p:spPr>
          <a:xfrm>
            <a:off x="1" y="76200"/>
            <a:ext cx="9144000" cy="685800"/>
          </a:xfrm>
        </p:spPr>
        <p:txBody>
          <a:bodyPr/>
          <a:lstStyle/>
          <a:p>
            <a:r>
              <a:rPr lang="en-US" sz="3600" b="1" dirty="0">
                <a:solidFill>
                  <a:schemeClr val="bg2"/>
                </a:solidFill>
                <a:latin typeface="Arial" charset="0"/>
                <a:ea typeface="ＭＳ Ｐゴシック" charset="0"/>
                <a:cs typeface="Arial" charset="0"/>
              </a:rPr>
              <a:t>The Siege Signified (Ezek. 4)</a:t>
            </a:r>
          </a:p>
        </p:txBody>
      </p:sp>
      <p:pic>
        <p:nvPicPr>
          <p:cNvPr id="12290" name="Picture 2" descr="The End Is Now Upon You”—Ezekiel 7:3">
            <a:extLst>
              <a:ext uri="{FF2B5EF4-FFF2-40B4-BE49-F238E27FC236}">
                <a16:creationId xmlns:a16="http://schemas.microsoft.com/office/drawing/2014/main" id="{319B0E91-CF1D-6783-AEDD-1E531B3A9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15701F1-0B51-443C-C179-28003734D4D7}"/>
              </a:ext>
            </a:extLst>
          </p:cNvPr>
          <p:cNvSpPr txBox="1">
            <a:spLocks/>
          </p:cNvSpPr>
          <p:nvPr/>
        </p:nvSpPr>
        <p:spPr bwMode="auto">
          <a:xfrm>
            <a:off x="0" y="5517232"/>
            <a:ext cx="9183756" cy="134076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ar-SA" altLang="ja-JP" sz="2800" b="1" dirty="0">
                <a:solidFill>
                  <a:srgbClr val="FFFFFF"/>
                </a:solidFill>
                <a:cs typeface="Arial" charset="0"/>
              </a:rPr>
              <a:t>٣ وَخُذْ أَنْتَ لِنَفْسِكَ صَاجاً مِنْ حَدِيدٍ وَانْصِبْهُ سُوراً مِنْ حَدِيدٍ بَيْنَكَ وَبَيْنَ الْمَدِينَةِ, وَثَبِّتْ وَجْهَكَ عَلَيْهَا فَتَكُونَ فِي حِصَارٍ وَتُحَاصِرَهَا. تِلْكَ آيَةٌ لِبَيْتِ إِسْرَائِيلَ</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itle 1">
            <a:extLst>
              <a:ext uri="{FF2B5EF4-FFF2-40B4-BE49-F238E27FC236}">
                <a16:creationId xmlns:a16="http://schemas.microsoft.com/office/drawing/2014/main" id="{B6EB1270-E94D-6688-8CAF-EDC1C46198A0}"/>
              </a:ext>
            </a:extLst>
          </p:cNvPr>
          <p:cNvSpPr txBox="1">
            <a:spLocks/>
          </p:cNvSpPr>
          <p:nvPr/>
        </p:nvSpPr>
        <p:spPr bwMode="auto">
          <a:xfrm>
            <a:off x="0" y="-27764"/>
            <a:ext cx="9144000" cy="134076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ar-SA" altLang="ja-JP" sz="2800" b="1" dirty="0">
                <a:solidFill>
                  <a:srgbClr val="FFFFFF"/>
                </a:solidFill>
                <a:cs typeface="Arial" charset="0"/>
              </a:rPr>
              <a:t>حزقيال ٤ : ٢-٣</a:t>
            </a:r>
          </a:p>
          <a:p>
            <a:pPr lvl="0" algn="ctr">
              <a:defRPr/>
            </a:pPr>
            <a:r>
              <a:rPr lang="ar-SA" altLang="ja-JP" sz="2800" b="1" dirty="0">
                <a:solidFill>
                  <a:srgbClr val="FFFFFF"/>
                </a:solidFill>
                <a:cs typeface="Arial" charset="0"/>
              </a:rPr>
              <a:t>٢ وَاجْعَلْ عَلَيْهَا حِصَاراً, وَابْنِ عَلَيْهَا بُرْجاً, وَأَقِمْ عَلَيْهَا مِتْرَسَةً, وَاجْعَلْ عَلَيْهَا جُيُوشاً, وَأَقِمْ عَلَيْهَا مَجَانِقَ حَوْلَهَا. </a:t>
            </a:r>
          </a:p>
        </p:txBody>
      </p:sp>
    </p:spTree>
    <p:extLst>
      <p:ext uri="{BB962C8B-B14F-4D97-AF65-F5344CB8AC3E}">
        <p14:creationId xmlns:p14="http://schemas.microsoft.com/office/powerpoint/2010/main" val="1068640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5090D-4071-4F2B-915A-2D80FD4C2585}"/>
              </a:ext>
            </a:extLst>
          </p:cNvPr>
          <p:cNvPicPr>
            <a:picLocks noChangeAspect="1"/>
          </p:cNvPicPr>
          <p:nvPr/>
        </p:nvPicPr>
        <p:blipFill>
          <a:blip r:embed="rId4"/>
          <a:stretch>
            <a:fillRect/>
          </a:stretch>
        </p:blipFill>
        <p:spPr>
          <a:xfrm>
            <a:off x="6300" y="146323"/>
            <a:ext cx="9134576" cy="6711677"/>
          </a:xfrm>
          <a:prstGeom prst="rect">
            <a:avLst/>
          </a:prstGeom>
        </p:spPr>
      </p:pic>
      <p:sp>
        <p:nvSpPr>
          <p:cNvPr id="2" name="Title 1">
            <a:extLst>
              <a:ext uri="{FF2B5EF4-FFF2-40B4-BE49-F238E27FC236}">
                <a16:creationId xmlns:a16="http://schemas.microsoft.com/office/drawing/2014/main" id="{CA1C48EE-53B4-F349-A8EB-5A0EFDDAFB2C}"/>
              </a:ext>
            </a:extLst>
          </p:cNvPr>
          <p:cNvSpPr>
            <a:spLocks noGrp="1"/>
          </p:cNvSpPr>
          <p:nvPr>
            <p:ph type="title" idx="4294967295"/>
          </p:nvPr>
        </p:nvSpPr>
        <p:spPr>
          <a:xfrm>
            <a:off x="0" y="1516063"/>
            <a:ext cx="2811463" cy="554037"/>
          </a:xfrm>
          <a:prstGeom prst="rect">
            <a:avLst/>
          </a:prstGeom>
          <a:solidFill>
            <a:schemeClr val="tx1"/>
          </a:solidFill>
        </p:spPr>
        <p:txBody>
          <a:bodyPr anchor="ctr"/>
          <a:lstStyle/>
          <a:p>
            <a:r>
              <a:rPr lang="ar-JO" sz="2800" b="1" dirty="0"/>
              <a:t>حزقيال 4: 5-6</a:t>
            </a:r>
            <a:endParaRPr lang="en-US" sz="2800" b="1" dirty="0"/>
          </a:p>
        </p:txBody>
      </p:sp>
      <p:sp>
        <p:nvSpPr>
          <p:cNvPr id="5" name="TextBox 4">
            <a:extLst>
              <a:ext uri="{FF2B5EF4-FFF2-40B4-BE49-F238E27FC236}">
                <a16:creationId xmlns:a16="http://schemas.microsoft.com/office/drawing/2014/main" id="{AF666710-639C-54D8-0A16-C9EB3EB1CBE7}"/>
              </a:ext>
            </a:extLst>
          </p:cNvPr>
          <p:cNvSpPr txBox="1"/>
          <p:nvPr/>
        </p:nvSpPr>
        <p:spPr>
          <a:xfrm>
            <a:off x="-34144" y="-108793"/>
            <a:ext cx="9178144" cy="1077218"/>
          </a:xfrm>
          <a:prstGeom prst="rect">
            <a:avLst/>
          </a:prstGeom>
          <a:solidFill>
            <a:schemeClr val="tx1"/>
          </a:solidFill>
        </p:spPr>
        <p:txBody>
          <a:bodyPr wrap="square"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قضى حزقيال أكثر من سنة مستلقيًا على جنبه ليوضح تأديب الله لإسرائيل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5B95B11-8981-1510-0C2C-FDCB2CBE6EDD}"/>
              </a:ext>
            </a:extLst>
          </p:cNvPr>
          <p:cNvSpPr txBox="1">
            <a:spLocks/>
          </p:cNvSpPr>
          <p:nvPr/>
        </p:nvSpPr>
        <p:spPr bwMode="auto">
          <a:xfrm>
            <a:off x="0" y="410676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الجانب الأيمن</a:t>
            </a:r>
            <a:endPar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endParaRPr>
          </a:p>
        </p:txBody>
      </p:sp>
      <p:sp>
        <p:nvSpPr>
          <p:cNvPr id="7" name="Title 1">
            <a:extLst>
              <a:ext uri="{FF2B5EF4-FFF2-40B4-BE49-F238E27FC236}">
                <a16:creationId xmlns:a16="http://schemas.microsoft.com/office/drawing/2014/main" id="{CD02F161-E6AE-B1C0-0627-B2252E3B60EA}"/>
              </a:ext>
            </a:extLst>
          </p:cNvPr>
          <p:cNvSpPr txBox="1">
            <a:spLocks/>
          </p:cNvSpPr>
          <p:nvPr/>
        </p:nvSpPr>
        <p:spPr bwMode="auto">
          <a:xfrm>
            <a:off x="5715927" y="152017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الجانب الأيسر</a:t>
            </a:r>
            <a:endPar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endParaRPr>
          </a:p>
        </p:txBody>
      </p:sp>
      <p:sp>
        <p:nvSpPr>
          <p:cNvPr id="8" name="Title 1">
            <a:extLst>
              <a:ext uri="{FF2B5EF4-FFF2-40B4-BE49-F238E27FC236}">
                <a16:creationId xmlns:a16="http://schemas.microsoft.com/office/drawing/2014/main" id="{78DB47D6-189B-B0F0-5DB1-BF2EB486575B}"/>
              </a:ext>
            </a:extLst>
          </p:cNvPr>
          <p:cNvSpPr txBox="1">
            <a:spLocks/>
          </p:cNvSpPr>
          <p:nvPr/>
        </p:nvSpPr>
        <p:spPr bwMode="auto">
          <a:xfrm>
            <a:off x="5715927" y="2112375"/>
            <a:ext cx="3455640"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000" b="1" kern="0" dirty="0">
                <a:solidFill>
                  <a:srgbClr val="FFFFFF"/>
                </a:solidFill>
                <a:latin typeface="Arial" panose="020B0604020202020204" pitchFamily="34" charset="0"/>
                <a:cs typeface="Arial" panose="020B0604020202020204" pitchFamily="34" charset="0"/>
              </a:rPr>
              <a:t>يحمل خطايا إسرائيل لمدة 390 يوم أي يوم واحد لكل سنة من خطايا إسرائيل</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a:extLst>
              <a:ext uri="{FF2B5EF4-FFF2-40B4-BE49-F238E27FC236}">
                <a16:creationId xmlns:a16="http://schemas.microsoft.com/office/drawing/2014/main" id="{7F0219AC-CDAC-62E7-1D9A-BD905D75A216}"/>
              </a:ext>
            </a:extLst>
          </p:cNvPr>
          <p:cNvSpPr txBox="1">
            <a:spLocks/>
          </p:cNvSpPr>
          <p:nvPr/>
        </p:nvSpPr>
        <p:spPr bwMode="auto">
          <a:xfrm>
            <a:off x="5715927" y="3107126"/>
            <a:ext cx="3455640" cy="143237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يطبخ وجباته على روث البقر ويأكلها بكميات صغيرة، مما يرمز إلى الحصار والنفي الوشيك</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Title 1">
            <a:extLst>
              <a:ext uri="{FF2B5EF4-FFF2-40B4-BE49-F238E27FC236}">
                <a16:creationId xmlns:a16="http://schemas.microsoft.com/office/drawing/2014/main" id="{54BA5564-592E-1CD2-6280-134DC446DD15}"/>
              </a:ext>
            </a:extLst>
          </p:cNvPr>
          <p:cNvSpPr txBox="1">
            <a:spLocks/>
          </p:cNvSpPr>
          <p:nvPr/>
        </p:nvSpPr>
        <p:spPr bwMode="auto">
          <a:xfrm>
            <a:off x="0" y="4690896"/>
            <a:ext cx="3813308"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يحمل خطايا يهوذا لمدة 40 يوماً أي يوم واحد عن كل سنة من خطايا يهوذا</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itle 1">
            <a:extLst>
              <a:ext uri="{FF2B5EF4-FFF2-40B4-BE49-F238E27FC236}">
                <a16:creationId xmlns:a16="http://schemas.microsoft.com/office/drawing/2014/main" id="{5112C53A-89DA-036B-FACF-D7710C436053}"/>
              </a:ext>
            </a:extLst>
          </p:cNvPr>
          <p:cNvSpPr txBox="1">
            <a:spLocks/>
          </p:cNvSpPr>
          <p:nvPr/>
        </p:nvSpPr>
        <p:spPr bwMode="auto">
          <a:xfrm>
            <a:off x="0" y="5677578"/>
            <a:ext cx="3851050" cy="113579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يواجه حصار أورشليم ويتنبأ ضد الشعب</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50496029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492896"/>
            <a:ext cx="9144000" cy="124317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صديقي يوحنا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237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5</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2343350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zekiel-Chapter-4.jpg">
            <a:extLst>
              <a:ext uri="{FF2B5EF4-FFF2-40B4-BE49-F238E27FC236}">
                <a16:creationId xmlns:a16="http://schemas.microsoft.com/office/drawing/2014/main" id="{2F237A58-55A7-EC8B-44F4-103F73E2532D}"/>
              </a:ext>
            </a:extLst>
          </p:cNvPr>
          <p:cNvPicPr>
            <a:picLocks noChangeAspect="1"/>
          </p:cNvPicPr>
          <p:nvPr/>
        </p:nvPicPr>
        <p:blipFill rotWithShape="1">
          <a:blip r:embed="rId3">
            <a:extLst>
              <a:ext uri="{28A0092B-C50C-407E-A947-70E740481C1C}">
                <a14:useLocalDpi xmlns:a14="http://schemas.microsoft.com/office/drawing/2010/main"/>
              </a:ext>
            </a:extLst>
          </a:blip>
          <a:srcRect b="18989"/>
          <a:stretch/>
        </p:blipFill>
        <p:spPr bwMode="auto">
          <a:xfrm>
            <a:off x="2702057" y="1932446"/>
            <a:ext cx="3902979"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4710" y="1571079"/>
            <a:ext cx="2677347" cy="3963094"/>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pPr rtl="1"/>
            <a:r>
              <a:rPr lang="ar-SA" sz="3200" b="1" kern="1200" dirty="0"/>
              <a:t>وَأَحْرِقْ بِالنَّارِ ثُلْثَهُ فِي وَسَطِ الْمَدِينَةِ إِذَا تَمَّتْ أَيَّامُ الْحِصَارِ.</a:t>
            </a:r>
            <a:endParaRPr lang="en-US" sz="3200" b="1" kern="1200" dirty="0"/>
          </a:p>
        </p:txBody>
      </p:sp>
      <p:sp>
        <p:nvSpPr>
          <p:cNvPr id="4" name="Rectangle 2">
            <a:extLst>
              <a:ext uri="{FF2B5EF4-FFF2-40B4-BE49-F238E27FC236}">
                <a16:creationId xmlns:a16="http://schemas.microsoft.com/office/drawing/2014/main" id="{5BEF0B33-A494-8867-31AF-DC4E7E9EFFBF}"/>
              </a:ext>
            </a:extLst>
          </p:cNvPr>
          <p:cNvSpPr txBox="1">
            <a:spLocks noChangeArrowheads="1"/>
          </p:cNvSpPr>
          <p:nvPr/>
        </p:nvSpPr>
        <p:spPr bwMode="auto">
          <a:xfrm>
            <a:off x="0" y="97209"/>
            <a:ext cx="9036496" cy="14595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rtl="1"/>
            <a:r>
              <a:rPr lang="ar-SA" sz="3200" b="1" dirty="0"/>
              <a:t>حزقيال ٥ : ١</a:t>
            </a:r>
          </a:p>
          <a:p>
            <a:pPr rtl="1"/>
            <a:r>
              <a:rPr lang="ar-SA" sz="3200" b="1" dirty="0"/>
              <a:t>وَأَنْتَ يَا ابْنَ آدَمَ فَخُذْ لِنَفْسِكَ سِكِّيناً حَادّاً, مُوسَى الْحَلاَّقِ تَأْخُذُ لِنَفْسِكَ. وَأَمْرِرْهَا عَلَى رَأْسِكَ وَعَلَى لِحْيَتِكَ. وَخُذْ لِنَفْسِكَ مِيزَاناً لِلْوَزْنِ وَاقْسِمْهُ </a:t>
            </a:r>
          </a:p>
        </p:txBody>
      </p:sp>
      <p:sp>
        <p:nvSpPr>
          <p:cNvPr id="5" name="Rectangle 2">
            <a:extLst>
              <a:ext uri="{FF2B5EF4-FFF2-40B4-BE49-F238E27FC236}">
                <a16:creationId xmlns:a16="http://schemas.microsoft.com/office/drawing/2014/main" id="{7D15FE91-DCCE-3802-1E3C-C0230F5D25C7}"/>
              </a:ext>
            </a:extLst>
          </p:cNvPr>
          <p:cNvSpPr txBox="1">
            <a:spLocks noChangeArrowheads="1"/>
          </p:cNvSpPr>
          <p:nvPr/>
        </p:nvSpPr>
        <p:spPr bwMode="auto">
          <a:xfrm>
            <a:off x="0" y="5286921"/>
            <a:ext cx="9143999" cy="15710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defPPr>
              <a:defRPr lang="en-US"/>
            </a:defPPr>
            <a:lvl1pPr algn="ctr" rtl="1">
              <a:defRPr sz="3200" b="1">
                <a:solidFill>
                  <a:schemeClr val="bg1"/>
                </a:solidFill>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r>
              <a:rPr lang="ar-SA" dirty="0"/>
              <a:t>وَأَنَا أَسْتَلُّ سَيْفاً وَرَاءَهُمْ.</a:t>
            </a:r>
            <a:endParaRPr lang="en-US" dirty="0"/>
          </a:p>
        </p:txBody>
      </p:sp>
      <p:sp>
        <p:nvSpPr>
          <p:cNvPr id="6" name="Rectangle 2">
            <a:extLst>
              <a:ext uri="{FF2B5EF4-FFF2-40B4-BE49-F238E27FC236}">
                <a16:creationId xmlns:a16="http://schemas.microsoft.com/office/drawing/2014/main" id="{AA22681E-64B0-8E61-68DC-DE026760D81A}"/>
              </a:ext>
            </a:extLst>
          </p:cNvPr>
          <p:cNvSpPr txBox="1">
            <a:spLocks noChangeArrowheads="1"/>
          </p:cNvSpPr>
          <p:nvPr/>
        </p:nvSpPr>
        <p:spPr bwMode="auto">
          <a:xfrm>
            <a:off x="6876256" y="1530127"/>
            <a:ext cx="2206898" cy="39630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1">
              <a:defRPr sz="3200" b="1">
                <a:solidFill>
                  <a:schemeClr val="bg1"/>
                </a:solidFill>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r>
              <a:rPr lang="ar-SA" dirty="0"/>
              <a:t>وَخُذْ ثُلْثاً وَاضْرِبْهُ بِالسَّيْفِ حَوَالَيْهِ, وَذَرِّ ثُلْثاً إِلَى الرِّيحِ.</a:t>
            </a:r>
            <a:endParaRPr lang="en-US" dirty="0"/>
          </a:p>
        </p:txBody>
      </p:sp>
      <p:pic>
        <p:nvPicPr>
          <p:cNvPr id="7170" name="Picture 2" descr="900+ Hair PNG HD 2022 Download | Best CB Hairstyle PNG">
            <a:extLst>
              <a:ext uri="{FF2B5EF4-FFF2-40B4-BE49-F238E27FC236}">
                <a16:creationId xmlns:a16="http://schemas.microsoft.com/office/drawing/2014/main" id="{EF891304-401F-57C2-E49F-6B0F91D42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110" y="2564904"/>
            <a:ext cx="2276872" cy="227687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A7C5DD3-92C3-FE96-0B71-59832C3305AB}"/>
              </a:ext>
            </a:extLst>
          </p:cNvPr>
          <p:cNvGrpSpPr/>
          <p:nvPr/>
        </p:nvGrpSpPr>
        <p:grpSpPr>
          <a:xfrm>
            <a:off x="2980685" y="2189250"/>
            <a:ext cx="3415809" cy="1540565"/>
            <a:chOff x="2835406" y="2235113"/>
            <a:chExt cx="3415809" cy="1540565"/>
          </a:xfrm>
        </p:grpSpPr>
        <p:pic>
          <p:nvPicPr>
            <p:cNvPr id="15" name="Picture 2" descr="900+ Hair PNG HD 2022 Download | Best CB Hairstyle PNG">
              <a:extLst>
                <a:ext uri="{FF2B5EF4-FFF2-40B4-BE49-F238E27FC236}">
                  <a16:creationId xmlns:a16="http://schemas.microsoft.com/office/drawing/2014/main" id="{DEAD8B8D-5693-A287-FAF7-11197688C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45" y="2396418"/>
              <a:ext cx="934279" cy="934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900+ Hair PNG HD 2022 Download | Best CB Hairstyle PNG">
              <a:extLst>
                <a:ext uri="{FF2B5EF4-FFF2-40B4-BE49-F238E27FC236}">
                  <a16:creationId xmlns:a16="http://schemas.microsoft.com/office/drawing/2014/main" id="{CD16BF95-8863-6934-182D-A27CF77E2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937" y="2423260"/>
              <a:ext cx="934279" cy="9342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900+ Hair PNG HD 2022 Download | Best CB Hairstyle PNG">
              <a:extLst>
                <a:ext uri="{FF2B5EF4-FFF2-40B4-BE49-F238E27FC236}">
                  <a16:creationId xmlns:a16="http://schemas.microsoft.com/office/drawing/2014/main" id="{011BD034-B593-5B14-073D-F2D4D910C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475" y="2513408"/>
              <a:ext cx="934279" cy="9342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900+ Hair PNG HD 2022 Download | Best CB Hairstyle PNG">
              <a:extLst>
                <a:ext uri="{FF2B5EF4-FFF2-40B4-BE49-F238E27FC236}">
                  <a16:creationId xmlns:a16="http://schemas.microsoft.com/office/drawing/2014/main" id="{465FB791-B7B1-6523-DA5A-157F5E8D4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466" y="2235113"/>
              <a:ext cx="934279" cy="9342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900+ Hair PNG HD 2022 Download | Best CB Hairstyle PNG">
              <a:extLst>
                <a:ext uri="{FF2B5EF4-FFF2-40B4-BE49-F238E27FC236}">
                  <a16:creationId xmlns:a16="http://schemas.microsoft.com/office/drawing/2014/main" id="{D6D491C7-D8F0-D10E-42D1-44A0CB6F1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483" y="2573044"/>
              <a:ext cx="934279" cy="9342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900+ Hair PNG HD 2022 Download | Best CB Hairstyle PNG">
              <a:extLst>
                <a:ext uri="{FF2B5EF4-FFF2-40B4-BE49-F238E27FC236}">
                  <a16:creationId xmlns:a16="http://schemas.microsoft.com/office/drawing/2014/main" id="{EBF04D76-FA4E-9B6E-2199-0B78CFFC4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406" y="2841399"/>
              <a:ext cx="934279" cy="9342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900+ Hair PNG HD 2022 Download | Best CB Hairstyle PNG">
              <a:extLst>
                <a:ext uri="{FF2B5EF4-FFF2-40B4-BE49-F238E27FC236}">
                  <a16:creationId xmlns:a16="http://schemas.microsoft.com/office/drawing/2014/main" id="{8F49D966-8D52-5DD7-8202-54A129469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936" y="2782677"/>
              <a:ext cx="934279" cy="934279"/>
            </a:xfrm>
            <a:prstGeom prst="rect">
              <a:avLst/>
            </a:prstGeom>
            <a:noFill/>
            <a:extLst>
              <a:ext uri="{909E8E84-426E-40DD-AFC4-6F175D3DCCD1}">
                <a14:hiddenFill xmlns:a14="http://schemas.microsoft.com/office/drawing/2010/main">
                  <a:solidFill>
                    <a:srgbClr val="FFFFFF"/>
                  </a:solidFill>
                </a14:hiddenFill>
              </a:ext>
            </a:extLst>
          </p:spPr>
        </p:pic>
      </p:grpSp>
      <p:pic>
        <p:nvPicPr>
          <p:cNvPr id="7176" name="Picture 8" descr="Download Sword Png Image HQ PNG Image | FreePNGImg">
            <a:extLst>
              <a:ext uri="{FF2B5EF4-FFF2-40B4-BE49-F238E27FC236}">
                <a16:creationId xmlns:a16="http://schemas.microsoft.com/office/drawing/2014/main" id="{84D9F114-C43B-6E7C-EACA-DF526936C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4338" y="1952290"/>
            <a:ext cx="3203848" cy="1802165"/>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Fire Flame Png Transparent Images – Free PNG Images Vector, PSD, Clipart,  Templates">
            <a:extLst>
              <a:ext uri="{FF2B5EF4-FFF2-40B4-BE49-F238E27FC236}">
                <a16:creationId xmlns:a16="http://schemas.microsoft.com/office/drawing/2014/main" id="{4FC5A6F8-F540-DC09-22EA-C861DCC6EA9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2671" y="2493920"/>
            <a:ext cx="1957536" cy="252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46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linds(horizontal)">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198"/>
                                        </p:tgtEl>
                                        <p:attrNameLst>
                                          <p:attrName>style.visibility</p:attrName>
                                        </p:attrNameLst>
                                      </p:cBhvr>
                                      <p:to>
                                        <p:strVal val="visible"/>
                                      </p:to>
                                    </p:set>
                                    <p:anim calcmode="lin" valueType="num">
                                      <p:cBhvr>
                                        <p:cTn id="15" dur="500" fill="hold"/>
                                        <p:tgtEl>
                                          <p:spTgt spid="7198"/>
                                        </p:tgtEl>
                                        <p:attrNameLst>
                                          <p:attrName>ppt_w</p:attrName>
                                        </p:attrNameLst>
                                      </p:cBhvr>
                                      <p:tavLst>
                                        <p:tav tm="0">
                                          <p:val>
                                            <p:fltVal val="0"/>
                                          </p:val>
                                        </p:tav>
                                        <p:tav tm="100000">
                                          <p:val>
                                            <p:strVal val="#ppt_w"/>
                                          </p:val>
                                        </p:tav>
                                      </p:tavLst>
                                    </p:anim>
                                    <p:anim calcmode="lin" valueType="num">
                                      <p:cBhvr>
                                        <p:cTn id="16" dur="500" fill="hold"/>
                                        <p:tgtEl>
                                          <p:spTgt spid="7198"/>
                                        </p:tgtEl>
                                        <p:attrNameLst>
                                          <p:attrName>ppt_h</p:attrName>
                                        </p:attrNameLst>
                                      </p:cBhvr>
                                      <p:tavLst>
                                        <p:tav tm="0">
                                          <p:val>
                                            <p:fltVal val="0"/>
                                          </p:val>
                                        </p:tav>
                                        <p:tav tm="100000">
                                          <p:val>
                                            <p:strVal val="#ppt_h"/>
                                          </p:val>
                                        </p:tav>
                                      </p:tavLst>
                                    </p:anim>
                                    <p:animEffect transition="in" filter="fade">
                                      <p:cBhvr>
                                        <p:cTn id="17" dur="500"/>
                                        <p:tgtEl>
                                          <p:spTgt spid="719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1000"/>
                            </p:stCondLst>
                            <p:childTnLst>
                              <p:par>
                                <p:cTn id="28" presetID="30" presetClass="entr" presetSubtype="0" fill="hold" nodeType="afterEffect">
                                  <p:stCondLst>
                                    <p:cond delay="0"/>
                                  </p:stCondLst>
                                  <p:childTnLst>
                                    <p:set>
                                      <p:cBhvr>
                                        <p:cTn id="29" dur="1" fill="hold">
                                          <p:stCondLst>
                                            <p:cond delay="0"/>
                                          </p:stCondLst>
                                        </p:cTn>
                                        <p:tgtEl>
                                          <p:spTgt spid="7176"/>
                                        </p:tgtEl>
                                        <p:attrNameLst>
                                          <p:attrName>style.visibility</p:attrName>
                                        </p:attrNameLst>
                                      </p:cBhvr>
                                      <p:to>
                                        <p:strVal val="visible"/>
                                      </p:to>
                                    </p:set>
                                    <p:animEffect transition="in" filter="fade">
                                      <p:cBhvr>
                                        <p:cTn id="30" dur="800" decel="100000"/>
                                        <p:tgtEl>
                                          <p:spTgt spid="7176"/>
                                        </p:tgtEl>
                                      </p:cBhvr>
                                    </p:animEffect>
                                    <p:anim calcmode="lin" valueType="num">
                                      <p:cBhvr>
                                        <p:cTn id="31" dur="800" decel="100000" fill="hold"/>
                                        <p:tgtEl>
                                          <p:spTgt spid="7176"/>
                                        </p:tgtEl>
                                        <p:attrNameLst>
                                          <p:attrName>style.rotation</p:attrName>
                                        </p:attrNameLst>
                                      </p:cBhvr>
                                      <p:tavLst>
                                        <p:tav tm="0">
                                          <p:val>
                                            <p:fltVal val="-90"/>
                                          </p:val>
                                        </p:tav>
                                        <p:tav tm="100000">
                                          <p:val>
                                            <p:fltVal val="0"/>
                                          </p:val>
                                        </p:tav>
                                      </p:tavLst>
                                    </p:anim>
                                    <p:anim calcmode="lin" valueType="num">
                                      <p:cBhvr>
                                        <p:cTn id="32" dur="800" decel="100000" fill="hold"/>
                                        <p:tgtEl>
                                          <p:spTgt spid="7176"/>
                                        </p:tgtEl>
                                        <p:attrNameLst>
                                          <p:attrName>ppt_x</p:attrName>
                                        </p:attrNameLst>
                                      </p:cBhvr>
                                      <p:tavLst>
                                        <p:tav tm="0">
                                          <p:val>
                                            <p:strVal val="#ppt_x+0.4"/>
                                          </p:val>
                                        </p:tav>
                                        <p:tav tm="100000">
                                          <p:val>
                                            <p:strVal val="#ppt_x-0.05"/>
                                          </p:val>
                                        </p:tav>
                                      </p:tavLst>
                                    </p:anim>
                                    <p:anim calcmode="lin" valueType="num">
                                      <p:cBhvr>
                                        <p:cTn id="33" dur="800" decel="100000" fill="hold"/>
                                        <p:tgtEl>
                                          <p:spTgt spid="7176"/>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7176"/>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7176"/>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80">
                                          <p:stCondLst>
                                            <p:cond delay="0"/>
                                          </p:stCondLst>
                                        </p:cTn>
                                        <p:tgtEl>
                                          <p:spTgt spid="5"/>
                                        </p:tgtEl>
                                      </p:cBhvr>
                                    </p:animEffect>
                                    <p:anim calcmode="lin" valueType="num">
                                      <p:cBhvr>
                                        <p:cTn id="4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6" dur="26">
                                          <p:stCondLst>
                                            <p:cond delay="650"/>
                                          </p:stCondLst>
                                        </p:cTn>
                                        <p:tgtEl>
                                          <p:spTgt spid="5"/>
                                        </p:tgtEl>
                                      </p:cBhvr>
                                      <p:to x="100000" y="60000"/>
                                    </p:animScale>
                                    <p:animScale>
                                      <p:cBhvr>
                                        <p:cTn id="47" dur="166" decel="50000">
                                          <p:stCondLst>
                                            <p:cond delay="676"/>
                                          </p:stCondLst>
                                        </p:cTn>
                                        <p:tgtEl>
                                          <p:spTgt spid="5"/>
                                        </p:tgtEl>
                                      </p:cBhvr>
                                      <p:to x="100000" y="100000"/>
                                    </p:animScale>
                                    <p:animScale>
                                      <p:cBhvr>
                                        <p:cTn id="48" dur="26">
                                          <p:stCondLst>
                                            <p:cond delay="1312"/>
                                          </p:stCondLst>
                                        </p:cTn>
                                        <p:tgtEl>
                                          <p:spTgt spid="5"/>
                                        </p:tgtEl>
                                      </p:cBhvr>
                                      <p:to x="100000" y="80000"/>
                                    </p:animScale>
                                    <p:animScale>
                                      <p:cBhvr>
                                        <p:cTn id="49" dur="166" decel="50000">
                                          <p:stCondLst>
                                            <p:cond delay="1338"/>
                                          </p:stCondLst>
                                        </p:cTn>
                                        <p:tgtEl>
                                          <p:spTgt spid="5"/>
                                        </p:tgtEl>
                                      </p:cBhvr>
                                      <p:to x="100000" y="100000"/>
                                    </p:animScale>
                                    <p:animScale>
                                      <p:cBhvr>
                                        <p:cTn id="50" dur="26">
                                          <p:stCondLst>
                                            <p:cond delay="1642"/>
                                          </p:stCondLst>
                                        </p:cTn>
                                        <p:tgtEl>
                                          <p:spTgt spid="5"/>
                                        </p:tgtEl>
                                      </p:cBhvr>
                                      <p:to x="100000" y="90000"/>
                                    </p:animScale>
                                    <p:animScale>
                                      <p:cBhvr>
                                        <p:cTn id="51" dur="166" decel="50000">
                                          <p:stCondLst>
                                            <p:cond delay="1668"/>
                                          </p:stCondLst>
                                        </p:cTn>
                                        <p:tgtEl>
                                          <p:spTgt spid="5"/>
                                        </p:tgtEl>
                                      </p:cBhvr>
                                      <p:to x="100000" y="100000"/>
                                    </p:animScale>
                                    <p:animScale>
                                      <p:cBhvr>
                                        <p:cTn id="52" dur="26">
                                          <p:stCondLst>
                                            <p:cond delay="1808"/>
                                          </p:stCondLst>
                                        </p:cTn>
                                        <p:tgtEl>
                                          <p:spTgt spid="5"/>
                                        </p:tgtEl>
                                      </p:cBhvr>
                                      <p:to x="100000" y="95000"/>
                                    </p:animScale>
                                    <p:animScale>
                                      <p:cBhvr>
                                        <p:cTn id="5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5292080" cy="6860805"/>
          </a:xfrm>
          <a:effectLst>
            <a:outerShdw blurRad="63500" dist="35921" dir="2700000" algn="ctr" rotWithShape="0">
              <a:schemeClr val="tx2">
                <a:alpha val="74998"/>
              </a:schemeClr>
            </a:outerShdw>
          </a:effectLst>
        </p:spPr>
        <p:txBody>
          <a:bodyPr anchor="ct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وخذ منه قليلاً بالعدد وصره في أذيالك</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وخذ منه أيضاً وألقه في وسط النار وأحرقه بالنار منه تخرج نار على كل بيت إسرائيل.</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(حزقيال 5: 3-4)</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30" descr="Fire Flame Png Transparent Images – Free PNG Images Vector, PSD, Clipart,  Templates">
            <a:extLst>
              <a:ext uri="{FF2B5EF4-FFF2-40B4-BE49-F238E27FC236}">
                <a16:creationId xmlns:a16="http://schemas.microsoft.com/office/drawing/2014/main" id="{FB0826E0-9233-5EBB-5E03-37A210261FD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836712"/>
            <a:ext cx="3816424" cy="491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4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وضعك الله في مكان استراتيجي لتحقيق مقاصده؟</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rPr>
              <a:t>سؤال للتفكير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endParaRP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nchor="ct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هكذا قال السيد الرب هذه أورشليم في وسط الشعوب قد أقمتها وحواليها الأراضي</a:t>
            </a: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 5: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6155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6</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805899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srael Mountains | eBibleTeacher">
            <a:extLst>
              <a:ext uri="{FF2B5EF4-FFF2-40B4-BE49-F238E27FC236}">
                <a16:creationId xmlns:a16="http://schemas.microsoft.com/office/drawing/2014/main" id="{70124C66-BB6C-F7CB-BF1F-71D88755A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88024" y="1628800"/>
            <a:ext cx="4355976" cy="5229200"/>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٦ : ١-٢</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وَكَانَ إِلَيَّ كَلاَمُ الرَّبِّ: [يَا ابْنَ آدَمَ, اجْعَلْ وَجْهَكَ نَحْوَ جِبَالِ إِسْرَائِيلَ وَتَنَبَّأْ عَلَيْهَا </a:t>
            </a:r>
          </a:p>
        </p:txBody>
      </p:sp>
    </p:spTree>
    <p:extLst>
      <p:ext uri="{BB962C8B-B14F-4D97-AF65-F5344CB8AC3E}">
        <p14:creationId xmlns:p14="http://schemas.microsoft.com/office/powerpoint/2010/main" val="36260156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gh Place of Sacrifice | Al-Madbah, the High Place of Sacri… | Flickr">
            <a:extLst>
              <a:ext uri="{FF2B5EF4-FFF2-40B4-BE49-F238E27FC236}">
                <a16:creationId xmlns:a16="http://schemas.microsoft.com/office/drawing/2014/main" id="{5D4803C4-98D5-1E09-FA51-8A274D8339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352" y="0"/>
            <a:ext cx="9144000" cy="6858000"/>
          </a:xfrm>
          <a:prstGeom prst="rect">
            <a:avLst/>
          </a:prstGeom>
        </p:spPr>
      </p:pic>
      <p:sp>
        <p:nvSpPr>
          <p:cNvPr id="900098" name="Rectangle 2"/>
          <p:cNvSpPr>
            <a:spLocks noGrp="1" noChangeArrowheads="1"/>
          </p:cNvSpPr>
          <p:nvPr>
            <p:ph type="ctrTitle"/>
          </p:nvPr>
        </p:nvSpPr>
        <p:spPr>
          <a:xfrm>
            <a:off x="0" y="3284984"/>
            <a:ext cx="9191352" cy="3573016"/>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٦ : ٣-٤</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وَقُلْ: يَا جِبَالَ إِسْرَائِيلَ, اسْمَعِي كَلِمَةَ السَّيِّدِ الرَّبِّ. هَكَذَا قَالَ السَّيِّدُ الرَّبُّ لِلْجِبَالِ وَلِلآكَامِ, لِلأَوْدِيَةِ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وَلِلأَوْطِئَةِ</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هَئَنَذَا</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جَالِبٌ عَلَيْكُمْ سَيْفاً وَأُبِيدُ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مُرْتَفَعَاتِكُمْ</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فَتَخْرَبُ مَذَابِحُكُمْ, وَتَتَكَسَّرُ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شَمْسَاتُكُمْ</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وَأَطْرَحُ قَتْلاَكُمْ قُدَّامَ أَصْنَامِكُمْ. </a:t>
            </a:r>
          </a:p>
        </p:txBody>
      </p:sp>
      <p:sp>
        <p:nvSpPr>
          <p:cNvPr id="4" name="TextBox 3">
            <a:extLst>
              <a:ext uri="{FF2B5EF4-FFF2-40B4-BE49-F238E27FC236}">
                <a16:creationId xmlns:a16="http://schemas.microsoft.com/office/drawing/2014/main" id="{0D4B43E5-31CA-5B86-C61C-E0799EA503ED}"/>
              </a:ext>
            </a:extLst>
          </p:cNvPr>
          <p:cNvSpPr txBox="1"/>
          <p:nvPr/>
        </p:nvSpPr>
        <p:spPr>
          <a:xfrm>
            <a:off x="179512" y="7101408"/>
            <a:ext cx="65024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hlinkClick r:id="rId4" tooltip="https://www.flickr.com/photos/davidstanleytravel/35815196856/"/>
              </a:rPr>
              <a:t>This Photo</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hlinkClick r:id="rId5" tooltip="https://creativecommons.org/licenses/by/3.0/"/>
              </a:rPr>
              <a:t>CC BY</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06320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909180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PikiWiki Israel 11222 Sunset in the mountains of Safed.JPG ...">
            <a:extLst>
              <a:ext uri="{FF2B5EF4-FFF2-40B4-BE49-F238E27FC236}">
                <a16:creationId xmlns:a16="http://schemas.microsoft.com/office/drawing/2014/main" id="{FC57183F-8C36-13C9-AFA6-02E0EE0CBBA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81" y="11968"/>
            <a:ext cx="9128043" cy="6846032"/>
          </a:xfrm>
          <a:prstGeom prst="rect">
            <a:avLst/>
          </a:prstGeom>
        </p:spPr>
      </p:pic>
      <p:sp>
        <p:nvSpPr>
          <p:cNvPr id="900098" name="Rectangle 2"/>
          <p:cNvSpPr>
            <a:spLocks noGrp="1" noChangeArrowheads="1"/>
          </p:cNvSpPr>
          <p:nvPr>
            <p:ph type="ctrTitle"/>
          </p:nvPr>
        </p:nvSpPr>
        <p:spPr>
          <a:xfrm>
            <a:off x="0" y="2636912"/>
            <a:ext cx="9144000" cy="4221088"/>
          </a:xfrm>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٧ : ١-٤</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وَكَانَ إِلَيَّ كَلاَمُ الرَّبِّ: ٢ [وَأَنْتَ يَا ابْنَ آدَمَ فَهَكَذَا قَالَ السَّيِّدُ الرَّبُّ لأَرْضِ إِسْرَائِيلَ: نِهَايَةٌ. قَدْ جَاءَتِ النِّهَايَةُ عَلَى زَوَايَا الأَرْضِ الأَرْبَعِ. ٣ اَلآنَ النِّهَايَةُ عَلَيْكِ, وَأُرْسِلُ غَضَبِي عَلَيْكِ, وَأَحْكُمُ عَلَيْكِ كَطُرُقِكِ وَأَجْلِبُ عَلَيْكِ كُلَّ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رَجَاسَاتِكِ</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٤ فَلاَ تُشْفِقُ عَلَيْكِ عَيْنِي, وَلاَ أَعْفُو بَلْ أَجْلِبُ عَلَيْكِ طُرُقَكِ وَتَكُونُ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رَجَاسَاتُكِ</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فِي وَسَطِكِ, فَتَعْلَمُونَ أَنِّي أَنَا الرَّبُّ». </a:t>
            </a:r>
          </a:p>
        </p:txBody>
      </p:sp>
      <p:sp>
        <p:nvSpPr>
          <p:cNvPr id="6" name="TextBox 5">
            <a:extLst>
              <a:ext uri="{FF2B5EF4-FFF2-40B4-BE49-F238E27FC236}">
                <a16:creationId xmlns:a16="http://schemas.microsoft.com/office/drawing/2014/main" id="{ECAD7A43-B2AF-E683-C7A0-DEA587129929}"/>
              </a:ext>
            </a:extLst>
          </p:cNvPr>
          <p:cNvSpPr txBox="1"/>
          <p:nvPr/>
        </p:nvSpPr>
        <p:spPr>
          <a:xfrm>
            <a:off x="179512" y="6872773"/>
            <a:ext cx="65024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hlinkClick r:id="rId4" tooltip="http://commons.wikimedia.org/wiki/File:PikiWiki_Israel_11222_Sunset_in_the_mountains_of_Safed.JPG"/>
              </a:rPr>
              <a:t>This Photo</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hlinkClick r:id="rId5" tooltip="https://creativecommons.org/licenses/by-sa/3.0/"/>
              </a:rPr>
              <a:t>CC BY-SA</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7989676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8</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50830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4" name="AutoShape 1066"/>
          <p:cNvSpPr>
            <a:spLocks noChangeArrowheads="1"/>
          </p:cNvSpPr>
          <p:nvPr/>
        </p:nvSpPr>
        <p:spPr bwMode="auto">
          <a:xfrm>
            <a:off x="0" y="838200"/>
            <a:ext cx="8915400" cy="586105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1" name="Rectangle 1063"/>
          <p:cNvSpPr>
            <a:spLocks noChangeArrowheads="1"/>
          </p:cNvSpPr>
          <p:nvPr/>
        </p:nvSpPr>
        <p:spPr bwMode="auto">
          <a:xfrm>
            <a:off x="34926" y="838200"/>
            <a:ext cx="5849390" cy="6019800"/>
          </a:xfrm>
          <a:prstGeom prst="rect">
            <a:avLst/>
          </a:prstGeom>
          <a:noFill/>
          <a:ln>
            <a:noFill/>
          </a:ln>
          <a:effectLst>
            <a:outerShdw blurRad="63500" dist="155023" dir="12899521" algn="ctr" rotWithShape="0">
              <a:srgbClr val="07070B">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وإن أخطأ إليك أخوك فاذهب وعاتبه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بينك وبينه وحدكما</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 سمع منك فقد ربحت أخاك وإن لم يسمع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فخذ معك أيضا واحدا أو اثنين</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لكي تقوم كل كلمة على فم شاهدين أو ثلاثة. وإن لم يسمع منهم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فقل للكنيسة</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وإن لم يسمع من الكنيسة فليكن عندك </a:t>
            </a:r>
            <a:r>
              <a:rPr kumimoji="1" lang="ar-JO" sz="2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كالوثني والعشار</a:t>
            </a:r>
            <a:r>
              <a:rPr kumimoji="1" lang="ar-JO" sz="2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br>
              <a:rPr kumimoji="1" lang="en-US" sz="2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1" lang="en-US" sz="2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متى 18: 15-17</a:t>
            </a:r>
            <a:endParaRPr kumimoji="0" lang="en-US" dirty="0">
              <a:latin typeface="Arial" panose="020B0604020202020204" pitchFamily="34" charset="0"/>
              <a:ea typeface="ＭＳ Ｐゴシック" charset="0"/>
              <a:cs typeface="Arial" panose="020B0604020202020204" pitchFamily="34" charset="0"/>
            </a:endParaRPr>
          </a:p>
        </p:txBody>
      </p:sp>
      <p:sp>
        <p:nvSpPr>
          <p:cNvPr id="1068075" name="AutoShape 1067"/>
          <p:cNvSpPr>
            <a:spLocks noChangeArrowheads="1"/>
          </p:cNvSpPr>
          <p:nvPr/>
        </p:nvSpPr>
        <p:spPr bwMode="auto">
          <a:xfrm>
            <a:off x="5826125" y="2247788"/>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2" name="Rectangle 1064"/>
          <p:cNvSpPr>
            <a:spLocks noChangeArrowheads="1"/>
          </p:cNvSpPr>
          <p:nvPr/>
        </p:nvSpPr>
        <p:spPr bwMode="auto">
          <a:xfrm>
            <a:off x="6160020" y="2549525"/>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كيفية</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     الإسترداد      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0978727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4" grpId="0" animBg="1"/>
      <p:bldP spid="1068075" grpId="0" animBg="1"/>
      <p:bldP spid="1068072"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Meaning of Ezekiel's Temple Vision">
            <a:extLst>
              <a:ext uri="{FF2B5EF4-FFF2-40B4-BE49-F238E27FC236}">
                <a16:creationId xmlns:a16="http://schemas.microsoft.com/office/drawing/2014/main" id="{A33A64EC-98DC-AF62-BBBE-72054899E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581128"/>
            <a:ext cx="9144000" cy="2276872"/>
          </a:xfrm>
          <a:solidFill>
            <a:schemeClr val="tx1"/>
          </a:solidFill>
          <a:ln>
            <a:noFill/>
          </a:ln>
        </p:spPr>
        <p:txBody>
          <a:bodyPr vert="horz" wrap="square" lIns="91435" tIns="45718" rIns="91435" bIns="45718" numCol="1" anchor="ctr" anchorCtr="0" compatLnSpc="1">
            <a:prstTxWarp prst="textNoShape">
              <a:avLst/>
            </a:prstTxWarp>
          </a:bodyPr>
          <a:lstStyle/>
          <a:p>
            <a:pPr rtl="1"/>
            <a:r>
              <a:rPr lang="ar-SA" sz="3600" b="1" dirty="0"/>
              <a:t>حزقيال ٨ : ١</a:t>
            </a:r>
            <a:br>
              <a:rPr lang="ar-SA" sz="3600" b="1" dirty="0"/>
            </a:br>
            <a:r>
              <a:rPr lang="ar-SA" sz="3600" b="1" dirty="0"/>
              <a:t>وَكَانَ فِي السَّنَةِ السَّادِسَةِ فِي الشَّهْرِ السَّادِسِ فِي الْخَامِسِ مِنَ الشَّهْرِ, وَأَنَا جَالِسٌ فِي بَيْتِي وَمَشَايِخُ يَهُوذَا جَالِسُونَ أَمَامِي, أَنَّ يَدَ السَّيِّدِ الرَّبِّ وَقَعَتْ عَلَيَّ هُنَاكَ. </a:t>
            </a:r>
          </a:p>
        </p:txBody>
      </p:sp>
    </p:spTree>
    <p:extLst>
      <p:ext uri="{BB962C8B-B14F-4D97-AF65-F5344CB8AC3E}">
        <p14:creationId xmlns:p14="http://schemas.microsoft.com/office/powerpoint/2010/main" val="21190561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A Layman Looks at the Word: August 2013">
            <a:extLst>
              <a:ext uri="{FF2B5EF4-FFF2-40B4-BE49-F238E27FC236}">
                <a16:creationId xmlns:a16="http://schemas.microsoft.com/office/drawing/2014/main" id="{DF5E1927-1A6F-C8E7-C2AC-47BE5DF0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28861"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52120" y="-2805"/>
            <a:ext cx="3491880" cy="6860805"/>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٨ : ٢</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فَنَظَرْتُ وَإِذَا شَبَهٌ كَمَنْظَرِ نَارٍ, مِنْ مَنْظَرِ حَقَوَيْهِ إِلَى تَحْتُ نَارٌ, وَمِنْ حَقَوَيْهِ إِلَى فَوْقُ كَمَنْظَرِ لَمَعَانٍ كَشَبَهِ النُّحَاسِ اللاَّمِعِ. </a:t>
            </a:r>
          </a:p>
        </p:txBody>
      </p:sp>
    </p:spTree>
    <p:extLst>
      <p:ext uri="{BB962C8B-B14F-4D97-AF65-F5344CB8AC3E}">
        <p14:creationId xmlns:p14="http://schemas.microsoft.com/office/powerpoint/2010/main" val="5949270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5652120" cy="6860805"/>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٨ : ٣-٤</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٣ وَمَدَّ شَبَهَ يَدٍ وَأَخَذَنِي بِنَاصِيَةِ رَأْسِي, وَرَفَعَنِي رُوحٌ بَيْنَ الأَرْضِ وَالسَّمَاءِ, وَأَتَى بِي فِي رُؤَى اللَّهِ إِلَى أُورُشَلِيمَ إِلَى مَدْخَلِ الْبَابِ الدَّاخِلِيِّ الْمُتَّجِهِ نَحْوَ الشِّمَالِ حَيْثُ مَجْلِسُ تِمْثَالِ الْغَيْرَةِ, الْمُهَيِّجِ الْغَيْرَةِ. ٤ وَإِذَا مَجْدُ إِلَهِ إِسْرَائِيلَ هُنَاكَ مِثْلُ الرُّؤْيَا الَّتِي رَأَيْتُهَا فِي الْبُقْعَةِ. </a:t>
            </a:r>
          </a:p>
        </p:txBody>
      </p:sp>
      <p:pic>
        <p:nvPicPr>
          <p:cNvPr id="8" name="Picture 7" descr="바알">
            <a:extLst>
              <a:ext uri="{FF2B5EF4-FFF2-40B4-BE49-F238E27FC236}">
                <a16:creationId xmlns:a16="http://schemas.microsoft.com/office/drawing/2014/main" id="{1868BDEC-EBB5-BEF7-E336-6C51DFC0376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68144" y="800708"/>
            <a:ext cx="3275856" cy="4928027"/>
          </a:xfrm>
          <a:prstGeom prst="rect">
            <a:avLst/>
          </a:prstGeom>
        </p:spPr>
      </p:pic>
      <p:sp>
        <p:nvSpPr>
          <p:cNvPr id="9" name="TextBox 8">
            <a:extLst>
              <a:ext uri="{FF2B5EF4-FFF2-40B4-BE49-F238E27FC236}">
                <a16:creationId xmlns:a16="http://schemas.microsoft.com/office/drawing/2014/main" id="{ECF16445-D9D1-7B82-8C17-8D1F12E34706}"/>
              </a:ext>
            </a:extLst>
          </p:cNvPr>
          <p:cNvSpPr txBox="1"/>
          <p:nvPr/>
        </p:nvSpPr>
        <p:spPr>
          <a:xfrm>
            <a:off x="4427984" y="6870316"/>
            <a:ext cx="4412828"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namu.moe/g/%EB%B0%94%EC%95%8C"/>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nc-sa/3.0/"/>
              </a:rPr>
              <a:t>CC BY-SA-NC</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9557750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 8: 3-4</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330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332656"/>
            <a:ext cx="8028384" cy="136815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 dug through the wall…</a:t>
            </a:r>
          </a:p>
        </p:txBody>
      </p:sp>
      <p:pic>
        <p:nvPicPr>
          <p:cNvPr id="18434" name="Picture 2" descr="스크랩] Re:테드 라슨의 에스겔서 그림이미지">
            <a:extLst>
              <a:ext uri="{FF2B5EF4-FFF2-40B4-BE49-F238E27FC236}">
                <a16:creationId xmlns:a16="http://schemas.microsoft.com/office/drawing/2014/main" id="{ADB5A1BE-38FD-493C-04DF-AA3A4B446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9392"/>
            <a:ext cx="9276523"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84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81811" y="393699"/>
            <a:ext cx="3228121" cy="705635"/>
          </a:xfrm>
          <a:effectLst>
            <a:outerShdw blurRad="63500" dist="35921" dir="2700000" algn="ctr" rotWithShape="0">
              <a:schemeClr val="tx2">
                <a:alpha val="74998"/>
              </a:schemeClr>
            </a:outerShdw>
          </a:effectLst>
        </p:spPr>
        <p:txBody>
          <a:bodyPr anchor="ctr"/>
          <a:lstStyle/>
          <a:p>
            <a:pPr marL="9525" algn="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وثنية الهيكل        (حزقيال 8):</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3314" name="Picture 2" descr="2319.) Ezekiel 8 | DWELLING in the Word">
            <a:extLst>
              <a:ext uri="{FF2B5EF4-FFF2-40B4-BE49-F238E27FC236}">
                <a16:creationId xmlns:a16="http://schemas.microsoft.com/office/drawing/2014/main" id="{91DA5191-374A-0673-AA00-8B46ED50E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93700"/>
            <a:ext cx="5702300" cy="60706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5BA58919-4672-8ADB-7825-3692D91F96D4}"/>
              </a:ext>
            </a:extLst>
          </p:cNvPr>
          <p:cNvSpPr txBox="1">
            <a:spLocks noChangeArrowheads="1"/>
          </p:cNvSpPr>
          <p:nvPr/>
        </p:nvSpPr>
        <p:spPr bwMode="auto">
          <a:xfrm>
            <a:off x="5850989" y="1340768"/>
            <a:ext cx="3258943" cy="66193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9525" marR="0" lvl="0" algn="r" defTabSz="914400" rtl="0" eaLnBrk="0" fontAlgn="base" latinLnBrk="0" hangingPunct="0">
              <a:lnSpc>
                <a:spcPct val="100000"/>
              </a:lnSpc>
              <a:spcBef>
                <a:spcPct val="0"/>
              </a:spcBef>
              <a:spcAft>
                <a:spcPct val="0"/>
              </a:spcAft>
              <a:buClrTx/>
              <a:buSzTx/>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الصور المقيتة       </a:t>
            </a:r>
          </a:p>
          <a:p>
            <a:pPr marL="9525" marR="0" lvl="0" algn="r" defTabSz="914400" rtl="0" eaLnBrk="0" fontAlgn="base" latinLnBrk="0" hangingPunct="0">
              <a:lnSpc>
                <a:spcPct val="100000"/>
              </a:lnSpc>
              <a:spcBef>
                <a:spcPct val="0"/>
              </a:spcBef>
              <a:spcAft>
                <a:spcPct val="0"/>
              </a:spcAft>
              <a:buClrTx/>
              <a:buSzTx/>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(9-13)</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525" marR="0" lvl="0" algn="l" defTabSz="914400" rtl="0" eaLnBrk="0" fontAlgn="base" latinLnBrk="0" hangingPunct="0">
              <a:lnSpc>
                <a:spcPct val="100000"/>
              </a:lnSpc>
              <a:spcBef>
                <a:spcPct val="0"/>
              </a:spcBef>
              <a:spcAft>
                <a:spcPct val="0"/>
              </a:spcAft>
              <a:buClrTx/>
              <a:buSzTx/>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525" marR="0" lvl="0" algn="r" defTabSz="914400" rtl="0" eaLnBrk="0" fontAlgn="base" latinLnBrk="0" hangingPunct="0">
              <a:lnSpc>
                <a:spcPct val="100000"/>
              </a:lnSpc>
              <a:spcBef>
                <a:spcPct val="0"/>
              </a:spcBef>
              <a:spcAft>
                <a:spcPct val="0"/>
              </a:spcAft>
              <a:buClrTx/>
              <a:buSzTx/>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البكاء أمام تموز    </a:t>
            </a:r>
          </a:p>
          <a:p>
            <a:pPr marL="9525" marR="0" lvl="0" algn="r" defTabSz="914400" rtl="0" eaLnBrk="0" fontAlgn="base" latinLnBrk="0" hangingPunct="0">
              <a:lnSpc>
                <a:spcPct val="100000"/>
              </a:lnSpc>
              <a:spcBef>
                <a:spcPct val="0"/>
              </a:spcBef>
              <a:spcAft>
                <a:spcPct val="0"/>
              </a:spcAft>
              <a:buClrTx/>
              <a:buSzTx/>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(14-15)</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525" marR="0" lvl="0" algn="l" defTabSz="914400" rtl="0" eaLnBrk="0" fontAlgn="base" latinLnBrk="0" hangingPunct="0">
              <a:lnSpc>
                <a:spcPct val="100000"/>
              </a:lnSpc>
              <a:spcBef>
                <a:spcPct val="0"/>
              </a:spcBef>
              <a:spcAft>
                <a:spcPct val="0"/>
              </a:spcAft>
              <a:buClrTx/>
              <a:buSzTx/>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9525" marR="0" lvl="0" algn="r" defTabSz="914400" rtl="0" eaLnBrk="0" fontAlgn="base" latinLnBrk="0" hangingPunct="0">
              <a:lnSpc>
                <a:spcPct val="100000"/>
              </a:lnSpc>
              <a:spcBef>
                <a:spcPct val="0"/>
              </a:spcBef>
              <a:spcAft>
                <a:spcPct val="0"/>
              </a:spcAft>
              <a:buClrTx/>
              <a:buSzTx/>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عبادة الشمس      </a:t>
            </a:r>
          </a:p>
          <a:p>
            <a:pPr marL="9525" marR="0" lvl="0" algn="r" defTabSz="914400" rtl="0" eaLnBrk="0" fontAlgn="base" latinLnBrk="0" hangingPunct="0">
              <a:lnSpc>
                <a:spcPct val="100000"/>
              </a:lnSpc>
              <a:spcBef>
                <a:spcPct val="0"/>
              </a:spcBef>
              <a:spcAft>
                <a:spcPct val="0"/>
              </a:spcAft>
              <a:buClrTx/>
              <a:buSzTx/>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(16-18)</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8860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checkerboard(across)">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checkerboard(across)">
                                      <p:cBhvr>
                                        <p:cTn id="27" dur="500"/>
                                        <p:tgtEl>
                                          <p:spTgt spid="1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xEl>
                                              <p:pRg st="7" end="7"/>
                                            </p:txEl>
                                          </p:spTgt>
                                        </p:tgtEl>
                                        <p:attrNameLst>
                                          <p:attrName>style.visibility</p:attrName>
                                        </p:attrNameLst>
                                      </p:cBhvr>
                                      <p:to>
                                        <p:strVal val="visible"/>
                                      </p:to>
                                    </p:set>
                                    <p:animEffect transition="in" filter="checkerboard(across)">
                                      <p:cBhvr>
                                        <p:cTn id="3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2869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Cloud 24">
            <a:extLst>
              <a:ext uri="{FF2B5EF4-FFF2-40B4-BE49-F238E27FC236}">
                <a16:creationId xmlns:a16="http://schemas.microsoft.com/office/drawing/2014/main" id="{F3059C93-B9DD-4BA8-20ED-8092B64F9834}"/>
              </a:ext>
            </a:extLst>
          </p:cNvPr>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5">
            <a:extLst>
              <a:ext uri="{FF2B5EF4-FFF2-40B4-BE49-F238E27FC236}">
                <a16:creationId xmlns:a16="http://schemas.microsoft.com/office/drawing/2014/main" id="{3B426855-51D6-0F82-E461-1A017B639163}"/>
              </a:ext>
            </a:extLst>
          </p:cNvPr>
          <p:cNvSpPr txBox="1">
            <a:spLocks noChangeArrowheads="1"/>
          </p:cNvSpPr>
          <p:nvPr/>
        </p:nvSpPr>
        <p:spPr bwMode="auto">
          <a:xfrm>
            <a:off x="7010400" y="1295400"/>
            <a:ext cx="1487908"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9: 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50130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Ezekiel 9 Judgment on the Idolaters - Believe Trust">
            <a:extLst>
              <a:ext uri="{FF2B5EF4-FFF2-40B4-BE49-F238E27FC236}">
                <a16:creationId xmlns:a16="http://schemas.microsoft.com/office/drawing/2014/main" id="{1DC322E6-4CFB-9D5A-4F03-41B8B751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2" y="1484784"/>
            <a:ext cx="9144000" cy="3935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1"/>
            <a:ext cx="9143999" cy="1556793"/>
          </a:xfrm>
          <a:effectLst/>
        </p:spPr>
        <p:txBody>
          <a:bodyPr/>
          <a:lstStyle/>
          <a:p>
            <a:pPr>
              <a:defRPr/>
            </a:pPr>
            <a:r>
              <a:rPr lang="ar-JO" sz="3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إن القضاء الملحدين في أورشليم مع الإبقاء على الأبرار          أظهر أن الله سينهي التمرد المفتوح (حزقيال 9)</a:t>
            </a:r>
            <a:endParaRPr lang="en-US" sz="3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3654643A-C3BD-B44C-D4AF-CED6C4759D0D}"/>
              </a:ext>
            </a:extLst>
          </p:cNvPr>
          <p:cNvSpPr txBox="1">
            <a:spLocks noChangeArrowheads="1"/>
          </p:cNvSpPr>
          <p:nvPr/>
        </p:nvSpPr>
        <p:spPr bwMode="auto">
          <a:xfrm>
            <a:off x="-36512" y="5301208"/>
            <a:ext cx="9143999" cy="15567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وسم سمة على جباه الرجال الذين يئنون ويتنهدون على كل الرجاسات المصنوعة في وسطها (9: 4)</a:t>
            </a:r>
            <a:endParaRPr kumimoji="0" lang="en-US" sz="32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31527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10</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415586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3232C"/>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B244C2-5912-AEC8-8EBA-4EEF26BF3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 y="0"/>
            <a:ext cx="9138592" cy="4569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408" y="4293096"/>
            <a:ext cx="9144000" cy="256490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رأيت الله يؤدب مؤمناً ضالاً؟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6291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 8: 3-4</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98196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ezek 1">
            <a:extLst>
              <a:ext uri="{FF2B5EF4-FFF2-40B4-BE49-F238E27FC236}">
                <a16:creationId xmlns:a16="http://schemas.microsoft.com/office/drawing/2014/main" id="{870F49C2-48EF-1941-9220-B3E18CEBE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
            <a:ext cx="9144000" cy="6864064"/>
          </a:xfrm>
          <a:prstGeom prst="rect">
            <a:avLst/>
          </a:prstGeom>
          <a:noFill/>
          <a:extLst>
            <a:ext uri="{909E8E84-426E-40DD-AFC4-6F175D3DCCD1}">
              <a14:hiddenFill xmlns:a14="http://schemas.microsoft.com/office/drawing/2010/main">
                <a:solidFill>
                  <a:srgbClr val="FFFFFF"/>
                </a:solidFill>
              </a14:hiddenFill>
            </a:ext>
          </a:extLst>
        </p:spPr>
      </p:pic>
      <p:sp>
        <p:nvSpPr>
          <p:cNvPr id="590851" name="Title 3"/>
          <p:cNvSpPr>
            <a:spLocks noGrp="1"/>
          </p:cNvSpPr>
          <p:nvPr>
            <p:ph type="title" idx="4294967295"/>
          </p:nvPr>
        </p:nvSpPr>
        <p:spPr>
          <a:xfrm>
            <a:off x="4427483" y="6132924"/>
            <a:ext cx="4419600" cy="646331"/>
          </a:xfrm>
          <a:noFill/>
          <a:ln>
            <a:noFill/>
          </a:ln>
        </p:spPr>
        <p:txBody>
          <a:bodyPr wrap="square">
            <a:spAutoFit/>
          </a:bodyPr>
          <a:lstStyle/>
          <a:p>
            <a:pPr>
              <a:defRPr/>
            </a:pPr>
            <a:r>
              <a:rPr lang="ar-SA" sz="3600" b="1" dirty="0">
                <a:solidFill>
                  <a:srgbClr val="FFFFFF"/>
                </a:solidFill>
                <a:effectLst>
                  <a:glow rad="139700">
                    <a:schemeClr val="accent4">
                      <a:satMod val="175000"/>
                      <a:alpha val="87000"/>
                    </a:schemeClr>
                  </a:glow>
                </a:effectLst>
                <a:latin typeface="Arial" panose="020B0604020202020204" pitchFamily="34" charset="0"/>
                <a:cs typeface="Arial" panose="020B0604020202020204" pitchFamily="34" charset="0"/>
              </a:rPr>
              <a:t>حزقيال ١٠ : ٤</a:t>
            </a:r>
          </a:p>
        </p:txBody>
      </p:sp>
      <p:sp>
        <p:nvSpPr>
          <p:cNvPr id="590852" name="TextBox 4"/>
          <p:cNvSpPr txBox="1">
            <a:spLocks noChangeArrowheads="1"/>
          </p:cNvSpPr>
          <p:nvPr/>
        </p:nvSpPr>
        <p:spPr bwMode="auto">
          <a:xfrm>
            <a:off x="0" y="142763"/>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600" b="1" dirty="0">
                <a:solidFill>
                  <a:srgbClr val="FFFFFF"/>
                </a:solidFill>
                <a:effectLst>
                  <a:glow rad="139700">
                    <a:schemeClr val="accent4">
                      <a:satMod val="175000"/>
                      <a:alpha val="87000"/>
                    </a:schemeClr>
                  </a:glow>
                </a:effectLst>
                <a:latin typeface="Arial" panose="020B0604020202020204" pitchFamily="34" charset="0"/>
                <a:cs typeface="Arial" panose="020B0604020202020204" pitchFamily="34" charset="0"/>
              </a:rPr>
              <a:t>فَارْتَفَعَ مَجْدُ الرَّبِّ عَنِ الْكَرُوبِ إِلَى عَتَبَةِ الْبَيْتِ. فَامْتَلأَ الْبَيْتُ مِنَ السَّحَابَةِ, وَامْتَلأَتِ الدَّارُ مِنْ لَمَعَانِ مَجْدِ الرَّبِّ. </a:t>
            </a:r>
          </a:p>
        </p:txBody>
      </p:sp>
    </p:spTree>
    <p:extLst>
      <p:ext uri="{BB962C8B-B14F-4D97-AF65-F5344CB8AC3E}">
        <p14:creationId xmlns:p14="http://schemas.microsoft.com/office/powerpoint/2010/main" val="3354492979"/>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367</a:t>
            </a:r>
          </a:p>
        </p:txBody>
      </p:sp>
      <p:sp>
        <p:nvSpPr>
          <p:cNvPr id="5" name="Rectangle 2"/>
          <p:cNvSpPr txBox="1">
            <a:spLocks noChangeArrowheads="1"/>
          </p:cNvSpPr>
          <p:nvPr/>
        </p:nvSpPr>
        <p:spPr>
          <a:xfrm>
            <a:off x="179970" y="2076440"/>
            <a:ext cx="4283968" cy="3416320"/>
          </a:xfrm>
          <a:prstGeom prst="rect">
            <a:avLst/>
          </a:prstGeom>
          <a:noFill/>
          <a:ln>
            <a:noFill/>
          </a:ln>
        </p:spPr>
        <p:txBody>
          <a:bodyPr wrap="square">
            <a:spAutoFit/>
          </a:bodyPr>
          <a:lstStyle>
            <a:defPPr>
              <a:defRPr lang="en-US"/>
            </a:defPPr>
            <a:lvl1pPr algn="ctr">
              <a:defRPr sz="3600" b="1">
                <a:solidFill>
                  <a:srgbClr val="FFFFFF"/>
                </a:solidFill>
                <a:effectLst>
                  <a:glow rad="139700">
                    <a:schemeClr val="accent4">
                      <a:satMod val="175000"/>
                      <a:alpha val="87000"/>
                    </a:schemeClr>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ar-SA" dirty="0"/>
              <a:t>حزقيال ١٠ : ١٢</a:t>
            </a:r>
          </a:p>
          <a:p>
            <a:endParaRPr lang="en-US" dirty="0"/>
          </a:p>
          <a:p>
            <a:r>
              <a:rPr lang="ar-SA" dirty="0"/>
              <a:t>وَكُلُّ جِسْمِهَا وَظُهُورِهَا وَأَيْدِيهَا وَأَجْنِحَتِهَا وَالْبَكَرَاتِ مَلآنَةٌ عُيُوناً حَوَالَيْهَا لِبَكَرَاتِهَا الأَرْبَعِ. </a:t>
            </a:r>
          </a:p>
        </p:txBody>
      </p:sp>
      <p:sp>
        <p:nvSpPr>
          <p:cNvPr id="2" name="TextBox 1"/>
          <p:cNvSpPr txBox="1"/>
          <p:nvPr/>
        </p:nvSpPr>
        <p:spPr>
          <a:xfrm>
            <a:off x="1540933" y="7467600"/>
            <a:ext cx="184666" cy="369332"/>
          </a:xfrm>
          <a:prstGeom prst="rect">
            <a:avLst/>
          </a:prstGeom>
          <a:noFill/>
        </p:spPr>
        <p:txBody>
          <a:bodyPr wrap="none" rtlCol="0">
            <a:spAutoFit/>
          </a:bodyPr>
          <a:lstStyle/>
          <a:p>
            <a:endParaRPr lang="en-US"/>
          </a:p>
        </p:txBody>
      </p:sp>
      <p:pic>
        <p:nvPicPr>
          <p:cNvPr id="7" name="Picture 1" descr="wheel.jpg">
            <a:extLst>
              <a:ext uri="{FF2B5EF4-FFF2-40B4-BE49-F238E27FC236}">
                <a16:creationId xmlns:a16="http://schemas.microsoft.com/office/drawing/2014/main" id="{EBDC53C1-C1E8-C44F-B5EA-C5DED378CE9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60900" y="0"/>
            <a:ext cx="44831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image002.jpg">
            <a:extLst>
              <a:ext uri="{FF2B5EF4-FFF2-40B4-BE49-F238E27FC236}">
                <a16:creationId xmlns:a16="http://schemas.microsoft.com/office/drawing/2014/main" id="{A30CA12F-EF8F-A04A-AC20-A6AC1510BD2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60900" y="3429000"/>
            <a:ext cx="4562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79375" y="123825"/>
            <a:ext cx="8264525" cy="1389063"/>
          </a:xfrm>
        </p:spPr>
        <p:txBody>
          <a:bodyPr>
            <a:noAutofit/>
          </a:bodyPr>
          <a:lstStyle/>
          <a:p>
            <a:pPr>
              <a:defRPr/>
            </a:pPr>
            <a:r>
              <a:rPr lang="ar-SA" sz="4800" b="1" dirty="0">
                <a:effectLst>
                  <a:glow rad="228600">
                    <a:schemeClr val="tx1"/>
                  </a:glow>
                </a:effectLst>
                <a:ea typeface="ＭＳ Ｐゴシック" charset="0"/>
              </a:rPr>
              <a:t>الكائنات ذات الوجوه الأربعة</a:t>
            </a:r>
            <a:endParaRPr lang="en-US" sz="4800" b="1" dirty="0">
              <a:effectLst>
                <a:glow rad="228600">
                  <a:schemeClr val="tx1"/>
                </a:glow>
              </a:effectLst>
              <a:ea typeface="ＭＳ Ｐゴシック" charset="0"/>
            </a:endParaRPr>
          </a:p>
        </p:txBody>
      </p:sp>
    </p:spTree>
    <p:extLst>
      <p:ext uri="{BB962C8B-B14F-4D97-AF65-F5344CB8AC3E}">
        <p14:creationId xmlns:p14="http://schemas.microsoft.com/office/powerpoint/2010/main" val="801714902"/>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6858000"/>
          </a:xfrm>
          <a:prstGeom prst="rect">
            <a:avLst/>
          </a:prstGeom>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841730" name="Rectangle 2"/>
          <p:cNvSpPr>
            <a:spLocks noGrp="1" noChangeArrowheads="1"/>
          </p:cNvSpPr>
          <p:nvPr>
            <p:ph type="title"/>
          </p:nvPr>
        </p:nvSpPr>
        <p:spPr>
          <a:xfrm>
            <a:off x="79375" y="13297"/>
            <a:ext cx="8264525" cy="804863"/>
          </a:xfrm>
          <a:effectLst/>
        </p:spPr>
        <p:txBody>
          <a:bodyPr>
            <a:noAutofit/>
          </a:bodyPr>
          <a:lstStyle/>
          <a:p>
            <a:pPr>
              <a:defRPr/>
            </a:pPr>
            <a:r>
              <a:rPr lang="ar-SA" sz="4000" b="1" dirty="0">
                <a:effectLst>
                  <a:glow rad="228600">
                    <a:schemeClr val="tx1"/>
                  </a:glow>
                </a:effectLst>
                <a:ea typeface="ＭＳ Ｐゴシック" charset="0"/>
              </a:rPr>
              <a:t>الكائنات ذات الوجوه الأربعة</a:t>
            </a:r>
            <a:endParaRPr lang="en-US" sz="4000" b="1" dirty="0">
              <a:effectLst>
                <a:glow rad="228600">
                  <a:schemeClr val="tx1"/>
                </a:glow>
              </a:effectLst>
              <a:ea typeface="ＭＳ Ｐゴシック" charset="0"/>
            </a:endParaRPr>
          </a:p>
        </p:txBody>
      </p:sp>
      <p:sp>
        <p:nvSpPr>
          <p:cNvPr id="9" name="Rectangle 2">
            <a:extLst>
              <a:ext uri="{FF2B5EF4-FFF2-40B4-BE49-F238E27FC236}">
                <a16:creationId xmlns:a16="http://schemas.microsoft.com/office/drawing/2014/main" id="{39CA9500-78EF-5B43-9183-39D6749CD8C5}"/>
              </a:ext>
            </a:extLst>
          </p:cNvPr>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lvl="0">
              <a:defRPr/>
            </a:pPr>
            <a:r>
              <a:rPr lang="ar-SA" sz="4000" b="1" dirty="0">
                <a:effectLst>
                  <a:glow rad="228600">
                    <a:srgbClr val="000000">
                      <a:satMod val="175000"/>
                      <a:alpha val="75163"/>
                    </a:srgbClr>
                  </a:glow>
                </a:effectLst>
                <a:ea typeface="ＭＳ Ｐゴシック" charset="0"/>
              </a:rPr>
              <a:t>وَلِكُلِّ وَاحِدٍ أَرْبَعَةُ أَوْجُهٍ. الْوَجْهُ الأَوَّلُ وَجْهُ كَرُوبٍ, وَالْوَجْهُ الثَّانِي وَجْهُ إِنْسَانٍ, وَالثَّالِثُ وَجْهُ أَسَدٍ, وَالرَّابِعُ وَجْهُ نَسْرٍ.</a:t>
            </a:r>
            <a:endParaRPr kumimoji="0" lang="ar-SA" sz="4000" b="1" i="0" u="none" strike="noStrike" kern="1200" cap="none" spc="0" normalizeH="0" baseline="0" noProof="0" dirty="0">
              <a:ln>
                <a:noFill/>
              </a:ln>
              <a:solidFill>
                <a:srgbClr val="FFFFFF"/>
              </a:solidFill>
              <a:effectLst>
                <a:glow rad="228600">
                  <a:srgbClr val="000000">
                    <a:satMod val="175000"/>
                    <a:alpha val="75163"/>
                  </a:srgbClr>
                </a:glow>
              </a:effectLst>
              <a:uLnTx/>
              <a:uFillTx/>
              <a:latin typeface="Arial"/>
              <a:ea typeface="ＭＳ Ｐゴシック" charset="0"/>
              <a:cs typeface="Arial"/>
            </a:endParaRPr>
          </a:p>
        </p:txBody>
      </p:sp>
      <p:sp>
        <p:nvSpPr>
          <p:cNvPr id="10" name="Rectangle 2">
            <a:extLst>
              <a:ext uri="{FF2B5EF4-FFF2-40B4-BE49-F238E27FC236}">
                <a16:creationId xmlns:a16="http://schemas.microsoft.com/office/drawing/2014/main" id="{659430FB-EEDA-184B-95F1-897CC28D9B87}"/>
              </a:ext>
            </a:extLst>
          </p:cNvPr>
          <p:cNvSpPr txBox="1">
            <a:spLocks noChangeArrowheads="1"/>
          </p:cNvSpPr>
          <p:nvPr/>
        </p:nvSpPr>
        <p:spPr bwMode="auto">
          <a:xfrm>
            <a:off x="71437" y="638772"/>
            <a:ext cx="8264525" cy="6889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حزقيال ٠١ : ١٤</a:t>
            </a:r>
          </a:p>
        </p:txBody>
      </p:sp>
    </p:spTree>
    <p:extLst>
      <p:ext uri="{BB962C8B-B14F-4D97-AF65-F5344CB8AC3E}">
        <p14:creationId xmlns:p14="http://schemas.microsoft.com/office/powerpoint/2010/main" val="168047263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Cloud 30">
            <a:extLst>
              <a:ext uri="{FF2B5EF4-FFF2-40B4-BE49-F238E27FC236}">
                <a16:creationId xmlns:a16="http://schemas.microsoft.com/office/drawing/2014/main" id="{B2E67B44-640C-57AC-B2D0-E186D347C91A}"/>
              </a:ext>
            </a:extLst>
          </p:cNvPr>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5">
            <a:extLst>
              <a:ext uri="{FF2B5EF4-FFF2-40B4-BE49-F238E27FC236}">
                <a16:creationId xmlns:a16="http://schemas.microsoft.com/office/drawing/2014/main" id="{DAAA3CA0-76D3-142F-50D9-EB8B2A281172}"/>
              </a:ext>
            </a:extLst>
          </p:cNvPr>
          <p:cNvSpPr txBox="1">
            <a:spLocks noChangeArrowheads="1"/>
          </p:cNvSpPr>
          <p:nvPr/>
        </p:nvSpPr>
        <p:spPr bwMode="auto">
          <a:xfrm>
            <a:off x="6248400" y="1295400"/>
            <a:ext cx="2282997"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10: 18-19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2803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31"/>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11</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727613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a:t>
            </a:r>
            <a:br>
              <a:rPr lang="ar-JO" dirty="0">
                <a:latin typeface="Arial" charset="0"/>
                <a:ea typeface="ＭＳ Ｐゴシック" charset="0"/>
                <a:cs typeface="Arial" charset="0"/>
              </a:rPr>
            </a:br>
            <a:r>
              <a:rPr lang="ar-JO" dirty="0">
                <a:latin typeface="Arial" charset="0"/>
                <a:ea typeface="ＭＳ Ｐゴシック" charset="0"/>
                <a:cs typeface="Arial" charset="0"/>
              </a:rPr>
              <a:t>يغادر</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1834156"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11: 23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latin typeface="Arial" panose="020B0604020202020204" pitchFamily="34" charset="0"/>
                <a:ea typeface="ＭＳ Ｐゴシック" charset="0"/>
                <a:cs typeface="Arial" panose="020B0604020202020204" pitchFamily="34" charset="0"/>
              </a:rPr>
              <a:t>الروح يغادر ويرجع</a:t>
            </a:r>
            <a:endParaRPr lang="en-US" sz="24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332656"/>
            <a:ext cx="8028384" cy="602128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لقد كان مصير أورشليم محتومًا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لذا كان التفاؤل عديم الجدوى (حزقيال 12-19)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0586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12</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71215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 Asked: How Do We Know If God Is Disciplining Us?">
            <a:extLst>
              <a:ext uri="{FF2B5EF4-FFF2-40B4-BE49-F238E27FC236}">
                <a16:creationId xmlns:a16="http://schemas.microsoft.com/office/drawing/2014/main" id="{EE2A577D-3889-0D4F-AD2A-A890F43C8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148064" cy="594928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نتجاوب  مع الله                عندما يؤدب شعبه؟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3499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5" name="Picture 1" descr="prayero over Bib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765175"/>
            <a:ext cx="9156701"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0546" name="Rectangle 1026"/>
          <p:cNvSpPr>
            <a:spLocks noGrp="1" noChangeArrowheads="1"/>
          </p:cNvSpPr>
          <p:nvPr>
            <p:ph type="title"/>
          </p:nvPr>
        </p:nvSpPr>
        <p:spPr>
          <a:xfrm>
            <a:off x="0" y="0"/>
            <a:ext cx="9144000" cy="765175"/>
          </a:xfrm>
        </p:spPr>
        <p:txBody>
          <a:bodyPr anchor="ctr"/>
          <a:lstStyle/>
          <a:p>
            <a:pPr algn="ctr" eaLnBrk="1" hangingPunct="1"/>
            <a:r>
              <a:rPr lang="ar-JO" altLang="zh-TW" sz="3600" b="1" dirty="0">
                <a:solidFill>
                  <a:srgbClr val="FFFFFF"/>
                </a:solidFill>
                <a:latin typeface="Arial" charset="0"/>
                <a:ea typeface="新細明體" charset="0"/>
              </a:rPr>
              <a:t>عبارة تلخيصية لحزقيال 1-32</a:t>
            </a:r>
            <a:r>
              <a:rPr lang="en-US" altLang="zh-TW" sz="3600" b="1" dirty="0">
                <a:solidFill>
                  <a:srgbClr val="FFFFFF"/>
                </a:solidFill>
                <a:latin typeface="Arial" charset="0"/>
                <a:ea typeface="新細明體" charset="0"/>
              </a:rPr>
              <a:t> </a:t>
            </a:r>
            <a:endParaRPr lang="en-US" altLang="zh-TW" sz="4800" b="1" dirty="0">
              <a:solidFill>
                <a:srgbClr val="FFFFFF"/>
              </a:solidFill>
              <a:latin typeface="Arial" charset="0"/>
              <a:ea typeface="新細明體" charset="0"/>
            </a:endParaRPr>
          </a:p>
        </p:txBody>
      </p:sp>
      <p:sp>
        <p:nvSpPr>
          <p:cNvPr id="146434" name="Rectangle 1028"/>
          <p:cNvSpPr>
            <a:spLocks noChangeArrowheads="1"/>
          </p:cNvSpPr>
          <p:nvPr/>
        </p:nvSpPr>
        <p:spPr bwMode="auto">
          <a:xfrm>
            <a:off x="107504" y="1295400"/>
            <a:ext cx="9012684"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كان حزقيال مدعواً</a:t>
            </a:r>
          </a:p>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حتى يتكلم لشعب الله</a:t>
            </a:r>
          </a:p>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وللأمم الستة</a:t>
            </a:r>
          </a:p>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عن عواقب خطاياهم</a:t>
            </a:r>
          </a:p>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وليدفع شعب الله للتوبة</a:t>
            </a:r>
          </a:p>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ليرجعوا عن رجتئهم الكاذب</a:t>
            </a:r>
          </a:p>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وينظروا لله ليأتي بالإسترداد</a:t>
            </a:r>
          </a:p>
          <a:p>
            <a:pPr marL="342900" indent="-342900" algn="r" rtl="1" eaLnBrk="1" hangingPunct="1">
              <a:spcBef>
                <a:spcPct val="20000"/>
              </a:spcBef>
              <a:buClr>
                <a:schemeClr val="tx2"/>
              </a:buClr>
              <a:buFontTx/>
              <a:buChar char="•"/>
              <a:tabLst>
                <a:tab pos="914400" algn="l"/>
                <a:tab pos="1371600" algn="l"/>
              </a:tabLst>
              <a:defRPr/>
            </a:pPr>
            <a:r>
              <a:rPr lang="ar-JO" altLang="zh-TW" sz="2800" b="1" dirty="0">
                <a:effectLst>
                  <a:glow rad="241300">
                    <a:schemeClr val="bg1">
                      <a:alpha val="75000"/>
                    </a:schemeClr>
                  </a:glow>
                </a:effectLst>
                <a:ea typeface="新細明體" charset="0"/>
                <a:cs typeface="Arial" charset="0"/>
              </a:rPr>
              <a:t>ليعرف الجميع سيادة الله وقداسته في النهاية</a:t>
            </a:r>
            <a:endParaRPr lang="zh-TW" altLang="en-US" sz="3200" b="1" dirty="0">
              <a:effectLst>
                <a:glow rad="241300">
                  <a:schemeClr val="bg1">
                    <a:alpha val="75000"/>
                  </a:schemeClr>
                </a:glow>
              </a:effectLst>
              <a:ea typeface="新細明體" charset="0"/>
              <a:cs typeface="新細明體"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3" name="Picture 1" descr="covenant rin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885825"/>
            <a:ext cx="9180513"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594" name="Rectangle 1026"/>
          <p:cNvSpPr>
            <a:spLocks noGrp="1" noChangeArrowheads="1"/>
          </p:cNvSpPr>
          <p:nvPr>
            <p:ph type="title"/>
          </p:nvPr>
        </p:nvSpPr>
        <p:spPr>
          <a:xfrm>
            <a:off x="0" y="0"/>
            <a:ext cx="9144000" cy="908050"/>
          </a:xfrm>
        </p:spPr>
        <p:txBody>
          <a:bodyPr anchor="ctr"/>
          <a:lstStyle/>
          <a:p>
            <a:pPr algn="ctr" eaLnBrk="1" hangingPunct="1"/>
            <a:r>
              <a:rPr lang="ar-JO" altLang="zh-TW" sz="3600" b="1" i="0" dirty="0">
                <a:latin typeface="Arial" charset="0"/>
                <a:ea typeface="新細明體" charset="0"/>
              </a:rPr>
              <a:t>المواضيع اللاهوتية في حزقيال</a:t>
            </a:r>
            <a:endParaRPr lang="en-US" altLang="zh-TW" sz="4800" b="1" i="0" dirty="0">
              <a:latin typeface="Arial" charset="0"/>
              <a:ea typeface="新細明體" charset="0"/>
            </a:endParaRPr>
          </a:p>
        </p:txBody>
      </p:sp>
      <p:sp>
        <p:nvSpPr>
          <p:cNvPr id="35844" name="Rectangle 1028"/>
          <p:cNvSpPr>
            <a:spLocks noChangeArrowheads="1"/>
          </p:cNvSpPr>
          <p:nvPr/>
        </p:nvSpPr>
        <p:spPr bwMode="auto">
          <a:xfrm>
            <a:off x="92050" y="1772816"/>
            <a:ext cx="6496174" cy="342900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r" eaLnBrk="1" hangingPunct="1">
              <a:spcBef>
                <a:spcPct val="20000"/>
              </a:spcBef>
              <a:buClr>
                <a:schemeClr val="tx2"/>
              </a:buClr>
              <a:defRPr/>
            </a:pPr>
            <a:r>
              <a:rPr lang="ar-JO" altLang="zh-TW" sz="3200" b="1" dirty="0">
                <a:effectLst>
                  <a:glow rad="101600">
                    <a:schemeClr val="bg1"/>
                  </a:glow>
                </a:effectLst>
                <a:cs typeface="Arial" charset="0"/>
              </a:rPr>
              <a:t>1. مبادرة الله ونعمته – لا تعتبرها أمرًا مفروغًا </a:t>
            </a:r>
          </a:p>
          <a:p>
            <a:pPr algn="r" eaLnBrk="1" hangingPunct="1">
              <a:spcBef>
                <a:spcPct val="20000"/>
              </a:spcBef>
              <a:buClr>
                <a:schemeClr val="tx2"/>
              </a:buClr>
              <a:defRPr/>
            </a:pPr>
            <a:r>
              <a:rPr lang="ar-JO" altLang="zh-TW" sz="3200" b="1" dirty="0">
                <a:effectLst>
                  <a:glow rad="101600">
                    <a:schemeClr val="bg1"/>
                  </a:glow>
                </a:effectLst>
                <a:cs typeface="Arial" charset="0"/>
              </a:rPr>
              <a:t>منه</a:t>
            </a:r>
            <a:endParaRPr lang="en-US" altLang="zh-TW" sz="3200" b="1" dirty="0">
              <a:effectLst>
                <a:glow rad="101600">
                  <a:schemeClr val="bg1"/>
                </a:glow>
              </a:effectLst>
              <a:cs typeface="Arial" charset="0"/>
            </a:endParaRPr>
          </a:p>
          <a:p>
            <a:pPr algn="r" eaLnBrk="1" hangingPunct="1">
              <a:spcBef>
                <a:spcPct val="20000"/>
              </a:spcBef>
              <a:buClr>
                <a:schemeClr val="tx2"/>
              </a:buClr>
              <a:defRPr/>
            </a:pPr>
            <a:r>
              <a:rPr lang="ar-JO" altLang="zh-TW" sz="3200" b="1" dirty="0">
                <a:effectLst>
                  <a:glow rad="101600">
                    <a:schemeClr val="bg1"/>
                  </a:glow>
                </a:effectLst>
                <a:cs typeface="Arial" charset="0"/>
              </a:rPr>
              <a:t>2. أن تكون في علاقة عهد لا يضمن البركات – احذر من اللعنات</a:t>
            </a:r>
            <a:endParaRPr lang="en-US" altLang="zh-TW" sz="3200" b="1" dirty="0">
              <a:effectLst>
                <a:glow rad="101600">
                  <a:schemeClr val="bg1"/>
                </a:glow>
              </a:effectLst>
              <a:cs typeface="Arial" charset="0"/>
            </a:endParaRPr>
          </a:p>
        </p:txBody>
      </p:sp>
      <p:sp>
        <p:nvSpPr>
          <p:cNvPr id="5" name="Rectangle 1028"/>
          <p:cNvSpPr>
            <a:spLocks noChangeArrowheads="1"/>
          </p:cNvSpPr>
          <p:nvPr/>
        </p:nvSpPr>
        <p:spPr bwMode="auto">
          <a:xfrm>
            <a:off x="0" y="980728"/>
            <a:ext cx="9144000" cy="72008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542925" indent="-542925" algn="ctr" eaLnBrk="1" hangingPunct="1">
              <a:spcBef>
                <a:spcPct val="20000"/>
              </a:spcBef>
              <a:buClr>
                <a:schemeClr val="tx2"/>
              </a:buClr>
              <a:defRPr/>
            </a:pPr>
            <a:r>
              <a:rPr lang="ar-JO" altLang="zh-TW" sz="3200" b="1" dirty="0">
                <a:solidFill>
                  <a:srgbClr val="FFFFFF"/>
                </a:solidFill>
                <a:effectLst>
                  <a:glow rad="101600">
                    <a:schemeClr val="bg1"/>
                  </a:glow>
                </a:effectLst>
                <a:cs typeface="Arial" charset="0"/>
              </a:rPr>
              <a:t>علاقة الله العهدية مع شعبه</a:t>
            </a:r>
            <a:endParaRPr lang="en-US" altLang="zh-TW" sz="3200" b="1" dirty="0">
              <a:solidFill>
                <a:srgbClr val="FFFFFF"/>
              </a:solidFill>
              <a:effectLst>
                <a:glow rad="101600">
                  <a:schemeClr val="bg1"/>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5844">
                                            <p:txEl>
                                              <p:pRg st="0" end="0"/>
                                            </p:txEl>
                                          </p:spTgt>
                                        </p:tgtEl>
                                        <p:attrNameLst>
                                          <p:attrName>style.visibility</p:attrName>
                                        </p:attrNameLst>
                                      </p:cBhvr>
                                      <p:to>
                                        <p:strVal val="visible"/>
                                      </p:to>
                                    </p:set>
                                    <p:animEffect transition="in" filter="barn(outVertical)">
                                      <p:cBhvr>
                                        <p:cTn id="12" dur="500"/>
                                        <p:tgtEl>
                                          <p:spTgt spid="358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5844">
                                            <p:txEl>
                                              <p:pRg st="1" end="1"/>
                                            </p:txEl>
                                          </p:spTgt>
                                        </p:tgtEl>
                                        <p:attrNameLst>
                                          <p:attrName>style.visibility</p:attrName>
                                        </p:attrNameLst>
                                      </p:cBhvr>
                                      <p:to>
                                        <p:strVal val="visible"/>
                                      </p:to>
                                    </p:set>
                                    <p:animEffect transition="in" filter="barn(outVertical)">
                                      <p:cBhvr>
                                        <p:cTn id="17" dur="500"/>
                                        <p:tgtEl>
                                          <p:spTgt spid="358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5844">
                                            <p:txEl>
                                              <p:pRg st="2" end="2"/>
                                            </p:txEl>
                                          </p:spTgt>
                                        </p:tgtEl>
                                        <p:attrNameLst>
                                          <p:attrName>style.visibility</p:attrName>
                                        </p:attrNameLst>
                                      </p:cBhvr>
                                      <p:to>
                                        <p:strVal val="visible"/>
                                      </p:to>
                                    </p:set>
                                    <p:animEffect transition="in" filter="barn(outVertical)">
                                      <p:cBhvr>
                                        <p:cTn id="22" dur="500"/>
                                        <p:tgtEl>
                                          <p:spTgt spid="358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autoUpdateAnimBg="0"/>
      <p:bldP spid="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13</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2854207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zekiel 13:1-9; Textual notes and form, structure and setting">
            <a:extLst>
              <a:ext uri="{FF2B5EF4-FFF2-40B4-BE49-F238E27FC236}">
                <a16:creationId xmlns:a16="http://schemas.microsoft.com/office/drawing/2014/main" id="{E510D556-E3B1-E1BE-981D-FB88908E2E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61" b="6635"/>
          <a:stretch/>
        </p:blipFill>
        <p:spPr bwMode="auto">
          <a:xfrm>
            <a:off x="0" y="1670144"/>
            <a:ext cx="9144000" cy="51845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1672949"/>
          </a:xfrm>
          <a:effectLst>
            <a:outerShdw blurRad="63500" dist="35921" dir="2700000" algn="ctr" rotWithShape="0">
              <a:schemeClr val="tx2">
                <a:alpha val="74998"/>
              </a:schemeClr>
            </a:outerShdw>
          </a:effectLst>
        </p:spPr>
        <p:txBody>
          <a:bodyPr anchor="ctr"/>
          <a:lstStyle/>
          <a:p>
            <a:pPr rtl="1"/>
            <a:r>
              <a:rPr lang="ar-SA" sz="3200" b="1" dirty="0"/>
              <a:t>١ وَكَانَ إِلَيَّ كَلاَمُ الرَّبِّ: ٢ [يَا ابْنَ آدَمَ, تَنَبَّأْ عَلَى أَنْبِيَاءِ إِسْرَائِيلَ الَّذِينَ </a:t>
            </a:r>
            <a:r>
              <a:rPr lang="ar-SA" sz="3200" b="1" dirty="0" err="1"/>
              <a:t>يَتَنَبَّأُونَ</a:t>
            </a:r>
            <a:r>
              <a:rPr lang="ar-SA" sz="3200" b="1" dirty="0"/>
              <a:t> وَقُلْ لِلَّذِينَ هُمْ أَنْبِيَاءُ مِنْ تِلْقَاءِ ذَوَاتِهِمِ:</a:t>
            </a:r>
          </a:p>
        </p:txBody>
      </p:sp>
      <p:grpSp>
        <p:nvGrpSpPr>
          <p:cNvPr id="3" name="Group 2">
            <a:extLst>
              <a:ext uri="{FF2B5EF4-FFF2-40B4-BE49-F238E27FC236}">
                <a16:creationId xmlns:a16="http://schemas.microsoft.com/office/drawing/2014/main" id="{2E5D198F-9B20-1FBF-73D1-5930DAB9621D}"/>
              </a:ext>
            </a:extLst>
          </p:cNvPr>
          <p:cNvGrpSpPr/>
          <p:nvPr/>
        </p:nvGrpSpPr>
        <p:grpSpPr>
          <a:xfrm>
            <a:off x="107503" y="1916832"/>
            <a:ext cx="3888433" cy="4824536"/>
            <a:chOff x="107503" y="1916832"/>
            <a:chExt cx="3888433" cy="4824536"/>
          </a:xfrm>
        </p:grpSpPr>
        <p:sp>
          <p:nvSpPr>
            <p:cNvPr id="2" name="Rectangular Callout 1">
              <a:extLst>
                <a:ext uri="{FF2B5EF4-FFF2-40B4-BE49-F238E27FC236}">
                  <a16:creationId xmlns:a16="http://schemas.microsoft.com/office/drawing/2014/main" id="{902ACB4D-286F-DE62-E5DA-3AC2E0C17181}"/>
                </a:ext>
              </a:extLst>
            </p:cNvPr>
            <p:cNvSpPr/>
            <p:nvPr/>
          </p:nvSpPr>
          <p:spPr bwMode="auto">
            <a:xfrm>
              <a:off x="107504" y="1916832"/>
              <a:ext cx="3888432" cy="4824536"/>
            </a:xfrm>
            <a:prstGeom prst="wedgeRectCallout">
              <a:avLst>
                <a:gd name="adj1" fmla="val 70839"/>
                <a:gd name="adj2" fmla="val -41963"/>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D44C504C-58AF-9B31-B820-45E9C808E033}"/>
                </a:ext>
              </a:extLst>
            </p:cNvPr>
            <p:cNvSpPr txBox="1">
              <a:spLocks noChangeArrowheads="1"/>
            </p:cNvSpPr>
            <p:nvPr/>
          </p:nvSpPr>
          <p:spPr bwMode="auto">
            <a:xfrm>
              <a:off x="107503" y="1916832"/>
              <a:ext cx="3888431" cy="48245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3600" b="1" kern="0" dirty="0">
                  <a:solidFill>
                    <a:srgbClr val="C00000"/>
                  </a:solidFill>
                  <a:latin typeface="Arial" panose="020B0604020202020204" pitchFamily="34" charset="0"/>
                  <a:ea typeface="ＭＳ Ｐゴシック" charset="0"/>
                  <a:cs typeface="Arial" panose="020B0604020202020204" pitchFamily="34" charset="0"/>
                </a:rPr>
                <a:t>اسْمَعُوا كَلِمَةَ الرَّبِّ. ٣ هَكَذَا قَالَ السَّيِّدُ الرَّبُّ: وَيْلٌ لِلأَنْبِيَاءِ الْحَمْقَى الذَّاهِبِينَ وَرَاءَ رُوحِهِمْ وَلَمْ يَرُوا شَيْئاً.</a:t>
              </a:r>
              <a:endParaRPr kumimoji="0" lang="en-US" sz="3600" b="1" i="0" u="none" strike="noStrike" kern="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Rectangle 2">
            <a:extLst>
              <a:ext uri="{FF2B5EF4-FFF2-40B4-BE49-F238E27FC236}">
                <a16:creationId xmlns:a16="http://schemas.microsoft.com/office/drawing/2014/main" id="{90AA4B36-9FCE-7E03-481B-8AC751FA2F29}"/>
              </a:ext>
            </a:extLst>
          </p:cNvPr>
          <p:cNvSpPr txBox="1">
            <a:spLocks noChangeArrowheads="1"/>
          </p:cNvSpPr>
          <p:nvPr/>
        </p:nvSpPr>
        <p:spPr bwMode="auto">
          <a:xfrm>
            <a:off x="4009632" y="6157587"/>
            <a:ext cx="5085441" cy="6971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١٣ : ١-٣</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471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14</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153641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أميناً</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لله في عالم الأصنام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١٤ : ٣-٦</a:t>
            </a: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القلب</a:t>
            </a:r>
            <a:endParaRPr kumimoji="0" lang="en-US" sz="4800" b="0" i="0"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2628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15</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797974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2330.) Ezekiel 15 | DWELLING in the Word">
            <a:extLst>
              <a:ext uri="{FF2B5EF4-FFF2-40B4-BE49-F238E27FC236}">
                <a16:creationId xmlns:a16="http://schemas.microsoft.com/office/drawing/2014/main" id="{CAC51073-E597-32F0-BDDF-7CC01152D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25716"/>
            <a:ext cx="6438900" cy="4292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149080"/>
            <a:ext cx="9144000" cy="2708920"/>
          </a:xfrm>
          <a:solidFill>
            <a:schemeClr val="tx1"/>
          </a:solidFill>
          <a:effectLst>
            <a:outerShdw blurRad="63500" dist="35921" dir="2700000" algn="ctr" rotWithShape="0">
              <a:schemeClr val="tx2">
                <a:alpha val="74998"/>
              </a:schemeClr>
            </a:outerShdw>
          </a:effectLst>
        </p:spPr>
        <p:txBody>
          <a:bodyPr anchor="ctr"/>
          <a:lstStyle/>
          <a:p>
            <a:pPr rtl="1"/>
            <a:r>
              <a:rPr lang="ar-SA" sz="2800" b="1" dirty="0"/>
              <a:t>حزقيال ١٥ : ١-٥</a:t>
            </a:r>
            <a:br>
              <a:rPr lang="ar-SA" sz="2800" b="1" dirty="0"/>
            </a:br>
            <a:r>
              <a:rPr lang="ar-SA" sz="2800" b="1" dirty="0"/>
              <a:t>١ وَكَانَ إِلَيَّ كَلاَمُ الرَّبِّ: ٢ [يَا ابْنَ آدَمَ, مَاذَا يَكُونُ عُودُ الْكَرْمِ فَوْقَ كُلِّ عُودٍ أَوْ فَوْقَ الْقَضِيبِ الَّذِي مِنْ شَجَرِ الْوَعْرِ؟ ٣ هَلْ يُؤْخَذُ مِنْهُ عُودٌ لاِصْطِنَاعِ عَمَلٍ مَا, أَوْ يَأْخُذُونَ مِنْهُ وَتَداً لِيُعَلَّقَ عَلَيْهِ إِنَاءٌ مَا؟ ٤ هُوَذَا يُطْرَحُ أَكْلاً لِلنَّارِ. تَأْكُلُ النَّارُ طَرَفَيْهِ وَيُحْرَقُ وَسَطُهُ. فَهَلْ يَصْلُحُ لِعَمَلٍ؟ ٥ هُوَذَا حِينَ كَانَ صَحِيحاً لَمْ يَكُنْ يَصْلُحُ لِعَمَلٍ مَا, فَكَم بالْحَرِيِّ لاَ يَصْلُحُ بَعْدُ لِعَمَلٍ إِذْ أَكَلَتْهُ النَّارُ فَاحْتَرَقَ؟] </a:t>
            </a:r>
          </a:p>
        </p:txBody>
      </p:sp>
    </p:spTree>
    <p:extLst>
      <p:ext uri="{BB962C8B-B14F-4D97-AF65-F5344CB8AC3E}">
        <p14:creationId xmlns:p14="http://schemas.microsoft.com/office/powerpoint/2010/main" val="404579684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16</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792718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9144000" cy="141558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أورشليم ـــ زوجة خائنة</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16)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0482" name="Picture 2" descr="스크랩] Re:테드 라슨의 에스겔서 그림이미지">
            <a:extLst>
              <a:ext uri="{FF2B5EF4-FFF2-40B4-BE49-F238E27FC236}">
                <a16:creationId xmlns:a16="http://schemas.microsoft.com/office/drawing/2014/main" id="{75C3D00E-3EE3-BB1A-8244-EFFC0099F9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0" r="5093"/>
          <a:stretch/>
        </p:blipFill>
        <p:spPr bwMode="auto">
          <a:xfrm>
            <a:off x="0" y="1412776"/>
            <a:ext cx="463530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스크랩] Re:테드 라슨의 에스겔서 그림이미지">
            <a:extLst>
              <a:ext uri="{FF2B5EF4-FFF2-40B4-BE49-F238E27FC236}">
                <a16:creationId xmlns:a16="http://schemas.microsoft.com/office/drawing/2014/main" id="{58A41519-3321-A2D6-4A5F-FB883E6389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59" r="2923"/>
          <a:stretch/>
        </p:blipFill>
        <p:spPr bwMode="auto">
          <a:xfrm>
            <a:off x="4499991" y="1412776"/>
            <a:ext cx="4608513"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1FF20C8-2CB8-F1CC-8A43-DAD06D440F0F}"/>
              </a:ext>
            </a:extLst>
          </p:cNvPr>
          <p:cNvSpPr txBox="1">
            <a:spLocks noChangeArrowheads="1"/>
          </p:cNvSpPr>
          <p:nvPr/>
        </p:nvSpPr>
        <p:spPr bwMode="auto">
          <a:xfrm>
            <a:off x="30822" y="5329483"/>
            <a:ext cx="9144000" cy="14155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rtl="1"/>
            <a:r>
              <a:rPr lang="ar-SA" sz="2800" b="1" dirty="0">
                <a:latin typeface="Arial" panose="020B0604020202020204" pitchFamily="34" charset="0"/>
                <a:cs typeface="Arial" panose="020B0604020202020204" pitchFamily="34" charset="0"/>
              </a:rPr>
              <a:t>حزقيال ١٦ : ١٥</a:t>
            </a:r>
          </a:p>
          <a:p>
            <a:pPr rtl="1"/>
            <a:r>
              <a:rPr lang="ar-SA" sz="2800" b="1" dirty="0">
                <a:latin typeface="Arial" panose="020B0604020202020204" pitchFamily="34" charset="0"/>
                <a:cs typeface="Arial" panose="020B0604020202020204" pitchFamily="34" charset="0"/>
              </a:rPr>
              <a:t>فَاتَّكَلْتِ عَلَى جَمَالِكِ وَزَنَيْتِ عَلَى اسْمِكِ, وَسَكَبْتِ زِنَاكِ عَلَى كُلِّ عَابِرٍ فَكَانَ لَهُ. </a:t>
            </a:r>
          </a:p>
        </p:txBody>
      </p:sp>
      <p:sp>
        <p:nvSpPr>
          <p:cNvPr id="2" name="Striped Right Arrow 1">
            <a:extLst>
              <a:ext uri="{FF2B5EF4-FFF2-40B4-BE49-F238E27FC236}">
                <a16:creationId xmlns:a16="http://schemas.microsoft.com/office/drawing/2014/main" id="{CEFCDDBC-C430-125E-9C7E-F53F189AFA3C}"/>
              </a:ext>
            </a:extLst>
          </p:cNvPr>
          <p:cNvSpPr/>
          <p:nvPr/>
        </p:nvSpPr>
        <p:spPr bwMode="auto">
          <a:xfrm>
            <a:off x="3995936" y="3356992"/>
            <a:ext cx="1368152" cy="921412"/>
          </a:xfrm>
          <a:prstGeom prst="striped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164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0484"/>
                                        </p:tgtEl>
                                        <p:attrNameLst>
                                          <p:attrName>style.visibility</p:attrName>
                                        </p:attrNameLst>
                                      </p:cBhvr>
                                      <p:to>
                                        <p:strVal val="visible"/>
                                      </p:to>
                                    </p:set>
                                    <p:anim calcmode="lin" valueType="num">
                                      <p:cBhvr>
                                        <p:cTn id="18" dur="500" fill="hold"/>
                                        <p:tgtEl>
                                          <p:spTgt spid="20484"/>
                                        </p:tgtEl>
                                        <p:attrNameLst>
                                          <p:attrName>ppt_w</p:attrName>
                                        </p:attrNameLst>
                                      </p:cBhvr>
                                      <p:tavLst>
                                        <p:tav tm="0">
                                          <p:val>
                                            <p:fltVal val="0"/>
                                          </p:val>
                                        </p:tav>
                                        <p:tav tm="100000">
                                          <p:val>
                                            <p:strVal val="#ppt_w"/>
                                          </p:val>
                                        </p:tav>
                                      </p:tavLst>
                                    </p:anim>
                                    <p:anim calcmode="lin" valueType="num">
                                      <p:cBhvr>
                                        <p:cTn id="19" dur="500" fill="hold"/>
                                        <p:tgtEl>
                                          <p:spTgt spid="20484"/>
                                        </p:tgtEl>
                                        <p:attrNameLst>
                                          <p:attrName>ppt_h</p:attrName>
                                        </p:attrNameLst>
                                      </p:cBhvr>
                                      <p:tavLst>
                                        <p:tav tm="0">
                                          <p:val>
                                            <p:fltVal val="0"/>
                                          </p:val>
                                        </p:tav>
                                        <p:tav tm="100000">
                                          <p:val>
                                            <p:strVal val="#ppt_h"/>
                                          </p:val>
                                        </p:tav>
                                      </p:tavLst>
                                    </p:anim>
                                    <p:animEffect transition="in" filter="fade">
                                      <p:cBhvr>
                                        <p:cTn id="20" dur="500"/>
                                        <p:tgtEl>
                                          <p:spTgt spid="2048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6708601" cy="69183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السبي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64660BE-4687-9E55-1CF7-E36618F9CDAE}"/>
              </a:ext>
            </a:extLst>
          </p:cNvPr>
          <p:cNvSpPr txBox="1">
            <a:spLocks noChangeArrowheads="1"/>
          </p:cNvSpPr>
          <p:nvPr/>
        </p:nvSpPr>
        <p:spPr bwMode="auto">
          <a:xfrm>
            <a:off x="33866" y="5441244"/>
            <a:ext cx="9144000" cy="1243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حزقيال </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br>
              <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المغترب غير الطوعي</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948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17</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635006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332.) Ezekiel 17 | DWELLING in the Word">
            <a:extLst>
              <a:ext uri="{FF2B5EF4-FFF2-40B4-BE49-F238E27FC236}">
                <a16:creationId xmlns:a16="http://schemas.microsoft.com/office/drawing/2014/main" id="{9830EF5D-B615-99C1-5B55-FAE6E4F61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82972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مثل النسور والكرمة (حزقيال 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2532" name="Picture 4" descr="Old Testament: Ezekiel 17:22-24 (Pentecost 3: Series B) | 1517">
            <a:extLst>
              <a:ext uri="{FF2B5EF4-FFF2-40B4-BE49-F238E27FC236}">
                <a16:creationId xmlns:a16="http://schemas.microsoft.com/office/drawing/2014/main" id="{B531E548-0CE2-0D98-6F80-C5FC82CE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296" y="883237"/>
            <a:ext cx="3682383" cy="2761787"/>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3440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pic>
        <p:nvPicPr>
          <p:cNvPr id="1034" name="Picture 10" descr="Download Eagle PNG Image for Free">
            <a:extLst>
              <a:ext uri="{FF2B5EF4-FFF2-40B4-BE49-F238E27FC236}">
                <a16:creationId xmlns:a16="http://schemas.microsoft.com/office/drawing/2014/main" id="{B00CDBA3-2885-3695-B6C1-39F76924E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705" y="3212976"/>
            <a:ext cx="4051609" cy="4051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ying Eagle PNG Clipart PNG, SVG Clip art for Web - Download Clip Art, PNG  Icon Arts">
            <a:extLst>
              <a:ext uri="{FF2B5EF4-FFF2-40B4-BE49-F238E27FC236}">
                <a16:creationId xmlns:a16="http://schemas.microsoft.com/office/drawing/2014/main" id="{DC12305E-BABF-8E32-64DF-7CE2579E3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383" y="132813"/>
            <a:ext cx="5080000" cy="3911600"/>
          </a:xfrm>
          <a:prstGeom prst="rect">
            <a:avLst/>
          </a:prstGeom>
          <a:noFill/>
          <a:extLst>
            <a:ext uri="{909E8E84-426E-40DD-AFC4-6F175D3DCCD1}">
              <a14:hiddenFill xmlns:a14="http://schemas.microsoft.com/office/drawing/2010/main">
                <a:solidFill>
                  <a:srgbClr val="FFFFFF"/>
                </a:solidFill>
              </a14:hiddenFill>
            </a:ext>
          </a:extLst>
        </p:spPr>
      </p:pic>
      <p:sp>
        <p:nvSpPr>
          <p:cNvPr id="219137" name="Rectangle 2"/>
          <p:cNvSpPr>
            <a:spLocks noGrp="1" noChangeArrowheads="1"/>
          </p:cNvSpPr>
          <p:nvPr>
            <p:ph type="ctrTitle"/>
          </p:nvPr>
        </p:nvSpPr>
        <p:spPr>
          <a:xfrm>
            <a:off x="0" y="90344"/>
            <a:ext cx="9144000" cy="541338"/>
          </a:xfrm>
        </p:spPr>
        <p:txBody>
          <a:bodyPr/>
          <a:lstStyle/>
          <a:p>
            <a:pPr eaLnBrk="1" hangingPunct="1"/>
            <a:r>
              <a:rPr kumimoji="1" lang="ar-JO" altLang="zh-CN" sz="3200" b="1" dirty="0">
                <a:solidFill>
                  <a:schemeClr val="bg1"/>
                </a:solidFill>
                <a:latin typeface="Arial" charset="0"/>
              </a:rPr>
              <a:t>مثل النسور والكرمة (حزقيال 17)</a:t>
            </a:r>
            <a:endParaRPr kumimoji="1" lang="en-US" altLang="zh-CN" sz="2000" b="1" dirty="0">
              <a:solidFill>
                <a:schemeClr val="bg1"/>
              </a:solidFill>
              <a:latin typeface="Arial" charset="0"/>
            </a:endParaRPr>
          </a:p>
        </p:txBody>
      </p:sp>
      <p:sp>
        <p:nvSpPr>
          <p:cNvPr id="7" name="Text Box 9"/>
          <p:cNvSpPr txBox="1">
            <a:spLocks noChangeArrowheads="1"/>
          </p:cNvSpPr>
          <p:nvPr/>
        </p:nvSpPr>
        <p:spPr bwMode="auto">
          <a:xfrm>
            <a:off x="-8553" y="4077072"/>
            <a:ext cx="2792218"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5508105" y="2345892"/>
            <a:ext cx="3676238"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بابل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7" name="Right Arrow 16"/>
          <p:cNvSpPr/>
          <p:nvPr/>
        </p:nvSpPr>
        <p:spPr bwMode="auto">
          <a:xfrm rot="19565505">
            <a:off x="4776613" y="288550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BONES" pitchFamily="-105" charset="0"/>
              <a:ea typeface="ＭＳ Ｐゴシック" charset="0"/>
              <a:cs typeface="+mn-cs"/>
            </a:endParaRPr>
          </a:p>
        </p:txBody>
      </p:sp>
      <p:pic>
        <p:nvPicPr>
          <p:cNvPr id="1048" name="Picture 24" descr="Eagle PNG Image | Cartoon clip art, Clip art borders, Eagle">
            <a:extLst>
              <a:ext uri="{FF2B5EF4-FFF2-40B4-BE49-F238E27FC236}">
                <a16:creationId xmlns:a16="http://schemas.microsoft.com/office/drawing/2014/main" id="{EF1C2FF4-0721-8725-0ED6-F9D499D08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77880">
            <a:off x="-1087359" y="79446"/>
            <a:ext cx="3098942" cy="4397974"/>
          </a:xfrm>
          <a:prstGeom prst="rect">
            <a:avLst/>
          </a:prstGeom>
          <a:noFill/>
          <a:extLst>
            <a:ext uri="{909E8E84-426E-40DD-AFC4-6F175D3DCCD1}">
              <a14:hiddenFill xmlns:a14="http://schemas.microsoft.com/office/drawing/2010/main">
                <a:solidFill>
                  <a:srgbClr val="FFFFFF"/>
                </a:solidFill>
              </a14:hiddenFill>
            </a:ext>
          </a:extLst>
        </p:spPr>
      </p:pic>
      <p:sp>
        <p:nvSpPr>
          <p:cNvPr id="21" name="Right Arrow 20">
            <a:extLst>
              <a:ext uri="{FF2B5EF4-FFF2-40B4-BE49-F238E27FC236}">
                <a16:creationId xmlns:a16="http://schemas.microsoft.com/office/drawing/2014/main" id="{E25930B2-A463-9E8C-1A31-C70A3742D0A4}"/>
              </a:ext>
            </a:extLst>
          </p:cNvPr>
          <p:cNvSpPr/>
          <p:nvPr/>
        </p:nvSpPr>
        <p:spPr bwMode="auto">
          <a:xfrm rot="9182224">
            <a:off x="2454912" y="4062319"/>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pic>
        <p:nvPicPr>
          <p:cNvPr id="1056" name="Picture 32" descr="Cedar Tree Transparent PNG, Transparent Png Image - PngNice">
            <a:extLst>
              <a:ext uri="{FF2B5EF4-FFF2-40B4-BE49-F238E27FC236}">
                <a16:creationId xmlns:a16="http://schemas.microsoft.com/office/drawing/2014/main" id="{7B65EBED-AC73-63E7-B45C-A572AC589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3665" y="2023120"/>
            <a:ext cx="1752642" cy="23794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3236611" y="3192132"/>
            <a:ext cx="1111203" cy="52322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66451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linds(horizont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animEffect transition="in" filter="blinds(horizontal)">
                                      <p:cBhvr>
                                        <p:cTn id="21" dur="500"/>
                                        <p:tgtEl>
                                          <p:spTgt spid="10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48"/>
                                        </p:tgtEl>
                                        <p:attrNameLst>
                                          <p:attrName>style.visibility</p:attrName>
                                        </p:attrNameLst>
                                      </p:cBhvr>
                                      <p:to>
                                        <p:strVal val="visible"/>
                                      </p:to>
                                    </p:set>
                                    <p:animEffect transition="in" filter="blinds(horizontal)">
                                      <p:cBhvr>
                                        <p:cTn id="35" dur="500"/>
                                        <p:tgtEl>
                                          <p:spTgt spid="104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2000" fill="hold"/>
                                        <p:tgtEl>
                                          <p:spTgt spid="10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18</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105347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a 3">
            <a:extLst>
              <a:ext uri="{FF2B5EF4-FFF2-40B4-BE49-F238E27FC236}">
                <a16:creationId xmlns:a16="http://schemas.microsoft.com/office/drawing/2014/main" id="{6CA84613-7B65-8F34-0604-65409E5270CC}"/>
              </a:ext>
            </a:extLst>
          </p:cNvPr>
          <p:cNvSpPr/>
          <p:nvPr/>
        </p:nvSpPr>
        <p:spPr bwMode="auto">
          <a:xfrm flipH="1">
            <a:off x="5222" y="0"/>
            <a:ext cx="3846698" cy="6858000"/>
          </a:xfrm>
          <a:prstGeom prst="flowChartInputOutput">
            <a:avLst/>
          </a:prstGeom>
          <a:solidFill>
            <a:srgbClr val="F6F6F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4067944" y="-2805"/>
            <a:ext cx="5076056" cy="6860805"/>
          </a:xfrm>
          <a:effectLst>
            <a:outerShdw blurRad="63500" dist="35921" dir="2700000" algn="ctr" rotWithShape="0">
              <a:schemeClr val="tx2">
                <a:alpha val="74998"/>
              </a:schemeClr>
            </a:outerShdw>
          </a:effectLst>
        </p:spPr>
        <p:txBody>
          <a:bodyPr anchor="ctr"/>
          <a:lstStyle/>
          <a:p>
            <a:pPr rtl="1"/>
            <a:r>
              <a:rPr lang="ar-SA" sz="4000" b="1" dirty="0"/>
              <a:t>حزقيال ١٨ : ٢٠</a:t>
            </a:r>
            <a:br>
              <a:rPr lang="ar-SA" sz="4000" b="1" dirty="0"/>
            </a:br>
            <a:r>
              <a:rPr lang="ar-SA" sz="4000" b="1" dirty="0"/>
              <a:t>اَلنَّفْسُ الَّتِي تُخْطِئُ هِيَ تَمُوتُ. الاِبْنُ لاَ يَحْمِلُ مِنْ إِثْمِ الأَبِ وَالأَبُ لاَ يَحْمِلُ مِنْ إِثْمِ الاِبْنِ. بِرُّ الْبَارِّ عَلَيْهِ يَكُونُ وَشَرُّ الشِّرِّيرِ عَلَيْهِ يَكُونُ. </a:t>
            </a:r>
          </a:p>
        </p:txBody>
      </p:sp>
      <p:pic>
        <p:nvPicPr>
          <p:cNvPr id="24582" name="Picture 6">
            <a:extLst>
              <a:ext uri="{FF2B5EF4-FFF2-40B4-BE49-F238E27FC236}">
                <a16:creationId xmlns:a16="http://schemas.microsoft.com/office/drawing/2014/main" id="{F3EA6CCE-1528-4C18-7734-41B9105C3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2841"/>
            <a:ext cx="1728192" cy="2095433"/>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Face Head Man Drawing Icon PNG Transparent Background, Free Download #22078  - FreeIconsPNG">
            <a:extLst>
              <a:ext uri="{FF2B5EF4-FFF2-40B4-BE49-F238E27FC236}">
                <a16:creationId xmlns:a16="http://schemas.microsoft.com/office/drawing/2014/main" id="{D5C7DADD-BC8F-26AC-D9EE-E2F744E13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902944"/>
            <a:ext cx="1504477" cy="1955056"/>
          </a:xfrm>
          <a:prstGeom prst="rect">
            <a:avLst/>
          </a:prstGeom>
          <a:noFill/>
          <a:extLst>
            <a:ext uri="{909E8E84-426E-40DD-AFC4-6F175D3DCCD1}">
              <a14:hiddenFill xmlns:a14="http://schemas.microsoft.com/office/drawing/2010/main">
                <a:solidFill>
                  <a:srgbClr val="FFFFFF"/>
                </a:solidFill>
              </a14:hiddenFill>
            </a:ext>
          </a:extLst>
        </p:spPr>
      </p:pic>
      <p:pic>
        <p:nvPicPr>
          <p:cNvPr id="24640" name="Picture 64" descr="White Face Png -man Head Face Black And White Portrait - Old Man Face  Cartoon Drawing, Transparent Png - kindpng">
            <a:extLst>
              <a:ext uri="{FF2B5EF4-FFF2-40B4-BE49-F238E27FC236}">
                <a16:creationId xmlns:a16="http://schemas.microsoft.com/office/drawing/2014/main" id="{C8AB3885-ABCD-AD84-721F-2598C85E3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77" y="2296096"/>
            <a:ext cx="1989648" cy="246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69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checkerboard(across)">
                                      <p:cBhvr>
                                        <p:cTn id="7" dur="500"/>
                                        <p:tgtEl>
                                          <p:spTgt spid="2458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640"/>
                                        </p:tgtEl>
                                        <p:attrNameLst>
                                          <p:attrName>style.visibility</p:attrName>
                                        </p:attrNameLst>
                                      </p:cBhvr>
                                      <p:to>
                                        <p:strVal val="visible"/>
                                      </p:to>
                                    </p:set>
                                    <p:animEffect transition="in" filter="checkerboard(across)">
                                      <p:cBhvr>
                                        <p:cTn id="12" dur="500"/>
                                        <p:tgtEl>
                                          <p:spTgt spid="2464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4586"/>
                                        </p:tgtEl>
                                        <p:attrNameLst>
                                          <p:attrName>style.visibility</p:attrName>
                                        </p:attrNameLst>
                                      </p:cBhvr>
                                      <p:to>
                                        <p:strVal val="visible"/>
                                      </p:to>
                                    </p:set>
                                    <p:animEffect transition="in" filter="checkerboard(across)">
                                      <p:cBhvr>
                                        <p:cTn id="17" dur="500"/>
                                        <p:tgtEl>
                                          <p:spTgt spid="2458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dissolve">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19</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4266812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pic>
        <p:nvPicPr>
          <p:cNvPr id="25608" name="Picture 8" descr="Lion Roaring Full Body 3D Rendering Mural Giant Poster 54x36 inch :  Amazon.co.uk: Home &amp; Kitchen">
            <a:extLst>
              <a:ext uri="{FF2B5EF4-FFF2-40B4-BE49-F238E27FC236}">
                <a16:creationId xmlns:a16="http://schemas.microsoft.com/office/drawing/2014/main" id="{275240C0-3332-B227-4FCC-3E18819BEA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3110" y="2345892"/>
            <a:ext cx="2938203" cy="2886429"/>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Lion Png Image - Transparent Background Lion Png Transparent PNG -  3000x2229 - Free Download on NicePNG">
            <a:extLst>
              <a:ext uri="{FF2B5EF4-FFF2-40B4-BE49-F238E27FC236}">
                <a16:creationId xmlns:a16="http://schemas.microsoft.com/office/drawing/2014/main" id="{B97ED5E7-2BBE-7E09-A268-E73452DF30FD}"/>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774862" y="2017972"/>
            <a:ext cx="3071299" cy="2348320"/>
          </a:xfrm>
          <a:prstGeom prst="rect">
            <a:avLst/>
          </a:prstGeom>
          <a:noFill/>
          <a:extLst>
            <a:ext uri="{909E8E84-426E-40DD-AFC4-6F175D3DCCD1}">
              <a14:hiddenFill xmlns:a14="http://schemas.microsoft.com/office/drawing/2010/main">
                <a:solidFill>
                  <a:srgbClr val="FFFFFF"/>
                </a:solidFill>
              </a14:hiddenFill>
            </a:ext>
          </a:extLst>
        </p:spPr>
      </p:pic>
      <p:sp>
        <p:nvSpPr>
          <p:cNvPr id="219137" name="Rectangle 2"/>
          <p:cNvSpPr>
            <a:spLocks noGrp="1" noChangeArrowheads="1"/>
          </p:cNvSpPr>
          <p:nvPr>
            <p:ph type="ctrTitle"/>
          </p:nvPr>
        </p:nvSpPr>
        <p:spPr>
          <a:xfrm>
            <a:off x="0" y="90344"/>
            <a:ext cx="9144000" cy="541338"/>
          </a:xfrm>
        </p:spPr>
        <p:txBody>
          <a:bodyPr/>
          <a:lstStyle/>
          <a:p>
            <a:pPr eaLnBrk="1" hangingPunct="1"/>
            <a:r>
              <a:rPr kumimoji="1" lang="ar-JO" altLang="zh-CN" sz="2800" b="1" dirty="0">
                <a:solidFill>
                  <a:schemeClr val="bg1"/>
                </a:solidFill>
                <a:latin typeface="Arial" charset="0"/>
              </a:rPr>
              <a:t>مرثاة على ملوك إسرائيل (حزقيال 19)</a:t>
            </a:r>
            <a:endParaRPr kumimoji="1" lang="en-US" altLang="zh-CN" sz="1800" b="1" dirty="0">
              <a:solidFill>
                <a:schemeClr val="bg1"/>
              </a:solidFill>
              <a:latin typeface="Arial" charset="0"/>
            </a:endParaRPr>
          </a:p>
        </p:txBody>
      </p:sp>
      <p:sp>
        <p:nvSpPr>
          <p:cNvPr id="7" name="Text Box 9"/>
          <p:cNvSpPr txBox="1">
            <a:spLocks noChangeArrowheads="1"/>
          </p:cNvSpPr>
          <p:nvPr/>
        </p:nvSpPr>
        <p:spPr bwMode="auto">
          <a:xfrm>
            <a:off x="664274" y="5209667"/>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6598923" y="2345892"/>
            <a:ext cx="880369"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بابل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3236611" y="3192132"/>
            <a:ext cx="1111203" cy="52322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Text Box 9">
            <a:extLst>
              <a:ext uri="{FF2B5EF4-FFF2-40B4-BE49-F238E27FC236}">
                <a16:creationId xmlns:a16="http://schemas.microsoft.com/office/drawing/2014/main" id="{90E59BD3-247F-5C41-DA6F-4BB9F0FA9D83}"/>
              </a:ext>
            </a:extLst>
          </p:cNvPr>
          <p:cNvSpPr txBox="1">
            <a:spLocks noChangeArrowheads="1"/>
          </p:cNvSpPr>
          <p:nvPr/>
        </p:nvSpPr>
        <p:spPr bwMode="auto">
          <a:xfrm>
            <a:off x="350258" y="4670059"/>
            <a:ext cx="2064989" cy="52322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يهوآحاز (609)</a:t>
            </a:r>
            <a:endParaRPr kumimoji="0" 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a:extLst>
              <a:ext uri="{FF2B5EF4-FFF2-40B4-BE49-F238E27FC236}">
                <a16:creationId xmlns:a16="http://schemas.microsoft.com/office/drawing/2014/main" id="{86183CC9-0576-5437-162F-698D072BD71C}"/>
              </a:ext>
            </a:extLst>
          </p:cNvPr>
          <p:cNvSpPr txBox="1">
            <a:spLocks noChangeArrowheads="1"/>
          </p:cNvSpPr>
          <p:nvPr/>
        </p:nvSpPr>
        <p:spPr bwMode="auto">
          <a:xfrm>
            <a:off x="5960927" y="1835268"/>
            <a:ext cx="2156361" cy="52322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يهوياكين (597)</a:t>
            </a:r>
            <a:endParaRPr kumimoji="0" 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3994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94444E-6 1.48148E-6 C -0.00087 0.00023 -0.0066 0.0037 -0.00816 0.00417 C -0.00972 0.00486 -0.01146 0.00509 -0.0132 0.00555 C -0.02222 0.00833 -0.01233 0.00579 -0.02327 0.00856 C -0.02552 0.00995 -0.02622 0.01018 -0.0283 0.01273 C -0.02986 0.01458 -0.0316 0.0162 -0.03264 0.01852 C -0.0342 0.02129 -0.03594 0.02384 -0.03698 0.02708 L -0.03993 0.03565 C -0.04184 0.04653 -0.03941 0.03333 -0.04219 0.04444 C -0.04445 0.05324 -0.04028 0.04398 -0.04584 0.05579 C -0.04722 0.05926 -0.05087 0.06597 -0.05087 0.0662 C -0.05313 0.07963 -0.04931 0.0581 -0.05295 0.07592 C -0.05469 0.08449 -0.05399 0.08287 -0.05504 0.09028 C -0.05538 0.09167 -0.05573 0.09305 -0.05573 0.09444 C -0.05608 0.09653 -0.05625 0.09838 -0.05643 0.10023 C -0.0566 0.10023 -0.05834 0.11111 -0.05868 0.11319 C -0.05903 0.11458 -0.05903 0.11643 -0.05938 0.11759 L -0.06163 0.12176 C -0.06389 0.13055 -0.0625 0.12569 -0.06597 0.13611 L -0.06736 0.14051 C -0.06788 0.1419 -0.06823 0.14352 -0.06893 0.14467 C -0.06962 0.14606 -0.07049 0.14745 -0.07101 0.14907 C -0.07396 0.15602 -0.07084 0.15092 -0.07465 0.15764 C -0.07865 0.16481 -0.07709 0.16157 -0.08038 0.1662 C -0.08143 0.16759 -0.08229 0.16921 -0.08334 0.1706 C -0.08403 0.17176 -0.08941 0.17847 -0.09063 0.18055 C -0.09688 0.19329 -0.08542 0.17523 -0.09497 0.18912 C -0.09757 0.19699 -0.09497 0.19028 -0.09861 0.19629 C -0.09931 0.19768 -0.09983 0.19954 -0.1007 0.20069 C -0.10625 0.20764 -0.10486 0.20509 -0.10938 0.20787 C -0.11077 0.20879 -0.11215 0.20972 -0.11372 0.21065 C -0.11441 0.21111 -0.11511 0.2118 -0.1158 0.21204 C -0.12153 0.21481 -0.11597 0.21227 -0.12309 0.21504 C -0.12552 0.21597 -0.12795 0.2169 -0.13038 0.21782 L -0.13403 0.21921 C -0.13611 0.22014 -0.13837 0.22106 -0.14045 0.22222 C -0.14184 0.22315 -0.1434 0.22407 -0.14479 0.225 L -0.14705 0.22639 C -0.14757 0.22801 -0.14792 0.22963 -0.14844 0.23079 C -0.14896 0.23194 -0.15 0.23264 -0.15052 0.23356 C -0.15139 0.23495 -0.15191 0.23657 -0.15278 0.23796 C -0.15347 0.23912 -0.15434 0.23981 -0.15504 0.24074 C -0.16129 0.25116 -0.15243 0.23866 -0.16007 0.24954 C -0.16563 0.25741 -0.15834 0.24676 -0.16511 0.25509 C -0.16615 0.25648 -0.16702 0.2581 -0.16788 0.25949 L -0.16927 0.26389 " pathEditMode="relative" rAng="0" ptsTypes="AAAAAAAAAAAAAAAAAAAAAAAAAAAAAAAAAAAAAAAAAAAAAA">
                                      <p:cBhvr>
                                        <p:cTn id="10" dur="2000" fill="hold"/>
                                        <p:tgtEl>
                                          <p:spTgt spid="25604"/>
                                        </p:tgtEl>
                                        <p:attrNameLst>
                                          <p:attrName>ppt_x</p:attrName>
                                          <p:attrName>ppt_y</p:attrName>
                                        </p:attrNameLst>
                                      </p:cBhvr>
                                      <p:rCtr x="-8472" y="13194"/>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560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261 -0.00348 L 0.00261 -0.00348 C 0.00834 -0.00417 0.01407 -0.00394 0.0198 -0.0051 C 0.02379 -0.00579 0.02761 -0.00811 0.0316 -0.00926 C 0.03438 -0.01019 0.03733 -0.01019 0.04011 -0.01065 C 0.04445 -0.01274 0.04879 -0.01459 0.05313 -0.01644 C 0.05747 -0.01829 0.05799 -0.01783 0.06268 -0.01945 C 0.06389 -0.01968 0.06493 -0.02037 0.06598 -0.02084 C 0.06771 -0.0213 0.06962 -0.02153 0.07136 -0.02223 C 0.07344 -0.02292 0.07778 -0.025 0.07778 -0.025 C 0.07917 -0.02662 0.08056 -0.02801 0.08212 -0.0294 C 0.08316 -0.03033 0.08438 -0.03102 0.08525 -0.03218 C 0.08855 -0.03658 0.08855 -0.03866 0.09063 -0.04375 C 0.09289 -0.04885 0.09375 -0.0507 0.09601 -0.0551 C 0.09809 -0.06574 0.09584 -0.05625 0.09931 -0.06667 C 0.10087 -0.0713 0.10243 -0.07616 0.10365 -0.08102 C 0.104 -0.08241 0.10417 -0.08403 0.10469 -0.08519 C 0.10556 -0.08727 0.10677 -0.08912 0.10782 -0.09098 C 0.11007 -0.1 0.11598 -0.12408 0.11858 -0.13125 C 0.12014 -0.13496 0.12153 -0.13866 0.12292 -0.1426 C 0.12414 -0.14584 0.12483 -0.14954 0.12622 -0.15278 C 0.13021 -0.1632 0.1342 -0.17199 0.13907 -0.18125 C 0.14445 -0.19167 0.13993 -0.18264 0.14653 -0.19283 C 0.14775 -0.19468 0.14844 -0.19699 0.14983 -0.19861 C 0.15243 -0.20162 0.15712 -0.2051 0.16059 -0.20718 C 0.16233 -0.20811 0.16407 -0.20973 0.16598 -0.20996 C 0.1717 -0.21111 0.17743 -0.21088 0.18316 -0.21135 C 0.18716 -0.21181 0.19098 -0.21227 0.19497 -0.21297 C 0.19705 -0.2132 0.19931 -0.21412 0.20139 -0.21436 C 0.20851 -0.21505 0.2158 -0.21528 0.22292 -0.21574 L 0.2316 -0.21713 C 0.24358 -0.21922 0.23455 -0.21806 0.24757 -0.22014 L 0.2573 -0.22153 C 0.26545 -0.22292 0.27396 -0.22524 0.28212 -0.2257 L 0.30035 -0.22709 C 0.30573 -0.22662 0.31111 -0.22639 0.3165 -0.2257 C 0.31927 -0.22547 0.32223 -0.225 0.325 -0.22431 C 0.32622 -0.22408 0.32709 -0.22292 0.3283 -0.22292 C 0.33611 -0.22199 0.3441 -0.22199 0.35191 -0.22153 L 0.36476 -0.20996 C 0.36806 -0.20718 0.37032 -0.20463 0.37448 -0.20417 C 0.39167 -0.20278 0.38681 -0.20787 0.39289 -0.2 L 0.39289 -0.2 " pathEditMode="relative" ptsTypes="AAAAAAAAAAAAAAAAAAAAAAAAAAAAAAAAAAAAAAAAAAA">
                                      <p:cBhvr>
                                        <p:cTn id="21" dur="2000" fill="hold"/>
                                        <p:tgtEl>
                                          <p:spTgt spid="25608"/>
                                        </p:tgtEl>
                                        <p:attrNameLst>
                                          <p:attrName>ppt_x</p:attrName>
                                          <p:attrName>ppt_y</p:attrName>
                                        </p:attrNameLst>
                                      </p:cBhvr>
                                    </p:animMotion>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332656"/>
            <a:ext cx="8028384" cy="602128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حاصر نبوخذنصر لأورشليم</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لأنها كانت تستحق الدينونة  (حزقيال 20-24)</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40537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20</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3533488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jesus_rap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itle 1"/>
          <p:cNvSpPr>
            <a:spLocks noGrp="1"/>
          </p:cNvSpPr>
          <p:nvPr>
            <p:ph type="title" idx="4294967295"/>
          </p:nvPr>
        </p:nvSpPr>
        <p:spPr>
          <a:xfrm>
            <a:off x="0" y="881018"/>
            <a:ext cx="9144000" cy="600164"/>
          </a:xfrm>
          <a:noFill/>
          <a:ln>
            <a:noFill/>
          </a:ln>
        </p:spPr>
        <p:txBody>
          <a:bodyPr wrap="square">
            <a:spAutoFit/>
          </a:bodyPr>
          <a:lstStyle/>
          <a:p>
            <a:pPr eaLnBrk="1" hangingPunct="1">
              <a:lnSpc>
                <a:spcPct val="90000"/>
              </a:lnSpc>
              <a:spcBef>
                <a:spcPct val="20000"/>
              </a:spcBef>
              <a:buClr>
                <a:schemeClr val="tx1"/>
              </a:buClr>
              <a:buSzPct val="80000"/>
              <a:buFont typeface="Wingdings" charset="0"/>
              <a:buNone/>
            </a:pPr>
            <a:r>
              <a:rPr lang="ar-JO" sz="3600" b="1" kern="1200"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دينونة أمة إسرائيل</a:t>
            </a:r>
            <a:endParaRPr lang="en-US" sz="3600" b="1" kern="1200"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p:txBody>
      </p:sp>
      <p:sp>
        <p:nvSpPr>
          <p:cNvPr id="4" name="Text Box 4"/>
          <p:cNvSpPr txBox="1">
            <a:spLocks noChangeArrowheads="1"/>
          </p:cNvSpPr>
          <p:nvPr/>
        </p:nvSpPr>
        <p:spPr bwMode="auto">
          <a:xfrm>
            <a:off x="8272833" y="160838"/>
            <a:ext cx="954934"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ctr" eaLnBrk="1" hangingPunct="1">
              <a:lnSpc>
                <a:spcPct val="90000"/>
              </a:lnSpc>
              <a:spcBef>
                <a:spcPct val="20000"/>
              </a:spcBef>
              <a:buClr>
                <a:schemeClr val="tx1"/>
              </a:buClr>
              <a:buSzPct val="80000"/>
              <a:buFont typeface="Wingdings" charset="0"/>
              <a:buNone/>
              <a:defRPr sz="3600" b="1">
                <a:solidFill>
                  <a:srgbClr val="FFFFFF"/>
                </a:solidFill>
                <a:effectLst>
                  <a:glow rad="228600">
                    <a:schemeClr val="tx1"/>
                  </a:glow>
                </a:effectLst>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160</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6" name="TextBox 5"/>
          <p:cNvSpPr txBox="1">
            <a:spLocks noChangeArrowheads="1"/>
          </p:cNvSpPr>
          <p:nvPr/>
        </p:nvSpPr>
        <p:spPr bwMode="auto">
          <a:xfrm>
            <a:off x="0" y="2139950"/>
            <a:ext cx="9144000" cy="1963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lnSpc>
                <a:spcPct val="90000"/>
              </a:lnSpc>
              <a:spcBef>
                <a:spcPct val="20000"/>
              </a:spcBef>
              <a:buClr>
                <a:schemeClr val="tx1"/>
              </a:buClr>
              <a:buSzPct val="80000"/>
              <a:buFont typeface="Wingdings" charset="0"/>
              <a:buNone/>
              <a:defRPr sz="2400" b="1" baseline="30000">
                <a:solidFill>
                  <a:srgbClr val="FFFFFF"/>
                </a:solidFill>
                <a:effectLst>
                  <a:glow rad="228600">
                    <a:schemeClr val="tx1"/>
                  </a:glow>
                </a:effectLst>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lvl="0">
              <a:buClr>
                <a:srgbClr val="000000"/>
              </a:buClr>
              <a:defRPr/>
            </a:pPr>
            <a:r>
              <a:rPr lang="ar-JO" sz="3200" baseline="0" dirty="0">
                <a:effectLst>
                  <a:glow rad="228600">
                    <a:srgbClr val="000000"/>
                  </a:glow>
                </a:effectLst>
                <a:latin typeface="Arial" panose="020B0604020202020204" pitchFamily="34" charset="0"/>
                <a:ea typeface="Osaka" charset="0"/>
                <a:cs typeface="Arial" panose="020B0604020202020204" pitchFamily="34" charset="0"/>
              </a:rPr>
              <a:t>إذ تقولون: نكون كالأمم كقبائل الأراضي فنعبد الخشب والحجر... وأخرجكم من بين الشعوب وأجمعكم من الأراضي التي تفرقتم فيها بيد قوية وبذراع ممدودة وبسخط مسكوب</a:t>
            </a:r>
          </a:p>
          <a:p>
            <a:pPr lvl="0">
              <a:buClr>
                <a:srgbClr val="000000"/>
              </a:buClr>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(حزقيال 20: 32، 34)</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3677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hantoms and Monsters - Real Eyewitness Cryptid Encounter Reports">
            <a:extLst>
              <a:ext uri="{FF2B5EF4-FFF2-40B4-BE49-F238E27FC236}">
                <a16:creationId xmlns:a16="http://schemas.microsoft.com/office/drawing/2014/main" id="{3517E2BD-AC26-FB72-C81A-841EFDFA24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377" y="23493"/>
            <a:ext cx="9164654" cy="5040560"/>
          </a:xfrm>
          <a:prstGeom prst="rect">
            <a:avLst/>
          </a:prstGeom>
        </p:spPr>
      </p:pic>
      <p:sp>
        <p:nvSpPr>
          <p:cNvPr id="2" name="Title 1"/>
          <p:cNvSpPr>
            <a:spLocks noGrp="1"/>
          </p:cNvSpPr>
          <p:nvPr>
            <p:ph type="title" idx="4294967295"/>
          </p:nvPr>
        </p:nvSpPr>
        <p:spPr>
          <a:xfrm>
            <a:off x="-33377" y="5074028"/>
            <a:ext cx="9177377" cy="1783971"/>
          </a:xfrm>
        </p:spPr>
        <p:txBody>
          <a:bodyPr/>
          <a:lstStyle/>
          <a:p>
            <a:r>
              <a:rPr lang="ar-JO" b="1" dirty="0"/>
              <a:t>بكرات مجد الله</a:t>
            </a:r>
            <a:br>
              <a:rPr lang="en-US" b="1" dirty="0"/>
            </a:br>
            <a:r>
              <a:rPr lang="en-US" b="1" dirty="0"/>
              <a:t>—</a:t>
            </a:r>
            <a:r>
              <a:rPr lang="ar-JO" b="1" dirty="0"/>
              <a:t> حزقيال 1 </a:t>
            </a:r>
            <a:r>
              <a:rPr lang="en-US" b="1" dirty="0"/>
              <a:t>—</a:t>
            </a:r>
          </a:p>
        </p:txBody>
      </p:sp>
      <p:sp>
        <p:nvSpPr>
          <p:cNvPr id="17" name="TextBox 16">
            <a:extLst>
              <a:ext uri="{FF2B5EF4-FFF2-40B4-BE49-F238E27FC236}">
                <a16:creationId xmlns:a16="http://schemas.microsoft.com/office/drawing/2014/main" id="{DF547DB4-0EB1-F82F-5D87-391987E69A52}"/>
              </a:ext>
            </a:extLst>
          </p:cNvPr>
          <p:cNvSpPr txBox="1"/>
          <p:nvPr/>
        </p:nvSpPr>
        <p:spPr>
          <a:xfrm>
            <a:off x="-33377" y="6858000"/>
            <a:ext cx="7541468"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www.phantomsandmonsters.com/2015/02/1971-ufo-encounter-ezekiels-wheel.html"/>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814750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jesus_rap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itle 1"/>
          <p:cNvSpPr>
            <a:spLocks noGrp="1"/>
          </p:cNvSpPr>
          <p:nvPr>
            <p:ph type="title" idx="4294967295"/>
          </p:nvPr>
        </p:nvSpPr>
        <p:spPr>
          <a:xfrm>
            <a:off x="0" y="881018"/>
            <a:ext cx="9144000" cy="600164"/>
          </a:xfrm>
          <a:noFill/>
          <a:ln>
            <a:noFill/>
          </a:ln>
        </p:spPr>
        <p:txBody>
          <a:bodyPr wrap="square">
            <a:spAutoFit/>
          </a:bodyPr>
          <a:lstStyle/>
          <a:p>
            <a:pPr eaLnBrk="1" hangingPunct="1">
              <a:lnSpc>
                <a:spcPct val="90000"/>
              </a:lnSpc>
              <a:spcBef>
                <a:spcPct val="20000"/>
              </a:spcBef>
              <a:buClr>
                <a:schemeClr val="tx1"/>
              </a:buClr>
              <a:buSzPct val="80000"/>
              <a:buFont typeface="Wingdings" charset="0"/>
              <a:buNone/>
            </a:pPr>
            <a:r>
              <a:rPr lang="ar-JO" sz="3600" b="1" kern="1200"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دينونة أمة إسرائيل</a:t>
            </a:r>
            <a:endParaRPr lang="en-US" sz="3600" b="1" kern="1200"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p:txBody>
      </p:sp>
      <p:sp>
        <p:nvSpPr>
          <p:cNvPr id="4" name="Text Box 4"/>
          <p:cNvSpPr txBox="1">
            <a:spLocks noChangeArrowheads="1"/>
          </p:cNvSpPr>
          <p:nvPr/>
        </p:nvSpPr>
        <p:spPr bwMode="auto">
          <a:xfrm>
            <a:off x="8272833" y="160838"/>
            <a:ext cx="954934"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ctr" eaLnBrk="1" hangingPunct="1">
              <a:lnSpc>
                <a:spcPct val="90000"/>
              </a:lnSpc>
              <a:spcBef>
                <a:spcPct val="20000"/>
              </a:spcBef>
              <a:buClr>
                <a:schemeClr val="tx1"/>
              </a:buClr>
              <a:buSzPct val="80000"/>
              <a:buFont typeface="Wingdings" charset="0"/>
              <a:buNone/>
              <a:defRPr sz="3600" b="1">
                <a:solidFill>
                  <a:srgbClr val="FFFFFF"/>
                </a:solidFill>
                <a:effectLst>
                  <a:glow rad="228600">
                    <a:schemeClr val="tx1"/>
                  </a:glow>
                </a:effectLst>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160</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6" name="TextBox 5"/>
          <p:cNvSpPr txBox="1">
            <a:spLocks noChangeArrowheads="1"/>
          </p:cNvSpPr>
          <p:nvPr/>
        </p:nvSpPr>
        <p:spPr bwMode="auto">
          <a:xfrm>
            <a:off x="0" y="2139950"/>
            <a:ext cx="9144000" cy="1963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lnSpc>
                <a:spcPct val="90000"/>
              </a:lnSpc>
              <a:spcBef>
                <a:spcPct val="20000"/>
              </a:spcBef>
              <a:buClr>
                <a:schemeClr val="tx1"/>
              </a:buClr>
              <a:buSzPct val="80000"/>
              <a:buFont typeface="Wingdings" charset="0"/>
              <a:buNone/>
              <a:defRPr sz="2400" b="1" baseline="30000">
                <a:solidFill>
                  <a:srgbClr val="FFFFFF"/>
                </a:solidFill>
                <a:effectLst>
                  <a:glow rad="228600">
                    <a:schemeClr val="tx1"/>
                  </a:glow>
                </a:effectLst>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lvl="0">
              <a:buClr>
                <a:srgbClr val="000000"/>
              </a:buClr>
              <a:defRPr/>
            </a:pPr>
            <a:r>
              <a:rPr lang="ar-JO" sz="3200" baseline="0" dirty="0">
                <a:solidFill>
                  <a:srgbClr val="FFFF00"/>
                </a:solidFill>
                <a:effectLst>
                  <a:glow rad="228600">
                    <a:srgbClr val="000000"/>
                  </a:glow>
                </a:effectLst>
                <a:latin typeface="Arial" panose="020B0604020202020204" pitchFamily="34" charset="0"/>
                <a:ea typeface="Osaka" charset="0"/>
                <a:cs typeface="Arial" panose="020B0604020202020204" pitchFamily="34" charset="0"/>
              </a:rPr>
              <a:t>وآتي بكم إلى برية الشعوب وأحاكمكم هناك وجها لوجه. </a:t>
            </a:r>
            <a:r>
              <a:rPr lang="ar-JO" sz="3200" baseline="0" dirty="0">
                <a:effectLst>
                  <a:glow rad="228600">
                    <a:srgbClr val="000000"/>
                  </a:glow>
                </a:effectLst>
                <a:latin typeface="Arial" panose="020B0604020202020204" pitchFamily="34" charset="0"/>
                <a:ea typeface="Osaka" charset="0"/>
                <a:cs typeface="Arial" panose="020B0604020202020204" pitchFamily="34" charset="0"/>
              </a:rPr>
              <a:t>كما حاكمت آباءكم في برية أرض مصر، </a:t>
            </a:r>
            <a:r>
              <a:rPr lang="ar-JO" sz="3200" baseline="0" dirty="0">
                <a:solidFill>
                  <a:srgbClr val="FFFF00"/>
                </a:solidFill>
                <a:effectLst>
                  <a:glow rad="228600">
                    <a:srgbClr val="000000"/>
                  </a:glow>
                </a:effectLst>
                <a:latin typeface="Arial" panose="020B0604020202020204" pitchFamily="34" charset="0"/>
                <a:ea typeface="Osaka" charset="0"/>
                <a:cs typeface="Arial" panose="020B0604020202020204" pitchFamily="34" charset="0"/>
              </a:rPr>
              <a:t>كذلك أحاكمكم</a:t>
            </a:r>
            <a:r>
              <a:rPr lang="ar-JO" sz="3200" baseline="0" dirty="0">
                <a:effectLst>
                  <a:glow rad="228600">
                    <a:srgbClr val="000000"/>
                  </a:glow>
                </a:effectLst>
                <a:latin typeface="Arial" panose="020B0604020202020204" pitchFamily="34" charset="0"/>
                <a:ea typeface="Osaka" charset="0"/>
                <a:cs typeface="Arial" panose="020B0604020202020204" pitchFamily="34" charset="0"/>
              </a:rPr>
              <a:t>، يقول السيد الرب. وأمركم تحت العصا وأدخلكم في رباط العهد.</a:t>
            </a:r>
          </a:p>
          <a:p>
            <a:pPr lvl="0">
              <a:buClr>
                <a:srgbClr val="000000"/>
              </a:buClr>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(حزقيال 20: 35-37)</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002768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21</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2296942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57951-1FA5-5110-9069-2F8B72647FF1}"/>
              </a:ext>
            </a:extLst>
          </p:cNvPr>
          <p:cNvPicPr>
            <a:picLocks noChangeAspect="1"/>
          </p:cNvPicPr>
          <p:nvPr/>
        </p:nvPicPr>
        <p:blipFill rotWithShape="1">
          <a:blip r:embed="rId3"/>
          <a:srcRect l="2680" b="11922"/>
          <a:stretch/>
        </p:blipFill>
        <p:spPr>
          <a:xfrm>
            <a:off x="6102" y="830397"/>
            <a:ext cx="9144000" cy="6027604"/>
          </a:xfrm>
          <a:prstGeom prst="rect">
            <a:avLst/>
          </a:prstGeom>
        </p:spPr>
      </p:pic>
      <p:sp>
        <p:nvSpPr>
          <p:cNvPr id="7" name="Text Box 9">
            <a:extLst>
              <a:ext uri="{FF2B5EF4-FFF2-40B4-BE49-F238E27FC236}">
                <a16:creationId xmlns:a16="http://schemas.microsoft.com/office/drawing/2014/main" id="{4E450215-A734-DFFC-C95A-D882A494BC2C}"/>
              </a:ext>
            </a:extLst>
          </p:cNvPr>
          <p:cNvSpPr txBox="1">
            <a:spLocks noChangeArrowheads="1"/>
          </p:cNvSpPr>
          <p:nvPr/>
        </p:nvSpPr>
        <p:spPr bwMode="auto">
          <a:xfrm>
            <a:off x="4309005" y="972017"/>
            <a:ext cx="1242648"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SA"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عمون</a:t>
            </a:r>
            <a:endPar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31C07F6B-FF98-8B80-EAA3-757A7A6C7A84}"/>
              </a:ext>
            </a:extLst>
          </p:cNvPr>
          <p:cNvSpPr/>
          <p:nvPr/>
        </p:nvSpPr>
        <p:spPr bwMode="auto">
          <a:xfrm rot="1170347">
            <a:off x="3518922" y="82256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DF433F2C-2EEB-7911-5379-EA52A97BE98B}"/>
              </a:ext>
            </a:extLst>
          </p:cNvPr>
          <p:cNvSpPr/>
          <p:nvPr/>
        </p:nvSpPr>
        <p:spPr bwMode="auto">
          <a:xfrm rot="8837285">
            <a:off x="2035961" y="1031806"/>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9">
            <a:extLst>
              <a:ext uri="{FF2B5EF4-FFF2-40B4-BE49-F238E27FC236}">
                <a16:creationId xmlns:a16="http://schemas.microsoft.com/office/drawing/2014/main" id="{3E1CF9D1-5D27-2B19-32E7-A0502E65D4BB}"/>
              </a:ext>
            </a:extLst>
          </p:cNvPr>
          <p:cNvSpPr txBox="1">
            <a:spLocks noChangeArrowheads="1"/>
          </p:cNvSpPr>
          <p:nvPr/>
        </p:nvSpPr>
        <p:spPr bwMode="auto">
          <a:xfrm>
            <a:off x="-41345" y="1412971"/>
            <a:ext cx="1236236" cy="52322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2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أورشليم</a:t>
            </a:r>
            <a:r>
              <a:rPr kumimoji="0" 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900098" name="Rectangle 2"/>
          <p:cNvSpPr>
            <a:spLocks noGrp="1" noChangeArrowheads="1"/>
          </p:cNvSpPr>
          <p:nvPr>
            <p:ph type="ctrTitle"/>
          </p:nvPr>
        </p:nvSpPr>
        <p:spPr>
          <a:xfrm>
            <a:off x="0" y="-2805"/>
            <a:ext cx="9144000" cy="829727"/>
          </a:xfrm>
          <a:effectLst>
            <a:outerShdw blurRad="63500" dist="35921" dir="2700000" algn="ctr" rotWithShape="0">
              <a:schemeClr val="tx2">
                <a:alpha val="74998"/>
              </a:schemeClr>
            </a:outerShdw>
          </a:effectLst>
        </p:spPr>
        <p:txBody>
          <a:bodyPr anchor="ctr"/>
          <a:lstStyle/>
          <a:p>
            <a:pPr>
              <a:defRPr/>
            </a:pPr>
            <a:r>
              <a:rPr lang="ar-JO" sz="3600" b="1" dirty="0">
                <a:effectLst/>
                <a:latin typeface="Arial" panose="020B0604020202020204" pitchFamily="34" charset="0"/>
                <a:ea typeface="ＭＳ Ｐゴシック" charset="0"/>
                <a:cs typeface="Arial" panose="020B0604020202020204" pitchFamily="34" charset="0"/>
              </a:rPr>
              <a:t>سيف الله – حزقيال 21</a:t>
            </a:r>
            <a:endParaRPr lang="en-US" sz="3600" b="1" dirty="0">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E0E263C-B086-481B-842F-A497ABFF1796}"/>
              </a:ext>
            </a:extLst>
          </p:cNvPr>
          <p:cNvSpPr txBox="1">
            <a:spLocks noChangeArrowheads="1"/>
          </p:cNvSpPr>
          <p:nvPr/>
        </p:nvSpPr>
        <p:spPr bwMode="auto">
          <a:xfrm>
            <a:off x="0" y="2996953"/>
            <a:ext cx="9143999" cy="36003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 ٢١ : ٢٠-٢١</a:t>
            </a:r>
          </a:p>
          <a:p>
            <a:pPr lvl="0">
              <a:defRPr/>
            </a:pPr>
            <a:r>
              <a:rPr lang="ar-SA"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٢٠ عَيِّنْ طَرِيقاً لِيَأْتِيَ السَّيْفُ عَلَى رَبَّةِ بَنِي عَمُّونَ وَعَلَى يَهُوذَا فِي أُورُشَلِيمَ الْمَنِيعَةِ. ٢١ لأَنَّ مَلِكَ بَابِلَ قَدْ وَقَفَ عَلَى أُمِّ الطَّرِيقِ, عَلَى رَأْسِ الطَّرِيقَيْنِ لِيَعْرِفَ عِرَافَةً. صَقَلَ السِّهَامَ. سَأَلَ </a:t>
            </a:r>
            <a:r>
              <a:rPr lang="ar-SA" sz="3600" b="1" kern="0" dirty="0" err="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بِالتَّرَافِيمِ</a:t>
            </a:r>
            <a:r>
              <a:rPr lang="ar-SA"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نَظَرَ إِلَى الْكَبِدِ. </a:t>
            </a:r>
          </a:p>
        </p:txBody>
      </p:sp>
      <p:pic>
        <p:nvPicPr>
          <p:cNvPr id="5" name="Picture 8" descr="Download Sword Png Image HQ PNG Image | FreePNGImg">
            <a:extLst>
              <a:ext uri="{FF2B5EF4-FFF2-40B4-BE49-F238E27FC236}">
                <a16:creationId xmlns:a16="http://schemas.microsoft.com/office/drawing/2014/main" id="{6051F87E-C1AE-B6DA-12FA-5E200F78E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3620">
            <a:off x="2057071" y="892626"/>
            <a:ext cx="5596247" cy="31478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F718330D-B4DD-B4A1-30AF-A73DEEFF81E4}"/>
              </a:ext>
            </a:extLst>
          </p:cNvPr>
          <p:cNvSpPr txBox="1">
            <a:spLocks noChangeArrowheads="1"/>
          </p:cNvSpPr>
          <p:nvPr/>
        </p:nvSpPr>
        <p:spPr bwMode="auto">
          <a:xfrm>
            <a:off x="2805361" y="712280"/>
            <a:ext cx="68480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12" name="Right Arrow 11">
            <a:extLst>
              <a:ext uri="{FF2B5EF4-FFF2-40B4-BE49-F238E27FC236}">
                <a16:creationId xmlns:a16="http://schemas.microsoft.com/office/drawing/2014/main" id="{2FB9CE8E-51B4-D768-AB9E-D64C907B8142}"/>
              </a:ext>
            </a:extLst>
          </p:cNvPr>
          <p:cNvSpPr/>
          <p:nvPr/>
        </p:nvSpPr>
        <p:spPr bwMode="auto">
          <a:xfrm rot="21354869">
            <a:off x="2402390" y="1384812"/>
            <a:ext cx="1959179"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671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par>
                          <p:cTn id="41" fill="hold">
                            <p:stCondLst>
                              <p:cond delay="1000"/>
                            </p:stCondLst>
                            <p:childTnLst>
                              <p:par>
                                <p:cTn id="42" presetID="22" presetClass="entr" presetSubtype="8" fill="hold" grpId="1"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4" grpId="0"/>
      <p:bldP spid="11" grpId="0"/>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22</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072396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1" descr="judgment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42" name="Picture 1027" descr="mesi003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4876800"/>
            <a:ext cx="1503363" cy="161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1028"/>
          <p:cNvSpPr>
            <a:spLocks noGrp="1" noChangeArrowheads="1"/>
          </p:cNvSpPr>
          <p:nvPr>
            <p:ph type="title"/>
          </p:nvPr>
        </p:nvSpPr>
        <p:spPr>
          <a:xfrm>
            <a:off x="0" y="0"/>
            <a:ext cx="9144000" cy="908050"/>
          </a:xfrm>
          <a:solidFill>
            <a:schemeClr val="bg1"/>
          </a:solidFill>
        </p:spPr>
        <p:txBody>
          <a:bodyPr anchor="ctr"/>
          <a:lstStyle/>
          <a:p>
            <a:pPr algn="ctr" eaLnBrk="1" hangingPunct="1">
              <a:defRPr/>
            </a:pPr>
            <a:r>
              <a:rPr lang="ar-JO" altLang="zh-TW" sz="3600" b="1" i="0" dirty="0">
                <a:effectLst>
                  <a:glow rad="101600">
                    <a:schemeClr val="bg1"/>
                  </a:glow>
                </a:effectLst>
                <a:latin typeface="Arial" charset="0"/>
                <a:ea typeface="新細明體" charset="0"/>
              </a:rPr>
              <a:t>مواضيع لاهوتية في حزقيال</a:t>
            </a:r>
            <a:endParaRPr lang="en-US" altLang="zh-TW" sz="3600" b="1" i="0" dirty="0">
              <a:effectLst>
                <a:glow rad="101600">
                  <a:schemeClr val="bg1"/>
                </a:glow>
              </a:effectLst>
              <a:latin typeface="Arial" charset="0"/>
              <a:ea typeface="新細明體" charset="0"/>
            </a:endParaRPr>
          </a:p>
        </p:txBody>
      </p:sp>
      <p:sp>
        <p:nvSpPr>
          <p:cNvPr id="36869" name="Rectangle 1029"/>
          <p:cNvSpPr>
            <a:spLocks noChangeArrowheads="1"/>
          </p:cNvSpPr>
          <p:nvPr/>
        </p:nvSpPr>
        <p:spPr bwMode="auto">
          <a:xfrm>
            <a:off x="609600" y="2057400"/>
            <a:ext cx="8534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algn="r" eaLnBrk="1" hangingPunct="1">
              <a:spcBef>
                <a:spcPct val="20000"/>
              </a:spcBef>
              <a:buClr>
                <a:schemeClr val="tx2"/>
              </a:buClr>
              <a:defRPr/>
            </a:pPr>
            <a:r>
              <a:rPr lang="ar-JO" altLang="zh-TW" sz="3600" b="1" dirty="0">
                <a:solidFill>
                  <a:srgbClr val="FFFFFF"/>
                </a:solidFill>
                <a:effectLst>
                  <a:glow rad="101600">
                    <a:schemeClr val="bg1"/>
                  </a:glow>
                </a:effectLst>
                <a:cs typeface="Arial" charset="0"/>
              </a:rPr>
              <a:t>عاقبة الخطية هي الدينونة</a:t>
            </a:r>
            <a:endParaRPr lang="en-US" altLang="zh-TW" sz="3200" b="1" dirty="0">
              <a:solidFill>
                <a:srgbClr val="FFFFFF"/>
              </a:solidFill>
              <a:effectLst>
                <a:glow rad="101600">
                  <a:schemeClr val="bg1"/>
                </a:glow>
              </a:effectLst>
              <a:cs typeface="Arial" charset="0"/>
            </a:endParaRPr>
          </a:p>
          <a:p>
            <a:pPr algn="r" eaLnBrk="1" hangingPunct="1">
              <a:spcBef>
                <a:spcPct val="20000"/>
              </a:spcBef>
              <a:buClr>
                <a:schemeClr val="tx2"/>
              </a:buClr>
              <a:defRPr/>
            </a:pPr>
            <a:r>
              <a:rPr lang="ar-JO" altLang="zh-TW" sz="3200" b="1" dirty="0">
                <a:solidFill>
                  <a:srgbClr val="FFFFFF"/>
                </a:solidFill>
                <a:effectLst>
                  <a:glow rad="101600">
                    <a:schemeClr val="bg1"/>
                  </a:glow>
                </a:effectLst>
                <a:cs typeface="Arial" charset="0"/>
              </a:rPr>
              <a:t>1. ما هي الخطية التي اقترفتها إسرائيل (الإصحاح 22)</a:t>
            </a:r>
            <a:endParaRPr lang="en-US" altLang="zh-TW" sz="3200" b="1" dirty="0">
              <a:solidFill>
                <a:srgbClr val="FFFFFF"/>
              </a:solidFill>
              <a:effectLst>
                <a:glow rad="101600">
                  <a:schemeClr val="bg1"/>
                </a:glow>
              </a:effectLst>
              <a:cs typeface="Arial" charset="0"/>
            </a:endParaRPr>
          </a:p>
          <a:p>
            <a:pPr algn="r" eaLnBrk="1" hangingPunct="1">
              <a:spcBef>
                <a:spcPct val="20000"/>
              </a:spcBef>
              <a:buClr>
                <a:schemeClr val="tx2"/>
              </a:buClr>
              <a:defRPr/>
            </a:pPr>
            <a:r>
              <a:rPr lang="ar-JO" altLang="zh-TW" sz="3200" b="1" dirty="0">
                <a:solidFill>
                  <a:srgbClr val="FFFFFF"/>
                </a:solidFill>
                <a:effectLst>
                  <a:glow rad="101600">
                    <a:schemeClr val="bg1"/>
                  </a:glow>
                </a:effectLst>
                <a:cs typeface="Arial" charset="0"/>
              </a:rPr>
              <a:t>2. تتطلب الخطية وجود وسيط (22: 30)</a:t>
            </a:r>
            <a:endParaRPr lang="en-US" altLang="zh-TW" sz="3200" b="1" dirty="0">
              <a:solidFill>
                <a:srgbClr val="FFFFFF"/>
              </a:solidFill>
              <a:effectLst>
                <a:glow rad="101600">
                  <a:schemeClr val="bg1"/>
                </a:glow>
              </a:effectLst>
              <a:cs typeface="Arial" charset="0"/>
            </a:endParaRPr>
          </a:p>
          <a:p>
            <a:pPr algn="r" eaLnBrk="1" hangingPunct="1">
              <a:spcBef>
                <a:spcPct val="20000"/>
              </a:spcBef>
              <a:buClr>
                <a:schemeClr val="tx2"/>
              </a:buClr>
              <a:defRPr/>
            </a:pPr>
            <a:r>
              <a:rPr lang="ar-JO" altLang="zh-TW" sz="3200" b="1" dirty="0">
                <a:solidFill>
                  <a:srgbClr val="FFFFFF"/>
                </a:solidFill>
                <a:effectLst>
                  <a:glow rad="101600">
                    <a:schemeClr val="bg1"/>
                  </a:glow>
                </a:effectLst>
                <a:cs typeface="Arial" charset="0"/>
              </a:rPr>
              <a:t>3. تسبب الخطية ألماً عظيماً لله (6: 9)</a:t>
            </a:r>
            <a:endParaRPr lang="en-US" altLang="zh-TW" sz="3200" b="1" dirty="0">
              <a:solidFill>
                <a:srgbClr val="FFFFFF"/>
              </a:solidFill>
              <a:effectLst>
                <a:glow rad="101600">
                  <a:schemeClr val="bg1"/>
                </a:glow>
              </a:effectLst>
              <a:cs typeface="Arial" charset="0"/>
            </a:endParaRPr>
          </a:p>
          <a:p>
            <a:pPr algn="r" eaLnBrk="1" hangingPunct="1">
              <a:spcBef>
                <a:spcPct val="20000"/>
              </a:spcBef>
              <a:buClr>
                <a:schemeClr val="tx2"/>
              </a:buClr>
              <a:defRPr/>
            </a:pPr>
            <a:r>
              <a:rPr lang="ar-JO" altLang="zh-TW" sz="3200" b="1" dirty="0">
                <a:solidFill>
                  <a:srgbClr val="FFFFFF"/>
                </a:solidFill>
                <a:effectLst>
                  <a:glow rad="101600">
                    <a:schemeClr val="bg1"/>
                  </a:glow>
                </a:effectLst>
                <a:cs typeface="Arial" charset="0"/>
              </a:rPr>
              <a:t>4. هل يسر الله بالدينونة؟ (18: 32)</a:t>
            </a:r>
            <a:endParaRPr lang="en-US" altLang="zh-TW" sz="3200" b="1" dirty="0">
              <a:solidFill>
                <a:srgbClr val="FFFFFF"/>
              </a:solidFill>
              <a:effectLst>
                <a:glow rad="101600">
                  <a:schemeClr val="bg1"/>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Effect transition="in" filter="barn(outVertical)">
                                      <p:cBhvr>
                                        <p:cTn id="7" dur="500"/>
                                        <p:tgtEl>
                                          <p:spTgt spid="36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6869">
                                            <p:txEl>
                                              <p:pRg st="1" end="1"/>
                                            </p:txEl>
                                          </p:spTgt>
                                        </p:tgtEl>
                                        <p:attrNameLst>
                                          <p:attrName>style.visibility</p:attrName>
                                        </p:attrNameLst>
                                      </p:cBhvr>
                                      <p:to>
                                        <p:strVal val="visible"/>
                                      </p:to>
                                    </p:set>
                                    <p:animEffect transition="in" filter="barn(outVertical)">
                                      <p:cBhvr>
                                        <p:cTn id="12" dur="500"/>
                                        <p:tgtEl>
                                          <p:spTgt spid="36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6869">
                                            <p:txEl>
                                              <p:pRg st="2" end="2"/>
                                            </p:txEl>
                                          </p:spTgt>
                                        </p:tgtEl>
                                        <p:attrNameLst>
                                          <p:attrName>style.visibility</p:attrName>
                                        </p:attrNameLst>
                                      </p:cBhvr>
                                      <p:to>
                                        <p:strVal val="visible"/>
                                      </p:to>
                                    </p:set>
                                    <p:animEffect transition="in" filter="barn(outVertical)">
                                      <p:cBhvr>
                                        <p:cTn id="17" dur="500"/>
                                        <p:tgtEl>
                                          <p:spTgt spid="368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6869">
                                            <p:txEl>
                                              <p:pRg st="3" end="3"/>
                                            </p:txEl>
                                          </p:spTgt>
                                        </p:tgtEl>
                                        <p:attrNameLst>
                                          <p:attrName>style.visibility</p:attrName>
                                        </p:attrNameLst>
                                      </p:cBhvr>
                                      <p:to>
                                        <p:strVal val="visible"/>
                                      </p:to>
                                    </p:set>
                                    <p:animEffect transition="in" filter="barn(outVertical)">
                                      <p:cBhvr>
                                        <p:cTn id="22" dur="500"/>
                                        <p:tgtEl>
                                          <p:spTgt spid="368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6869">
                                            <p:txEl>
                                              <p:pRg st="4" end="4"/>
                                            </p:txEl>
                                          </p:spTgt>
                                        </p:tgtEl>
                                        <p:attrNameLst>
                                          <p:attrName>style.visibility</p:attrName>
                                        </p:attrNameLst>
                                      </p:cBhvr>
                                      <p:to>
                                        <p:strVal val="visible"/>
                                      </p:to>
                                    </p:set>
                                    <p:animEffect transition="in" filter="barn(outVertical)">
                                      <p:cBhvr>
                                        <p:cTn id="27" dur="500"/>
                                        <p:tgtEl>
                                          <p:spTgt spid="368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23</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412630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B77B45D-F4E8-E6B3-07FE-527E071E8998}"/>
              </a:ext>
            </a:extLst>
          </p:cNvPr>
          <p:cNvGrpSpPr/>
          <p:nvPr/>
        </p:nvGrpSpPr>
        <p:grpSpPr>
          <a:xfrm>
            <a:off x="-15010" y="1296144"/>
            <a:ext cx="9144000" cy="5589240"/>
            <a:chOff x="-15010" y="980728"/>
            <a:chExt cx="9144000" cy="5589240"/>
          </a:xfrm>
        </p:grpSpPr>
        <p:pic>
          <p:nvPicPr>
            <p:cNvPr id="3" name="Picture 2">
              <a:extLst>
                <a:ext uri="{FF2B5EF4-FFF2-40B4-BE49-F238E27FC236}">
                  <a16:creationId xmlns:a16="http://schemas.microsoft.com/office/drawing/2014/main" id="{553BCC74-5CD3-B34F-5CA4-146FDB98FF58}"/>
                </a:ext>
              </a:extLst>
            </p:cNvPr>
            <p:cNvPicPr>
              <a:picLocks noChangeAspect="1"/>
            </p:cNvPicPr>
            <p:nvPr/>
          </p:nvPicPr>
          <p:blipFill rotWithShape="1">
            <a:blip r:embed="rId3"/>
            <a:srcRect l="6567" t="3780" r="3250" b="8020"/>
            <a:stretch/>
          </p:blipFill>
          <p:spPr>
            <a:xfrm>
              <a:off x="-15010" y="980728"/>
              <a:ext cx="9144000" cy="5589240"/>
            </a:xfrm>
            <a:prstGeom prst="rect">
              <a:avLst/>
            </a:prstGeom>
          </p:spPr>
        </p:pic>
        <p:grpSp>
          <p:nvGrpSpPr>
            <p:cNvPr id="6" name="Group 5">
              <a:extLst>
                <a:ext uri="{FF2B5EF4-FFF2-40B4-BE49-F238E27FC236}">
                  <a16:creationId xmlns:a16="http://schemas.microsoft.com/office/drawing/2014/main" id="{377B5F60-F59F-5C01-4EB5-608BB744B3EE}"/>
                </a:ext>
              </a:extLst>
            </p:cNvPr>
            <p:cNvGrpSpPr/>
            <p:nvPr/>
          </p:nvGrpSpPr>
          <p:grpSpPr>
            <a:xfrm>
              <a:off x="1835696" y="1340768"/>
              <a:ext cx="5112568" cy="2952328"/>
              <a:chOff x="1835696" y="1340768"/>
              <a:chExt cx="5112568" cy="2952328"/>
            </a:xfrm>
          </p:grpSpPr>
          <p:sp>
            <p:nvSpPr>
              <p:cNvPr id="4" name="Rectangle 3">
                <a:extLst>
                  <a:ext uri="{FF2B5EF4-FFF2-40B4-BE49-F238E27FC236}">
                    <a16:creationId xmlns:a16="http://schemas.microsoft.com/office/drawing/2014/main" id="{0E3CC31C-BCDC-94E4-197A-F54B899C06B6}"/>
                  </a:ext>
                </a:extLst>
              </p:cNvPr>
              <p:cNvSpPr/>
              <p:nvPr/>
            </p:nvSpPr>
            <p:spPr bwMode="auto">
              <a:xfrm>
                <a:off x="2699792" y="2492896"/>
                <a:ext cx="3384376" cy="180020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9608A01B-124A-C874-8438-3F937F182A67}"/>
                  </a:ext>
                </a:extLst>
              </p:cNvPr>
              <p:cNvSpPr/>
              <p:nvPr/>
            </p:nvSpPr>
            <p:spPr bwMode="auto">
              <a:xfrm>
                <a:off x="2302226" y="1737522"/>
                <a:ext cx="4213989" cy="180020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a:extLst>
                  <a:ext uri="{FF2B5EF4-FFF2-40B4-BE49-F238E27FC236}">
                    <a16:creationId xmlns:a16="http://schemas.microsoft.com/office/drawing/2014/main" id="{AB9E9BA2-9650-4692-5707-99C9B8A39801}"/>
                  </a:ext>
                </a:extLst>
              </p:cNvPr>
              <p:cNvSpPr/>
              <p:nvPr/>
            </p:nvSpPr>
            <p:spPr bwMode="auto">
              <a:xfrm>
                <a:off x="1835696" y="1340768"/>
                <a:ext cx="5112568" cy="136815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sp>
        <p:nvSpPr>
          <p:cNvPr id="900098" name="Rectangle 2"/>
          <p:cNvSpPr>
            <a:spLocks noGrp="1" noChangeArrowheads="1"/>
          </p:cNvSpPr>
          <p:nvPr>
            <p:ph type="ctrTitle"/>
          </p:nvPr>
        </p:nvSpPr>
        <p:spPr>
          <a:xfrm>
            <a:off x="0" y="-27384"/>
            <a:ext cx="9144000" cy="1368152"/>
          </a:xfrm>
          <a:effectLst>
            <a:outerShdw blurRad="63500" dist="35921" dir="2700000" algn="ctr" rotWithShape="0">
              <a:schemeClr val="tx2">
                <a:alpha val="74998"/>
              </a:schemeClr>
            </a:outerShdw>
          </a:effectLst>
        </p:spPr>
        <p:txBody>
          <a:bodyPr anchor="ctr"/>
          <a:lstStyle/>
          <a:p>
            <a:pPr>
              <a:defRPr/>
            </a:pPr>
            <a:r>
              <a:rPr lang="ar-JO" sz="54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حزقيال 23</a:t>
            </a:r>
            <a:endParaRPr lang="en-US" sz="54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F6C2EFC9-1CD6-48EC-6D1C-A31F24623A47}"/>
              </a:ext>
            </a:extLst>
          </p:cNvPr>
          <p:cNvSpPr txBox="1">
            <a:spLocks noChangeArrowheads="1"/>
          </p:cNvSpPr>
          <p:nvPr/>
        </p:nvSpPr>
        <p:spPr bwMode="auto">
          <a:xfrm>
            <a:off x="-36512" y="1553089"/>
            <a:ext cx="9144000" cy="751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أهولة وأهوليبة</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74FC4502-6F5C-87AD-F2BB-B277AB20E20E}"/>
              </a:ext>
            </a:extLst>
          </p:cNvPr>
          <p:cNvSpPr txBox="1">
            <a:spLocks noChangeArrowheads="1"/>
          </p:cNvSpPr>
          <p:nvPr/>
        </p:nvSpPr>
        <p:spPr bwMode="auto">
          <a:xfrm>
            <a:off x="1420888" y="2214803"/>
            <a:ext cx="5976664" cy="19150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دينونة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على الإرتداد</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9">
            <a:extLst>
              <a:ext uri="{FF2B5EF4-FFF2-40B4-BE49-F238E27FC236}">
                <a16:creationId xmlns:a16="http://schemas.microsoft.com/office/drawing/2014/main" id="{A921E162-B6EA-0A4E-48BD-5FC8B27C4DE9}"/>
              </a:ext>
            </a:extLst>
          </p:cNvPr>
          <p:cNvSpPr txBox="1">
            <a:spLocks noChangeArrowheads="1"/>
          </p:cNvSpPr>
          <p:nvPr/>
        </p:nvSpPr>
        <p:spPr bwMode="auto">
          <a:xfrm>
            <a:off x="-36512" y="5940569"/>
            <a:ext cx="2721434" cy="584775"/>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السامرة</a:t>
            </a:r>
            <a:endPar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Right Arrow 14">
            <a:extLst>
              <a:ext uri="{FF2B5EF4-FFF2-40B4-BE49-F238E27FC236}">
                <a16:creationId xmlns:a16="http://schemas.microsoft.com/office/drawing/2014/main" id="{A4A0090D-7C7F-0926-5E72-AE96728ED2A8}"/>
              </a:ext>
            </a:extLst>
          </p:cNvPr>
          <p:cNvSpPr/>
          <p:nvPr/>
        </p:nvSpPr>
        <p:spPr bwMode="auto">
          <a:xfrm rot="19607172">
            <a:off x="1550006" y="5318553"/>
            <a:ext cx="991778"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16" name="Text Box 9">
            <a:extLst>
              <a:ext uri="{FF2B5EF4-FFF2-40B4-BE49-F238E27FC236}">
                <a16:creationId xmlns:a16="http://schemas.microsoft.com/office/drawing/2014/main" id="{E7329BB2-AE58-D1E3-6038-9F632F82B569}"/>
              </a:ext>
            </a:extLst>
          </p:cNvPr>
          <p:cNvSpPr txBox="1">
            <a:spLocks noChangeArrowheads="1"/>
          </p:cNvSpPr>
          <p:nvPr/>
        </p:nvSpPr>
        <p:spPr bwMode="auto">
          <a:xfrm>
            <a:off x="1820826" y="4578143"/>
            <a:ext cx="2390489" cy="584775"/>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أشور</a:t>
            </a:r>
            <a:endPar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7" name="Text Box 9">
            <a:extLst>
              <a:ext uri="{FF2B5EF4-FFF2-40B4-BE49-F238E27FC236}">
                <a16:creationId xmlns:a16="http://schemas.microsoft.com/office/drawing/2014/main" id="{9C504E98-C40A-8530-3AE4-DF991058DF43}"/>
              </a:ext>
            </a:extLst>
          </p:cNvPr>
          <p:cNvSpPr txBox="1">
            <a:spLocks noChangeArrowheads="1"/>
          </p:cNvSpPr>
          <p:nvPr/>
        </p:nvSpPr>
        <p:spPr bwMode="auto">
          <a:xfrm>
            <a:off x="4788669" y="5940569"/>
            <a:ext cx="2937458" cy="584775"/>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أورشليم</a:t>
            </a:r>
            <a:endPar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Right Arrow 17">
            <a:extLst>
              <a:ext uri="{FF2B5EF4-FFF2-40B4-BE49-F238E27FC236}">
                <a16:creationId xmlns:a16="http://schemas.microsoft.com/office/drawing/2014/main" id="{B397075B-6221-F92E-EF9D-264A85E67721}"/>
              </a:ext>
            </a:extLst>
          </p:cNvPr>
          <p:cNvSpPr/>
          <p:nvPr/>
        </p:nvSpPr>
        <p:spPr bwMode="auto">
          <a:xfrm rot="19607172">
            <a:off x="6591211" y="5318553"/>
            <a:ext cx="991778"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19" name="Text Box 9">
            <a:extLst>
              <a:ext uri="{FF2B5EF4-FFF2-40B4-BE49-F238E27FC236}">
                <a16:creationId xmlns:a16="http://schemas.microsoft.com/office/drawing/2014/main" id="{EBB26D97-1411-1F00-AB28-A232E90C1025}"/>
              </a:ext>
            </a:extLst>
          </p:cNvPr>
          <p:cNvSpPr txBox="1">
            <a:spLocks noChangeArrowheads="1"/>
          </p:cNvSpPr>
          <p:nvPr/>
        </p:nvSpPr>
        <p:spPr bwMode="auto">
          <a:xfrm>
            <a:off x="6862031" y="4578143"/>
            <a:ext cx="2245457" cy="584775"/>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بابل</a:t>
            </a:r>
            <a:endPar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72382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24</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570985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스크랩] Re:테드 라슨의 에스겔서 그림이미지">
            <a:hlinkClick r:id="rId3"/>
            <a:extLst>
              <a:ext uri="{FF2B5EF4-FFF2-40B4-BE49-F238E27FC236}">
                <a16:creationId xmlns:a16="http://schemas.microsoft.com/office/drawing/2014/main" id="{EEC20A6B-6084-F206-154A-240EE2F97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284984"/>
            <a:ext cx="9144000" cy="3573016"/>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٢٤ : ١٥-٢٧</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١٥ وَكَانَ إِلَيَّ كَلاَمُ الرَّبِّ: ١٦ [يَا ابْنَ آدَمَ, </a:t>
            </a:r>
            <a:r>
              <a:rPr lang="ar-SA" sz="3600" b="1" dirty="0" err="1">
                <a:effectLst>
                  <a:glow rad="127000">
                    <a:schemeClr val="tx1"/>
                  </a:glow>
                </a:effectLst>
                <a:latin typeface="Arial" panose="020B0604020202020204" pitchFamily="34" charset="0"/>
                <a:ea typeface="ＭＳ Ｐゴシック" charset="0"/>
                <a:cs typeface="Arial" panose="020B0604020202020204" pitchFamily="34" charset="0"/>
              </a:rPr>
              <a:t>هَئَنَذَا</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آخُذُ عَنْكَ شَهْوَةَ عَيْنَيْكَ بِضَرْبَةٍ, فَلاَ تَنُحْ وَلاَ تَبْكِ وَلاَ تَنْزِلْ دُمُوعُكَ</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٢٧ فِي ذَلِكَ الْيَوْمِ يَنْفَتِحُ فَمُكَ لِلْمُنْفَلِتِ وَتَتَكَلَّمُ, وَلاَ تَكُونُ مِنْ بَعْدُ أَبْكَمَ. وَتَكُونُ لَهُمْ آيَةً, فَيَعْلَمُونَ أَنِّي أَنَا الرَّبُّ]. </a:t>
            </a:r>
          </a:p>
        </p:txBody>
      </p:sp>
    </p:spTree>
    <p:extLst>
      <p:ext uri="{BB962C8B-B14F-4D97-AF65-F5344CB8AC3E}">
        <p14:creationId xmlns:p14="http://schemas.microsoft.com/office/powerpoint/2010/main" val="283160391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스크랩] Re:테드 라슨의 에스겔서 그림이미지">
            <a:extLst>
              <a:ext uri="{FF2B5EF4-FFF2-40B4-BE49-F238E27FC236}">
                <a16:creationId xmlns:a16="http://schemas.microsoft.com/office/drawing/2014/main" id="{675778DA-1D55-4E29-FF24-3A9EF4580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2495701"/>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٢٤ : ٢</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[يَا ابْنَ آدَمَ, اكْتُبْ لِنَفْسِكَ اسْمَ الْيَوْمِ, هَذَا الْيَوْمَ بِعَيْنِهِ. فَإِنَّ مَلِكَ بَابِلَ قَدِ اقْتَرَبَ إِلَى أُورُشَلِيمَ هَذَا الْيَوْمَ بِعَيْنِهِ. </a:t>
            </a:r>
          </a:p>
        </p:txBody>
      </p:sp>
    </p:spTree>
    <p:extLst>
      <p:ext uri="{BB962C8B-B14F-4D97-AF65-F5344CB8AC3E}">
        <p14:creationId xmlns:p14="http://schemas.microsoft.com/office/powerpoint/2010/main" val="6870298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zekiel's vision • Treading Water Til Jesus Comes">
            <a:extLst>
              <a:ext uri="{FF2B5EF4-FFF2-40B4-BE49-F238E27FC236}">
                <a16:creationId xmlns:a16="http://schemas.microsoft.com/office/drawing/2014/main" id="{23849ABA-FB7F-9788-EA30-B62C88485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13" r="11413" b="-68"/>
          <a:stretch/>
        </p:blipFill>
        <p:spPr bwMode="auto">
          <a:xfrm>
            <a:off x="-150114" y="0"/>
            <a:ext cx="9402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170004" y="-27383"/>
            <a:ext cx="9422523" cy="64633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defPPr>
              <a:defRPr lang="en-US"/>
            </a:defPPr>
            <a:lvl1pPr marL="0" marR="0" lvl="0" indent="0" algn="ctr" defTabSz="914400" latinLnBrk="0">
              <a:lnSpc>
                <a:spcPct val="100000"/>
              </a:lnSpc>
              <a:buClrTx/>
              <a:buSzTx/>
              <a:buFontTx/>
              <a:buNone/>
              <a:tabLst/>
              <a:defRPr kumimoji="0" sz="24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كيف تستطيع أن تشارك مجده؟</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8858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4271031830"/>
              </p:ext>
            </p:extLst>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الحجم</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ملك يهوذا</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عدد المسبيين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الأسرى الرئيسيين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النتائج/الملاحظات</a:t>
                      </a:r>
                      <a:endParaRPr kumimoji="0" lang="en-US" sz="17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605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قليل</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 1 : 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دانيال ، 3 أصدقاء ونبلاء وملوك</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فرض الجزية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مصر قوية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متوسطة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598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3023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28</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ترحيلات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10000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24 : 14</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          حزقيال             مردخاي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نبوخد نصر يرحل الكثيرين و يثبت 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832</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29</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الدمار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586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10400</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25 : 11</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تدمير أورشليم و الهيكل</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 صغرى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582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745</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30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سنوات بعد دمار أورشليم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eaLnBrk="1" hangingPunct="1"/>
            <a:r>
              <a:rPr lang="ar-JO" sz="3600" b="1" dirty="0">
                <a:solidFill>
                  <a:schemeClr val="bg1"/>
                </a:solidFill>
                <a:latin typeface="Arial" charset="0"/>
                <a:ea typeface="ＭＳ Ｐゴシック" charset="0"/>
                <a:cs typeface="Arial" charset="0"/>
              </a:rPr>
              <a:t>ترحيلات نبوخدنصر الستة إلى بابل</a:t>
            </a:r>
            <a:endParaRPr lang="en-US" sz="3600" b="1" dirty="0">
              <a:solidFill>
                <a:schemeClr val="bg1"/>
              </a:solidFill>
              <a:latin typeface="Arial" charset="0"/>
              <a:ea typeface="ＭＳ Ｐゴシック" charset="0"/>
              <a:cs typeface="Arial" charset="0"/>
            </a:endParaRPr>
          </a:p>
        </p:txBody>
      </p:sp>
      <p:sp>
        <p:nvSpPr>
          <p:cNvPr id="457788" name="Text Box 56"/>
          <p:cNvSpPr txBox="1">
            <a:spLocks noChangeArrowheads="1"/>
          </p:cNvSpPr>
          <p:nvPr/>
        </p:nvSpPr>
        <p:spPr bwMode="auto">
          <a:xfrm>
            <a:off x="8316416" y="159023"/>
            <a:ext cx="6511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492</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43070" name="AutoShape 62"/>
          <p:cNvSpPr>
            <a:spLocks noChangeArrowheads="1"/>
          </p:cNvSpPr>
          <p:nvPr/>
        </p:nvSpPr>
        <p:spPr bwMode="auto">
          <a:xfrm>
            <a:off x="1214414" y="312896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1214414" y="467201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 Made with Hands” - Toward The Mark #63">
            <a:extLst>
              <a:ext uri="{FF2B5EF4-FFF2-40B4-BE49-F238E27FC236}">
                <a16:creationId xmlns:a16="http://schemas.microsoft.com/office/drawing/2014/main" id="{440C561E-94A3-86F8-B5E7-62C2C7B0D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17576"/>
            <a:ext cx="8010636" cy="53404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211687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اعترف أن مجده قد غادر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93794D25-FDCF-EAFB-5ACB-38F84272114A}"/>
              </a:ext>
            </a:extLst>
          </p:cNvPr>
          <p:cNvSpPr txBox="1">
            <a:spLocks noChangeArrowheads="1"/>
          </p:cNvSpPr>
          <p:nvPr/>
        </p:nvSpPr>
        <p:spPr bwMode="auto">
          <a:xfrm>
            <a:off x="14287" y="5733256"/>
            <a:ext cx="9144000" cy="10898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حزقيال 4-24</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6320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71202" y="800708"/>
            <a:ext cx="8601596" cy="5256584"/>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أولوية الله هي القداسة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لذلك أرسل ابنه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ليصير خطية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حتى نصير نحن قديسين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210763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1" descr="next-step-to-holiness-0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7772400" cy="1143000"/>
          </a:xfrm>
        </p:spPr>
        <p:txBody>
          <a:bodyPr anchor="ctr"/>
          <a:lstStyle/>
          <a:p>
            <a:pPr algn="l" eaLnBrk="1" hangingPunct="1">
              <a:buClr>
                <a:schemeClr val="tx2"/>
              </a:buClr>
              <a:defRPr/>
            </a:pPr>
            <a:r>
              <a:rPr lang="ar-JO" altLang="zh-TW" b="1" dirty="0">
                <a:effectLst>
                  <a:glow rad="177800">
                    <a:schemeClr val="bg1"/>
                  </a:glow>
                </a:effectLst>
                <a:latin typeface="Arial" charset="0"/>
                <a:ea typeface="新細明體" charset="0"/>
              </a:rPr>
              <a:t>المواضيع الرئيسية</a:t>
            </a:r>
            <a:endParaRPr lang="zh-TW" b="1" dirty="0">
              <a:effectLst>
                <a:glow rad="177800">
                  <a:schemeClr val="bg1"/>
                </a:glow>
              </a:effectLst>
              <a:latin typeface="Arial" charset="0"/>
              <a:ea typeface="新細明體" charset="0"/>
            </a:endParaRPr>
          </a:p>
        </p:txBody>
      </p:sp>
      <p:pic>
        <p:nvPicPr>
          <p:cNvPr id="569347" name="Picture 1028" descr="grbo012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6138" y="-100013"/>
            <a:ext cx="3922712" cy="213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2699792" y="3573016"/>
            <a:ext cx="6444208" cy="2362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سيادة الله</a:t>
            </a:r>
            <a:endParaRPr kumimoji="0" lang="en-US" altLang="zh-TW"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3600" b="1" dirty="0">
                <a:solidFill>
                  <a:srgbClr val="FFFFFF"/>
                </a:solidFill>
                <a:effectLst>
                  <a:glow rad="177800">
                    <a:srgbClr val="000000"/>
                  </a:glow>
                </a:effectLst>
                <a:cs typeface="Arial" charset="0"/>
              </a:rPr>
              <a:t>قداسة الله (الإسم القدوس)</a:t>
            </a:r>
            <a:endParaRPr kumimoji="0" lang="en-US" altLang="zh-TW"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21994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8917">
                                            <p:txEl>
                                              <p:pRg st="0" end="0"/>
                                            </p:txEl>
                                          </p:spTgt>
                                        </p:tgtEl>
                                        <p:attrNameLst>
                                          <p:attrName>style.visibility</p:attrName>
                                        </p:attrNameLst>
                                      </p:cBhvr>
                                      <p:to>
                                        <p:strVal val="visible"/>
                                      </p:to>
                                    </p:set>
                                    <p:anim calcmode="lin" valueType="num">
                                      <p:cBhvr additive="base">
                                        <p:cTn id="7" dur="75" fill="hold"/>
                                        <p:tgtEl>
                                          <p:spTgt spid="3891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89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8917">
                                            <p:txEl>
                                              <p:pRg st="1" end="1"/>
                                            </p:txEl>
                                          </p:spTgt>
                                        </p:tgtEl>
                                        <p:attrNameLst>
                                          <p:attrName>style.visibility</p:attrName>
                                        </p:attrNameLst>
                                      </p:cBhvr>
                                      <p:to>
                                        <p:strVal val="visible"/>
                                      </p:to>
                                    </p:set>
                                    <p:anim calcmode="lin" valueType="num">
                                      <p:cBhvr additive="base">
                                        <p:cTn id="13" dur="75" fill="hold"/>
                                        <p:tgtEl>
                                          <p:spTgt spid="38917">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891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139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71395" name="Picture 2" descr="YHW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3914775"/>
            <a:ext cx="8816975" cy="253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1396" name="Picture 2" descr="YHW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275" y="490538"/>
            <a:ext cx="8816975" cy="369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7" name="Title 1"/>
          <p:cNvSpPr txBox="1">
            <a:spLocks/>
          </p:cNvSpPr>
          <p:nvPr/>
        </p:nvSpPr>
        <p:spPr bwMode="auto">
          <a:xfrm>
            <a:off x="179388" y="1700213"/>
            <a:ext cx="3168650" cy="1279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يهوه</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يُكتب</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571398" name="Title 1"/>
          <p:cNvSpPr txBox="1">
            <a:spLocks/>
          </p:cNvSpPr>
          <p:nvPr/>
        </p:nvSpPr>
        <p:spPr bwMode="auto">
          <a:xfrm>
            <a:off x="5795963" y="1700213"/>
            <a:ext cx="3168650" cy="1279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أدوناي</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يُنطق</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571399" name="Title 1"/>
          <p:cNvSpPr txBox="1">
            <a:spLocks/>
          </p:cNvSpPr>
          <p:nvPr/>
        </p:nvSpPr>
        <p:spPr bwMode="auto">
          <a:xfrm>
            <a:off x="34925" y="5084763"/>
            <a:ext cx="9037638" cy="17287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يهوه</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هذا يجمع بين الحروف الساكنة وحروف العلة التي كتبها الكتبة اللاحقون لتذكير القراء بالتوتر بين ما هو مكتوب وما تم التحدث به. النطق الفعلي لـ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YHWH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 لأن اليهود كانوا يخشون نطق اسم الله على الإطلاق خشية أن يستخدموه بشكل غير لائق.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1400" name="Title 1"/>
          <p:cNvSpPr txBox="1">
            <a:spLocks/>
          </p:cNvSpPr>
          <p:nvPr/>
        </p:nvSpPr>
        <p:spPr bwMode="auto">
          <a:xfrm>
            <a:off x="1547813" y="3357563"/>
            <a:ext cx="2160587" cy="431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حروف ساكنة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1401" name="Title 1"/>
          <p:cNvSpPr txBox="1">
            <a:spLocks/>
          </p:cNvSpPr>
          <p:nvPr/>
        </p:nvSpPr>
        <p:spPr bwMode="auto">
          <a:xfrm>
            <a:off x="5148263" y="3357563"/>
            <a:ext cx="2160587" cy="431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حروف العلة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1547813" y="-9525"/>
            <a:ext cx="6048375" cy="630238"/>
          </a:xfrm>
          <a:solidFill>
            <a:srgbClr val="660066"/>
          </a:solidFill>
        </p:spPr>
        <p:txBody>
          <a:bodyPr/>
          <a:lstStyle/>
          <a:p>
            <a:pPr>
              <a:defRPr/>
            </a:pPr>
            <a:r>
              <a:rPr lang="ar-JO" dirty="0">
                <a:latin typeface="Arial" panose="020B0604020202020204" pitchFamily="34" charset="0"/>
                <a:cs typeface="Arial" panose="020B0604020202020204" pitchFamily="34" charset="0"/>
              </a:rPr>
              <a:t>اسم يهوه</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217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nch the spirit">
            <a:extLst>
              <a:ext uri="{FF2B5EF4-FFF2-40B4-BE49-F238E27FC236}">
                <a16:creationId xmlns:a16="http://schemas.microsoft.com/office/drawing/2014/main" id="{009C5455-58EB-D442-95AA-F4F4F5047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7"/>
          <a:stretch/>
        </p:blipFill>
        <p:spPr bwMode="auto">
          <a:xfrm>
            <a:off x="0" y="0"/>
            <a:ext cx="8720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503761" cy="68853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كن صادقاً في أنه عندما كان الروح حاضراً ربما تكون قد أطفأته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90724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B6503-932A-964D-8F54-51A1B7E30719}"/>
              </a:ext>
            </a:extLst>
          </p:cNvPr>
          <p:cNvGrpSpPr/>
          <p:nvPr/>
        </p:nvGrpSpPr>
        <p:grpSpPr>
          <a:xfrm>
            <a:off x="0" y="858838"/>
            <a:ext cx="9144000" cy="5140325"/>
            <a:chOff x="0" y="858838"/>
            <a:chExt cx="9144000" cy="5140325"/>
          </a:xfrm>
        </p:grpSpPr>
        <p:pic>
          <p:nvPicPr>
            <p:cNvPr id="2050" name="Picture 2" descr="Image result for quench the spirit">
              <a:extLst>
                <a:ext uri="{FF2B5EF4-FFF2-40B4-BE49-F238E27FC236}">
                  <a16:creationId xmlns:a16="http://schemas.microsoft.com/office/drawing/2014/main" id="{0EFAC896-0EC1-1D4F-8A48-775D55E4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522BDF-E76C-F24F-8F3C-7B3F6CA3E06F}"/>
                </a:ext>
              </a:extLst>
            </p:cNvPr>
            <p:cNvSpPr/>
            <p:nvPr/>
          </p:nvSpPr>
          <p:spPr bwMode="auto">
            <a:xfrm>
              <a:off x="5796136" y="3284984"/>
              <a:ext cx="2592288" cy="58695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29469"/>
            <a:ext cx="9144000" cy="563655"/>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تطفئوا الروح (1 تس 5: 19)</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1144309-F83F-A74B-9E20-3BF900EEAD6B}"/>
              </a:ext>
            </a:extLst>
          </p:cNvPr>
          <p:cNvSpPr txBox="1">
            <a:spLocks noChangeArrowheads="1"/>
          </p:cNvSpPr>
          <p:nvPr/>
        </p:nvSpPr>
        <p:spPr bwMode="auto">
          <a:xfrm>
            <a:off x="5796136" y="3179098"/>
            <a:ext cx="3168352" cy="205180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تطفئوا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الروح</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263190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sz="5400" dirty="0">
                <a:latin typeface="Arial" panose="020B0604020202020204" pitchFamily="34" charset="0"/>
                <a:ea typeface="ＭＳ Ｐゴシック" charset="0"/>
                <a:cs typeface="Arial" panose="020B0604020202020204" pitchFamily="34" charset="0"/>
              </a:rPr>
              <a:t>سكنى الروح القدس</a:t>
            </a:r>
            <a:endParaRPr kumimoji="0" lang="en-US" sz="5400" dirty="0">
              <a:latin typeface="Arial" panose="020B0604020202020204" pitchFamily="34" charset="0"/>
              <a:ea typeface="ＭＳ Ｐゴシック" charset="0"/>
              <a:cs typeface="Arial" panose="020B0604020202020204" pitchFamily="34"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sz="4000" dirty="0">
                <a:latin typeface="Arial" panose="020B0604020202020204" pitchFamily="34" charset="0"/>
                <a:ea typeface="ＭＳ Ｐゴシック" charset="0"/>
                <a:cs typeface="Arial" panose="020B0604020202020204" pitchFamily="34" charset="0"/>
              </a:rPr>
              <a:t>رومية 8: 9</a:t>
            </a:r>
            <a:endParaRPr kumimoji="0" lang="en-US" sz="4000" dirty="0">
              <a:latin typeface="Arial" panose="020B0604020202020204" pitchFamily="34" charset="0"/>
              <a:ea typeface="ＭＳ Ｐゴシック" charset="0"/>
              <a:cs typeface="Arial" panose="020B0604020202020204" pitchFamily="34" charset="0"/>
            </a:endParaRPr>
          </a:p>
          <a:p>
            <a:pPr marL="0" indent="0" algn="ctr" eaLnBrk="1" hangingPunct="1">
              <a:buFont typeface="Wingdings" charset="0"/>
              <a:buNone/>
            </a:pPr>
            <a:r>
              <a:rPr kumimoji="0" lang="ar-JO" sz="4000" dirty="0">
                <a:latin typeface="Arial" panose="020B0604020202020204" pitchFamily="34" charset="0"/>
                <a:ea typeface="ＭＳ Ｐゴシック" charset="0"/>
                <a:cs typeface="Arial" panose="020B0604020202020204" pitchFamily="34" charset="0"/>
              </a:rPr>
              <a:t>وأما أنتم فلستم في الجسد بل في الروح إن كان روح الله ساكناً فيكم  ولكن إن كان أحد ليس له روح المسيح فذلك ليس له</a:t>
            </a:r>
            <a:endParaRPr kumimoji="0" lang="en-US" sz="4000" dirty="0">
              <a:latin typeface="Arial" panose="020B0604020202020204" pitchFamily="34" charset="0"/>
              <a:ea typeface="ＭＳ Ｐゴシック" charset="0"/>
              <a:cs typeface="Arial" panose="020B0604020202020204" pitchFamily="34" charset="0"/>
            </a:endParaRP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6009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50825" y="1773238"/>
            <a:ext cx="8624234" cy="4322762"/>
          </a:xfrm>
          <a:noFill/>
          <a:ln>
            <a:noFill/>
          </a:ln>
        </p:spPr>
        <p:txBody>
          <a:bodyPr vert="horz" wrap="square" lIns="91440" tIns="45720" rIns="91440" bIns="45720" numCol="1" anchor="t" anchorCtr="0" compatLnSpc="1">
            <a:prstTxWarp prst="textNoShape">
              <a:avLst/>
            </a:prstTxWarp>
          </a:bodyPr>
          <a:lstStyle/>
          <a:p>
            <a:pPr marL="0" indent="0" algn="r" eaLnBrk="1" hangingPunct="1">
              <a:buNone/>
            </a:pP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يوحنا 14: 15-17</a:t>
            </a:r>
            <a:endPar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a:p>
            <a:pPr marL="0" indent="0" algn="r" eaLnBrk="1" hangingPunct="1">
              <a:buNone/>
            </a:pPr>
            <a:r>
              <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a:t>
            </a:r>
            <a:br>
              <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16 وأنا أطلب من الآب فيعطيكم </a:t>
            </a:r>
            <a:r>
              <a:rPr kumimoji="0" lang="ar-JO" sz="40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br>
              <a:rPr kumimoji="0" lang="en-US" sz="40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II. D.</a:t>
            </a:r>
          </a:p>
        </p:txBody>
      </p:sp>
    </p:spTree>
    <p:extLst>
      <p:ext uri="{BB962C8B-B14F-4D97-AF65-F5344CB8AC3E}">
        <p14:creationId xmlns:p14="http://schemas.microsoft.com/office/powerpoint/2010/main" val="92695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8354">
                                            <p:txEl>
                                              <p:pRg st="1" end="1"/>
                                            </p:txEl>
                                          </p:spTgt>
                                        </p:tgtEl>
                                        <p:attrNameLst>
                                          <p:attrName>style.visibility</p:attrName>
                                        </p:attrNameLst>
                                      </p:cBhvr>
                                      <p:to>
                                        <p:strVal val="visible"/>
                                      </p:to>
                                    </p:set>
                                    <p:animEffect transition="in" filter="strips(downLeft)">
                                      <p:cBhvr>
                                        <p:cTn id="12" dur="500"/>
                                        <p:tgtEl>
                                          <p:spTgt spid="2283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852" y="836712"/>
            <a:ext cx="9144000" cy="5256584"/>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قد يجعل الله الأمور صعبة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حتى يرجعنا إليه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53293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7" name="Picture 1" descr="tax-questions-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24083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5" name="Rectangle 1026"/>
          <p:cNvSpPr>
            <a:spLocks noGrp="1" noChangeArrowheads="1"/>
          </p:cNvSpPr>
          <p:nvPr>
            <p:ph type="title"/>
          </p:nvPr>
        </p:nvSpPr>
        <p:spPr>
          <a:xfrm>
            <a:off x="486508" y="260648"/>
            <a:ext cx="7397860" cy="887760"/>
          </a:xfrm>
        </p:spPr>
        <p:txBody>
          <a:bodyPr/>
          <a:lstStyle/>
          <a:p>
            <a:pPr eaLnBrk="1" hangingPunct="1">
              <a:defRPr/>
            </a:pPr>
            <a:r>
              <a:rPr lang="ar-JO" altLang="zh-TW" sz="4400" b="1" dirty="0">
                <a:solidFill>
                  <a:srgbClr val="000000"/>
                </a:solidFill>
                <a:effectLst>
                  <a:glow rad="101600">
                    <a:srgbClr val="FFFFFF">
                      <a:alpha val="75000"/>
                    </a:srgbClr>
                  </a:glow>
                </a:effectLst>
                <a:latin typeface="Arial" charset="0"/>
                <a:ea typeface="新細明體" charset="0"/>
              </a:rPr>
              <a:t>أسئلة</a:t>
            </a:r>
            <a:endParaRPr lang="en-US" altLang="zh-TW" sz="4400" b="1" dirty="0">
              <a:solidFill>
                <a:srgbClr val="000000"/>
              </a:solidFill>
              <a:effectLst>
                <a:glow rad="101600">
                  <a:srgbClr val="FFFFFF">
                    <a:alpha val="75000"/>
                  </a:srgbClr>
                </a:glow>
              </a:effectLst>
              <a:latin typeface="Arial" charset="0"/>
              <a:ea typeface="新細明體" charset="0"/>
            </a:endParaRPr>
          </a:p>
        </p:txBody>
      </p:sp>
      <p:sp>
        <p:nvSpPr>
          <p:cNvPr id="33796" name="Rectangle 1028"/>
          <p:cNvSpPr>
            <a:spLocks noChangeArrowheads="1"/>
          </p:cNvSpPr>
          <p:nvPr/>
        </p:nvSpPr>
        <p:spPr bwMode="auto">
          <a:xfrm>
            <a:off x="0" y="1556792"/>
            <a:ext cx="9144000" cy="5301208"/>
          </a:xfrm>
          <a:prstGeom prst="rect">
            <a:avLst/>
          </a:prstGeom>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1. هل يضمن عهد الله مع شعبه أنهم سيكونون مباركين؟</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2. هل كان الرب ملتزماً بالهيكل؟ هل هو ملتزم بأن يحمي مبنى الكنيسة اليوم؟</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3. هل يضمن الله أن يكون حاضراً مع الكنيسة اليوم بغض النظر عما نفعله؟</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4. هل يسر الله بالموت والدينونة؟</a:t>
            </a:r>
            <a:endParaRPr kumimoji="0" lang="en-US"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TW"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5. لماذا يجب أن يكون هناك دينونة؟</a:t>
            </a:r>
            <a:endParaRPr kumimoji="0" lang="zh-TW" altLang="en-US"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endParaRPr>
          </a:p>
        </p:txBody>
      </p:sp>
    </p:spTree>
    <p:extLst>
      <p:ext uri="{BB962C8B-B14F-4D97-AF65-F5344CB8AC3E}">
        <p14:creationId xmlns:p14="http://schemas.microsoft.com/office/powerpoint/2010/main" val="123130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additive="base">
                                        <p:cTn id="7" dur="500" fill="hold"/>
                                        <p:tgtEl>
                                          <p:spTgt spid="337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6">
                                            <p:txEl>
                                              <p:pRg st="1" end="1"/>
                                            </p:txEl>
                                          </p:spTgt>
                                        </p:tgtEl>
                                        <p:attrNameLst>
                                          <p:attrName>style.visibility</p:attrName>
                                        </p:attrNameLst>
                                      </p:cBhvr>
                                      <p:to>
                                        <p:strVal val="visible"/>
                                      </p:to>
                                    </p:set>
                                    <p:anim calcmode="lin" valueType="num">
                                      <p:cBhvr additive="base">
                                        <p:cTn id="13" dur="500" fill="hold"/>
                                        <p:tgtEl>
                                          <p:spTgt spid="337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6">
                                            <p:txEl>
                                              <p:pRg st="2" end="2"/>
                                            </p:txEl>
                                          </p:spTgt>
                                        </p:tgtEl>
                                        <p:attrNameLst>
                                          <p:attrName>style.visibility</p:attrName>
                                        </p:attrNameLst>
                                      </p:cBhvr>
                                      <p:to>
                                        <p:strVal val="visible"/>
                                      </p:to>
                                    </p:set>
                                    <p:anim calcmode="lin" valueType="num">
                                      <p:cBhvr additive="base">
                                        <p:cTn id="19" dur="500" fill="hold"/>
                                        <p:tgtEl>
                                          <p:spTgt spid="337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6">
                                            <p:txEl>
                                              <p:pRg st="3" end="3"/>
                                            </p:txEl>
                                          </p:spTgt>
                                        </p:tgtEl>
                                        <p:attrNameLst>
                                          <p:attrName>style.visibility</p:attrName>
                                        </p:attrNameLst>
                                      </p:cBhvr>
                                      <p:to>
                                        <p:strVal val="visible"/>
                                      </p:to>
                                    </p:set>
                                    <p:anim calcmode="lin" valueType="num">
                                      <p:cBhvr additive="base">
                                        <p:cTn id="25" dur="500" fill="hold"/>
                                        <p:tgtEl>
                                          <p:spTgt spid="337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7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796">
                                            <p:txEl>
                                              <p:pRg st="4" end="4"/>
                                            </p:txEl>
                                          </p:spTgt>
                                        </p:tgtEl>
                                        <p:attrNameLst>
                                          <p:attrName>style.visibility</p:attrName>
                                        </p:attrNameLst>
                                      </p:cBhvr>
                                      <p:to>
                                        <p:strVal val="visible"/>
                                      </p:to>
                                    </p:set>
                                    <p:anim calcmode="lin" valueType="num">
                                      <p:cBhvr additive="base">
                                        <p:cTn id="31" dur="500" fill="hold"/>
                                        <p:tgtEl>
                                          <p:spTgt spid="337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79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uiExpand="1"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1" descr="next-step-to-holiness-0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Rectangle 1026"/>
          <p:cNvSpPr>
            <a:spLocks noGrp="1" noChangeArrowheads="1"/>
          </p:cNvSpPr>
          <p:nvPr>
            <p:ph type="ctrTitle"/>
          </p:nvPr>
        </p:nvSpPr>
        <p:spPr>
          <a:xfrm>
            <a:off x="304800" y="0"/>
            <a:ext cx="7772400" cy="1143000"/>
          </a:xfrm>
        </p:spPr>
        <p:txBody>
          <a:bodyPr anchor="ctr"/>
          <a:lstStyle/>
          <a:p>
            <a:pPr algn="l" eaLnBrk="1" hangingPunct="1">
              <a:buClr>
                <a:schemeClr val="tx2"/>
              </a:buClr>
              <a:defRPr/>
            </a:pPr>
            <a:r>
              <a:rPr lang="ar-JO" altLang="zh-TW" b="1" dirty="0">
                <a:effectLst>
                  <a:glow rad="177800">
                    <a:schemeClr val="bg1"/>
                  </a:glow>
                </a:effectLst>
                <a:latin typeface="Arial" charset="0"/>
                <a:ea typeface="新細明體" charset="0"/>
              </a:rPr>
              <a:t>المواضيع الرئيسية</a:t>
            </a:r>
            <a:endParaRPr lang="zh-TW" b="1" dirty="0">
              <a:effectLst>
                <a:glow rad="177800">
                  <a:schemeClr val="bg1"/>
                </a:glow>
              </a:effectLst>
              <a:latin typeface="Arial" charset="0"/>
              <a:ea typeface="新細明體" charset="0"/>
            </a:endParaRPr>
          </a:p>
        </p:txBody>
      </p:sp>
      <p:pic>
        <p:nvPicPr>
          <p:cNvPr id="569347" name="Picture 1028" descr="grbo012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6138" y="-100013"/>
            <a:ext cx="3922712" cy="213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Rectangle 1029"/>
          <p:cNvSpPr>
            <a:spLocks noChangeArrowheads="1"/>
          </p:cNvSpPr>
          <p:nvPr/>
        </p:nvSpPr>
        <p:spPr bwMode="auto">
          <a:xfrm>
            <a:off x="2699792" y="3573016"/>
            <a:ext cx="6444208" cy="2362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سيادة الله</a:t>
            </a:r>
            <a:endParaRPr kumimoji="0" lang="en-US" altLang="zh-TW"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قداسة الله (الإسم القدوس)</a:t>
            </a: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3600" b="1" dirty="0">
                <a:solidFill>
                  <a:srgbClr val="FFFFFF"/>
                </a:solidFill>
                <a:effectLst>
                  <a:glow rad="177800">
                    <a:srgbClr val="000000"/>
                  </a:glow>
                </a:effectLst>
                <a:cs typeface="Arial" charset="0"/>
              </a:rPr>
              <a:t>مجد الله</a:t>
            </a:r>
            <a:endParaRPr kumimoji="0" lang="en-US" altLang="zh-TW"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507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8917">
                                            <p:txEl>
                                              <p:pRg st="0" end="0"/>
                                            </p:txEl>
                                          </p:spTgt>
                                        </p:tgtEl>
                                        <p:attrNameLst>
                                          <p:attrName>style.visibility</p:attrName>
                                        </p:attrNameLst>
                                      </p:cBhvr>
                                      <p:to>
                                        <p:strVal val="visible"/>
                                      </p:to>
                                    </p:set>
                                    <p:anim calcmode="lin" valueType="num">
                                      <p:cBhvr additive="base">
                                        <p:cTn id="7" dur="75" fill="hold"/>
                                        <p:tgtEl>
                                          <p:spTgt spid="3891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89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8917">
                                            <p:txEl>
                                              <p:pRg st="1" end="1"/>
                                            </p:txEl>
                                          </p:spTgt>
                                        </p:tgtEl>
                                        <p:attrNameLst>
                                          <p:attrName>style.visibility</p:attrName>
                                        </p:attrNameLst>
                                      </p:cBhvr>
                                      <p:to>
                                        <p:strVal val="visible"/>
                                      </p:to>
                                    </p:set>
                                    <p:anim calcmode="lin" valueType="num">
                                      <p:cBhvr additive="base">
                                        <p:cTn id="13" dur="75" fill="hold"/>
                                        <p:tgtEl>
                                          <p:spTgt spid="38917">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89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38917">
                                            <p:txEl>
                                              <p:pRg st="2" end="2"/>
                                            </p:txEl>
                                          </p:spTgt>
                                        </p:tgtEl>
                                        <p:attrNameLst>
                                          <p:attrName>style.visibility</p:attrName>
                                        </p:attrNameLst>
                                      </p:cBhvr>
                                      <p:to>
                                        <p:strVal val="visible"/>
                                      </p:to>
                                    </p:set>
                                    <p:anim calcmode="lin" valueType="num">
                                      <p:cBhvr additive="base">
                                        <p:cTn id="19" dur="75" fill="hold"/>
                                        <p:tgtEl>
                                          <p:spTgt spid="38917">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3891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0517"/>
            <a:ext cx="9144000" cy="6423412"/>
          </a:xfrm>
          <a:noFill/>
          <a:effectLst>
            <a:outerShdw blurRad="63500" dist="35921" dir="2700000" algn="ctr" rotWithShape="0">
              <a:schemeClr val="tx2">
                <a:alpha val="74998"/>
              </a:schemeClr>
            </a:outerShdw>
          </a:effectLst>
        </p:spPr>
        <p:txBody>
          <a:bodyPr anchor="t"/>
          <a:lstStyle/>
          <a:p>
            <a:pPr rtl="1"/>
            <a:r>
              <a:rPr lang="ar-SA" sz="4000" b="1" dirty="0">
                <a:latin typeface="Arial" panose="020B0604020202020204" pitchFamily="34" charset="0"/>
                <a:cs typeface="Arial" panose="020B0604020202020204" pitchFamily="34" charset="0"/>
              </a:rPr>
              <a:t>عبرانيين ١٠ : ٣٠-٣١</a:t>
            </a:r>
            <a:br>
              <a:rPr lang="ar-SA" sz="4000" b="1"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فَإِنَّنَا نَعْرِفُ الَّذِي قَالَ:</a:t>
            </a: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«لِيَ الاِنْتِقَامُ، أَنَا أُجَازِي، يَقُولُ الرَّبُّ».</a:t>
            </a: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وَأَيْضاً:</a:t>
            </a:r>
            <a:br>
              <a:rPr lang="en-US" sz="4000" dirty="0">
                <a:latin typeface="Arial" panose="020B0604020202020204" pitchFamily="34" charset="0"/>
                <a:cs typeface="Arial" panose="020B0604020202020204" pitchFamily="34" charset="0"/>
              </a:rPr>
            </a:br>
            <a:r>
              <a:rPr lang="ar-SA" sz="4000" dirty="0">
                <a:solidFill>
                  <a:srgbClr val="FFFF00"/>
                </a:solidFill>
                <a:latin typeface="Arial" panose="020B0604020202020204" pitchFamily="34" charset="0"/>
                <a:cs typeface="Arial" panose="020B0604020202020204" pitchFamily="34" charset="0"/>
              </a:rPr>
              <a:t> «الرَّبُّ يَدِينُ شَعْبَهُ»</a:t>
            </a:r>
            <a:r>
              <a:rPr lang="ar-SA"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٣١ مُخِيفٌ هُوَ الْوُقُوعُ فِي يَدَيِ اللهِ الْحَيِّ! </a:t>
            </a:r>
          </a:p>
        </p:txBody>
      </p:sp>
    </p:spTree>
    <p:extLst>
      <p:ext uri="{BB962C8B-B14F-4D97-AF65-F5344CB8AC3E}">
        <p14:creationId xmlns:p14="http://schemas.microsoft.com/office/powerpoint/2010/main" val="16819439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70816"/>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latin typeface="Arial" panose="020B0604020202020204" pitchFamily="34" charset="0"/>
                <a:ea typeface="ＭＳ Ｐゴシック" charset="0"/>
                <a:cs typeface="Arial" panose="020B0604020202020204" pitchFamily="34" charset="0"/>
              </a:rPr>
              <a:t>1 كورنثوس 11: 30-32</a:t>
            </a:r>
            <a:endParaRPr lang="en-US" sz="3600" u="sng"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من أجل هذا فيكم كثيرون ضعفاء ومرضى </a:t>
            </a:r>
            <a:r>
              <a:rPr kumimoji="0" lang="ar-JO" sz="3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وكثيرون يرقدون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 لأننا لو كنا حكمنا على أنفسنا لما حكم علينا   32 ولكن إذ قد حكم علينا نؤدب من الرب لكي لا ندان مع العالم</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0512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b="1" dirty="0">
                <a:effectLst>
                  <a:glow rad="165100">
                    <a:schemeClr val="tx1"/>
                  </a:glow>
                </a:effectLst>
                <a:latin typeface="Arial" panose="020B0604020202020204" pitchFamily="34" charset="0"/>
                <a:cs typeface="Arial" panose="020B0604020202020204" pitchFamily="34" charset="0"/>
              </a:rPr>
              <a:t>يمكن فقدان المكافآت</a:t>
            </a:r>
            <a:endParaRPr lang="en-US" b="1" dirty="0">
              <a:effectLst>
                <a:glow rad="165100">
                  <a:schemeClr val="tx1"/>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I have given you an open door that no one can shut</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2 يو 8</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789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395536" y="836712"/>
            <a:ext cx="8352928" cy="5256584"/>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سوف ينهي الله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الحياة الجسدية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لبعض المؤمنين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لأنهم يفعلون ما يضر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أكثر مما ينفع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355399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b="1" i="0" dirty="0">
                <a:solidFill>
                  <a:srgbClr val="FFFFFF"/>
                </a:solidFill>
                <a:latin typeface="Arial"/>
                <a:ea typeface="ＭＳ Ｐゴシック" charset="0"/>
                <a:cs typeface="Arial"/>
              </a:rPr>
              <a:t>حنانيا وسفيرة</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أعمال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 ذلك لا يزال هناك التأديب الإلهي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latin typeface="Arial" panose="020B0604020202020204" pitchFamily="34" charset="0"/>
                <a:ea typeface="ＭＳ Ｐゴシック" charset="0"/>
                <a:cs typeface="Arial" panose="020B0604020202020204" pitchFamily="34" charset="0"/>
              </a:rPr>
              <a:t>1 كورنثوس 11: 30-32</a:t>
            </a:r>
            <a:endParaRPr lang="en-US" sz="3600" u="sng"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من أجل هذا فيكم كثيرون ضعفاء ومرضى وكثيرون يرقدون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 لأننا لو كنا حكمنا على أنفسنا لما حكم علينا   32 ولكن إذ قد حكم علينا نؤدب من الرب لكي لا ندان مع العالم</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774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kumimoji="0" lang="ar-JO" sz="2800" b="1" i="0" u="none" strike="noStrike" kern="1200" cap="none" spc="0" normalizeH="0" baseline="0" noProof="0" dirty="0">
                <a:ln>
                  <a:noFill/>
                </a:ln>
                <a:solidFill>
                  <a:srgbClr val="C00000"/>
                </a:solidFill>
                <a:effectLst>
                  <a:glow rad="228600">
                    <a:srgbClr val="FFFFFF"/>
                  </a:glow>
                </a:effectLst>
                <a:uLnTx/>
                <a:uFillTx/>
                <a:latin typeface="Arial" panose="020B0604020202020204" pitchFamily="34" charset="0"/>
                <a:cs typeface="Arial" panose="020B0604020202020204" pitchFamily="34" charset="0"/>
              </a:rPr>
              <a:t>توجد خطية للموت ليس لأجل هذه أقول أن يطلب </a:t>
            </a: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17 كل إثم هو خطية وتوجد خطية ليست للموت</a:t>
            </a:r>
            <a:endParaRPr kumimoji="0" lang="en-US" sz="2800" b="1" i="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 Asked: How Do We Know If God Is Disciplining Us?">
            <a:extLst>
              <a:ext uri="{FF2B5EF4-FFF2-40B4-BE49-F238E27FC236}">
                <a16:creationId xmlns:a16="http://schemas.microsoft.com/office/drawing/2014/main" id="{EE2A577D-3889-0D4F-AD2A-A890F43C8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148064" cy="594928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نتجاوب عندما يقوم الله      بتأديب شعبه؟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2675536"/>
      </p:ext>
    </p:extLst>
  </p:cSld>
  <p:clrMapOvr>
    <a:masterClrMapping/>
  </p:clrMapOvr>
</p:sld>
</file>

<file path=ppt/theme/_rels/them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30005</TotalTime>
  <Words>7038</Words>
  <Application>Microsoft Macintosh PowerPoint</Application>
  <PresentationFormat>On-screen Show (4:3)</PresentationFormat>
  <Paragraphs>711</Paragraphs>
  <Slides>107</Slides>
  <Notes>84</Notes>
  <HiddenSlides>0</HiddenSlides>
  <MMClips>0</MMClips>
  <ScaleCrop>false</ScaleCrop>
  <HeadingPairs>
    <vt:vector size="6" baseType="variant">
      <vt:variant>
        <vt:lpstr>Fonts Used</vt:lpstr>
      </vt:variant>
      <vt:variant>
        <vt:i4>15</vt:i4>
      </vt:variant>
      <vt:variant>
        <vt:lpstr>Theme</vt:lpstr>
      </vt:variant>
      <vt:variant>
        <vt:i4>25</vt:i4>
      </vt:variant>
      <vt:variant>
        <vt:lpstr>Slide Titles</vt:lpstr>
      </vt:variant>
      <vt:variant>
        <vt:i4>107</vt:i4>
      </vt:variant>
    </vt:vector>
  </HeadingPairs>
  <TitlesOfParts>
    <vt:vector size="147" baseType="lpstr">
      <vt:lpstr>BONES</vt:lpstr>
      <vt:lpstr>ＭＳ Ｐゴシック</vt:lpstr>
      <vt:lpstr>Osaka</vt:lpstr>
      <vt:lpstr>新細明體</vt:lpstr>
      <vt:lpstr>Arial</vt:lpstr>
      <vt:lpstr>Calibri</vt:lpstr>
      <vt:lpstr>Comic Sans MS</vt:lpstr>
      <vt:lpstr>Futura</vt:lpstr>
      <vt:lpstr>Garamond</vt:lpstr>
      <vt:lpstr>Georgia</vt:lpstr>
      <vt:lpstr>Helvetica</vt:lpstr>
      <vt:lpstr>Impact</vt:lpstr>
      <vt:lpstr>Times New Roman</vt:lpstr>
      <vt:lpstr>Wingdings</vt:lpstr>
      <vt:lpstr>Wingdings 2</vt:lpstr>
      <vt:lpstr>Beam</vt:lpstr>
      <vt:lpstr>Fireball</vt:lpstr>
      <vt:lpstr>Blank Presentation</vt:lpstr>
      <vt:lpstr>49_Blank Presentation</vt:lpstr>
      <vt:lpstr>3_Blank Presentation</vt:lpstr>
      <vt:lpstr>50_Blank Presentation</vt:lpstr>
      <vt:lpstr>13_Default Design</vt:lpstr>
      <vt:lpstr>4_Blank Presentation</vt:lpstr>
      <vt:lpstr>3_Fireball</vt:lpstr>
      <vt:lpstr>2_Mountain</vt:lpstr>
      <vt:lpstr>3_Stream</vt:lpstr>
      <vt:lpstr>1_Default Design</vt:lpstr>
      <vt:lpstr>Mimosa</vt:lpstr>
      <vt:lpstr>51_Blank Presentation</vt:lpstr>
      <vt:lpstr>Civic</vt:lpstr>
      <vt:lpstr>16_Default Design</vt:lpstr>
      <vt:lpstr>54_Blank Presentation</vt:lpstr>
      <vt:lpstr>3_Mountain</vt:lpstr>
      <vt:lpstr>Schmooze</vt:lpstr>
      <vt:lpstr>55_Blank Presentation</vt:lpstr>
      <vt:lpstr>22_Default Design</vt:lpstr>
      <vt:lpstr>18_Blank Presentation</vt:lpstr>
      <vt:lpstr>5_Blank Presentation</vt:lpstr>
      <vt:lpstr>12_Default Design</vt:lpstr>
      <vt:lpstr>52_Blank Presentation</vt:lpstr>
      <vt:lpstr>اعترف أن مجده  قد غادر</vt:lpstr>
      <vt:lpstr>صديقي يوحنا ...</vt:lpstr>
      <vt:lpstr>متى 18: 15-17</vt:lpstr>
      <vt:lpstr>هل رأيت الله يؤدب مؤمناً ضالاً؟</vt:lpstr>
      <vt:lpstr>كيف يجب أن نتجاوب  مع الله                عندما يؤدب شعبه؟</vt:lpstr>
      <vt:lpstr>السبي</vt:lpstr>
      <vt:lpstr>بكرات مجد الله — حزقيال 1 —</vt:lpstr>
      <vt:lpstr>PowerPoint Presentation</vt:lpstr>
      <vt:lpstr>أسئلة</vt:lpstr>
      <vt:lpstr>كن متوقعاً</vt:lpstr>
      <vt:lpstr>كيف يجب أن نتجاوب مع الله عندما يؤدب شعبه؟</vt:lpstr>
      <vt:lpstr>احتاجت إسرائيل أن تعترف       أن الروح        قد غادر الهيكل قبل أن        يدمره الله      (حز 4-24) </vt:lpstr>
      <vt:lpstr>مخطط حزقيال التقني</vt:lpstr>
      <vt:lpstr>احتاجت إسرائيل أن تعترف        أن الروح قد غادر الهيكل       بسبب تمردها (حز 4-11) </vt:lpstr>
      <vt:lpstr>Slides on  حزقيال 4 </vt:lpstr>
      <vt:lpstr>الحصار له دلالة (حز 4)</vt:lpstr>
      <vt:lpstr>The Chop</vt:lpstr>
      <vt:lpstr>The Siege Signified (Ezek. 4)</vt:lpstr>
      <vt:lpstr>حزقيال 4: 5-6</vt:lpstr>
      <vt:lpstr>Slides on  حزقيال 5 </vt:lpstr>
      <vt:lpstr>وَأَحْرِقْ بِالنَّارِ ثُلْثَهُ فِي وَسَطِ الْمَدِينَةِ إِذَا تَمَّتْ أَيَّامُ الْحِصَارِ.</vt:lpstr>
      <vt:lpstr>وخذ منه قليلاً بالعدد وصره في أذيالك وخذ منه أيضاً وألقه في وسط النار وأحرقه بالنار منه تخرج نار على كل بيت إسرائيل. (حزقيال 5: 3-4)</vt:lpstr>
      <vt:lpstr>موقع إسرائيل الإستراتيجي</vt:lpstr>
      <vt:lpstr>Slides on  حزقيال 6 </vt:lpstr>
      <vt:lpstr>حزقيال ٦ : ١-٢ وَكَانَ إِلَيَّ كَلاَمُ الرَّبِّ: [يَا ابْنَ آدَمَ, اجْعَلْ وَجْهَكَ نَحْوَ جِبَالِ إِسْرَائِيلَ وَتَنَبَّأْ عَلَيْهَا </vt:lpstr>
      <vt:lpstr>حزقيال ٦ : ٣-٤ وَقُلْ: يَا جِبَالَ إِسْرَائِيلَ, اسْمَعِي كَلِمَةَ السَّيِّدِ الرَّبِّ. هَكَذَا قَالَ السَّيِّدُ الرَّبُّ لِلْجِبَالِ وَلِلآكَامِ, لِلأَوْدِيَةِ وَلِلأَوْطِئَةِ, هَئَنَذَا جَالِبٌ عَلَيْكُمْ سَيْفاً وَأُبِيدُ مُرْتَفَعَاتِكُمْ. فَتَخْرَبُ مَذَابِحُكُمْ, وَتَتَكَسَّرُ شَمْسَاتُكُمْ, وَأَطْرَحُ قَتْلاَكُمْ قُدَّامَ أَصْنَامِكُمْ. </vt:lpstr>
      <vt:lpstr>Slides on  حزقيال 7 </vt:lpstr>
      <vt:lpstr>حزقيال ٧ : ١-٤ ١ وَكَانَ إِلَيَّ كَلاَمُ الرَّبِّ: ٢ [وَأَنْتَ يَا ابْنَ آدَمَ فَهَكَذَا قَالَ السَّيِّدُ الرَّبُّ لأَرْضِ إِسْرَائِيلَ: نِهَايَةٌ. قَدْ جَاءَتِ النِّهَايَةُ عَلَى زَوَايَا الأَرْضِ الأَرْبَعِ. ٣ اَلآنَ النِّهَايَةُ عَلَيْكِ, وَأُرْسِلُ غَضَبِي عَلَيْكِ, وَأَحْكُمُ عَلَيْكِ كَطُرُقِكِ وَأَجْلِبُ عَلَيْكِ كُلَّ رَجَاسَاتِكِ. ٤ فَلاَ تُشْفِقُ عَلَيْكِ عَيْنِي, وَلاَ أَعْفُو بَلْ أَجْلِبُ عَلَيْكِ طُرُقَكِ وَتَكُونُ رَجَاسَاتُكِ فِي وَسَطِكِ, فَتَعْلَمُونَ أَنِّي أَنَا الرَّبُّ». </vt:lpstr>
      <vt:lpstr>Slides on  حزقيال 8 </vt:lpstr>
      <vt:lpstr>حزقيال ٨ : ١ وَكَانَ فِي السَّنَةِ السَّادِسَةِ فِي الشَّهْرِ السَّادِسِ فِي الْخَامِسِ مِنَ الشَّهْرِ, وَأَنَا جَالِسٌ فِي بَيْتِي وَمَشَايِخُ يَهُوذَا جَالِسُونَ أَمَامِي, أَنَّ يَدَ السَّيِّدِ الرَّبِّ وَقَعَتْ عَلَيَّ هُنَاكَ. </vt:lpstr>
      <vt:lpstr>حزقيال ٨ : ٢ فَنَظَرْتُ وَإِذَا شَبَهٌ كَمَنْظَرِ نَارٍ, مِنْ مَنْظَرِ حَقَوَيْهِ إِلَى تَحْتُ نَارٌ, وَمِنْ حَقَوَيْهِ إِلَى فَوْقُ كَمَنْظَرِ لَمَعَانٍ كَشَبَهِ النُّحَاسِ اللاَّمِعِ. </vt:lpstr>
      <vt:lpstr>حزقيال ٨ : ٣-٤  ٣ وَمَدَّ شَبَهَ يَدٍ وَأَخَذَنِي بِنَاصِيَةِ رَأْسِي, وَرَفَعَنِي رُوحٌ بَيْنَ الأَرْضِ وَالسَّمَاءِ, وَأَتَى بِي فِي رُؤَى اللَّهِ إِلَى أُورُشَلِيمَ إِلَى مَدْخَلِ الْبَابِ الدَّاخِلِيِّ الْمُتَّجِهِ نَحْوَ الشِّمَالِ حَيْثُ مَجْلِسُ تِمْثَالِ الْغَيْرَةِ, الْمُهَيِّجِ الْغَيْرَةِ. ٤ وَإِذَا مَجْدُ إِلَهِ إِسْرَائِيلَ هُنَاكَ مِثْلُ الرُّؤْيَا الَّتِي رَأَيْتُهَا فِي الْبُقْعَةِ. </vt:lpstr>
      <vt:lpstr>هيكل سليمان</vt:lpstr>
      <vt:lpstr>He dug through the wall…</vt:lpstr>
      <vt:lpstr>وثنية الهيكل        (حزقيال 8): </vt:lpstr>
      <vt:lpstr>حزقيال 9 </vt:lpstr>
      <vt:lpstr>هيكل سليمان</vt:lpstr>
      <vt:lpstr>إن القضاء الملحدين في أورشليم مع الإبقاء على الأبرار          أظهر أن الله سينهي التمرد المفتوح (حزقيال 9)</vt:lpstr>
      <vt:lpstr>Slides on  حزقيال 10 </vt:lpstr>
      <vt:lpstr>هيكل سليمان</vt:lpstr>
      <vt:lpstr>حزقيال ١٠ : ٤</vt:lpstr>
      <vt:lpstr>الكائنات ذات الوجوه الأربعة</vt:lpstr>
      <vt:lpstr>الكائنات ذات الوجوه الأربعة</vt:lpstr>
      <vt:lpstr>هيكل سليمان</vt:lpstr>
      <vt:lpstr>Slides on  حزقيال 11 </vt:lpstr>
      <vt:lpstr>المجد يغادر</vt:lpstr>
      <vt:lpstr>الروح يغادر ويرجع</vt:lpstr>
      <vt:lpstr>لقد كان مصير أورشليم محتومًا لذا كان التفاؤل عديم الجدوى (حزقيال 12-19)</vt:lpstr>
      <vt:lpstr>Slides on  حزقيال 12 </vt:lpstr>
      <vt:lpstr>عبارة تلخيصية لحزقيال 1-32 </vt:lpstr>
      <vt:lpstr>المواضيع اللاهوتية في حزقيال</vt:lpstr>
      <vt:lpstr>Slides on  حزقيال 13 </vt:lpstr>
      <vt:lpstr>١ وَكَانَ إِلَيَّ كَلاَمُ الرَّبِّ: ٢ [يَا ابْنَ آدَمَ, تَنَبَّأْ عَلَى أَنْبِيَاءِ إِسْرَائِيلَ الَّذِينَ يَتَنَبَّأُونَ وَقُلْ لِلَّذِينَ هُمْ أَنْبِيَاءُ مِنْ تِلْقَاءِ ذَوَاتِهِمِ:</vt:lpstr>
      <vt:lpstr>Slides on  حزقيال 14 </vt:lpstr>
      <vt:lpstr>كيف يمكن أن تكون أميناً لله في عالم الأصنام ؟  </vt:lpstr>
      <vt:lpstr>Slides on  حزقيال 15 </vt:lpstr>
      <vt:lpstr>حزقيال ١٥ : ١-٥ ١ وَكَانَ إِلَيَّ كَلاَمُ الرَّبِّ: ٢ [يَا ابْنَ آدَمَ, مَاذَا يَكُونُ عُودُ الْكَرْمِ فَوْقَ كُلِّ عُودٍ أَوْ فَوْقَ الْقَضِيبِ الَّذِي مِنْ شَجَرِ الْوَعْرِ؟ ٣ هَلْ يُؤْخَذُ مِنْهُ عُودٌ لاِصْطِنَاعِ عَمَلٍ مَا, أَوْ يَأْخُذُونَ مِنْهُ وَتَداً لِيُعَلَّقَ عَلَيْهِ إِنَاءٌ مَا؟ ٤ هُوَذَا يُطْرَحُ أَكْلاً لِلنَّارِ. تَأْكُلُ النَّارُ طَرَفَيْهِ وَيُحْرَقُ وَسَطُهُ. فَهَلْ يَصْلُحُ لِعَمَلٍ؟ ٥ هُوَذَا حِينَ كَانَ صَحِيحاً لَمْ يَكُنْ يَصْلُحُ لِعَمَلٍ مَا, فَكَم بالْحَرِيِّ لاَ يَصْلُحُ بَعْدُ لِعَمَلٍ إِذْ أَكَلَتْهُ النَّارُ فَاحْتَرَقَ؟] </vt:lpstr>
      <vt:lpstr>Slides on  حزقيال 16 </vt:lpstr>
      <vt:lpstr>أورشليم ـــ زوجة خائنة (حزقيال 16)</vt:lpstr>
      <vt:lpstr>Slides on  حزقيال 17 </vt:lpstr>
      <vt:lpstr>مثل النسور والكرمة (حزقيال 17)</vt:lpstr>
      <vt:lpstr>مثل النسور والكرمة (حزقيال 17)</vt:lpstr>
      <vt:lpstr>Slides on  حزقيال 18 </vt:lpstr>
      <vt:lpstr>حزقيال ١٨ : ٢٠ اَلنَّفْسُ الَّتِي تُخْطِئُ هِيَ تَمُوتُ. الاِبْنُ لاَ يَحْمِلُ مِنْ إِثْمِ الأَبِ وَالأَبُ لاَ يَحْمِلُ مِنْ إِثْمِ الاِبْنِ. بِرُّ الْبَارِّ عَلَيْهِ يَكُونُ وَشَرُّ الشِّرِّيرِ عَلَيْهِ يَكُونُ. </vt:lpstr>
      <vt:lpstr>Slides on  حزقيال 19 </vt:lpstr>
      <vt:lpstr>مرثاة على ملوك إسرائيل (حزقيال 19)</vt:lpstr>
      <vt:lpstr>حاصر نبوخذنصر لأورشليم لأنها كانت تستحق الدينونة  (حزقيال 20-24)</vt:lpstr>
      <vt:lpstr>Slides on  حزقيال 20 </vt:lpstr>
      <vt:lpstr>دينونة أمة إسرائيل</vt:lpstr>
      <vt:lpstr>دينونة أمة إسرائيل</vt:lpstr>
      <vt:lpstr>Slides on  حزقيال 21 </vt:lpstr>
      <vt:lpstr>سيف الله – حزقيال 21</vt:lpstr>
      <vt:lpstr>Slides on  حزقيال 22 </vt:lpstr>
      <vt:lpstr>مواضيع لاهوتية في حزقيال</vt:lpstr>
      <vt:lpstr>Slides on  حزقيال 23 </vt:lpstr>
      <vt:lpstr>حزقيال 23</vt:lpstr>
      <vt:lpstr>Slides on  حزقيال 24 </vt:lpstr>
      <vt:lpstr>حزقيال ٢٤ : ١٥-٢٧ ١٥ وَكَانَ إِلَيَّ كَلاَمُ الرَّبِّ: ١٦ [يَا ابْنَ آدَمَ, هَئَنَذَا آخُذُ عَنْكَ شَهْوَةَ عَيْنَيْكَ بِضَرْبَةٍ, فَلاَ تَنُحْ وَلاَ تَبْكِ وَلاَ تَنْزِلْ دُمُوعُكَ… ٢٧ فِي ذَلِكَ الْيَوْمِ يَنْفَتِحُ فَمُكَ لِلْمُنْفَلِتِ وَتَتَكَلَّمُ, وَلاَ تَكُونُ مِنْ بَعْدُ أَبْكَمَ. وَتَكُونُ لَهُمْ آيَةً, فَيَعْلَمُونَ أَنِّي أَنَا الرَّبُّ]. </vt:lpstr>
      <vt:lpstr>حزقيال ٢٤ : ٢   [يَا ابْنَ آدَمَ, اكْتُبْ لِنَفْسِكَ اسْمَ الْيَوْمِ, هَذَا الْيَوْمَ بِعَيْنِهِ. فَإِنَّ مَلِكَ بَابِلَ قَدِ اقْتَرَبَ إِلَى أُورُشَلِيمَ هَذَا الْيَوْمَ بِعَيْنِهِ. </vt:lpstr>
      <vt:lpstr>ترحيلات نبوخدنصر الستة إلى بابل</vt:lpstr>
      <vt:lpstr>اعترف أن مجده قد غادر</vt:lpstr>
      <vt:lpstr>أولوية الله هي القداسة  لذلك أرسل ابنه  ليصير خطية  حتى نصير نحن قديسين</vt:lpstr>
      <vt:lpstr>المواضيع الرئيسية</vt:lpstr>
      <vt:lpstr>اسم يهوه</vt:lpstr>
      <vt:lpstr> كن صادقاً في أنه عندما كان الروح حاضراً ربما تكون قد أطفأته</vt:lpstr>
      <vt:lpstr>لا تطفئوا الروح (1 تس 5: 19)</vt:lpstr>
      <vt:lpstr>سكنى الروح القدس</vt:lpstr>
      <vt:lpstr>يوحنا 14: 15-17</vt:lpstr>
      <vt:lpstr>قد يجعل الله الأمور صعبة حتى يرجعنا إليه</vt:lpstr>
      <vt:lpstr>المواضيع الرئيسية</vt:lpstr>
      <vt:lpstr>عبرانيين ١٠ : ٣٠-٣١   فَإِنَّنَا نَعْرِفُ الَّذِي قَالَ:  «لِيَ الاِنْتِقَامُ، أَنَا أُجَازِي، يَقُولُ الرَّبُّ».  وَأَيْضاً:  «الرَّبُّ يَدِينُ شَعْبَهُ».  ٣١ مُخِيفٌ هُوَ الْوُقُوعُ فِي يَدَيِ اللهِ الْحَيِّ! </vt:lpstr>
      <vt:lpstr>1 كورنثوس 11: 30-32</vt:lpstr>
      <vt:lpstr>يمكن فقدان المكافآت</vt:lpstr>
      <vt:lpstr>سوف ينهي الله  الحياة الجسدية  لبعض المؤمنين  لأنهم يفعلون ما يضر  أكثر مما ينفع</vt:lpstr>
      <vt:lpstr>حنانيا وسفيرة</vt:lpstr>
      <vt:lpstr>مع ذلك لا يزال هناك التأديب الإلهي</vt:lpstr>
      <vt:lpstr>1 كورنثوس 11: 30-32</vt:lpstr>
      <vt:lpstr>تؤدي بعض الخطايا إلى الموت المبكر (يوحنا الأولى 5: 16-17 )</vt:lpstr>
      <vt:lpstr>كيف يجب أن نتجاوب عندما يقوم الله      بتأديب شعبه؟</vt:lpstr>
      <vt:lpstr> احتاجب إسرائيل أن تعترف        أن الروح         قد غادر الهيكل قبل أن        يدمره الله      (حز 4-24)</vt:lpstr>
      <vt:lpstr>اعترف أن مجده  صعد</vt:lpstr>
      <vt:lpstr>ماذا يجب أن تفعل؟</vt:lpstr>
      <vt:lpstr>كيف يمكن أن تكون مُتوقِّعاً لمجد الله في حياتك من جديد؟</vt:lpstr>
      <vt:lpstr>خطوات لعودة مجد الله</vt:lpstr>
      <vt:lpstr>خطوات لعودة مجد الله</vt:lpstr>
      <vt:lpstr>Black</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629</cp:revision>
  <dcterms:created xsi:type="dcterms:W3CDTF">2008-12-21T11:50:05Z</dcterms:created>
  <dcterms:modified xsi:type="dcterms:W3CDTF">2024-02-18T13:53:44Z</dcterms:modified>
</cp:coreProperties>
</file>