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4.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55" r:id="rId2"/>
    <p:sldMasterId id="2147488482" r:id="rId3"/>
    <p:sldMasterId id="2147502472" r:id="rId4"/>
    <p:sldMasterId id="2147502564" r:id="rId5"/>
    <p:sldMasterId id="2147502644" r:id="rId6"/>
    <p:sldMasterId id="2147502702" r:id="rId7"/>
    <p:sldMasterId id="2147502714" r:id="rId8"/>
    <p:sldMasterId id="2147503130" r:id="rId9"/>
    <p:sldMasterId id="2147503218" r:id="rId10"/>
    <p:sldMasterId id="2147503230" r:id="rId11"/>
    <p:sldMasterId id="2147503336" r:id="rId12"/>
    <p:sldMasterId id="2147503360" r:id="rId13"/>
    <p:sldMasterId id="2147503374" r:id="rId14"/>
    <p:sldMasterId id="2147503387" r:id="rId15"/>
    <p:sldMasterId id="2147503401" r:id="rId16"/>
    <p:sldMasterId id="2147503414" r:id="rId17"/>
    <p:sldMasterId id="2147503426" r:id="rId18"/>
    <p:sldMasterId id="2147503431" r:id="rId19"/>
    <p:sldMasterId id="2147503445" r:id="rId20"/>
    <p:sldMasterId id="2147503457" r:id="rId21"/>
    <p:sldMasterId id="2147503470" r:id="rId22"/>
    <p:sldMasterId id="2147503484" r:id="rId23"/>
    <p:sldMasterId id="2147503487" r:id="rId24"/>
    <p:sldMasterId id="2147503499" r:id="rId25"/>
  </p:sldMasterIdLst>
  <p:notesMasterIdLst>
    <p:notesMasterId r:id="rId131"/>
  </p:notesMasterIdLst>
  <p:handoutMasterIdLst>
    <p:handoutMasterId r:id="rId132"/>
  </p:handoutMasterIdLst>
  <p:sldIdLst>
    <p:sldId id="5457" r:id="rId26"/>
    <p:sldId id="5347" r:id="rId27"/>
    <p:sldId id="5377" r:id="rId28"/>
    <p:sldId id="5348" r:id="rId29"/>
    <p:sldId id="5330" r:id="rId30"/>
    <p:sldId id="5349" r:id="rId31"/>
    <p:sldId id="5345" r:id="rId32"/>
    <p:sldId id="5328" r:id="rId33"/>
    <p:sldId id="5237" r:id="rId34"/>
    <p:sldId id="5456" r:id="rId35"/>
    <p:sldId id="5388" r:id="rId36"/>
    <p:sldId id="5350" r:id="rId37"/>
    <p:sldId id="4084" r:id="rId38"/>
    <p:sldId id="5455" r:id="rId39"/>
    <p:sldId id="5459" r:id="rId40"/>
    <p:sldId id="5460" r:id="rId41"/>
    <p:sldId id="5461" r:id="rId42"/>
    <p:sldId id="5363" r:id="rId43"/>
    <p:sldId id="1141" r:id="rId44"/>
    <p:sldId id="4066" r:id="rId45"/>
    <p:sldId id="5504" r:id="rId46"/>
    <p:sldId id="5427" r:id="rId47"/>
    <p:sldId id="257" r:id="rId48"/>
    <p:sldId id="5406" r:id="rId49"/>
    <p:sldId id="5407" r:id="rId50"/>
    <p:sldId id="277" r:id="rId51"/>
    <p:sldId id="5408" r:id="rId52"/>
    <p:sldId id="5409" r:id="rId53"/>
    <p:sldId id="5429" r:id="rId54"/>
    <p:sldId id="5411" r:id="rId55"/>
    <p:sldId id="5430" r:id="rId56"/>
    <p:sldId id="3778" r:id="rId57"/>
    <p:sldId id="3780" r:id="rId58"/>
    <p:sldId id="5413" r:id="rId59"/>
    <p:sldId id="5414" r:id="rId60"/>
    <p:sldId id="507" r:id="rId61"/>
    <p:sldId id="5151" r:id="rId62"/>
    <p:sldId id="5417" r:id="rId63"/>
    <p:sldId id="5418" r:id="rId64"/>
    <p:sldId id="5419" r:id="rId65"/>
    <p:sldId id="270" r:id="rId66"/>
    <p:sldId id="5420" r:id="rId67"/>
    <p:sldId id="5421" r:id="rId68"/>
    <p:sldId id="3772" r:id="rId69"/>
    <p:sldId id="5423" r:id="rId70"/>
    <p:sldId id="5432" r:id="rId71"/>
    <p:sldId id="5424" r:id="rId72"/>
    <p:sldId id="351" r:id="rId73"/>
    <p:sldId id="352" r:id="rId74"/>
    <p:sldId id="5001" r:id="rId75"/>
    <p:sldId id="355" r:id="rId76"/>
    <p:sldId id="357" r:id="rId77"/>
    <p:sldId id="5425" r:id="rId78"/>
    <p:sldId id="358" r:id="rId79"/>
    <p:sldId id="5433" r:id="rId80"/>
    <p:sldId id="290" r:id="rId81"/>
    <p:sldId id="5505" r:id="rId82"/>
    <p:sldId id="4994" r:id="rId83"/>
    <p:sldId id="5434" r:id="rId84"/>
    <p:sldId id="284" r:id="rId85"/>
    <p:sldId id="288" r:id="rId86"/>
    <p:sldId id="342" r:id="rId87"/>
    <p:sldId id="293" r:id="rId88"/>
    <p:sldId id="294" r:id="rId89"/>
    <p:sldId id="4091" r:id="rId90"/>
    <p:sldId id="5435" r:id="rId91"/>
    <p:sldId id="5436" r:id="rId92"/>
    <p:sldId id="4071" r:id="rId93"/>
    <p:sldId id="324" r:id="rId94"/>
    <p:sldId id="5437" r:id="rId95"/>
    <p:sldId id="5428" r:id="rId96"/>
    <p:sldId id="5438" r:id="rId97"/>
    <p:sldId id="5439" r:id="rId98"/>
    <p:sldId id="5440" r:id="rId99"/>
    <p:sldId id="4073" r:id="rId100"/>
    <p:sldId id="5257" r:id="rId101"/>
    <p:sldId id="5441" r:id="rId102"/>
    <p:sldId id="5195" r:id="rId103"/>
    <p:sldId id="4072" r:id="rId104"/>
    <p:sldId id="5256" r:id="rId105"/>
    <p:sldId id="5442" r:id="rId106"/>
    <p:sldId id="4070" r:id="rId107"/>
    <p:sldId id="5443" r:id="rId108"/>
    <p:sldId id="4006" r:id="rId109"/>
    <p:sldId id="276" r:id="rId110"/>
    <p:sldId id="4038" r:id="rId111"/>
    <p:sldId id="5454" r:id="rId112"/>
    <p:sldId id="566" r:id="rId113"/>
    <p:sldId id="281" r:id="rId114"/>
    <p:sldId id="5444" r:id="rId115"/>
    <p:sldId id="5445" r:id="rId116"/>
    <p:sldId id="5446" r:id="rId117"/>
    <p:sldId id="5447" r:id="rId118"/>
    <p:sldId id="5448" r:id="rId119"/>
    <p:sldId id="5449" r:id="rId120"/>
    <p:sldId id="5450" r:id="rId121"/>
    <p:sldId id="5451" r:id="rId122"/>
    <p:sldId id="5462" r:id="rId123"/>
    <p:sldId id="5453" r:id="rId124"/>
    <p:sldId id="599" r:id="rId125"/>
    <p:sldId id="1813" r:id="rId126"/>
    <p:sldId id="638" r:id="rId127"/>
    <p:sldId id="5463" r:id="rId128"/>
    <p:sldId id="381" r:id="rId129"/>
    <p:sldId id="4042" r:id="rId1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BA8484AA-2323-9F42-B8A2-CE581D3B35F2}">
          <p14:sldIdLst>
            <p14:sldId id="5457"/>
            <p14:sldId id="5347"/>
            <p14:sldId id="5377"/>
            <p14:sldId id="5348"/>
            <p14:sldId id="5330"/>
            <p14:sldId id="5349"/>
            <p14:sldId id="5345"/>
            <p14:sldId id="5328"/>
            <p14:sldId id="5237"/>
            <p14:sldId id="5456"/>
            <p14:sldId id="5388"/>
            <p14:sldId id="5350"/>
            <p14:sldId id="4084"/>
            <p14:sldId id="5455"/>
            <p14:sldId id="5459"/>
            <p14:sldId id="5460"/>
            <p14:sldId id="5461"/>
            <p14:sldId id="5363"/>
            <p14:sldId id="1141"/>
          </p14:sldIdLst>
        </p14:section>
        <p14:section name="Chapters" id="{AD95E934-89EA-3649-9356-70D1564D8314}">
          <p14:sldIdLst>
            <p14:sldId id="4066"/>
            <p14:sldId id="5504"/>
            <p14:sldId id="5427"/>
            <p14:sldId id="257"/>
            <p14:sldId id="5406"/>
            <p14:sldId id="5407"/>
            <p14:sldId id="277"/>
            <p14:sldId id="5408"/>
            <p14:sldId id="5409"/>
            <p14:sldId id="5429"/>
            <p14:sldId id="5411"/>
            <p14:sldId id="5430"/>
            <p14:sldId id="3778"/>
            <p14:sldId id="3780"/>
            <p14:sldId id="5413"/>
            <p14:sldId id="5414"/>
            <p14:sldId id="507"/>
            <p14:sldId id="5151"/>
            <p14:sldId id="5417"/>
            <p14:sldId id="5418"/>
            <p14:sldId id="5419"/>
            <p14:sldId id="270"/>
            <p14:sldId id="5420"/>
            <p14:sldId id="5421"/>
            <p14:sldId id="3772"/>
            <p14:sldId id="5423"/>
            <p14:sldId id="5432"/>
            <p14:sldId id="5424"/>
            <p14:sldId id="351"/>
            <p14:sldId id="352"/>
            <p14:sldId id="5001"/>
            <p14:sldId id="355"/>
            <p14:sldId id="357"/>
            <p14:sldId id="5425"/>
            <p14:sldId id="358"/>
            <p14:sldId id="5433"/>
            <p14:sldId id="290"/>
            <p14:sldId id="5505"/>
            <p14:sldId id="4994"/>
            <p14:sldId id="5434"/>
            <p14:sldId id="284"/>
            <p14:sldId id="288"/>
            <p14:sldId id="342"/>
            <p14:sldId id="293"/>
            <p14:sldId id="294"/>
            <p14:sldId id="4091"/>
            <p14:sldId id="5435"/>
            <p14:sldId id="5436"/>
            <p14:sldId id="4071"/>
            <p14:sldId id="324"/>
            <p14:sldId id="5437"/>
            <p14:sldId id="5428"/>
            <p14:sldId id="5438"/>
            <p14:sldId id="5439"/>
            <p14:sldId id="5440"/>
            <p14:sldId id="4073"/>
            <p14:sldId id="5257"/>
            <p14:sldId id="5441"/>
            <p14:sldId id="5195"/>
            <p14:sldId id="4072"/>
            <p14:sldId id="5256"/>
            <p14:sldId id="5442"/>
            <p14:sldId id="4070"/>
            <p14:sldId id="5443"/>
          </p14:sldIdLst>
        </p14:section>
        <p14:section name="Conclusion" id="{5D2A4E1A-CE28-434C-8F4F-EC88BDF59E0F}">
          <p14:sldIdLst>
            <p14:sldId id="4006"/>
            <p14:sldId id="276"/>
            <p14:sldId id="4038"/>
            <p14:sldId id="5454"/>
            <p14:sldId id="566"/>
            <p14:sldId id="281"/>
            <p14:sldId id="5444"/>
            <p14:sldId id="5445"/>
            <p14:sldId id="5446"/>
            <p14:sldId id="5447"/>
            <p14:sldId id="5448"/>
            <p14:sldId id="5449"/>
            <p14:sldId id="5450"/>
            <p14:sldId id="5451"/>
            <p14:sldId id="5462"/>
            <p14:sldId id="5453"/>
            <p14:sldId id="599"/>
            <p14:sldId id="1813"/>
          </p14:sldIdLst>
        </p14:section>
        <p14:section name="Supplements" id="{C6033DF5-4C64-FC46-A139-8B22683555E6}">
          <p14:sldIdLst>
            <p14:sldId id="638"/>
            <p14:sldId id="5463"/>
            <p14:sldId id="381"/>
            <p14:sldId id="40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2925"/>
    <a:srgbClr val="FF7100"/>
    <a:srgbClr val="BDD033"/>
    <a:srgbClr val="00BDBA"/>
    <a:srgbClr val="F82926"/>
    <a:srgbClr val="FFFFFF"/>
    <a:srgbClr val="E9BAFC"/>
    <a:srgbClr val="77EB8A"/>
    <a:srgbClr val="73D9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15" autoAdjust="0"/>
    <p:restoredTop sz="71020" autoAdjust="0"/>
  </p:normalViewPr>
  <p:slideViewPr>
    <p:cSldViewPr>
      <p:cViewPr varScale="1">
        <p:scale>
          <a:sx n="84" d="100"/>
          <a:sy n="84" d="100"/>
        </p:scale>
        <p:origin x="2512" y="192"/>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varScale="1">
      <p:scale>
        <a:sx n="50" d="100"/>
        <a:sy n="50" d="100"/>
      </p:scale>
      <p:origin x="0" y="24008"/>
    </p:cViewPr>
  </p:sorterViewPr>
  <p:notesViewPr>
    <p:cSldViewPr>
      <p:cViewPr varScale="1">
        <p:scale>
          <a:sx n="114" d="100"/>
          <a:sy n="114" d="100"/>
        </p:scale>
        <p:origin x="412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viewProps" Target="viewProps.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b="1" dirty="0">
              <a:latin typeface="Arial" panose="020B0604020202020204" pitchFamily="34" charset="0"/>
            </a:endParaRPr>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b="1" dirty="0">
              <a:latin typeface="Arial" panose="020B0604020202020204" pitchFamily="34" charset="0"/>
            </a:endParaRPr>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b="1" dirty="0">
              <a:latin typeface="Arial" panose="020B0604020202020204" pitchFamily="34" charset="0"/>
            </a:endParaRPr>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b="1">
                <a:latin typeface="Arial" panose="020B0604020202020204" pitchFamily="34" charset="0"/>
              </a:rPr>
              <a:pPr>
                <a:defRPr/>
              </a:pPr>
              <a:t>‹#›</a:t>
            </a:fld>
            <a:endParaRPr lang="en-US" b="1" dirty="0">
              <a:latin typeface="Arial" panose="020B0604020202020204" pitchFamily="34" charset="0"/>
            </a:endParaRPr>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E0A911BB-0D2B-F444-8BE6-CC363B3686C8}" type="slidenum">
              <a:rPr lang="en-US" smtClean="0"/>
              <a:pPr>
                <a:defRPr/>
              </a:pPr>
              <a:t>‹#›</a:t>
            </a:fld>
            <a:endParaRPr lang="en-US" dirty="0"/>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brobible.com/culture/article/ghislaine-maxwell-name-big-names/" TargetMode="External"/><Relationship Id="rId13" Type="http://schemas.openxmlformats.org/officeDocument/2006/relationships/hyperlink" Target="https://nypost.com/2020/07/28/jeff-bezos-ex-mackenzie-reveals-shes-donated-1-7b-in-2020/" TargetMode="External"/><Relationship Id="rId18" Type="http://schemas.openxmlformats.org/officeDocument/2006/relationships/hyperlink" Target="https://foxbusiness.onelink.me/Zkcx?pid=AppArticleLink&amp;af_dp=foxbusinesssaf%3A%2F%2F&amp;af_web_dp=https%3A%2F%2Fwww.foxbusiness.com%2Fapps-products" TargetMode="External"/><Relationship Id="rId3" Type="http://schemas.openxmlformats.org/officeDocument/2006/relationships/hyperlink" Target="http://www.brobible.com/tag/elon-musk" TargetMode="External"/><Relationship Id="rId7" Type="http://schemas.openxmlformats.org/officeDocument/2006/relationships/hyperlink" Target="https://brobible.com/culture/article/jeffrey-epstein-ghislaine-maxwell-videotape/" TargetMode="External"/><Relationship Id="rId12" Type="http://schemas.openxmlformats.org/officeDocument/2006/relationships/hyperlink" Target="https://www.foxbusiness.com/category/jeff-bezos" TargetMode="External"/><Relationship Id="rId17" Type="http://schemas.openxmlformats.org/officeDocument/2006/relationships/hyperlink" Target="https://www.foxbusiness.com/real-estate/jeff-bezos-los-angeles-real-estate-record-beverly-hills" TargetMode="External"/><Relationship Id="rId2" Type="http://schemas.openxmlformats.org/officeDocument/2006/relationships/slide" Target="../slides/slide3.xml"/><Relationship Id="rId16" Type="http://schemas.openxmlformats.org/officeDocument/2006/relationships/hyperlink" Target="https://www.foxbusiness.com/real-estate/amazon-ceo-jeff-bezos-girlfriend-los-angeles-home" TargetMode="External"/><Relationship Id="rId1" Type="http://schemas.openxmlformats.org/officeDocument/2006/relationships/notesMaster" Target="../notesMasters/notesMaster1.xml"/><Relationship Id="rId6" Type="http://schemas.openxmlformats.org/officeDocument/2006/relationships/hyperlink" Target="https://brobible.com/success/article/elon-musk-selling-houses-bel-air/" TargetMode="External"/><Relationship Id="rId11" Type="http://schemas.openxmlformats.org/officeDocument/2006/relationships/hyperlink" Target="http://www.nypost.com/" TargetMode="External"/><Relationship Id="rId5" Type="http://schemas.openxmlformats.org/officeDocument/2006/relationships/hyperlink" Target="https://brobible.com/culture/article/elon-musk-denies-threesome-heard-delevingne/" TargetMode="External"/><Relationship Id="rId15" Type="http://schemas.openxmlformats.org/officeDocument/2006/relationships/hyperlink" Target="http://video.foxbusiness.com/v/6176380107001" TargetMode="External"/><Relationship Id="rId10" Type="http://schemas.openxmlformats.org/officeDocument/2006/relationships/hyperlink" Target="https://www.foxbusiness.com/person/c/maureen-callahan" TargetMode="External"/><Relationship Id="rId4" Type="http://schemas.openxmlformats.org/officeDocument/2006/relationships/hyperlink" Target="https://brobible.com/culture/article/grimes-explaining-sons-name-elon-musk/" TargetMode="External"/><Relationship Id="rId9" Type="http://schemas.openxmlformats.org/officeDocument/2006/relationships/hyperlink" Target="https://www.indiatvnews.com/author/india-tv-lifestyle-desk" TargetMode="External"/><Relationship Id="rId14" Type="http://schemas.openxmlformats.org/officeDocument/2006/relationships/hyperlink" Target="https://www.foxbusiness.com/real-estate/jeff-bezos-estate-sale-california"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s://brobible.com/culture/article/ghislaine-maxwell-name-big-names/" TargetMode="External"/><Relationship Id="rId13" Type="http://schemas.openxmlformats.org/officeDocument/2006/relationships/hyperlink" Target="https://nypost.com/2020/07/28/jeff-bezos-ex-mackenzie-reveals-shes-donated-1-7b-in-2020/" TargetMode="External"/><Relationship Id="rId18" Type="http://schemas.openxmlformats.org/officeDocument/2006/relationships/hyperlink" Target="https://foxbusiness.onelink.me/Zkcx?pid=AppArticleLink&amp;af_dp=foxbusinesssaf%3A%2F%2F&amp;af_web_dp=https%3A%2F%2Fwww.foxbusiness.com%2Fapps-products" TargetMode="External"/><Relationship Id="rId3" Type="http://schemas.openxmlformats.org/officeDocument/2006/relationships/hyperlink" Target="http://www.brobible.com/tag/elon-musk" TargetMode="External"/><Relationship Id="rId7" Type="http://schemas.openxmlformats.org/officeDocument/2006/relationships/hyperlink" Target="https://brobible.com/culture/article/jeffrey-epstein-ghislaine-maxwell-videotape/" TargetMode="External"/><Relationship Id="rId12" Type="http://schemas.openxmlformats.org/officeDocument/2006/relationships/hyperlink" Target="https://www.foxbusiness.com/category/jeff-bezos" TargetMode="External"/><Relationship Id="rId17" Type="http://schemas.openxmlformats.org/officeDocument/2006/relationships/hyperlink" Target="https://www.foxbusiness.com/real-estate/jeff-bezos-los-angeles-real-estate-record-beverly-hills" TargetMode="External"/><Relationship Id="rId2" Type="http://schemas.openxmlformats.org/officeDocument/2006/relationships/slide" Target="../slides/slide96.xml"/><Relationship Id="rId16" Type="http://schemas.openxmlformats.org/officeDocument/2006/relationships/hyperlink" Target="https://www.foxbusiness.com/real-estate/amazon-ceo-jeff-bezos-girlfriend-los-angeles-home" TargetMode="External"/><Relationship Id="rId1" Type="http://schemas.openxmlformats.org/officeDocument/2006/relationships/notesMaster" Target="../notesMasters/notesMaster1.xml"/><Relationship Id="rId6" Type="http://schemas.openxmlformats.org/officeDocument/2006/relationships/hyperlink" Target="https://brobible.com/success/article/elon-musk-selling-houses-bel-air/" TargetMode="External"/><Relationship Id="rId11" Type="http://schemas.openxmlformats.org/officeDocument/2006/relationships/hyperlink" Target="http://www.nypost.com/" TargetMode="External"/><Relationship Id="rId5" Type="http://schemas.openxmlformats.org/officeDocument/2006/relationships/hyperlink" Target="https://brobible.com/culture/article/elon-musk-denies-threesome-heard-delevingne/" TargetMode="External"/><Relationship Id="rId15" Type="http://schemas.openxmlformats.org/officeDocument/2006/relationships/hyperlink" Target="http://video.foxbusiness.com/v/6176380107001" TargetMode="External"/><Relationship Id="rId10" Type="http://schemas.openxmlformats.org/officeDocument/2006/relationships/hyperlink" Target="https://www.foxbusiness.com/person/c/maureen-callahan" TargetMode="External"/><Relationship Id="rId4" Type="http://schemas.openxmlformats.org/officeDocument/2006/relationships/hyperlink" Target="https://brobible.com/culture/article/grimes-explaining-sons-name-elon-musk/" TargetMode="External"/><Relationship Id="rId9" Type="http://schemas.openxmlformats.org/officeDocument/2006/relationships/hyperlink" Target="https://www.indiatvnews.com/author/india-tv-lifestyle-desk" TargetMode="External"/><Relationship Id="rId14" Type="http://schemas.openxmlformats.org/officeDocument/2006/relationships/hyperlink" Target="https://www.foxbusiness.com/real-estate/jeff-bezos-estate-sale-california"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1800" b="1" dirty="0">
                <a:effectLst/>
                <a:latin typeface="Calibri" panose="020F0502020204030204" pitchFamily="34" charset="0"/>
                <a:ea typeface="Calibri" panose="020F0502020204030204" pitchFamily="34" charset="0"/>
                <a:cs typeface="Arial" panose="020B0604020202020204" pitchFamily="34" charset="0"/>
              </a:rPr>
              <a:t>لذلك، في سبعة إصحاحات، يوجه حزقيال اهتمامه نحو البلدان المحيطة بإسرائيل </a:t>
            </a:r>
            <a:r>
              <a:rPr lang="ar-JO" sz="1800" b="1" dirty="0">
                <a:effectLst/>
                <a:latin typeface="Calibri" panose="020F0502020204030204" pitchFamily="34" charset="0"/>
                <a:ea typeface="Calibri" panose="020F0502020204030204" pitchFamily="34" charset="0"/>
                <a:cs typeface="Arial" panose="020B0604020202020204" pitchFamily="34" charset="0"/>
              </a:rPr>
              <a:t>ليعلن أن الله لن ينخدع منهم أيضًا – لذلك يجب على إسرائيل أن تسمح له بالتعامل مع جميع المنافسين لحكمه السيادي (تكرر شريحة العنوان).</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40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326545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7049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Now the city of Jerusalem was already under attack and would fall (24:2).</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53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48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1800" b="1" dirty="0">
                <a:effectLst/>
                <a:latin typeface="Calibri" panose="020F0502020204030204" pitchFamily="34" charset="0"/>
                <a:ea typeface="Calibri" panose="020F0502020204030204" pitchFamily="34" charset="0"/>
                <a:cs typeface="Arial" panose="020B0604020202020204" pitchFamily="34" charset="0"/>
              </a:rPr>
              <a:t>لذلك، في سبعة إصحاحات، يوجه حزقيال اهتمامه نحو البلدان المحيطة بإسرائيل </a:t>
            </a:r>
            <a:r>
              <a:rPr lang="ar-JO" sz="1800" b="1" dirty="0">
                <a:effectLst/>
                <a:latin typeface="Calibri" panose="020F0502020204030204" pitchFamily="34" charset="0"/>
                <a:ea typeface="Calibri" panose="020F0502020204030204" pitchFamily="34" charset="0"/>
                <a:cs typeface="Arial" panose="020B0604020202020204" pitchFamily="34" charset="0"/>
              </a:rPr>
              <a:t>ليعلن أن الله لن ينخدع منهم أيضًا – لذلك يجب على إسرائيل أن تسمح له بالتعامل مع جميع المنافسين لحكمه السيادي (تكرر شريحة العنوان).</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550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 historical context is not one of ignorance but knowledge.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God had already judged Solomon for marrying into these countries and worshipping the gods of these nations.</a:t>
            </a:r>
          </a:p>
        </p:txBody>
      </p:sp>
    </p:spTree>
    <p:extLst>
      <p:ext uri="{BB962C8B-B14F-4D97-AF65-F5344CB8AC3E}">
        <p14:creationId xmlns:p14="http://schemas.microsoft.com/office/powerpoint/2010/main" val="930816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 historical context is not one of ignorance but knowledge.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God had already judged Solomon for marrying into these countries and worshipping the gods of these nations.</a:t>
            </a:r>
          </a:p>
        </p:txBody>
      </p:sp>
    </p:spTree>
    <p:extLst>
      <p:ext uri="{BB962C8B-B14F-4D97-AF65-F5344CB8AC3E}">
        <p14:creationId xmlns:p14="http://schemas.microsoft.com/office/powerpoint/2010/main" val="168718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Solomon's problem with marrying pagan women was that they brought their gods to Jerusalem so that Solomon ended up worshipping these false gods.</a:t>
            </a:r>
          </a:p>
        </p:txBody>
      </p:sp>
    </p:spTree>
    <p:extLst>
      <p:ext uri="{BB962C8B-B14F-4D97-AF65-F5344CB8AC3E}">
        <p14:creationId xmlns:p14="http://schemas.microsoft.com/office/powerpoint/2010/main" val="2984431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How should we handle our “no glory” times? </a:t>
            </a: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can we do during those times when we feel so weak and insignificant?</a:t>
            </a:r>
            <a:r>
              <a:rPr lang="en-US" b="1"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Times New Roman" pitchFamily="-108" charset="0"/>
                <a:ea typeface="ＭＳ Ｐゴシック" pitchFamily="-111" charset="-128"/>
                <a:cs typeface="ＭＳ Ｐゴシック" pitchFamily="-111" charset="-128"/>
              </a:rPr>
              <a:t>Preview</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 Today we will see how God would deal with all Israel’s rivals on every side—and then we will see how he will do the same in our lives also.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98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hope was there for exiled Israel? What should Israel do?)</a:t>
            </a:r>
          </a:p>
          <a:p>
            <a:r>
              <a:rPr lang="en-US" b="1" dirty="0">
                <a:latin typeface="Arial" panose="020B0604020202020204" pitchFamily="34" charset="0"/>
                <a:cs typeface="Arial" panose="020B0604020202020204" pitchFamily="34" charset="0"/>
              </a:rPr>
              <a:t>I. See God’s glory in his reasons for destroying their enemies (Ezek 25–32).</a:t>
            </a:r>
          </a:p>
          <a:p>
            <a:r>
              <a:rPr lang="en-US" b="1" dirty="0">
                <a:latin typeface="Arial" panose="020B0604020202020204" pitchFamily="34" charset="0"/>
                <a:cs typeface="Arial" panose="020B0604020202020204" pitchFamily="34" charset="0"/>
              </a:rPr>
              <a:t>[Israel would see why God would show his sovereignty over each rebel nation.]</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9434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u="sng" kern="1200" dirty="0">
                <a:solidFill>
                  <a:schemeClr val="tx1"/>
                </a:solidFill>
                <a:effectLst/>
                <a:latin typeface="Arial" panose="020B0604020202020204" pitchFamily="34" charset="0"/>
                <a:ea typeface="ＭＳ Ｐゴシック" pitchFamily="-111" charset="-128"/>
                <a:cs typeface="Arial" panose="020B0604020202020204" pitchFamily="34" charset="0"/>
              </a:rPr>
              <a:t>Interest</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 We often feel like we are the weak ones. </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07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God will judge Ammon for rejoicing at the temple’s destruction to show his sovereignty (25:1-7).</a:t>
            </a:r>
          </a:p>
          <a:p>
            <a:r>
              <a:rPr lang="en-US" b="0"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b="0" dirty="0">
                <a:latin typeface="Arial" panose="020B0604020202020204" pitchFamily="34" charset="0"/>
                <a:cs typeface="Arial" panose="020B0604020202020204" pitchFamily="34" charset="0"/>
              </a:rPr>
              <a:t>God will judge Edom for avenging Judah to show God's sovereignty (25:12-14).</a:t>
            </a:r>
          </a:p>
          <a:p>
            <a:r>
              <a:rPr lang="en-US" b="0" dirty="0">
                <a:latin typeface="Arial" panose="020B0604020202020204" pitchFamily="34" charset="0"/>
                <a:cs typeface="Arial" panose="020B0604020202020204" pitchFamily="34" charset="0"/>
              </a:rPr>
              <a:t>God will judge Philistia for avenging Judah to show God's sovereignty (25:15-17).</a:t>
            </a:r>
          </a:p>
          <a:p>
            <a:r>
              <a:rPr lang="en-US" b="0"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b="0"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b="0"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r>
              <a:rPr lang="en-US" b="0" dirty="0">
                <a:latin typeface="Arial" panose="020B0604020202020204" pitchFamily="34" charset="0"/>
                <a:cs typeface="Arial" panose="020B0604020202020204" pitchFamily="34" charset="0"/>
              </a:rPr>
              <a:t>__________</a:t>
            </a:r>
          </a:p>
          <a:p>
            <a:r>
              <a:rPr lang="en-US" b="0" dirty="0">
                <a:latin typeface="Arial" panose="020B0604020202020204" pitchFamily="34" charset="0"/>
                <a:cs typeface="Arial" panose="020B0604020202020204" pitchFamily="34" charset="0"/>
              </a:rPr>
              <a:t>Common-336</a:t>
            </a:r>
          </a:p>
          <a:p>
            <a:r>
              <a:rPr lang="en-US" b="0" dirty="0">
                <a:latin typeface="Arial" panose="020B0604020202020204" pitchFamily="34" charset="0"/>
                <a:cs typeface="Arial" panose="020B0604020202020204" pitchFamily="34" charset="0"/>
              </a:rPr>
              <a:t>OS-25-Lamentations-118</a:t>
            </a:r>
          </a:p>
          <a:p>
            <a:r>
              <a:rPr lang="en-US" b="0" dirty="0">
                <a:latin typeface="Arial" panose="020B0604020202020204" pitchFamily="34" charset="0"/>
                <a:cs typeface="Arial" panose="020B0604020202020204" pitchFamily="34" charset="0"/>
              </a:rPr>
              <a:t>OS-26-Ezek25-32-slide 21</a:t>
            </a:r>
          </a:p>
          <a:p>
            <a:r>
              <a:rPr lang="en-US" b="0" dirty="0">
                <a:latin typeface="Arial" panose="020B0604020202020204" pitchFamily="34" charset="0"/>
                <a:cs typeface="Arial" panose="020B0604020202020204" pitchFamily="34" charset="0"/>
              </a:rPr>
              <a:t>OS-26-Ezek33-39-slide 13</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51026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Ammon rejoiced at the temple’s destruction (25:1-7).</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43745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992DB7-08CD-4FEB-9B2E-CC35D4800DB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BB35C8-94B4-4AC0-B17E-D4CBF7E2B344}" type="slidenum">
              <a:rPr kumimoji="0" lang="en-US"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ea typeface="ＭＳ Ｐゴシック" pitchFamily="34" charset="-128"/>
              </a:rPr>
              <a:t>Ammon started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878B4-AF03-4BF4-9E7A-EB81F9D702A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93563D-209F-470A-B3A9-A56B120CB76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7E4B91-EC5A-4198-B3E5-9C6A4AA07DD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The saddest reality about Amman is that live babies used to be offered on the altars to Molech downtown.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A4DEA-8D31-49E0-9336-CEEF8062462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will judge Ammon for rejoicing at the temple’s destruction to show his sovereignty (25:1-7).</a:t>
            </a:r>
          </a:p>
          <a:p>
            <a:r>
              <a:rPr lang="en-US" b="1"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b="1" dirty="0">
                <a:latin typeface="Arial" panose="020B0604020202020204" pitchFamily="34" charset="0"/>
                <a:cs typeface="Arial" panose="020B0604020202020204" pitchFamily="34" charset="0"/>
              </a:rPr>
              <a:t>God will judge Edom for avenging Judah to show God's sovereignty (25:12-14).</a:t>
            </a:r>
          </a:p>
          <a:p>
            <a:r>
              <a:rPr lang="en-US" b="1" dirty="0">
                <a:latin typeface="Arial" panose="020B0604020202020204" pitchFamily="34" charset="0"/>
                <a:cs typeface="Arial" panose="020B0604020202020204" pitchFamily="34" charset="0"/>
              </a:rPr>
              <a:t>God will judge Philistia for avenging Judah to show God's sovereignty (25:15-17).</a:t>
            </a:r>
          </a:p>
          <a:p>
            <a:r>
              <a:rPr lang="en-US" b="1"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b="1"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b="1"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8581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8BD73-8156-456A-AA28-7A85294B945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ea typeface="ＭＳ Ｐゴシック" pitchFamily="34" charset="-128"/>
                <a:cs typeface="Arial" panose="020B0604020202020204" pitchFamily="34" charset="0"/>
              </a:rPr>
              <a:t>God had the last word about Ammon, as the Babylonians destroyed the place about a decade after this prophecy in Ezekiel 25:1-7.</a:t>
            </a:r>
          </a:p>
          <a:p>
            <a:pPr eaLnBrk="1" hangingPunct="1"/>
            <a:endParaRPr lang="en-US" altLang="en-US" b="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We have billionaires with amazing wealth while we struggle financially.</a:t>
            </a:r>
          </a:p>
          <a:p>
            <a:r>
              <a:rPr lang="en-US" b="0" dirty="0"/>
              <a:t>______________</a:t>
            </a:r>
          </a:p>
          <a:p>
            <a:endParaRPr lang="en-US" b="0" dirty="0"/>
          </a:p>
          <a:p>
            <a:r>
              <a:rPr lang="en-US" b="1" dirty="0"/>
              <a:t>Elon Musk’s Ex-Wife Denies Being Hand-Chosen By Ghislaine Maxwell To Be His ‘Child Bride’</a:t>
            </a:r>
          </a:p>
          <a:p>
            <a:r>
              <a:rPr lang="en-US" dirty="0">
                <a:hlinkClick r:id="" action="ppaction://noaction"/>
              </a:rPr>
              <a:t>6 July 2020</a:t>
            </a:r>
          </a:p>
          <a:p>
            <a:r>
              <a:rPr lang="en-US" dirty="0">
                <a:hlinkClick r:id="" action="ppaction://noaction"/>
              </a:rPr>
              <a:t>https://brobible.com/culture/article/elon-musk-wife-denies-ghislaine-maxwell/</a:t>
            </a:r>
            <a:endParaRPr lang="en-US" dirty="0"/>
          </a:p>
          <a:p>
            <a:endParaRPr lang="en-US" dirty="0"/>
          </a:p>
          <a:p>
            <a:r>
              <a:rPr lang="en-US" dirty="0"/>
              <a:t>Tesla and SpaceX founder </a:t>
            </a:r>
            <a:r>
              <a:rPr lang="en-US" dirty="0">
                <a:hlinkClick r:id="rId3"/>
              </a:rPr>
              <a:t>Elon Musk</a:t>
            </a:r>
            <a:r>
              <a:rPr lang="en-US" dirty="0"/>
              <a:t> has had himself quite a past couple of months. </a:t>
            </a:r>
          </a:p>
          <a:p>
            <a:r>
              <a:rPr lang="en-US" dirty="0"/>
              <a:t>He had a kid with his partner Grimes and named him something so bizarre that even </a:t>
            </a:r>
            <a:r>
              <a:rPr lang="en-US" dirty="0">
                <a:hlinkClick r:id="rId4"/>
              </a:rPr>
              <a:t>she can’t explain properly</a:t>
            </a:r>
            <a:r>
              <a:rPr lang="en-US" dirty="0"/>
              <a:t>. </a:t>
            </a:r>
          </a:p>
          <a:p>
            <a:r>
              <a:rPr lang="en-US" dirty="0"/>
              <a:t>Then he </a:t>
            </a:r>
            <a:r>
              <a:rPr lang="en-US" dirty="0">
                <a:hlinkClick r:id="rId5"/>
              </a:rPr>
              <a:t>denied having a threesome</a:t>
            </a:r>
            <a:r>
              <a:rPr lang="en-US" dirty="0"/>
              <a:t> with actresses Amber Heard and Cara Delevingne while Heard was married to Johnny Depp. </a:t>
            </a:r>
          </a:p>
          <a:p>
            <a:r>
              <a:rPr lang="en-US" dirty="0"/>
              <a:t>And now, his ex-wife, actress and model </a:t>
            </a:r>
            <a:r>
              <a:rPr lang="en-US" dirty="0">
                <a:hlinkClick r:id="rId6"/>
              </a:rPr>
              <a:t>Talulah Riley</a:t>
            </a:r>
            <a:r>
              <a:rPr lang="en-US" dirty="0"/>
              <a:t>, has felt the need to go on record stating that despite rumors, Jeffrey Epstein companion </a:t>
            </a:r>
            <a:r>
              <a:rPr lang="en-US" dirty="0">
                <a:hlinkClick r:id="rId7"/>
              </a:rPr>
              <a:t>Ghislaine Maxwell</a:t>
            </a:r>
            <a:r>
              <a:rPr lang="en-US" dirty="0"/>
              <a:t> did not hand-choose her to be Musk’s child bride back in 2008 when she was 23 and Musk was 36.</a:t>
            </a:r>
          </a:p>
          <a:p>
            <a:r>
              <a:rPr lang="en-US" dirty="0"/>
              <a:t>Here’s how their love story goes.</a:t>
            </a:r>
          </a:p>
          <a:p>
            <a:r>
              <a:rPr lang="en-US" dirty="0"/>
              <a:t>Riley and Musk began dating in 2008. Then in 2010 the couple got married. In January 2012, Musk announced the marriage was over and they got divorced. In July 2013, Musk and Riley got married for a second time. In December 2014, Musk once again filed for divorce. Then he withdrew his filing. Then she filed for divorce in March 2016. The couple’s second divorce became official in October of 2016.</a:t>
            </a:r>
          </a:p>
          <a:p>
            <a:r>
              <a:rPr lang="en-US" dirty="0"/>
              <a:t>The actress, now 34, and who many will recognized from her role playing Angela on </a:t>
            </a:r>
            <a:r>
              <a:rPr lang="en-US" i="1" dirty="0"/>
              <a:t>Westworld,</a:t>
            </a:r>
            <a:r>
              <a:rPr lang="en-US" dirty="0"/>
              <a:t> apparently heard some rumors following</a:t>
            </a:r>
            <a:r>
              <a:rPr lang="en-US" dirty="0">
                <a:hlinkClick r:id="rId8"/>
              </a:rPr>
              <a:t> Maxwell’s arrest</a:t>
            </a:r>
            <a:r>
              <a:rPr lang="en-US" dirty="0"/>
              <a:t> that Epstein’s cohort procured her to be Musk’s child bride back in the day.</a:t>
            </a:r>
          </a:p>
          <a:p>
            <a:r>
              <a:rPr lang="en-US" dirty="0"/>
              <a:t>————————</a:t>
            </a:r>
          </a:p>
          <a:p>
            <a:r>
              <a:rPr lang="en-US" b="1" dirty="0"/>
              <a:t>Bill Gates, wife Melinda announce divorce after 27 years of their marriage</a:t>
            </a:r>
          </a:p>
          <a:p>
            <a:r>
              <a:rPr lang="en-US" b="1" dirty="0"/>
              <a:t>https://</a:t>
            </a:r>
            <a:r>
              <a:rPr lang="en-US" b="1" dirty="0" err="1"/>
              <a:t>www.indiatvnews.com</a:t>
            </a:r>
            <a:r>
              <a:rPr lang="en-US" b="1" dirty="0"/>
              <a:t>/lifestyle/people-bill-gates-wife-melinda-gates-announce-divorce-after-27-years-of-their-marriage-net-worth-children-memes-702346</a:t>
            </a:r>
          </a:p>
          <a:p>
            <a:r>
              <a:rPr lang="en-US" b="1" dirty="0"/>
              <a:t>Bill Gates and his wife Melinda Gates revealed their decision of taking divorce in a joint statement which was shared by the Microsoft co-founder on Twitter. “After a great deal of thought and a lot of work on our relationship, we have made the decision to end our marriage. Over the last 27 years, we have raised three incredible children and built a foundation that works all over the world to enable people to lead healthy, productive lives,” read the statement.</a:t>
            </a:r>
          </a:p>
          <a:p>
            <a:r>
              <a:rPr lang="en-US" dirty="0">
                <a:effectLst/>
                <a:hlinkClick r:id="rId9"/>
              </a:rPr>
              <a:t>Edited by: India TV Lifestyle Desk</a:t>
            </a:r>
            <a:r>
              <a:rPr lang="en-US" dirty="0">
                <a:effectLst/>
              </a:rPr>
              <a:t> </a:t>
            </a:r>
            <a:br>
              <a:rPr lang="en-US" dirty="0">
                <a:effectLst/>
              </a:rPr>
            </a:br>
            <a:r>
              <a:rPr lang="en-US" dirty="0">
                <a:effectLst/>
              </a:rPr>
              <a:t>New Delhi Updated on: May 04, 2021 12:50 IST </a:t>
            </a:r>
          </a:p>
          <a:p>
            <a:r>
              <a:rPr lang="en-US" dirty="0"/>
              <a:t>___________</a:t>
            </a:r>
          </a:p>
          <a:p>
            <a:r>
              <a:rPr lang="en-US" b="1" dirty="0"/>
              <a:t>Jeff Bezos' ex-wife </a:t>
            </a:r>
            <a:r>
              <a:rPr lang="en-US" b="1" dirty="0" err="1"/>
              <a:t>MacKenzie's</a:t>
            </a:r>
            <a:r>
              <a:rPr lang="en-US" b="1" dirty="0"/>
              <a:t> post-divorce revenge</a:t>
            </a:r>
          </a:p>
          <a:p>
            <a:r>
              <a:rPr lang="en-US" b="1" dirty="0"/>
              <a:t>Not since Jennifer Aniston has a wronged woman done so much right</a:t>
            </a:r>
          </a:p>
          <a:p>
            <a:r>
              <a:rPr lang="en-US" dirty="0"/>
              <a:t>By </a:t>
            </a:r>
            <a:r>
              <a:rPr lang="en-US" dirty="0">
                <a:hlinkClick r:id="rId10"/>
              </a:rPr>
              <a:t>Maureen Callahan</a:t>
            </a:r>
            <a:r>
              <a:rPr lang="en-US" dirty="0"/>
              <a:t> </a:t>
            </a:r>
            <a:r>
              <a:rPr lang="en-US" dirty="0">
                <a:hlinkClick r:id="rId11"/>
              </a:rPr>
              <a:t>New York Post</a:t>
            </a:r>
            <a:endParaRPr lang="en-US" dirty="0"/>
          </a:p>
          <a:p>
            <a:r>
              <a:rPr lang="en-US" dirty="0"/>
              <a:t>https://</a:t>
            </a:r>
            <a:r>
              <a:rPr lang="en-US" dirty="0" err="1"/>
              <a:t>www.foxbusiness.com</a:t>
            </a:r>
            <a:r>
              <a:rPr lang="en-US" dirty="0"/>
              <a:t>/business-leaders/jeff-</a:t>
            </a:r>
            <a:r>
              <a:rPr lang="en-US" dirty="0" err="1"/>
              <a:t>bezos</a:t>
            </a:r>
            <a:r>
              <a:rPr lang="en-US" dirty="0"/>
              <a:t>-ex-wife-</a:t>
            </a:r>
            <a:r>
              <a:rPr lang="en-US" dirty="0" err="1"/>
              <a:t>mackenzies</a:t>
            </a:r>
            <a:r>
              <a:rPr lang="en-US" dirty="0"/>
              <a:t>-post-divorce-</a:t>
            </a:r>
            <a:r>
              <a:rPr lang="en-US" dirty="0" err="1"/>
              <a:t>reven</a:t>
            </a:r>
            <a:endParaRPr lang="en-US" dirty="0"/>
          </a:p>
          <a:p>
            <a:r>
              <a:rPr lang="en-US" b="1" dirty="0"/>
              <a:t>Published</a:t>
            </a:r>
            <a:r>
              <a:rPr lang="en-US" dirty="0"/>
              <a:t> August 3, 2020 </a:t>
            </a:r>
          </a:p>
          <a:p>
            <a:r>
              <a:rPr lang="en-US" dirty="0" err="1"/>
              <a:t>MacKenzie</a:t>
            </a:r>
            <a:r>
              <a:rPr lang="en-US" dirty="0"/>
              <a:t> Scott, the fourth-richest woman in the world, announced on Tuesday that she has dropped </a:t>
            </a:r>
            <a:r>
              <a:rPr lang="en-US" dirty="0">
                <a:hlinkClick r:id="rId12"/>
              </a:rPr>
              <a:t>Bezos</a:t>
            </a:r>
            <a:r>
              <a:rPr lang="en-US" dirty="0"/>
              <a:t> from her name and </a:t>
            </a:r>
            <a:r>
              <a:rPr lang="en-US" dirty="0">
                <a:hlinkClick r:id="rId13"/>
              </a:rPr>
              <a:t>donated $1.7 billion</a:t>
            </a:r>
            <a:r>
              <a:rPr lang="en-US" dirty="0"/>
              <a:t> to 119 nonprofits, with an emphasis on racial equality, marginalized groups and economic mobility.</a:t>
            </a:r>
          </a:p>
          <a:p>
            <a:r>
              <a:rPr lang="en-US" b="1" dirty="0">
                <a:hlinkClick r:id="rId14"/>
              </a:rPr>
              <a:t>JEFF BEZOS NABS BEVERLY HILLS ESTATE NEXT TO HIS RECORD-SETTING $165M COMPOUND</a:t>
            </a:r>
            <a:endParaRPr lang="en-US" dirty="0"/>
          </a:p>
          <a:p>
            <a:r>
              <a:rPr lang="en-US" dirty="0"/>
              <a:t>Meanwhile, her ex-husband, Amazon founder Jeff Bezos — who publicly left </a:t>
            </a:r>
            <a:r>
              <a:rPr lang="en-US" dirty="0" err="1"/>
              <a:t>MacKenzie</a:t>
            </a:r>
            <a:r>
              <a:rPr lang="en-US" dirty="0"/>
              <a:t> for her close friend Lauren Sanchez — spent the week dropping $10 million on an LA home, just near the $165 million mansion he bought from David Geffen.</a:t>
            </a:r>
          </a:p>
          <a:p>
            <a:r>
              <a:rPr lang="en-US" dirty="0"/>
              <a:t>On Friday, Amazon posted a second-quarter profit of $5.2 billion, the biggest in its 26-year-history, due to a pandemic that is otherwise ravaging the economy.</a:t>
            </a:r>
          </a:p>
          <a:p>
            <a:r>
              <a:rPr lang="en-US" dirty="0"/>
              <a:t>Days earlier, Bezos testified before Congress in an antitrust hearing, seeking to downplay Amazon’s global dominance while casually snacking on camera.</a:t>
            </a:r>
          </a:p>
          <a:p>
            <a:r>
              <a:rPr lang="en-US" dirty="0">
                <a:hlinkClick r:id="rId15"/>
              </a:rPr>
              <a:t>Video</a:t>
            </a:r>
            <a:endParaRPr lang="en-US" dirty="0"/>
          </a:p>
          <a:p>
            <a:r>
              <a:rPr lang="en-US" dirty="0"/>
              <a:t>“Just like the world needs small companies, it also needs big ones,” Bezos said.</a:t>
            </a:r>
          </a:p>
          <a:p>
            <a:r>
              <a:rPr lang="en-US" dirty="0"/>
              <a:t>Such a smug, reductive assertion, but one typical of a Big Tech overlord who knows his money will buy all the lawmakers it needs to keep Amazon intact.</a:t>
            </a:r>
          </a:p>
          <a:p>
            <a:r>
              <a:rPr lang="en-US" b="1" dirty="0">
                <a:hlinkClick r:id="rId16"/>
              </a:rPr>
              <a:t>WHAT’S HOUSE HUNTING LIKE FOR THE WORLD’S RICHEST MAN</a:t>
            </a:r>
            <a:endParaRPr lang="en-US" dirty="0"/>
          </a:p>
          <a:p>
            <a:r>
              <a:rPr lang="en-US" dirty="0"/>
              <a:t>This is the arrogance Bezos deems publicly acceptable. Can you imagine what he’s like in private? As a husband?</a:t>
            </a:r>
          </a:p>
          <a:p>
            <a:r>
              <a:rPr lang="en-US" dirty="0"/>
              <a:t>Amazon CEO Jeff Bezos, right along with American news anchor Lauren Sanchez poses for photographs during a blue carpet event organized by Amazon Prime Video in Mumbai, India, Thursday, Jan. 16, 2020. (AP Photo/Rafiq Maqbool)</a:t>
            </a:r>
          </a:p>
          <a:p>
            <a:r>
              <a:rPr lang="en-US" dirty="0"/>
              <a:t>“I love you, alive girl,” a still-married Bezos texted Sanchez in 2018. “I will show you with my body, and my lips and my eyes, very soon.”</a:t>
            </a:r>
          </a:p>
          <a:p>
            <a:r>
              <a:rPr lang="en-US" dirty="0"/>
              <a:t>“I want to get a little drunk with you tonight,” went another text to Sanchez amid raunchy selfies. “Not falling down. Just a little drunk. I want to talk to you and plan with you. Listen and laugh. I basically WANT TO BE WITH YOU!!!”</a:t>
            </a:r>
          </a:p>
          <a:p>
            <a:r>
              <a:rPr lang="en-US" dirty="0"/>
              <a:t>“You make me better,” read another. “You’re meant for me. I know it more clearly than I’ve ever known anything.”</a:t>
            </a:r>
          </a:p>
          <a:p>
            <a:r>
              <a:rPr lang="en-US" dirty="0"/>
              <a:t>LONDON, ENGLAND: Jeff Bezos and his partner, Lauren Sanchez, look on from the Royal Box on Centre Court on Day 13 of The Championships - Wimbledon 2019 at the All England Lawn Tennis and Croquet Club on July 14, 2019 in London, England. (Photo by Sim</a:t>
            </a:r>
          </a:p>
          <a:p>
            <a:r>
              <a:rPr lang="en-US" dirty="0"/>
              <a:t>Those texts wound up splashed all over the National Enquirer, and federal investigators told The Wall Street Journal that the sexts were leaked by none other than Sanchez’s brother, who got a $200,000 payday from the tabloid. (Her brother denies the claims.)</a:t>
            </a:r>
          </a:p>
          <a:p>
            <a:r>
              <a:rPr lang="en-US" dirty="0"/>
              <a:t>WEST HOLLYWOOD, CA: (L-R) CEO of Amazon Jeff Bezos and writer </a:t>
            </a:r>
            <a:r>
              <a:rPr lang="en-US" dirty="0" err="1"/>
              <a:t>MacKenzie</a:t>
            </a:r>
            <a:r>
              <a:rPr lang="en-US" dirty="0"/>
              <a:t> Bezos attend the Amazon Studios Oscar Celebration at Delilah on February 26, 2017 in West Hollywood, California. (Photo by Jerod Harris/Getty Images)</a:t>
            </a:r>
          </a:p>
          <a:p>
            <a:r>
              <a:rPr lang="en-US" dirty="0"/>
              <a:t>For </a:t>
            </a:r>
            <a:r>
              <a:rPr lang="en-US" dirty="0" err="1"/>
              <a:t>MacKenzie</a:t>
            </a:r>
            <a:r>
              <a:rPr lang="en-US" dirty="0"/>
              <a:t>, these indiscretions must have dealt the same blow that the infamous W cover (and accompanying 60-page spread) of Brad Pitt and Angelina Jolie playing happy families did to Aniston.</a:t>
            </a:r>
          </a:p>
          <a:p>
            <a:r>
              <a:rPr lang="en-US" b="1" dirty="0">
                <a:hlinkClick r:id="rId17"/>
              </a:rPr>
              <a:t>JEFF BEZOS SETS NEW LA REAL ESTATE RECORD WITH $165M BEVERLY HILLS BUY</a:t>
            </a:r>
            <a:endParaRPr lang="en-US" dirty="0"/>
          </a:p>
          <a:p>
            <a:r>
              <a:rPr lang="en-US" dirty="0"/>
              <a:t>Especially as Bezos’ sexts were written months before </a:t>
            </a:r>
            <a:r>
              <a:rPr lang="en-US" dirty="0" err="1"/>
              <a:t>MacKenzie</a:t>
            </a:r>
            <a:r>
              <a:rPr lang="en-US" dirty="0"/>
              <a:t> and Bezos celebrated their 25th wedding anniversary in Miami.</a:t>
            </a:r>
          </a:p>
          <a:p>
            <a:r>
              <a:rPr lang="en-US" dirty="0"/>
              <a:t>Imagine </a:t>
            </a:r>
            <a:r>
              <a:rPr lang="en-US" dirty="0" err="1"/>
              <a:t>MacKenzie’s</a:t>
            </a:r>
            <a:r>
              <a:rPr lang="en-US" dirty="0"/>
              <a:t> humiliation. Imagine what she must have done to hide the worst from their four children while Bezos and Sanchez kept flying all over the country, checking out multimillion-dollar homes and parading their status as Big Tech’s Most Scandalous Couple.</a:t>
            </a:r>
          </a:p>
          <a:p>
            <a:r>
              <a:rPr lang="en-US" dirty="0"/>
              <a:t>LOS ANGELES, CA: WME's Patrick Whitesell, Lauren Sanchez and Amazon CEO Jeff Bezos attend Jeff Bezos and Matt Damon's "Manchester By The Sea" Holiday Party on December 3, 2016 in Los Angeles, California. (Photo by Todd Williamson/Getty Images for Ama</a:t>
            </a:r>
          </a:p>
          <a:p>
            <a:r>
              <a:rPr lang="en-US" dirty="0"/>
              <a:t>When </a:t>
            </a:r>
            <a:r>
              <a:rPr lang="en-US" dirty="0" err="1"/>
              <a:t>MacKenzie</a:t>
            </a:r>
            <a:r>
              <a:rPr lang="en-US" dirty="0"/>
              <a:t> married Bezos in 1993, he was just another computer nerd.</a:t>
            </a:r>
          </a:p>
          <a:p>
            <a:r>
              <a:rPr lang="en-US" dirty="0"/>
              <a:t>“I do remember the first time I heard him laugh,” she told the Seattle Post-Intelligencer in 2005. “I met him at the hedge fund where we worked in New York … I would hear him laughing all day. I fell in love with his laugh.”</a:t>
            </a:r>
          </a:p>
          <a:p>
            <a:r>
              <a:rPr lang="en-US" dirty="0"/>
              <a:t>At the time, </a:t>
            </a:r>
            <a:r>
              <a:rPr lang="en-US" dirty="0" err="1"/>
              <a:t>MacKenzie</a:t>
            </a:r>
            <a:r>
              <a:rPr lang="en-US" dirty="0"/>
              <a:t> was publicizing her debut novel, which took her eight years to write while she raised small children. Little is known of her story, but clearly she put her ambitions on hold so Bezos could pursue world domination.</a:t>
            </a:r>
          </a:p>
          <a:p>
            <a:r>
              <a:rPr lang="en-US" dirty="0"/>
              <a:t>After Jeff got himself a midlife mogul makeover in 2017 and began seeing Sanchez, a former host on “So You Think You Can Dance,” </a:t>
            </a:r>
            <a:r>
              <a:rPr lang="en-US" dirty="0" err="1"/>
              <a:t>MacKenzie</a:t>
            </a:r>
            <a:r>
              <a:rPr lang="en-US" dirty="0"/>
              <a:t> said nothing.</a:t>
            </a:r>
          </a:p>
          <a:p>
            <a:r>
              <a:rPr lang="en-US" dirty="0"/>
              <a:t>FILE - In this March 4, 2018 file photo, Jeff Bezos and wife </a:t>
            </a:r>
            <a:r>
              <a:rPr lang="en-US" dirty="0" err="1"/>
              <a:t>MacKenzie</a:t>
            </a:r>
            <a:r>
              <a:rPr lang="en-US" dirty="0"/>
              <a:t> Bezos arrive at the Vanity Fair Oscar Party in Beverly Hills, Calif. (Photo by Evan Agostini/</a:t>
            </a:r>
            <a:r>
              <a:rPr lang="en-US" dirty="0" err="1"/>
              <a:t>Invision</a:t>
            </a:r>
            <a:r>
              <a:rPr lang="en-US" dirty="0"/>
              <a:t>/AP, File)</a:t>
            </a:r>
          </a:p>
          <a:p>
            <a:r>
              <a:rPr lang="en-US" dirty="0"/>
              <a:t>She maintained her dignity, got a great divorce lawyer and walked away with more money than she’ll ever need (current worth: $62.3 billion).</a:t>
            </a:r>
          </a:p>
          <a:p>
            <a:r>
              <a:rPr lang="en-US" b="1" dirty="0">
                <a:hlinkClick r:id="rId18"/>
              </a:rPr>
              <a:t>GET FOX BUSINESS ON THE GO BY CLICKING HERE</a:t>
            </a:r>
            <a:endParaRPr lang="en-US" dirty="0"/>
          </a:p>
          <a:p>
            <a:r>
              <a:rPr lang="en-US" dirty="0"/>
              <a:t>Their divorce was settled out of court, which kept the custody arrangement for their three minor kids secret. She signed the Giving Pledge and said on Tuesday, in part:</a:t>
            </a:r>
          </a:p>
          <a:p>
            <a:r>
              <a:rPr lang="en-US" dirty="0"/>
              <a:t>“Like many, I watched the first half of 2020 with a mixture of heartbreak and horror.”</a:t>
            </a:r>
          </a:p>
          <a:p>
            <a:r>
              <a:rPr lang="en-US" dirty="0"/>
              <a:t>Subtext: My ex-husband soullessly profits from this pandemic while firing workers who are refused bathroom breaks and basic human dignity.</a:t>
            </a:r>
          </a:p>
          <a:p>
            <a:r>
              <a:rPr lang="en-US" dirty="0"/>
              <a:t>She also wrote: “There’s no question in my mind that anyone’s personal wealth is the product of a collective effort” — </a:t>
            </a:r>
            <a:r>
              <a:rPr lang="en-US" i="1" dirty="0"/>
              <a:t>ahem</a:t>
            </a:r>
            <a:r>
              <a:rPr lang="en-US" dirty="0"/>
              <a:t> — “and of social structures which present opportunities to some people, and obstacles to countless others.”</a:t>
            </a:r>
          </a:p>
          <a:p>
            <a:r>
              <a:rPr lang="en-US" dirty="0"/>
              <a:t>Bezos is notoriously stingy when it comes to charitable giving, preferring to compete with Elon Musk over colonizing space.</a:t>
            </a:r>
          </a:p>
          <a:p>
            <a:r>
              <a:rPr lang="en-US" dirty="0"/>
              <a:t>As Aniston infamously said of ex-husband Brad Pitt in 2005, “There‘s a sensitivity chip that’s missing.”</a:t>
            </a:r>
          </a:p>
          <a:p>
            <a:r>
              <a:rPr lang="en-US" dirty="0"/>
              <a:t>It’s hard to think of a more apt description of Bezos — or a better post-divorce life awaiting </a:t>
            </a:r>
            <a:r>
              <a:rPr lang="en-US" dirty="0" err="1"/>
              <a:t>MacKenzie</a:t>
            </a:r>
            <a:r>
              <a:rPr lang="en-US" dirty="0"/>
              <a:t> than the one she has designed for herself.</a:t>
            </a:r>
          </a:p>
          <a:p>
            <a:r>
              <a:rPr lang="en-US" dirty="0"/>
              <a:t>____________</a:t>
            </a:r>
          </a:p>
          <a:p>
            <a:r>
              <a:rPr lang="en-US" dirty="0"/>
              <a:t>Where is Putin’s family right now? Confirmed one thing before approving Ukraine invasion; What happened to Russians who went to find his girlfriend?</a:t>
            </a:r>
          </a:p>
          <a:p>
            <a:r>
              <a:rPr lang="en-US" dirty="0"/>
              <a:t>Thursday 03 March, 2022 | 3:17 </a:t>
            </a:r>
            <a:r>
              <a:rPr lang="en-US" dirty="0" err="1"/>
              <a:t>PMfamily-oneMOSCOW</a:t>
            </a:r>
            <a:r>
              <a:rPr lang="en-US" dirty="0"/>
              <a:t>: Russian President Vladimir Putin is the prince of tactics</a:t>
            </a:r>
          </a:p>
          <a:p>
            <a:r>
              <a:rPr lang="en-US" dirty="0"/>
              <a:t>Read full news at https://</a:t>
            </a:r>
            <a:r>
              <a:rPr lang="en-US" dirty="0" err="1"/>
              <a:t>keralakaumudi.com</a:t>
            </a:r>
            <a:r>
              <a:rPr lang="en-US" dirty="0"/>
              <a:t>/en/news/</a:t>
            </a:r>
            <a:r>
              <a:rPr lang="en-US" dirty="0" err="1"/>
              <a:t>news.php?id</a:t>
            </a:r>
            <a:r>
              <a:rPr lang="en-US" dirty="0"/>
              <a:t>=763488&amp;u=where-is-putin%E2%80%99s-family-right-now-confirmed-one-thing-before-approving-ukraine-invasion-what-happened-to-russians-who-went-to-find-his-girlfriend</a:t>
            </a:r>
          </a:p>
          <a:p>
            <a:r>
              <a:rPr lang="en-US" dirty="0"/>
              <a:t>The first thing Putin did after sending troops to Ukraine was to make his family safe. He had shifted his family to a secret underground bunker in Siberia, prior to the Ukraine invasion… Putin's wife was Lyudmila </a:t>
            </a:r>
            <a:r>
              <a:rPr lang="en-US" dirty="0" err="1"/>
              <a:t>Skrebneva</a:t>
            </a:r>
            <a:r>
              <a:rPr lang="en-US" dirty="0"/>
              <a:t>, a former air hostess. They were married in 1983 and got divorced in 2013.</a:t>
            </a:r>
            <a:endParaRPr lang="en-US" dirty="0">
              <a:cs typeface="ＭＳ Ｐゴシック" charset="0"/>
            </a:endParaRPr>
          </a:p>
        </p:txBody>
      </p:sp>
    </p:spTree>
    <p:extLst>
      <p:ext uri="{BB962C8B-B14F-4D97-AF65-F5344CB8AC3E}">
        <p14:creationId xmlns:p14="http://schemas.microsoft.com/office/powerpoint/2010/main" val="2557249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Moab still has the same name today—like Amman.</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436009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Yet Moab had the audacity to say that Judah was like all other nations‚ so God would judge them for this.</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044450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Edom avenged Judah (25:12-14).</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29621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9EA8DF-B9C8-7D41-8D7A-A6E5A743DF1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 English-131</a:t>
            </a:r>
          </a:p>
          <a:p>
            <a:r>
              <a:rPr lang="en-US" dirty="0">
                <a:latin typeface="Times New Roman" charset="0"/>
                <a:ea typeface="ＭＳ Ｐゴシック" charset="0"/>
                <a:cs typeface="ＭＳ Ｐゴシック" charset="0"/>
              </a:rPr>
              <a:t>OS-01-Gen21-36-slide 47</a:t>
            </a:r>
          </a:p>
          <a:p>
            <a:r>
              <a:rPr lang="en-US" dirty="0">
                <a:latin typeface="Times New Roman" charset="0"/>
                <a:ea typeface="ＭＳ Ｐゴシック" charset="0"/>
                <a:cs typeface="ＭＳ Ｐゴシック" charset="0"/>
              </a:rPr>
              <a:t>OS-39-Malachi-41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4704-672A-2D43-99AE-4521FEAD31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9D5248-4151-4C1C-9047-755317CB8647}" type="slidenum">
              <a:rPr kumimoji="0" lang="en-US" altLang="en-US" sz="1200"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E6E58F-014F-4358-88EA-F966C47F9C47}" type="slidenum">
              <a:rPr kumimoji="0" lang="en-US" altLang="en-US" sz="1200"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Petra was the capital within the rocks.</a:t>
            </a:r>
          </a:p>
          <a:p>
            <a:pPr eaLnBrk="1" hangingPunct="1"/>
            <a:endParaRPr lang="en-US" altLang="en-US" b="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E874A-668D-4694-BEBC-B3354372EDDE}" type="slidenum">
              <a:rPr kumimoji="0" lang="en-US" altLang="en-US" sz="1200"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Petra controlled both the north-south trade and the east-west Spice trade from India to Europe. </a:t>
            </a:r>
          </a:p>
          <a:p>
            <a:pPr eaLnBrk="1" hangingPunct="1"/>
            <a:endParaRPr lang="en-US" altLang="en-US" b="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AE222-857E-4A58-8C18-8D2BD5897580}" type="slidenum">
              <a:rPr kumimoji="0" lang="en-US" altLang="en-US" sz="1200"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Their false deity had three horns.</a:t>
            </a:r>
          </a:p>
          <a:p>
            <a:pPr eaLnBrk="1" hangingPunct="1"/>
            <a:endParaRPr lang="en-US" altLang="en-US" b="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God said that they had sinned greatly by avenging themselves against the people of Judah (25:12).</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2355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latin typeface="Arial" panose="020B0604020202020204" pitchFamily="34" charset="0"/>
                <a:cs typeface="Arial" panose="020B0604020202020204" pitchFamily="34" charset="0"/>
              </a:rPr>
              <a:t>In which area are we experiencing victory? It seems that Satan controls just about every domain—education, government, economy, arts, media, and even religion.</a:t>
            </a:r>
          </a:p>
          <a:p>
            <a:r>
              <a:rPr lang="en-US" b="0" dirty="0">
                <a:latin typeface="Arial" panose="020B0604020202020204" pitchFamily="34" charset="0"/>
                <a:cs typeface="Arial" panose="020B0604020202020204" pitchFamily="34" charset="0"/>
              </a:rPr>
              <a:t>We aren’t doing a great job in any of these.</a:t>
            </a:r>
          </a:p>
          <a:p>
            <a:r>
              <a:rPr lang="en-US" b="0" dirty="0">
                <a:latin typeface="Arial" panose="020B0604020202020204" pitchFamily="34" charset="0"/>
                <a:cs typeface="Arial" panose="020B0604020202020204" pitchFamily="34" charset="0"/>
              </a:rPr>
              <a:t>But how is God doing in running the world?</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301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Most of us have heard much about the Philistines since Goliath was a Philistine.</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508945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declared that Philistia fought not to protect themselves but out of revenge and contempt.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OB-14-Philistines-46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45</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075394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Tyre took pride in its beauty, power, trade, and leaders (26:1–28:19).</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155254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800EB2-1791-5048-8F25-DB5C23257A8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Tyre of Phoenicia was the most significant seaport city in the ancient world.</a:t>
            </a:r>
          </a:p>
        </p:txBody>
      </p:sp>
    </p:spTree>
    <p:extLst>
      <p:ext uri="{BB962C8B-B14F-4D97-AF65-F5344CB8AC3E}">
        <p14:creationId xmlns:p14="http://schemas.microsoft.com/office/powerpoint/2010/main" val="1744343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9BA4E2-56F7-6F4B-A12F-62CB882F12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19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19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E6ECAB6-32F8-7043-A4CF-2DD0CD1CB7D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19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1949A0F-38BE-644B-934A-DBECC5F7165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19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19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pPr algn="r" rtl="1"/>
            <a:r>
              <a:rPr lang="ar-SA" dirty="0">
                <a:latin typeface="Times New Roman" charset="0"/>
                <a:ea typeface="ＭＳ Ｐゴシック" charset="0"/>
                <a:cs typeface="ＭＳ Ｐゴシック" charset="0"/>
              </a:rPr>
              <a:t>كان رجال وصيدا يبحرون أفضل من الأشخاص الآخرين في العصور القديمة، وانشأوا موانئ تجارية عبر جميع أنحاء منطقة البحر الأبيض المتوسط. لا عجب أن سليمان استأجرهم أيضًا للإبحار في البحر الأحمر وصولاً إلى اليمن الحديث للحصول على الذهب (2 أخبار الأيام 9). تنبأ عليهم إشعياء (اصحاح 23) فيما بعد بالخراب بسبب كبريائهم. </a:t>
            </a:r>
          </a:p>
          <a:p>
            <a:endParaRPr lang="en-US" dirty="0">
              <a:latin typeface="Times New Roman" charset="0"/>
              <a:ea typeface="ＭＳ Ｐゴシック" charset="0"/>
              <a:cs typeface="ＭＳ Ｐゴシック" charset="0"/>
            </a:endParaRPr>
          </a:p>
          <a:p>
            <a:pPr algn="r" rtl="1"/>
            <a:r>
              <a:rPr lang="en-US" dirty="0">
                <a:latin typeface="Times New Roman" charset="0"/>
                <a:ea typeface="ＭＳ Ｐゴシック" charset="0"/>
                <a:cs typeface="ＭＳ Ｐゴシック" charset="0"/>
              </a:rPr>
              <a:t>_____________</a:t>
            </a:r>
          </a:p>
          <a:p>
            <a:pPr algn="r" rtl="1"/>
            <a:r>
              <a:rPr lang="ar-SA" dirty="0">
                <a:latin typeface="Times New Roman" charset="0"/>
                <a:ea typeface="ＭＳ Ｐゴシック" charset="0"/>
                <a:cs typeface="ＭＳ Ｐゴシック" charset="0"/>
              </a:rPr>
              <a:t>مسح شامل للعهد القديم – 14 أخبار الأيام الثاني - 132</a:t>
            </a:r>
          </a:p>
          <a:p>
            <a:pPr algn="r" rtl="1"/>
            <a:r>
              <a:rPr lang="ar-SA" dirty="0">
                <a:latin typeface="Times New Roman" charset="0"/>
                <a:ea typeface="ＭＳ Ｐゴシック" charset="0"/>
                <a:cs typeface="ＭＳ Ｐゴシック" charset="0"/>
              </a:rPr>
              <a:t>مسح شامل للعهد القديم 23 - إشعياء 13- 23 سلايد </a:t>
            </a:r>
            <a:r>
              <a:rPr lang="ar-JO" dirty="0">
                <a:latin typeface="Times New Roman" charset="0"/>
                <a:ea typeface="ＭＳ Ｐゴシック" charset="0"/>
                <a:cs typeface="ＭＳ Ｐゴシック" charset="0"/>
              </a:rPr>
              <a:t>130</a:t>
            </a:r>
            <a:endParaRPr lang="ar-SA"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4C9628-258E-734F-B729-8E8EF16B65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Cedars of Lebanon were the premier trees of antiquity used for Solomon’s temple.</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847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F00DA-6D99-2E40-9CD1-84EF6C971F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819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40234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2C0DFC-8838-5F4C-BD1B-104735CE041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Tyre had both a mainland and island fortress that took Babylon 13 years to conquer—but they did it.</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Charles H. Dyer, </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Ezekiel,</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in The Bible Knowledge Commentary, 1:1278-1279: </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26:7-14. God said He would bring from the north ... Nebuchadnezzar. </a:t>
            </a:r>
            <a:r>
              <a:rPr lang="en-US" b="1" dirty="0" err="1">
                <a:latin typeface="Arial" panose="020B0604020202020204" pitchFamily="34" charset="0"/>
                <a:ea typeface="ＭＳ Ｐゴシック" charset="0"/>
                <a:cs typeface="Arial" panose="020B0604020202020204" pitchFamily="34" charset="0"/>
              </a:rPr>
              <a:t>Tyre</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gloating over Jerusalem</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fall would be short-lived. The king who destroyed Jerusalem would also attack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After defeating Jerusalem, Nebuchadnezzar moved his army north to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in 585 B.C. and besieged the city for 13 years till all settlements on the mainland were destroyed.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could hold out for all those years because her navy brought in supplies that would otherwise have been depleted. Nebuchadnezzar destroyed mainland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(depicted graphically by Ezekiel, vv. 8-12), but not the island stronghold. However, other evidence indicates that the island surrendered to Nebuchadnezzar in 573-572 B.C. That year Baal II succeeded </a:t>
            </a:r>
            <a:r>
              <a:rPr lang="en-US" b="1" dirty="0" err="1">
                <a:latin typeface="Arial" panose="020B0604020202020204" pitchFamily="34" charset="0"/>
                <a:ea typeface="ＭＳ Ｐゴシック" charset="0"/>
                <a:cs typeface="Arial" panose="020B0604020202020204" pitchFamily="34" charset="0"/>
              </a:rPr>
              <a:t>Ethbaal</a:t>
            </a:r>
            <a:r>
              <a:rPr lang="en-US" b="1" dirty="0">
                <a:latin typeface="Arial" panose="020B0604020202020204" pitchFamily="34" charset="0"/>
                <a:ea typeface="ＭＳ Ｐゴシック" charset="0"/>
                <a:cs typeface="Arial" panose="020B0604020202020204" pitchFamily="34" charset="0"/>
              </a:rPr>
              <a:t> III to the throne of </a:t>
            </a:r>
            <a:r>
              <a:rPr lang="en-US" b="1" dirty="0" err="1">
                <a:latin typeface="Arial" panose="020B0604020202020204" pitchFamily="34" charset="0"/>
                <a:ea typeface="ＭＳ Ｐゴシック" charset="0"/>
                <a:cs typeface="Arial" panose="020B0604020202020204" pitchFamily="34" charset="0"/>
              </a:rPr>
              <a:t>Tyre</a:t>
            </a:r>
            <a:r>
              <a:rPr lang="en-US" b="1" dirty="0">
                <a:latin typeface="Arial" panose="020B0604020202020204" pitchFamily="34" charset="0"/>
                <a:ea typeface="ＭＳ Ｐゴシック" charset="0"/>
                <a:cs typeface="Arial" panose="020B0604020202020204" pitchFamily="34" charset="0"/>
              </a:rPr>
              <a:t>. Most likely this was a political move by Nebuchadnezzar to remove the rebellious king and install a loyal vassal king. Some think </a:t>
            </a:r>
            <a:r>
              <a:rPr lang="en-US" b="1" dirty="0" err="1">
                <a:latin typeface="Arial" panose="020B0604020202020204" pitchFamily="34" charset="0"/>
                <a:ea typeface="ＭＳ Ｐゴシック" charset="0"/>
                <a:cs typeface="Arial" panose="020B0604020202020204" pitchFamily="34" charset="0"/>
              </a:rPr>
              <a:t>Ethbaal</a:t>
            </a:r>
            <a:r>
              <a:rPr lang="en-US" b="1" dirty="0">
                <a:latin typeface="Arial" panose="020B0604020202020204" pitchFamily="34" charset="0"/>
                <a:ea typeface="ＭＳ Ｐゴシック" charset="0"/>
                <a:cs typeface="Arial" panose="020B0604020202020204" pitchFamily="34" charset="0"/>
              </a:rPr>
              <a:t> III was deported to Babylon, but 28:8-9 seems to indicate that Nebuchadnezzar assassinated him.</a:t>
            </a:r>
            <a:r>
              <a:rPr lang="ru-RU"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565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395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395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E64A7A8-34E1-2C44-93F3-479B4B07916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39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A32E0EF-F0B5-9F4F-9865-2D6CDCD66B6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3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3958"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131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805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805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D30090-328E-A041-9A10-00C23DE075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80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D97E9B8-0BEE-8246-82D8-E962DF9F157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8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805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OB-15-Phoenicians-15</a:t>
            </a:r>
          </a:p>
          <a:p>
            <a:r>
              <a:rPr lang="en-US" dirty="0">
                <a:latin typeface="Times New Roman" charset="0"/>
                <a:ea typeface="ＭＳ Ｐゴシック" charset="0"/>
                <a:cs typeface="ＭＳ Ｐゴシック" charset="0"/>
              </a:rPr>
              <a:t>OS-14-2Chron-134</a:t>
            </a:r>
          </a:p>
          <a:p>
            <a:r>
              <a:rPr lang="en-US" dirty="0">
                <a:latin typeface="Times New Roman" charset="0"/>
                <a:ea typeface="ＭＳ Ｐゴシック" charset="0"/>
                <a:cs typeface="ＭＳ Ｐゴシック" charset="0"/>
              </a:rPr>
              <a:t>OS-23-Isaiah13-23-slide 134</a:t>
            </a:r>
          </a:p>
          <a:p>
            <a:r>
              <a:rPr lang="en-US" dirty="0">
                <a:latin typeface="Times New Roman" charset="0"/>
                <a:ea typeface="ＭＳ Ｐゴシック" charset="0"/>
                <a:cs typeface="ＭＳ Ｐゴシック" charset="0"/>
              </a:rPr>
              <a:t>OS-Ezek25-32—slide 57</a:t>
            </a:r>
          </a:p>
          <a:p>
            <a:pPr eaLnBrk="1" hangingPunct="1"/>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50680-6946-484E-8673-FB3A0C767E7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Quality ships enabled Tyrians to travel all the way to Tarshish—modern Spain—to buy precious metals and slaves on the way to Greece.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The Phoenicians were the master shipbuilders and sailors of antiquity. Their ability to conquer the seas gave them an empire of colonies spanning the Mediterranean. This brought untold wealth to them, despite being on the geographical edge of the "Great Sea," or the Mediterranean.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_____________</a:t>
            </a:r>
          </a:p>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OB-15-Phoencians-12</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140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58</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4162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62E402-E250-744C-8597-8E16AA0DD97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36930" name="Rectangle 2"/>
          <p:cNvSpPr>
            <a:spLocks noGrp="1" noRot="1" noChangeAspect="1" noChangeArrowheads="1" noTextEdit="1"/>
          </p:cNvSpPr>
          <p:nvPr>
            <p:ph type="sldImg"/>
          </p:nvPr>
        </p:nvSpPr>
        <p:spPr>
          <a:ln/>
        </p:spPr>
      </p:sp>
      <p:sp>
        <p:nvSpPr>
          <p:cNvPr id="636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 prince of Tyre would be overthrown for his claim to be God in order to prove God's sovereignty (28:1-10).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57487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98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898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AAF73D-8F3E-EB49-B957-D4235718968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89860" name="Rectangle 1"/>
          <p:cNvSpPr>
            <a:spLocks noGrp="1" noRot="1" noChangeAspect="1" noChangeArrowheads="1"/>
          </p:cNvSpPr>
          <p:nvPr>
            <p:ph type="sldImg"/>
          </p:nvPr>
        </p:nvSpPr>
        <p:spPr>
          <a:xfrm>
            <a:off x="1143000" y="685800"/>
            <a:ext cx="4572000" cy="3429000"/>
          </a:xfrm>
          <a:solidFill>
            <a:srgbClr val="FFFFFF"/>
          </a:solidFill>
          <a:ln/>
        </p:spPr>
      </p:sp>
      <p:sp>
        <p:nvSpPr>
          <p:cNvPr id="88986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Some think him only the human king. Other say he was Satan. Probably he was the human king who acted like Satan long before him in his pride and splendor.</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OB-14-Phonecians-14</a:t>
            </a:r>
          </a:p>
          <a:p>
            <a:r>
              <a:rPr lang="en-US" dirty="0">
                <a:latin typeface="Times New Roman" charset="0"/>
                <a:ea typeface="ＭＳ Ｐゴシック" charset="0"/>
                <a:cs typeface="ＭＳ Ｐゴシック" charset="0"/>
              </a:rPr>
              <a:t>OS-23-Isaiah13-23-slide 143</a:t>
            </a:r>
          </a:p>
          <a:p>
            <a:r>
              <a:rPr lang="en-US" dirty="0">
                <a:latin typeface="Times New Roman" charset="0"/>
                <a:ea typeface="ＭＳ Ｐゴシック" charset="0"/>
                <a:cs typeface="ＭＳ Ｐゴシック" charset="0"/>
              </a:rPr>
              <a:t>OS-Ezek25-32—slide 61</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009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009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8E372C9-D6AF-6F48-BD06-830775AAE75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01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FF8DC90-13F1-9A47-B421-CED6DBB1B31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01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9001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214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214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C8A7570-8978-8C4A-B74E-7ECC2D66BCB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2148" name="Rectangle 1"/>
          <p:cNvSpPr>
            <a:spLocks noGrp="1" noRot="1" noChangeAspect="1" noChangeArrowheads="1"/>
          </p:cNvSpPr>
          <p:nvPr>
            <p:ph type="sldImg"/>
          </p:nvPr>
        </p:nvSpPr>
        <p:spPr>
          <a:xfrm>
            <a:off x="1143000" y="685800"/>
            <a:ext cx="4572000" cy="3429000"/>
          </a:xfrm>
          <a:solidFill>
            <a:srgbClr val="FFFFFF"/>
          </a:solidFill>
          <a:ln/>
        </p:spPr>
      </p:sp>
      <p:sp>
        <p:nvSpPr>
          <p:cNvPr id="902149"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00363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Sidon showed maliciousness against Judah (28:20-26).</a:t>
            </a:r>
          </a:p>
          <a:p>
            <a:r>
              <a:rPr lang="en-US" b="1" dirty="0">
                <a:latin typeface="Arial" panose="020B0604020202020204" pitchFamily="34" charset="0"/>
                <a:cs typeface="Arial" panose="020B0604020202020204" pitchFamily="34" charset="0"/>
              </a:rPr>
              <a:t>This Phoenician city north of Tyre was also wealthy and powerful.</a:t>
            </a:r>
          </a:p>
          <a:p>
            <a:r>
              <a:rPr lang="en-US" b="1" dirty="0">
                <a:latin typeface="Arial" panose="020B0604020202020204" pitchFamily="34" charset="0"/>
                <a:cs typeface="Arial" panose="020B0604020202020204" pitchFamily="34" charset="0"/>
              </a:rPr>
              <a:t>But God said that judgment would come via plague and war due to oppressing Israel.</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4269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redeeminggod.com</a:t>
            </a:r>
            <a:r>
              <a:rPr lang="en-US" dirty="0">
                <a:cs typeface="ＭＳ Ｐゴシック" charset="0"/>
              </a:rPr>
              <a:t>/god-is-a-bad-judge/#comments</a:t>
            </a:r>
          </a:p>
          <a:p>
            <a:r>
              <a:rPr lang="en-US" dirty="0">
                <a:cs typeface="ＭＳ Ｐゴシック" charset="0"/>
              </a:rPr>
              <a:t>Accessed 9 June 2022</a:t>
            </a:r>
          </a:p>
          <a:p>
            <a:endParaRPr lang="en-US" dirty="0">
              <a:cs typeface="ＭＳ Ｐゴシック" charset="0"/>
            </a:endParaRPr>
          </a:p>
          <a:p>
            <a:r>
              <a:rPr lang="en-US" dirty="0"/>
              <a:t>God is a terrible judge. Seriously. If He served in any court in our country, He would probably wind up in prison.</a:t>
            </a:r>
          </a:p>
          <a:p>
            <a:r>
              <a:rPr lang="en-US" dirty="0"/>
              <a:t>I am not trying to malign God; I am just stating the way things are.</a:t>
            </a:r>
          </a:p>
          <a:p>
            <a:r>
              <a:rPr lang="en-US" dirty="0"/>
              <a:t>Look at the facts:</a:t>
            </a:r>
          </a:p>
          <a:p>
            <a:r>
              <a:rPr lang="en-US" b="1" dirty="0"/>
              <a:t>1. God is the judge of the world, but the world is in quite a mess.</a:t>
            </a:r>
          </a:p>
          <a:p>
            <a:r>
              <a:rPr lang="en-US" dirty="0"/>
              <a:t>NT Wright put it this way: “What on earth might it mean today to speak of Jesus being ‘king’ or ‘in charge,’ in view of the fact that so many things in the world give no hint of such a thing?” (</a:t>
            </a:r>
            <a:r>
              <a:rPr lang="en-US" i="1" dirty="0"/>
              <a:t>Simply Jesus</a:t>
            </a:r>
            <a:r>
              <a:rPr lang="en-US" dirty="0"/>
              <a:t>, 55).</a:t>
            </a:r>
          </a:p>
          <a:p>
            <a:r>
              <a:rPr lang="en-US" dirty="0"/>
              <a:t>Have you looked around the world recently? Does it </a:t>
            </a:r>
            <a:r>
              <a:rPr lang="en-US" i="1" dirty="0"/>
              <a:t>look </a:t>
            </a:r>
            <a:r>
              <a:rPr lang="en-US" dirty="0"/>
              <a:t>like God is in charge? Nope. In fact, for this very reason, many theologians think that God is “in charge” in name only, and that Satan is still the the one pulling the strings. God will not be fully in charge, they say, until the new heavens and the new earth.</a:t>
            </a:r>
          </a:p>
          <a:p>
            <a:r>
              <a:rPr lang="en-US" dirty="0"/>
              <a:t>Yes, well, though there is some truth in that perspective, the fact of the matter is that most of the New Testament seems to lead us to believe that God truly is in charge, not just in name, but in practice as well. Of course, what does it mean to be “in charge”? Nobody disputes that God is “in control.” What is disputed is, “How?”</a:t>
            </a:r>
          </a:p>
          <a:p>
            <a:r>
              <a:rPr lang="en-US" dirty="0"/>
              <a:t>Is it absolute control (entailing the loss of freedom), mind control (hardly), crowd control (I like that image), ultimate control (certainly)? Most seem to use the word in the sense of absolute control, and that is deeply unfortunate language (Creation Untamed</a:t>
            </a:r>
            <a:r>
              <a:rPr lang="en-US" i="1" dirty="0"/>
              <a:t>, </a:t>
            </a:r>
            <a:r>
              <a:rPr lang="en-US" dirty="0"/>
              <a:t>62).</a:t>
            </a:r>
          </a:p>
          <a:p>
            <a:r>
              <a:rPr lang="en-US" b="1" dirty="0"/>
              <a:t>2. It takes God way too long to pass judgment.</a:t>
            </a:r>
          </a:p>
          <a:p>
            <a:r>
              <a:rPr lang="en-US" dirty="0"/>
              <a:t>When God pronounces judgment on someone (or a group of </a:t>
            </a:r>
            <a:r>
              <a:rPr lang="en-US" dirty="0" err="1"/>
              <a:t>someones</a:t>
            </a:r>
            <a:r>
              <a:rPr lang="en-US" dirty="0"/>
              <a:t>), we expect fireballs and lightning bolts to fall out of heaven right then and there. But they never do. God waits. And waits. And waits.</a:t>
            </a:r>
          </a:p>
          <a:p>
            <a:r>
              <a:rPr lang="en-US" dirty="0"/>
              <a:t>And while He waits, the evil persists and grows. People suffer and die. And we begin to think that maybe God didn’t mean what He said.</a:t>
            </a:r>
          </a:p>
          <a:p>
            <a:r>
              <a:rPr lang="en-US" dirty="0"/>
              <a:t>God pronounced judgment on the people living during the days of Noah (Gen 6:5, 11-13). But he let this evil continue for another 120 years (Gen 5:32; 6:3; 7:6). One wonders how many women got raped during that 120 years? How many people murdered? How many slaves tortured? How many children molested? If “the wickedness of man was great in the earth, and every intent of the thoughts of his heart was only evil continually” (Gen 6:5), imagine the evil that continued to take place during those 120 years?!</a:t>
            </a:r>
          </a:p>
          <a:p>
            <a:r>
              <a:rPr lang="en-US" dirty="0"/>
              <a:t>Actually, don’t imagine it. It is too depressing and shocking.</a:t>
            </a:r>
          </a:p>
          <a:p>
            <a:r>
              <a:rPr lang="en-US" dirty="0"/>
              <a:t>This is why biblical writer after writer call on God to act, to judge, to pay attention, to look at the suffering. God says one thing, and we wait for justice to appear, but it never does. God seems to sit idly by while evil goes unchecked and his judgments go unenforced. Which raises the second point.</a:t>
            </a:r>
          </a:p>
          <a:p>
            <a:r>
              <a:rPr lang="en-US" b="1" dirty="0"/>
              <a:t>3. When God does make a judgment, He is way too lenient.</a:t>
            </a:r>
          </a:p>
          <a:p>
            <a:r>
              <a:rPr lang="en-US" dirty="0"/>
              <a:t>Even when God does pass judgment, it often seems that His decisions are way too lenient.</a:t>
            </a:r>
          </a:p>
          <a:p>
            <a:r>
              <a:rPr lang="en-US" dirty="0"/>
              <a:t>Sometimes God seems like a parent who just doesn’t want to admit that his child is doing anything wrong. While all the world is saying, “Kill them! Lock them up! Send them away forever!” God gives “slaps on the wrist” over and over, sometimes to the point of embarrassment. He </a:t>
            </a:r>
            <a:r>
              <a:rPr lang="en-US" i="1" dirty="0"/>
              <a:t>literally</a:t>
            </a:r>
            <a:r>
              <a:rPr lang="en-US" dirty="0"/>
              <a:t> lets people get away with murder, and frequently, much worse than murder.</a:t>
            </a:r>
          </a:p>
          <a:p>
            <a:r>
              <a:rPr lang="en-US" dirty="0"/>
              <a:t>Terence Fretheim writes about the leniency of God this way:</a:t>
            </a:r>
          </a:p>
          <a:p>
            <a:r>
              <a:rPr lang="en-US" dirty="0"/>
              <a:t>God is more like a parent, openly anguished over what to do about a wayward child. (e.g., Hosea 6:4, “What shall I do with you?” and 11:1-9). What would courtrooms be like if judges were to display such personal anguish and anger? To mix metaphors: if God is viewed as the divine judge behind the bench, remember that God is also the spouse of the accused one in the dock! Objectivity or neutrality goes out the door!</a:t>
            </a:r>
          </a:p>
          <a:p>
            <a:r>
              <a:rPr lang="en-US" dirty="0"/>
              <a:t>Sure, theologians tell us that a day is coming when all will be set straight and all wrongs will be corrected. But what comfort is for the woman who was raped </a:t>
            </a:r>
            <a:r>
              <a:rPr lang="en-US" i="1" dirty="0"/>
              <a:t>now, </a:t>
            </a:r>
            <a:r>
              <a:rPr lang="en-US" dirty="0"/>
              <a:t>and lives her whole life in shame and fear without ever seeing justice? What comfort is some sort of future retribution for the child who has been abused since birth?</a:t>
            </a:r>
          </a:p>
          <a:p>
            <a:r>
              <a:rPr lang="en-US" dirty="0"/>
              <a:t>It is none. At least, none I can discern.</a:t>
            </a:r>
          </a:p>
          <a:p>
            <a:r>
              <a:rPr lang="en-US" dirty="0"/>
              <a:t>There is certainly something about all this that I do not understand with God, but I have trouble figuring out how it will make a little girl feel better when she was raped and beaten continually from the time she was two years old until she died at age 16 to get to heaven and look down upon the earth and see her abuser living a rich life and for God to say to her, “Don’t worry. I’ll discipline him some day. But for now, let him enjoy his steak dinners, his vacations, his fancy houses, and all the other girls he is going to rape.”</a:t>
            </a:r>
          </a:p>
          <a:p>
            <a:r>
              <a:rPr lang="en-US" dirty="0"/>
              <a:t>WHAT?!!!!</a:t>
            </a:r>
          </a:p>
          <a:p>
            <a:r>
              <a:rPr lang="en-US" b="1" dirty="0"/>
              <a:t>4. God allows His judgments to be influenced by people.</a:t>
            </a:r>
          </a:p>
          <a:p>
            <a:r>
              <a:rPr lang="en-US" dirty="0"/>
              <a:t>God sets out to obliterate everybody in Sodom and Gomorrah, but Abraham gets him to agree to not destroy these cities if 10 righteous people can be found in them.</a:t>
            </a:r>
          </a:p>
          <a:p>
            <a:r>
              <a:rPr lang="en-US" dirty="0"/>
              <a:t>God decided to destroy Israel for their insolence, but Moses persuades Him to hold off.</a:t>
            </a:r>
          </a:p>
          <a:p>
            <a:r>
              <a:rPr lang="en-US" dirty="0"/>
              <a:t>God tells Jonah to preach judgment upon Nineveh, but because they show some signs of repentance, He holds off for a couple hundred years while they continue to run roughshod over the entire Ancient World (some repentance </a:t>
            </a:r>
            <a:r>
              <a:rPr lang="en-US" i="1" dirty="0"/>
              <a:t>that was</a:t>
            </a:r>
            <a:r>
              <a:rPr lang="en-US" dirty="0"/>
              <a:t>!).</a:t>
            </a:r>
          </a:p>
          <a:p>
            <a:r>
              <a:rPr lang="en-US" dirty="0"/>
              <a:t>So it seems that God makes a judgment and then backs off of His decisions when people complain, or when they show the least little sign of remorse for what they have done. What kind of judgments are these if God can be so easily and quickly turned away from what He had decided to do?</a:t>
            </a:r>
          </a:p>
          <a:p>
            <a:r>
              <a:rPr lang="en-US" dirty="0"/>
              <a:t>One wonders if God would have held back the flood during the days of Noah if the people would have shown some signs of remorse.</a:t>
            </a:r>
          </a:p>
          <a:p>
            <a:r>
              <a:rPr lang="en-US" b="1" dirty="0">
                <a:effectLst/>
              </a:rPr>
              <a:t>What is the solution to all this?</a:t>
            </a:r>
            <a:endParaRPr lang="en-US" b="1" dirty="0"/>
          </a:p>
          <a:p>
            <a:r>
              <a:rPr lang="en-US" dirty="0"/>
              <a:t>There are only a few things that can be said in the face of all this (seemingly) divine injustice. At least, here is how I try to make sense of it in my own mind.</a:t>
            </a:r>
          </a:p>
          <a:p>
            <a:r>
              <a:rPr lang="en-US" dirty="0"/>
              <a:t>God alone knows everything about everyone.</a:t>
            </a:r>
          </a:p>
          <a:p>
            <a:r>
              <a:rPr lang="en-US" dirty="0"/>
              <a:t>Based on what God knows about people, He forgives and loves them still, and is patient with them.</a:t>
            </a:r>
          </a:p>
          <a:p>
            <a:r>
              <a:rPr lang="en-US" dirty="0"/>
              <a:t>I do not know everything about everyone.</a:t>
            </a:r>
          </a:p>
          <a:p>
            <a:r>
              <a:rPr lang="en-US" dirty="0"/>
              <a:t>If I did, maybe I would see (as God does) why some people deserve extra grace, patience, and longsuffering.</a:t>
            </a:r>
          </a:p>
          <a:p>
            <a:r>
              <a:rPr lang="en-US" dirty="0"/>
              <a:t>This is partly why it is so dangerous for us, as mere humans, to pass judgement and condemnation on others. We do not see what God sees. We do not know what God knows. If the only Being in the universe Who knows everything about everybody refused to pounce on people every time they go against His will (and thank God He doesn’t do this with us, either!), who are we to think we can rightly judge and condemn another person based on our extremely limited knowledge of what has happened in their lives?</a:t>
            </a:r>
          </a:p>
          <a:p>
            <a:r>
              <a:rPr lang="en-US" dirty="0"/>
              <a:t>Yes, yes, the law courts and our government must pass judgment. I am not talking about that at all. I am talking about us as individuals trying to sit in judgment on other people about the decisions they have made in their own lives. Look, when we fail in life, we want other people to give us the benefit of the doubt. We see some of the things that have happened to us in life and how these things led us to make bad decisions, which led to even more bad decisions, and sometimes even good decisions which went wrong, so that we ended up doing something terrible. We see some of this in our own lives, and want grace, mercy, and understanding from others. And God, who sees all, gives it. So let us, as God’s people, try to show the same grace, mercy, and patience toward others as we hope they would show toward us.</a:t>
            </a:r>
          </a:p>
          <a:p>
            <a:r>
              <a:rPr lang="en-US" dirty="0"/>
              <a:t>This isn’t a solution to the problem of evil, but simply a willingness to reserve judgment and trust in the goodness and graciousness of God.</a:t>
            </a:r>
          </a:p>
          <a:p>
            <a:r>
              <a:rPr lang="en-US" dirty="0"/>
              <a:t>So it seems that the problem is not so much with God, but with our own limited understanding and knowledge. We do not see or know all that God sees and knows.</a:t>
            </a:r>
          </a:p>
          <a:p>
            <a:r>
              <a:rPr lang="en-US" dirty="0"/>
              <a:t>In the end, it is not exactly that God is a bad judge, as much as He is a merciful and compassionate judge, slow to anger and abounding in love.</a:t>
            </a:r>
          </a:p>
          <a:p>
            <a:endParaRPr lang="en-US" dirty="0">
              <a:cs typeface="ＭＳ Ｐゴシック" charset="0"/>
            </a:endParaRPr>
          </a:p>
        </p:txBody>
      </p:sp>
    </p:spTree>
    <p:extLst>
      <p:ext uri="{BB962C8B-B14F-4D97-AF65-F5344CB8AC3E}">
        <p14:creationId xmlns:p14="http://schemas.microsoft.com/office/powerpoint/2010/main" val="2976532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17707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was stronger than Egypt.</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00325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God likens Egypt to a huge but clumsy water monster.</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0113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And God promises that Egypt—the superpower of the day—would be the lowliest of nations even until today!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180361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Ironically, the conqueror got no pay from the wealthiest city of all (29:18)!</a:t>
            </a:r>
          </a:p>
        </p:txBody>
      </p:sp>
    </p:spTree>
    <p:extLst>
      <p:ext uri="{BB962C8B-B14F-4D97-AF65-F5344CB8AC3E}">
        <p14:creationId xmlns:p14="http://schemas.microsoft.com/office/powerpoint/2010/main" val="26465125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would pay Babylon for Tyre by defeating Egypt (29:19-21).</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214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5775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978376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286260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5178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redeeminggod.com</a:t>
            </a:r>
            <a:r>
              <a:rPr lang="en-US" dirty="0">
                <a:cs typeface="ＭＳ Ｐゴシック" charset="0"/>
              </a:rPr>
              <a:t>/god-is-a-bad-judge/#comments</a:t>
            </a:r>
          </a:p>
          <a:p>
            <a:r>
              <a:rPr lang="en-US" dirty="0">
                <a:cs typeface="ＭＳ Ｐゴシック" charset="0"/>
              </a:rPr>
              <a:t>Accessed 9 June 2022</a:t>
            </a:r>
          </a:p>
          <a:p>
            <a:endParaRPr lang="en-US" dirty="0">
              <a:cs typeface="ＭＳ Ｐゴシック" charset="0"/>
            </a:endParaRPr>
          </a:p>
          <a:p>
            <a:r>
              <a:rPr lang="en-US" dirty="0"/>
              <a:t>God is a terrible judge. Seriously. If He served in any court in our country, He would probably wind up in prison.</a:t>
            </a:r>
          </a:p>
          <a:p>
            <a:r>
              <a:rPr lang="en-US" dirty="0"/>
              <a:t>I am not trying to malign God; I am just stating the way things are.</a:t>
            </a:r>
          </a:p>
          <a:p>
            <a:r>
              <a:rPr lang="en-US" dirty="0"/>
              <a:t>Look at the facts:</a:t>
            </a:r>
          </a:p>
          <a:p>
            <a:r>
              <a:rPr lang="en-US" b="1" dirty="0"/>
              <a:t>1. God is the judge of the world, but the world is in quite a mess.</a:t>
            </a:r>
          </a:p>
          <a:p>
            <a:r>
              <a:rPr lang="en-US" dirty="0"/>
              <a:t>NT Wright put it this way: “What on earth might it mean today to speak of Jesus being ‘king’ or ‘in charge,’ in view of the fact that so many things in the world give no hint of such a thing?” (</a:t>
            </a:r>
            <a:r>
              <a:rPr lang="en-US" i="1" dirty="0"/>
              <a:t>Simply Jesus</a:t>
            </a:r>
            <a:r>
              <a:rPr lang="en-US" dirty="0"/>
              <a:t>, 55).</a:t>
            </a:r>
          </a:p>
          <a:p>
            <a:r>
              <a:rPr lang="en-US" dirty="0"/>
              <a:t>Have you looked around the world recently? Does it </a:t>
            </a:r>
            <a:r>
              <a:rPr lang="en-US" i="1" dirty="0"/>
              <a:t>look </a:t>
            </a:r>
            <a:r>
              <a:rPr lang="en-US" dirty="0"/>
              <a:t>like God is in charge? Nope. In fact, for this very reason, many theologians think that God is “in charge” in name only, and that Satan is still the the one pulling the strings. God will not be fully in charge, they say, until the new heavens and the new earth.</a:t>
            </a:r>
          </a:p>
          <a:p>
            <a:r>
              <a:rPr lang="en-US" dirty="0"/>
              <a:t>Yes, well, though there is some truth in that perspective, the fact of the matter is that most of the New Testament seems to lead us to believe that God truly is in charge, not just in name, but in practice as well. Of course, what does it mean to be “in charge”? Nobody disputes that God is “in control.” What is disputed is, “How?”</a:t>
            </a:r>
          </a:p>
          <a:p>
            <a:r>
              <a:rPr lang="en-US" dirty="0"/>
              <a:t>Is it absolute control (entailing the loss of freedom), mind control (hardly), crowd control (I like that image), ultimate control (certainly)? Most seem to use the word in the sense of absolute control, and that is deeply unfortunate language (Creation Untamed</a:t>
            </a:r>
            <a:r>
              <a:rPr lang="en-US" i="1" dirty="0"/>
              <a:t>, </a:t>
            </a:r>
            <a:r>
              <a:rPr lang="en-US" dirty="0"/>
              <a:t>62).</a:t>
            </a:r>
          </a:p>
          <a:p>
            <a:r>
              <a:rPr lang="en-US" b="1" dirty="0"/>
              <a:t>2. It takes God way too long to pass judgment.</a:t>
            </a:r>
          </a:p>
          <a:p>
            <a:r>
              <a:rPr lang="en-US" dirty="0"/>
              <a:t>When God pronounces judgment on someone (or a group of </a:t>
            </a:r>
            <a:r>
              <a:rPr lang="en-US" dirty="0" err="1"/>
              <a:t>someones</a:t>
            </a:r>
            <a:r>
              <a:rPr lang="en-US" dirty="0"/>
              <a:t>), we expect fireballs and lightning bolts to fall out of heaven right then and there. But they never do. God waits. And waits. And waits.</a:t>
            </a:r>
          </a:p>
          <a:p>
            <a:r>
              <a:rPr lang="en-US" dirty="0"/>
              <a:t>And while He waits, the evil persists and grows. People suffer and die. And we begin to think that maybe God didn’t mean what He said.</a:t>
            </a:r>
          </a:p>
          <a:p>
            <a:r>
              <a:rPr lang="en-US" dirty="0"/>
              <a:t>God pronounced judgment on the people living during the days of Noah (Gen 6:5, 11-13). But he let this evil continue for another 120 years (Gen 5:32; 6:3; 7:6). One wonders how many women got raped during that 120 years? How many people murdered? How many slaves tortured? How many children molested? If “the wickedness of man was great in the earth, and every intent of the thoughts of his heart was only evil continually” (Gen 6:5), imagine the evil that continued to take place during those 120 years?!</a:t>
            </a:r>
          </a:p>
          <a:p>
            <a:r>
              <a:rPr lang="en-US" dirty="0"/>
              <a:t>Actually, don’t imagine it. It is too depressing and shocking.</a:t>
            </a:r>
          </a:p>
          <a:p>
            <a:r>
              <a:rPr lang="en-US" dirty="0"/>
              <a:t>This is why biblical writer after writer call on God to act, to judge, to pay attention, to look at the suffering. God says one thing, and we wait for justice to appear, but it never does. God seems to sit idly by while evil goes unchecked and his judgments go unenforced. Which raises the second point.</a:t>
            </a:r>
          </a:p>
          <a:p>
            <a:r>
              <a:rPr lang="en-US" b="1" dirty="0"/>
              <a:t>3. When God does make a judgment, He is way too lenient.</a:t>
            </a:r>
          </a:p>
          <a:p>
            <a:r>
              <a:rPr lang="en-US" dirty="0"/>
              <a:t>Even when God does pass judgment, it often seems that His decisions are way too lenient.</a:t>
            </a:r>
          </a:p>
          <a:p>
            <a:r>
              <a:rPr lang="en-US" dirty="0"/>
              <a:t>Sometimes God seems like a parent who just doesn’t want to admit that his child is doing anything wrong. While all the world is saying, “Kill them! Lock them up! Send them away forever!” God gives “slaps on the wrist” over and over, sometimes to the point of embarrassment. He </a:t>
            </a:r>
            <a:r>
              <a:rPr lang="en-US" i="1" dirty="0"/>
              <a:t>literally</a:t>
            </a:r>
            <a:r>
              <a:rPr lang="en-US" dirty="0"/>
              <a:t> lets people get away with murder, and frequently, much worse than murder.</a:t>
            </a:r>
          </a:p>
          <a:p>
            <a:r>
              <a:rPr lang="en-US" dirty="0"/>
              <a:t>Terence Fretheim writes about the leniency of God this way:</a:t>
            </a:r>
          </a:p>
          <a:p>
            <a:r>
              <a:rPr lang="en-US" dirty="0"/>
              <a:t>God is more like a parent, openly anguished over what to do about a wayward child. (e.g., Hosea 6:4, “What shall I do with you?” and 11:1-9). What would courtrooms be like if judges were to display such personal anguish and anger? To mix metaphors: if God is viewed as the divine judge behind the bench, remember that God is also the spouse of the accused one in the dock! Objectivity or neutrality goes out the door!</a:t>
            </a:r>
          </a:p>
          <a:p>
            <a:r>
              <a:rPr lang="en-US" dirty="0"/>
              <a:t>Sure, theologians tell us that a day is coming when all will be set straight and all wrongs will be corrected. But what comfort is for the woman who was raped </a:t>
            </a:r>
            <a:r>
              <a:rPr lang="en-US" i="1" dirty="0"/>
              <a:t>now, </a:t>
            </a:r>
            <a:r>
              <a:rPr lang="en-US" dirty="0"/>
              <a:t>and lives her whole life in shame and fear without ever seeing justice? What comfort is some sort of future retribution for the child who has been abused since birth?</a:t>
            </a:r>
          </a:p>
          <a:p>
            <a:r>
              <a:rPr lang="en-US" dirty="0"/>
              <a:t>It is none. At least, none I can discern.</a:t>
            </a:r>
          </a:p>
          <a:p>
            <a:r>
              <a:rPr lang="en-US" dirty="0"/>
              <a:t>There is certainly something about all this that I do not understand with God, but I have trouble figuring out how it will make a little girl feel better when she was raped and beaten continually from the time she was two years old until she died at age 16 to get to heaven and look down upon the earth and see her abuser living a rich life and for God to say to her, “Don’t worry. I’ll discipline him some day. But for now, let him enjoy his steak dinners, his vacations, his fancy houses, and all the other girls he is going to rape.”</a:t>
            </a:r>
          </a:p>
          <a:p>
            <a:r>
              <a:rPr lang="en-US" dirty="0"/>
              <a:t>WHAT?!!!!</a:t>
            </a:r>
          </a:p>
          <a:p>
            <a:r>
              <a:rPr lang="en-US" b="1" dirty="0"/>
              <a:t>4. God allows His judgments to be influenced by people.</a:t>
            </a:r>
          </a:p>
          <a:p>
            <a:r>
              <a:rPr lang="en-US" dirty="0"/>
              <a:t>God sets out to obliterate everybody in Sodom and Gomorrah, but Abraham gets him to agree to not destroy these cities if 10 righteous people can be found in them.</a:t>
            </a:r>
          </a:p>
          <a:p>
            <a:r>
              <a:rPr lang="en-US" dirty="0"/>
              <a:t>God decided to destroy Israel for their insolence, but Moses persuades Him to hold off.</a:t>
            </a:r>
          </a:p>
          <a:p>
            <a:r>
              <a:rPr lang="en-US" dirty="0"/>
              <a:t>God tells Jonah to preach judgment upon Nineveh, but because they show some signs of repentance, He holds off for a couple hundred years while they continue to run roughshod over the entire Ancient World (some repentance </a:t>
            </a:r>
            <a:r>
              <a:rPr lang="en-US" i="1" dirty="0"/>
              <a:t>that was</a:t>
            </a:r>
            <a:r>
              <a:rPr lang="en-US" dirty="0"/>
              <a:t>!).</a:t>
            </a:r>
          </a:p>
          <a:p>
            <a:r>
              <a:rPr lang="en-US" dirty="0"/>
              <a:t>So it seems that God makes a judgment and then backs off of His decisions when people complain, or when they show the least little sign of remorse for what they have done. What kind of judgments are these if God can be so easily and quickly turned away from what He had decided to do?</a:t>
            </a:r>
          </a:p>
          <a:p>
            <a:r>
              <a:rPr lang="en-US" dirty="0"/>
              <a:t>One wonders if God would have held back the flood during the days of Noah if the people would have shown some signs of remorse.</a:t>
            </a:r>
          </a:p>
          <a:p>
            <a:r>
              <a:rPr lang="en-US" b="1" dirty="0">
                <a:effectLst/>
              </a:rPr>
              <a:t>What is the solution to all this?</a:t>
            </a:r>
            <a:endParaRPr lang="en-US" b="1" dirty="0"/>
          </a:p>
          <a:p>
            <a:r>
              <a:rPr lang="en-US" dirty="0"/>
              <a:t>There are only a few things that can be said in the face of all this (seemingly) divine injustice. At least, here is how I try to make sense of it in my own mind.</a:t>
            </a:r>
          </a:p>
          <a:p>
            <a:r>
              <a:rPr lang="en-US" dirty="0"/>
              <a:t>God alone knows everything about everyone.</a:t>
            </a:r>
          </a:p>
          <a:p>
            <a:r>
              <a:rPr lang="en-US" dirty="0"/>
              <a:t>Based on what God knows about people, He forgives and loves them still, and is patient with them.</a:t>
            </a:r>
          </a:p>
          <a:p>
            <a:r>
              <a:rPr lang="en-US" dirty="0"/>
              <a:t>I do not know everything about everyone.</a:t>
            </a:r>
          </a:p>
          <a:p>
            <a:r>
              <a:rPr lang="en-US" dirty="0"/>
              <a:t>If I did, maybe I would see (as God does) why some people deserve extra grace, patience, and longsuffering.</a:t>
            </a:r>
          </a:p>
          <a:p>
            <a:r>
              <a:rPr lang="en-US" dirty="0"/>
              <a:t>This is partly why it is so dangerous for us, as mere humans, to pass judgement and condemnation on others. We do not see what God sees. We do not know what God knows. If the only Being in the universe Who knows everything about everybody refused to pounce on people every time they go against His will (and thank God He doesn’t do this with us, either!), who are we to think we can rightly judge and condemn another person based on our extremely limited knowledge of what has happened in their lives?</a:t>
            </a:r>
          </a:p>
          <a:p>
            <a:r>
              <a:rPr lang="en-US" dirty="0"/>
              <a:t>Yes, yes, the law courts and our government must pass judgment. I am not talking about that at all. I am talking about us as individuals trying to sit in judgment on other people about the decisions they have made in their own lives. Look, when we fail in life, we want other people to give us the benefit of the doubt. We see some of the things that have happened to us in life and how these things led us to make bad decisions, which led to even more bad decisions, and sometimes even good decisions which went wrong, so that we ended up doing something terrible. We see some of this in our own lives, and want grace, mercy, and understanding from others. And God, who sees all, gives it. So let us, as God’s people, try to show the same grace, mercy, and patience toward others as we hope they would show toward us.</a:t>
            </a:r>
          </a:p>
          <a:p>
            <a:r>
              <a:rPr lang="en-US" dirty="0"/>
              <a:t>This isn’t a solution to the problem of evil, but simply a willingness to reserve judgment and trust in the goodness and graciousness of God.</a:t>
            </a:r>
          </a:p>
          <a:p>
            <a:r>
              <a:rPr lang="en-US" dirty="0"/>
              <a:t>So it seems that the problem is not so much with God, but with our own limited understanding and knowledge. We do not see or know all that God sees and knows.</a:t>
            </a:r>
          </a:p>
          <a:p>
            <a:r>
              <a:rPr lang="en-US" dirty="0"/>
              <a:t>In the end, it is not exactly that God is a bad judge, as much as He is a merciful and compassionate judge, slow to anger and abounding in love.</a:t>
            </a:r>
          </a:p>
          <a:p>
            <a:endParaRPr lang="en-US" dirty="0">
              <a:cs typeface="ＭＳ Ｐゴシック" charset="0"/>
            </a:endParaRPr>
          </a:p>
        </p:txBody>
      </p:sp>
    </p:spTree>
    <p:extLst>
      <p:ext uri="{BB962C8B-B14F-4D97-AF65-F5344CB8AC3E}">
        <p14:creationId xmlns:p14="http://schemas.microsoft.com/office/powerpoint/2010/main" val="1562623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Egypt was like a towering cedar with deep roots—but it would be cut down.</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4806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God lamented the downfall of Pharaoh by Babylon to show his sovereign workings in poetic form (32:1-16).</a:t>
            </a: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Babylon would destroy Egypt as it did Assyria, Persia (Elam), Meshech, Tubal, Edom, and Sidon to show God's sovereignty (32:17-32).</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4518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ar-SA" b="1"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panose="020B0604020202020204" pitchFamily="34"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expectant</a:t>
            </a:r>
            <a:r>
              <a:rPr lang="en-US" sz="1200" b="1" dirty="0">
                <a:effectLst>
                  <a:glow rad="127000">
                    <a:schemeClr val="tx1"/>
                  </a:glow>
                </a:effectLst>
                <a:latin typeface="Arial" panose="020B0604020202020204" pitchFamily="34" charset="0"/>
                <a:ea typeface="ＭＳ Ｐゴシック" charset="0"/>
                <a:cs typeface="ＭＳ Ｐゴシック" charset="0"/>
              </a:rPr>
              <a:t> of God’s glory once again in your life?</a:t>
            </a:r>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Through the entire book of Ezekiel, we will see three steps to expect God’s glory to return in your life. </a:t>
            </a:r>
          </a:p>
          <a:p>
            <a:r>
              <a:rPr lang="en-US" sz="1200" b="1"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0830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sense of God's</a:t>
            </a:r>
            <a:r>
              <a:rPr lang="en-US" sz="1200" b="1"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presence will not remain when we insist on sin</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Know that the Shekinah presence of the LORD will purge all forms of darkness.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7160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F19E0-EBC0-634E-BF94-1C822D209A40}"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87347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2D907D-CCA3-F34B-8C00-6614D8C972D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is still just (fair)—so there must be judgment.</a:t>
            </a:r>
          </a:p>
          <a:p>
            <a:pPr eaLnBrk="1" hangingPunct="1"/>
            <a:r>
              <a:rPr lang="en-US" b="1" dirty="0">
                <a:latin typeface="Arial" panose="020B0604020202020204" pitchFamily="34" charset="0"/>
                <a:ea typeface="ＭＳ Ｐゴシック" charset="0"/>
                <a:cs typeface="Arial" panose="020B0604020202020204" pitchFamily="34" charset="0"/>
              </a:rPr>
              <a:t>There are at least five reasons for judgment.</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23273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Is God unjust about anything he does?</a:t>
            </a:r>
          </a:p>
          <a:p>
            <a:r>
              <a:rPr lang="en-US" b="1" dirty="0">
                <a:latin typeface="Arial" panose="020B0604020202020204" pitchFamily="34" charset="0"/>
                <a:cs typeface="Arial" panose="020B0604020202020204" pitchFamily="34" charset="0"/>
              </a:rPr>
              <a:t>We can’t even decide how to spell the word!</a:t>
            </a:r>
          </a:p>
          <a:p>
            <a:r>
              <a:rPr lang="en-US" b="1" dirty="0">
                <a:latin typeface="Arial" panose="020B0604020202020204" pitchFamily="34" charset="0"/>
                <a:cs typeface="Arial" panose="020B0604020202020204" pitchFamily="34" charset="0"/>
              </a:rPr>
              <a:t>Are we able to determine justice instead of the creator of the world?</a:t>
            </a:r>
          </a:p>
          <a:p>
            <a:r>
              <a:rPr lang="en-US" b="1" dirty="0">
                <a:latin typeface="Arial" panose="020B0604020202020204" pitchFamily="34" charset="0"/>
                <a:cs typeface="Arial" panose="020B0604020202020204" pitchFamily="34" charset="0"/>
              </a:rPr>
              <a:t>If God is not the standard for justice, then who is that standard? You? Me?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0290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will do what is right those who wear pride like a necklace (Psalm 73:6).</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803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can we do during those times when we feel so weak and insignificant?</a:t>
            </a:r>
            <a:r>
              <a:rPr lang="en-US"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How should we handle our “no glory” times? </a:t>
            </a: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can we do during those times when we feel so weak and insignificant?</a:t>
            </a:r>
            <a:r>
              <a:rPr lang="en-US"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35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In other words, accept his judgment.</a:t>
            </a:r>
            <a:r>
              <a:rPr lang="en-US"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you want God to act now… wait.</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6141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Tech stocks are down but the attack against oil has made many wealthy.</a:t>
            </a:r>
          </a:p>
          <a:p>
            <a:r>
              <a:rPr lang="en-US" b="1" dirty="0">
                <a:latin typeface="Arial" panose="020B0604020202020204" pitchFamily="34" charset="0"/>
                <a:cs typeface="Arial" panose="020B0604020202020204" pitchFamily="34" charset="0"/>
              </a:rPr>
              <a:t>Envoy Financial has values-based investments.</a:t>
            </a:r>
          </a:p>
          <a:p>
            <a:r>
              <a:rPr lang="en-US" b="1"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One wonders why Israel ever trusted any of these nations that were doomed themselves.</a:t>
            </a:r>
          </a:p>
          <a:p>
            <a:r>
              <a:rPr lang="en-US" b="1" dirty="0">
                <a:latin typeface="Arial" panose="020B0604020202020204" pitchFamily="34" charset="0"/>
                <a:cs typeface="Arial" panose="020B0604020202020204" pitchFamily="34" charset="0"/>
              </a:rPr>
              <a:t>But the same question can be asked of us: Why do we trust anything or anyone other than Almighty God? Why trust something weaker that does not have our best interest in mind?</a:t>
            </a:r>
          </a:p>
          <a:p>
            <a:r>
              <a:rPr lang="en-US" b="1" dirty="0">
                <a:latin typeface="Arial" panose="020B0604020202020204" pitchFamily="34" charset="0"/>
                <a:cs typeface="Arial" panose="020B0604020202020204" pitchFamily="34" charset="0"/>
              </a:rPr>
              <a:t>Who will be king in your life?</a:t>
            </a:r>
          </a:p>
        </p:txBody>
      </p:sp>
    </p:spTree>
    <p:extLst>
      <p:ext uri="{BB962C8B-B14F-4D97-AF65-F5344CB8AC3E}">
        <p14:creationId xmlns:p14="http://schemas.microsoft.com/office/powerpoint/2010/main" val="12667992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The four multi-billionaires have all been divorced.</a:t>
            </a:r>
          </a:p>
          <a:p>
            <a:r>
              <a:rPr lang="en-US" b="0" dirty="0"/>
              <a:t>———————</a:t>
            </a:r>
          </a:p>
          <a:p>
            <a:r>
              <a:rPr lang="en-US" b="1" dirty="0"/>
              <a:t>Elon Musk’s Ex-Wife Denies Being Hand-Chosen By Ghislaine Maxwell To Be His ‘Child Bride’</a:t>
            </a:r>
          </a:p>
          <a:p>
            <a:r>
              <a:rPr lang="en-US" dirty="0">
                <a:hlinkClick r:id="" action="ppaction://noaction"/>
              </a:rPr>
              <a:t>6 July 2020</a:t>
            </a:r>
          </a:p>
          <a:p>
            <a:r>
              <a:rPr lang="en-US" dirty="0">
                <a:hlinkClick r:id="" action="ppaction://noaction"/>
              </a:rPr>
              <a:t>https://brobible.com/culture/article/elon-musk-wife-denies-ghislaine-maxwell/</a:t>
            </a:r>
            <a:endParaRPr lang="en-US" dirty="0"/>
          </a:p>
          <a:p>
            <a:endParaRPr lang="en-US" dirty="0"/>
          </a:p>
          <a:p>
            <a:r>
              <a:rPr lang="en-US" dirty="0"/>
              <a:t>Tesla and SpaceX founder </a:t>
            </a:r>
            <a:r>
              <a:rPr lang="en-US" dirty="0">
                <a:hlinkClick r:id="rId3"/>
              </a:rPr>
              <a:t>Elon Musk</a:t>
            </a:r>
            <a:r>
              <a:rPr lang="en-US" dirty="0"/>
              <a:t> has had himself quite a past couple of months. </a:t>
            </a:r>
          </a:p>
          <a:p>
            <a:r>
              <a:rPr lang="en-US" dirty="0"/>
              <a:t>He had a kid with his partner Grimes and named him something so bizarre that even </a:t>
            </a:r>
            <a:r>
              <a:rPr lang="en-US" dirty="0">
                <a:hlinkClick r:id="rId4"/>
              </a:rPr>
              <a:t>she can’t explain properly</a:t>
            </a:r>
            <a:r>
              <a:rPr lang="en-US" dirty="0"/>
              <a:t>. </a:t>
            </a:r>
          </a:p>
          <a:p>
            <a:r>
              <a:rPr lang="en-US" dirty="0"/>
              <a:t>Then he </a:t>
            </a:r>
            <a:r>
              <a:rPr lang="en-US" dirty="0">
                <a:hlinkClick r:id="rId5"/>
              </a:rPr>
              <a:t>denied having a threesome</a:t>
            </a:r>
            <a:r>
              <a:rPr lang="en-US" dirty="0"/>
              <a:t> with actresses Amber Heard and Cara Delevingne while Heard was married to Johnny Depp. </a:t>
            </a:r>
          </a:p>
          <a:p>
            <a:r>
              <a:rPr lang="en-US" dirty="0"/>
              <a:t>And now, his ex-wife, actress and model </a:t>
            </a:r>
            <a:r>
              <a:rPr lang="en-US" dirty="0">
                <a:hlinkClick r:id="rId6"/>
              </a:rPr>
              <a:t>Talulah Riley</a:t>
            </a:r>
            <a:r>
              <a:rPr lang="en-US" dirty="0"/>
              <a:t>, has felt the need to go on record stating that despite rumors, Jeffrey Epstein companion </a:t>
            </a:r>
            <a:r>
              <a:rPr lang="en-US" dirty="0">
                <a:hlinkClick r:id="rId7"/>
              </a:rPr>
              <a:t>Ghislaine Maxwell</a:t>
            </a:r>
            <a:r>
              <a:rPr lang="en-US" dirty="0"/>
              <a:t> did not hand-choose her to be Musk’s child bride back in 2008 when she was 23 and Musk was 36.</a:t>
            </a:r>
          </a:p>
          <a:p>
            <a:r>
              <a:rPr lang="en-US" dirty="0"/>
              <a:t>Here’s how their love story goes.</a:t>
            </a:r>
          </a:p>
          <a:p>
            <a:r>
              <a:rPr lang="en-US" dirty="0"/>
              <a:t>Riley and Musk began dating in 2008. Then in 2010 the couple got married. In January 2012, Musk announced the marriage was over and they got divorced. In July 2013, Musk and Riley got married for a second time. In December 2014, Musk once again filed for divorce. Then he withdrew his filing. Then she filed for divorce in March 2016. The couple’s second divorce became official in October of 2016.</a:t>
            </a:r>
          </a:p>
          <a:p>
            <a:r>
              <a:rPr lang="en-US" dirty="0"/>
              <a:t>The actress, now 34, and who many will recognized from her role playing Angela on </a:t>
            </a:r>
            <a:r>
              <a:rPr lang="en-US" i="1" dirty="0"/>
              <a:t>Westworld,</a:t>
            </a:r>
            <a:r>
              <a:rPr lang="en-US" dirty="0"/>
              <a:t> apparently heard some rumors following</a:t>
            </a:r>
            <a:r>
              <a:rPr lang="en-US" dirty="0">
                <a:hlinkClick r:id="rId8"/>
              </a:rPr>
              <a:t> Maxwell’s arrest</a:t>
            </a:r>
            <a:r>
              <a:rPr lang="en-US" dirty="0"/>
              <a:t> that Epstein’s cohort procured her to be Musk’s child bride back in the day.</a:t>
            </a:r>
          </a:p>
          <a:p>
            <a:r>
              <a:rPr lang="en-US" dirty="0"/>
              <a:t>————————</a:t>
            </a:r>
          </a:p>
          <a:p>
            <a:r>
              <a:rPr lang="en-US" b="1" dirty="0"/>
              <a:t>Bill Gates, wife Melinda announce divorce after 27 years of their marriage</a:t>
            </a:r>
          </a:p>
          <a:p>
            <a:r>
              <a:rPr lang="en-US" b="1" dirty="0"/>
              <a:t>https://</a:t>
            </a:r>
            <a:r>
              <a:rPr lang="en-US" b="1" dirty="0" err="1"/>
              <a:t>www.indiatvnews.com</a:t>
            </a:r>
            <a:r>
              <a:rPr lang="en-US" b="1" dirty="0"/>
              <a:t>/lifestyle/people-bill-gates-wife-melinda-gates-announce-divorce-after-27-years-of-their-marriage-net-worth-children-memes-702346</a:t>
            </a:r>
          </a:p>
          <a:p>
            <a:r>
              <a:rPr lang="en-US" b="1" dirty="0"/>
              <a:t>Bill Gates and his wife Melinda Gates revealed their decision of taking divorce in a joint statement which was shared by the Microsoft co-founder on Twitter. “After a great deal of thought and a lot of work on our relationship, we have made the decision to end our marriage. Over the last 27 years, we have raised three incredible children and built a foundation that works all over the world to enable people to lead healthy, productive lives,” read the statement.</a:t>
            </a:r>
          </a:p>
          <a:p>
            <a:r>
              <a:rPr lang="en-US" dirty="0">
                <a:effectLst/>
                <a:hlinkClick r:id="rId9"/>
              </a:rPr>
              <a:t>Edited by: India TV Lifestyle Desk</a:t>
            </a:r>
            <a:r>
              <a:rPr lang="en-US" dirty="0">
                <a:effectLst/>
              </a:rPr>
              <a:t> </a:t>
            </a:r>
            <a:br>
              <a:rPr lang="en-US" dirty="0">
                <a:effectLst/>
              </a:rPr>
            </a:br>
            <a:r>
              <a:rPr lang="en-US" dirty="0">
                <a:effectLst/>
              </a:rPr>
              <a:t>New Delhi Updated on: May 04, 2021 12:50 IST </a:t>
            </a:r>
          </a:p>
          <a:p>
            <a:r>
              <a:rPr lang="en-US" dirty="0"/>
              <a:t>___________</a:t>
            </a:r>
          </a:p>
          <a:p>
            <a:r>
              <a:rPr lang="en-US" b="1" dirty="0"/>
              <a:t>Jeff Bezos' ex-wife </a:t>
            </a:r>
            <a:r>
              <a:rPr lang="en-US" b="1" dirty="0" err="1"/>
              <a:t>MacKenzie's</a:t>
            </a:r>
            <a:r>
              <a:rPr lang="en-US" b="1" dirty="0"/>
              <a:t> post-divorce revenge</a:t>
            </a:r>
          </a:p>
          <a:p>
            <a:r>
              <a:rPr lang="en-US" b="1" dirty="0"/>
              <a:t>Not since Jennifer Aniston has a wronged woman done so much right</a:t>
            </a:r>
          </a:p>
          <a:p>
            <a:r>
              <a:rPr lang="en-US" dirty="0"/>
              <a:t>By </a:t>
            </a:r>
            <a:r>
              <a:rPr lang="en-US" dirty="0">
                <a:hlinkClick r:id="rId10"/>
              </a:rPr>
              <a:t>Maureen Callahan</a:t>
            </a:r>
            <a:r>
              <a:rPr lang="en-US" dirty="0"/>
              <a:t> </a:t>
            </a:r>
            <a:r>
              <a:rPr lang="en-US" dirty="0">
                <a:hlinkClick r:id="rId11"/>
              </a:rPr>
              <a:t>New York Post</a:t>
            </a:r>
            <a:endParaRPr lang="en-US" dirty="0"/>
          </a:p>
          <a:p>
            <a:r>
              <a:rPr lang="en-US" dirty="0"/>
              <a:t>https://</a:t>
            </a:r>
            <a:r>
              <a:rPr lang="en-US" dirty="0" err="1"/>
              <a:t>www.foxbusiness.com</a:t>
            </a:r>
            <a:r>
              <a:rPr lang="en-US" dirty="0"/>
              <a:t>/business-leaders/jeff-</a:t>
            </a:r>
            <a:r>
              <a:rPr lang="en-US" dirty="0" err="1"/>
              <a:t>bezos</a:t>
            </a:r>
            <a:r>
              <a:rPr lang="en-US" dirty="0"/>
              <a:t>-ex-wife-</a:t>
            </a:r>
            <a:r>
              <a:rPr lang="en-US" dirty="0" err="1"/>
              <a:t>mackenzies</a:t>
            </a:r>
            <a:r>
              <a:rPr lang="en-US" dirty="0"/>
              <a:t>-post-divorce-</a:t>
            </a:r>
            <a:r>
              <a:rPr lang="en-US" dirty="0" err="1"/>
              <a:t>reven</a:t>
            </a:r>
            <a:endParaRPr lang="en-US" dirty="0"/>
          </a:p>
          <a:p>
            <a:r>
              <a:rPr lang="en-US" b="1" dirty="0"/>
              <a:t>Published</a:t>
            </a:r>
            <a:r>
              <a:rPr lang="en-US" dirty="0"/>
              <a:t> August 3, 2020 </a:t>
            </a:r>
          </a:p>
          <a:p>
            <a:r>
              <a:rPr lang="en-US" dirty="0" err="1"/>
              <a:t>MacKenzie</a:t>
            </a:r>
            <a:r>
              <a:rPr lang="en-US" dirty="0"/>
              <a:t> Scott, the fourth-richest woman in the world, announced on Tuesday that she has dropped </a:t>
            </a:r>
            <a:r>
              <a:rPr lang="en-US" dirty="0">
                <a:hlinkClick r:id="rId12"/>
              </a:rPr>
              <a:t>Bezos</a:t>
            </a:r>
            <a:r>
              <a:rPr lang="en-US" dirty="0"/>
              <a:t> from her name and </a:t>
            </a:r>
            <a:r>
              <a:rPr lang="en-US" dirty="0">
                <a:hlinkClick r:id="rId13"/>
              </a:rPr>
              <a:t>donated $1.7 billion</a:t>
            </a:r>
            <a:r>
              <a:rPr lang="en-US" dirty="0"/>
              <a:t> to 119 nonprofits, with an emphasis on racial equality, marginalized groups and economic mobility.</a:t>
            </a:r>
          </a:p>
          <a:p>
            <a:r>
              <a:rPr lang="en-US" b="1" dirty="0">
                <a:hlinkClick r:id="rId14"/>
              </a:rPr>
              <a:t>JEFF BEZOS NABS BEVERLY HILLS ESTATE NEXT TO HIS RECORD-SETTING $165M COMPOUND</a:t>
            </a:r>
            <a:endParaRPr lang="en-US" dirty="0"/>
          </a:p>
          <a:p>
            <a:r>
              <a:rPr lang="en-US" dirty="0"/>
              <a:t>Meanwhile, her ex-husband, Amazon founder Jeff Bezos — who publicly left </a:t>
            </a:r>
            <a:r>
              <a:rPr lang="en-US" dirty="0" err="1"/>
              <a:t>MacKenzie</a:t>
            </a:r>
            <a:r>
              <a:rPr lang="en-US" dirty="0"/>
              <a:t> for her close friend Lauren Sanchez — spent the week dropping $10 million on an LA home, just near the $165 million mansion he bought from David Geffen.</a:t>
            </a:r>
          </a:p>
          <a:p>
            <a:r>
              <a:rPr lang="en-US" dirty="0"/>
              <a:t>On Friday, Amazon posted a second-quarter profit of $5.2 billion, the biggest in its 26-year-history, due to a pandemic that is otherwise ravaging the economy.</a:t>
            </a:r>
          </a:p>
          <a:p>
            <a:r>
              <a:rPr lang="en-US" dirty="0"/>
              <a:t>Days earlier, Bezos testified before Congress in an antitrust hearing, seeking to downplay Amazon’s global dominance while casually snacking on camera.</a:t>
            </a:r>
          </a:p>
          <a:p>
            <a:r>
              <a:rPr lang="en-US" dirty="0">
                <a:hlinkClick r:id="rId15"/>
              </a:rPr>
              <a:t>Video</a:t>
            </a:r>
            <a:endParaRPr lang="en-US" dirty="0"/>
          </a:p>
          <a:p>
            <a:r>
              <a:rPr lang="en-US" dirty="0"/>
              <a:t>“Just like the world needs small companies, it also needs big ones,” Bezos said.</a:t>
            </a:r>
          </a:p>
          <a:p>
            <a:r>
              <a:rPr lang="en-US" dirty="0"/>
              <a:t>Such a smug, reductive assertion, but one typical of a Big Tech overlord who knows his money will buy all the lawmakers it needs to keep Amazon intact.</a:t>
            </a:r>
          </a:p>
          <a:p>
            <a:r>
              <a:rPr lang="en-US" b="1" dirty="0">
                <a:hlinkClick r:id="rId16"/>
              </a:rPr>
              <a:t>WHAT’S HOUSE HUNTING LIKE FOR THE WORLD’S RICHEST MAN</a:t>
            </a:r>
            <a:endParaRPr lang="en-US" dirty="0"/>
          </a:p>
          <a:p>
            <a:r>
              <a:rPr lang="en-US" dirty="0"/>
              <a:t>This is the arrogance Bezos deems publicly acceptable. Can you imagine what he’s like in private? As a husband?</a:t>
            </a:r>
          </a:p>
          <a:p>
            <a:r>
              <a:rPr lang="en-US" dirty="0"/>
              <a:t>Amazon CEO Jeff Bezos, right along with American news anchor Lauren Sanchez poses for photographs during a blue carpet event organized by Amazon Prime Video in Mumbai, India, Thursday, Jan. 16, 2020. (AP Photo/Rafiq Maqbool)</a:t>
            </a:r>
          </a:p>
          <a:p>
            <a:r>
              <a:rPr lang="en-US" dirty="0"/>
              <a:t>“I love you, alive girl,” a still-married Bezos texted Sanchez in 2018. “I will show you with my body, and my lips and my eyes, very soon.”</a:t>
            </a:r>
          </a:p>
          <a:p>
            <a:r>
              <a:rPr lang="en-US" dirty="0"/>
              <a:t>“I want to get a little drunk with you tonight,” went another text to Sanchez amid raunchy selfies. “Not falling down. Just a little drunk. I want to talk to you and plan with you. Listen and laugh. I basically WANT TO BE WITH YOU!!!”</a:t>
            </a:r>
          </a:p>
          <a:p>
            <a:r>
              <a:rPr lang="en-US" dirty="0"/>
              <a:t>“You make me better,” read another. “You’re meant for me. I know it more clearly than I’ve ever known anything.”</a:t>
            </a:r>
          </a:p>
          <a:p>
            <a:r>
              <a:rPr lang="en-US" dirty="0"/>
              <a:t>LONDON, ENGLAND: Jeff Bezos and his partner, Lauren Sanchez, look on from the Royal Box on Centre Court on Day 13 of The Championships - Wimbledon 2019 at the All England Lawn Tennis and Croquet Club on July 14, 2019 in London, England. (Photo by Sim</a:t>
            </a:r>
          </a:p>
          <a:p>
            <a:r>
              <a:rPr lang="en-US" dirty="0"/>
              <a:t>Those texts wound up splashed all over the National Enquirer, and federal investigators told The Wall Street Journal that the sexts were leaked by none other than Sanchez’s brother, who got a $200,000 payday from the tabloid. (Her brother denies the claims.)</a:t>
            </a:r>
          </a:p>
          <a:p>
            <a:r>
              <a:rPr lang="en-US" dirty="0"/>
              <a:t>WEST HOLLYWOOD, CA: (L-R) CEO of Amazon Jeff Bezos and writer </a:t>
            </a:r>
            <a:r>
              <a:rPr lang="en-US" dirty="0" err="1"/>
              <a:t>MacKenzie</a:t>
            </a:r>
            <a:r>
              <a:rPr lang="en-US" dirty="0"/>
              <a:t> Bezos attend the Amazon Studios Oscar Celebration at Delilah on February 26, 2017 in West Hollywood, California. (Photo by Jerod Harris/Getty Images)</a:t>
            </a:r>
          </a:p>
          <a:p>
            <a:r>
              <a:rPr lang="en-US" dirty="0"/>
              <a:t>For </a:t>
            </a:r>
            <a:r>
              <a:rPr lang="en-US" dirty="0" err="1"/>
              <a:t>MacKenzie</a:t>
            </a:r>
            <a:r>
              <a:rPr lang="en-US" dirty="0"/>
              <a:t>, these indiscretions must have dealt the same blow that the infamous W cover (and accompanying 60-page spread) of Brad Pitt and Angelina Jolie playing happy families did to Aniston.</a:t>
            </a:r>
          </a:p>
          <a:p>
            <a:r>
              <a:rPr lang="en-US" b="1" dirty="0">
                <a:hlinkClick r:id="rId17"/>
              </a:rPr>
              <a:t>JEFF BEZOS SETS NEW LA REAL ESTATE RECORD WITH $165M BEVERLY HILLS BUY</a:t>
            </a:r>
            <a:endParaRPr lang="en-US" dirty="0"/>
          </a:p>
          <a:p>
            <a:r>
              <a:rPr lang="en-US" dirty="0"/>
              <a:t>Especially as Bezos’ sexts were written months before </a:t>
            </a:r>
            <a:r>
              <a:rPr lang="en-US" dirty="0" err="1"/>
              <a:t>MacKenzie</a:t>
            </a:r>
            <a:r>
              <a:rPr lang="en-US" dirty="0"/>
              <a:t> and Bezos celebrated their 25th wedding anniversary in Miami.</a:t>
            </a:r>
          </a:p>
          <a:p>
            <a:r>
              <a:rPr lang="en-US" dirty="0"/>
              <a:t>Imagine </a:t>
            </a:r>
            <a:r>
              <a:rPr lang="en-US" dirty="0" err="1"/>
              <a:t>MacKenzie’s</a:t>
            </a:r>
            <a:r>
              <a:rPr lang="en-US" dirty="0"/>
              <a:t> humiliation. Imagine what she must have done to hide the worst from their four children while Bezos and Sanchez kept flying all over the country, checking out multimillion-dollar homes and parading their status as Big Tech’s Most Scandalous Couple.</a:t>
            </a:r>
          </a:p>
          <a:p>
            <a:r>
              <a:rPr lang="en-US" dirty="0"/>
              <a:t>LOS ANGELES, CA: WME's Patrick Whitesell, Lauren Sanchez and Amazon CEO Jeff Bezos attend Jeff Bezos and Matt Damon's "Manchester By The Sea" Holiday Party on December 3, 2016 in Los Angeles, California. (Photo by Todd Williamson/Getty Images for Ama</a:t>
            </a:r>
          </a:p>
          <a:p>
            <a:r>
              <a:rPr lang="en-US" dirty="0"/>
              <a:t>When </a:t>
            </a:r>
            <a:r>
              <a:rPr lang="en-US" dirty="0" err="1"/>
              <a:t>MacKenzie</a:t>
            </a:r>
            <a:r>
              <a:rPr lang="en-US" dirty="0"/>
              <a:t> married Bezos in 1993, he was just another computer nerd.</a:t>
            </a:r>
          </a:p>
          <a:p>
            <a:r>
              <a:rPr lang="en-US" dirty="0"/>
              <a:t>“I do remember the first time I heard him laugh,” she told the Seattle Post-Intelligencer in 2005. “I met him at the hedge fund where we worked in New York … I would hear him laughing all day. I fell in love with his laugh.”</a:t>
            </a:r>
          </a:p>
          <a:p>
            <a:r>
              <a:rPr lang="en-US" dirty="0"/>
              <a:t>At the time, </a:t>
            </a:r>
            <a:r>
              <a:rPr lang="en-US" dirty="0" err="1"/>
              <a:t>MacKenzie</a:t>
            </a:r>
            <a:r>
              <a:rPr lang="en-US" dirty="0"/>
              <a:t> was publicizing her debut novel, which took her eight years to write while she raised small children. Little is known of her story, but clearly she put her ambitions on hold so Bezos could pursue world domination.</a:t>
            </a:r>
          </a:p>
          <a:p>
            <a:r>
              <a:rPr lang="en-US" dirty="0"/>
              <a:t>After Jeff got himself a midlife mogul makeover in 2017 and began seeing Sanchez, a former host on “So You Think You Can Dance,” </a:t>
            </a:r>
            <a:r>
              <a:rPr lang="en-US" dirty="0" err="1"/>
              <a:t>MacKenzie</a:t>
            </a:r>
            <a:r>
              <a:rPr lang="en-US" dirty="0"/>
              <a:t> said nothing.</a:t>
            </a:r>
          </a:p>
          <a:p>
            <a:r>
              <a:rPr lang="en-US" dirty="0"/>
              <a:t>FILE - In this March 4, 2018 file photo, Jeff Bezos and wife </a:t>
            </a:r>
            <a:r>
              <a:rPr lang="en-US" dirty="0" err="1"/>
              <a:t>MacKenzie</a:t>
            </a:r>
            <a:r>
              <a:rPr lang="en-US" dirty="0"/>
              <a:t> Bezos arrive at the Vanity Fair Oscar Party in Beverly Hills, Calif. (Photo by Evan Agostini/</a:t>
            </a:r>
            <a:r>
              <a:rPr lang="en-US" dirty="0" err="1"/>
              <a:t>Invision</a:t>
            </a:r>
            <a:r>
              <a:rPr lang="en-US" dirty="0"/>
              <a:t>/AP, File)</a:t>
            </a:r>
          </a:p>
          <a:p>
            <a:r>
              <a:rPr lang="en-US" dirty="0"/>
              <a:t>She maintained her dignity, got a great divorce lawyer and walked away with more money than she’ll ever need (current worth: $62.3 billion).</a:t>
            </a:r>
          </a:p>
          <a:p>
            <a:r>
              <a:rPr lang="en-US" b="1" dirty="0">
                <a:hlinkClick r:id="rId18"/>
              </a:rPr>
              <a:t>GET FOX BUSINESS ON THE GO BY CLICKING HERE</a:t>
            </a:r>
            <a:endParaRPr lang="en-US" dirty="0"/>
          </a:p>
          <a:p>
            <a:r>
              <a:rPr lang="en-US" dirty="0"/>
              <a:t>Their divorce was settled out of court, which kept the custody arrangement for their three minor kids secret. She signed the Giving Pledge and said on Tuesday, in part:</a:t>
            </a:r>
          </a:p>
          <a:p>
            <a:r>
              <a:rPr lang="en-US" dirty="0"/>
              <a:t>“Like many, I watched the first half of 2020 with a mixture of heartbreak and horror.”</a:t>
            </a:r>
          </a:p>
          <a:p>
            <a:r>
              <a:rPr lang="en-US" dirty="0"/>
              <a:t>Subtext: My ex-husband soullessly profits from this pandemic while firing workers who are refused bathroom breaks and basic human dignity.</a:t>
            </a:r>
          </a:p>
          <a:p>
            <a:r>
              <a:rPr lang="en-US" dirty="0"/>
              <a:t>She also wrote: “There’s no question in my mind that anyone’s personal wealth is the product of a collective effort” — </a:t>
            </a:r>
            <a:r>
              <a:rPr lang="en-US" i="1" dirty="0"/>
              <a:t>ahem</a:t>
            </a:r>
            <a:r>
              <a:rPr lang="en-US" dirty="0"/>
              <a:t> — “and of social structures which present opportunities to some people, and obstacles to countless others.”</a:t>
            </a:r>
          </a:p>
          <a:p>
            <a:r>
              <a:rPr lang="en-US" dirty="0"/>
              <a:t>Bezos is notoriously stingy when it comes to charitable giving, preferring to compete with Elon Musk over colonizing space.</a:t>
            </a:r>
          </a:p>
          <a:p>
            <a:r>
              <a:rPr lang="en-US" dirty="0"/>
              <a:t>As Aniston infamously said of ex-husband Brad Pitt in 2005, “There‘s a sensitivity chip that’s missing.”</a:t>
            </a:r>
          </a:p>
          <a:p>
            <a:r>
              <a:rPr lang="en-US" dirty="0"/>
              <a:t>It’s hard to think of a more apt description of Bezos — or a better post-divorce life awaiting </a:t>
            </a:r>
            <a:r>
              <a:rPr lang="en-US" dirty="0" err="1"/>
              <a:t>MacKenzie</a:t>
            </a:r>
            <a:r>
              <a:rPr lang="en-US" dirty="0"/>
              <a:t> than the one she has designed for herself.</a:t>
            </a:r>
          </a:p>
          <a:p>
            <a:r>
              <a:rPr lang="en-US" dirty="0"/>
              <a:t>____________</a:t>
            </a:r>
          </a:p>
          <a:p>
            <a:r>
              <a:rPr lang="en-US" dirty="0"/>
              <a:t>Where is Putin’s family right now? Confirmed one thing before approving Ukraine invasion; What happened to Russians who went to find his girlfriend?</a:t>
            </a:r>
          </a:p>
          <a:p>
            <a:r>
              <a:rPr lang="en-US" dirty="0"/>
              <a:t>Thursday 03 March, 2022 | 3:17 </a:t>
            </a:r>
            <a:r>
              <a:rPr lang="en-US" dirty="0" err="1"/>
              <a:t>PMfamily-oneMOSCOW</a:t>
            </a:r>
            <a:r>
              <a:rPr lang="en-US" dirty="0"/>
              <a:t>: Russian President Vladimir Putin is the prince of tactics</a:t>
            </a:r>
          </a:p>
          <a:p>
            <a:r>
              <a:rPr lang="en-US" dirty="0"/>
              <a:t>Read full news at https://</a:t>
            </a:r>
            <a:r>
              <a:rPr lang="en-US" dirty="0" err="1"/>
              <a:t>keralakaumudi.com</a:t>
            </a:r>
            <a:r>
              <a:rPr lang="en-US" dirty="0"/>
              <a:t>/en/news/</a:t>
            </a:r>
            <a:r>
              <a:rPr lang="en-US" dirty="0" err="1"/>
              <a:t>news.php?id</a:t>
            </a:r>
            <a:r>
              <a:rPr lang="en-US" dirty="0"/>
              <a:t>=763488&amp;u=where-is-putin%E2%80%99s-family-right-now-confirmed-one-thing-before-approving-ukraine-invasion-what-happened-to-russians-who-went-to-find-his-girlfriend</a:t>
            </a:r>
          </a:p>
          <a:p>
            <a:r>
              <a:rPr lang="en-US" dirty="0"/>
              <a:t>The first thing Putin did after sending troops to Ukraine was to make his family safe. He had shifted his family to a secret underground bunker in Siberia, prior to the Ukraine invasion… Putin's wife was Lyudmila </a:t>
            </a:r>
            <a:r>
              <a:rPr lang="en-US" dirty="0" err="1"/>
              <a:t>Skrebneva</a:t>
            </a:r>
            <a:r>
              <a:rPr lang="en-US" dirty="0"/>
              <a:t>, a former air hostess. They were married in 1983 and got divorced in 2013.</a:t>
            </a:r>
            <a:endParaRPr lang="en-US" dirty="0">
              <a:cs typeface="ＭＳ Ｐゴシック" charset="0"/>
            </a:endParaRPr>
          </a:p>
        </p:txBody>
      </p:sp>
    </p:spTree>
    <p:extLst>
      <p:ext uri="{BB962C8B-B14F-4D97-AF65-F5344CB8AC3E}">
        <p14:creationId xmlns:p14="http://schemas.microsoft.com/office/powerpoint/2010/main" val="10519445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468291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In other words, accept his judgment.</a:t>
            </a:r>
            <a:r>
              <a:rPr lang="en-US"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4071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Fear God and keep his commandments—because God will judge us (Eccl 12:13-14).</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5691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25681338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B60A8F-FD94-5A49-A983-D9FD0313E38C}" type="slidenum">
              <a:rPr lang="en-US" sz="1200">
                <a:solidFill>
                  <a:prstClr val="black"/>
                </a:solidFill>
                <a:latin typeface="Arial" panose="020B0604020202020204" pitchFamily="34" charset="0"/>
              </a:rPr>
              <a:pPr/>
              <a:t>102</a:t>
            </a:fld>
            <a:endParaRPr lang="en-US" sz="1200" dirty="0">
              <a:solidFill>
                <a:prstClr val="black"/>
              </a:solidFill>
              <a:latin typeface="Arial" panose="020B0604020202020204" pitchFamily="34" charset="0"/>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Ezekiel was an exile with the exiles, yet he witnessed God’s glory departing the temple in Jerusalem and then returning in the future.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A3C9E5-B4DA-144E-A20E-AC0A52392F9F}"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5691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pPr>
                <a:defRPr/>
              </a:pPr>
              <a:t>‹#›</a:t>
            </a:fld>
            <a:endParaRPr lang="en-US" dirty="0"/>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pPr>
                <a:defRPr/>
              </a:pPr>
              <a:t>‹#›</a:t>
            </a:fld>
            <a:endParaRPr lang="en-US" dirty="0"/>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9540851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8973612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534615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1C5421EB-CFF1-C846-BF96-0FFDCC2628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9865450"/>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E5DB02D-02AB-C447-8300-DC11257729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1043501"/>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9B7EA4E-3FB8-BB47-AD55-878244D58B5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7522864"/>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72070795-C768-A141-8AAC-0D9D0D1FDA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338462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26B6614-C6D2-9741-86C4-41FD2ED4C12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32364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99E4E64-6A3B-A642-81B5-43C1F983C83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7660112"/>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F97937A-6EFA-7244-9BBB-4B39FA4EDD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6378656"/>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pPr>
                <a:defRPr/>
              </a:pPr>
              <a:t>‹#›</a:t>
            </a:fld>
            <a:endParaRPr lang="en-US" dirty="0"/>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B97A148-BB3A-6F4F-A713-8E6B70B4C0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9776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43383A86-FADD-714B-BE63-5935EE9193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4454933"/>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33CBCA7D-BFD0-A945-9CDF-5C086F9AF0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734739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A14E335-CA85-1D48-81B8-5D641B8822E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9815306"/>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63174D7-74D0-574E-AB1B-20ACBAC701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4108278"/>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BFA403A-E043-C140-8D4A-BC1063496514}" type="slidenum">
              <a:rPr lang="en-GB"/>
              <a:pPr>
                <a:defRPr/>
              </a:pPr>
              <a:t>‹#›</a:t>
            </a:fld>
            <a:endParaRPr lang="en-GB"/>
          </a:p>
        </p:txBody>
      </p:sp>
    </p:spTree>
    <p:extLst>
      <p:ext uri="{BB962C8B-B14F-4D97-AF65-F5344CB8AC3E}">
        <p14:creationId xmlns:p14="http://schemas.microsoft.com/office/powerpoint/2010/main" val="967236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92F4A39-54B3-534A-8D8B-FE0508BCBA77}" type="slidenum">
              <a:rPr lang="en-GB"/>
              <a:pPr>
                <a:defRPr/>
              </a:pPr>
              <a:t>‹#›</a:t>
            </a:fld>
            <a:endParaRPr lang="en-GB"/>
          </a:p>
        </p:txBody>
      </p:sp>
    </p:spTree>
    <p:extLst>
      <p:ext uri="{BB962C8B-B14F-4D97-AF65-F5344CB8AC3E}">
        <p14:creationId xmlns:p14="http://schemas.microsoft.com/office/powerpoint/2010/main" val="19959926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C5A52F5-A3DC-D54C-8A2A-115158F939F0}" type="slidenum">
              <a:rPr lang="en-GB"/>
              <a:pPr>
                <a:defRPr/>
              </a:pPr>
              <a:t>‹#›</a:t>
            </a:fld>
            <a:endParaRPr lang="en-GB"/>
          </a:p>
        </p:txBody>
      </p:sp>
    </p:spTree>
    <p:extLst>
      <p:ext uri="{BB962C8B-B14F-4D97-AF65-F5344CB8AC3E}">
        <p14:creationId xmlns:p14="http://schemas.microsoft.com/office/powerpoint/2010/main" val="1306507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88863821-3071-7B47-85F0-3ADD2C27FC43}" type="slidenum">
              <a:rPr lang="en-GB"/>
              <a:pPr>
                <a:defRPr/>
              </a:pPr>
              <a:t>‹#›</a:t>
            </a:fld>
            <a:endParaRPr lang="en-GB"/>
          </a:p>
        </p:txBody>
      </p:sp>
    </p:spTree>
    <p:extLst>
      <p:ext uri="{BB962C8B-B14F-4D97-AF65-F5344CB8AC3E}">
        <p14:creationId xmlns:p14="http://schemas.microsoft.com/office/powerpoint/2010/main" val="38067457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053F02BB-61A9-7D4D-865C-29504A72910C}" type="slidenum">
              <a:rPr lang="en-GB"/>
              <a:pPr>
                <a:defRPr/>
              </a:pPr>
              <a:t>‹#›</a:t>
            </a:fld>
            <a:endParaRPr lang="en-GB"/>
          </a:p>
        </p:txBody>
      </p:sp>
    </p:spTree>
    <p:extLst>
      <p:ext uri="{BB962C8B-B14F-4D97-AF65-F5344CB8AC3E}">
        <p14:creationId xmlns:p14="http://schemas.microsoft.com/office/powerpoint/2010/main" val="3180974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pPr>
                <a:defRPr/>
              </a:pPr>
              <a:t>‹#›</a:t>
            </a:fld>
            <a:endParaRPr lang="en-US" dirty="0"/>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E0ABBEDE-A969-BB43-9F67-162E61152A7B}" type="slidenum">
              <a:rPr lang="en-GB"/>
              <a:pPr>
                <a:defRPr/>
              </a:pPr>
              <a:t>‹#›</a:t>
            </a:fld>
            <a:endParaRPr lang="en-GB"/>
          </a:p>
        </p:txBody>
      </p:sp>
    </p:spTree>
    <p:extLst>
      <p:ext uri="{BB962C8B-B14F-4D97-AF65-F5344CB8AC3E}">
        <p14:creationId xmlns:p14="http://schemas.microsoft.com/office/powerpoint/2010/main" val="40458636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60C8161-5027-744D-9C3A-C4939EC5590C}" type="slidenum">
              <a:rPr lang="en-GB"/>
              <a:pPr>
                <a:defRPr/>
              </a:pPr>
              <a:t>‹#›</a:t>
            </a:fld>
            <a:endParaRPr lang="en-GB"/>
          </a:p>
        </p:txBody>
      </p:sp>
    </p:spTree>
    <p:extLst>
      <p:ext uri="{BB962C8B-B14F-4D97-AF65-F5344CB8AC3E}">
        <p14:creationId xmlns:p14="http://schemas.microsoft.com/office/powerpoint/2010/main" val="3249000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B754DE9-A341-1B40-9B6A-1925E27BD8A9}" type="slidenum">
              <a:rPr lang="en-GB"/>
              <a:pPr>
                <a:defRPr/>
              </a:pPr>
              <a:t>‹#›</a:t>
            </a:fld>
            <a:endParaRPr lang="en-GB"/>
          </a:p>
        </p:txBody>
      </p:sp>
    </p:spTree>
    <p:extLst>
      <p:ext uri="{BB962C8B-B14F-4D97-AF65-F5344CB8AC3E}">
        <p14:creationId xmlns:p14="http://schemas.microsoft.com/office/powerpoint/2010/main" val="2233857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090C5A3-B7FE-C441-879F-0D28CB631481}" type="slidenum">
              <a:rPr lang="en-GB"/>
              <a:pPr>
                <a:defRPr/>
              </a:pPr>
              <a:t>‹#›</a:t>
            </a:fld>
            <a:endParaRPr lang="en-GB"/>
          </a:p>
        </p:txBody>
      </p:sp>
    </p:spTree>
    <p:extLst>
      <p:ext uri="{BB962C8B-B14F-4D97-AF65-F5344CB8AC3E}">
        <p14:creationId xmlns:p14="http://schemas.microsoft.com/office/powerpoint/2010/main" val="13462650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060812E-763D-6842-85BB-CA01E50C1C18}" type="slidenum">
              <a:rPr lang="en-GB"/>
              <a:pPr>
                <a:defRPr/>
              </a:pPr>
              <a:t>‹#›</a:t>
            </a:fld>
            <a:endParaRPr lang="en-GB"/>
          </a:p>
        </p:txBody>
      </p:sp>
    </p:spTree>
    <p:extLst>
      <p:ext uri="{BB962C8B-B14F-4D97-AF65-F5344CB8AC3E}">
        <p14:creationId xmlns:p14="http://schemas.microsoft.com/office/powerpoint/2010/main" val="27567728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C8EB4B8-1446-DF41-8A58-EC4629656F50}" type="slidenum">
              <a:rPr lang="en-GB"/>
              <a:pPr>
                <a:defRPr/>
              </a:pPr>
              <a:t>‹#›</a:t>
            </a:fld>
            <a:endParaRPr lang="en-GB"/>
          </a:p>
        </p:txBody>
      </p:sp>
    </p:spTree>
    <p:extLst>
      <p:ext uri="{BB962C8B-B14F-4D97-AF65-F5344CB8AC3E}">
        <p14:creationId xmlns:p14="http://schemas.microsoft.com/office/powerpoint/2010/main" val="18788593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0694792-23DE-F740-AC07-C145BBEF94C1}" type="slidenum">
              <a:rPr lang="en-GB"/>
              <a:pPr>
                <a:defRPr/>
              </a:pPr>
              <a:t>‹#›</a:t>
            </a:fld>
            <a:endParaRPr lang="en-GB"/>
          </a:p>
        </p:txBody>
      </p:sp>
    </p:spTree>
    <p:extLst>
      <p:ext uri="{BB962C8B-B14F-4D97-AF65-F5344CB8AC3E}">
        <p14:creationId xmlns:p14="http://schemas.microsoft.com/office/powerpoint/2010/main" val="30405031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319C81D-2652-AE43-9009-1A1470FF2653}" type="slidenum">
              <a:rPr lang="en-GB"/>
              <a:pPr>
                <a:defRPr/>
              </a:pPr>
              <a:t>‹#›</a:t>
            </a:fld>
            <a:endParaRPr lang="en-GB"/>
          </a:p>
        </p:txBody>
      </p:sp>
    </p:spTree>
    <p:extLst>
      <p:ext uri="{BB962C8B-B14F-4D97-AF65-F5344CB8AC3E}">
        <p14:creationId xmlns:p14="http://schemas.microsoft.com/office/powerpoint/2010/main" val="31892364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AD0F4B49-9AD4-A04D-BEE2-D3F64416279A}" type="slidenum">
              <a:rPr lang="en-GB"/>
              <a:pPr>
                <a:defRPr/>
              </a:pPr>
              <a:t>‹#›</a:t>
            </a:fld>
            <a:endParaRPr lang="en-GB"/>
          </a:p>
        </p:txBody>
      </p:sp>
    </p:spTree>
    <p:extLst>
      <p:ext uri="{BB962C8B-B14F-4D97-AF65-F5344CB8AC3E}">
        <p14:creationId xmlns:p14="http://schemas.microsoft.com/office/powerpoint/2010/main" val="18998871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07A32F25-0336-8449-AB93-2C277B1B8DF0}" type="slidenum">
              <a:rPr lang="en-GB"/>
              <a:pPr>
                <a:defRPr/>
              </a:pPr>
              <a:t>‹#›</a:t>
            </a:fld>
            <a:endParaRPr lang="en-GB"/>
          </a:p>
        </p:txBody>
      </p:sp>
    </p:spTree>
    <p:extLst>
      <p:ext uri="{BB962C8B-B14F-4D97-AF65-F5344CB8AC3E}">
        <p14:creationId xmlns:p14="http://schemas.microsoft.com/office/powerpoint/2010/main" val="948011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pPr>
                <a:defRPr/>
              </a:pPr>
              <a:t>‹#›</a:t>
            </a:fld>
            <a:endParaRPr lang="en-US" altLang="zh-TW" dirty="0"/>
          </a:p>
        </p:txBody>
      </p:sp>
    </p:spTree>
    <p:extLst>
      <p:ext uri="{BB962C8B-B14F-4D97-AF65-F5344CB8AC3E}">
        <p14:creationId xmlns:p14="http://schemas.microsoft.com/office/powerpoint/2010/main" val="26240635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DFE07559-90A1-ED47-93C2-895770656568}" type="slidenum">
              <a:rPr lang="en-GB"/>
              <a:pPr>
                <a:defRPr/>
              </a:pPr>
              <a:t>‹#›</a:t>
            </a:fld>
            <a:endParaRPr lang="en-GB"/>
          </a:p>
        </p:txBody>
      </p:sp>
    </p:spTree>
    <p:extLst>
      <p:ext uri="{BB962C8B-B14F-4D97-AF65-F5344CB8AC3E}">
        <p14:creationId xmlns:p14="http://schemas.microsoft.com/office/powerpoint/2010/main" val="6750010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9E818964-A79C-7D4E-80EB-C9E5660D4956}" type="slidenum">
              <a:rPr lang="en-GB"/>
              <a:pPr>
                <a:defRPr/>
              </a:pPr>
              <a:t>‹#›</a:t>
            </a:fld>
            <a:endParaRPr lang="en-GB"/>
          </a:p>
        </p:txBody>
      </p:sp>
    </p:spTree>
    <p:extLst>
      <p:ext uri="{BB962C8B-B14F-4D97-AF65-F5344CB8AC3E}">
        <p14:creationId xmlns:p14="http://schemas.microsoft.com/office/powerpoint/2010/main" val="28036094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E89099-8519-6948-8DF4-72CC5DFCBF38}" type="slidenum">
              <a:rPr lang="en-GB"/>
              <a:pPr>
                <a:defRPr/>
              </a:pPr>
              <a:t>‹#›</a:t>
            </a:fld>
            <a:endParaRPr lang="en-GB"/>
          </a:p>
        </p:txBody>
      </p:sp>
    </p:spTree>
    <p:extLst>
      <p:ext uri="{BB962C8B-B14F-4D97-AF65-F5344CB8AC3E}">
        <p14:creationId xmlns:p14="http://schemas.microsoft.com/office/powerpoint/2010/main" val="5522222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5D3B6FE-E075-A044-BAF4-5E9142D598B5}" type="slidenum">
              <a:rPr lang="en-GB"/>
              <a:pPr>
                <a:defRPr/>
              </a:pPr>
              <a:t>‹#›</a:t>
            </a:fld>
            <a:endParaRPr lang="en-GB"/>
          </a:p>
        </p:txBody>
      </p:sp>
    </p:spTree>
    <p:extLst>
      <p:ext uri="{BB962C8B-B14F-4D97-AF65-F5344CB8AC3E}">
        <p14:creationId xmlns:p14="http://schemas.microsoft.com/office/powerpoint/2010/main" val="15451782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4A5483D-2CB2-1F46-AC27-2B5CB728BD16}" type="slidenum">
              <a:rPr lang="en-GB"/>
              <a:pPr>
                <a:defRPr/>
              </a:pPr>
              <a:t>‹#›</a:t>
            </a:fld>
            <a:endParaRPr lang="en-GB"/>
          </a:p>
        </p:txBody>
      </p:sp>
    </p:spTree>
    <p:extLst>
      <p:ext uri="{BB962C8B-B14F-4D97-AF65-F5344CB8AC3E}">
        <p14:creationId xmlns:p14="http://schemas.microsoft.com/office/powerpoint/2010/main" val="9421687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1DC1BC-8A39-8A46-9D25-C74A7C93AD13}" type="slidenum">
              <a:rPr lang="en-GB"/>
              <a:pPr>
                <a:defRPr/>
              </a:pPr>
              <a:t>‹#›</a:t>
            </a:fld>
            <a:endParaRPr lang="en-GB"/>
          </a:p>
        </p:txBody>
      </p:sp>
    </p:spTree>
    <p:extLst>
      <p:ext uri="{BB962C8B-B14F-4D97-AF65-F5344CB8AC3E}">
        <p14:creationId xmlns:p14="http://schemas.microsoft.com/office/powerpoint/2010/main" val="36954403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E99DF6CB-99F5-094D-81BC-579F47B949AE}" type="slidenum">
              <a:rPr lang="en-GB"/>
              <a:pPr>
                <a:defRPr/>
              </a:pPr>
              <a:t>‹#›</a:t>
            </a:fld>
            <a:endParaRPr lang="en-GB"/>
          </a:p>
        </p:txBody>
      </p:sp>
    </p:spTree>
    <p:extLst>
      <p:ext uri="{BB962C8B-B14F-4D97-AF65-F5344CB8AC3E}">
        <p14:creationId xmlns:p14="http://schemas.microsoft.com/office/powerpoint/2010/main" val="41992671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42764225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934262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714829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pPr>
                <a:defRPr/>
              </a:pPr>
              <a:t>‹#›</a:t>
            </a:fld>
            <a:endParaRPr lang="en-US" altLang="zh-TW" dirty="0"/>
          </a:p>
        </p:txBody>
      </p:sp>
    </p:spTree>
    <p:extLst>
      <p:ext uri="{BB962C8B-B14F-4D97-AF65-F5344CB8AC3E}">
        <p14:creationId xmlns:p14="http://schemas.microsoft.com/office/powerpoint/2010/main" val="19321825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1080594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30696961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9753592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1836021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105775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8813976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0179817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8/11/24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7471994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153762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57729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pPr>
                <a:defRPr/>
              </a:pPr>
              <a:t>‹#›</a:t>
            </a:fld>
            <a:endParaRPr lang="en-US" altLang="zh-TW" dirty="0"/>
          </a:p>
        </p:txBody>
      </p:sp>
    </p:spTree>
    <p:extLst>
      <p:ext uri="{BB962C8B-B14F-4D97-AF65-F5344CB8AC3E}">
        <p14:creationId xmlns:p14="http://schemas.microsoft.com/office/powerpoint/2010/main" val="640415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409180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91456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272637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77222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362893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724395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97779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715043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243874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0148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pPr>
                <a:defRPr/>
              </a:pPr>
              <a:t>‹#›</a:t>
            </a:fld>
            <a:endParaRPr lang="en-US" altLang="zh-TW" dirty="0"/>
          </a:p>
        </p:txBody>
      </p:sp>
    </p:spTree>
    <p:extLst>
      <p:ext uri="{BB962C8B-B14F-4D97-AF65-F5344CB8AC3E}">
        <p14:creationId xmlns:p14="http://schemas.microsoft.com/office/powerpoint/2010/main" val="40750391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983065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40223001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876413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11869140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19216386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12898341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1751238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34157150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14741333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1055235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pPr>
                <a:defRPr/>
              </a:pPr>
              <a:t>‹#›</a:t>
            </a:fld>
            <a:endParaRPr lang="en-US" altLang="zh-TW" dirty="0"/>
          </a:p>
        </p:txBody>
      </p:sp>
    </p:spTree>
    <p:extLst>
      <p:ext uri="{BB962C8B-B14F-4D97-AF65-F5344CB8AC3E}">
        <p14:creationId xmlns:p14="http://schemas.microsoft.com/office/powerpoint/2010/main" val="4280741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19492859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25140431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20885405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419237-6EDE-4739-8D18-F8614CE6E74A}" type="slidenum">
              <a:rPr lang="en-US" altLang="en-US" smtClean="0"/>
              <a:pPr/>
              <a:t>‹#›</a:t>
            </a:fld>
            <a:endParaRPr lang="en-US" altLang="en-US" dirty="0"/>
          </a:p>
        </p:txBody>
      </p:sp>
    </p:spTree>
    <p:extLst>
      <p:ext uri="{BB962C8B-B14F-4D97-AF65-F5344CB8AC3E}">
        <p14:creationId xmlns:p14="http://schemas.microsoft.com/office/powerpoint/2010/main" val="2442146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17FBB8-6899-4180-993D-229EABE3F685}" type="slidenum">
              <a:rPr lang="en-US" altLang="en-US" smtClean="0"/>
              <a:pPr/>
              <a:t>‹#›</a:t>
            </a:fld>
            <a:endParaRPr lang="en-US" altLang="en-US" dirty="0"/>
          </a:p>
        </p:txBody>
      </p:sp>
    </p:spTree>
    <p:extLst>
      <p:ext uri="{BB962C8B-B14F-4D97-AF65-F5344CB8AC3E}">
        <p14:creationId xmlns:p14="http://schemas.microsoft.com/office/powerpoint/2010/main" val="4314274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D1AC8A-7D0B-406A-8724-48E516103458}" type="slidenum">
              <a:rPr lang="en-US" altLang="en-US" smtClean="0"/>
              <a:pPr/>
              <a:t>‹#›</a:t>
            </a:fld>
            <a:endParaRPr lang="en-US" altLang="en-US" dirty="0"/>
          </a:p>
        </p:txBody>
      </p:sp>
    </p:spTree>
    <p:extLst>
      <p:ext uri="{BB962C8B-B14F-4D97-AF65-F5344CB8AC3E}">
        <p14:creationId xmlns:p14="http://schemas.microsoft.com/office/powerpoint/2010/main" val="30725127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59C9211-C1B9-4AA1-9B74-71AE3F5F14E7}" type="slidenum">
              <a:rPr lang="en-US" altLang="en-US" smtClean="0"/>
              <a:pPr/>
              <a:t>‹#›</a:t>
            </a:fld>
            <a:endParaRPr lang="en-US" altLang="en-US" dirty="0"/>
          </a:p>
        </p:txBody>
      </p:sp>
    </p:spTree>
    <p:extLst>
      <p:ext uri="{BB962C8B-B14F-4D97-AF65-F5344CB8AC3E}">
        <p14:creationId xmlns:p14="http://schemas.microsoft.com/office/powerpoint/2010/main" val="333997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70EAF7D-97F4-47D0-91C2-E1A2D7F6BB10}" type="slidenum">
              <a:rPr lang="en-US" altLang="en-US" smtClean="0"/>
              <a:pPr/>
              <a:t>‹#›</a:t>
            </a:fld>
            <a:endParaRPr lang="en-US" altLang="en-US" dirty="0"/>
          </a:p>
        </p:txBody>
      </p:sp>
    </p:spTree>
    <p:extLst>
      <p:ext uri="{BB962C8B-B14F-4D97-AF65-F5344CB8AC3E}">
        <p14:creationId xmlns:p14="http://schemas.microsoft.com/office/powerpoint/2010/main" val="36819225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73A411E-1125-48F4-A8FB-D36A58495C34}" type="slidenum">
              <a:rPr lang="en-US" altLang="en-US" smtClean="0"/>
              <a:pPr/>
              <a:t>‹#›</a:t>
            </a:fld>
            <a:endParaRPr lang="en-US" altLang="en-US" dirty="0"/>
          </a:p>
        </p:txBody>
      </p:sp>
    </p:spTree>
    <p:extLst>
      <p:ext uri="{BB962C8B-B14F-4D97-AF65-F5344CB8AC3E}">
        <p14:creationId xmlns:p14="http://schemas.microsoft.com/office/powerpoint/2010/main" val="9684895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C7A9D9-52EC-4B8C-9B6F-BD927A420E20}" type="slidenum">
              <a:rPr lang="en-US" altLang="en-US" smtClean="0"/>
              <a:pPr/>
              <a:t>‹#›</a:t>
            </a:fld>
            <a:endParaRPr lang="en-US" altLang="en-US" dirty="0"/>
          </a:p>
        </p:txBody>
      </p:sp>
    </p:spTree>
    <p:extLst>
      <p:ext uri="{BB962C8B-B14F-4D97-AF65-F5344CB8AC3E}">
        <p14:creationId xmlns:p14="http://schemas.microsoft.com/office/powerpoint/2010/main" val="1720395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pPr>
                <a:defRPr/>
              </a:pPr>
              <a:t>‹#›</a:t>
            </a:fld>
            <a:endParaRPr lang="en-US" altLang="zh-TW" dirty="0"/>
          </a:p>
        </p:txBody>
      </p:sp>
    </p:spTree>
    <p:extLst>
      <p:ext uri="{BB962C8B-B14F-4D97-AF65-F5344CB8AC3E}">
        <p14:creationId xmlns:p14="http://schemas.microsoft.com/office/powerpoint/2010/main" val="24080115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F10964-9D65-4445-9E49-91E7ED57311C}" type="slidenum">
              <a:rPr lang="en-US" altLang="en-US" smtClean="0"/>
              <a:pPr/>
              <a:t>‹#›</a:t>
            </a:fld>
            <a:endParaRPr lang="en-US" altLang="en-US" dirty="0"/>
          </a:p>
        </p:txBody>
      </p:sp>
    </p:spTree>
    <p:extLst>
      <p:ext uri="{BB962C8B-B14F-4D97-AF65-F5344CB8AC3E}">
        <p14:creationId xmlns:p14="http://schemas.microsoft.com/office/powerpoint/2010/main" val="11757661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AF77404-E679-426A-A094-D4ED257C4295}" type="slidenum">
              <a:rPr lang="en-US" altLang="en-US" smtClean="0"/>
              <a:pPr/>
              <a:t>‹#›</a:t>
            </a:fld>
            <a:endParaRPr lang="en-US" altLang="en-US" dirty="0"/>
          </a:p>
        </p:txBody>
      </p:sp>
    </p:spTree>
    <p:extLst>
      <p:ext uri="{BB962C8B-B14F-4D97-AF65-F5344CB8AC3E}">
        <p14:creationId xmlns:p14="http://schemas.microsoft.com/office/powerpoint/2010/main" val="31696746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087B4EB-4B0D-4319-A692-412DAF011116}" type="slidenum">
              <a:rPr lang="en-US" altLang="en-US" smtClean="0"/>
              <a:pPr/>
              <a:t>‹#›</a:t>
            </a:fld>
            <a:endParaRPr lang="en-US" altLang="en-US" dirty="0"/>
          </a:p>
        </p:txBody>
      </p:sp>
    </p:spTree>
    <p:extLst>
      <p:ext uri="{BB962C8B-B14F-4D97-AF65-F5344CB8AC3E}">
        <p14:creationId xmlns:p14="http://schemas.microsoft.com/office/powerpoint/2010/main" val="31290822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7D839F5-0373-4DE0-BCA4-6ECD2E4D0216}" type="slidenum">
              <a:rPr lang="en-US" altLang="en-US" smtClean="0"/>
              <a:pPr/>
              <a:t>‹#›</a:t>
            </a:fld>
            <a:endParaRPr lang="en-US" altLang="en-US" dirty="0"/>
          </a:p>
        </p:txBody>
      </p:sp>
    </p:spTree>
    <p:extLst>
      <p:ext uri="{BB962C8B-B14F-4D97-AF65-F5344CB8AC3E}">
        <p14:creationId xmlns:p14="http://schemas.microsoft.com/office/powerpoint/2010/main" val="3571366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66C304-5CC0-4509-80F7-A047AD7B22E1}" type="slidenum">
              <a:rPr lang="en-US" altLang="en-US" smtClean="0"/>
              <a:pPr/>
              <a:t>‹#›</a:t>
            </a:fld>
            <a:endParaRPr lang="en-US" altLang="en-US" dirty="0"/>
          </a:p>
        </p:txBody>
      </p:sp>
    </p:spTree>
    <p:extLst>
      <p:ext uri="{BB962C8B-B14F-4D97-AF65-F5344CB8AC3E}">
        <p14:creationId xmlns:p14="http://schemas.microsoft.com/office/powerpoint/2010/main" val="40112669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DF19F55-B08D-4540-9EF7-6150F4A8C9CB}" type="slidenum">
              <a:rPr lang="en-US" altLang="en-US" smtClean="0"/>
              <a:pPr/>
              <a:t>‹#›</a:t>
            </a:fld>
            <a:endParaRPr lang="en-US" altLang="en-US" dirty="0"/>
          </a:p>
        </p:txBody>
      </p:sp>
    </p:spTree>
    <p:extLst>
      <p:ext uri="{BB962C8B-B14F-4D97-AF65-F5344CB8AC3E}">
        <p14:creationId xmlns:p14="http://schemas.microsoft.com/office/powerpoint/2010/main" val="22649969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atin typeface="Times New Roman" pitchFamily="18" charset="0"/>
              </a:defRPr>
            </a:lvl1pPr>
          </a:lstStyle>
          <a:p>
            <a:fld id="{A7B34D35-1DB2-42B6-A19E-467DF6F9DAB6}" type="slidenum">
              <a:rPr lang="en-US" altLang="en-US"/>
              <a:pPr/>
              <a:t>‹#›</a:t>
            </a:fld>
            <a:endParaRPr lang="en-US" altLang="en-US"/>
          </a:p>
        </p:txBody>
      </p:sp>
    </p:spTree>
    <p:extLst>
      <p:ext uri="{BB962C8B-B14F-4D97-AF65-F5344CB8AC3E}">
        <p14:creationId xmlns:p14="http://schemas.microsoft.com/office/powerpoint/2010/main" val="38430565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F806BA87-871B-4232-8BCA-D2F9938B97C9}" type="slidenum">
              <a:rPr lang="en-US" altLang="en-US"/>
              <a:pPr/>
              <a:t>‹#›</a:t>
            </a:fld>
            <a:endParaRPr lang="en-US" altLang="en-US"/>
          </a:p>
        </p:txBody>
      </p:sp>
    </p:spTree>
    <p:extLst>
      <p:ext uri="{BB962C8B-B14F-4D97-AF65-F5344CB8AC3E}">
        <p14:creationId xmlns:p14="http://schemas.microsoft.com/office/powerpoint/2010/main" val="1738805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9E52E492-92BB-472E-96B9-BF58AB6DE733}" type="slidenum">
              <a:rPr lang="en-US" altLang="en-US"/>
              <a:pPr/>
              <a:t>‹#›</a:t>
            </a:fld>
            <a:endParaRPr lang="en-US" altLang="en-US"/>
          </a:p>
        </p:txBody>
      </p:sp>
    </p:spTree>
    <p:extLst>
      <p:ext uri="{BB962C8B-B14F-4D97-AF65-F5344CB8AC3E}">
        <p14:creationId xmlns:p14="http://schemas.microsoft.com/office/powerpoint/2010/main" val="19736595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7D8BC325-DAC7-4491-94F5-E15113434CA9}" type="slidenum">
              <a:rPr lang="en-US" altLang="en-US"/>
              <a:pPr/>
              <a:t>‹#›</a:t>
            </a:fld>
            <a:endParaRPr lang="en-US" altLang="en-US"/>
          </a:p>
        </p:txBody>
      </p:sp>
    </p:spTree>
    <p:extLst>
      <p:ext uri="{BB962C8B-B14F-4D97-AF65-F5344CB8AC3E}">
        <p14:creationId xmlns:p14="http://schemas.microsoft.com/office/powerpoint/2010/main" val="2570570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pPr>
                <a:defRPr/>
              </a:pPr>
              <a:t>‹#›</a:t>
            </a:fld>
            <a:endParaRPr lang="en-US" altLang="zh-TW" dirty="0"/>
          </a:p>
        </p:txBody>
      </p:sp>
    </p:spTree>
    <p:extLst>
      <p:ext uri="{BB962C8B-B14F-4D97-AF65-F5344CB8AC3E}">
        <p14:creationId xmlns:p14="http://schemas.microsoft.com/office/powerpoint/2010/main" val="32315477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fld id="{3A37F716-D5D9-47C0-B76A-9EC4C2BE52D2}" type="slidenum">
              <a:rPr lang="en-US" altLang="en-US"/>
              <a:pPr/>
              <a:t>‹#›</a:t>
            </a:fld>
            <a:endParaRPr lang="en-US" altLang="en-US"/>
          </a:p>
        </p:txBody>
      </p:sp>
    </p:spTree>
    <p:extLst>
      <p:ext uri="{BB962C8B-B14F-4D97-AF65-F5344CB8AC3E}">
        <p14:creationId xmlns:p14="http://schemas.microsoft.com/office/powerpoint/2010/main" val="6817962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fld id="{C7FEB3DF-1659-4FBC-B6AF-1FE2F2AAAEE9}" type="slidenum">
              <a:rPr lang="en-US" altLang="en-US"/>
              <a:pPr/>
              <a:t>‹#›</a:t>
            </a:fld>
            <a:endParaRPr lang="en-US" altLang="en-US"/>
          </a:p>
        </p:txBody>
      </p:sp>
    </p:spTree>
    <p:extLst>
      <p:ext uri="{BB962C8B-B14F-4D97-AF65-F5344CB8AC3E}">
        <p14:creationId xmlns:p14="http://schemas.microsoft.com/office/powerpoint/2010/main" val="13290970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fld id="{0B221514-4ECB-435A-B509-A4E0D70720F6}" type="slidenum">
              <a:rPr lang="en-US" altLang="en-US"/>
              <a:pPr/>
              <a:t>‹#›</a:t>
            </a:fld>
            <a:endParaRPr lang="en-US" altLang="en-US"/>
          </a:p>
        </p:txBody>
      </p:sp>
    </p:spTree>
    <p:extLst>
      <p:ext uri="{BB962C8B-B14F-4D97-AF65-F5344CB8AC3E}">
        <p14:creationId xmlns:p14="http://schemas.microsoft.com/office/powerpoint/2010/main" val="1641708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E9C42BF7-EEBD-491F-B810-6F69E97A04B0}" type="slidenum">
              <a:rPr lang="en-US" altLang="en-US"/>
              <a:pPr/>
              <a:t>‹#›</a:t>
            </a:fld>
            <a:endParaRPr lang="en-US" altLang="en-US"/>
          </a:p>
        </p:txBody>
      </p:sp>
    </p:spTree>
    <p:extLst>
      <p:ext uri="{BB962C8B-B14F-4D97-AF65-F5344CB8AC3E}">
        <p14:creationId xmlns:p14="http://schemas.microsoft.com/office/powerpoint/2010/main" val="8566112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fld id="{3412CF55-FE9B-433F-9DC4-CE77B155F362}" type="slidenum">
              <a:rPr lang="en-US" altLang="en-US"/>
              <a:pPr/>
              <a:t>‹#›</a:t>
            </a:fld>
            <a:endParaRPr lang="en-US" altLang="en-US"/>
          </a:p>
        </p:txBody>
      </p:sp>
    </p:spTree>
    <p:extLst>
      <p:ext uri="{BB962C8B-B14F-4D97-AF65-F5344CB8AC3E}">
        <p14:creationId xmlns:p14="http://schemas.microsoft.com/office/powerpoint/2010/main" val="40899288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E8B63D34-3402-40A9-9A27-EB5C5709F0C4}" type="slidenum">
              <a:rPr lang="en-US" altLang="en-US"/>
              <a:pPr/>
              <a:t>‹#›</a:t>
            </a:fld>
            <a:endParaRPr lang="en-US" altLang="en-US"/>
          </a:p>
        </p:txBody>
      </p:sp>
    </p:spTree>
    <p:extLst>
      <p:ext uri="{BB962C8B-B14F-4D97-AF65-F5344CB8AC3E}">
        <p14:creationId xmlns:p14="http://schemas.microsoft.com/office/powerpoint/2010/main" val="8389515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DDAEAB4D-A4CB-4F43-9F9D-56EC53A9D0FA}" type="slidenum">
              <a:rPr lang="en-US" altLang="en-US"/>
              <a:pPr/>
              <a:t>‹#›</a:t>
            </a:fld>
            <a:endParaRPr lang="en-US" altLang="en-US"/>
          </a:p>
        </p:txBody>
      </p:sp>
    </p:spTree>
    <p:extLst>
      <p:ext uri="{BB962C8B-B14F-4D97-AF65-F5344CB8AC3E}">
        <p14:creationId xmlns:p14="http://schemas.microsoft.com/office/powerpoint/2010/main" val="28225988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295400"/>
            <a:ext cx="8229600" cy="48307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E66D14F1-A69C-4EE5-9888-988AF2DC9D4F}" type="slidenum">
              <a:rPr lang="en-US" altLang="en-US"/>
              <a:pPr/>
              <a:t>‹#›</a:t>
            </a:fld>
            <a:endParaRPr lang="en-US" altLang="en-US"/>
          </a:p>
        </p:txBody>
      </p:sp>
    </p:spTree>
    <p:extLst>
      <p:ext uri="{BB962C8B-B14F-4D97-AF65-F5344CB8AC3E}">
        <p14:creationId xmlns:p14="http://schemas.microsoft.com/office/powerpoint/2010/main" val="2945568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B2DBAB5-5C43-F749-9AE4-ED04170873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70865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868153D-5659-8A47-B630-FE64A503D3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711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pPr>
                <a:defRPr/>
              </a:pPr>
              <a:t>‹#›</a:t>
            </a:fld>
            <a:endParaRPr lang="en-US" dirty="0"/>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pPr>
                <a:defRPr/>
              </a:pPr>
              <a:t>‹#›</a:t>
            </a:fld>
            <a:endParaRPr lang="en-US" altLang="zh-TW" dirty="0"/>
          </a:p>
        </p:txBody>
      </p:sp>
    </p:spTree>
    <p:extLst>
      <p:ext uri="{BB962C8B-B14F-4D97-AF65-F5344CB8AC3E}">
        <p14:creationId xmlns:p14="http://schemas.microsoft.com/office/powerpoint/2010/main" val="34744364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51E6625-F87D-7145-97FE-08E9246AF8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15412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F220CBA-08E3-A74B-AD8B-59A466919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70522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D95A5B84-40AB-F14A-80C2-80478150A42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354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A88330E-31BF-C948-A07F-4B080DA34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200373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8A2C7B-3F31-3D4B-A26F-63BC60FE897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18386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7DC7462-6F5A-9044-A58E-9EACF4B072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48971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E499389-38B7-824A-A263-94CF920C89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70541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C5EF45-1984-5D45-B45A-265A76D99F1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7930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35EDDA2-93B6-D147-A2A5-267F2514496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8830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3" name="Footer Placeholder 2"/>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4" name="Slide Number Placeholder 3"/>
          <p:cNvSpPr>
            <a:spLocks noGrp="1"/>
          </p:cNvSpPr>
          <p:nvPr>
            <p:ph type="sldNum" sz="quarter" idx="12"/>
          </p:nvPr>
        </p:nvSpPr>
        <p:spPr/>
        <p:txBody>
          <a:bodyPr/>
          <a:lstStyle>
            <a:lvl1pPr>
              <a:defRPr kumimoji="1">
                <a:latin typeface="Times New Roman" pitchFamily="18" charset="0"/>
              </a:defRPr>
            </a:lvl1pPr>
          </a:lstStyle>
          <a:p>
            <a:fld id="{AA971BDF-B4EC-4C25-8B15-A5F4744B525B}" type="slidenum">
              <a:rPr lang="en-US" altLang="en-US"/>
              <a:pPr/>
              <a:t>‹#›</a:t>
            </a:fld>
            <a:endParaRPr lang="en-US" altLang="en-US" dirty="0"/>
          </a:p>
        </p:txBody>
      </p:sp>
    </p:spTree>
    <p:extLst>
      <p:ext uri="{BB962C8B-B14F-4D97-AF65-F5344CB8AC3E}">
        <p14:creationId xmlns:p14="http://schemas.microsoft.com/office/powerpoint/2010/main" val="854026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pPr>
                <a:defRPr/>
              </a:pPr>
              <a:t>‹#›</a:t>
            </a:fld>
            <a:endParaRPr lang="en-US" altLang="zh-TW" dirty="0"/>
          </a:p>
        </p:txBody>
      </p:sp>
    </p:spTree>
    <p:extLst>
      <p:ext uri="{BB962C8B-B14F-4D97-AF65-F5344CB8AC3E}">
        <p14:creationId xmlns:p14="http://schemas.microsoft.com/office/powerpoint/2010/main" val="811353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4" name="Footer Placeholder 3"/>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5" name="Slide Number Placeholder 4"/>
          <p:cNvSpPr>
            <a:spLocks noGrp="1"/>
          </p:cNvSpPr>
          <p:nvPr>
            <p:ph type="sldNum" sz="quarter" idx="12"/>
          </p:nvPr>
        </p:nvSpPr>
        <p:spPr/>
        <p:txBody>
          <a:bodyPr/>
          <a:lstStyle>
            <a:lvl1pPr>
              <a:defRPr kumimoji="1">
                <a:latin typeface="Times New Roman" pitchFamily="18" charset="0"/>
              </a:defRPr>
            </a:lvl1pPr>
          </a:lstStyle>
          <a:p>
            <a:fld id="{D982481E-C33C-4DAB-8D4F-286622AA007E}" type="slidenum">
              <a:rPr lang="en-US" altLang="en-US"/>
              <a:pPr/>
              <a:t>‹#›</a:t>
            </a:fld>
            <a:endParaRPr lang="en-US" altLang="en-US" dirty="0"/>
          </a:p>
        </p:txBody>
      </p:sp>
    </p:spTree>
    <p:extLst>
      <p:ext uri="{BB962C8B-B14F-4D97-AF65-F5344CB8AC3E}">
        <p14:creationId xmlns:p14="http://schemas.microsoft.com/office/powerpoint/2010/main" val="41042323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CD61F8E-8571-4F23-AB58-831F20B61C76}" type="slidenum">
              <a:rPr lang="en-US" altLang="en-US" smtClean="0"/>
              <a:pPr/>
              <a:t>‹#›</a:t>
            </a:fld>
            <a:endParaRPr lang="en-US" altLang="en-US" dirty="0"/>
          </a:p>
        </p:txBody>
      </p:sp>
    </p:spTree>
    <p:extLst>
      <p:ext uri="{BB962C8B-B14F-4D97-AF65-F5344CB8AC3E}">
        <p14:creationId xmlns:p14="http://schemas.microsoft.com/office/powerpoint/2010/main" val="26820854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7385321-AD47-46EB-B8D6-6184231BABE3}" type="slidenum">
              <a:rPr lang="en-US" altLang="en-US" smtClean="0"/>
              <a:pPr/>
              <a:t>‹#›</a:t>
            </a:fld>
            <a:endParaRPr lang="en-US" altLang="en-US" dirty="0"/>
          </a:p>
        </p:txBody>
      </p:sp>
    </p:spTree>
    <p:extLst>
      <p:ext uri="{BB962C8B-B14F-4D97-AF65-F5344CB8AC3E}">
        <p14:creationId xmlns:p14="http://schemas.microsoft.com/office/powerpoint/2010/main" val="26642376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452835-FDBD-4B33-8777-A39D87B43690}" type="slidenum">
              <a:rPr lang="en-US" altLang="en-US" smtClean="0"/>
              <a:pPr/>
              <a:t>‹#›</a:t>
            </a:fld>
            <a:endParaRPr lang="en-US" altLang="en-US" dirty="0"/>
          </a:p>
        </p:txBody>
      </p:sp>
    </p:spTree>
    <p:extLst>
      <p:ext uri="{BB962C8B-B14F-4D97-AF65-F5344CB8AC3E}">
        <p14:creationId xmlns:p14="http://schemas.microsoft.com/office/powerpoint/2010/main" val="39889016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EC5A4B3-7130-40E7-9C15-DCB4F3DD4372}" type="slidenum">
              <a:rPr lang="en-US" altLang="en-US" smtClean="0"/>
              <a:pPr/>
              <a:t>‹#›</a:t>
            </a:fld>
            <a:endParaRPr lang="en-US" altLang="en-US" dirty="0"/>
          </a:p>
        </p:txBody>
      </p:sp>
    </p:spTree>
    <p:extLst>
      <p:ext uri="{BB962C8B-B14F-4D97-AF65-F5344CB8AC3E}">
        <p14:creationId xmlns:p14="http://schemas.microsoft.com/office/powerpoint/2010/main" val="23525789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7DBCD8E-8896-415E-96D7-817B34EEE840}" type="slidenum">
              <a:rPr lang="en-US" altLang="en-US" smtClean="0"/>
              <a:pPr/>
              <a:t>‹#›</a:t>
            </a:fld>
            <a:endParaRPr lang="en-US" altLang="en-US" dirty="0"/>
          </a:p>
        </p:txBody>
      </p:sp>
    </p:spTree>
    <p:extLst>
      <p:ext uri="{BB962C8B-B14F-4D97-AF65-F5344CB8AC3E}">
        <p14:creationId xmlns:p14="http://schemas.microsoft.com/office/powerpoint/2010/main" val="9004604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A9980A7-CADB-4C72-94EF-503D5A7F04FB}" type="slidenum">
              <a:rPr lang="en-US" altLang="en-US" smtClean="0"/>
              <a:pPr/>
              <a:t>‹#›</a:t>
            </a:fld>
            <a:endParaRPr lang="en-US" altLang="en-US" dirty="0"/>
          </a:p>
        </p:txBody>
      </p:sp>
    </p:spTree>
    <p:extLst>
      <p:ext uri="{BB962C8B-B14F-4D97-AF65-F5344CB8AC3E}">
        <p14:creationId xmlns:p14="http://schemas.microsoft.com/office/powerpoint/2010/main" val="8536442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8EBFEF9-DB98-44B7-99F9-703C418D6D0A}" type="slidenum">
              <a:rPr lang="en-US" altLang="en-US" smtClean="0"/>
              <a:pPr/>
              <a:t>‹#›</a:t>
            </a:fld>
            <a:endParaRPr lang="en-US" altLang="en-US" dirty="0"/>
          </a:p>
        </p:txBody>
      </p:sp>
    </p:spTree>
    <p:extLst>
      <p:ext uri="{BB962C8B-B14F-4D97-AF65-F5344CB8AC3E}">
        <p14:creationId xmlns:p14="http://schemas.microsoft.com/office/powerpoint/2010/main" val="23507828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4BE1664-A657-4454-91E3-3D8FFC8720A3}" type="slidenum">
              <a:rPr lang="en-US" altLang="en-US" smtClean="0"/>
              <a:pPr/>
              <a:t>‹#›</a:t>
            </a:fld>
            <a:endParaRPr lang="en-US" altLang="en-US" dirty="0"/>
          </a:p>
        </p:txBody>
      </p:sp>
    </p:spTree>
    <p:extLst>
      <p:ext uri="{BB962C8B-B14F-4D97-AF65-F5344CB8AC3E}">
        <p14:creationId xmlns:p14="http://schemas.microsoft.com/office/powerpoint/2010/main" val="1293187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0E05081-F075-4C84-8B12-21C0EB565F5F}" type="slidenum">
              <a:rPr lang="en-US" altLang="en-US" smtClean="0"/>
              <a:pPr/>
              <a:t>‹#›</a:t>
            </a:fld>
            <a:endParaRPr lang="en-US" altLang="en-US" dirty="0"/>
          </a:p>
        </p:txBody>
      </p:sp>
    </p:spTree>
    <p:extLst>
      <p:ext uri="{BB962C8B-B14F-4D97-AF65-F5344CB8AC3E}">
        <p14:creationId xmlns:p14="http://schemas.microsoft.com/office/powerpoint/2010/main" val="3545705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pPr>
                <a:defRPr/>
              </a:pPr>
              <a:t>‹#›</a:t>
            </a:fld>
            <a:endParaRPr lang="en-US" altLang="zh-TW" dirty="0"/>
          </a:p>
        </p:txBody>
      </p:sp>
    </p:spTree>
    <p:extLst>
      <p:ext uri="{BB962C8B-B14F-4D97-AF65-F5344CB8AC3E}">
        <p14:creationId xmlns:p14="http://schemas.microsoft.com/office/powerpoint/2010/main" val="30253002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C7256D-5D38-4CA7-B1CA-571597C7DBF0}" type="slidenum">
              <a:rPr lang="en-US" altLang="en-US" smtClean="0"/>
              <a:pPr/>
              <a:t>‹#›</a:t>
            </a:fld>
            <a:endParaRPr lang="en-US" altLang="en-US" dirty="0"/>
          </a:p>
        </p:txBody>
      </p:sp>
    </p:spTree>
    <p:extLst>
      <p:ext uri="{BB962C8B-B14F-4D97-AF65-F5344CB8AC3E}">
        <p14:creationId xmlns:p14="http://schemas.microsoft.com/office/powerpoint/2010/main" val="23476329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8F1E513-D89F-4D94-AFAB-0E62AFACA9F1}" type="slidenum">
              <a:rPr lang="en-US" altLang="en-US" smtClean="0"/>
              <a:pPr/>
              <a:t>‹#›</a:t>
            </a:fld>
            <a:endParaRPr lang="en-US" altLang="en-US" dirty="0"/>
          </a:p>
        </p:txBody>
      </p:sp>
    </p:spTree>
    <p:extLst>
      <p:ext uri="{BB962C8B-B14F-4D97-AF65-F5344CB8AC3E}">
        <p14:creationId xmlns:p14="http://schemas.microsoft.com/office/powerpoint/2010/main" val="885627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37DF58-8C67-4F09-BE3A-AAE0B34945CC}" type="slidenum">
              <a:rPr lang="en-US" altLang="en-US" smtClean="0"/>
              <a:pPr/>
              <a:t>‹#›</a:t>
            </a:fld>
            <a:endParaRPr lang="en-US" altLang="en-US" dirty="0"/>
          </a:p>
        </p:txBody>
      </p:sp>
    </p:spTree>
    <p:extLst>
      <p:ext uri="{BB962C8B-B14F-4D97-AF65-F5344CB8AC3E}">
        <p14:creationId xmlns:p14="http://schemas.microsoft.com/office/powerpoint/2010/main" val="26276813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8391199-F094-4138-83BC-C11149CF399C}" type="slidenum">
              <a:rPr lang="en-US" altLang="en-US" smtClean="0"/>
              <a:pPr/>
              <a:t>‹#›</a:t>
            </a:fld>
            <a:endParaRPr lang="en-US" altLang="en-US" dirty="0"/>
          </a:p>
        </p:txBody>
      </p:sp>
    </p:spTree>
    <p:extLst>
      <p:ext uri="{BB962C8B-B14F-4D97-AF65-F5344CB8AC3E}">
        <p14:creationId xmlns:p14="http://schemas.microsoft.com/office/powerpoint/2010/main" val="14171615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09860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191643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00983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37637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36176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2936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pPr>
                <a:defRPr/>
              </a:pPr>
              <a:t>‹#›</a:t>
            </a:fld>
            <a:endParaRPr lang="en-US" altLang="zh-TW" dirty="0"/>
          </a:p>
        </p:txBody>
      </p:sp>
    </p:spTree>
    <p:extLst>
      <p:ext uri="{BB962C8B-B14F-4D97-AF65-F5344CB8AC3E}">
        <p14:creationId xmlns:p14="http://schemas.microsoft.com/office/powerpoint/2010/main" val="9868169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463494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44866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83223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73096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689731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5325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532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eaLnBrk="0" hangingPunct="0">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eaLnBrk="0" hangingPunct="0">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eaLnBrk="0" hangingPunct="0">
              <a:defRPr b="1" i="0">
                <a:latin typeface="Arial" panose="020B0604020202020204" pitchFamily="34" charset="0"/>
              </a:defRPr>
            </a:lvl1pPr>
          </a:lstStyle>
          <a:p>
            <a:pPr>
              <a:defRPr/>
            </a:pPr>
            <a:fld id="{8EDF2594-13BB-8E4D-BF58-B9CFE06F3873}" type="slidenum">
              <a:rPr lang="en-US" smtClean="0"/>
              <a:pPr>
                <a:defRPr/>
              </a:pPr>
              <a:t>‹#›</a:t>
            </a:fld>
            <a:endParaRPr lang="en-US" dirty="0"/>
          </a:p>
        </p:txBody>
      </p:sp>
    </p:spTree>
    <p:extLst>
      <p:ext uri="{BB962C8B-B14F-4D97-AF65-F5344CB8AC3E}">
        <p14:creationId xmlns:p14="http://schemas.microsoft.com/office/powerpoint/2010/main" val="20088971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BE2D8676-6C27-6849-915E-3863A83F972C}"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847122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C53B4A85-E6CE-EC4A-B4C4-1D779E63B0F5}"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599336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39502815-67A6-304D-887C-0FA3C5092986}"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114680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E9D43E50-6D85-7C4C-BF64-EA3F8595E247}" type="slidenum">
              <a:rPr lang="en-US" smtClean="0"/>
              <a:pPr>
                <a:defRPr/>
              </a:pPr>
              <a:t>‹#›</a:t>
            </a:fld>
            <a:endParaRPr lang="en-US" dirty="0"/>
          </a:p>
        </p:txBody>
      </p:sp>
      <p:sp>
        <p:nvSpPr>
          <p:cNvPr id="9"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46315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pPr>
                <a:defRPr/>
              </a:pPr>
              <a:t>‹#›</a:t>
            </a:fld>
            <a:endParaRPr lang="en-US" altLang="zh-TW" dirty="0"/>
          </a:p>
        </p:txBody>
      </p:sp>
    </p:spTree>
    <p:extLst>
      <p:ext uri="{BB962C8B-B14F-4D97-AF65-F5344CB8AC3E}">
        <p14:creationId xmlns:p14="http://schemas.microsoft.com/office/powerpoint/2010/main" val="1451933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19B26DC0-A30E-5D47-B275-5CD8A7530BC7}" type="slidenum">
              <a:rPr lang="en-US" smtClean="0"/>
              <a:pPr>
                <a:defRPr/>
              </a:pPr>
              <a:t>‹#›</a:t>
            </a:fld>
            <a:endParaRPr lang="en-US" dirty="0"/>
          </a:p>
        </p:txBody>
      </p:sp>
      <p:sp>
        <p:nvSpPr>
          <p:cNvPr id="5"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719913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AA2014F8-21AF-CA41-B3F8-B163B5E323B5}" type="slidenum">
              <a:rPr lang="en-US" smtClean="0"/>
              <a:pPr>
                <a:defRPr/>
              </a:pPr>
              <a:t>‹#›</a:t>
            </a:fld>
            <a:endParaRPr lang="en-US" dirty="0"/>
          </a:p>
        </p:txBody>
      </p:sp>
      <p:sp>
        <p:nvSpPr>
          <p:cNvPr id="4"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886562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94A73D93-B3A4-FD46-A08B-1EC8DFB70D1F}"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1469550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D4925F7B-EBE9-D548-9E10-4532FF00680F}"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227319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4EBFBE7A-0C5C-1D4E-8679-C645927D8632}"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846055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401C8E5C-A075-D444-9B66-AF9C6903348F}"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920135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eaLnBrk="0" hangingPunct="0">
              <a:defRPr b="1" i="0">
                <a:latin typeface="Arial" panose="020B0604020202020204" pitchFamily="34" charset="0"/>
              </a:defRPr>
            </a:lvl1pPr>
          </a:lstStyle>
          <a:p>
            <a:pPr>
              <a:defRPr/>
            </a:pPr>
            <a:fld id="{23463D59-9BE8-E14F-8AAC-D88DF68AFAC1}"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eaLnBrk="0" hangingPunct="0">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431440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463427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728024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01889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pPr>
                <a:defRPr/>
              </a:pPr>
              <a:t>‹#›</a:t>
            </a:fld>
            <a:endParaRPr lang="en-US" altLang="zh-TW" dirty="0"/>
          </a:p>
        </p:txBody>
      </p:sp>
    </p:spTree>
    <p:extLst>
      <p:ext uri="{BB962C8B-B14F-4D97-AF65-F5344CB8AC3E}">
        <p14:creationId xmlns:p14="http://schemas.microsoft.com/office/powerpoint/2010/main" val="22252416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015280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69332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17719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227875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391145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14598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768673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206123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819595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87512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pPr>
                <a:defRPr/>
              </a:pPr>
              <a:t>‹#›</a:t>
            </a:fld>
            <a:endParaRPr lang="en-US" altLang="zh-TW" dirty="0"/>
          </a:p>
        </p:txBody>
      </p:sp>
    </p:spTree>
    <p:extLst>
      <p:ext uri="{BB962C8B-B14F-4D97-AF65-F5344CB8AC3E}">
        <p14:creationId xmlns:p14="http://schemas.microsoft.com/office/powerpoint/2010/main" val="31424713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defRPr>
            </a:lvl1pPr>
          </a:lstStyle>
          <a:p>
            <a:pPr>
              <a:defRPr/>
            </a:pPr>
            <a:fld id="{7D548AAD-2C32-3A4A-92C1-320D513A3C6C}" type="slidenum">
              <a:rPr lang="en-US" smtClean="0"/>
              <a:pPr>
                <a:defRPr/>
              </a:pPr>
              <a:t>‹#›</a:t>
            </a:fld>
            <a:endParaRPr lang="en-US" dirty="0"/>
          </a:p>
        </p:txBody>
      </p:sp>
    </p:spTree>
    <p:extLst>
      <p:ext uri="{BB962C8B-B14F-4D97-AF65-F5344CB8AC3E}">
        <p14:creationId xmlns:p14="http://schemas.microsoft.com/office/powerpoint/2010/main" val="8342199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i="0">
                <a:latin typeface="Arial" panose="020B0604020202020204" pitchFamily="34" charset="0"/>
              </a:defRPr>
            </a:lvl1pPr>
          </a:lstStyle>
          <a:p>
            <a:pPr>
              <a:defRPr/>
            </a:pPr>
            <a:fld id="{97FF38A8-D308-2844-BB46-F83A52D4AAC4}" type="slidenum">
              <a:rPr lang="en-US" smtClean="0"/>
              <a:pPr>
                <a:defRPr/>
              </a:pPr>
              <a:t>‹#›</a:t>
            </a:fld>
            <a:endParaRPr lang="en-US" dirty="0"/>
          </a:p>
        </p:txBody>
      </p:sp>
    </p:spTree>
    <p:extLst>
      <p:ext uri="{BB962C8B-B14F-4D97-AF65-F5344CB8AC3E}">
        <p14:creationId xmlns:p14="http://schemas.microsoft.com/office/powerpoint/2010/main" val="35883463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8EC98FF-B1D1-204F-A06C-F70C022CC9A5}" type="slidenum">
              <a:rPr lang="en-GB"/>
              <a:pPr>
                <a:defRPr/>
              </a:pPr>
              <a:t>‹#›</a:t>
            </a:fld>
            <a:endParaRPr lang="en-GB"/>
          </a:p>
        </p:txBody>
      </p:sp>
    </p:spTree>
    <p:extLst>
      <p:ext uri="{BB962C8B-B14F-4D97-AF65-F5344CB8AC3E}">
        <p14:creationId xmlns:p14="http://schemas.microsoft.com/office/powerpoint/2010/main" val="8813616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86239C8-E220-3E4C-890A-8C3425220136}" type="slidenum">
              <a:rPr lang="en-GB"/>
              <a:pPr>
                <a:defRPr/>
              </a:pPr>
              <a:t>‹#›</a:t>
            </a:fld>
            <a:endParaRPr lang="en-GB"/>
          </a:p>
        </p:txBody>
      </p:sp>
    </p:spTree>
    <p:extLst>
      <p:ext uri="{BB962C8B-B14F-4D97-AF65-F5344CB8AC3E}">
        <p14:creationId xmlns:p14="http://schemas.microsoft.com/office/powerpoint/2010/main" val="16408404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A3B7012-E4EC-3141-A517-BB9EAF0501DF}" type="slidenum">
              <a:rPr lang="en-GB"/>
              <a:pPr>
                <a:defRPr/>
              </a:pPr>
              <a:t>‹#›</a:t>
            </a:fld>
            <a:endParaRPr lang="en-GB"/>
          </a:p>
        </p:txBody>
      </p:sp>
    </p:spTree>
    <p:extLst>
      <p:ext uri="{BB962C8B-B14F-4D97-AF65-F5344CB8AC3E}">
        <p14:creationId xmlns:p14="http://schemas.microsoft.com/office/powerpoint/2010/main" val="9056778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1CEAB360-1219-4F40-8992-C028D18609FC}" type="slidenum">
              <a:rPr lang="en-GB"/>
              <a:pPr>
                <a:defRPr/>
              </a:pPr>
              <a:t>‹#›</a:t>
            </a:fld>
            <a:endParaRPr lang="en-GB"/>
          </a:p>
        </p:txBody>
      </p:sp>
    </p:spTree>
    <p:extLst>
      <p:ext uri="{BB962C8B-B14F-4D97-AF65-F5344CB8AC3E}">
        <p14:creationId xmlns:p14="http://schemas.microsoft.com/office/powerpoint/2010/main" val="14700529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584533A2-6C89-494D-8B87-1C61A75F7B79}" type="slidenum">
              <a:rPr lang="en-GB"/>
              <a:pPr>
                <a:defRPr/>
              </a:pPr>
              <a:t>‹#›</a:t>
            </a:fld>
            <a:endParaRPr lang="en-GB"/>
          </a:p>
        </p:txBody>
      </p:sp>
    </p:spTree>
    <p:extLst>
      <p:ext uri="{BB962C8B-B14F-4D97-AF65-F5344CB8AC3E}">
        <p14:creationId xmlns:p14="http://schemas.microsoft.com/office/powerpoint/2010/main" val="16961525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81C4032F-2D23-4748-BBC9-0A4F232BCF6E}" type="slidenum">
              <a:rPr lang="en-GB"/>
              <a:pPr>
                <a:defRPr/>
              </a:pPr>
              <a:t>‹#›</a:t>
            </a:fld>
            <a:endParaRPr lang="en-GB"/>
          </a:p>
        </p:txBody>
      </p:sp>
    </p:spTree>
    <p:extLst>
      <p:ext uri="{BB962C8B-B14F-4D97-AF65-F5344CB8AC3E}">
        <p14:creationId xmlns:p14="http://schemas.microsoft.com/office/powerpoint/2010/main" val="18537492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3C057A-3A78-FE44-80EB-6C3797E89EB8}" type="slidenum">
              <a:rPr lang="en-GB"/>
              <a:pPr>
                <a:defRPr/>
              </a:pPr>
              <a:t>‹#›</a:t>
            </a:fld>
            <a:endParaRPr lang="en-GB"/>
          </a:p>
        </p:txBody>
      </p:sp>
    </p:spTree>
    <p:extLst>
      <p:ext uri="{BB962C8B-B14F-4D97-AF65-F5344CB8AC3E}">
        <p14:creationId xmlns:p14="http://schemas.microsoft.com/office/powerpoint/2010/main" val="18701305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9F745C8-9EA6-2042-AB5D-869AD51A17EC}" type="slidenum">
              <a:rPr lang="en-GB"/>
              <a:pPr>
                <a:defRPr/>
              </a:pPr>
              <a:t>‹#›</a:t>
            </a:fld>
            <a:endParaRPr lang="en-GB"/>
          </a:p>
        </p:txBody>
      </p:sp>
    </p:spTree>
    <p:extLst>
      <p:ext uri="{BB962C8B-B14F-4D97-AF65-F5344CB8AC3E}">
        <p14:creationId xmlns:p14="http://schemas.microsoft.com/office/powerpoint/2010/main" val="4042992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E387911-9857-5B45-9E60-EE1CE302A288}" type="slidenum">
              <a:rPr lang="en-US" smtClean="0"/>
              <a:pPr>
                <a:defRPr/>
              </a:pPr>
              <a:t>‹#›</a:t>
            </a:fld>
            <a:endParaRPr lang="en-US" dirty="0"/>
          </a:p>
        </p:txBody>
      </p:sp>
    </p:spTree>
    <p:extLst>
      <p:ext uri="{BB962C8B-B14F-4D97-AF65-F5344CB8AC3E}">
        <p14:creationId xmlns:p14="http://schemas.microsoft.com/office/powerpoint/2010/main" val="36194934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B5C4DC-D8E6-8246-A523-94878ADF7C6E}" type="slidenum">
              <a:rPr lang="en-GB"/>
              <a:pPr>
                <a:defRPr/>
              </a:pPr>
              <a:t>‹#›</a:t>
            </a:fld>
            <a:endParaRPr lang="en-GB"/>
          </a:p>
        </p:txBody>
      </p:sp>
    </p:spTree>
    <p:extLst>
      <p:ext uri="{BB962C8B-B14F-4D97-AF65-F5344CB8AC3E}">
        <p14:creationId xmlns:p14="http://schemas.microsoft.com/office/powerpoint/2010/main" val="17276119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8F1F882B-4692-FB47-845E-FF12E1A5ED01}" type="slidenum">
              <a:rPr lang="en-GB"/>
              <a:pPr>
                <a:defRPr/>
              </a:pPr>
              <a:t>‹#›</a:t>
            </a:fld>
            <a:endParaRPr lang="en-GB"/>
          </a:p>
        </p:txBody>
      </p:sp>
    </p:spTree>
    <p:extLst>
      <p:ext uri="{BB962C8B-B14F-4D97-AF65-F5344CB8AC3E}">
        <p14:creationId xmlns:p14="http://schemas.microsoft.com/office/powerpoint/2010/main" val="34057269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C6DE89C-BA2E-2C41-93E5-8FBE0BDE7A1B}" type="slidenum">
              <a:rPr lang="en-GB"/>
              <a:pPr>
                <a:defRPr/>
              </a:pPr>
              <a:t>‹#›</a:t>
            </a:fld>
            <a:endParaRPr lang="en-GB"/>
          </a:p>
        </p:txBody>
      </p:sp>
    </p:spTree>
    <p:extLst>
      <p:ext uri="{BB962C8B-B14F-4D97-AF65-F5344CB8AC3E}">
        <p14:creationId xmlns:p14="http://schemas.microsoft.com/office/powerpoint/2010/main" val="37448813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A9BEFF03-C43E-254B-96EF-47E503550B93}" type="slidenum">
              <a:rPr lang="en-GB"/>
              <a:pPr>
                <a:defRPr/>
              </a:pPr>
              <a:t>‹#›</a:t>
            </a:fld>
            <a:endParaRPr lang="en-GB"/>
          </a:p>
        </p:txBody>
      </p:sp>
    </p:spTree>
    <p:extLst>
      <p:ext uri="{BB962C8B-B14F-4D97-AF65-F5344CB8AC3E}">
        <p14:creationId xmlns:p14="http://schemas.microsoft.com/office/powerpoint/2010/main" val="176257961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31068293-4EE2-EE49-AB2B-2D72885989AB}" type="slidenum">
              <a:rPr lang="en-GB"/>
              <a:pPr>
                <a:defRPr/>
              </a:pPr>
              <a:t>‹#›</a:t>
            </a:fld>
            <a:endParaRPr lang="en-GB"/>
          </a:p>
        </p:txBody>
      </p:sp>
    </p:spTree>
    <p:extLst>
      <p:ext uri="{BB962C8B-B14F-4D97-AF65-F5344CB8AC3E}">
        <p14:creationId xmlns:p14="http://schemas.microsoft.com/office/powerpoint/2010/main" val="33597806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DDD79DE7-B386-BD41-AAF0-044947FFD916}" type="slidenum">
              <a:rPr lang="en-GB"/>
              <a:pPr>
                <a:defRPr/>
              </a:pPr>
              <a:t>‹#›</a:t>
            </a:fld>
            <a:endParaRPr lang="en-GB"/>
          </a:p>
        </p:txBody>
      </p:sp>
    </p:spTree>
    <p:extLst>
      <p:ext uri="{BB962C8B-B14F-4D97-AF65-F5344CB8AC3E}">
        <p14:creationId xmlns:p14="http://schemas.microsoft.com/office/powerpoint/2010/main" val="35255476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533400" y="1828800"/>
            <a:ext cx="3998913"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84713" y="1828800"/>
            <a:ext cx="4000500"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9"/>
          <p:cNvSpPr>
            <a:spLocks noGrp="1" noChangeArrowheads="1"/>
          </p:cNvSpPr>
          <p:nvPr>
            <p:ph type="sldNum" idx="10"/>
          </p:nvPr>
        </p:nvSpPr>
        <p:spPr>
          <a:ln/>
        </p:spPr>
        <p:txBody>
          <a:bodyPr/>
          <a:lstStyle>
            <a:lvl1pPr>
              <a:defRPr/>
            </a:lvl1pPr>
          </a:lstStyle>
          <a:p>
            <a:pPr>
              <a:defRPr/>
            </a:pPr>
            <a:fld id="{F6929D1F-DF7D-4644-9398-7A74FB64C583}" type="slidenum">
              <a:rPr lang="en-GB"/>
              <a:pPr>
                <a:defRPr/>
              </a:pPr>
              <a:t>‹#›</a:t>
            </a:fld>
            <a:endParaRPr lang="en-GB"/>
          </a:p>
        </p:txBody>
      </p:sp>
    </p:spTree>
    <p:extLst>
      <p:ext uri="{BB962C8B-B14F-4D97-AF65-F5344CB8AC3E}">
        <p14:creationId xmlns:p14="http://schemas.microsoft.com/office/powerpoint/2010/main" val="93936029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9"/>
          <p:cNvSpPr>
            <a:spLocks noGrp="1" noChangeArrowheads="1"/>
          </p:cNvSpPr>
          <p:nvPr>
            <p:ph type="sldNum" idx="10"/>
          </p:nvPr>
        </p:nvSpPr>
        <p:spPr>
          <a:ln/>
        </p:spPr>
        <p:txBody>
          <a:bodyPr/>
          <a:lstStyle>
            <a:lvl1pPr>
              <a:defRPr/>
            </a:lvl1pPr>
          </a:lstStyle>
          <a:p>
            <a:pPr>
              <a:defRPr/>
            </a:pPr>
            <a:fld id="{029EFFD9-262F-1645-BD22-4CB32C1B6CE6}" type="slidenum">
              <a:rPr lang="en-GB"/>
              <a:pPr>
                <a:defRPr/>
              </a:pPr>
              <a:t>‹#›</a:t>
            </a:fld>
            <a:endParaRPr lang="en-GB"/>
          </a:p>
        </p:txBody>
      </p:sp>
    </p:spTree>
    <p:extLst>
      <p:ext uri="{BB962C8B-B14F-4D97-AF65-F5344CB8AC3E}">
        <p14:creationId xmlns:p14="http://schemas.microsoft.com/office/powerpoint/2010/main" val="35422587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9"/>
          <p:cNvSpPr>
            <a:spLocks noGrp="1" noChangeArrowheads="1"/>
          </p:cNvSpPr>
          <p:nvPr>
            <p:ph type="sldNum" idx="10"/>
          </p:nvPr>
        </p:nvSpPr>
        <p:spPr>
          <a:ln/>
        </p:spPr>
        <p:txBody>
          <a:bodyPr/>
          <a:lstStyle>
            <a:lvl1pPr>
              <a:defRPr/>
            </a:lvl1pPr>
          </a:lstStyle>
          <a:p>
            <a:pPr>
              <a:defRPr/>
            </a:pPr>
            <a:fld id="{4A9E8259-B260-344A-8F18-487C21F88D0B}" type="slidenum">
              <a:rPr lang="en-GB"/>
              <a:pPr>
                <a:defRPr/>
              </a:pPr>
              <a:t>‹#›</a:t>
            </a:fld>
            <a:endParaRPr lang="en-GB"/>
          </a:p>
        </p:txBody>
      </p:sp>
    </p:spTree>
    <p:extLst>
      <p:ext uri="{BB962C8B-B14F-4D97-AF65-F5344CB8AC3E}">
        <p14:creationId xmlns:p14="http://schemas.microsoft.com/office/powerpoint/2010/main" val="23864770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AC64979C-C5EC-CE4B-871B-AF42B3F740BC}" type="slidenum">
              <a:rPr lang="en-GB"/>
              <a:pPr>
                <a:defRPr/>
              </a:pPr>
              <a:t>‹#›</a:t>
            </a:fld>
            <a:endParaRPr lang="en-GB"/>
          </a:p>
        </p:txBody>
      </p:sp>
    </p:spTree>
    <p:extLst>
      <p:ext uri="{BB962C8B-B14F-4D97-AF65-F5344CB8AC3E}">
        <p14:creationId xmlns:p14="http://schemas.microsoft.com/office/powerpoint/2010/main" val="4068697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891CAC-E9A8-9F43-A22F-CE58D4415486}" type="slidenum">
              <a:rPr lang="en-US" smtClean="0"/>
              <a:pPr>
                <a:defRPr/>
              </a:pPr>
              <a:t>‹#›</a:t>
            </a:fld>
            <a:endParaRPr lang="en-US" dirty="0"/>
          </a:p>
        </p:txBody>
      </p:sp>
    </p:spTree>
    <p:extLst>
      <p:ext uri="{BB962C8B-B14F-4D97-AF65-F5344CB8AC3E}">
        <p14:creationId xmlns:p14="http://schemas.microsoft.com/office/powerpoint/2010/main" val="46367389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2467550A-E79A-F945-B86A-63115F17944E}" type="slidenum">
              <a:rPr lang="en-GB"/>
              <a:pPr>
                <a:defRPr/>
              </a:pPr>
              <a:t>‹#›</a:t>
            </a:fld>
            <a:endParaRPr lang="en-GB"/>
          </a:p>
        </p:txBody>
      </p:sp>
    </p:spTree>
    <p:extLst>
      <p:ext uri="{BB962C8B-B14F-4D97-AF65-F5344CB8AC3E}">
        <p14:creationId xmlns:p14="http://schemas.microsoft.com/office/powerpoint/2010/main" val="263393219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45529C42-7698-C748-81BB-2DCABE28AFD0}" type="slidenum">
              <a:rPr lang="en-GB"/>
              <a:pPr>
                <a:defRPr/>
              </a:pPr>
              <a:t>‹#›</a:t>
            </a:fld>
            <a:endParaRPr lang="en-GB"/>
          </a:p>
        </p:txBody>
      </p:sp>
    </p:spTree>
    <p:extLst>
      <p:ext uri="{BB962C8B-B14F-4D97-AF65-F5344CB8AC3E}">
        <p14:creationId xmlns:p14="http://schemas.microsoft.com/office/powerpoint/2010/main" val="183584675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5027EE7E-D224-AD4F-9052-1C8BF83F399D}" type="slidenum">
              <a:rPr lang="en-GB"/>
              <a:pPr>
                <a:defRPr/>
              </a:pPr>
              <a:t>‹#›</a:t>
            </a:fld>
            <a:endParaRPr lang="en-GB"/>
          </a:p>
        </p:txBody>
      </p:sp>
    </p:spTree>
    <p:extLst>
      <p:ext uri="{BB962C8B-B14F-4D97-AF65-F5344CB8AC3E}">
        <p14:creationId xmlns:p14="http://schemas.microsoft.com/office/powerpoint/2010/main" val="37248593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533400" y="449263"/>
            <a:ext cx="5962650" cy="54165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B411830C-FB97-DE48-8C47-665EF56861FD}" type="slidenum">
              <a:rPr lang="en-GB"/>
              <a:pPr>
                <a:defRPr/>
              </a:pPr>
              <a:t>‹#›</a:t>
            </a:fld>
            <a:endParaRPr lang="en-GB"/>
          </a:p>
        </p:txBody>
      </p:sp>
    </p:spTree>
    <p:extLst>
      <p:ext uri="{BB962C8B-B14F-4D97-AF65-F5344CB8AC3E}">
        <p14:creationId xmlns:p14="http://schemas.microsoft.com/office/powerpoint/2010/main" val="113259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AC3B1F6-C388-EE46-8BE7-0FA5C8BB4A08}" type="slidenum">
              <a:rPr lang="en-US" smtClean="0"/>
              <a:pPr>
                <a:defRPr/>
              </a:pPr>
              <a:t>‹#›</a:t>
            </a:fld>
            <a:endParaRPr lang="en-US" dirty="0"/>
          </a:p>
        </p:txBody>
      </p:sp>
    </p:spTree>
    <p:extLst>
      <p:ext uri="{BB962C8B-B14F-4D97-AF65-F5344CB8AC3E}">
        <p14:creationId xmlns:p14="http://schemas.microsoft.com/office/powerpoint/2010/main" val="2464322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pPr>
                <a:defRPr/>
              </a:pPr>
              <a:t>‹#›</a:t>
            </a:fld>
            <a:endParaRPr lang="en-US" dirty="0"/>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C0D384F-39AB-834F-A46F-3CB57803CC01}" type="slidenum">
              <a:rPr lang="en-US" smtClean="0"/>
              <a:pPr>
                <a:defRPr/>
              </a:pPr>
              <a:t>‹#›</a:t>
            </a:fld>
            <a:endParaRPr lang="en-US" dirty="0"/>
          </a:p>
        </p:txBody>
      </p:sp>
    </p:spTree>
    <p:extLst>
      <p:ext uri="{BB962C8B-B14F-4D97-AF65-F5344CB8AC3E}">
        <p14:creationId xmlns:p14="http://schemas.microsoft.com/office/powerpoint/2010/main" val="148473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D247172-A3F7-F746-85EC-66EA0C60A36D}" type="slidenum">
              <a:rPr lang="en-US" smtClean="0"/>
              <a:pPr>
                <a:defRPr/>
              </a:pPr>
              <a:t>‹#›</a:t>
            </a:fld>
            <a:endParaRPr lang="en-US" dirty="0"/>
          </a:p>
        </p:txBody>
      </p:sp>
    </p:spTree>
    <p:extLst>
      <p:ext uri="{BB962C8B-B14F-4D97-AF65-F5344CB8AC3E}">
        <p14:creationId xmlns:p14="http://schemas.microsoft.com/office/powerpoint/2010/main" val="46824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4AC81A9-914C-544F-B51F-94CBA296E069}" type="slidenum">
              <a:rPr lang="en-US" smtClean="0"/>
              <a:pPr>
                <a:defRPr/>
              </a:pPr>
              <a:t>‹#›</a:t>
            </a:fld>
            <a:endParaRPr lang="en-US" dirty="0"/>
          </a:p>
        </p:txBody>
      </p:sp>
    </p:spTree>
    <p:extLst>
      <p:ext uri="{BB962C8B-B14F-4D97-AF65-F5344CB8AC3E}">
        <p14:creationId xmlns:p14="http://schemas.microsoft.com/office/powerpoint/2010/main" val="746341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E26D4A1-55B9-D548-9D7C-69DE054F4B8D}" type="slidenum">
              <a:rPr lang="en-US" smtClean="0"/>
              <a:pPr>
                <a:defRPr/>
              </a:pPr>
              <a:t>‹#›</a:t>
            </a:fld>
            <a:endParaRPr lang="en-US" dirty="0"/>
          </a:p>
        </p:txBody>
      </p:sp>
    </p:spTree>
    <p:extLst>
      <p:ext uri="{BB962C8B-B14F-4D97-AF65-F5344CB8AC3E}">
        <p14:creationId xmlns:p14="http://schemas.microsoft.com/office/powerpoint/2010/main" val="3084221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64D42A3-73F5-4240-A535-5D4149A92FF4}" type="slidenum">
              <a:rPr lang="en-US" smtClean="0"/>
              <a:pPr>
                <a:defRPr/>
              </a:pPr>
              <a:t>‹#›</a:t>
            </a:fld>
            <a:endParaRPr lang="en-US" dirty="0"/>
          </a:p>
        </p:txBody>
      </p:sp>
    </p:spTree>
    <p:extLst>
      <p:ext uri="{BB962C8B-B14F-4D97-AF65-F5344CB8AC3E}">
        <p14:creationId xmlns:p14="http://schemas.microsoft.com/office/powerpoint/2010/main" val="3742471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12CFAB9-FBB5-D74B-A90E-18D166C39BA1}" type="slidenum">
              <a:rPr lang="en-US" smtClean="0"/>
              <a:pPr>
                <a:defRPr/>
              </a:pPr>
              <a:t>‹#›</a:t>
            </a:fld>
            <a:endParaRPr lang="en-US" dirty="0"/>
          </a:p>
        </p:txBody>
      </p:sp>
    </p:spTree>
    <p:extLst>
      <p:ext uri="{BB962C8B-B14F-4D97-AF65-F5344CB8AC3E}">
        <p14:creationId xmlns:p14="http://schemas.microsoft.com/office/powerpoint/2010/main" val="3632699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6BFADA-FA07-9B49-8388-1B85D727BE84}" type="slidenum">
              <a:rPr lang="en-US" smtClean="0"/>
              <a:pPr>
                <a:defRPr/>
              </a:pPr>
              <a:t>‹#›</a:t>
            </a:fld>
            <a:endParaRPr lang="en-US" dirty="0"/>
          </a:p>
        </p:txBody>
      </p:sp>
    </p:spTree>
    <p:extLst>
      <p:ext uri="{BB962C8B-B14F-4D97-AF65-F5344CB8AC3E}">
        <p14:creationId xmlns:p14="http://schemas.microsoft.com/office/powerpoint/2010/main" val="94119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3CAF573-481E-2749-8CA1-0CB98D095F5B}" type="slidenum">
              <a:rPr lang="en-US" smtClean="0"/>
              <a:pPr>
                <a:defRPr/>
              </a:pPr>
              <a:t>‹#›</a:t>
            </a:fld>
            <a:endParaRPr lang="en-US" dirty="0"/>
          </a:p>
        </p:txBody>
      </p:sp>
    </p:spTree>
    <p:extLst>
      <p:ext uri="{BB962C8B-B14F-4D97-AF65-F5344CB8AC3E}">
        <p14:creationId xmlns:p14="http://schemas.microsoft.com/office/powerpoint/2010/main" val="1224139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76344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7301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pPr>
                <a:defRPr/>
              </a:pPr>
              <a:t>‹#›</a:t>
            </a:fld>
            <a:endParaRPr lang="en-US" dirty="0"/>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60497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1832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0686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7957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100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3263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1627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60995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31450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006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pPr>
                <a:defRPr/>
              </a:pPr>
              <a:t>‹#›</a:t>
            </a:fld>
            <a:endParaRPr lang="en-US" dirty="0"/>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731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524756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797796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956301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270228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981345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499005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417903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445422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04207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pPr>
                <a:defRPr/>
              </a:pPr>
              <a:t>‹#›</a:t>
            </a:fld>
            <a:endParaRPr lang="en-US" dirty="0"/>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964818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508900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369559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342448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761780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103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36891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97435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51269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303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pPr>
                <a:defRPr/>
              </a:pPr>
              <a:t>‹#›</a:t>
            </a:fld>
            <a:endParaRPr lang="en-US" dirty="0"/>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7121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1469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86117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85076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1863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299072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02827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619558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1755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646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pPr>
                <a:defRPr/>
              </a:pPr>
              <a:t>‹#›</a:t>
            </a:fld>
            <a:endParaRPr lang="en-US" dirty="0"/>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1466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19641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0694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942611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43358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184687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5361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392471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77530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89308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pPr>
                <a:defRPr/>
              </a:pPr>
              <a:t>‹#›</a:t>
            </a:fld>
            <a:endParaRPr lang="en-US" dirty="0"/>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8866171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4122525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83078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1617746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3767530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9563119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4133227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5792294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964016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02526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2.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4.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6.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7.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210.xml"/><Relationship Id="rId1"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1.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4" Type="http://schemas.openxmlformats.org/officeDocument/2006/relationships/image" Target="../media/image3.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8.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9.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467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590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90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355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8BF248D-174B-3E44-8D28-AEE7014FE6F9}" type="slidenum">
              <a:rPr lang="en-GB"/>
              <a:pPr>
                <a:defRPr/>
              </a:pPr>
              <a:t>‹#›</a:t>
            </a:fld>
            <a:endParaRPr lang="en-GB"/>
          </a:p>
        </p:txBody>
      </p:sp>
    </p:spTree>
    <p:extLst>
      <p:ext uri="{BB962C8B-B14F-4D97-AF65-F5344CB8AC3E}">
        <p14:creationId xmlns:p14="http://schemas.microsoft.com/office/powerpoint/2010/main" val="3370336906"/>
      </p:ext>
    </p:extLst>
  </p:cSld>
  <p:clrMap bg1="lt1" tx1="dk1" bg2="lt2" tx2="dk2" accent1="accent1" accent2="accent2" accent3="accent3" accent4="accent4" accent5="accent5" accent6="accent6" hlink="hlink" folHlink="folHlink"/>
  <p:sldLayoutIdLst>
    <p:sldLayoutId id="2147503219" r:id="rId1"/>
    <p:sldLayoutId id="2147503220" r:id="rId2"/>
    <p:sldLayoutId id="2147503221" r:id="rId3"/>
    <p:sldLayoutId id="2147503222" r:id="rId4"/>
    <p:sldLayoutId id="2147503223" r:id="rId5"/>
    <p:sldLayoutId id="2147503224" r:id="rId6"/>
    <p:sldLayoutId id="2147503225" r:id="rId7"/>
    <p:sldLayoutId id="2147503226" r:id="rId8"/>
    <p:sldLayoutId id="2147503227" r:id="rId9"/>
    <p:sldLayoutId id="2147503228" r:id="rId10"/>
    <p:sldLayoutId id="214750322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90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7136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7136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458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EAD99C5-198E-5E44-911C-6644652B3591}" type="slidenum">
              <a:rPr lang="en-GB"/>
              <a:pPr>
                <a:defRPr/>
              </a:pPr>
              <a:t>‹#›</a:t>
            </a:fld>
            <a:endParaRPr lang="en-GB"/>
          </a:p>
        </p:txBody>
      </p:sp>
    </p:spTree>
    <p:extLst>
      <p:ext uri="{BB962C8B-B14F-4D97-AF65-F5344CB8AC3E}">
        <p14:creationId xmlns:p14="http://schemas.microsoft.com/office/powerpoint/2010/main" val="3282995970"/>
      </p:ext>
    </p:extLst>
  </p:cSld>
  <p:clrMap bg1="lt1" tx1="dk1" bg2="lt2" tx2="dk2" accent1="accent1" accent2="accent2" accent3="accent3" accent4="accent4" accent5="accent5" accent6="accent6" hlink="hlink" folHlink="folHlink"/>
  <p:sldLayoutIdLst>
    <p:sldLayoutId id="2147503231" r:id="rId1"/>
    <p:sldLayoutId id="2147503232" r:id="rId2"/>
    <p:sldLayoutId id="2147503233" r:id="rId3"/>
    <p:sldLayoutId id="2147503234" r:id="rId4"/>
    <p:sldLayoutId id="2147503235" r:id="rId5"/>
    <p:sldLayoutId id="2147503236" r:id="rId6"/>
    <p:sldLayoutId id="2147503237" r:id="rId7"/>
    <p:sldLayoutId id="2147503238" r:id="rId8"/>
    <p:sldLayoutId id="2147503239" r:id="rId9"/>
    <p:sldLayoutId id="2147503240" r:id="rId10"/>
    <p:sldLayoutId id="214750324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a:solidFill>
                  <a:schemeClr val="tx1">
                    <a:tint val="75000"/>
                  </a:schemeClr>
                </a:solidFill>
                <a:latin typeface="Arial" panose="020B0604020202020204" pitchFamily="34" charset="0"/>
              </a:defRPr>
            </a:lvl1pPr>
          </a:lstStyle>
          <a:p>
            <a:fld id="{28FBD247-2CAD-4F3C-9E4F-3C74E6AC51CF}" type="datetimeFigureOut">
              <a:rPr lang="en-US" smtClean="0"/>
              <a:pPr/>
              <a:t>8/11/24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1" i="0">
                <a:solidFill>
                  <a:schemeClr val="tx1">
                    <a:tint val="75000"/>
                  </a:schemeClr>
                </a:solidFill>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1730899236"/>
      </p:ext>
    </p:extLst>
  </p:cSld>
  <p:clrMap bg1="lt1" tx1="dk1" bg2="lt2" tx2="dk2" accent1="accent1" accent2="accent2" accent3="accent3" accent4="accent4" accent5="accent5" accent6="accent6" hlink="hlink" folHlink="folHlink"/>
  <p:sldLayoutIdLst>
    <p:sldLayoutId id="2147503337" r:id="rId1"/>
    <p:sldLayoutId id="2147503338" r:id="rId2"/>
    <p:sldLayoutId id="2147503339" r:id="rId3"/>
    <p:sldLayoutId id="2147503340" r:id="rId4"/>
    <p:sldLayoutId id="2147503341" r:id="rId5"/>
    <p:sldLayoutId id="2147503342" r:id="rId6"/>
    <p:sldLayoutId id="2147503343" r:id="rId7"/>
    <p:sldLayoutId id="2147503344" r:id="rId8"/>
    <p:sldLayoutId id="2147503345" r:id="rId9"/>
    <p:sldLayoutId id="2147503346" r:id="rId10"/>
    <p:sldLayoutId id="21475033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16708256"/>
      </p:ext>
    </p:extLst>
  </p:cSld>
  <p:clrMap bg1="lt1" tx1="dk1" bg2="lt2" tx2="dk2" accent1="accent1" accent2="accent2" accent3="accent3" accent4="accent4" accent5="accent5" accent6="accent6" hlink="hlink" folHlink="folHlink"/>
  <p:sldLayoutIdLst>
    <p:sldLayoutId id="2147503361" r:id="rId1"/>
    <p:sldLayoutId id="2147503362" r:id="rId2"/>
    <p:sldLayoutId id="2147503363" r:id="rId3"/>
    <p:sldLayoutId id="2147503364" r:id="rId4"/>
    <p:sldLayoutId id="2147503365" r:id="rId5"/>
    <p:sldLayoutId id="2147503366" r:id="rId6"/>
    <p:sldLayoutId id="2147503367" r:id="rId7"/>
    <p:sldLayoutId id="2147503368" r:id="rId8"/>
    <p:sldLayoutId id="2147503369" r:id="rId9"/>
    <p:sldLayoutId id="2147503370" r:id="rId10"/>
    <p:sldLayoutId id="2147503371" r:id="rId11"/>
    <p:sldLayoutId id="2147503372" r:id="rId12"/>
    <p:sldLayoutId id="21475033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193020454"/>
      </p:ext>
    </p:extLst>
  </p:cSld>
  <p:clrMap bg1="lt1" tx1="dk1" bg2="lt2" tx2="dk2" accent1="accent1" accent2="accent2" accent3="accent3" accent4="accent4" accent5="accent5" accent6="accent6" hlink="hlink" folHlink="folHlink"/>
  <p:sldLayoutIdLst>
    <p:sldLayoutId id="2147503375" r:id="rId1"/>
    <p:sldLayoutId id="2147503376" r:id="rId2"/>
    <p:sldLayoutId id="2147503377" r:id="rId3"/>
    <p:sldLayoutId id="2147503378" r:id="rId4"/>
    <p:sldLayoutId id="2147503379" r:id="rId5"/>
    <p:sldLayoutId id="2147503380" r:id="rId6"/>
    <p:sldLayoutId id="2147503381" r:id="rId7"/>
    <p:sldLayoutId id="2147503382" r:id="rId8"/>
    <p:sldLayoutId id="2147503383" r:id="rId9"/>
    <p:sldLayoutId id="2147503384" r:id="rId10"/>
    <p:sldLayoutId id="2147503385" r:id="rId11"/>
    <p:sldLayoutId id="2147503386"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4D674561-7E14-4736-B5A3-AE27C096337D}" type="slidenum">
              <a:rPr lang="en-US" altLang="en-US" smtClean="0"/>
              <a:pPr/>
              <a:t>‹#›</a:t>
            </a:fld>
            <a:endParaRPr lang="en-US" altLang="en-US" dirty="0"/>
          </a:p>
        </p:txBody>
      </p:sp>
    </p:spTree>
    <p:extLst>
      <p:ext uri="{BB962C8B-B14F-4D97-AF65-F5344CB8AC3E}">
        <p14:creationId xmlns:p14="http://schemas.microsoft.com/office/powerpoint/2010/main" val="932901574"/>
      </p:ext>
    </p:extLst>
  </p:cSld>
  <p:clrMap bg1="lt1" tx1="dk1" bg2="lt2" tx2="dk2" accent1="accent1" accent2="accent2" accent3="accent3" accent4="accent4" accent5="accent5" accent6="accent6" hlink="hlink" folHlink="folHlink"/>
  <p:sldLayoutIdLst>
    <p:sldLayoutId id="2147503388" r:id="rId1"/>
    <p:sldLayoutId id="2147503389" r:id="rId2"/>
    <p:sldLayoutId id="2147503390" r:id="rId3"/>
    <p:sldLayoutId id="2147503391" r:id="rId4"/>
    <p:sldLayoutId id="2147503392" r:id="rId5"/>
    <p:sldLayoutId id="2147503393" r:id="rId6"/>
    <p:sldLayoutId id="2147503394" r:id="rId7"/>
    <p:sldLayoutId id="2147503395" r:id="rId8"/>
    <p:sldLayoutId id="2147503396" r:id="rId9"/>
    <p:sldLayoutId id="2147503397" r:id="rId10"/>
    <p:sldLayoutId id="2147503398" r:id="rId11"/>
    <p:sldLayoutId id="2147503399" r:id="rId12"/>
    <p:sldLayoutId id="2147503400"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FFFFFF"/>
                </a:solidFill>
                <a:latin typeface="Arial" pitchFamily="34" charset="0"/>
              </a:defRPr>
            </a:lvl1pPr>
          </a:lstStyle>
          <a:p>
            <a:endParaRPr lang="en-US" altLang="en-US" dirty="0"/>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FFFFFF"/>
                </a:solidFill>
                <a:latin typeface="Arial" pitchFamily="34" charset="0"/>
              </a:defRPr>
            </a:lvl1pPr>
          </a:lstStyle>
          <a:p>
            <a:endParaRPr lang="en-US" altLang="en-US" dirty="0"/>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FFFFFF"/>
                </a:solidFill>
                <a:latin typeface="Arial" pitchFamily="34" charset="0"/>
              </a:defRPr>
            </a:lvl1pPr>
          </a:lstStyle>
          <a:p>
            <a:fld id="{0D7527E6-5893-48D6-BB5E-3C34705C6BEF}" type="slidenum">
              <a:rPr lang="en-US" altLang="en-US" smtClean="0"/>
              <a:pPr/>
              <a:t>‹#›</a:t>
            </a:fld>
            <a:endParaRPr lang="en-US" altLang="en-US" dirty="0"/>
          </a:p>
        </p:txBody>
      </p:sp>
    </p:spTree>
    <p:extLst>
      <p:ext uri="{BB962C8B-B14F-4D97-AF65-F5344CB8AC3E}">
        <p14:creationId xmlns:p14="http://schemas.microsoft.com/office/powerpoint/2010/main" val="2247858846"/>
      </p:ext>
    </p:extLst>
  </p:cSld>
  <p:clrMap bg1="dk2" tx1="lt1" bg2="dk1" tx2="lt2" accent1="accent1" accent2="accent2" accent3="accent3" accent4="accent4" accent5="accent5" accent6="accent6" hlink="hlink" folHlink="folHlink"/>
  <p:sldLayoutIdLst>
    <p:sldLayoutId id="2147503402" r:id="rId1"/>
    <p:sldLayoutId id="2147503403" r:id="rId2"/>
    <p:sldLayoutId id="2147503404" r:id="rId3"/>
    <p:sldLayoutId id="2147503405" r:id="rId4"/>
    <p:sldLayoutId id="2147503406" r:id="rId5"/>
    <p:sldLayoutId id="2147503407" r:id="rId6"/>
    <p:sldLayoutId id="2147503408" r:id="rId7"/>
    <p:sldLayoutId id="2147503409" r:id="rId8"/>
    <p:sldLayoutId id="2147503410" r:id="rId9"/>
    <p:sldLayoutId id="2147503411" r:id="rId10"/>
    <p:sldLayoutId id="2147503412" r:id="rId11"/>
    <p:sldLayoutId id="2147503413"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pitchFamily="34"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mn-lt"/>
                <a:ea typeface="+mn-ea"/>
                <a:cs typeface="Arial" panose="020B0604020202020204" pitchFamily="34" charset="0"/>
              </a:defRPr>
            </a:lvl1pPr>
          </a:lstStyle>
          <a:p>
            <a:pPr>
              <a:defRPr/>
            </a:pPr>
            <a:endParaRPr lang="en-US" dirty="0">
              <a:solidFill>
                <a:srgbClr val="000000"/>
              </a:solidFill>
            </a:endParaRPr>
          </a:p>
        </p:txBody>
      </p:sp>
      <p:sp>
        <p:nvSpPr>
          <p:cNvPr id="31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mn-lt"/>
                <a:ea typeface="+mn-ea"/>
                <a:cs typeface="Arial" panose="020B0604020202020204" pitchFamily="34" charset="0"/>
              </a:defRPr>
            </a:lvl1pPr>
          </a:lstStyle>
          <a:p>
            <a:pPr>
              <a:defRPr/>
            </a:pPr>
            <a:endParaRPr lang="en-US" dirty="0">
              <a:solidFill>
                <a:srgbClr val="000000"/>
              </a:solidFill>
            </a:endParaRPr>
          </a:p>
        </p:txBody>
      </p:sp>
      <p:sp>
        <p:nvSpPr>
          <p:cNvPr id="31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Times New Roman" charset="0"/>
                <a:cs typeface="Arial" panose="020B0604020202020204" pitchFamily="34" charset="0"/>
              </a:defRPr>
            </a:lvl1pPr>
          </a:lstStyle>
          <a:p>
            <a:pPr>
              <a:defRPr/>
            </a:pPr>
            <a:fld id="{4E5E2357-9E26-EE41-9F06-20604AA6233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8497239"/>
      </p:ext>
    </p:extLst>
  </p:cSld>
  <p:clrMap bg1="lt1" tx1="dk1" bg2="lt2" tx2="dk2" accent1="accent1" accent2="accent2" accent3="accent3" accent4="accent4" accent5="accent5" accent6="accent6" hlink="hlink" folHlink="folHlink"/>
  <p:sldLayoutIdLst>
    <p:sldLayoutId id="2147503415" r:id="rId1"/>
    <p:sldLayoutId id="2147503416" r:id="rId2"/>
    <p:sldLayoutId id="2147503417" r:id="rId3"/>
    <p:sldLayoutId id="2147503418" r:id="rId4"/>
    <p:sldLayoutId id="2147503419" r:id="rId5"/>
    <p:sldLayoutId id="2147503420" r:id="rId6"/>
    <p:sldLayoutId id="2147503421" r:id="rId7"/>
    <p:sldLayoutId id="2147503422" r:id="rId8"/>
    <p:sldLayoutId id="2147503423" r:id="rId9"/>
    <p:sldLayoutId id="2147503424" r:id="rId10"/>
    <p:sldLayoutId id="2147503425" r:id="rId11"/>
  </p:sldLayoutIdLst>
  <p:txStyles>
    <p:titleStyle>
      <a:lvl1pPr algn="ctr" rtl="0" eaLnBrk="0" fontAlgn="base" hangingPunct="0">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mn-lt"/>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defRPr>
            </a:lvl1pPr>
          </a:lstStyle>
          <a:p>
            <a:endParaRPr lang="en-US" alt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defRPr>
            </a:lvl1pPr>
          </a:lstStyle>
          <a:p>
            <a:endParaRPr lang="en-US" alt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EB6BCFBC-CB30-4A4D-B9D0-69AC19C3FA1D}" type="slidenum">
              <a:rPr lang="en-US" altLang="en-US" smtClean="0"/>
              <a:pPr/>
              <a:t>‹#›</a:t>
            </a:fld>
            <a:endParaRPr lang="en-US" altLang="en-US" dirty="0"/>
          </a:p>
        </p:txBody>
      </p:sp>
    </p:spTree>
    <p:extLst>
      <p:ext uri="{BB962C8B-B14F-4D97-AF65-F5344CB8AC3E}">
        <p14:creationId xmlns:p14="http://schemas.microsoft.com/office/powerpoint/2010/main" val="2619209318"/>
      </p:ext>
    </p:extLst>
  </p:cSld>
  <p:clrMap bg1="lt1" tx1="dk1" bg2="lt2" tx2="dk2" accent1="accent1" accent2="accent2" accent3="accent3" accent4="accent4" accent5="accent5" accent6="accent6" hlink="hlink" folHlink="folHlink"/>
  <p:sldLayoutIdLst>
    <p:sldLayoutId id="2147503427" r:id="rId1"/>
    <p:sldLayoutId id="2147503428"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A814777F-5F69-4035-AA97-523DCF68DB97}" type="slidenum">
              <a:rPr lang="en-US" altLang="en-US" smtClean="0"/>
              <a:pPr/>
              <a:t>‹#›</a:t>
            </a:fld>
            <a:endParaRPr lang="en-US" altLang="en-US" dirty="0"/>
          </a:p>
        </p:txBody>
      </p:sp>
    </p:spTree>
    <p:extLst>
      <p:ext uri="{BB962C8B-B14F-4D97-AF65-F5344CB8AC3E}">
        <p14:creationId xmlns:p14="http://schemas.microsoft.com/office/powerpoint/2010/main" val="420522649"/>
      </p:ext>
    </p:extLst>
  </p:cSld>
  <p:clrMap bg1="lt1" tx1="dk1" bg2="lt2" tx2="dk2" accent1="accent1" accent2="accent2" accent3="accent3" accent4="accent4" accent5="accent5" accent6="accent6" hlink="hlink" folHlink="folHlink"/>
  <p:sldLayoutIdLst>
    <p:sldLayoutId id="2147503432" r:id="rId1"/>
    <p:sldLayoutId id="2147503433" r:id="rId2"/>
    <p:sldLayoutId id="2147503434" r:id="rId3"/>
    <p:sldLayoutId id="2147503435" r:id="rId4"/>
    <p:sldLayoutId id="2147503436" r:id="rId5"/>
    <p:sldLayoutId id="2147503437" r:id="rId6"/>
    <p:sldLayoutId id="2147503438" r:id="rId7"/>
    <p:sldLayoutId id="2147503439" r:id="rId8"/>
    <p:sldLayoutId id="2147503440" r:id="rId9"/>
    <p:sldLayoutId id="2147503441" r:id="rId10"/>
    <p:sldLayoutId id="2147503442" r:id="rId11"/>
    <p:sldLayoutId id="2147503443" r:id="rId12"/>
    <p:sldLayoutId id="2147503444"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39683010"/>
      </p:ext>
    </p:extLst>
  </p:cSld>
  <p:clrMap bg1="lt1" tx1="dk1" bg2="lt2" tx2="dk2" accent1="accent1" accent2="accent2" accent3="accent3" accent4="accent4" accent5="accent5" accent6="accent6" hlink="hlink" folHlink="folHlink"/>
  <p:sldLayoutIdLst>
    <p:sldLayoutId id="2147503446" r:id="rId1"/>
    <p:sldLayoutId id="2147503447" r:id="rId2"/>
    <p:sldLayoutId id="2147503448" r:id="rId3"/>
    <p:sldLayoutId id="2147503449" r:id="rId4"/>
    <p:sldLayoutId id="2147503450" r:id="rId5"/>
    <p:sldLayoutId id="2147503451" r:id="rId6"/>
    <p:sldLayoutId id="2147503452" r:id="rId7"/>
    <p:sldLayoutId id="2147503453" r:id="rId8"/>
    <p:sldLayoutId id="2147503454" r:id="rId9"/>
    <p:sldLayoutId id="2147503455" r:id="rId10"/>
    <p:sldLayoutId id="214750345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522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latin typeface="Arial" panose="020B0604020202020204" pitchFamily="34" charset="0"/>
              </a:defRPr>
            </a:lvl1pPr>
          </a:lstStyle>
          <a:p>
            <a:pPr>
              <a:defRPr/>
            </a:pPr>
            <a:fld id="{9F0B4D7B-6499-9B49-AC03-F7FDFF0CA88A}" type="slidenum">
              <a:rPr lang="en-US" smtClean="0"/>
              <a:pPr>
                <a:defRPr/>
              </a:pPr>
              <a:t>‹#›</a:t>
            </a:fld>
            <a:endParaRPr lang="en-US" dirty="0"/>
          </a:p>
        </p:txBody>
      </p:sp>
      <p:grpSp>
        <p:nvGrpSpPr>
          <p:cNvPr id="164868" name="Group 4"/>
          <p:cNvGrpSpPr>
            <a:grpSpLocks/>
          </p:cNvGrpSpPr>
          <p:nvPr/>
        </p:nvGrpSpPr>
        <p:grpSpPr bwMode="auto">
          <a:xfrm>
            <a:off x="0" y="0"/>
            <a:ext cx="9140825" cy="6850063"/>
            <a:chOff x="0" y="0"/>
            <a:chExt cx="5758" cy="4315"/>
          </a:xfrm>
        </p:grpSpPr>
        <p:grpSp>
          <p:nvGrpSpPr>
            <p:cNvPr id="164872"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522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648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05" charset="0"/>
              </a:endParaRPr>
            </a:p>
          </p:txBody>
        </p:sp>
        <p:sp>
          <p:nvSpPr>
            <p:cNvPr id="164874"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522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3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522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1140459"/>
      </p:ext>
    </p:extLst>
  </p:cSld>
  <p:clrMap bg1="dk2" tx1="lt1" bg2="dk1" tx2="lt2" accent1="accent1" accent2="accent2" accent3="accent3" accent4="accent4" accent5="accent5" accent6="accent6" hlink="hlink" folHlink="folHlink"/>
  <p:sldLayoutIdLst>
    <p:sldLayoutId id="2147503458" r:id="rId1"/>
    <p:sldLayoutId id="2147503459" r:id="rId2"/>
    <p:sldLayoutId id="2147503460" r:id="rId3"/>
    <p:sldLayoutId id="2147503461" r:id="rId4"/>
    <p:sldLayoutId id="2147503462" r:id="rId5"/>
    <p:sldLayoutId id="2147503463" r:id="rId6"/>
    <p:sldLayoutId id="2147503464" r:id="rId7"/>
    <p:sldLayoutId id="2147503465" r:id="rId8"/>
    <p:sldLayoutId id="2147503466" r:id="rId9"/>
    <p:sldLayoutId id="2147503467" r:id="rId10"/>
    <p:sldLayoutId id="2147503468" r:id="rId11"/>
    <p:sldLayoutId id="214750346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25847373"/>
      </p:ext>
    </p:extLst>
  </p:cSld>
  <p:clrMap bg1="lt1" tx1="dk1" bg2="lt2" tx2="dk2" accent1="accent1" accent2="accent2" accent3="accent3" accent4="accent4" accent5="accent5" accent6="accent6" hlink="hlink" folHlink="folHlink"/>
  <p:sldLayoutIdLst>
    <p:sldLayoutId id="2147503471" r:id="rId1"/>
    <p:sldLayoutId id="2147503472" r:id="rId2"/>
    <p:sldLayoutId id="2147503473" r:id="rId3"/>
    <p:sldLayoutId id="2147503474" r:id="rId4"/>
    <p:sldLayoutId id="2147503475" r:id="rId5"/>
    <p:sldLayoutId id="2147503476" r:id="rId6"/>
    <p:sldLayoutId id="2147503477" r:id="rId7"/>
    <p:sldLayoutId id="2147503478" r:id="rId8"/>
    <p:sldLayoutId id="2147503479" r:id="rId9"/>
    <p:sldLayoutId id="2147503480" r:id="rId10"/>
    <p:sldLayoutId id="2147503481" r:id="rId11"/>
    <p:sldLayoutId id="2147503482" r:id="rId12"/>
    <p:sldLayoutId id="214750348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463634"/>
                </a:solidFill>
                <a:latin typeface="Arial" panose="020B0604020202020204" pitchFamily="34" charset="0"/>
              </a:defRPr>
            </a:lvl1pPr>
          </a:lstStyle>
          <a:p>
            <a:pPr>
              <a:defRPr/>
            </a:pPr>
            <a:fld id="{B9F49030-D36B-D540-B31B-93359CDA6999}" type="slidenum">
              <a:rPr lang="en-US" smtClean="0"/>
              <a:pPr>
                <a:defRPr/>
              </a:pPr>
              <a:t>‹#›</a:t>
            </a:fld>
            <a:endParaRPr lang="en-US" dirty="0"/>
          </a:p>
        </p:txBody>
      </p:sp>
    </p:spTree>
    <p:extLst>
      <p:ext uri="{BB962C8B-B14F-4D97-AF65-F5344CB8AC3E}">
        <p14:creationId xmlns:p14="http://schemas.microsoft.com/office/powerpoint/2010/main" val="3754716210"/>
      </p:ext>
    </p:extLst>
  </p:cSld>
  <p:clrMap bg1="lt1" tx1="dk1" bg2="lt2" tx2="dk2" accent1="accent1" accent2="accent2" accent3="accent3" accent4="accent4" accent5="accent5" accent6="accent6" hlink="hlink" folHlink="folHlink"/>
  <p:sldLayoutIdLst>
    <p:sldLayoutId id="2147503485" r:id="rId1"/>
    <p:sldLayoutId id="2147503486" r:id="rId2"/>
  </p:sldLayoutIdLst>
  <p:txStyles>
    <p:titleStyle>
      <a:lvl1pPr algn="ctr" rtl="0" eaLnBrk="0" fontAlgn="base" hangingPunct="0">
        <a:spcBef>
          <a:spcPct val="0"/>
        </a:spcBef>
        <a:spcAft>
          <a:spcPct val="0"/>
        </a:spcAft>
        <a:defRPr sz="4400" i="1">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23449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3449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4678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4678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253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D5D2CA8-D52A-C34E-B2CB-47CC60D82A65}" type="slidenum">
              <a:rPr lang="en-GB"/>
              <a:pPr>
                <a:defRPr/>
              </a:pPr>
              <a:t>‹#›</a:t>
            </a:fld>
            <a:endParaRPr lang="en-GB"/>
          </a:p>
        </p:txBody>
      </p:sp>
    </p:spTree>
    <p:extLst>
      <p:ext uri="{BB962C8B-B14F-4D97-AF65-F5344CB8AC3E}">
        <p14:creationId xmlns:p14="http://schemas.microsoft.com/office/powerpoint/2010/main" val="1626436014"/>
      </p:ext>
    </p:extLst>
  </p:cSld>
  <p:clrMap bg1="lt1" tx1="dk1" bg2="lt2" tx2="dk2" accent1="accent1" accent2="accent2" accent3="accent3" accent4="accent4" accent5="accent5" accent6="accent6" hlink="hlink" folHlink="folHlink"/>
  <p:sldLayoutIdLst>
    <p:sldLayoutId id="2147503488" r:id="rId1"/>
    <p:sldLayoutId id="2147503489" r:id="rId2"/>
    <p:sldLayoutId id="2147503490" r:id="rId3"/>
    <p:sldLayoutId id="2147503491" r:id="rId4"/>
    <p:sldLayoutId id="2147503492" r:id="rId5"/>
    <p:sldLayoutId id="2147503493" r:id="rId6"/>
    <p:sldLayoutId id="2147503494" r:id="rId7"/>
    <p:sldLayoutId id="2147503495" r:id="rId8"/>
    <p:sldLayoutId id="2147503496" r:id="rId9"/>
    <p:sldLayoutId id="2147503497" r:id="rId10"/>
    <p:sldLayoutId id="214750349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b="1" i="0" dirty="0">
                <a:latin typeface="Arial" panose="020B0604020202020204" pitchFamily="34" charset="0"/>
              </a:endParaRPr>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b="1" i="0" dirty="0">
                <a:latin typeface="Arial" panose="020B0604020202020204" pitchFamily="34" charset="0"/>
              </a:endParaRPr>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87043"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dirty="0"/>
              <a:t>Click to edit the title text format</a:t>
            </a:r>
          </a:p>
        </p:txBody>
      </p:sp>
      <p:sp>
        <p:nvSpPr>
          <p:cNvPr id="87044"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FFFFFF"/>
              </a:buClr>
              <a:buSzPct val="45000"/>
              <a:buFont typeface="Wingdings" charset="0"/>
              <a:buNone/>
              <a:defRPr sz="1800">
                <a:solidFill>
                  <a:srgbClr val="FFFFFF"/>
                </a:solidFill>
                <a:latin typeface="Times New Roman" charset="0"/>
              </a:defRPr>
            </a:lvl1pPr>
          </a:lstStyle>
          <a:p>
            <a:pPr>
              <a:defRPr/>
            </a:pPr>
            <a:fld id="{BC03B6CA-2E84-324A-A55E-83647E67A7C0}" type="slidenum">
              <a:rPr lang="en-GB"/>
              <a:pPr>
                <a:defRPr/>
              </a:pPr>
              <a:t>‹#›</a:t>
            </a:fld>
            <a:endParaRPr lang="en-GB"/>
          </a:p>
        </p:txBody>
      </p:sp>
    </p:spTree>
    <p:extLst>
      <p:ext uri="{BB962C8B-B14F-4D97-AF65-F5344CB8AC3E}">
        <p14:creationId xmlns:p14="http://schemas.microsoft.com/office/powerpoint/2010/main" val="3402657061"/>
      </p:ext>
    </p:extLst>
  </p:cSld>
  <p:clrMap bg1="lt1" tx1="dk1" bg2="lt2" tx2="dk2" accent1="accent1" accent2="accent2" accent3="accent3" accent4="accent4" accent5="accent5" accent6="accent6" hlink="hlink" folHlink="folHlink"/>
  <p:sldLayoutIdLst>
    <p:sldLayoutId id="2147503500" r:id="rId1"/>
    <p:sldLayoutId id="2147503501" r:id="rId2"/>
    <p:sldLayoutId id="2147503502" r:id="rId3"/>
    <p:sldLayoutId id="2147503503" r:id="rId4"/>
    <p:sldLayoutId id="2147503504" r:id="rId5"/>
    <p:sldLayoutId id="2147503505" r:id="rId6"/>
    <p:sldLayoutId id="2147503506" r:id="rId7"/>
    <p:sldLayoutId id="2147503507" r:id="rId8"/>
    <p:sldLayoutId id="2147503508" r:id="rId9"/>
    <p:sldLayoutId id="2147503509" r:id="rId10"/>
    <p:sldLayoutId id="2147503510"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i="0">
          <a:solidFill>
            <a:srgbClr val="FFFFFF"/>
          </a:solidFill>
          <a:latin typeface="Arial" panose="020B0604020202020204" pitchFamily="34" charset="0"/>
          <a:ea typeface="+mj-ea"/>
          <a:cs typeface="Arial" panose="020B0604020202020204" pitchFamily="34" charset="0"/>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8B2C99B-8F89-2B47-80AF-9304822729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101" r:id="rId1"/>
    <p:sldLayoutId id="2147502102" r:id="rId2"/>
    <p:sldLayoutId id="2147502103" r:id="rId3"/>
    <p:sldLayoutId id="2147502104" r:id="rId4"/>
    <p:sldLayoutId id="2147502105" r:id="rId5"/>
    <p:sldLayoutId id="2147502106" r:id="rId6"/>
    <p:sldLayoutId id="2147502107" r:id="rId7"/>
    <p:sldLayoutId id="2147502108" r:id="rId8"/>
    <p:sldLayoutId id="2147502109" r:id="rId9"/>
    <p:sldLayoutId id="2147502110" r:id="rId10"/>
    <p:sldLayoutId id="214750211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61774335"/>
      </p:ext>
    </p:extLst>
  </p:cSld>
  <p:clrMap bg1="lt1" tx1="dk1" bg2="lt2" tx2="dk2" accent1="accent1" accent2="accent2" accent3="accent3" accent4="accent4" accent5="accent5" accent6="accent6" hlink="hlink" folHlink="folHlink"/>
  <p:sldLayoutIdLst>
    <p:sldLayoutId id="2147502473" r:id="rId1"/>
    <p:sldLayoutId id="2147502474" r:id="rId2"/>
    <p:sldLayoutId id="2147502475" r:id="rId3"/>
    <p:sldLayoutId id="2147502476" r:id="rId4"/>
    <p:sldLayoutId id="2147502477" r:id="rId5"/>
    <p:sldLayoutId id="2147502478" r:id="rId6"/>
    <p:sldLayoutId id="2147502479" r:id="rId7"/>
    <p:sldLayoutId id="2147502480" r:id="rId8"/>
    <p:sldLayoutId id="2147502481" r:id="rId9"/>
    <p:sldLayoutId id="2147502482" r:id="rId10"/>
    <p:sldLayoutId id="2147502483" r:id="rId11"/>
    <p:sldLayoutId id="2147502484" r:id="rId12"/>
    <p:sldLayoutId id="214750248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3922170350"/>
      </p:ext>
    </p:extLst>
  </p:cSld>
  <p:clrMap bg1="dk2" tx1="lt1" bg2="dk1" tx2="lt2" accent1="accent1" accent2="accent2" accent3="accent3" accent4="accent4" accent5="accent5" accent6="accent6" hlink="hlink" folHlink="folHlink"/>
  <p:sldLayoutIdLst>
    <p:sldLayoutId id="2147502565" r:id="rId1"/>
    <p:sldLayoutId id="2147502566" r:id="rId2"/>
    <p:sldLayoutId id="2147502567" r:id="rId3"/>
    <p:sldLayoutId id="2147502568" r:id="rId4"/>
    <p:sldLayoutId id="2147502569" r:id="rId5"/>
    <p:sldLayoutId id="2147502570" r:id="rId6"/>
    <p:sldLayoutId id="2147502571" r:id="rId7"/>
    <p:sldLayoutId id="2147502572" r:id="rId8"/>
    <p:sldLayoutId id="2147502573" r:id="rId9"/>
    <p:sldLayoutId id="2147502574" r:id="rId10"/>
    <p:sldLayoutId id="2147502575" r:id="rId11"/>
    <p:sldLayoutId id="2147502576" r:id="rId12"/>
    <p:sldLayoutId id="2147502577" r:id="rId13"/>
    <p:sldLayoutId id="2147502578"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6050867"/>
      </p:ext>
    </p:extLst>
  </p:cSld>
  <p:clrMap bg1="lt1" tx1="dk1" bg2="lt2" tx2="dk2" accent1="accent1" accent2="accent2" accent3="accent3" accent4="accent4" accent5="accent5" accent6="accent6" hlink="hlink" folHlink="folHlink"/>
  <p:sldLayoutIdLst>
    <p:sldLayoutId id="2147502645" r:id="rId1"/>
    <p:sldLayoutId id="2147502646" r:id="rId2"/>
    <p:sldLayoutId id="2147502647" r:id="rId3"/>
    <p:sldLayoutId id="2147502648" r:id="rId4"/>
    <p:sldLayoutId id="2147502649" r:id="rId5"/>
    <p:sldLayoutId id="2147502650" r:id="rId6"/>
    <p:sldLayoutId id="2147502651" r:id="rId7"/>
    <p:sldLayoutId id="2147502652" r:id="rId8"/>
    <p:sldLayoutId id="2147502653" r:id="rId9"/>
    <p:sldLayoutId id="2147502654" r:id="rId10"/>
    <p:sldLayoutId id="2147502655" r:id="rId11"/>
    <p:sldLayoutId id="2147502656" r:id="rId12"/>
    <p:sldLayoutId id="214750265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389181"/>
      </p:ext>
    </p:extLst>
  </p:cSld>
  <p:clrMap bg1="lt1" tx1="dk1" bg2="lt2" tx2="dk2" accent1="accent1" accent2="accent2" accent3="accent3" accent4="accent4" accent5="accent5" accent6="accent6" hlink="hlink" folHlink="folHlink"/>
  <p:sldLayoutIdLst>
    <p:sldLayoutId id="2147502703" r:id="rId1"/>
    <p:sldLayoutId id="2147502704" r:id="rId2"/>
    <p:sldLayoutId id="2147502705" r:id="rId3"/>
    <p:sldLayoutId id="2147502706" r:id="rId4"/>
    <p:sldLayoutId id="2147502707" r:id="rId5"/>
    <p:sldLayoutId id="2147502708" r:id="rId6"/>
    <p:sldLayoutId id="2147502709" r:id="rId7"/>
    <p:sldLayoutId id="2147502710" r:id="rId8"/>
    <p:sldLayoutId id="2147502711" r:id="rId9"/>
    <p:sldLayoutId id="2147502712" r:id="rId10"/>
    <p:sldLayoutId id="21475027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2431114276"/>
      </p:ext>
    </p:extLst>
  </p:cSld>
  <p:clrMap bg1="dk2" tx1="lt1" bg2="dk1" tx2="lt2" accent1="accent1" accent2="accent2" accent3="accent3" accent4="accent4" accent5="accent5" accent6="accent6" hlink="hlink" folHlink="folHlink"/>
  <p:sldLayoutIdLst>
    <p:sldLayoutId id="2147502715" r:id="rId1"/>
    <p:sldLayoutId id="2147502716" r:id="rId2"/>
    <p:sldLayoutId id="2147502717" r:id="rId3"/>
    <p:sldLayoutId id="2147502718" r:id="rId4"/>
    <p:sldLayoutId id="2147502719" r:id="rId5"/>
    <p:sldLayoutId id="2147502720" r:id="rId6"/>
    <p:sldLayoutId id="2147502721" r:id="rId7"/>
    <p:sldLayoutId id="2147502722" r:id="rId8"/>
    <p:sldLayoutId id="2147502723" r:id="rId9"/>
    <p:sldLayoutId id="2147502724" r:id="rId10"/>
    <p:sldLayoutId id="2147502725" r:id="rId11"/>
    <p:sldLayoutId id="2147502726" r:id="rId12"/>
    <p:sldLayoutId id="2147502727" r:id="rId13"/>
    <p:sldLayoutId id="2147502728"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1470315"/>
      </p:ext>
    </p:extLst>
  </p:cSld>
  <p:clrMap bg1="lt1" tx1="dk1" bg2="lt2" tx2="dk2" accent1="accent1" accent2="accent2" accent3="accent3" accent4="accent4" accent5="accent5" accent6="accent6" hlink="hlink" folHlink="folHlink"/>
  <p:sldLayoutIdLst>
    <p:sldLayoutId id="2147503131" r:id="rId1"/>
    <p:sldLayoutId id="2147503132" r:id="rId2"/>
    <p:sldLayoutId id="2147503133" r:id="rId3"/>
    <p:sldLayoutId id="2147503134" r:id="rId4"/>
    <p:sldLayoutId id="2147503135" r:id="rId5"/>
    <p:sldLayoutId id="2147503136" r:id="rId6"/>
    <p:sldLayoutId id="2147503137" r:id="rId7"/>
    <p:sldLayoutId id="2147503138" r:id="rId8"/>
    <p:sldLayoutId id="2147503139" r:id="rId9"/>
    <p:sldLayoutId id="2147503140" r:id="rId10"/>
    <p:sldLayoutId id="2147503141" r:id="rId11"/>
    <p:sldLayoutId id="2147503142"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4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4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65.xml"/><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103.xml"/><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4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4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4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5.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7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8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79.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7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79.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4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7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99.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09.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260.xml"/><Relationship Id="rId5" Type="http://schemas.openxmlformats.org/officeDocument/2006/relationships/image" Target="../media/image45.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1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8.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17.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14.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8.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8.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5.xml"/><Relationship Id="rId1" Type="http://schemas.openxmlformats.org/officeDocument/2006/relationships/slideLayout" Target="../slideLayouts/slideLayout268.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7.xml"/><Relationship Id="rId1" Type="http://schemas.openxmlformats.org/officeDocument/2006/relationships/slideLayout" Target="../slideLayouts/slideLayout33.xml"/><Relationship Id="rId5" Type="http://schemas.openxmlformats.org/officeDocument/2006/relationships/image" Target="../media/image57.jpe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46.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268.xml"/><Relationship Id="rId5" Type="http://schemas.openxmlformats.org/officeDocument/2006/relationships/image" Target="../media/image62.jpeg"/><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68.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68.xml"/><Relationship Id="rId5" Type="http://schemas.openxmlformats.org/officeDocument/2006/relationships/image" Target="../media/image65.png"/><Relationship Id="rId4" Type="http://schemas.openxmlformats.org/officeDocument/2006/relationships/image" Target="../media/image4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8.xml"/><Relationship Id="rId1" Type="http://schemas.openxmlformats.org/officeDocument/2006/relationships/themeOverride" Target="../theme/themeOverride1.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79.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121.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13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32.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8.xml"/><Relationship Id="rId1" Type="http://schemas.openxmlformats.org/officeDocument/2006/relationships/themeOverride" Target="../theme/themeOverride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148.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65.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3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8.xml"/><Relationship Id="rId1" Type="http://schemas.openxmlformats.org/officeDocument/2006/relationships/slideLayout" Target="../slideLayouts/slideLayout6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48.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137.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5.xml"/><Relationship Id="rId1" Type="http://schemas.openxmlformats.org/officeDocument/2006/relationships/themeOverride" Target="../theme/themeOverride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0.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148.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148.xml"/></Relationships>
</file>

<file path=ppt/slides/_rels/slide9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0.xml"/><Relationship Id="rId1" Type="http://schemas.openxmlformats.org/officeDocument/2006/relationships/slideLayout" Target="../slideLayouts/slideLayout148.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14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4.xml"/><Relationship Id="rId1" Type="http://schemas.openxmlformats.org/officeDocument/2006/relationships/slideLayout" Target="../slideLayouts/slideLayout14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14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inland and HK sign reciprocal enforcement of court judgments">
            <a:extLst>
              <a:ext uri="{FF2B5EF4-FFF2-40B4-BE49-F238E27FC236}">
                <a16:creationId xmlns:a16="http://schemas.microsoft.com/office/drawing/2014/main" id="{E7FC009B-ED10-3A74-B849-BF4C634C4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٢٥-٣٢</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128" y="0"/>
            <a:ext cx="5676501" cy="4293095"/>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دع الله</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يقضي</a:t>
            </a:r>
            <a:endParaRPr lang="en-US" sz="6600" dirty="0">
              <a:effectLst>
                <a:glow rad="127000">
                  <a:schemeClr val="tx1"/>
                </a:glow>
              </a:effectLst>
              <a:ea typeface="ＭＳ Ｐゴシック" charset="0"/>
            </a:endParaRPr>
          </a:p>
        </p:txBody>
      </p:sp>
      <p:sp>
        <p:nvSpPr>
          <p:cNvPr id="7" name="Rectangle 6">
            <a:extLst>
              <a:ext uri="{FF2B5EF4-FFF2-40B4-BE49-F238E27FC236}">
                <a16:creationId xmlns:a16="http://schemas.microsoft.com/office/drawing/2014/main" id="{BFF404A4-4E9D-A7DC-94D4-2A164AC6CA1C}"/>
              </a:ext>
            </a:extLst>
          </p:cNvPr>
          <p:cNvSpPr>
            <a:spLocks noChangeArrowheads="1"/>
          </p:cNvSpPr>
          <p:nvPr/>
        </p:nvSpPr>
        <p:spPr bwMode="auto">
          <a:xfrm>
            <a:off x="-36512" y="6137350"/>
            <a:ext cx="9180512" cy="72065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8489429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81" y="307874"/>
            <a:ext cx="9134475"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703" y="422508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1- 3</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900098" name="Rectangle 2"/>
          <p:cNvSpPr>
            <a:spLocks noGrp="1" noChangeArrowheads="1"/>
          </p:cNvSpPr>
          <p:nvPr>
            <p:ph type="ctrTitle"/>
          </p:nvPr>
        </p:nvSpPr>
        <p:spPr>
          <a:xfrm>
            <a:off x="22110" y="515403"/>
            <a:ext cx="9120187" cy="3688060"/>
          </a:xfrm>
          <a:effectLst>
            <a:glow rad="127000">
              <a:schemeClr val="bg1"/>
            </a:glow>
          </a:effectLst>
        </p:spPr>
        <p:txBody>
          <a:bodyPr/>
          <a:lstStyle/>
          <a:p>
            <a:pPr>
              <a:defRPr/>
            </a:pPr>
            <a:r>
              <a:rPr lang="ar-JO" sz="6600" dirty="0">
                <a:effectLst>
                  <a:glow rad="127000">
                    <a:schemeClr val="tx1"/>
                  </a:glow>
                </a:effectLst>
                <a:ea typeface="ＭＳ Ｐゴシック" charset="0"/>
              </a:rPr>
              <a:t>شارك</a:t>
            </a:r>
            <a:br>
              <a:rPr lang="en-US" sz="6600" dirty="0">
                <a:effectLst>
                  <a:glow rad="127000">
                    <a:schemeClr val="tx1"/>
                  </a:glow>
                </a:effectLst>
                <a:ea typeface="ＭＳ Ｐゴシック" charset="0"/>
              </a:rPr>
            </a:br>
            <a:r>
              <a:rPr lang="ar-JO" sz="11500" kern="1200" dirty="0">
                <a:solidFill>
                  <a:srgbClr val="000000"/>
                </a:solidFill>
                <a:effectLst>
                  <a:glow rad="228600">
                    <a:schemeClr val="bg1">
                      <a:alpha val="40000"/>
                    </a:schemeClr>
                  </a:glow>
                </a:effectLst>
                <a:ea typeface="ＭＳ Ｐゴシック" charset="0"/>
              </a:rPr>
              <a:t>مجدهُ</a:t>
            </a:r>
            <a:r>
              <a:rPr lang="en-US" sz="6600" dirty="0">
                <a:effectLst>
                  <a:glow rad="127000">
                    <a:schemeClr val="tx1"/>
                  </a:glow>
                </a:effectLst>
                <a:ea typeface="ＭＳ Ｐゴシック" charset="0"/>
              </a:rPr>
              <a:t> </a:t>
            </a:r>
          </a:p>
        </p:txBody>
      </p:sp>
      <p:sp>
        <p:nvSpPr>
          <p:cNvPr id="7" name="Rectangle 6">
            <a:extLst>
              <a:ext uri="{FF2B5EF4-FFF2-40B4-BE49-F238E27FC236}">
                <a16:creationId xmlns:a16="http://schemas.microsoft.com/office/drawing/2014/main" id="{E60C4B6B-EE2C-D3A7-0A30-9109C16E31E2}"/>
              </a:ext>
            </a:extLst>
          </p:cNvPr>
          <p:cNvSpPr>
            <a:spLocks noChangeArrowheads="1"/>
          </p:cNvSpPr>
          <p:nvPr/>
        </p:nvSpPr>
        <p:spPr bwMode="auto">
          <a:xfrm>
            <a:off x="-36512" y="6126062"/>
            <a:ext cx="9180512" cy="73193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301179873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2544542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096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7" name="Picture 1" descr="gloryligh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5875"/>
            <a:ext cx="9121775"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8418" name="Rectangle 2"/>
          <p:cNvSpPr>
            <a:spLocks noGrp="1" noChangeArrowheads="1"/>
          </p:cNvSpPr>
          <p:nvPr>
            <p:ph type="title"/>
          </p:nvPr>
        </p:nvSpPr>
        <p:spPr>
          <a:xfrm>
            <a:off x="685800" y="609600"/>
            <a:ext cx="7772400" cy="609600"/>
          </a:xfrm>
          <a:solidFill>
            <a:srgbClr val="E9BAFC"/>
          </a:solidFill>
        </p:spPr>
        <p:txBody>
          <a:bodyPr/>
          <a:lstStyle/>
          <a:p>
            <a:pPr algn="ctr" eaLnBrk="1" hangingPunct="1"/>
            <a:r>
              <a:rPr lang="ar-JO" dirty="0">
                <a:solidFill>
                  <a:schemeClr val="bg1"/>
                </a:solidFill>
                <a:ea typeface="新細明體" charset="0"/>
              </a:rPr>
              <a:t>مواضيع لاهوتية</a:t>
            </a:r>
            <a:endParaRPr lang="en-US" dirty="0">
              <a:solidFill>
                <a:schemeClr val="bg1"/>
              </a:solidFill>
              <a:ea typeface="新細明體" charset="0"/>
            </a:endParaRPr>
          </a:p>
        </p:txBody>
      </p:sp>
      <p:sp>
        <p:nvSpPr>
          <p:cNvPr id="25604" name="Rectangle 4"/>
          <p:cNvSpPr>
            <a:spLocks noChangeArrowheads="1"/>
          </p:cNvSpPr>
          <p:nvPr/>
        </p:nvSpPr>
        <p:spPr bwMode="auto">
          <a:xfrm>
            <a:off x="1295400" y="1295400"/>
            <a:ext cx="7848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algn="r" rtl="1" eaLnBrk="1" hangingPunct="1">
              <a:lnSpc>
                <a:spcPct val="90000"/>
              </a:lnSpc>
              <a:spcBef>
                <a:spcPct val="20000"/>
              </a:spcBef>
              <a:buClr>
                <a:srgbClr val="FFCC66"/>
              </a:buClr>
              <a:buFontTx/>
              <a:buChar char="•"/>
              <a:defRPr/>
            </a:pPr>
            <a:r>
              <a:rPr lang="ar-JO"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الله</a:t>
            </a:r>
            <a:endParaRPr lang="en-US"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إله إسرائيل</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قداسة الله</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الأمانة للعهد</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روح يهوه</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مجد يهوه</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342900" indent="-342900" algn="r" rtl="1" eaLnBrk="1" hangingPunct="1">
              <a:lnSpc>
                <a:spcPct val="90000"/>
              </a:lnSpc>
              <a:spcBef>
                <a:spcPct val="20000"/>
              </a:spcBef>
              <a:buClr>
                <a:srgbClr val="FFCC66"/>
              </a:buClr>
              <a:buFontTx/>
              <a:buChar char="•"/>
              <a:defRPr/>
            </a:pPr>
            <a:r>
              <a:rPr lang="ar-JO"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المسؤولية الشخصية</a:t>
            </a:r>
            <a:endParaRPr lang="en-US"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342900" indent="-342900" algn="r" rtl="1" eaLnBrk="1" hangingPunct="1">
              <a:lnSpc>
                <a:spcPct val="90000"/>
              </a:lnSpc>
              <a:spcBef>
                <a:spcPct val="20000"/>
              </a:spcBef>
              <a:buClr>
                <a:srgbClr val="FFCC66"/>
              </a:buClr>
              <a:buFontTx/>
              <a:buChar char="•"/>
              <a:defRPr/>
            </a:pPr>
            <a:r>
              <a:rPr lang="ar-JO"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الإسترداد</a:t>
            </a:r>
            <a:endParaRPr lang="en-US" sz="32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العهد الجديد</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النظام المادي الجديد</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a:p>
            <a:pPr marL="742950" lvl="1" indent="-285750" algn="r" rtl="1" eaLnBrk="1" hangingPunct="1">
              <a:lnSpc>
                <a:spcPct val="90000"/>
              </a:lnSpc>
              <a:spcBef>
                <a:spcPct val="20000"/>
              </a:spcBef>
              <a:buClr>
                <a:srgbClr val="FFCC66"/>
              </a:buClr>
              <a:buFontTx/>
              <a:buChar char="–"/>
              <a:defRPr/>
            </a:pPr>
            <a:r>
              <a:rPr lang="ar-JO"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rPr>
              <a:t>المثل العليا</a:t>
            </a:r>
            <a:endParaRPr lang="en-US" sz="2800" b="1" dirty="0">
              <a:solidFill>
                <a:srgbClr val="FFFFCC"/>
              </a:solidFill>
              <a:effectLst>
                <a:glow rad="342900">
                  <a:srgbClr val="000000">
                    <a:alpha val="75000"/>
                  </a:srgbClr>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137195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1" descr="stars at ni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836613"/>
            <a:ext cx="9070975"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2514" name="Rectangle 2"/>
          <p:cNvSpPr>
            <a:spLocks noGrp="1" noChangeArrowheads="1"/>
          </p:cNvSpPr>
          <p:nvPr>
            <p:ph type="title"/>
          </p:nvPr>
        </p:nvSpPr>
        <p:spPr>
          <a:xfrm>
            <a:off x="6096000" y="304800"/>
            <a:ext cx="2667000" cy="762000"/>
          </a:xfrm>
          <a:solidFill>
            <a:srgbClr val="E9BAFC"/>
          </a:solidFill>
        </p:spPr>
        <p:txBody>
          <a:bodyPr/>
          <a:lstStyle/>
          <a:p>
            <a:pPr algn="ctr" eaLnBrk="1" hangingPunct="1"/>
            <a:r>
              <a:rPr lang="ar-JO" dirty="0">
                <a:solidFill>
                  <a:schemeClr val="bg1"/>
                </a:solidFill>
                <a:ea typeface="新細明體" charset="0"/>
              </a:rPr>
              <a:t>الخلاصة</a:t>
            </a:r>
            <a:endParaRPr lang="en-US" dirty="0">
              <a:solidFill>
                <a:schemeClr val="bg1"/>
              </a:solidFill>
              <a:ea typeface="新細明體" charset="0"/>
            </a:endParaRPr>
          </a:p>
        </p:txBody>
      </p:sp>
      <p:sp>
        <p:nvSpPr>
          <p:cNvPr id="27653" name="Rectangle 5"/>
          <p:cNvSpPr>
            <a:spLocks noChangeArrowheads="1"/>
          </p:cNvSpPr>
          <p:nvPr/>
        </p:nvSpPr>
        <p:spPr bwMode="auto">
          <a:xfrm>
            <a:off x="0" y="863600"/>
            <a:ext cx="5868144" cy="602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إعادة توحيد يهوذا وإسرائيل</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هزيمة الأعداء</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عودة سحابة المجد</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إعادة بناء الهيكل</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استرداد نظام العبادة</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الفداء (غفران الخطايا)</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سيعرف الجميع أنني يهوه</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rPr>
              <a:t>استرداد الأقاليم</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سكنى الروح</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ضمان الطاعة</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قلب جديد</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a:p>
            <a:pPr marL="917575" marR="0" lvl="0" indent="-4763" algn="r" defTabSz="914400" rtl="0" eaLnBrk="1" fontAlgn="base" latinLnBrk="0" hangingPunct="1">
              <a:lnSpc>
                <a:spcPct val="90000"/>
              </a:lnSpc>
              <a:spcBef>
                <a:spcPct val="20000"/>
              </a:spcBef>
              <a:spcAft>
                <a:spcPct val="0"/>
              </a:spcAft>
              <a:buClr>
                <a:srgbClr val="FFCC66"/>
              </a:buClr>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ea typeface="新細明體" charset="0"/>
                <a:cs typeface="新細明體" charset="0"/>
              </a:rPr>
              <a:t>راعي إسرائيل</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p:txBody>
      </p:sp>
    </p:spTree>
    <p:extLst>
      <p:ext uri="{BB962C8B-B14F-4D97-AF65-F5344CB8AC3E}">
        <p14:creationId xmlns:p14="http://schemas.microsoft.com/office/powerpoint/2010/main" val="283031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additive="base">
                                        <p:cTn id="13"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3">
                                            <p:txEl>
                                              <p:pRg st="2" end="2"/>
                                            </p:txEl>
                                          </p:spTgt>
                                        </p:tgtEl>
                                        <p:attrNameLst>
                                          <p:attrName>style.visibility</p:attrName>
                                        </p:attrNameLst>
                                      </p:cBhvr>
                                      <p:to>
                                        <p:strVal val="visible"/>
                                      </p:to>
                                    </p:set>
                                    <p:anim calcmode="lin" valueType="num">
                                      <p:cBhvr additive="base">
                                        <p:cTn id="19"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3">
                                            <p:txEl>
                                              <p:pRg st="3" end="3"/>
                                            </p:txEl>
                                          </p:spTgt>
                                        </p:tgtEl>
                                        <p:attrNameLst>
                                          <p:attrName>style.visibility</p:attrName>
                                        </p:attrNameLst>
                                      </p:cBhvr>
                                      <p:to>
                                        <p:strVal val="visible"/>
                                      </p:to>
                                    </p:set>
                                    <p:anim calcmode="lin" valueType="num">
                                      <p:cBhvr additive="base">
                                        <p:cTn id="25"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3">
                                            <p:txEl>
                                              <p:pRg st="4" end="4"/>
                                            </p:txEl>
                                          </p:spTgt>
                                        </p:tgtEl>
                                        <p:attrNameLst>
                                          <p:attrName>style.visibility</p:attrName>
                                        </p:attrNameLst>
                                      </p:cBhvr>
                                      <p:to>
                                        <p:strVal val="visible"/>
                                      </p:to>
                                    </p:set>
                                    <p:anim calcmode="lin" valueType="num">
                                      <p:cBhvr additive="base">
                                        <p:cTn id="31"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3">
                                            <p:txEl>
                                              <p:pRg st="5" end="5"/>
                                            </p:txEl>
                                          </p:spTgt>
                                        </p:tgtEl>
                                        <p:attrNameLst>
                                          <p:attrName>style.visibility</p:attrName>
                                        </p:attrNameLst>
                                      </p:cBhvr>
                                      <p:to>
                                        <p:strVal val="visible"/>
                                      </p:to>
                                    </p:set>
                                    <p:anim calcmode="lin" valueType="num">
                                      <p:cBhvr additive="base">
                                        <p:cTn id="37" dur="500" fill="hold"/>
                                        <p:tgtEl>
                                          <p:spTgt spid="276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3">
                                            <p:txEl>
                                              <p:pRg st="6" end="6"/>
                                            </p:txEl>
                                          </p:spTgt>
                                        </p:tgtEl>
                                        <p:attrNameLst>
                                          <p:attrName>style.visibility</p:attrName>
                                        </p:attrNameLst>
                                      </p:cBhvr>
                                      <p:to>
                                        <p:strVal val="visible"/>
                                      </p:to>
                                    </p:set>
                                    <p:anim calcmode="lin" valueType="num">
                                      <p:cBhvr additive="base">
                                        <p:cTn id="43" dur="500" fill="hold"/>
                                        <p:tgtEl>
                                          <p:spTgt spid="276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3">
                                            <p:txEl>
                                              <p:pRg st="7" end="7"/>
                                            </p:txEl>
                                          </p:spTgt>
                                        </p:tgtEl>
                                        <p:attrNameLst>
                                          <p:attrName>style.visibility</p:attrName>
                                        </p:attrNameLst>
                                      </p:cBhvr>
                                      <p:to>
                                        <p:strVal val="visible"/>
                                      </p:to>
                                    </p:set>
                                    <p:anim calcmode="lin" valueType="num">
                                      <p:cBhvr additive="base">
                                        <p:cTn id="49" dur="500" fill="hold"/>
                                        <p:tgtEl>
                                          <p:spTgt spid="2765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xEl>
                                              <p:pRg st="8" end="8"/>
                                            </p:txEl>
                                          </p:spTgt>
                                        </p:tgtEl>
                                        <p:attrNameLst>
                                          <p:attrName>style.visibility</p:attrName>
                                        </p:attrNameLst>
                                      </p:cBhvr>
                                      <p:to>
                                        <p:strVal val="visible"/>
                                      </p:to>
                                    </p:set>
                                    <p:anim calcmode="lin" valueType="num">
                                      <p:cBhvr additive="base">
                                        <p:cTn id="55" dur="500" fill="hold"/>
                                        <p:tgtEl>
                                          <p:spTgt spid="2765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65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653">
                                            <p:txEl>
                                              <p:pRg st="9" end="9"/>
                                            </p:txEl>
                                          </p:spTgt>
                                        </p:tgtEl>
                                        <p:attrNameLst>
                                          <p:attrName>style.visibility</p:attrName>
                                        </p:attrNameLst>
                                      </p:cBhvr>
                                      <p:to>
                                        <p:strVal val="visible"/>
                                      </p:to>
                                    </p:set>
                                    <p:anim calcmode="lin" valueType="num">
                                      <p:cBhvr additive="base">
                                        <p:cTn id="61" dur="500" fill="hold"/>
                                        <p:tgtEl>
                                          <p:spTgt spid="2765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653">
                                            <p:txEl>
                                              <p:pRg st="10" end="10"/>
                                            </p:txEl>
                                          </p:spTgt>
                                        </p:tgtEl>
                                        <p:attrNameLst>
                                          <p:attrName>style.visibility</p:attrName>
                                        </p:attrNameLst>
                                      </p:cBhvr>
                                      <p:to>
                                        <p:strVal val="visible"/>
                                      </p:to>
                                    </p:set>
                                    <p:anim calcmode="lin" valueType="num">
                                      <p:cBhvr additive="base">
                                        <p:cTn id="67" dur="500" fill="hold"/>
                                        <p:tgtEl>
                                          <p:spTgt spid="2765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653">
                                            <p:txEl>
                                              <p:pRg st="11" end="11"/>
                                            </p:txEl>
                                          </p:spTgt>
                                        </p:tgtEl>
                                        <p:attrNameLst>
                                          <p:attrName>style.visibility</p:attrName>
                                        </p:attrNameLst>
                                      </p:cBhvr>
                                      <p:to>
                                        <p:strVal val="visible"/>
                                      </p:to>
                                    </p:set>
                                    <p:anim calcmode="lin" valueType="num">
                                      <p:cBhvr additive="base">
                                        <p:cTn id="73" dur="500" fill="hold"/>
                                        <p:tgtEl>
                                          <p:spTgt spid="2765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572751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holiness-small.jpg">
            <a:extLst>
              <a:ext uri="{FF2B5EF4-FFF2-40B4-BE49-F238E27FC236}">
                <a16:creationId xmlns:a16="http://schemas.microsoft.com/office/drawing/2014/main" id="{D243765A-8A5C-4410-ED21-4C353826B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0"/>
            <a:ext cx="9134475"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6 Red Grunge Prohibition Sign (PNG Transparent) | OnlyGFX.com">
            <a:extLst>
              <a:ext uri="{FF2B5EF4-FFF2-40B4-BE49-F238E27FC236}">
                <a16:creationId xmlns:a16="http://schemas.microsoft.com/office/drawing/2014/main" id="{D7D543A4-B3E3-C7D1-920B-D06B75BF1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57" y="439192"/>
            <a:ext cx="5281574" cy="53012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4- 24</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626" y="274340"/>
            <a:ext cx="9120187" cy="4293095"/>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اعترف أن</a:t>
            </a:r>
            <a:br>
              <a:rPr lang="en-US" sz="6600" dirty="0">
                <a:effectLst>
                  <a:glow rad="127000">
                    <a:schemeClr val="tx1"/>
                  </a:glow>
                </a:effectLst>
                <a:ea typeface="ＭＳ Ｐゴシック" charset="0"/>
              </a:rPr>
            </a:br>
            <a:r>
              <a:rPr lang="ar-JO" sz="8800" kern="1200" dirty="0">
                <a:solidFill>
                  <a:srgbClr val="000000"/>
                </a:solidFill>
                <a:ea typeface="ＭＳ Ｐゴシック" charset="0"/>
              </a:rPr>
              <a:t>مجده</a:t>
            </a:r>
            <a:r>
              <a:rPr lang="en-US" sz="6600" dirty="0">
                <a:effectLst>
                  <a:glow rad="127000">
                    <a:schemeClr val="tx1"/>
                  </a:glow>
                </a:effectLst>
                <a:ea typeface="ＭＳ Ｐゴシック" charset="0"/>
              </a:rPr>
              <a:t> </a:t>
            </a:r>
            <a:br>
              <a:rPr lang="en-US" sz="6600" dirty="0">
                <a:effectLst>
                  <a:glow rad="127000">
                    <a:schemeClr val="tx1"/>
                  </a:glow>
                </a:effectLst>
                <a:ea typeface="ＭＳ Ｐゴシック" charset="0"/>
              </a:rPr>
            </a:br>
            <a:r>
              <a:rPr lang="ar-JO" sz="6600" dirty="0">
                <a:effectLst>
                  <a:glow rad="127000">
                    <a:schemeClr val="tx1"/>
                  </a:glow>
                </a:effectLst>
                <a:ea typeface="ＭＳ Ｐゴシック" charset="0"/>
              </a:rPr>
              <a:t>قد غادر</a:t>
            </a:r>
            <a:endParaRPr lang="en-US" sz="6600" dirty="0">
              <a:effectLst>
                <a:glow rad="127000">
                  <a:schemeClr val="tx1"/>
                </a:glow>
              </a:effectLst>
              <a:ea typeface="ＭＳ Ｐゴシック" charset="0"/>
            </a:endParaRPr>
          </a:p>
        </p:txBody>
      </p:sp>
      <p:sp>
        <p:nvSpPr>
          <p:cNvPr id="7" name="Rectangle 6">
            <a:extLst>
              <a:ext uri="{FF2B5EF4-FFF2-40B4-BE49-F238E27FC236}">
                <a16:creationId xmlns:a16="http://schemas.microsoft.com/office/drawing/2014/main" id="{F519BD54-336A-C199-E9B8-EB0EFB57A27F}"/>
              </a:ext>
            </a:extLst>
          </p:cNvPr>
          <p:cNvSpPr>
            <a:spLocks noChangeArrowheads="1"/>
          </p:cNvSpPr>
          <p:nvPr/>
        </p:nvSpPr>
        <p:spPr bwMode="auto">
          <a:xfrm>
            <a:off x="-36512" y="5818188"/>
            <a:ext cx="9180512" cy="103981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41584989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스크랩] Re:테드 라슨의 에스겔서 그림이미지">
            <a:extLst>
              <a:ext uri="{FF2B5EF4-FFF2-40B4-BE49-F238E27FC236}">
                <a16:creationId xmlns:a16="http://schemas.microsoft.com/office/drawing/2014/main" id="{675778DA-1D55-4E29-FF24-3A9EF4580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05"/>
            <a:ext cx="9144000" cy="2495701"/>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حزقيال ٢٤ : 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يَا ابْنَ آدَمَ, اكْتُبْ لِنَفْسِكَ اسْمَ الْيَوْمِ, هَذَا الْيَوْمَ بِعَيْنِهِ. فَإِنَّ مَلِكَ بَابِلَ قَدِ اقْتَرَبَ إِلَى أُورُشَلِيمَ هَذَا الْيَوْمَ بِعَيْنِهِ. </a:t>
            </a:r>
          </a:p>
        </p:txBody>
      </p:sp>
    </p:spTree>
    <p:extLst>
      <p:ext uri="{BB962C8B-B14F-4D97-AF65-F5344CB8AC3E}">
        <p14:creationId xmlns:p14="http://schemas.microsoft.com/office/powerpoint/2010/main" val="6870298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dirty="0">
                <a:solidFill>
                  <a:schemeClr val="bg1"/>
                </a:solidFill>
                <a:ea typeface="新細明體" charset="0"/>
              </a:rPr>
              <a:t>مخطط </a:t>
            </a:r>
            <a:r>
              <a:rPr lang="ar-SA" sz="3200" dirty="0" err="1">
                <a:solidFill>
                  <a:schemeClr val="bg1"/>
                </a:solidFill>
                <a:ea typeface="新細明體" charset="0"/>
              </a:rPr>
              <a:t>حزقيال</a:t>
            </a:r>
            <a:r>
              <a:rPr lang="ar-SA" sz="3200" dirty="0">
                <a:solidFill>
                  <a:schemeClr val="bg1"/>
                </a:solidFill>
                <a:ea typeface="新細明體" charset="0"/>
              </a:rPr>
              <a:t> التقني</a:t>
            </a:r>
            <a:endParaRPr lang="en-US" sz="3200" dirty="0">
              <a:solidFill>
                <a:schemeClr val="bg2"/>
              </a:solidFill>
              <a:ea typeface="新細明體"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1962461542"/>
              </p:ext>
            </p:extLst>
          </p:nvPr>
        </p:nvGraphicFramePr>
        <p:xfrm>
          <a:off x="0" y="914400"/>
          <a:ext cx="9144000" cy="5916205"/>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panose="020B0604020202020204" pitchFamily="34" charset="0"/>
                          <a:ea typeface="新細明體" pitchFamily="-112" charset="-120"/>
                          <a:cs typeface="Arial" panose="020B0604020202020204" pitchFamily="34" charset="0"/>
                        </a:rPr>
                        <a:t>سيادة للمسبيين وعودة للمجد</a:t>
                      </a:r>
                      <a:endParaRPr kumimoji="0" lang="en-US" sz="3200" b="1" i="0" u="none" strike="noStrike" cap="none" normalizeH="0" baseline="0" dirty="0">
                        <a:ln>
                          <a:noFill/>
                        </a:ln>
                        <a:solidFill>
                          <a:srgbClr val="FFFFFF"/>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المجد يعود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٣٣-٤٨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الأمم تدان (وليس هناك مجد)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٢٥-٣٢</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المجد يغادر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١-٢٤</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إ</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سترداد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سيادة مبررة</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السبي</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بركة إسرائيل</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دينونة الأمم</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الحكم على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مستقبل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أعداء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سقوط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بعد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أثناء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قبل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٤٠-٤٨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٣٣-٣٩</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٢٩-٣٢</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٢٦-٢٨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ؤ</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اب،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إدوم، ف</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لسطين</a:t>
                      </a:r>
                      <a:endPar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٢٥</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٤-٢٤</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١-٣</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نهر الخابور في مملكة بابل (٥٩٢-٥٧٠ ق </a:t>
                      </a:r>
                      <a:r>
                        <a:rPr kumimoji="0" lang="ar-SA" sz="2000" b="1" i="0" u="none" strike="noStrike" cap="none" normalizeH="0" baseline="0" dirty="0" err="1">
                          <a:ln>
                            <a:noFill/>
                          </a:ln>
                          <a:solidFill>
                            <a:schemeClr val="tx1"/>
                          </a:solidFill>
                          <a:effectLst/>
                          <a:latin typeface="Arial" panose="020B0604020202020204" pitchFamily="34" charset="0"/>
                          <a:ea typeface="新細明體" pitchFamily="-112" charset="-120"/>
                          <a:cs typeface="Arial" panose="020B0604020202020204" pitchFamily="34" charset="0"/>
                        </a:rPr>
                        <a:t>م</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500</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 name="Oval 5">
            <a:extLst>
              <a:ext uri="{FF2B5EF4-FFF2-40B4-BE49-F238E27FC236}">
                <a16:creationId xmlns:a16="http://schemas.microsoft.com/office/drawing/2014/main" id="{FFB65696-E34B-D546-B7B3-495A1C5A0555}"/>
              </a:ext>
            </a:extLst>
          </p:cNvPr>
          <p:cNvSpPr>
            <a:spLocks noChangeArrowheads="1"/>
          </p:cNvSpPr>
          <p:nvPr/>
        </p:nvSpPr>
        <p:spPr bwMode="auto">
          <a:xfrm>
            <a:off x="2195736" y="1219200"/>
            <a:ext cx="4896544" cy="5162128"/>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477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inland and HK sign reciprocal enforcement of court judgments">
            <a:extLst>
              <a:ext uri="{FF2B5EF4-FFF2-40B4-BE49-F238E27FC236}">
                <a16:creationId xmlns:a16="http://schemas.microsoft.com/office/drawing/2014/main" id="{E7FC009B-ED10-3A74-B849-BF4C634C4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03" y="443711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25- 32</a:t>
            </a:r>
            <a:r>
              <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128" y="0"/>
            <a:ext cx="5676501" cy="4293095"/>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دع الله</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يقضي</a:t>
            </a:r>
            <a:endParaRPr lang="en-US" sz="6600" dirty="0">
              <a:effectLst>
                <a:glow rad="127000">
                  <a:schemeClr val="tx1"/>
                </a:glow>
              </a:effectLst>
              <a:ea typeface="ＭＳ Ｐゴシック" charset="0"/>
            </a:endParaRPr>
          </a:p>
        </p:txBody>
      </p:sp>
      <p:sp>
        <p:nvSpPr>
          <p:cNvPr id="7" name="Rectangle 6">
            <a:extLst>
              <a:ext uri="{FF2B5EF4-FFF2-40B4-BE49-F238E27FC236}">
                <a16:creationId xmlns:a16="http://schemas.microsoft.com/office/drawing/2014/main" id="{BFF404A4-4E9D-A7DC-94D4-2A164AC6CA1C}"/>
              </a:ext>
            </a:extLst>
          </p:cNvPr>
          <p:cNvSpPr>
            <a:spLocks noChangeArrowheads="1"/>
          </p:cNvSpPr>
          <p:nvPr/>
        </p:nvSpPr>
        <p:spPr bwMode="auto">
          <a:xfrm>
            <a:off x="-36512" y="6137350"/>
            <a:ext cx="9180512" cy="72065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1193823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Explosion 1 27"/>
          <p:cNvSpPr/>
          <p:nvPr/>
        </p:nvSpPr>
        <p:spPr bwMode="auto">
          <a:xfrm>
            <a:off x="7395347"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Explosion 1 24"/>
          <p:cNvSpPr/>
          <p:nvPr/>
        </p:nvSpPr>
        <p:spPr bwMode="auto">
          <a:xfrm>
            <a:off x="5686991" y="1584204"/>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Explosion 1 25"/>
          <p:cNvSpPr/>
          <p:nvPr/>
        </p:nvSpPr>
        <p:spPr bwMode="auto">
          <a:xfrm>
            <a:off x="5163913" y="-19068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43012"/>
            <a:ext cx="4337539" cy="1521749"/>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rPr>
              <a:t>زوجات سليمان الوثنيات</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6"/>
          <p:cNvSpPr txBox="1">
            <a:spLocks noChangeArrowheads="1"/>
          </p:cNvSpPr>
          <p:nvPr/>
        </p:nvSpPr>
        <p:spPr bwMode="auto">
          <a:xfrm>
            <a:off x="69301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عمون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5329523" y="174080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الحثيين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004048" y="608992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82639"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Explosion 1 1"/>
          <p:cNvSpPr/>
          <p:nvPr/>
        </p:nvSpPr>
        <p:spPr bwMode="auto">
          <a:xfrm>
            <a:off x="1463182" y="570373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71600"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4833620" y="-52338"/>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صيدون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bwMode="auto">
          <a:xfrm>
            <a:off x="42605" y="1851963"/>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ملوك 11: 1 وأحب الملك سليمان نساء غريبة كثيرة مع بنت فرعون مؤابيات وعمونيات وأدوميات وصيدونيات وحثيات</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3899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80">
                                          <p:stCondLst>
                                            <p:cond delay="0"/>
                                          </p:stCondLst>
                                        </p:cTn>
                                        <p:tgtEl>
                                          <p:spTgt spid="27"/>
                                        </p:tgtEl>
                                      </p:cBhvr>
                                    </p:animEffect>
                                    <p:anim calcmode="lin" valueType="num">
                                      <p:cBhvr>
                                        <p:cTn id="7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5" dur="26">
                                          <p:stCondLst>
                                            <p:cond delay="650"/>
                                          </p:stCondLst>
                                        </p:cTn>
                                        <p:tgtEl>
                                          <p:spTgt spid="27"/>
                                        </p:tgtEl>
                                      </p:cBhvr>
                                      <p:to x="100000" y="60000"/>
                                    </p:animScale>
                                    <p:animScale>
                                      <p:cBhvr>
                                        <p:cTn id="76" dur="166" decel="50000">
                                          <p:stCondLst>
                                            <p:cond delay="676"/>
                                          </p:stCondLst>
                                        </p:cTn>
                                        <p:tgtEl>
                                          <p:spTgt spid="27"/>
                                        </p:tgtEl>
                                      </p:cBhvr>
                                      <p:to x="100000" y="100000"/>
                                    </p:animScale>
                                    <p:animScale>
                                      <p:cBhvr>
                                        <p:cTn id="77" dur="26">
                                          <p:stCondLst>
                                            <p:cond delay="1312"/>
                                          </p:stCondLst>
                                        </p:cTn>
                                        <p:tgtEl>
                                          <p:spTgt spid="27"/>
                                        </p:tgtEl>
                                      </p:cBhvr>
                                      <p:to x="100000" y="80000"/>
                                    </p:animScale>
                                    <p:animScale>
                                      <p:cBhvr>
                                        <p:cTn id="78" dur="166" decel="50000">
                                          <p:stCondLst>
                                            <p:cond delay="1338"/>
                                          </p:stCondLst>
                                        </p:cTn>
                                        <p:tgtEl>
                                          <p:spTgt spid="27"/>
                                        </p:tgtEl>
                                      </p:cBhvr>
                                      <p:to x="100000" y="100000"/>
                                    </p:animScale>
                                    <p:animScale>
                                      <p:cBhvr>
                                        <p:cTn id="79" dur="26">
                                          <p:stCondLst>
                                            <p:cond delay="1642"/>
                                          </p:stCondLst>
                                        </p:cTn>
                                        <p:tgtEl>
                                          <p:spTgt spid="27"/>
                                        </p:tgtEl>
                                      </p:cBhvr>
                                      <p:to x="100000" y="90000"/>
                                    </p:animScale>
                                    <p:animScale>
                                      <p:cBhvr>
                                        <p:cTn id="80" dur="166" decel="50000">
                                          <p:stCondLst>
                                            <p:cond delay="1668"/>
                                          </p:stCondLst>
                                        </p:cTn>
                                        <p:tgtEl>
                                          <p:spTgt spid="27"/>
                                        </p:tgtEl>
                                      </p:cBhvr>
                                      <p:to x="100000" y="100000"/>
                                    </p:animScale>
                                    <p:animScale>
                                      <p:cBhvr>
                                        <p:cTn id="81" dur="26">
                                          <p:stCondLst>
                                            <p:cond delay="1808"/>
                                          </p:stCondLst>
                                        </p:cTn>
                                        <p:tgtEl>
                                          <p:spTgt spid="27"/>
                                        </p:tgtEl>
                                      </p:cBhvr>
                                      <p:to x="100000" y="95000"/>
                                    </p:animScale>
                                    <p:animScale>
                                      <p:cBhvr>
                                        <p:cTn id="82" dur="166" decel="50000">
                                          <p:stCondLst>
                                            <p:cond delay="1834"/>
                                          </p:stCondLst>
                                        </p:cTn>
                                        <p:tgtEl>
                                          <p:spTgt spid="2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down)">
                                      <p:cBhvr>
                                        <p:cTn id="89" dur="580">
                                          <p:stCondLst>
                                            <p:cond delay="0"/>
                                          </p:stCondLst>
                                        </p:cTn>
                                        <p:tgtEl>
                                          <p:spTgt spid="26"/>
                                        </p:tgtEl>
                                      </p:cBhvr>
                                    </p:animEffect>
                                    <p:anim calcmode="lin" valueType="num">
                                      <p:cBhvr>
                                        <p:cTn id="9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5" dur="26">
                                          <p:stCondLst>
                                            <p:cond delay="650"/>
                                          </p:stCondLst>
                                        </p:cTn>
                                        <p:tgtEl>
                                          <p:spTgt spid="26"/>
                                        </p:tgtEl>
                                      </p:cBhvr>
                                      <p:to x="100000" y="60000"/>
                                    </p:animScale>
                                    <p:animScale>
                                      <p:cBhvr>
                                        <p:cTn id="96" dur="166" decel="50000">
                                          <p:stCondLst>
                                            <p:cond delay="676"/>
                                          </p:stCondLst>
                                        </p:cTn>
                                        <p:tgtEl>
                                          <p:spTgt spid="26"/>
                                        </p:tgtEl>
                                      </p:cBhvr>
                                      <p:to x="100000" y="100000"/>
                                    </p:animScale>
                                    <p:animScale>
                                      <p:cBhvr>
                                        <p:cTn id="97" dur="26">
                                          <p:stCondLst>
                                            <p:cond delay="1312"/>
                                          </p:stCondLst>
                                        </p:cTn>
                                        <p:tgtEl>
                                          <p:spTgt spid="26"/>
                                        </p:tgtEl>
                                      </p:cBhvr>
                                      <p:to x="100000" y="80000"/>
                                    </p:animScale>
                                    <p:animScale>
                                      <p:cBhvr>
                                        <p:cTn id="98" dur="166" decel="50000">
                                          <p:stCondLst>
                                            <p:cond delay="1338"/>
                                          </p:stCondLst>
                                        </p:cTn>
                                        <p:tgtEl>
                                          <p:spTgt spid="26"/>
                                        </p:tgtEl>
                                      </p:cBhvr>
                                      <p:to x="100000" y="100000"/>
                                    </p:animScale>
                                    <p:animScale>
                                      <p:cBhvr>
                                        <p:cTn id="99" dur="26">
                                          <p:stCondLst>
                                            <p:cond delay="1642"/>
                                          </p:stCondLst>
                                        </p:cTn>
                                        <p:tgtEl>
                                          <p:spTgt spid="26"/>
                                        </p:tgtEl>
                                      </p:cBhvr>
                                      <p:to x="100000" y="90000"/>
                                    </p:animScale>
                                    <p:animScale>
                                      <p:cBhvr>
                                        <p:cTn id="100" dur="166" decel="50000">
                                          <p:stCondLst>
                                            <p:cond delay="1668"/>
                                          </p:stCondLst>
                                        </p:cTn>
                                        <p:tgtEl>
                                          <p:spTgt spid="26"/>
                                        </p:tgtEl>
                                      </p:cBhvr>
                                      <p:to x="100000" y="100000"/>
                                    </p:animScale>
                                    <p:animScale>
                                      <p:cBhvr>
                                        <p:cTn id="101" dur="26">
                                          <p:stCondLst>
                                            <p:cond delay="1808"/>
                                          </p:stCondLst>
                                        </p:cTn>
                                        <p:tgtEl>
                                          <p:spTgt spid="26"/>
                                        </p:tgtEl>
                                      </p:cBhvr>
                                      <p:to x="100000" y="95000"/>
                                    </p:animScale>
                                    <p:animScale>
                                      <p:cBhvr>
                                        <p:cTn id="102" dur="166" decel="50000">
                                          <p:stCondLst>
                                            <p:cond delay="1834"/>
                                          </p:stCondLst>
                                        </p:cTn>
                                        <p:tgtEl>
                                          <p:spTgt spid="26"/>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down)">
                                      <p:cBhvr>
                                        <p:cTn id="109" dur="580">
                                          <p:stCondLst>
                                            <p:cond delay="0"/>
                                          </p:stCondLst>
                                        </p:cTn>
                                        <p:tgtEl>
                                          <p:spTgt spid="25"/>
                                        </p:tgtEl>
                                      </p:cBhvr>
                                    </p:animEffect>
                                    <p:anim calcmode="lin" valueType="num">
                                      <p:cBhvr>
                                        <p:cTn id="1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5" dur="26">
                                          <p:stCondLst>
                                            <p:cond delay="650"/>
                                          </p:stCondLst>
                                        </p:cTn>
                                        <p:tgtEl>
                                          <p:spTgt spid="25"/>
                                        </p:tgtEl>
                                      </p:cBhvr>
                                      <p:to x="100000" y="60000"/>
                                    </p:animScale>
                                    <p:animScale>
                                      <p:cBhvr>
                                        <p:cTn id="116" dur="166" decel="50000">
                                          <p:stCondLst>
                                            <p:cond delay="676"/>
                                          </p:stCondLst>
                                        </p:cTn>
                                        <p:tgtEl>
                                          <p:spTgt spid="25"/>
                                        </p:tgtEl>
                                      </p:cBhvr>
                                      <p:to x="100000" y="100000"/>
                                    </p:animScale>
                                    <p:animScale>
                                      <p:cBhvr>
                                        <p:cTn id="117" dur="26">
                                          <p:stCondLst>
                                            <p:cond delay="1312"/>
                                          </p:stCondLst>
                                        </p:cTn>
                                        <p:tgtEl>
                                          <p:spTgt spid="25"/>
                                        </p:tgtEl>
                                      </p:cBhvr>
                                      <p:to x="100000" y="80000"/>
                                    </p:animScale>
                                    <p:animScale>
                                      <p:cBhvr>
                                        <p:cTn id="118" dur="166" decel="50000">
                                          <p:stCondLst>
                                            <p:cond delay="1338"/>
                                          </p:stCondLst>
                                        </p:cTn>
                                        <p:tgtEl>
                                          <p:spTgt spid="25"/>
                                        </p:tgtEl>
                                      </p:cBhvr>
                                      <p:to x="100000" y="100000"/>
                                    </p:animScale>
                                    <p:animScale>
                                      <p:cBhvr>
                                        <p:cTn id="119" dur="26">
                                          <p:stCondLst>
                                            <p:cond delay="1642"/>
                                          </p:stCondLst>
                                        </p:cTn>
                                        <p:tgtEl>
                                          <p:spTgt spid="25"/>
                                        </p:tgtEl>
                                      </p:cBhvr>
                                      <p:to x="100000" y="90000"/>
                                    </p:animScale>
                                    <p:animScale>
                                      <p:cBhvr>
                                        <p:cTn id="120" dur="166" decel="50000">
                                          <p:stCondLst>
                                            <p:cond delay="1668"/>
                                          </p:stCondLst>
                                        </p:cTn>
                                        <p:tgtEl>
                                          <p:spTgt spid="25"/>
                                        </p:tgtEl>
                                      </p:cBhvr>
                                      <p:to x="100000" y="100000"/>
                                    </p:animScale>
                                    <p:animScale>
                                      <p:cBhvr>
                                        <p:cTn id="121" dur="26">
                                          <p:stCondLst>
                                            <p:cond delay="1808"/>
                                          </p:stCondLst>
                                        </p:cTn>
                                        <p:tgtEl>
                                          <p:spTgt spid="25"/>
                                        </p:tgtEl>
                                      </p:cBhvr>
                                      <p:to x="100000" y="95000"/>
                                    </p:animScale>
                                    <p:animScale>
                                      <p:cBhvr>
                                        <p:cTn id="1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7"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Explosion 1 27"/>
          <p:cNvSpPr/>
          <p:nvPr/>
        </p:nvSpPr>
        <p:spPr bwMode="auto">
          <a:xfrm>
            <a:off x="7395347"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Explosion 1 24"/>
          <p:cNvSpPr/>
          <p:nvPr/>
        </p:nvSpPr>
        <p:spPr bwMode="auto">
          <a:xfrm>
            <a:off x="5686991" y="1584204"/>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Explosion 1 25"/>
          <p:cNvSpPr/>
          <p:nvPr/>
        </p:nvSpPr>
        <p:spPr bwMode="auto">
          <a:xfrm>
            <a:off x="5163913" y="-19068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287676"/>
            <a:ext cx="3457011" cy="2277228"/>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rPr>
              <a:t>زوجات سليمان الوثنيات</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6"/>
          <p:cNvSpPr txBox="1">
            <a:spLocks noChangeArrowheads="1"/>
          </p:cNvSpPr>
          <p:nvPr/>
        </p:nvSpPr>
        <p:spPr bwMode="auto">
          <a:xfrm>
            <a:off x="69301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عمون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5329523" y="174080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الحثيين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076056" y="609329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754647"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Explosion 1 1"/>
          <p:cNvSpPr/>
          <p:nvPr/>
        </p:nvSpPr>
        <p:spPr bwMode="auto">
          <a:xfrm>
            <a:off x="1463182" y="570373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1043608"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4833620" y="-52338"/>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صيدون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551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80">
                                          <p:stCondLst>
                                            <p:cond delay="0"/>
                                          </p:stCondLst>
                                        </p:cTn>
                                        <p:tgtEl>
                                          <p:spTgt spid="27"/>
                                        </p:tgtEl>
                                      </p:cBhvr>
                                    </p:animEffect>
                                    <p:anim calcmode="lin" valueType="num">
                                      <p:cBhvr>
                                        <p:cTn id="7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5" dur="26">
                                          <p:stCondLst>
                                            <p:cond delay="650"/>
                                          </p:stCondLst>
                                        </p:cTn>
                                        <p:tgtEl>
                                          <p:spTgt spid="27"/>
                                        </p:tgtEl>
                                      </p:cBhvr>
                                      <p:to x="100000" y="60000"/>
                                    </p:animScale>
                                    <p:animScale>
                                      <p:cBhvr>
                                        <p:cTn id="76" dur="166" decel="50000">
                                          <p:stCondLst>
                                            <p:cond delay="676"/>
                                          </p:stCondLst>
                                        </p:cTn>
                                        <p:tgtEl>
                                          <p:spTgt spid="27"/>
                                        </p:tgtEl>
                                      </p:cBhvr>
                                      <p:to x="100000" y="100000"/>
                                    </p:animScale>
                                    <p:animScale>
                                      <p:cBhvr>
                                        <p:cTn id="77" dur="26">
                                          <p:stCondLst>
                                            <p:cond delay="1312"/>
                                          </p:stCondLst>
                                        </p:cTn>
                                        <p:tgtEl>
                                          <p:spTgt spid="27"/>
                                        </p:tgtEl>
                                      </p:cBhvr>
                                      <p:to x="100000" y="80000"/>
                                    </p:animScale>
                                    <p:animScale>
                                      <p:cBhvr>
                                        <p:cTn id="78" dur="166" decel="50000">
                                          <p:stCondLst>
                                            <p:cond delay="1338"/>
                                          </p:stCondLst>
                                        </p:cTn>
                                        <p:tgtEl>
                                          <p:spTgt spid="27"/>
                                        </p:tgtEl>
                                      </p:cBhvr>
                                      <p:to x="100000" y="100000"/>
                                    </p:animScale>
                                    <p:animScale>
                                      <p:cBhvr>
                                        <p:cTn id="79" dur="26">
                                          <p:stCondLst>
                                            <p:cond delay="1642"/>
                                          </p:stCondLst>
                                        </p:cTn>
                                        <p:tgtEl>
                                          <p:spTgt spid="27"/>
                                        </p:tgtEl>
                                      </p:cBhvr>
                                      <p:to x="100000" y="90000"/>
                                    </p:animScale>
                                    <p:animScale>
                                      <p:cBhvr>
                                        <p:cTn id="80" dur="166" decel="50000">
                                          <p:stCondLst>
                                            <p:cond delay="1668"/>
                                          </p:stCondLst>
                                        </p:cTn>
                                        <p:tgtEl>
                                          <p:spTgt spid="27"/>
                                        </p:tgtEl>
                                      </p:cBhvr>
                                      <p:to x="100000" y="100000"/>
                                    </p:animScale>
                                    <p:animScale>
                                      <p:cBhvr>
                                        <p:cTn id="81" dur="26">
                                          <p:stCondLst>
                                            <p:cond delay="1808"/>
                                          </p:stCondLst>
                                        </p:cTn>
                                        <p:tgtEl>
                                          <p:spTgt spid="27"/>
                                        </p:tgtEl>
                                      </p:cBhvr>
                                      <p:to x="100000" y="95000"/>
                                    </p:animScale>
                                    <p:animScale>
                                      <p:cBhvr>
                                        <p:cTn id="82" dur="166" decel="50000">
                                          <p:stCondLst>
                                            <p:cond delay="1834"/>
                                          </p:stCondLst>
                                        </p:cTn>
                                        <p:tgtEl>
                                          <p:spTgt spid="2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down)">
                                      <p:cBhvr>
                                        <p:cTn id="89" dur="580">
                                          <p:stCondLst>
                                            <p:cond delay="0"/>
                                          </p:stCondLst>
                                        </p:cTn>
                                        <p:tgtEl>
                                          <p:spTgt spid="26"/>
                                        </p:tgtEl>
                                      </p:cBhvr>
                                    </p:animEffect>
                                    <p:anim calcmode="lin" valueType="num">
                                      <p:cBhvr>
                                        <p:cTn id="9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5" dur="26">
                                          <p:stCondLst>
                                            <p:cond delay="650"/>
                                          </p:stCondLst>
                                        </p:cTn>
                                        <p:tgtEl>
                                          <p:spTgt spid="26"/>
                                        </p:tgtEl>
                                      </p:cBhvr>
                                      <p:to x="100000" y="60000"/>
                                    </p:animScale>
                                    <p:animScale>
                                      <p:cBhvr>
                                        <p:cTn id="96" dur="166" decel="50000">
                                          <p:stCondLst>
                                            <p:cond delay="676"/>
                                          </p:stCondLst>
                                        </p:cTn>
                                        <p:tgtEl>
                                          <p:spTgt spid="26"/>
                                        </p:tgtEl>
                                      </p:cBhvr>
                                      <p:to x="100000" y="100000"/>
                                    </p:animScale>
                                    <p:animScale>
                                      <p:cBhvr>
                                        <p:cTn id="97" dur="26">
                                          <p:stCondLst>
                                            <p:cond delay="1312"/>
                                          </p:stCondLst>
                                        </p:cTn>
                                        <p:tgtEl>
                                          <p:spTgt spid="26"/>
                                        </p:tgtEl>
                                      </p:cBhvr>
                                      <p:to x="100000" y="80000"/>
                                    </p:animScale>
                                    <p:animScale>
                                      <p:cBhvr>
                                        <p:cTn id="98" dur="166" decel="50000">
                                          <p:stCondLst>
                                            <p:cond delay="1338"/>
                                          </p:stCondLst>
                                        </p:cTn>
                                        <p:tgtEl>
                                          <p:spTgt spid="26"/>
                                        </p:tgtEl>
                                      </p:cBhvr>
                                      <p:to x="100000" y="100000"/>
                                    </p:animScale>
                                    <p:animScale>
                                      <p:cBhvr>
                                        <p:cTn id="99" dur="26">
                                          <p:stCondLst>
                                            <p:cond delay="1642"/>
                                          </p:stCondLst>
                                        </p:cTn>
                                        <p:tgtEl>
                                          <p:spTgt spid="26"/>
                                        </p:tgtEl>
                                      </p:cBhvr>
                                      <p:to x="100000" y="90000"/>
                                    </p:animScale>
                                    <p:animScale>
                                      <p:cBhvr>
                                        <p:cTn id="100" dur="166" decel="50000">
                                          <p:stCondLst>
                                            <p:cond delay="1668"/>
                                          </p:stCondLst>
                                        </p:cTn>
                                        <p:tgtEl>
                                          <p:spTgt spid="26"/>
                                        </p:tgtEl>
                                      </p:cBhvr>
                                      <p:to x="100000" y="100000"/>
                                    </p:animScale>
                                    <p:animScale>
                                      <p:cBhvr>
                                        <p:cTn id="101" dur="26">
                                          <p:stCondLst>
                                            <p:cond delay="1808"/>
                                          </p:stCondLst>
                                        </p:cTn>
                                        <p:tgtEl>
                                          <p:spTgt spid="26"/>
                                        </p:tgtEl>
                                      </p:cBhvr>
                                      <p:to x="100000" y="95000"/>
                                    </p:animScale>
                                    <p:animScale>
                                      <p:cBhvr>
                                        <p:cTn id="102" dur="166" decel="50000">
                                          <p:stCondLst>
                                            <p:cond delay="1834"/>
                                          </p:stCondLst>
                                        </p:cTn>
                                        <p:tgtEl>
                                          <p:spTgt spid="26"/>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down)">
                                      <p:cBhvr>
                                        <p:cTn id="109" dur="580">
                                          <p:stCondLst>
                                            <p:cond delay="0"/>
                                          </p:stCondLst>
                                        </p:cTn>
                                        <p:tgtEl>
                                          <p:spTgt spid="25"/>
                                        </p:tgtEl>
                                      </p:cBhvr>
                                    </p:animEffect>
                                    <p:anim calcmode="lin" valueType="num">
                                      <p:cBhvr>
                                        <p:cTn id="1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5" dur="26">
                                          <p:stCondLst>
                                            <p:cond delay="650"/>
                                          </p:stCondLst>
                                        </p:cTn>
                                        <p:tgtEl>
                                          <p:spTgt spid="25"/>
                                        </p:tgtEl>
                                      </p:cBhvr>
                                      <p:to x="100000" y="60000"/>
                                    </p:animScale>
                                    <p:animScale>
                                      <p:cBhvr>
                                        <p:cTn id="116" dur="166" decel="50000">
                                          <p:stCondLst>
                                            <p:cond delay="676"/>
                                          </p:stCondLst>
                                        </p:cTn>
                                        <p:tgtEl>
                                          <p:spTgt spid="25"/>
                                        </p:tgtEl>
                                      </p:cBhvr>
                                      <p:to x="100000" y="100000"/>
                                    </p:animScale>
                                    <p:animScale>
                                      <p:cBhvr>
                                        <p:cTn id="117" dur="26">
                                          <p:stCondLst>
                                            <p:cond delay="1312"/>
                                          </p:stCondLst>
                                        </p:cTn>
                                        <p:tgtEl>
                                          <p:spTgt spid="25"/>
                                        </p:tgtEl>
                                      </p:cBhvr>
                                      <p:to x="100000" y="80000"/>
                                    </p:animScale>
                                    <p:animScale>
                                      <p:cBhvr>
                                        <p:cTn id="118" dur="166" decel="50000">
                                          <p:stCondLst>
                                            <p:cond delay="1338"/>
                                          </p:stCondLst>
                                        </p:cTn>
                                        <p:tgtEl>
                                          <p:spTgt spid="25"/>
                                        </p:tgtEl>
                                      </p:cBhvr>
                                      <p:to x="100000" y="100000"/>
                                    </p:animScale>
                                    <p:animScale>
                                      <p:cBhvr>
                                        <p:cTn id="119" dur="26">
                                          <p:stCondLst>
                                            <p:cond delay="1642"/>
                                          </p:stCondLst>
                                        </p:cTn>
                                        <p:tgtEl>
                                          <p:spTgt spid="25"/>
                                        </p:tgtEl>
                                      </p:cBhvr>
                                      <p:to x="100000" y="90000"/>
                                    </p:animScale>
                                    <p:animScale>
                                      <p:cBhvr>
                                        <p:cTn id="120" dur="166" decel="50000">
                                          <p:stCondLst>
                                            <p:cond delay="1668"/>
                                          </p:stCondLst>
                                        </p:cTn>
                                        <p:tgtEl>
                                          <p:spTgt spid="25"/>
                                        </p:tgtEl>
                                      </p:cBhvr>
                                      <p:to x="100000" y="100000"/>
                                    </p:animScale>
                                    <p:animScale>
                                      <p:cBhvr>
                                        <p:cTn id="121" dur="26">
                                          <p:stCondLst>
                                            <p:cond delay="1808"/>
                                          </p:stCondLst>
                                        </p:cTn>
                                        <p:tgtEl>
                                          <p:spTgt spid="25"/>
                                        </p:tgtEl>
                                      </p:cBhvr>
                                      <p:to x="100000" y="95000"/>
                                    </p:animScale>
                                    <p:animScale>
                                      <p:cBhvr>
                                        <p:cTn id="1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7"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04664"/>
            <a:ext cx="3469879" cy="1841687"/>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rPr>
              <a:t>الآلهة الباطلة   المحيطة بإسرائيل</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556210" y="2665222"/>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5129690" y="613979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6"/>
          <p:cNvSpPr txBox="1">
            <a:spLocks noChangeArrowheads="1"/>
          </p:cNvSpPr>
          <p:nvPr/>
        </p:nvSpPr>
        <p:spPr bwMode="auto">
          <a:xfrm>
            <a:off x="1236871" y="613979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8"/>
          <p:cNvSpPr txBox="1">
            <a:spLocks noChangeArrowheads="1"/>
          </p:cNvSpPr>
          <p:nvPr/>
        </p:nvSpPr>
        <p:spPr bwMode="auto">
          <a:xfrm>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صيدون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6"/>
          <p:cNvSpPr txBox="1">
            <a:spLocks noChangeArrowheads="1"/>
          </p:cNvSpPr>
          <p:nvPr/>
        </p:nvSpPr>
        <p:spPr bwMode="auto">
          <a:xfrm>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فلسطين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566" y="2302147"/>
            <a:ext cx="3469878" cy="28479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سليمان تركني وسجد ل</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عشتورث</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إلهة الصيبدونيين ول</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كموش</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إله المؤابيين ول</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ملكوم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إله بني عمون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ملوك 11: 33أ)</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6">
            <a:extLst>
              <a:ext uri="{FF2B5EF4-FFF2-40B4-BE49-F238E27FC236}">
                <a16:creationId xmlns:a16="http://schemas.microsoft.com/office/drawing/2014/main" id="{5A2E7C10-DCD5-1480-35AC-0D49AC6C4559}"/>
              </a:ext>
            </a:extLst>
          </p:cNvPr>
          <p:cNvSpPr txBox="1">
            <a:spLocks noChangeArrowheads="1"/>
          </p:cNvSpPr>
          <p:nvPr/>
        </p:nvSpPr>
        <p:spPr bwMode="auto">
          <a:xfrm>
            <a:off x="6730461" y="248744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ملكوم</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6">
            <a:extLst>
              <a:ext uri="{FF2B5EF4-FFF2-40B4-BE49-F238E27FC236}">
                <a16:creationId xmlns:a16="http://schemas.microsoft.com/office/drawing/2014/main" id="{EC6EFF0B-7C15-8E44-30F3-51243818EB2A}"/>
              </a:ext>
            </a:extLst>
          </p:cNvPr>
          <p:cNvSpPr txBox="1">
            <a:spLocks noChangeArrowheads="1"/>
          </p:cNvSpPr>
          <p:nvPr/>
        </p:nvSpPr>
        <p:spPr bwMode="auto">
          <a:xfrm>
            <a:off x="4675797" y="5640558"/>
            <a:ext cx="3446044"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كوس ... الخ</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0" name="Text Box 8">
            <a:extLst>
              <a:ext uri="{FF2B5EF4-FFF2-40B4-BE49-F238E27FC236}">
                <a16:creationId xmlns:a16="http://schemas.microsoft.com/office/drawing/2014/main" id="{76945347-55FE-49E2-C978-D67754346DBC}"/>
              </a:ext>
            </a:extLst>
          </p:cNvPr>
          <p:cNvSpPr txBox="1">
            <a:spLocks noChangeArrowheads="1"/>
          </p:cNvSpPr>
          <p:nvPr/>
        </p:nvSpPr>
        <p:spPr bwMode="auto">
          <a:xfrm>
            <a:off x="5706175" y="44694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كموش</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8">
            <a:extLst>
              <a:ext uri="{FF2B5EF4-FFF2-40B4-BE49-F238E27FC236}">
                <a16:creationId xmlns:a16="http://schemas.microsoft.com/office/drawing/2014/main" id="{11A01C95-2B34-2495-DCCB-3D7148DACCAA}"/>
              </a:ext>
            </a:extLst>
          </p:cNvPr>
          <p:cNvSpPr txBox="1">
            <a:spLocks noChangeArrowheads="1"/>
          </p:cNvSpPr>
          <p:nvPr/>
        </p:nvSpPr>
        <p:spPr bwMode="auto">
          <a:xfrm>
            <a:off x="4536540" y="557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عشتاورث</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6">
            <a:extLst>
              <a:ext uri="{FF2B5EF4-FFF2-40B4-BE49-F238E27FC236}">
                <a16:creationId xmlns:a16="http://schemas.microsoft.com/office/drawing/2014/main" id="{D5EB5731-C043-C69E-96FB-3018678823EC}"/>
              </a:ext>
            </a:extLst>
          </p:cNvPr>
          <p:cNvSpPr txBox="1">
            <a:spLocks noChangeArrowheads="1"/>
          </p:cNvSpPr>
          <p:nvPr/>
        </p:nvSpPr>
        <p:spPr bwMode="auto">
          <a:xfrm>
            <a:off x="3233220" y="357230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داجون</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6">
            <a:extLst>
              <a:ext uri="{FF2B5EF4-FFF2-40B4-BE49-F238E27FC236}">
                <a16:creationId xmlns:a16="http://schemas.microsoft.com/office/drawing/2014/main" id="{1F19457E-EFEB-006B-699F-26AA9DFD002E}"/>
              </a:ext>
            </a:extLst>
          </p:cNvPr>
          <p:cNvSpPr txBox="1">
            <a:spLocks noChangeArrowheads="1"/>
          </p:cNvSpPr>
          <p:nvPr/>
        </p:nvSpPr>
        <p:spPr bwMode="auto">
          <a:xfrm>
            <a:off x="15368" y="5640558"/>
            <a:ext cx="492520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رع، حورس، آمون ... الخ</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8">
            <a:extLst>
              <a:ext uri="{FF2B5EF4-FFF2-40B4-BE49-F238E27FC236}">
                <a16:creationId xmlns:a16="http://schemas.microsoft.com/office/drawing/2014/main" id="{BA879B28-860F-CC54-F9E4-640F5E53E361}"/>
              </a:ext>
            </a:extLst>
          </p:cNvPr>
          <p:cNvSpPr txBox="1">
            <a:spLocks noChangeArrowheads="1"/>
          </p:cNvSpPr>
          <p:nvPr/>
        </p:nvSpPr>
        <p:spPr bwMode="auto">
          <a:xfrm>
            <a:off x="4553957" y="103984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بعل</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476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0" grpId="0"/>
      <p:bldP spid="31" grpId="0"/>
      <p:bldP spid="32" grpId="0"/>
      <p:bldP spid="33"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0"/>
            <a:ext cx="5436096" cy="6165304"/>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يجب أن نتصرف عندما نشعر أننا في الجانب الخاسر؟</a:t>
            </a:r>
            <a:endParaRPr lang="en-US" sz="5400" dirty="0">
              <a:effectLst>
                <a:glow rad="127000">
                  <a:schemeClr val="tx1"/>
                </a:glow>
              </a:effectLst>
              <a:ea typeface="ＭＳ Ｐゴシック" charset="0"/>
            </a:endParaRPr>
          </a:p>
        </p:txBody>
      </p:sp>
      <p:pic>
        <p:nvPicPr>
          <p:cNvPr id="3" name="Picture 2" descr="4 Reasons God is a Bad Judge">
            <a:extLst>
              <a:ext uri="{FF2B5EF4-FFF2-40B4-BE49-F238E27FC236}">
                <a16:creationId xmlns:a16="http://schemas.microsoft.com/office/drawing/2014/main" id="{8FB0F9E0-4EFA-3922-87BD-4BBD3F93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5322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861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rgbClr val="FFFFFF"/>
                </a:solidFill>
                <a:effectLst>
                  <a:glow rad="127000">
                    <a:srgbClr val="000000"/>
                  </a:glow>
                </a:effectLst>
                <a:ea typeface="ＭＳ Ｐゴシック" charset="0"/>
              </a:rPr>
              <a:t>حزقيال 25-32</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43608" y="2003778"/>
            <a:ext cx="7344816" cy="31538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يجب على إسرائيل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 ترى مجد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أسبابه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لتدمير أعدائه</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eak Christians Strong Christians | Ministry127">
            <a:extLst>
              <a:ext uri="{FF2B5EF4-FFF2-40B4-BE49-F238E27FC236}">
                <a16:creationId xmlns:a16="http://schemas.microsoft.com/office/drawing/2014/main" id="{E658AAFD-5841-32C0-29E2-EC252CE6A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3491880" cy="263691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الشعور بالضعف</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89743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25</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774238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843932" cy="3241675"/>
          </a:xfrm>
          <a:solidFill>
            <a:srgbClr val="000000"/>
          </a:solidFill>
        </p:spPr>
        <p:txBody>
          <a:bodyPr anchor="t"/>
          <a:lstStyle/>
          <a:p>
            <a:pPr algn="ctr" rtl="1"/>
            <a:r>
              <a:rPr lang="ar-JO" dirty="0">
                <a:solidFill>
                  <a:srgbClr val="FFFFFF"/>
                </a:solidFill>
                <a:ea typeface="新細明體" charset="0"/>
              </a:rPr>
              <a:t>الأمم التي</a:t>
            </a:r>
            <a:br>
              <a:rPr lang="ar-JO" dirty="0">
                <a:solidFill>
                  <a:srgbClr val="FFFFFF"/>
                </a:solidFill>
                <a:ea typeface="新細明體" charset="0"/>
              </a:rPr>
            </a:br>
            <a:r>
              <a:rPr lang="ar-JO" dirty="0">
                <a:solidFill>
                  <a:srgbClr val="FFFFFF"/>
                </a:solidFill>
                <a:ea typeface="新細明體" charset="0"/>
              </a:rPr>
              <a:t>ستدان</a:t>
            </a:r>
            <a:br>
              <a:rPr lang="ar-JO" dirty="0">
                <a:solidFill>
                  <a:srgbClr val="FFFFFF"/>
                </a:solidFill>
                <a:ea typeface="新細明體" charset="0"/>
              </a:rPr>
            </a:br>
            <a:r>
              <a:rPr lang="ar-JO" dirty="0">
                <a:solidFill>
                  <a:srgbClr val="FFFFFF"/>
                </a:solidFill>
                <a:ea typeface="新細明體" charset="0"/>
              </a:rPr>
              <a:t>(حز 25-32)</a:t>
            </a:r>
            <a:endParaRPr lang="en-US" dirty="0">
              <a:solidFill>
                <a:srgbClr val="FFFFFF"/>
              </a:solidFill>
              <a:ea typeface="新細明體" charset="0"/>
            </a:endParaRP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عمون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(7-1:25)</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مؤاب</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(11-8:25)</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أدوم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(14-12:25)</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فلسطين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(17-15:25)</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صيدا</a:t>
            </a:r>
            <a:b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(19:28–1:26)</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صيدون</a:t>
            </a:r>
            <a:b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br>
            <a:r>
              <a:rPr kumimoji="0" lang="en-US" sz="3200" b="1" u="none" strike="noStrike" kern="1200" cap="none" spc="0" normalizeH="0" baseline="0" noProof="0" dirty="0">
                <a:ln>
                  <a:noFill/>
                </a:ln>
                <a:solidFill>
                  <a:srgbClr val="FFFFFF"/>
                </a:solidFill>
                <a:effectLst>
                  <a:glow rad="228600">
                    <a:srgbClr val="000000">
                      <a:alpha val="83000"/>
                    </a:srgbClr>
                  </a:glow>
                </a:effectLst>
                <a:uLnTx/>
                <a:uFillTx/>
                <a:latin typeface="Arial" panose="020B0604020202020204" pitchFamily="34" charset="0"/>
                <a:ea typeface="新細明體" charset="0"/>
                <a:cs typeface="新細明體" charset="0"/>
              </a:rPr>
              <a:t>(26-20:28)</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مصر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新細明體" charset="0"/>
              </a:rPr>
              <a:t>(32–29)</a:t>
            </a:r>
          </a:p>
        </p:txBody>
      </p:sp>
    </p:spTree>
    <p:extLst>
      <p:ext uri="{BB962C8B-B14F-4D97-AF65-F5344CB8AC3E}">
        <p14:creationId xmlns:p14="http://schemas.microsoft.com/office/powerpoint/2010/main" val="3982511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492"/>
            <a:ext cx="2411413" cy="3241675"/>
          </a:xfrm>
          <a:solidFill>
            <a:srgbClr val="000000"/>
          </a:solidFill>
        </p:spPr>
        <p:txBody>
          <a:bodyPr anchor="t"/>
          <a:lstStyle/>
          <a:p>
            <a:pPr algn="ctr"/>
            <a:r>
              <a:rPr lang="ar-JO" dirty="0">
                <a:solidFill>
                  <a:srgbClr val="FFFFFF"/>
                </a:solidFill>
                <a:ea typeface="新細明體" charset="0"/>
              </a:rPr>
              <a:t>الأمم</a:t>
            </a:r>
            <a:br>
              <a:rPr lang="ar-JO" dirty="0">
                <a:solidFill>
                  <a:srgbClr val="FFFFFF"/>
                </a:solidFill>
                <a:ea typeface="新細明體" charset="0"/>
              </a:rPr>
            </a:br>
            <a:r>
              <a:rPr lang="ar-JO" dirty="0">
                <a:solidFill>
                  <a:srgbClr val="FFFFFF"/>
                </a:solidFill>
                <a:ea typeface="新細明體" charset="0"/>
              </a:rPr>
              <a:t>التي</a:t>
            </a:r>
            <a:br>
              <a:rPr lang="ar-JO" dirty="0">
                <a:solidFill>
                  <a:srgbClr val="FFFFFF"/>
                </a:solidFill>
                <a:ea typeface="新細明體" charset="0"/>
              </a:rPr>
            </a:br>
            <a:r>
              <a:rPr lang="ar-JO" dirty="0">
                <a:solidFill>
                  <a:srgbClr val="FFFFFF"/>
                </a:solidFill>
                <a:ea typeface="新細明體" charset="0"/>
              </a:rPr>
              <a:t>ستدان</a:t>
            </a:r>
            <a:br>
              <a:rPr lang="ar-JO" dirty="0">
                <a:solidFill>
                  <a:srgbClr val="FFFFFF"/>
                </a:solidFill>
                <a:ea typeface="新細明體" charset="0"/>
              </a:rPr>
            </a:br>
            <a:r>
              <a:rPr lang="en-US" dirty="0">
                <a:solidFill>
                  <a:srgbClr val="FFFFFF"/>
                </a:solidFill>
                <a:ea typeface="新細明體" charset="0"/>
              </a:rPr>
              <a:t>(</a:t>
            </a:r>
            <a:r>
              <a:rPr lang="ar-JO" dirty="0">
                <a:solidFill>
                  <a:srgbClr val="FFFFFF"/>
                </a:solidFill>
                <a:ea typeface="新細明體" charset="0"/>
              </a:rPr>
              <a:t>حز 25-32</a:t>
            </a:r>
            <a:r>
              <a:rPr lang="en-US" dirty="0">
                <a:solidFill>
                  <a:srgbClr val="FFFFFF"/>
                </a:solidFill>
                <a:ea typeface="新細明體" charset="0"/>
              </a:rPr>
              <a:t>) </a:t>
            </a:r>
          </a:p>
        </p:txBody>
      </p:sp>
      <p:sp>
        <p:nvSpPr>
          <p:cNvPr id="5" name="Title 1"/>
          <p:cNvSpPr txBox="1">
            <a:spLocks/>
          </p:cNvSpPr>
          <p:nvPr/>
        </p:nvSpPr>
        <p:spPr bwMode="auto">
          <a:xfrm>
            <a:off x="6301934" y="3644504"/>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عمون</a:t>
            </a:r>
          </a:p>
          <a:p>
            <a:pPr algn="r">
              <a:defRPr/>
            </a:pPr>
            <a:r>
              <a:rPr kumimoji="0" lang="ar-JO"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(25: 1-7)</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070232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Cita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6019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09800"/>
            <a:ext cx="1597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41910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990600"/>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1000" y="2514600"/>
            <a:ext cx="7772400" cy="1470025"/>
          </a:xfrm>
          <a:extLst>
            <a:ext uri="{FAA26D3D-D897-4be2-8F04-BA451C77F1D7}">
              <ma14:placeholderFlag xmlns="" xmlns:ma14="http://schemas.microsoft.com/office/mac/drawingml/2011/main" val="1"/>
            </a:ext>
          </a:extLst>
        </p:spPr>
        <p:txBody>
          <a:bodyPr wrap="none" fromWordArt="1"/>
          <a:lstStyle/>
          <a:p>
            <a:pPr>
              <a:defRPr/>
            </a:pPr>
            <a:r>
              <a:rPr lang="ar-JO" sz="8800" kern="10" dirty="0">
                <a:ln w="9525">
                  <a:solidFill>
                    <a:srgbClr val="000000"/>
                  </a:solidFill>
                  <a:round/>
                  <a:headEnd/>
                  <a:tailEnd/>
                </a:ln>
                <a:solidFill>
                  <a:srgbClr val="FFFFFF"/>
                </a:solidFill>
                <a:effectLst>
                  <a:glow rad="254000">
                    <a:schemeClr val="tx1">
                      <a:alpha val="99000"/>
                    </a:schemeClr>
                  </a:glow>
                </a:effectLst>
                <a:ea typeface="Arial Black"/>
              </a:rPr>
              <a:t>العمونيون</a:t>
            </a:r>
            <a:endParaRPr lang="en-US" sz="8800" kern="10" dirty="0">
              <a:ln w="9525">
                <a:solidFill>
                  <a:srgbClr val="000000"/>
                </a:solidFill>
                <a:round/>
                <a:headEnd/>
                <a:tailEnd/>
              </a:ln>
              <a:solidFill>
                <a:srgbClr val="FFFFFF"/>
              </a:solidFill>
              <a:effectLst>
                <a:glow rad="254000">
                  <a:schemeClr val="tx1">
                    <a:alpha val="99000"/>
                  </a:schemeClr>
                </a:glow>
              </a:effectLst>
              <a:ea typeface="Arial Black"/>
            </a:endParaRPr>
          </a:p>
        </p:txBody>
      </p:sp>
      <p:sp>
        <p:nvSpPr>
          <p:cNvPr id="10" name="Rectangle 9">
            <a:extLst>
              <a:ext uri="{FF2B5EF4-FFF2-40B4-BE49-F238E27FC236}">
                <a16:creationId xmlns:a16="http://schemas.microsoft.com/office/drawing/2014/main" id="{FD5C097A-0EC3-136E-88AF-CAB44EC66E4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BibleStudyDownloads.org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1979" name="Picture 11" descr="ba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p:cNvSpPr>
            <a:spLocks noChangeArrowheads="1"/>
          </p:cNvSpPr>
          <p:nvPr/>
        </p:nvSpPr>
        <p:spPr bwMode="auto">
          <a:xfrm>
            <a:off x="990600" y="304800"/>
            <a:ext cx="3505200" cy="1981200"/>
          </a:xfrm>
          <a:prstGeom prst="cloudCallout">
            <a:avLst>
              <a:gd name="adj1" fmla="val -18616"/>
              <a:gd name="adj2" fmla="val 116264"/>
            </a:avLst>
          </a:prstGeom>
          <a:solidFill>
            <a:srgbClr val="0000FF"/>
          </a:solidFill>
          <a:ln w="50800">
            <a:solidFill>
              <a:schemeClr val="tx1"/>
            </a:solidFill>
            <a:round/>
            <a:headEnd/>
            <a:tailEnd/>
          </a:ln>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اسمي مؤاب</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211980" name="Picture 12" descr="baby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AutoShape 13"/>
          <p:cNvSpPr>
            <a:spLocks noChangeArrowheads="1"/>
          </p:cNvSpPr>
          <p:nvPr/>
        </p:nvSpPr>
        <p:spPr bwMode="auto">
          <a:xfrm>
            <a:off x="4648200" y="533400"/>
            <a:ext cx="3505200" cy="1981200"/>
          </a:xfrm>
          <a:prstGeom prst="cloudCallout">
            <a:avLst>
              <a:gd name="adj1" fmla="val 11819"/>
              <a:gd name="adj2" fmla="val 127806"/>
            </a:avLst>
          </a:prstGeom>
          <a:solidFill>
            <a:srgbClr val="0000FF"/>
          </a:solidFill>
          <a:ln w="50800">
            <a:solidFill>
              <a:schemeClr val="tx1"/>
            </a:solidFill>
            <a:round/>
            <a:headEnd/>
            <a:tailEnd/>
          </a:ln>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اسمي بن عمي</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2" name="Group 16"/>
          <p:cNvGrpSpPr>
            <a:grpSpLocks/>
          </p:cNvGrpSpPr>
          <p:nvPr/>
        </p:nvGrpSpPr>
        <p:grpSpPr bwMode="auto">
          <a:xfrm>
            <a:off x="-36512" y="-396"/>
            <a:ext cx="9144000" cy="6767513"/>
            <a:chOff x="0" y="17"/>
            <a:chExt cx="5760" cy="4263"/>
          </a:xfrm>
        </p:grpSpPr>
        <p:sp>
          <p:nvSpPr>
            <p:cNvPr id="80909" name="Text Box 10"/>
            <p:cNvSpPr txBox="1">
              <a:spLocks noChangeArrowheads="1"/>
            </p:cNvSpPr>
            <p:nvPr/>
          </p:nvSpPr>
          <p:spPr bwMode="auto">
            <a:xfrm>
              <a:off x="0" y="1440"/>
              <a:ext cx="5760" cy="284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3200" b="1" u="sng" dirty="0">
                  <a:solidFill>
                    <a:srgbClr val="FFFFFF"/>
                  </a:solidFill>
                  <a:latin typeface="Arial" panose="020B0604020202020204" pitchFamily="34" charset="0"/>
                  <a:cs typeface="Arial" panose="020B0604020202020204" pitchFamily="34" charset="0"/>
                </a:rPr>
                <a:t>تكوين 19: 36-38</a:t>
              </a:r>
              <a:endParaRPr kumimoji="0" lang="en-US" alt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3000" b="1" dirty="0">
                  <a:solidFill>
                    <a:srgbClr val="FFFFFF"/>
                  </a:solidFill>
                  <a:latin typeface="Arial" panose="020B0604020202020204" pitchFamily="34" charset="0"/>
                  <a:cs typeface="Arial" panose="020B0604020202020204" pitchFamily="34" charset="0"/>
                </a:rPr>
                <a:t>36 فحبلت ابنتا لوط من أبيهما</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37 فولدت البكر ابناً ودعت اسمه مؤاب وهو أبو المؤابين </a:t>
              </a:r>
              <a:r>
                <a:rPr lang="ar-JO" altLang="en-US" sz="3000" b="1" dirty="0">
                  <a:solidFill>
                    <a:srgbClr val="FFFFFF"/>
                  </a:solidFill>
                  <a:latin typeface="Arial" panose="020B0604020202020204" pitchFamily="34" charset="0"/>
                  <a:cs typeface="Arial" panose="020B0604020202020204" pitchFamily="34" charset="0"/>
                </a:rPr>
                <a:t>إ</a:t>
              </a:r>
              <a:r>
                <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لى اليوم</a:t>
              </a: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3000" b="1" dirty="0">
                  <a:solidFill>
                    <a:srgbClr val="FFFFFF"/>
                  </a:solidFill>
                  <a:latin typeface="Arial" panose="020B0604020202020204" pitchFamily="34" charset="0"/>
                  <a:cs typeface="Arial" panose="020B0604020202020204" pitchFamily="34" charset="0"/>
                </a:rPr>
                <a:t>38 والصغيرة أيضاً ولدت ابناً ودعت اسمه </a:t>
              </a:r>
              <a:r>
                <a:rPr lang="ar-JO" altLang="en-US" sz="3000" b="1" dirty="0">
                  <a:solidFill>
                    <a:srgbClr val="FFFF00"/>
                  </a:solidFill>
                  <a:latin typeface="Arial" panose="020B0604020202020204" pitchFamily="34" charset="0"/>
                  <a:cs typeface="Arial" panose="020B0604020202020204" pitchFamily="34" charset="0"/>
                </a:rPr>
                <a:t>بن عمي </a:t>
              </a:r>
              <a:r>
                <a:rPr lang="ar-JO" altLang="en-US" sz="3000" b="1" dirty="0">
                  <a:solidFill>
                    <a:srgbClr val="FFFFFF"/>
                  </a:solidFill>
                  <a:latin typeface="Arial" panose="020B0604020202020204" pitchFamily="34" charset="0"/>
                  <a:cs typeface="Arial" panose="020B0604020202020204" pitchFamily="34" charset="0"/>
                </a:rPr>
                <a:t>وهو أبو </a:t>
              </a:r>
              <a:r>
                <a:rPr lang="ar-JO" altLang="en-US" sz="3000" b="1" dirty="0">
                  <a:solidFill>
                    <a:srgbClr val="FFFF00"/>
                  </a:solidFill>
                  <a:latin typeface="Arial" panose="020B0604020202020204" pitchFamily="34" charset="0"/>
                  <a:cs typeface="Arial" panose="020B0604020202020204" pitchFamily="34" charset="0"/>
                </a:rPr>
                <a:t>بني عمون </a:t>
              </a:r>
              <a:r>
                <a:rPr lang="ar-JO" altLang="en-US" sz="3000" b="1" dirty="0">
                  <a:solidFill>
                    <a:srgbClr val="FFFFFF"/>
                  </a:solidFill>
                  <a:latin typeface="Arial" panose="020B0604020202020204" pitchFamily="34" charset="0"/>
                  <a:cs typeface="Arial" panose="020B0604020202020204" pitchFamily="34" charset="0"/>
                </a:rPr>
                <a:t>إلى اليوم</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80910" name="Picture 14" descr="Lot flees from 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17"/>
              <a:ext cx="2041" cy="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324544" y="-826622"/>
            <a:ext cx="4401344" cy="1031776"/>
          </a:xfrm>
        </p:spPr>
        <p:txBody>
          <a:bodyPr/>
          <a:lstStyle/>
          <a:p>
            <a:pPr eaLnBrk="1" hangingPunct="1"/>
            <a:r>
              <a:rPr lang="en-US" altLang="en-US" sz="3200" dirty="0">
                <a:solidFill>
                  <a:srgbClr val="FFFFFF"/>
                </a:solidFill>
                <a:ea typeface="ＭＳ Ｐゴシック" pitchFamily="34" charset="-128"/>
              </a:rPr>
              <a:t>Genesis 19:36-38</a:t>
            </a:r>
            <a:endParaRPr lang="en-US" altLang="en-US" dirty="0">
              <a:ea typeface="ＭＳ Ｐゴシック" pitchFamily="34" charset="-128"/>
            </a:endParaRPr>
          </a:p>
        </p:txBody>
      </p:sp>
      <p:sp>
        <p:nvSpPr>
          <p:cNvPr id="80908"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95</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11979"/>
                                        </p:tgtEl>
                                        <p:attrNameLst>
                                          <p:attrName>style.visibility</p:attrName>
                                        </p:attrNameLst>
                                      </p:cBhvr>
                                      <p:to>
                                        <p:strVal val="visible"/>
                                      </p:to>
                                    </p:set>
                                    <p:animEffect transition="in" filter="dissolve">
                                      <p:cBhvr>
                                        <p:cTn id="16" dur="500"/>
                                        <p:tgtEl>
                                          <p:spTgt spid="211979"/>
                                        </p:tgtEl>
                                      </p:cBhvr>
                                    </p:animEffect>
                                  </p:childTnLst>
                                </p:cTn>
                              </p:par>
                            </p:childTnLst>
                          </p:cTn>
                        </p:par>
                        <p:par>
                          <p:cTn id="17" fill="hold" nodeType="afterGroup">
                            <p:stCondLst>
                              <p:cond delay="1000"/>
                            </p:stCondLst>
                            <p:childTnLst>
                              <p:par>
                                <p:cTn id="18" presetID="9" presetClass="entr" presetSubtype="0" fill="hold" nodeType="afterEffect">
                                  <p:stCondLst>
                                    <p:cond delay="0"/>
                                  </p:stCondLst>
                                  <p:childTnLst>
                                    <p:set>
                                      <p:cBhvr>
                                        <p:cTn id="19" dur="1" fill="hold">
                                          <p:stCondLst>
                                            <p:cond delay="0"/>
                                          </p:stCondLst>
                                        </p:cTn>
                                        <p:tgtEl>
                                          <p:spTgt spid="211980"/>
                                        </p:tgtEl>
                                        <p:attrNameLst>
                                          <p:attrName>style.visibility</p:attrName>
                                        </p:attrNameLst>
                                      </p:cBhvr>
                                      <p:to>
                                        <p:strVal val="visible"/>
                                      </p:to>
                                    </p:set>
                                    <p:animEffect transition="in" filter="dissolve">
                                      <p:cBhvr>
                                        <p:cTn id="20" dur="500"/>
                                        <p:tgtEl>
                                          <p:spTgt spid="2119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197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1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P spid="2119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0" y="3429000"/>
            <a:ext cx="9144000" cy="29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مبنية على سبع تلال</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تعتبر واحدة من أقدم المدن المأهولة بالسكان في العالم بشكل مستمر</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صارت </a:t>
            </a:r>
            <a:r>
              <a:rPr lang="ar-JO" altLang="en-US" b="1" dirty="0">
                <a:solidFill>
                  <a:srgbClr val="FFFF00"/>
                </a:solidFill>
                <a:latin typeface="Arial" panose="020B0604020202020204" pitchFamily="34" charset="0"/>
                <a:cs typeface="Arial" panose="020B0604020202020204" pitchFamily="34" charset="0"/>
              </a:rPr>
              <a:t>ربة عمون </a:t>
            </a:r>
            <a:r>
              <a:rPr lang="ar-JO" altLang="en-US" b="1" dirty="0">
                <a:solidFill>
                  <a:srgbClr val="FFFFFF"/>
                </a:solidFill>
                <a:latin typeface="Arial" panose="020B0604020202020204" pitchFamily="34" charset="0"/>
                <a:cs typeface="Arial" panose="020B0604020202020204" pitchFamily="34" charset="0"/>
              </a:rPr>
              <a:t>هي عاصمة العمونيين منذ 1200 ق.م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أعيد تسميتها باسم فيلادلفيا في 400 ق.م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تم السيطرة على فيلادلفيا من قبل الحاكم الروماني الملك هيرودس في 30 ق.م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lang="ar-JO" altLang="en-US" b="1" dirty="0">
                <a:solidFill>
                  <a:srgbClr val="FFFFFF"/>
                </a:solidFill>
                <a:latin typeface="Arial" panose="020B0604020202020204" pitchFamily="34" charset="0"/>
                <a:cs typeface="Arial" panose="020B0604020202020204" pitchFamily="34" charset="0"/>
              </a:rPr>
              <a:t> سيطرت الجيوس العربية الإسلامية عليها حوالي 635 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1600200"/>
            <a:ext cx="4572000" cy="1600200"/>
          </a:xfrm>
        </p:spPr>
        <p:txBody>
          <a:bodyPr/>
          <a:lstStyle/>
          <a:p>
            <a:pPr eaLnBrk="1" hangingPunct="1"/>
            <a:r>
              <a:rPr lang="ar-JO" altLang="en-US" sz="9600" dirty="0">
                <a:solidFill>
                  <a:srgbClr val="FFFF66"/>
                </a:solidFill>
                <a:ea typeface="ＭＳ Ｐゴシック" pitchFamily="34" charset="-128"/>
              </a:rPr>
              <a:t>عمّان</a:t>
            </a:r>
            <a:endParaRPr lang="en-US" altLang="en-US" sz="7200" dirty="0">
              <a:ea typeface="ＭＳ Ｐゴシック"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7185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4800600" y="381000"/>
            <a:ext cx="419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0" fontAlgn="base" latinLnBrk="0" hangingPunct="0">
              <a:lnSpc>
                <a:spcPct val="100000"/>
              </a:lnSpc>
              <a:spcBef>
                <a:spcPts val="500"/>
              </a:spcBef>
              <a:spcAft>
                <a:spcPts val="500"/>
              </a:spcAft>
              <a:buClrTx/>
              <a:buSzTx/>
              <a:buFontTx/>
              <a:buNone/>
              <a:tabLst/>
              <a:defRPr/>
            </a:pPr>
            <a:r>
              <a:rPr lang="ar-JO" altLang="en-US" b="1" dirty="0">
                <a:solidFill>
                  <a:srgbClr val="FFFF66"/>
                </a:solidFill>
                <a:latin typeface="Arial" panose="020B0604020202020204" pitchFamily="34" charset="0"/>
                <a:cs typeface="Arial" panose="020B0604020202020204" pitchFamily="34" charset="0"/>
              </a:rPr>
              <a:t>اعتبرت السلط (قرب عمان) المثوى الأخير ل</a:t>
            </a:r>
            <a:r>
              <a:rPr lang="ar-JO" altLang="en-US" b="1" dirty="0">
                <a:solidFill>
                  <a:schemeClr val="bg1"/>
                </a:solidFill>
                <a:latin typeface="Arial" panose="020B0604020202020204" pitchFamily="34" charset="0"/>
                <a:cs typeface="Arial" panose="020B0604020202020204" pitchFamily="34" charset="0"/>
              </a:rPr>
              <a:t>أيوب</a:t>
            </a:r>
            <a:r>
              <a:rPr lang="ar-JO" altLang="en-US" b="1" dirty="0">
                <a:solidFill>
                  <a:srgbClr val="FFFF66"/>
                </a:solidFill>
                <a:latin typeface="Arial" panose="020B0604020202020204" pitchFamily="34" charset="0"/>
                <a:cs typeface="Arial" panose="020B0604020202020204" pitchFamily="34" charset="0"/>
              </a:rPr>
              <a:t>، كما أن </a:t>
            </a:r>
            <a:r>
              <a:rPr lang="ar-JO" altLang="en-US" b="1" dirty="0">
                <a:solidFill>
                  <a:schemeClr val="bg1"/>
                </a:solidFill>
                <a:latin typeface="Arial" panose="020B0604020202020204" pitchFamily="34" charset="0"/>
                <a:cs typeface="Arial" panose="020B0604020202020204" pitchFamily="34" charset="0"/>
              </a:rPr>
              <a:t>يثرون</a:t>
            </a:r>
            <a:r>
              <a:rPr lang="ar-JO" altLang="en-US" b="1" dirty="0">
                <a:solidFill>
                  <a:srgbClr val="FFFF66"/>
                </a:solidFill>
                <a:latin typeface="Arial" panose="020B0604020202020204" pitchFamily="34" charset="0"/>
                <a:cs typeface="Arial" panose="020B0604020202020204" pitchFamily="34" charset="0"/>
              </a:rPr>
              <a:t> حمو موسى دفن في قبر قرب السلط في وادي شعيب </a:t>
            </a:r>
            <a:endParaRPr kumimoji="0" lang="en-US" alt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pic>
        <p:nvPicPr>
          <p:cNvPr id="1116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0"/>
            <a:ext cx="17319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733800"/>
            <a:ext cx="17478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7"/>
          <p:cNvSpPr txBox="1">
            <a:spLocks noChangeArrowheads="1"/>
          </p:cNvSpPr>
          <p:nvPr/>
        </p:nvSpPr>
        <p:spPr bwMode="auto">
          <a:xfrm>
            <a:off x="2362200" y="594360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Jordan River</a:t>
            </a:r>
          </a:p>
        </p:txBody>
      </p:sp>
      <p:sp>
        <p:nvSpPr>
          <p:cNvPr id="82952" name="Title 1"/>
          <p:cNvSpPr>
            <a:spLocks noGrp="1"/>
          </p:cNvSpPr>
          <p:nvPr>
            <p:ph type="title" idx="4294967295"/>
          </p:nvPr>
        </p:nvSpPr>
        <p:spPr>
          <a:xfrm>
            <a:off x="609600" y="2667000"/>
            <a:ext cx="5105400" cy="914400"/>
          </a:xfrm>
          <a:extLst>
            <a:ext uri="{FAA26D3D-D897-4be2-8F04-BA451C77F1D7}">
              <ma14:placeholderFlag xmlns="" xmlns:ma14="http://schemas.microsoft.com/office/mac/drawingml/2011/main" val="1"/>
            </a:ext>
          </a:extLst>
        </p:spPr>
        <p:txBody>
          <a:bodyPr/>
          <a:lstStyle/>
          <a:p>
            <a:pPr>
              <a:defRPr/>
            </a:pPr>
            <a:r>
              <a:rPr lang="ar-JO" sz="8800" dirty="0">
                <a:solidFill>
                  <a:srgbClr val="FFFFFF"/>
                </a:solidFill>
                <a:effectLst>
                  <a:glow rad="254000">
                    <a:schemeClr val="tx1">
                      <a:alpha val="96000"/>
                    </a:schemeClr>
                  </a:glow>
                </a:effectLst>
                <a:ea typeface="ＭＳ Ｐゴシック" charset="0"/>
              </a:rPr>
              <a:t>السلط</a:t>
            </a:r>
            <a:endParaRPr lang="en-US" sz="8800" dirty="0">
              <a:solidFill>
                <a:srgbClr val="FFFFFF"/>
              </a:solidFill>
              <a:effectLst>
                <a:glow rad="254000">
                  <a:schemeClr val="tx1">
                    <a:alpha val="96000"/>
                  </a:schemeClr>
                </a:glow>
              </a:effectLst>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2"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51235" y="3429000"/>
            <a:ext cx="2366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610397"/>
            <a:ext cx="25003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rPr>
              <a:t>95</a:t>
            </a:r>
          </a:p>
        </p:txBody>
      </p:sp>
      <p:pic>
        <p:nvPicPr>
          <p:cNvPr id="129026" name="Picture 2" descr="SHOW THEM NO MERCY!&quot;">
            <a:extLst>
              <a:ext uri="{FF2B5EF4-FFF2-40B4-BE49-F238E27FC236}">
                <a16:creationId xmlns:a16="http://schemas.microsoft.com/office/drawing/2014/main" id="{4F8B1F1C-176C-BD48-85DD-178EAFF2A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76199"/>
            <a:ext cx="5334000" cy="68021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64265" y="57150"/>
            <a:ext cx="4394813" cy="1466850"/>
          </a:xfrm>
        </p:spPr>
        <p:txBody>
          <a:bodyPr/>
          <a:lstStyle/>
          <a:p>
            <a:pPr eaLnBrk="1" hangingPunct="1"/>
            <a:r>
              <a:rPr lang="ar-JO" altLang="en-US" sz="4800" dirty="0">
                <a:solidFill>
                  <a:srgbClr val="FFFF66"/>
                </a:solidFill>
                <a:ea typeface="ＭＳ Ｐゴシック" pitchFamily="34" charset="-128"/>
              </a:rPr>
              <a:t>ذبيحة الأطفال   لمولك</a:t>
            </a:r>
            <a:endParaRPr lang="en-US" altLang="en-US" sz="6000" dirty="0">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3"/>
          <p:cNvSpPr>
            <a:spLocks noGrp="1" noChangeArrowheads="1"/>
          </p:cNvSpPr>
          <p:nvPr>
            <p:ph type="body" idx="1"/>
          </p:nvPr>
        </p:nvSpPr>
        <p:spPr/>
        <p:txBody>
          <a:bodyPr/>
          <a:lstStyle/>
          <a:p>
            <a:pPr eaLnBrk="1" hangingPunct="1"/>
            <a:endParaRPr lang="en-US" altLang="en-US" dirty="0">
              <a:latin typeface="Times New Roman" pitchFamily="18" charset="0"/>
              <a:ea typeface="ＭＳ Ｐゴシック" pitchFamily="34" charset="-128"/>
            </a:endParaRPr>
          </a:p>
        </p:txBody>
      </p:sp>
      <p:pic>
        <p:nvPicPr>
          <p:cNvPr id="197634" name="Picture 4" descr="high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65175"/>
            <a:ext cx="8078787"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5"/>
          <p:cNvSpPr>
            <a:spLocks noChangeArrowheads="1"/>
          </p:cNvSpPr>
          <p:nvPr/>
        </p:nvSpPr>
        <p:spPr bwMode="auto">
          <a:xfrm>
            <a:off x="7956550" y="0"/>
            <a:ext cx="936625" cy="65246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7636" name="Rectangle 6"/>
          <p:cNvSpPr>
            <a:spLocks noChangeArrowheads="1"/>
          </p:cNvSpPr>
          <p:nvPr/>
        </p:nvSpPr>
        <p:spPr bwMode="auto">
          <a:xfrm>
            <a:off x="179388" y="5876925"/>
            <a:ext cx="8353425" cy="647700"/>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7637" name="Rectangle 7"/>
          <p:cNvSpPr>
            <a:spLocks noChangeArrowheads="1"/>
          </p:cNvSpPr>
          <p:nvPr/>
        </p:nvSpPr>
        <p:spPr bwMode="auto">
          <a:xfrm>
            <a:off x="179388" y="0"/>
            <a:ext cx="1152525" cy="60928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97638" name="Rectangle 8"/>
          <p:cNvSpPr>
            <a:spLocks noChangeArrowheads="1"/>
          </p:cNvSpPr>
          <p:nvPr/>
        </p:nvSpPr>
        <p:spPr bwMode="auto">
          <a:xfrm>
            <a:off x="900113" y="0"/>
            <a:ext cx="7272337" cy="836613"/>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7639" name="Text Box 9"/>
          <p:cNvSpPr txBox="1">
            <a:spLocks noChangeArrowheads="1"/>
          </p:cNvSpPr>
          <p:nvPr/>
        </p:nvSpPr>
        <p:spPr bwMode="auto">
          <a:xfrm>
            <a:off x="1619250" y="765175"/>
            <a:ext cx="59912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أقام سليمان المرتفعات خارج أورشليم                لعبادة مولك إله العمونيين</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7640" name="Rectangle 2"/>
          <p:cNvSpPr>
            <a:spLocks noGrp="1" noChangeArrowheads="1"/>
          </p:cNvSpPr>
          <p:nvPr>
            <p:ph type="title"/>
          </p:nvPr>
        </p:nvSpPr>
        <p:spPr>
          <a:xfrm>
            <a:off x="685800" y="0"/>
            <a:ext cx="7772400" cy="762000"/>
          </a:xfrm>
        </p:spPr>
        <p:txBody>
          <a:bodyPr/>
          <a:lstStyle/>
          <a:p>
            <a:pPr eaLnBrk="1" hangingPunct="1"/>
            <a:r>
              <a:rPr lang="ar-JO" altLang="en-US" sz="3600" dirty="0">
                <a:solidFill>
                  <a:schemeClr val="bg1"/>
                </a:solidFill>
                <a:ea typeface="ＭＳ Ｐゴシック" pitchFamily="34" charset="-128"/>
              </a:rPr>
              <a:t>الوثنية المستوردة</a:t>
            </a:r>
            <a:endParaRPr lang="en-US" altLang="en-US" sz="3600" dirty="0">
              <a:solidFill>
                <a:schemeClr val="bg1"/>
              </a:solidFill>
              <a:ea typeface="ＭＳ Ｐゴシック" pitchFamily="34" charset="-128"/>
            </a:endParaRPr>
          </a:p>
        </p:txBody>
      </p:sp>
      <p:sp>
        <p:nvSpPr>
          <p:cNvPr id="10" name="Text Box 7"/>
          <p:cNvSpPr txBox="1">
            <a:spLocks noChangeArrowheads="1"/>
          </p:cNvSpPr>
          <p:nvPr/>
        </p:nvSpPr>
        <p:spPr bwMode="auto">
          <a:xfrm>
            <a:off x="82296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rPr>
              <a:t>96</a:t>
            </a:r>
            <a:endParaRPr kumimoji="0" lang="en-US"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ar-JO" dirty="0">
                <a:solidFill>
                  <a:srgbClr val="FFFFFF"/>
                </a:solidFill>
                <a:ea typeface="新細明體" charset="0"/>
              </a:rPr>
              <a:t>الأمم</a:t>
            </a:r>
            <a:br>
              <a:rPr lang="ar-JO" dirty="0">
                <a:solidFill>
                  <a:srgbClr val="FFFFFF"/>
                </a:solidFill>
                <a:ea typeface="新細明體" charset="0"/>
              </a:rPr>
            </a:br>
            <a:r>
              <a:rPr lang="ar-JO" dirty="0">
                <a:solidFill>
                  <a:srgbClr val="FFFFFF"/>
                </a:solidFill>
                <a:ea typeface="新細明體" charset="0"/>
              </a:rPr>
              <a:t>التي</a:t>
            </a:r>
            <a:br>
              <a:rPr lang="ar-JO" dirty="0">
                <a:solidFill>
                  <a:srgbClr val="FFFFFF"/>
                </a:solidFill>
                <a:ea typeface="新細明體" charset="0"/>
              </a:rPr>
            </a:br>
            <a:r>
              <a:rPr lang="ar-JO" dirty="0">
                <a:solidFill>
                  <a:srgbClr val="FFFFFF"/>
                </a:solidFill>
                <a:ea typeface="新細明體" charset="0"/>
              </a:rPr>
              <a:t>ستدان</a:t>
            </a:r>
            <a:br>
              <a:rPr lang="ar-JO" dirty="0">
                <a:solidFill>
                  <a:srgbClr val="FFFFFF"/>
                </a:solidFill>
                <a:ea typeface="新細明體" charset="0"/>
              </a:rPr>
            </a:br>
            <a:r>
              <a:rPr lang="en-US" dirty="0">
                <a:solidFill>
                  <a:srgbClr val="FFFFFF"/>
                </a:solidFill>
                <a:ea typeface="新細明體" charset="0"/>
              </a:rPr>
              <a:t>(</a:t>
            </a:r>
            <a:r>
              <a:rPr lang="ar-JO" dirty="0">
                <a:solidFill>
                  <a:srgbClr val="FFFFFF"/>
                </a:solidFill>
                <a:ea typeface="新細明體" charset="0"/>
              </a:rPr>
              <a:t>حز 25-32</a:t>
            </a:r>
            <a:r>
              <a:rPr lang="en-US" dirty="0">
                <a:solidFill>
                  <a:srgbClr val="FFFFFF"/>
                </a:solidFill>
                <a:ea typeface="新細明體" charset="0"/>
              </a:rPr>
              <a:t>) </a:t>
            </a: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عمون</a:t>
            </a:r>
          </a:p>
          <a:p>
            <a:pPr algn="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(25: 1-7)</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
        <p:nvSpPr>
          <p:cNvPr id="6" name="Title 1">
            <a:extLst>
              <a:ext uri="{FF2B5EF4-FFF2-40B4-BE49-F238E27FC236}">
                <a16:creationId xmlns:a16="http://schemas.microsoft.com/office/drawing/2014/main" id="{3C2DC552-E63F-1568-9881-E20D39A143CB}"/>
              </a:ext>
            </a:extLst>
          </p:cNvPr>
          <p:cNvSpPr txBox="1">
            <a:spLocks/>
          </p:cNvSpPr>
          <p:nvPr/>
        </p:nvSpPr>
        <p:spPr bwMode="auto">
          <a:xfrm>
            <a:off x="-56063" y="-26988"/>
            <a:ext cx="5892418" cy="6884988"/>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a:r>
              <a:rPr lang="ar-SA" sz="4400" b="1" i="0" kern="0" dirty="0">
                <a:solidFill>
                  <a:srgbClr val="FFFFFF"/>
                </a:solidFill>
                <a:latin typeface="Arial" panose="020B0604020202020204" pitchFamily="34" charset="0"/>
                <a:ea typeface="新細明體" charset="0"/>
                <a:cs typeface="Arial" panose="020B0604020202020204" pitchFamily="34" charset="0"/>
              </a:rPr>
              <a:t>٦ لأَنَّهُ هَكَذَا قَالَ السَّيِّدُ الرَّبُّ: م</a:t>
            </a:r>
            <a:r>
              <a:rPr lang="ar-SA" sz="4400" b="1" i="0" kern="0" dirty="0">
                <a:solidFill>
                  <a:srgbClr val="FFFF00"/>
                </a:solidFill>
                <a:latin typeface="Arial" panose="020B0604020202020204" pitchFamily="34" charset="0"/>
                <a:ea typeface="新細明體" charset="0"/>
                <a:cs typeface="Arial" panose="020B0604020202020204" pitchFamily="34" charset="0"/>
              </a:rPr>
              <a:t>ِنْ أَجْلِ أَنَّكَ صَفَّقْتَ بِيَدَيْكَ وَخَبَطْتَ بِرِجْلَيْكَ وَفَرِحْتَ بِكُلِّ إِهَانَتِكَ لِلْمَوْتِ عَلَى أَرْضِ إِسْرَائِيلَ</a:t>
            </a:r>
            <a:r>
              <a:rPr lang="ar-SA" sz="4400" b="1" i="0" kern="0" dirty="0">
                <a:solidFill>
                  <a:srgbClr val="FFFFFF"/>
                </a:solidFill>
                <a:latin typeface="Arial" panose="020B0604020202020204" pitchFamily="34" charset="0"/>
                <a:ea typeface="新細明體" charset="0"/>
                <a:cs typeface="Arial" panose="020B0604020202020204" pitchFamily="34" charset="0"/>
              </a:rPr>
              <a:t>. ٧ فَلِذَلِكَ </a:t>
            </a:r>
            <a:r>
              <a:rPr lang="ar-SA" sz="4400" b="1" i="0" kern="0" dirty="0" err="1">
                <a:solidFill>
                  <a:srgbClr val="FFFFFF"/>
                </a:solidFill>
                <a:latin typeface="Arial" panose="020B0604020202020204" pitchFamily="34" charset="0"/>
                <a:ea typeface="新細明體" charset="0"/>
                <a:cs typeface="Arial" panose="020B0604020202020204" pitchFamily="34" charset="0"/>
              </a:rPr>
              <a:t>هَئَنَذَا</a:t>
            </a:r>
            <a:r>
              <a:rPr lang="ar-SA" sz="4400" b="1" i="0" kern="0" dirty="0">
                <a:solidFill>
                  <a:srgbClr val="FFFFFF"/>
                </a:solidFill>
                <a:latin typeface="Arial" panose="020B0604020202020204" pitchFamily="34" charset="0"/>
                <a:ea typeface="新細明體" charset="0"/>
                <a:cs typeface="Arial" panose="020B0604020202020204" pitchFamily="34" charset="0"/>
              </a:rPr>
              <a:t> أَمُدُّ يَدِي عَلَيْكَ وَأُسَلِّمُكَ غَنِيمَةً لِلأُمَمِ وَأَسْتَأْصِلُكَ مِنَ الشُّعُوبِ وَأُبِيدُكَ مِنَ الأَرَاضِي. أَخْرِبُكَ فَتَعْلَمُ أَنِّي أَنَا الرَّبُّ].</a:t>
            </a:r>
            <a:endParaRPr lang="en-US" sz="5400" b="1" i="0" kern="0" dirty="0">
              <a:solidFill>
                <a:srgbClr val="FFFFFF"/>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6181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62C317-8468-F936-F8A8-AEE68E9B2CAE}"/>
              </a:ext>
            </a:extLst>
          </p:cNvPr>
          <p:cNvGrpSpPr/>
          <p:nvPr/>
        </p:nvGrpSpPr>
        <p:grpSpPr>
          <a:xfrm>
            <a:off x="4572000" y="14861"/>
            <a:ext cx="4608512" cy="3461854"/>
            <a:chOff x="4572000" y="14861"/>
            <a:chExt cx="4608512" cy="3461854"/>
          </a:xfrm>
        </p:grpSpPr>
        <p:pic>
          <p:nvPicPr>
            <p:cNvPr id="9" name="Picture 8">
              <a:extLst>
                <a:ext uri="{FF2B5EF4-FFF2-40B4-BE49-F238E27FC236}">
                  <a16:creationId xmlns:a16="http://schemas.microsoft.com/office/drawing/2014/main" id="{40A218B3-4C45-E278-5E90-D43A6FA9BC87}"/>
                </a:ext>
              </a:extLst>
            </p:cNvPr>
            <p:cNvPicPr>
              <a:picLocks noChangeAspect="1"/>
            </p:cNvPicPr>
            <p:nvPr/>
          </p:nvPicPr>
          <p:blipFill rotWithShape="1">
            <a:blip r:embed="rId3"/>
            <a:srcRect b="27124"/>
            <a:stretch/>
          </p:blipFill>
          <p:spPr>
            <a:xfrm>
              <a:off x="4572000" y="14861"/>
              <a:ext cx="4572000" cy="3414139"/>
            </a:xfrm>
            <a:prstGeom prst="rect">
              <a:avLst/>
            </a:prstGeom>
          </p:spPr>
        </p:pic>
        <p:sp>
          <p:nvSpPr>
            <p:cNvPr id="4" name="Rectangle 2">
              <a:extLst>
                <a:ext uri="{FF2B5EF4-FFF2-40B4-BE49-F238E27FC236}">
                  <a16:creationId xmlns:a16="http://schemas.microsoft.com/office/drawing/2014/main" id="{1BCDCFD8-CFC0-01A5-99A2-DA84EBE845A7}"/>
                </a:ext>
              </a:extLst>
            </p:cNvPr>
            <p:cNvSpPr txBox="1">
              <a:spLocks noChangeArrowheads="1"/>
            </p:cNvSpPr>
            <p:nvPr/>
          </p:nvSpPr>
          <p:spPr bwMode="auto">
            <a:xfrm>
              <a:off x="4608511" y="2756634"/>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 غيتس</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7C274309-E9BE-D310-5C73-7F730D04F91A}"/>
              </a:ext>
            </a:extLst>
          </p:cNvPr>
          <p:cNvGrpSpPr/>
          <p:nvPr/>
        </p:nvGrpSpPr>
        <p:grpSpPr>
          <a:xfrm>
            <a:off x="-91060" y="3429000"/>
            <a:ext cx="4663060" cy="3429000"/>
            <a:chOff x="-91060" y="3429000"/>
            <a:chExt cx="4663060" cy="3429000"/>
          </a:xfrm>
        </p:grpSpPr>
        <p:pic>
          <p:nvPicPr>
            <p:cNvPr id="27654" name="Picture 6" descr="Jeff Bezos' ex-wife MacKenzie's post-divorce revenge | Fox Business">
              <a:extLst>
                <a:ext uri="{FF2B5EF4-FFF2-40B4-BE49-F238E27FC236}">
                  <a16:creationId xmlns:a16="http://schemas.microsoft.com/office/drawing/2014/main" id="{090FFEBE-49F2-FA83-92F5-44A1F512F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2" t="3970" r="24129" b="24132"/>
            <a:stretch/>
          </p:blipFill>
          <p:spPr bwMode="auto">
            <a:xfrm>
              <a:off x="-91060" y="3429000"/>
              <a:ext cx="466306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E1AE1C3-D352-C2CC-18D3-71CAF976612B}"/>
                </a:ext>
              </a:extLst>
            </p:cNvPr>
            <p:cNvSpPr txBox="1">
              <a:spLocks noChangeArrowheads="1"/>
            </p:cNvSpPr>
            <p:nvPr/>
          </p:nvSpPr>
          <p:spPr bwMode="auto">
            <a:xfrm>
              <a:off x="-57797"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جيف بيزوس</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0BC79F66-F955-314B-7EA4-8F1CAC73A4DD}"/>
              </a:ext>
            </a:extLst>
          </p:cNvPr>
          <p:cNvGrpSpPr/>
          <p:nvPr/>
        </p:nvGrpSpPr>
        <p:grpSpPr>
          <a:xfrm>
            <a:off x="4569621" y="3428999"/>
            <a:ext cx="4572001" cy="3429001"/>
            <a:chOff x="4569621" y="3428999"/>
            <a:chExt cx="4572001" cy="3429001"/>
          </a:xfrm>
        </p:grpSpPr>
        <p:pic>
          <p:nvPicPr>
            <p:cNvPr id="27656" name="Picture 8" descr="Lyudmila Putina Once Called Her Husband a Vampire - The Moscow Times">
              <a:extLst>
                <a:ext uri="{FF2B5EF4-FFF2-40B4-BE49-F238E27FC236}">
                  <a16:creationId xmlns:a16="http://schemas.microsoft.com/office/drawing/2014/main" id="{108A7E22-92A0-C2C5-FFC0-5F025B6587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82" t="2858" r="20773" b="24863"/>
            <a:stretch/>
          </p:blipFill>
          <p:spPr bwMode="auto">
            <a:xfrm>
              <a:off x="4572000" y="3428999"/>
              <a:ext cx="4556302" cy="3429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C090920-4D02-D45C-439B-DC23DECAB328}"/>
                </a:ext>
              </a:extLst>
            </p:cNvPr>
            <p:cNvSpPr txBox="1">
              <a:spLocks noChangeArrowheads="1"/>
            </p:cNvSpPr>
            <p:nvPr/>
          </p:nvSpPr>
          <p:spPr bwMode="auto">
            <a:xfrm>
              <a:off x="4569621"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فلاديمير بوتين</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a:extLst>
              <a:ext uri="{FF2B5EF4-FFF2-40B4-BE49-F238E27FC236}">
                <a16:creationId xmlns:a16="http://schemas.microsoft.com/office/drawing/2014/main" id="{4712D283-9DED-520D-816E-15A53C19D25E}"/>
              </a:ext>
            </a:extLst>
          </p:cNvPr>
          <p:cNvGrpSpPr/>
          <p:nvPr/>
        </p:nvGrpSpPr>
        <p:grpSpPr>
          <a:xfrm>
            <a:off x="-1" y="0"/>
            <a:ext cx="4572001" cy="3501008"/>
            <a:chOff x="-1" y="0"/>
            <a:chExt cx="4572001" cy="3501008"/>
          </a:xfrm>
        </p:grpSpPr>
        <p:pic>
          <p:nvPicPr>
            <p:cNvPr id="27650" name="Picture 2" descr="Elon Musk's ex-wife Talulah Riley denies she was procured as child bride |  News | The Times">
              <a:extLst>
                <a:ext uri="{FF2B5EF4-FFF2-40B4-BE49-F238E27FC236}">
                  <a16:creationId xmlns:a16="http://schemas.microsoft.com/office/drawing/2014/main" id="{2E3162AD-AAEE-AED5-DA36-7FA24808C5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14" r="20378" b="12816"/>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043C16-D4D7-F94B-A157-2293CD4F205A}"/>
                </a:ext>
              </a:extLst>
            </p:cNvPr>
            <p:cNvSpPr txBox="1">
              <a:spLocks noChangeArrowheads="1"/>
            </p:cNvSpPr>
            <p:nvPr/>
          </p:nvSpPr>
          <p:spPr bwMode="auto">
            <a:xfrm>
              <a:off x="-1" y="2780927"/>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إيلون ماسك</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15698" y="29503"/>
            <a:ext cx="9144000" cy="720081"/>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أصحاب المليارات</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505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r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p:cNvSpPr txBox="1">
            <a:spLocks noChangeArrowheads="1"/>
          </p:cNvSpPr>
          <p:nvPr/>
        </p:nvSpPr>
        <p:spPr bwMode="auto">
          <a:xfrm>
            <a:off x="1981200" y="5211763"/>
            <a:ext cx="6934200" cy="1077218"/>
          </a:xfrm>
          <a:prstGeom prst="rect">
            <a:avLst/>
          </a:prstGeom>
          <a:solidFill>
            <a:srgbClr val="22228B"/>
          </a:solidFill>
          <a:ln w="9525">
            <a:no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سرعان ما توقف العمونيون عن أن يكونوا أمة، لكن الشعب الستمر بشكل جيد خلال العصور الهلينستية</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257800" y="2057400"/>
            <a:ext cx="3657600" cy="2209800"/>
          </a:xfrm>
          <a:extLst>
            <a:ext uri="{FAA26D3D-D897-4be2-8F04-BA451C77F1D7}">
              <ma14:placeholderFlag xmlns="" xmlns:ma14="http://schemas.microsoft.com/office/mac/drawingml/2011/main" val="1"/>
            </a:ext>
          </a:extLst>
        </p:spPr>
        <p:txBody>
          <a:bodyPr/>
          <a:lstStyle/>
          <a:p>
            <a:pPr>
              <a:defRPr/>
            </a:pPr>
            <a:r>
              <a:rPr lang="ar-JO" dirty="0">
                <a:effectLst>
                  <a:glow rad="190500">
                    <a:schemeClr val="bg1">
                      <a:alpha val="88000"/>
                    </a:schemeClr>
                  </a:glow>
                </a:effectLst>
              </a:rPr>
              <a:t>سقوط         عمون</a:t>
            </a:r>
            <a:endParaRPr lang="en-US" dirty="0">
              <a:effectLst>
                <a:glow rad="190500">
                  <a:schemeClr val="bg1">
                    <a:alpha val="88000"/>
                  </a:schemeClr>
                </a:glow>
              </a:effectLst>
            </a:endParaRPr>
          </a:p>
        </p:txBody>
      </p:sp>
      <p:sp>
        <p:nvSpPr>
          <p:cNvPr id="6" name="Rectangle 3"/>
          <p:cNvSpPr txBox="1">
            <a:spLocks noChangeArrowheads="1"/>
          </p:cNvSpPr>
          <p:nvPr/>
        </p:nvSpPr>
        <p:spPr bwMode="auto">
          <a:xfrm>
            <a:off x="76200" y="58738"/>
            <a:ext cx="88201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342900" indent="-342900">
              <a:spcBef>
                <a:spcPct val="20000"/>
              </a:spcBef>
              <a:defRPr sz="2800" b="1">
                <a:solidFill>
                  <a:schemeClr val="bg1"/>
                </a:solidFill>
                <a:effectLst>
                  <a:glow rad="101600">
                    <a:schemeClr val="tx1">
                      <a:alpha val="75000"/>
                    </a:schemeClr>
                  </a:glow>
                </a:effectLst>
                <a:latin typeface="Arial" charset="0"/>
                <a:ea typeface="ＭＳ Ｐゴシック" charset="-128"/>
                <a:cs typeface="ＭＳ Ｐゴシック" charset="-128"/>
              </a:defRPr>
            </a:lvl1pPr>
            <a:lvl2pPr>
              <a:defRPr>
                <a:ea typeface="ＭＳ Ｐゴシック" charset="-128"/>
                <a:cs typeface="ＭＳ Ｐゴシック" charset="-128"/>
              </a:defRPr>
            </a:lvl2pPr>
            <a:lvl3pPr>
              <a:defRPr>
                <a:ea typeface="ＭＳ Ｐゴシック" charset="-128"/>
                <a:cs typeface="ＭＳ Ｐゴシック" charset="-128"/>
              </a:defRPr>
            </a:lvl3pPr>
            <a:lvl4pPr>
              <a:defRPr>
                <a:ea typeface="ＭＳ Ｐゴシック" charset="-128"/>
                <a:cs typeface="ＭＳ Ｐゴシック" charset="-128"/>
              </a:defRPr>
            </a:lvl4pPr>
            <a:lvl5pPr>
              <a:defRPr>
                <a:ea typeface="ＭＳ Ｐゴシック" charset="-128"/>
                <a:cs typeface="ＭＳ Ｐゴシック" charset="-128"/>
              </a:defRPr>
            </a:lvl5pPr>
            <a:lvl6pPr>
              <a:defRPr>
                <a:ea typeface="ＭＳ Ｐゴシック" charset="-128"/>
                <a:cs typeface="ＭＳ Ｐゴシック" charset="-128"/>
              </a:defRPr>
            </a:lvl6pPr>
            <a:lvl7pPr>
              <a:defRPr>
                <a:ea typeface="ＭＳ Ｐゴシック" charset="-128"/>
                <a:cs typeface="ＭＳ Ｐゴシック" charset="-128"/>
              </a:defRPr>
            </a:lvl7pPr>
            <a:lvl8pPr>
              <a:defRPr>
                <a:ea typeface="ＭＳ Ｐゴシック" charset="-128"/>
                <a:cs typeface="ＭＳ Ｐゴシック" charset="-128"/>
              </a:defRPr>
            </a:lvl8pPr>
            <a:lvl9pPr>
              <a:defRPr>
                <a:ea typeface="ＭＳ Ｐゴシック" charset="-128"/>
                <a:cs typeface="ＭＳ Ｐゴシック"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قام نبوخدنصر بحملة صغيرة ضد العمونيين</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في عامه الثالث والعشرين (582-581)</a:t>
            </a:r>
            <a:endParaRPr kumimoji="0" lang="en-US"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rPr>
              <a:t>96</a:t>
            </a:r>
            <a:endParaRPr kumimoji="0" lang="en-US"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rtl="1"/>
            <a:r>
              <a:rPr lang="ar-JO" dirty="0">
                <a:solidFill>
                  <a:srgbClr val="FFFFFF"/>
                </a:solidFill>
                <a:ea typeface="新細明體" charset="0"/>
              </a:rPr>
              <a:t>الأمم</a:t>
            </a:r>
            <a:br>
              <a:rPr lang="ar-JO" dirty="0">
                <a:solidFill>
                  <a:srgbClr val="FFFFFF"/>
                </a:solidFill>
                <a:ea typeface="新細明體" charset="0"/>
              </a:rPr>
            </a:br>
            <a:r>
              <a:rPr lang="ar-JO" dirty="0">
                <a:solidFill>
                  <a:srgbClr val="FFFFFF"/>
                </a:solidFill>
                <a:ea typeface="新細明體" charset="0"/>
              </a:rPr>
              <a:t>التي</a:t>
            </a:r>
            <a:br>
              <a:rPr lang="ar-JO" dirty="0">
                <a:solidFill>
                  <a:srgbClr val="FFFFFF"/>
                </a:solidFill>
                <a:ea typeface="新細明體" charset="0"/>
              </a:rPr>
            </a:br>
            <a:r>
              <a:rPr lang="ar-JO" dirty="0">
                <a:solidFill>
                  <a:srgbClr val="FFFFFF"/>
                </a:solidFill>
                <a:ea typeface="新細明體" charset="0"/>
              </a:rPr>
              <a:t>ستدان</a:t>
            </a:r>
            <a:br>
              <a:rPr lang="ar-JO" dirty="0">
                <a:solidFill>
                  <a:srgbClr val="FFFFFF"/>
                </a:solidFill>
                <a:ea typeface="新細明體" charset="0"/>
              </a:rPr>
            </a:br>
            <a:r>
              <a:rPr lang="ar-JO" dirty="0">
                <a:solidFill>
                  <a:srgbClr val="FFFFFF"/>
                </a:solidFill>
                <a:ea typeface="新細明體" charset="0"/>
              </a:rPr>
              <a:t>(حز 25-32</a:t>
            </a:r>
            <a:r>
              <a:rPr lang="en-US" dirty="0">
                <a:solidFill>
                  <a:srgbClr val="FFFFFF"/>
                </a:solidFill>
                <a:ea typeface="新細明體" charset="0"/>
              </a:rPr>
              <a:t>( </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مؤاب</a:t>
            </a:r>
          </a:p>
          <a:p>
            <a:pPr algn="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(11: 8-25)</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78760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3586" name="Picture 2" descr="Image result for Chemosh">
            <a:extLst>
              <a:ext uri="{FF2B5EF4-FFF2-40B4-BE49-F238E27FC236}">
                <a16:creationId xmlns:a16="http://schemas.microsoft.com/office/drawing/2014/main" id="{FC2ACA02-F251-3A44-8029-C0F70CD919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2524"/>
            <a:ext cx="9144000" cy="5700713"/>
          </a:xfrm>
          <a:prstGeom prst="rect">
            <a:avLst/>
          </a:prstGeom>
          <a:noFill/>
          <a:extLst>
            <a:ext uri="{909E8E84-426E-40DD-AFC4-6F175D3DCCD1}">
              <a14:hiddenFill xmlns:a14="http://schemas.microsoft.com/office/drawing/2010/main">
                <a:solidFill>
                  <a:srgbClr val="FFFFFF"/>
                </a:solidFill>
              </a14:hiddenFill>
            </a:ext>
          </a:extLst>
        </p:spPr>
      </p:pic>
      <p:sp>
        <p:nvSpPr>
          <p:cNvPr id="175106" name="Rectangle 2"/>
          <p:cNvSpPr>
            <a:spLocks noGrp="1" noChangeArrowheads="1"/>
          </p:cNvSpPr>
          <p:nvPr>
            <p:ph type="title"/>
          </p:nvPr>
        </p:nvSpPr>
        <p:spPr>
          <a:xfrm>
            <a:off x="533400" y="228600"/>
            <a:ext cx="7772400" cy="782515"/>
          </a:xfrm>
        </p:spPr>
        <p:txBody>
          <a:bodyPr/>
          <a:lstStyle/>
          <a:p>
            <a:pPr eaLnBrk="1" hangingPunct="1">
              <a:defRPr/>
            </a:pPr>
            <a:r>
              <a:rPr lang="ar-EG" dirty="0">
                <a:solidFill>
                  <a:srgbClr val="FFFFFF"/>
                </a:solidFill>
                <a:effectLst>
                  <a:glow rad="101600">
                    <a:schemeClr val="tx1">
                      <a:alpha val="75000"/>
                    </a:schemeClr>
                  </a:glow>
                </a:effectLst>
              </a:rPr>
              <a:t>الآلهة الموآبية</a:t>
            </a:r>
            <a:endParaRPr lang="en-US" dirty="0">
              <a:solidFill>
                <a:srgbClr val="FFFFFF"/>
              </a:solidFill>
              <a:effectLst>
                <a:glow rad="101600">
                  <a:schemeClr val="tx1">
                    <a:alpha val="75000"/>
                  </a:schemeClr>
                </a:glow>
              </a:effectLst>
            </a:endParaRPr>
          </a:p>
        </p:txBody>
      </p:sp>
      <p:sp>
        <p:nvSpPr>
          <p:cNvPr id="175109" name="Text Box 8"/>
          <p:cNvSpPr txBox="1">
            <a:spLocks noChangeArrowheads="1"/>
          </p:cNvSpPr>
          <p:nvPr/>
        </p:nvSpPr>
        <p:spPr bwMode="auto">
          <a:xfrm>
            <a:off x="304800" y="1371600"/>
            <a:ext cx="3062654" cy="3539430"/>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كموش</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الإله الرئيسي، </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الإله الوطني، </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الإله المحارب</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الإله</a:t>
            </a: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الذي تكفل بجميع جوانب الحياة</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1 مل 11: 7، </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a:t>
            </a: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عد 21: 27-30</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22214"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8">
            <a:extLst>
              <a:ext uri="{FF2B5EF4-FFF2-40B4-BE49-F238E27FC236}">
                <a16:creationId xmlns:a16="http://schemas.microsoft.com/office/drawing/2014/main" id="{2FE8BFDF-ACDB-F544-8DD2-4AEDE4CB2A9A}"/>
              </a:ext>
            </a:extLst>
          </p:cNvPr>
          <p:cNvSpPr txBox="1">
            <a:spLocks noChangeArrowheads="1"/>
          </p:cNvSpPr>
          <p:nvPr/>
        </p:nvSpPr>
        <p:spPr bwMode="auto">
          <a:xfrm>
            <a:off x="6272090" y="1371600"/>
            <a:ext cx="2455985" cy="1815882"/>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عشت</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a:t>
            </a: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روت</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ال</a:t>
            </a: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آلهة الأم</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ذكر عشتار كموش</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في نقش ميشا</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409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2" name="Picture 4" descr="Related image">
            <a:extLst>
              <a:ext uri="{FF2B5EF4-FFF2-40B4-BE49-F238E27FC236}">
                <a16:creationId xmlns:a16="http://schemas.microsoft.com/office/drawing/2014/main" id="{4E62E7EF-B077-1B42-B7FC-CB264300DB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355600"/>
            <a:ext cx="83312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72209"/>
            <a:ext cx="9144000" cy="1143000"/>
          </a:xfrm>
        </p:spPr>
        <p:txBody>
          <a:bodyPr/>
          <a:lstStyle/>
          <a:p>
            <a:pPr>
              <a:defRPr/>
            </a:pPr>
            <a:r>
              <a:rPr lang="ar-EG" sz="4000" dirty="0">
                <a:solidFill>
                  <a:srgbClr val="FFFFFF"/>
                </a:solidFill>
                <a:effectLst>
                  <a:glow rad="101600">
                    <a:schemeClr val="tx1">
                      <a:alpha val="75000"/>
                    </a:schemeClr>
                  </a:glow>
                </a:effectLst>
                <a:latin typeface="Arial" panose="020B0604020202020204" pitchFamily="34" charset="0"/>
                <a:ea typeface="ＭＳ Ｐゴシック"/>
              </a:rPr>
              <a:t>التضحية بالطفل </a:t>
            </a:r>
            <a:r>
              <a:rPr lang="ar-EG" sz="4000" dirty="0" err="1">
                <a:solidFill>
                  <a:srgbClr val="FFFFFF"/>
                </a:solidFill>
                <a:effectLst>
                  <a:glow rad="101600">
                    <a:schemeClr val="tx1">
                      <a:alpha val="75000"/>
                    </a:schemeClr>
                  </a:glow>
                </a:effectLst>
                <a:latin typeface="Arial" panose="020B0604020202020204" pitchFamily="34" charset="0"/>
                <a:ea typeface="ＭＳ Ｐゴシック"/>
              </a:rPr>
              <a:t>لكموش</a:t>
            </a:r>
            <a:endParaRPr lang="en-US" sz="4000" dirty="0"/>
          </a:p>
        </p:txBody>
      </p:sp>
      <p:sp>
        <p:nvSpPr>
          <p:cNvPr id="240644" name="Text Box 106"/>
          <p:cNvSpPr txBox="1">
            <a:spLocks noChangeArrowheads="1"/>
          </p:cNvSpPr>
          <p:nvPr/>
        </p:nvSpPr>
        <p:spPr bwMode="auto">
          <a:xfrm>
            <a:off x="8475441" y="76200"/>
            <a:ext cx="505267"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96204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6048672" y="4728295"/>
            <a:ext cx="211391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مؤاب</a:t>
            </a:r>
          </a:p>
          <a:p>
            <a:pPr algn="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(25: 8-11)</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p:txBody>
      </p:sp>
      <p:sp>
        <p:nvSpPr>
          <p:cNvPr id="632835" name="Title 1"/>
          <p:cNvSpPr>
            <a:spLocks noGrp="1"/>
          </p:cNvSpPr>
          <p:nvPr>
            <p:ph type="title"/>
          </p:nvPr>
        </p:nvSpPr>
        <p:spPr>
          <a:xfrm>
            <a:off x="-36512" y="-27384"/>
            <a:ext cx="6048672" cy="6884988"/>
          </a:xfrm>
          <a:gradFill>
            <a:gsLst>
              <a:gs pos="0">
                <a:schemeClr val="bg1"/>
              </a:gs>
              <a:gs pos="97000">
                <a:schemeClr val="accent1">
                  <a:lumMod val="70000"/>
                </a:schemeClr>
              </a:gs>
            </a:gsLst>
            <a:lin ang="2700000" scaled="1"/>
          </a:gradFill>
        </p:spPr>
        <p:txBody>
          <a:bodyPr anchor="ctr"/>
          <a:lstStyle/>
          <a:p>
            <a:pPr algn="ctr"/>
            <a:r>
              <a:rPr lang="ar-SA" dirty="0">
                <a:solidFill>
                  <a:srgbClr val="FFFFFF"/>
                </a:solidFill>
                <a:effectLst>
                  <a:glow rad="228600">
                    <a:schemeClr val="bg1">
                      <a:alpha val="78000"/>
                    </a:schemeClr>
                  </a:glow>
                </a:effectLst>
                <a:ea typeface="新細明體" charset="0"/>
              </a:rPr>
              <a:t>٨ هَكَذَا قَالَ السَّيِّدُ الرَّبُّ: [مِنْ أَجْلِ أَنَّ مُوآبَ وَسَعِيرَ يَقُولُونَ: هُوَذَا بَيْتُ يَهُوذَا مِثْلُ كُلِّ الأُمَمِ. ٩ لِذَلِكَ </a:t>
            </a:r>
            <a:r>
              <a:rPr lang="ar-SA" dirty="0" err="1">
                <a:solidFill>
                  <a:srgbClr val="FFFFFF"/>
                </a:solidFill>
                <a:effectLst>
                  <a:glow rad="228600">
                    <a:schemeClr val="bg1">
                      <a:alpha val="78000"/>
                    </a:schemeClr>
                  </a:glow>
                </a:effectLst>
                <a:ea typeface="新細明體" charset="0"/>
              </a:rPr>
              <a:t>هَئَنَذَا</a:t>
            </a:r>
            <a:r>
              <a:rPr lang="ar-SA" dirty="0">
                <a:solidFill>
                  <a:srgbClr val="FFFFFF"/>
                </a:solidFill>
                <a:effectLst>
                  <a:glow rad="228600">
                    <a:schemeClr val="bg1">
                      <a:alpha val="78000"/>
                    </a:schemeClr>
                  </a:glow>
                </a:effectLst>
                <a:ea typeface="新細明體" charset="0"/>
              </a:rPr>
              <a:t> أَفْتَحُ جَانِبَ مُوآبَ مِنَ الْمُدُنِ, مِنْ مُدُنِهِ مِنْ أَقْصَاهَا, بَهَاءِ الأَرْضِ, بَيْتِ </a:t>
            </a:r>
            <a:r>
              <a:rPr lang="ar-SA" dirty="0" err="1">
                <a:solidFill>
                  <a:srgbClr val="FFFFFF"/>
                </a:solidFill>
                <a:effectLst>
                  <a:glow rad="228600">
                    <a:schemeClr val="bg1">
                      <a:alpha val="78000"/>
                    </a:schemeClr>
                  </a:glow>
                </a:effectLst>
                <a:ea typeface="新細明體" charset="0"/>
              </a:rPr>
              <a:t>بَشِيمُوتَ</a:t>
            </a:r>
            <a:r>
              <a:rPr lang="ar-SA" dirty="0">
                <a:solidFill>
                  <a:srgbClr val="FFFFFF"/>
                </a:solidFill>
                <a:effectLst>
                  <a:glow rad="228600">
                    <a:schemeClr val="bg1">
                      <a:alpha val="78000"/>
                    </a:schemeClr>
                  </a:glow>
                </a:effectLst>
                <a:ea typeface="新細明體" charset="0"/>
              </a:rPr>
              <a:t> وَبَعْلِ مَعُونَ </a:t>
            </a:r>
            <a:r>
              <a:rPr lang="ar-SA" dirty="0" err="1">
                <a:solidFill>
                  <a:srgbClr val="FFFFFF"/>
                </a:solidFill>
                <a:effectLst>
                  <a:glow rad="228600">
                    <a:schemeClr val="bg1">
                      <a:alpha val="78000"/>
                    </a:schemeClr>
                  </a:glow>
                </a:effectLst>
                <a:ea typeface="新細明體" charset="0"/>
              </a:rPr>
              <a:t>وَقَرْيَتَايِمَ</a:t>
            </a:r>
            <a:r>
              <a:rPr lang="ar-SA" dirty="0">
                <a:solidFill>
                  <a:srgbClr val="FFFFFF"/>
                </a:solidFill>
                <a:effectLst>
                  <a:glow rad="228600">
                    <a:schemeClr val="bg1">
                      <a:alpha val="78000"/>
                    </a:schemeClr>
                  </a:glow>
                </a:effectLst>
                <a:ea typeface="新細明體" charset="0"/>
              </a:rPr>
              <a:t>, ١٠ لِبَنِي الْمَشْرِقِ عَلَى بَنِي عَمُّونَ, وَأَجْعَلُهُمْ مُلْكاً لِكَيْلاَ يُذْكَرَ بَنُو عَمُّونَ بَيْنَ الأُمَمِ. </a:t>
            </a:r>
            <a:endParaRPr lang="en-US" sz="4800" dirty="0">
              <a:solidFill>
                <a:srgbClr val="FFFFFF"/>
              </a:solidFill>
              <a:effectLst>
                <a:glow rad="228600">
                  <a:schemeClr val="bg1">
                    <a:alpha val="78000"/>
                  </a:schemeClr>
                </a:glow>
              </a:effectLst>
              <a:ea typeface="新細明體" charset="0"/>
            </a:endParaRPr>
          </a:p>
        </p:txBody>
      </p:sp>
      <p:sp>
        <p:nvSpPr>
          <p:cNvPr id="2" name="Left Arrow 1">
            <a:extLst>
              <a:ext uri="{FF2B5EF4-FFF2-40B4-BE49-F238E27FC236}">
                <a16:creationId xmlns:a16="http://schemas.microsoft.com/office/drawing/2014/main" id="{53431EC2-42F9-C878-251F-02E263994E6F}"/>
              </a:ext>
            </a:extLst>
          </p:cNvPr>
          <p:cNvSpPr/>
          <p:nvPr/>
        </p:nvSpPr>
        <p:spPr bwMode="auto">
          <a:xfrm rot="21168044">
            <a:off x="8268700" y="429309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
        <p:nvSpPr>
          <p:cNvPr id="12" name="Left Arrow 11">
            <a:extLst>
              <a:ext uri="{FF2B5EF4-FFF2-40B4-BE49-F238E27FC236}">
                <a16:creationId xmlns:a16="http://schemas.microsoft.com/office/drawing/2014/main" id="{5BD72091-64C0-FA08-1E4F-D40DF35CB57B}"/>
              </a:ext>
            </a:extLst>
          </p:cNvPr>
          <p:cNvSpPr/>
          <p:nvPr/>
        </p:nvSpPr>
        <p:spPr bwMode="auto">
          <a:xfrm>
            <a:off x="8280920" y="493275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
        <p:nvSpPr>
          <p:cNvPr id="13" name="Left Arrow 12">
            <a:extLst>
              <a:ext uri="{FF2B5EF4-FFF2-40B4-BE49-F238E27FC236}">
                <a16:creationId xmlns:a16="http://schemas.microsoft.com/office/drawing/2014/main" id="{386677B8-7AD2-F784-10D6-CDEE0B59F4D2}"/>
              </a:ext>
            </a:extLst>
          </p:cNvPr>
          <p:cNvSpPr/>
          <p:nvPr/>
        </p:nvSpPr>
        <p:spPr bwMode="auto">
          <a:xfrm rot="848208">
            <a:off x="8311223" y="557241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503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dissolve">
                                      <p:cBhvr>
                                        <p:cTn id="7" dur="500"/>
                                        <p:tgtEl>
                                          <p:spTgt spid="63283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2000"/>
                                        <p:tgtEl>
                                          <p:spTgt spid="2"/>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2000"/>
                                        <p:tgtEl>
                                          <p:spTgt spid="12"/>
                                        </p:tgtEl>
                                      </p:cBhvr>
                                    </p:animEffect>
                                  </p:childTnLst>
                                </p:cTn>
                              </p:par>
                            </p:childTnLst>
                          </p:cTn>
                        </p:par>
                        <p:par>
                          <p:cTn id="16" fill="hold">
                            <p:stCondLst>
                              <p:cond delay="4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2"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A3570419-B174-9DD1-F6C8-F42590620866}"/>
              </a:ext>
            </a:extLst>
          </p:cNvPr>
          <p:cNvSpPr>
            <a:spLocks noGrp="1"/>
          </p:cNvSpPr>
          <p:nvPr>
            <p:ph type="title"/>
          </p:nvPr>
        </p:nvSpPr>
        <p:spPr>
          <a:xfrm>
            <a:off x="2987824" y="5681896"/>
            <a:ext cx="4102224" cy="1143000"/>
          </a:xfrm>
        </p:spPr>
        <p:txBody>
          <a:bodyPr/>
          <a:lstStyle/>
          <a:p>
            <a:pPr>
              <a:defRPr/>
            </a:pPr>
            <a:r>
              <a:rPr lang="ar-SA" dirty="0">
                <a:solidFill>
                  <a:srgbClr val="F7FFFB"/>
                </a:solidFill>
                <a:effectLst>
                  <a:glow rad="228600">
                    <a:srgbClr val="000000">
                      <a:alpha val="83000"/>
                    </a:srgbClr>
                  </a:glow>
                </a:effectLst>
                <a:ea typeface="新細明體" charset="0"/>
              </a:rPr>
              <a:t>أدوم</a:t>
            </a:r>
            <a:br>
              <a:rPr lang="ar-SA" dirty="0">
                <a:solidFill>
                  <a:srgbClr val="F7FFFB"/>
                </a:solidFill>
                <a:effectLst>
                  <a:glow rad="228600">
                    <a:srgbClr val="000000">
                      <a:alpha val="83000"/>
                    </a:srgbClr>
                  </a:glow>
                </a:effectLst>
                <a:ea typeface="新細明體" charset="0"/>
              </a:rPr>
            </a:br>
            <a:r>
              <a:rPr lang="ar-JO" kern="1200" dirty="0">
                <a:solidFill>
                  <a:srgbClr val="F7FFFB"/>
                </a:solidFill>
                <a:effectLst>
                  <a:glow rad="228600">
                    <a:srgbClr val="000000">
                      <a:alpha val="83000"/>
                    </a:srgbClr>
                  </a:glow>
                </a:effectLst>
                <a:ea typeface="新細明體" charset="0"/>
              </a:rPr>
              <a:t>(25: 12-14)</a:t>
            </a:r>
            <a:endParaRPr lang="en-US" kern="1200" dirty="0">
              <a:solidFill>
                <a:srgbClr val="F7FFFB"/>
              </a:solidFill>
              <a:effectLst>
                <a:glow rad="228600">
                  <a:srgbClr val="000000">
                    <a:alpha val="83000"/>
                  </a:srgbClr>
                </a:glow>
              </a:effectLst>
              <a:ea typeface="新細明體" charset="0"/>
            </a:endParaRPr>
          </a:p>
        </p:txBody>
      </p:sp>
    </p:spTree>
    <p:extLst>
      <p:ext uri="{BB962C8B-B14F-4D97-AF65-F5344CB8AC3E}">
        <p14:creationId xmlns:p14="http://schemas.microsoft.com/office/powerpoint/2010/main" val="39003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27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t>اختار الله يعقوب وليس عيسو</a:t>
            </a:r>
            <a:endParaRPr lang="en-US"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4572000" y="381000"/>
            <a:ext cx="4572000" cy="1752600"/>
          </a:xfrm>
        </p:spPr>
        <p:txBody>
          <a:bodyPr/>
          <a:lstStyle/>
          <a:p>
            <a:pPr eaLnBrk="1" hangingPunct="1"/>
            <a:r>
              <a:rPr lang="ar-JO" sz="6000" b="1" i="0" dirty="0">
                <a:solidFill>
                  <a:schemeClr val="folHlink"/>
                </a:solidFill>
                <a:latin typeface="Arial" panose="020B0604020202020204" pitchFamily="34" charset="0"/>
                <a:ea typeface="ＭＳ Ｐゴシック" charset="0"/>
                <a:cs typeface="Arial" panose="020B0604020202020204" pitchFamily="34" charset="0"/>
              </a:rPr>
              <a:t>الجغرافيا</a:t>
            </a:r>
            <a:endParaRPr lang="en-US" b="1" i="0" dirty="0">
              <a:solidFill>
                <a:srgbClr val="996633"/>
              </a:solidFill>
              <a:latin typeface="Arial" panose="020B0604020202020204" pitchFamily="34" charset="0"/>
              <a:ea typeface="ＭＳ Ｐゴシック" charset="0"/>
              <a:cs typeface="Arial" panose="020B0604020202020204" pitchFamily="34" charset="0"/>
            </a:endParaRPr>
          </a:p>
        </p:txBody>
      </p:sp>
      <p:graphicFrame>
        <p:nvGraphicFramePr>
          <p:cNvPr id="178178" name="Object 2"/>
          <p:cNvGraphicFramePr>
            <a:graphicFrameLocks noChangeAspect="1"/>
          </p:cNvGraphicFramePr>
          <p:nvPr>
            <p:extLst>
              <p:ext uri="{D42A27DB-BD31-4B8C-83A1-F6EECF244321}">
                <p14:modId xmlns:p14="http://schemas.microsoft.com/office/powerpoint/2010/main" val="570282330"/>
              </p:ext>
            </p:extLst>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78178"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rPr>
              <a:t>أدوم</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rPr>
              <a:t>عيسو</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
        <p:nvSpPr>
          <p:cNvPr id="30729"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rPr>
              <a:t>إسرائيل</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rPr>
              <a:t>يعقوب</a:t>
            </a:r>
            <a:endParaRPr kumimoji="0" lang="en-US" sz="2800" b="1" u="none" strike="noStrike" kern="1200" cap="none" spc="0" normalizeH="0" baseline="0" noProof="0" dirty="0">
              <a:ln>
                <a:noFill/>
              </a:ln>
              <a:solidFill>
                <a:srgbClr val="F9DBD3"/>
              </a:solidFill>
              <a:effectLst/>
              <a:uLnTx/>
              <a:uFillTx/>
              <a:latin typeface="Arial" panose="020B0604020202020204" pitchFamily="34" charset="0"/>
              <a:cs typeface="Arial" panose="020B0604020202020204" pitchFamily="34"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7586" name="Picture 4"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9144000" cy="6858000"/>
          </a:xfrm>
          <a:noFill/>
        </p:spPr>
      </p:pic>
      <p:sp>
        <p:nvSpPr>
          <p:cNvPr id="67587" name="Rectangle 5"/>
          <p:cNvSpPr>
            <a:spLocks noGrp="1" noChangeArrowheads="1"/>
          </p:cNvSpPr>
          <p:nvPr>
            <p:ph type="title"/>
          </p:nvPr>
        </p:nvSpPr>
        <p:spPr/>
        <p:txBody>
          <a:bodyPr/>
          <a:lstStyle/>
          <a:p>
            <a:pPr eaLnBrk="1" hangingPunct="1"/>
            <a:r>
              <a:rPr lang="ar-JO" altLang="en-US" sz="6000" dirty="0">
                <a:ea typeface="ＭＳ Ｐゴシック" pitchFamily="34" charset="-128"/>
              </a:rPr>
              <a:t>أرض مهجورة</a:t>
            </a:r>
            <a:endParaRPr lang="en-GB" altLang="en-US" sz="6000" dirty="0">
              <a:ea typeface="ＭＳ Ｐゴシック" pitchFamily="34" charset="-128"/>
            </a:endParaRPr>
          </a:p>
        </p:txBody>
      </p:sp>
    </p:spTree>
  </p:cSld>
  <p:clrMapOvr>
    <a:masterClrMapping/>
  </p:clrMapOvr>
  <p:transition spd="med">
    <p:blinds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th remains of the city of petr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67525"/>
          </a:xfrm>
          <a:noFill/>
        </p:spPr>
      </p:pic>
      <p:sp>
        <p:nvSpPr>
          <p:cNvPr id="2" name="Rectangle 5"/>
          <p:cNvSpPr>
            <a:spLocks noGrp="1" noChangeArrowheads="1"/>
          </p:cNvSpPr>
          <p:nvPr>
            <p:ph type="title"/>
          </p:nvPr>
        </p:nvSpPr>
        <p:spPr>
          <a:xfrm>
            <a:off x="0" y="139824"/>
            <a:ext cx="9144000" cy="840904"/>
          </a:xfrm>
          <a:extLst>
            <a:ext uri="{FAA26D3D-D897-4be2-8F04-BA451C77F1D7}">
              <ma14:placeholderFlag xmlns:ma14="http://schemas.microsoft.com/office/mac/drawingml/2011/main" xmlns="" val="1"/>
            </a:ext>
          </a:extLst>
        </p:spPr>
        <p:txBody>
          <a:bodyPr/>
          <a:lstStyle/>
          <a:p>
            <a:pPr eaLnBrk="1" hangingPunct="1">
              <a:defRPr/>
            </a:pPr>
            <a:r>
              <a:rPr lang="ar-JO" dirty="0">
                <a:solidFill>
                  <a:srgbClr val="FFFFFF"/>
                </a:solidFill>
                <a:effectLst>
                  <a:glow rad="101600">
                    <a:schemeClr val="tx1">
                      <a:alpha val="75000"/>
                    </a:schemeClr>
                  </a:glow>
                </a:effectLst>
              </a:rPr>
              <a:t>سكان الصخور في البتراء</a:t>
            </a:r>
            <a:endParaRPr lang="en-GB" dirty="0">
              <a:solidFill>
                <a:srgbClr val="FFFFFF"/>
              </a:solidFill>
              <a:effectLst>
                <a:glow rad="101600">
                  <a:schemeClr val="tx1">
                    <a:alpha val="75000"/>
                  </a:schemeClr>
                </a:glow>
              </a:effectLst>
            </a:endParaRPr>
          </a:p>
        </p:txBody>
      </p:sp>
    </p:spTree>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E2EFAE-B072-AC44-BB2D-B7EBAB236271}"/>
              </a:ext>
            </a:extLst>
          </p:cNvPr>
          <p:cNvGrpSpPr/>
          <p:nvPr/>
        </p:nvGrpSpPr>
        <p:grpSpPr>
          <a:xfrm>
            <a:off x="1397000" y="247650"/>
            <a:ext cx="6350000" cy="6362700"/>
            <a:chOff x="1397000" y="247650"/>
            <a:chExt cx="6350000" cy="6362700"/>
          </a:xfrm>
        </p:grpSpPr>
        <p:grpSp>
          <p:nvGrpSpPr>
            <p:cNvPr id="3" name="Group 2">
              <a:extLst>
                <a:ext uri="{FF2B5EF4-FFF2-40B4-BE49-F238E27FC236}">
                  <a16:creationId xmlns:a16="http://schemas.microsoft.com/office/drawing/2014/main" id="{C38C4924-45F8-BCEF-C00D-7CA4346E9223}"/>
                </a:ext>
              </a:extLst>
            </p:cNvPr>
            <p:cNvGrpSpPr/>
            <p:nvPr/>
          </p:nvGrpSpPr>
          <p:grpSpPr>
            <a:xfrm>
              <a:off x="1397000" y="247650"/>
              <a:ext cx="6350000" cy="6362700"/>
              <a:chOff x="1397000" y="247650"/>
              <a:chExt cx="6350000" cy="6362700"/>
            </a:xfrm>
          </p:grpSpPr>
          <p:pic>
            <p:nvPicPr>
              <p:cNvPr id="8194" name="Picture 2" descr="Sector Shifts to Eliminate Poverty - Circles USA">
                <a:extLst>
                  <a:ext uri="{FF2B5EF4-FFF2-40B4-BE49-F238E27FC236}">
                    <a16:creationId xmlns:a16="http://schemas.microsoft.com/office/drawing/2014/main" id="{BEB24E32-5B95-D48D-73AD-090884D2C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47650"/>
                <a:ext cx="6350000" cy="63627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1C5B980-FADB-804F-ED06-CDFAA7E91F50}"/>
                  </a:ext>
                </a:extLst>
              </p:cNvPr>
              <p:cNvSpPr/>
              <p:nvPr/>
            </p:nvSpPr>
            <p:spPr bwMode="auto">
              <a:xfrm>
                <a:off x="3131840" y="1988840"/>
                <a:ext cx="2880320"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 name="Oval 19">
              <a:extLst>
                <a:ext uri="{FF2B5EF4-FFF2-40B4-BE49-F238E27FC236}">
                  <a16:creationId xmlns:a16="http://schemas.microsoft.com/office/drawing/2014/main" id="{92F91D18-447F-6EC3-785D-52F6590EE6EB}"/>
                </a:ext>
              </a:extLst>
            </p:cNvPr>
            <p:cNvSpPr/>
            <p:nvPr/>
          </p:nvSpPr>
          <p:spPr bwMode="auto">
            <a:xfrm>
              <a:off x="2032229" y="2065993"/>
              <a:ext cx="1008112" cy="652255"/>
            </a:xfrm>
            <a:prstGeom prst="ellipse">
              <a:avLst/>
            </a:prstGeom>
            <a:solidFill>
              <a:srgbClr val="FFA00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E003F191-0318-C203-8FFA-6BDBED7BB11A}"/>
                </a:ext>
              </a:extLst>
            </p:cNvPr>
            <p:cNvSpPr/>
            <p:nvPr/>
          </p:nvSpPr>
          <p:spPr bwMode="auto">
            <a:xfrm>
              <a:off x="5652120" y="4941168"/>
              <a:ext cx="1008112" cy="652255"/>
            </a:xfrm>
            <a:prstGeom prst="ellipse">
              <a:avLst/>
            </a:prstGeom>
            <a:solidFill>
              <a:srgbClr val="8E23A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0ED72788-6BA2-5187-A8EB-AFDC7EEAAEA6}"/>
                </a:ext>
              </a:extLst>
            </p:cNvPr>
            <p:cNvSpPr/>
            <p:nvPr/>
          </p:nvSpPr>
          <p:spPr bwMode="auto">
            <a:xfrm>
              <a:off x="5897217" y="4422694"/>
              <a:ext cx="1008112" cy="652255"/>
            </a:xfrm>
            <a:prstGeom prst="ellipse">
              <a:avLst/>
            </a:prstGeom>
            <a:solidFill>
              <a:srgbClr val="8E23A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A8802902-D796-BC1C-A3E2-897D9D3017A5}"/>
                </a:ext>
              </a:extLst>
            </p:cNvPr>
            <p:cNvSpPr/>
            <p:nvPr/>
          </p:nvSpPr>
          <p:spPr bwMode="auto">
            <a:xfrm>
              <a:off x="6493850" y="2839310"/>
              <a:ext cx="1008112" cy="652255"/>
            </a:xfrm>
            <a:prstGeom prst="ellipse">
              <a:avLst/>
            </a:prstGeom>
            <a:solidFill>
              <a:srgbClr val="01968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302081EE-1808-32F7-CB6E-C20CC1FDFEEA}"/>
                </a:ext>
              </a:extLst>
            </p:cNvPr>
            <p:cNvSpPr/>
            <p:nvPr/>
          </p:nvSpPr>
          <p:spPr bwMode="auto">
            <a:xfrm>
              <a:off x="6132888" y="1745482"/>
              <a:ext cx="1008112" cy="652255"/>
            </a:xfrm>
            <a:prstGeom prst="ellipse">
              <a:avLst/>
            </a:prstGeom>
            <a:solidFill>
              <a:srgbClr val="01968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9B64EBD8-923A-EA62-22F6-2A651D82652F}"/>
                </a:ext>
              </a:extLst>
            </p:cNvPr>
            <p:cNvSpPr/>
            <p:nvPr/>
          </p:nvSpPr>
          <p:spPr bwMode="auto">
            <a:xfrm>
              <a:off x="6399582" y="2349116"/>
              <a:ext cx="1008112" cy="652255"/>
            </a:xfrm>
            <a:prstGeom prst="ellipse">
              <a:avLst/>
            </a:prstGeom>
            <a:solidFill>
              <a:srgbClr val="01968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F818AF5F-E4E0-D0B2-79DD-85D7C02ED5FE}"/>
                </a:ext>
              </a:extLst>
            </p:cNvPr>
            <p:cNvSpPr/>
            <p:nvPr/>
          </p:nvSpPr>
          <p:spPr bwMode="auto">
            <a:xfrm>
              <a:off x="4087272" y="670826"/>
              <a:ext cx="1008112" cy="652255"/>
            </a:xfrm>
            <a:prstGeom prst="ellipse">
              <a:avLst/>
            </a:prstGeom>
            <a:solidFill>
              <a:srgbClr val="64C9C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8FD5BE7F-21D3-E010-7D4A-E3F2176A4E1B}"/>
                </a:ext>
              </a:extLst>
            </p:cNvPr>
            <p:cNvSpPr/>
            <p:nvPr/>
          </p:nvSpPr>
          <p:spPr bwMode="auto">
            <a:xfrm>
              <a:off x="4725511" y="844542"/>
              <a:ext cx="1008112" cy="652255"/>
            </a:xfrm>
            <a:prstGeom prst="ellipse">
              <a:avLst/>
            </a:prstGeom>
            <a:solidFill>
              <a:srgbClr val="64C9C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B48FFD7-A55A-C502-F55C-58F415AF38C3}"/>
                </a:ext>
              </a:extLst>
            </p:cNvPr>
            <p:cNvSpPr/>
            <p:nvPr/>
          </p:nvSpPr>
          <p:spPr bwMode="auto">
            <a:xfrm>
              <a:off x="2361090" y="1553501"/>
              <a:ext cx="1008112" cy="652255"/>
            </a:xfrm>
            <a:prstGeom prst="ellipse">
              <a:avLst/>
            </a:prstGeom>
            <a:solidFill>
              <a:srgbClr val="FFA00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478469AF-5827-4377-F6AC-B73274EEAB18}"/>
                </a:ext>
              </a:extLst>
            </p:cNvPr>
            <p:cNvSpPr/>
            <p:nvPr/>
          </p:nvSpPr>
          <p:spPr bwMode="auto">
            <a:xfrm>
              <a:off x="2634467" y="1214136"/>
              <a:ext cx="1008112" cy="652255"/>
            </a:xfrm>
            <a:prstGeom prst="ellipse">
              <a:avLst/>
            </a:prstGeom>
            <a:solidFill>
              <a:srgbClr val="FFA00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63265DA0-F493-78CD-0947-AF2CE629FAB8}"/>
                </a:ext>
              </a:extLst>
            </p:cNvPr>
            <p:cNvSpPr/>
            <p:nvPr/>
          </p:nvSpPr>
          <p:spPr bwMode="auto">
            <a:xfrm>
              <a:off x="2117070" y="4422694"/>
              <a:ext cx="1008112" cy="652255"/>
            </a:xfrm>
            <a:prstGeom prst="ellipse">
              <a:avLst/>
            </a:prstGeom>
            <a:solidFill>
              <a:srgbClr val="EF53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3674527A-FC80-97C8-8B07-C3919BDE2C23}"/>
                </a:ext>
              </a:extLst>
            </p:cNvPr>
            <p:cNvSpPr/>
            <p:nvPr/>
          </p:nvSpPr>
          <p:spPr bwMode="auto">
            <a:xfrm>
              <a:off x="1898810" y="3777592"/>
              <a:ext cx="1008112" cy="652255"/>
            </a:xfrm>
            <a:prstGeom prst="ellipse">
              <a:avLst/>
            </a:prstGeom>
            <a:solidFill>
              <a:srgbClr val="EF53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DB5275D9-0621-4F18-D95B-900660EE7D9A}"/>
                </a:ext>
              </a:extLst>
            </p:cNvPr>
            <p:cNvSpPr/>
            <p:nvPr/>
          </p:nvSpPr>
          <p:spPr bwMode="auto">
            <a:xfrm>
              <a:off x="1714656" y="3207832"/>
              <a:ext cx="1008112" cy="652255"/>
            </a:xfrm>
            <a:prstGeom prst="ellipse">
              <a:avLst/>
            </a:prstGeom>
            <a:solidFill>
              <a:srgbClr val="EF534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6197CFCB-8560-1945-FBD4-5DDCF3C77BAB}"/>
                </a:ext>
              </a:extLst>
            </p:cNvPr>
            <p:cNvSpPr/>
            <p:nvPr/>
          </p:nvSpPr>
          <p:spPr bwMode="auto">
            <a:xfrm>
              <a:off x="4139113" y="5337212"/>
              <a:ext cx="1008112" cy="652255"/>
            </a:xfrm>
            <a:prstGeom prst="ellipse">
              <a:avLst/>
            </a:prstGeom>
            <a:solidFill>
              <a:srgbClr val="084D7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8B3ECF1D-D7E9-D9E1-F30C-2E1AA17415C9}"/>
                </a:ext>
              </a:extLst>
            </p:cNvPr>
            <p:cNvSpPr/>
            <p:nvPr/>
          </p:nvSpPr>
          <p:spPr bwMode="auto">
            <a:xfrm>
              <a:off x="3302760" y="5144589"/>
              <a:ext cx="1008112" cy="652255"/>
            </a:xfrm>
            <a:prstGeom prst="ellipse">
              <a:avLst/>
            </a:prstGeom>
            <a:solidFill>
              <a:srgbClr val="084D7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00098" name="Rectangle 2"/>
          <p:cNvSpPr>
            <a:spLocks noGrp="1" noChangeArrowheads="1"/>
          </p:cNvSpPr>
          <p:nvPr>
            <p:ph type="ctrTitle"/>
          </p:nvPr>
        </p:nvSpPr>
        <p:spPr>
          <a:xfrm>
            <a:off x="3231493" y="2195363"/>
            <a:ext cx="2716209" cy="2079982"/>
          </a:xfrm>
          <a:solidFill>
            <a:schemeClr val="bg1"/>
          </a:solidFill>
          <a:ln>
            <a:noFill/>
          </a:ln>
          <a:effectLst/>
        </p:spPr>
        <p:txBody>
          <a:bodyPr/>
          <a:lstStyle/>
          <a:p>
            <a:pPr>
              <a:defRPr/>
            </a:pPr>
            <a:r>
              <a:rPr lang="ar-JO" sz="4000" dirty="0">
                <a:solidFill>
                  <a:srgbClr val="084D72"/>
                </a:solidFill>
                <a:effectLst>
                  <a:glow rad="127000">
                    <a:schemeClr val="bg1"/>
                  </a:glow>
                </a:effectLst>
                <a:ea typeface="ＭＳ Ｐゴシック" charset="0"/>
              </a:rPr>
              <a:t>كيف حال المسيحيين هنا؟</a:t>
            </a:r>
            <a:endParaRPr lang="en-US" sz="4000" dirty="0">
              <a:solidFill>
                <a:srgbClr val="084D7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4C7FF603-AAB9-3197-261F-1E7EED285188}"/>
              </a:ext>
            </a:extLst>
          </p:cNvPr>
          <p:cNvSpPr txBox="1">
            <a:spLocks noChangeArrowheads="1"/>
          </p:cNvSpPr>
          <p:nvPr/>
        </p:nvSpPr>
        <p:spPr bwMode="auto">
          <a:xfrm rot="18773094">
            <a:off x="5030942" y="4772679"/>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التعليم</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4F3D1C44-3AE7-51F9-8346-AE1483C21197}"/>
              </a:ext>
            </a:extLst>
          </p:cNvPr>
          <p:cNvSpPr txBox="1">
            <a:spLocks noChangeArrowheads="1"/>
          </p:cNvSpPr>
          <p:nvPr/>
        </p:nvSpPr>
        <p:spPr bwMode="auto">
          <a:xfrm rot="4091112">
            <a:off x="5645943" y="2336440"/>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الحكومة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F42801D-AAAD-7E01-B887-9219665968DB}"/>
              </a:ext>
            </a:extLst>
          </p:cNvPr>
          <p:cNvSpPr txBox="1">
            <a:spLocks noChangeArrowheads="1"/>
          </p:cNvSpPr>
          <p:nvPr/>
        </p:nvSpPr>
        <p:spPr bwMode="auto">
          <a:xfrm rot="954965">
            <a:off x="3763052" y="758536"/>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الإقتصاد</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0EA787BA-102F-47B8-C862-BCDA6743AAAD}"/>
              </a:ext>
            </a:extLst>
          </p:cNvPr>
          <p:cNvSpPr txBox="1">
            <a:spLocks noChangeArrowheads="1"/>
          </p:cNvSpPr>
          <p:nvPr/>
        </p:nvSpPr>
        <p:spPr bwMode="auto">
          <a:xfrm rot="18787490">
            <a:off x="1464090" y="1579352"/>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الفنون</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2EF57821-1DA8-B34C-F41A-B4E815B9E98C}"/>
              </a:ext>
            </a:extLst>
          </p:cNvPr>
          <p:cNvSpPr txBox="1">
            <a:spLocks noChangeArrowheads="1"/>
          </p:cNvSpPr>
          <p:nvPr/>
        </p:nvSpPr>
        <p:spPr bwMode="auto">
          <a:xfrm rot="2450584">
            <a:off x="849590" y="3813883"/>
            <a:ext cx="2874216" cy="10907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الإعلام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1B902374-7044-A8DA-CDA6-B1ACA865B2B3}"/>
              </a:ext>
            </a:extLst>
          </p:cNvPr>
          <p:cNvSpPr txBox="1">
            <a:spLocks noChangeArrowheads="1"/>
          </p:cNvSpPr>
          <p:nvPr/>
        </p:nvSpPr>
        <p:spPr bwMode="auto">
          <a:xfrm rot="768552">
            <a:off x="2806526" y="5451403"/>
            <a:ext cx="2665171" cy="603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الدين</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5248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map with popular rout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AutoShape 3"/>
          <p:cNvSpPr>
            <a:spLocks noChangeArrowheads="1"/>
          </p:cNvSpPr>
          <p:nvPr/>
        </p:nvSpPr>
        <p:spPr bwMode="auto">
          <a:xfrm>
            <a:off x="1752600" y="2667000"/>
            <a:ext cx="1676400" cy="533400"/>
          </a:xfrm>
          <a:prstGeom prst="rightArrow">
            <a:avLst>
              <a:gd name="adj1" fmla="val 50000"/>
              <a:gd name="adj2" fmla="val 78571"/>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39267" name="Title 3"/>
          <p:cNvSpPr>
            <a:spLocks noGrp="1"/>
          </p:cNvSpPr>
          <p:nvPr>
            <p:ph type="title" idx="4294967295"/>
          </p:nvPr>
        </p:nvSpPr>
        <p:spPr>
          <a:xfrm>
            <a:off x="0" y="5943600"/>
            <a:ext cx="9144000" cy="914400"/>
          </a:xfrm>
          <a:solidFill>
            <a:srgbClr val="000000"/>
          </a:solidFill>
        </p:spPr>
        <p:txBody>
          <a:bodyPr/>
          <a:lstStyle/>
          <a:p>
            <a:r>
              <a:rPr lang="ar-JO" altLang="en-US" dirty="0">
                <a:solidFill>
                  <a:srgbClr val="FFFFFF"/>
                </a:solidFill>
                <a:ea typeface="ＭＳ Ｐゴシック" pitchFamily="34" charset="-128"/>
              </a:rPr>
              <a:t>تقاطعات الطرق التجارية</a:t>
            </a:r>
            <a:endParaRPr lang="en-US" altLang="en-US" dirty="0">
              <a:solidFill>
                <a:srgbClr val="FFFFFF"/>
              </a:solidFill>
              <a:ea typeface="ＭＳ Ｐゴシック" pitchFamily="34" charset="-128"/>
            </a:endParaRPr>
          </a:p>
        </p:txBody>
      </p:sp>
      <p:sp>
        <p:nvSpPr>
          <p:cNvPr id="5" name="Rectangle 4"/>
          <p:cNvSpPr/>
          <p:nvPr/>
        </p:nvSpPr>
        <p:spPr>
          <a:xfrm>
            <a:off x="5867400" y="3200400"/>
            <a:ext cx="3276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 name="Freeform 1">
            <a:extLst>
              <a:ext uri="{FF2B5EF4-FFF2-40B4-BE49-F238E27FC236}">
                <a16:creationId xmlns:a16="http://schemas.microsoft.com/office/drawing/2014/main" id="{B588530B-F77B-7C3C-F47A-F3857048BD22}"/>
              </a:ext>
            </a:extLst>
          </p:cNvPr>
          <p:cNvSpPr/>
          <p:nvPr/>
        </p:nvSpPr>
        <p:spPr>
          <a:xfrm>
            <a:off x="-78377" y="-60960"/>
            <a:ext cx="5077097" cy="4153989"/>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2FF2E57A-6A5C-7CB6-7FE7-AFA89C8A0965}"/>
              </a:ext>
            </a:extLst>
          </p:cNvPr>
          <p:cNvSpPr/>
          <p:nvPr/>
        </p:nvSpPr>
        <p:spPr>
          <a:xfrm>
            <a:off x="3003673" y="1358537"/>
            <a:ext cx="3152503" cy="4615543"/>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8" descr="Purple mesh">
            <a:extLst>
              <a:ext uri="{FF2B5EF4-FFF2-40B4-BE49-F238E27FC236}">
                <a16:creationId xmlns:a16="http://schemas.microsoft.com/office/drawing/2014/main" id="{3F9A4DB6-FDA2-C433-42EF-816B41FA5CC8}"/>
              </a:ext>
            </a:extLst>
          </p:cNvPr>
          <p:cNvSpPr txBox="1">
            <a:spLocks noChangeArrowheads="1"/>
          </p:cNvSpPr>
          <p:nvPr/>
        </p:nvSpPr>
        <p:spPr bwMode="auto">
          <a:xfrm>
            <a:off x="3429000" y="2564904"/>
            <a:ext cx="1676400" cy="707886"/>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cs typeface="Arial" panose="020B0604020202020204" pitchFamily="34" charset="0"/>
              </a:rPr>
              <a:t>البتراء</a:t>
            </a: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9" name="Text Box 4">
            <a:extLst>
              <a:ext uri="{FF2B5EF4-FFF2-40B4-BE49-F238E27FC236}">
                <a16:creationId xmlns:a16="http://schemas.microsoft.com/office/drawing/2014/main" id="{B7ED6BE7-F9FB-3694-60EF-02319814823F}"/>
              </a:ext>
            </a:extLst>
          </p:cNvPr>
          <p:cNvSpPr txBox="1">
            <a:spLocks noChangeArrowheads="1"/>
          </p:cNvSpPr>
          <p:nvPr/>
        </p:nvSpPr>
        <p:spPr bwMode="auto">
          <a:xfrm>
            <a:off x="5327495" y="2316480"/>
            <a:ext cx="3394721" cy="1200329"/>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C00000"/>
                </a:solidFill>
                <a:effectLst/>
                <a:uLnTx/>
                <a:uFillTx/>
                <a:cs typeface="Arial" panose="020B0604020202020204" pitchFamily="34" charset="0"/>
              </a:rPr>
              <a:t>طرق             الشرق الأدنى</a:t>
            </a:r>
            <a:endParaRPr kumimoji="0" lang="en-US" altLang="en-US" sz="2800" b="1" u="none" strike="noStrike" kern="1200" cap="none" spc="0" normalizeH="0" baseline="0" noProof="0" dirty="0">
              <a:ln>
                <a:noFill/>
              </a:ln>
              <a:solidFill>
                <a:srgbClr val="C00000"/>
              </a:solidFill>
              <a:effectLst/>
              <a:uLnTx/>
              <a:uFillTx/>
              <a:cs typeface="Arial" panose="020B0604020202020204" pitchFamily="34" charset="0"/>
            </a:endParaRPr>
          </a:p>
        </p:txBody>
      </p:sp>
      <p:sp>
        <p:nvSpPr>
          <p:cNvPr id="10" name="Text Box 4">
            <a:extLst>
              <a:ext uri="{FF2B5EF4-FFF2-40B4-BE49-F238E27FC236}">
                <a16:creationId xmlns:a16="http://schemas.microsoft.com/office/drawing/2014/main" id="{E00CF1A6-22E5-DADD-92AF-BC3EE5E70C2B}"/>
              </a:ext>
            </a:extLst>
          </p:cNvPr>
          <p:cNvSpPr txBox="1">
            <a:spLocks noChangeArrowheads="1"/>
          </p:cNvSpPr>
          <p:nvPr/>
        </p:nvSpPr>
        <p:spPr bwMode="auto">
          <a:xfrm>
            <a:off x="5033554" y="3979249"/>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طريق التوابل</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1" name="Text Box 4">
            <a:extLst>
              <a:ext uri="{FF2B5EF4-FFF2-40B4-BE49-F238E27FC236}">
                <a16:creationId xmlns:a16="http://schemas.microsoft.com/office/drawing/2014/main" id="{C3416F32-B33B-04D4-77B9-E39B60FBC18A}"/>
              </a:ext>
            </a:extLst>
          </p:cNvPr>
          <p:cNvSpPr txBox="1">
            <a:spLocks noChangeArrowheads="1"/>
          </p:cNvSpPr>
          <p:nvPr/>
        </p:nvSpPr>
        <p:spPr bwMode="auto">
          <a:xfrm>
            <a:off x="5318205" y="4432095"/>
            <a:ext cx="2602241"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الطريق الساحلي</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2" name="Text Box 4">
            <a:extLst>
              <a:ext uri="{FF2B5EF4-FFF2-40B4-BE49-F238E27FC236}">
                <a16:creationId xmlns:a16="http://schemas.microsoft.com/office/drawing/2014/main" id="{08E5547E-77FB-6F0C-74EF-EA45C8821F6A}"/>
              </a:ext>
            </a:extLst>
          </p:cNvPr>
          <p:cNvSpPr txBox="1">
            <a:spLocks noChangeArrowheads="1"/>
          </p:cNvSpPr>
          <p:nvPr/>
        </p:nvSpPr>
        <p:spPr bwMode="auto">
          <a:xfrm>
            <a:off x="5033554" y="3526403"/>
            <a:ext cx="2886892" cy="461665"/>
          </a:xfrm>
          <a:prstGeom prst="rect">
            <a:avLst/>
          </a:prstGeom>
          <a:solidFill>
            <a:schemeClr val="bg1"/>
          </a:solidFill>
          <a:ln>
            <a:noFill/>
          </a:ln>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طريق الملوك</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3" name="Freeform 12">
            <a:extLst>
              <a:ext uri="{FF2B5EF4-FFF2-40B4-BE49-F238E27FC236}">
                <a16:creationId xmlns:a16="http://schemas.microsoft.com/office/drawing/2014/main" id="{614DC284-19F6-6BF1-CB14-533DC7764AD2}"/>
              </a:ext>
            </a:extLst>
          </p:cNvPr>
          <p:cNvSpPr/>
          <p:nvPr/>
        </p:nvSpPr>
        <p:spPr>
          <a:xfrm>
            <a:off x="7920446" y="3796707"/>
            <a:ext cx="2078495" cy="52253"/>
          </a:xfrm>
          <a:custGeom>
            <a:avLst/>
            <a:gdLst>
              <a:gd name="connsiteX0" fmla="*/ 0 w 5077097"/>
              <a:gd name="connsiteY0" fmla="*/ 3300549 h 4153989"/>
              <a:gd name="connsiteX1" fmla="*/ 60960 w 5077097"/>
              <a:gd name="connsiteY1" fmla="*/ 3326674 h 4153989"/>
              <a:gd name="connsiteX2" fmla="*/ 87086 w 5077097"/>
              <a:gd name="connsiteY2" fmla="*/ 3344091 h 4153989"/>
              <a:gd name="connsiteX3" fmla="*/ 104503 w 5077097"/>
              <a:gd name="connsiteY3" fmla="*/ 3361509 h 4153989"/>
              <a:gd name="connsiteX4" fmla="*/ 243840 w 5077097"/>
              <a:gd name="connsiteY4" fmla="*/ 3387634 h 4153989"/>
              <a:gd name="connsiteX5" fmla="*/ 330926 w 5077097"/>
              <a:gd name="connsiteY5" fmla="*/ 3413760 h 4153989"/>
              <a:gd name="connsiteX6" fmla="*/ 383177 w 5077097"/>
              <a:gd name="connsiteY6" fmla="*/ 3431177 h 4153989"/>
              <a:gd name="connsiteX7" fmla="*/ 444137 w 5077097"/>
              <a:gd name="connsiteY7" fmla="*/ 3439886 h 4153989"/>
              <a:gd name="connsiteX8" fmla="*/ 574766 w 5077097"/>
              <a:gd name="connsiteY8" fmla="*/ 3483429 h 4153989"/>
              <a:gd name="connsiteX9" fmla="*/ 600891 w 5077097"/>
              <a:gd name="connsiteY9" fmla="*/ 3492137 h 4153989"/>
              <a:gd name="connsiteX10" fmla="*/ 627017 w 5077097"/>
              <a:gd name="connsiteY10" fmla="*/ 3500846 h 4153989"/>
              <a:gd name="connsiteX11" fmla="*/ 696686 w 5077097"/>
              <a:gd name="connsiteY11" fmla="*/ 3509554 h 4153989"/>
              <a:gd name="connsiteX12" fmla="*/ 905691 w 5077097"/>
              <a:gd name="connsiteY12" fmla="*/ 3500846 h 4153989"/>
              <a:gd name="connsiteX13" fmla="*/ 966651 w 5077097"/>
              <a:gd name="connsiteY13" fmla="*/ 3483429 h 4153989"/>
              <a:gd name="connsiteX14" fmla="*/ 1045028 w 5077097"/>
              <a:gd name="connsiteY14" fmla="*/ 3448594 h 4153989"/>
              <a:gd name="connsiteX15" fmla="*/ 1097280 w 5077097"/>
              <a:gd name="connsiteY15" fmla="*/ 3431177 h 4153989"/>
              <a:gd name="connsiteX16" fmla="*/ 1123406 w 5077097"/>
              <a:gd name="connsiteY16" fmla="*/ 3413760 h 4153989"/>
              <a:gd name="connsiteX17" fmla="*/ 1175657 w 5077097"/>
              <a:gd name="connsiteY17" fmla="*/ 3396343 h 4153989"/>
              <a:gd name="connsiteX18" fmla="*/ 1201783 w 5077097"/>
              <a:gd name="connsiteY18" fmla="*/ 3378926 h 4153989"/>
              <a:gd name="connsiteX19" fmla="*/ 1227908 w 5077097"/>
              <a:gd name="connsiteY19" fmla="*/ 3370217 h 4153989"/>
              <a:gd name="connsiteX20" fmla="*/ 1341120 w 5077097"/>
              <a:gd name="connsiteY20" fmla="*/ 3344091 h 4153989"/>
              <a:gd name="connsiteX21" fmla="*/ 1480457 w 5077097"/>
              <a:gd name="connsiteY21" fmla="*/ 3352800 h 4153989"/>
              <a:gd name="connsiteX22" fmla="*/ 1550126 w 5077097"/>
              <a:gd name="connsiteY22" fmla="*/ 3370217 h 4153989"/>
              <a:gd name="connsiteX23" fmla="*/ 1602377 w 5077097"/>
              <a:gd name="connsiteY23" fmla="*/ 3387634 h 4153989"/>
              <a:gd name="connsiteX24" fmla="*/ 1628503 w 5077097"/>
              <a:gd name="connsiteY24" fmla="*/ 3405051 h 4153989"/>
              <a:gd name="connsiteX25" fmla="*/ 1680754 w 5077097"/>
              <a:gd name="connsiteY25" fmla="*/ 3422469 h 4153989"/>
              <a:gd name="connsiteX26" fmla="*/ 1733006 w 5077097"/>
              <a:gd name="connsiteY26" fmla="*/ 3448594 h 4153989"/>
              <a:gd name="connsiteX27" fmla="*/ 1776548 w 5077097"/>
              <a:gd name="connsiteY27" fmla="*/ 3483429 h 4153989"/>
              <a:gd name="connsiteX28" fmla="*/ 1793966 w 5077097"/>
              <a:gd name="connsiteY28" fmla="*/ 3500846 h 4153989"/>
              <a:gd name="connsiteX29" fmla="*/ 1846217 w 5077097"/>
              <a:gd name="connsiteY29" fmla="*/ 3518263 h 4153989"/>
              <a:gd name="connsiteX30" fmla="*/ 1872343 w 5077097"/>
              <a:gd name="connsiteY30" fmla="*/ 3526971 h 4153989"/>
              <a:gd name="connsiteX31" fmla="*/ 1898468 w 5077097"/>
              <a:gd name="connsiteY31" fmla="*/ 3535680 h 4153989"/>
              <a:gd name="connsiteX32" fmla="*/ 1950720 w 5077097"/>
              <a:gd name="connsiteY32" fmla="*/ 3544389 h 4153989"/>
              <a:gd name="connsiteX33" fmla="*/ 2011680 w 5077097"/>
              <a:gd name="connsiteY33" fmla="*/ 3570514 h 4153989"/>
              <a:gd name="connsiteX34" fmla="*/ 2063931 w 5077097"/>
              <a:gd name="connsiteY34" fmla="*/ 3587931 h 4153989"/>
              <a:gd name="connsiteX35" fmla="*/ 2246811 w 5077097"/>
              <a:gd name="connsiteY35" fmla="*/ 3596640 h 4153989"/>
              <a:gd name="connsiteX36" fmla="*/ 2377440 w 5077097"/>
              <a:gd name="connsiteY36" fmla="*/ 3622766 h 4153989"/>
              <a:gd name="connsiteX37" fmla="*/ 2429691 w 5077097"/>
              <a:gd name="connsiteY37" fmla="*/ 3657600 h 4153989"/>
              <a:gd name="connsiteX38" fmla="*/ 2455817 w 5077097"/>
              <a:gd name="connsiteY38" fmla="*/ 3675017 h 4153989"/>
              <a:gd name="connsiteX39" fmla="*/ 2612571 w 5077097"/>
              <a:gd name="connsiteY39" fmla="*/ 3727269 h 4153989"/>
              <a:gd name="connsiteX40" fmla="*/ 2664823 w 5077097"/>
              <a:gd name="connsiteY40" fmla="*/ 3744686 h 4153989"/>
              <a:gd name="connsiteX41" fmla="*/ 2717074 w 5077097"/>
              <a:gd name="connsiteY41" fmla="*/ 3770811 h 4153989"/>
              <a:gd name="connsiteX42" fmla="*/ 2760617 w 5077097"/>
              <a:gd name="connsiteY42" fmla="*/ 3805646 h 4153989"/>
              <a:gd name="connsiteX43" fmla="*/ 2786743 w 5077097"/>
              <a:gd name="connsiteY43" fmla="*/ 3814354 h 4153989"/>
              <a:gd name="connsiteX44" fmla="*/ 2812868 w 5077097"/>
              <a:gd name="connsiteY44" fmla="*/ 3831771 h 4153989"/>
              <a:gd name="connsiteX45" fmla="*/ 2873828 w 5077097"/>
              <a:gd name="connsiteY45" fmla="*/ 3849189 h 4153989"/>
              <a:gd name="connsiteX46" fmla="*/ 2934788 w 5077097"/>
              <a:gd name="connsiteY46" fmla="*/ 3875314 h 4153989"/>
              <a:gd name="connsiteX47" fmla="*/ 2952206 w 5077097"/>
              <a:gd name="connsiteY47" fmla="*/ 3892731 h 4153989"/>
              <a:gd name="connsiteX48" fmla="*/ 2978331 w 5077097"/>
              <a:gd name="connsiteY48" fmla="*/ 3901440 h 4153989"/>
              <a:gd name="connsiteX49" fmla="*/ 3030583 w 5077097"/>
              <a:gd name="connsiteY49" fmla="*/ 3936274 h 4153989"/>
              <a:gd name="connsiteX50" fmla="*/ 3065417 w 5077097"/>
              <a:gd name="connsiteY50" fmla="*/ 3944983 h 4153989"/>
              <a:gd name="connsiteX51" fmla="*/ 3117668 w 5077097"/>
              <a:gd name="connsiteY51" fmla="*/ 3962400 h 4153989"/>
              <a:gd name="connsiteX52" fmla="*/ 3152503 w 5077097"/>
              <a:gd name="connsiteY52" fmla="*/ 3971109 h 4153989"/>
              <a:gd name="connsiteX53" fmla="*/ 3222171 w 5077097"/>
              <a:gd name="connsiteY53" fmla="*/ 3988526 h 4153989"/>
              <a:gd name="connsiteX54" fmla="*/ 3248297 w 5077097"/>
              <a:gd name="connsiteY54" fmla="*/ 4005943 h 4153989"/>
              <a:gd name="connsiteX55" fmla="*/ 3283131 w 5077097"/>
              <a:gd name="connsiteY55" fmla="*/ 4058194 h 4153989"/>
              <a:gd name="connsiteX56" fmla="*/ 3300548 w 5077097"/>
              <a:gd name="connsiteY56" fmla="*/ 4084320 h 4153989"/>
              <a:gd name="connsiteX57" fmla="*/ 3317966 w 5077097"/>
              <a:gd name="connsiteY57" fmla="*/ 4101737 h 4153989"/>
              <a:gd name="connsiteX58" fmla="*/ 3335383 w 5077097"/>
              <a:gd name="connsiteY58" fmla="*/ 4127863 h 4153989"/>
              <a:gd name="connsiteX59" fmla="*/ 3387634 w 5077097"/>
              <a:gd name="connsiteY59" fmla="*/ 4145280 h 4153989"/>
              <a:gd name="connsiteX60" fmla="*/ 3413760 w 5077097"/>
              <a:gd name="connsiteY60" fmla="*/ 4153989 h 4153989"/>
              <a:gd name="connsiteX61" fmla="*/ 3483428 w 5077097"/>
              <a:gd name="connsiteY61" fmla="*/ 4145280 h 4153989"/>
              <a:gd name="connsiteX62" fmla="*/ 3535680 w 5077097"/>
              <a:gd name="connsiteY62" fmla="*/ 4101737 h 4153989"/>
              <a:gd name="connsiteX63" fmla="*/ 3561806 w 5077097"/>
              <a:gd name="connsiteY63" fmla="*/ 4084320 h 4153989"/>
              <a:gd name="connsiteX64" fmla="*/ 3614057 w 5077097"/>
              <a:gd name="connsiteY64" fmla="*/ 4066903 h 4153989"/>
              <a:gd name="connsiteX65" fmla="*/ 3675017 w 5077097"/>
              <a:gd name="connsiteY65" fmla="*/ 4075611 h 4153989"/>
              <a:gd name="connsiteX66" fmla="*/ 3701143 w 5077097"/>
              <a:gd name="connsiteY66" fmla="*/ 4084320 h 4153989"/>
              <a:gd name="connsiteX67" fmla="*/ 3735977 w 5077097"/>
              <a:gd name="connsiteY67" fmla="*/ 4136571 h 4153989"/>
              <a:gd name="connsiteX68" fmla="*/ 3788228 w 5077097"/>
              <a:gd name="connsiteY68" fmla="*/ 4153989 h 4153989"/>
              <a:gd name="connsiteX69" fmla="*/ 3857897 w 5077097"/>
              <a:gd name="connsiteY69" fmla="*/ 4145280 h 4153989"/>
              <a:gd name="connsiteX70" fmla="*/ 3901440 w 5077097"/>
              <a:gd name="connsiteY70" fmla="*/ 4093029 h 4153989"/>
              <a:gd name="connsiteX71" fmla="*/ 3927566 w 5077097"/>
              <a:gd name="connsiteY71" fmla="*/ 4084320 h 4153989"/>
              <a:gd name="connsiteX72" fmla="*/ 3953691 w 5077097"/>
              <a:gd name="connsiteY72" fmla="*/ 4066903 h 4153989"/>
              <a:gd name="connsiteX73" fmla="*/ 3988526 w 5077097"/>
              <a:gd name="connsiteY73" fmla="*/ 4023360 h 4153989"/>
              <a:gd name="connsiteX74" fmla="*/ 4005943 w 5077097"/>
              <a:gd name="connsiteY74" fmla="*/ 3997234 h 4153989"/>
              <a:gd name="connsiteX75" fmla="*/ 4032068 w 5077097"/>
              <a:gd name="connsiteY75" fmla="*/ 3953691 h 4153989"/>
              <a:gd name="connsiteX76" fmla="*/ 4040777 w 5077097"/>
              <a:gd name="connsiteY76" fmla="*/ 3927566 h 4153989"/>
              <a:gd name="connsiteX77" fmla="*/ 4058194 w 5077097"/>
              <a:gd name="connsiteY77" fmla="*/ 3901440 h 4153989"/>
              <a:gd name="connsiteX78" fmla="*/ 4075611 w 5077097"/>
              <a:gd name="connsiteY78" fmla="*/ 3849189 h 4153989"/>
              <a:gd name="connsiteX79" fmla="*/ 4093028 w 5077097"/>
              <a:gd name="connsiteY79" fmla="*/ 3823063 h 4153989"/>
              <a:gd name="connsiteX80" fmla="*/ 4110446 w 5077097"/>
              <a:gd name="connsiteY80" fmla="*/ 3770811 h 4153989"/>
              <a:gd name="connsiteX81" fmla="*/ 4119154 w 5077097"/>
              <a:gd name="connsiteY81" fmla="*/ 3744686 h 4153989"/>
              <a:gd name="connsiteX82" fmla="*/ 4127863 w 5077097"/>
              <a:gd name="connsiteY82" fmla="*/ 3718560 h 4153989"/>
              <a:gd name="connsiteX83" fmla="*/ 4136571 w 5077097"/>
              <a:gd name="connsiteY83" fmla="*/ 3675017 h 4153989"/>
              <a:gd name="connsiteX84" fmla="*/ 4153988 w 5077097"/>
              <a:gd name="connsiteY84" fmla="*/ 3579223 h 4153989"/>
              <a:gd name="connsiteX85" fmla="*/ 4171406 w 5077097"/>
              <a:gd name="connsiteY85" fmla="*/ 3526971 h 4153989"/>
              <a:gd name="connsiteX86" fmla="*/ 4180114 w 5077097"/>
              <a:gd name="connsiteY86" fmla="*/ 3500846 h 4153989"/>
              <a:gd name="connsiteX87" fmla="*/ 4214948 w 5077097"/>
              <a:gd name="connsiteY87" fmla="*/ 3422469 h 4153989"/>
              <a:gd name="connsiteX88" fmla="*/ 4223657 w 5077097"/>
              <a:gd name="connsiteY88" fmla="*/ 3396343 h 4153989"/>
              <a:gd name="connsiteX89" fmla="*/ 4241074 w 5077097"/>
              <a:gd name="connsiteY89" fmla="*/ 3274423 h 4153989"/>
              <a:gd name="connsiteX90" fmla="*/ 4249783 w 5077097"/>
              <a:gd name="connsiteY90" fmla="*/ 3213463 h 4153989"/>
              <a:gd name="connsiteX91" fmla="*/ 4267200 w 5077097"/>
              <a:gd name="connsiteY91" fmla="*/ 3074126 h 4153989"/>
              <a:gd name="connsiteX92" fmla="*/ 4275908 w 5077097"/>
              <a:gd name="connsiteY92" fmla="*/ 3048000 h 4153989"/>
              <a:gd name="connsiteX93" fmla="*/ 4293326 w 5077097"/>
              <a:gd name="connsiteY93" fmla="*/ 3021874 h 4153989"/>
              <a:gd name="connsiteX94" fmla="*/ 4293326 w 5077097"/>
              <a:gd name="connsiteY94" fmla="*/ 2952206 h 4153989"/>
              <a:gd name="connsiteX95" fmla="*/ 4302034 w 5077097"/>
              <a:gd name="connsiteY95" fmla="*/ 2804160 h 4153989"/>
              <a:gd name="connsiteX96" fmla="*/ 4319451 w 5077097"/>
              <a:gd name="connsiteY96" fmla="*/ 2751909 h 4153989"/>
              <a:gd name="connsiteX97" fmla="*/ 4328160 w 5077097"/>
              <a:gd name="connsiteY97" fmla="*/ 2699657 h 4153989"/>
              <a:gd name="connsiteX98" fmla="*/ 4345577 w 5077097"/>
              <a:gd name="connsiteY98" fmla="*/ 2551611 h 4153989"/>
              <a:gd name="connsiteX99" fmla="*/ 4371703 w 5077097"/>
              <a:gd name="connsiteY99" fmla="*/ 2473234 h 4153989"/>
              <a:gd name="connsiteX100" fmla="*/ 4380411 w 5077097"/>
              <a:gd name="connsiteY100" fmla="*/ 2447109 h 4153989"/>
              <a:gd name="connsiteX101" fmla="*/ 4397828 w 5077097"/>
              <a:gd name="connsiteY101" fmla="*/ 2246811 h 4153989"/>
              <a:gd name="connsiteX102" fmla="*/ 4415246 w 5077097"/>
              <a:gd name="connsiteY102" fmla="*/ 2194560 h 4153989"/>
              <a:gd name="connsiteX103" fmla="*/ 4432663 w 5077097"/>
              <a:gd name="connsiteY103" fmla="*/ 2168434 h 4153989"/>
              <a:gd name="connsiteX104" fmla="*/ 4450080 w 5077097"/>
              <a:gd name="connsiteY104" fmla="*/ 2055223 h 4153989"/>
              <a:gd name="connsiteX105" fmla="*/ 4458788 w 5077097"/>
              <a:gd name="connsiteY105" fmla="*/ 1959429 h 4153989"/>
              <a:gd name="connsiteX106" fmla="*/ 4484914 w 5077097"/>
              <a:gd name="connsiteY106" fmla="*/ 1907177 h 4153989"/>
              <a:gd name="connsiteX107" fmla="*/ 4502331 w 5077097"/>
              <a:gd name="connsiteY107" fmla="*/ 1854926 h 4153989"/>
              <a:gd name="connsiteX108" fmla="*/ 4528457 w 5077097"/>
              <a:gd name="connsiteY108" fmla="*/ 1767840 h 4153989"/>
              <a:gd name="connsiteX109" fmla="*/ 4537166 w 5077097"/>
              <a:gd name="connsiteY109" fmla="*/ 1715589 h 4153989"/>
              <a:gd name="connsiteX110" fmla="*/ 4545874 w 5077097"/>
              <a:gd name="connsiteY110" fmla="*/ 1654629 h 4153989"/>
              <a:gd name="connsiteX111" fmla="*/ 4554583 w 5077097"/>
              <a:gd name="connsiteY111" fmla="*/ 1628503 h 4153989"/>
              <a:gd name="connsiteX112" fmla="*/ 4606834 w 5077097"/>
              <a:gd name="connsiteY112" fmla="*/ 1602377 h 4153989"/>
              <a:gd name="connsiteX113" fmla="*/ 4606834 w 5077097"/>
              <a:gd name="connsiteY113" fmla="*/ 1541417 h 4153989"/>
              <a:gd name="connsiteX114" fmla="*/ 4554583 w 5077097"/>
              <a:gd name="connsiteY114" fmla="*/ 1506583 h 4153989"/>
              <a:gd name="connsiteX115" fmla="*/ 4528457 w 5077097"/>
              <a:gd name="connsiteY115" fmla="*/ 1454331 h 4153989"/>
              <a:gd name="connsiteX116" fmla="*/ 4537166 w 5077097"/>
              <a:gd name="connsiteY116" fmla="*/ 1428206 h 4153989"/>
              <a:gd name="connsiteX117" fmla="*/ 4545874 w 5077097"/>
              <a:gd name="connsiteY117" fmla="*/ 1323703 h 4153989"/>
              <a:gd name="connsiteX118" fmla="*/ 4589417 w 5077097"/>
              <a:gd name="connsiteY118" fmla="*/ 1245326 h 4153989"/>
              <a:gd name="connsiteX119" fmla="*/ 4598126 w 5077097"/>
              <a:gd name="connsiteY119" fmla="*/ 1219200 h 4153989"/>
              <a:gd name="connsiteX120" fmla="*/ 4624251 w 5077097"/>
              <a:gd name="connsiteY120" fmla="*/ 1062446 h 4153989"/>
              <a:gd name="connsiteX121" fmla="*/ 4650377 w 5077097"/>
              <a:gd name="connsiteY121" fmla="*/ 1045029 h 4153989"/>
              <a:gd name="connsiteX122" fmla="*/ 4667794 w 5077097"/>
              <a:gd name="connsiteY122" fmla="*/ 1027611 h 4153989"/>
              <a:gd name="connsiteX123" fmla="*/ 4720046 w 5077097"/>
              <a:gd name="connsiteY123" fmla="*/ 992777 h 4153989"/>
              <a:gd name="connsiteX124" fmla="*/ 4728754 w 5077097"/>
              <a:gd name="connsiteY124" fmla="*/ 966651 h 4153989"/>
              <a:gd name="connsiteX125" fmla="*/ 4746171 w 5077097"/>
              <a:gd name="connsiteY125" fmla="*/ 940526 h 4153989"/>
              <a:gd name="connsiteX126" fmla="*/ 4781006 w 5077097"/>
              <a:gd name="connsiteY126" fmla="*/ 870857 h 4153989"/>
              <a:gd name="connsiteX127" fmla="*/ 4772297 w 5077097"/>
              <a:gd name="connsiteY127" fmla="*/ 809897 h 4153989"/>
              <a:gd name="connsiteX128" fmla="*/ 4720046 w 5077097"/>
              <a:gd name="connsiteY128" fmla="*/ 705394 h 4153989"/>
              <a:gd name="connsiteX129" fmla="*/ 4702628 w 5077097"/>
              <a:gd name="connsiteY129" fmla="*/ 687977 h 4153989"/>
              <a:gd name="connsiteX130" fmla="*/ 4685211 w 5077097"/>
              <a:gd name="connsiteY130" fmla="*/ 635726 h 4153989"/>
              <a:gd name="connsiteX131" fmla="*/ 4676503 w 5077097"/>
              <a:gd name="connsiteY131" fmla="*/ 609600 h 4153989"/>
              <a:gd name="connsiteX132" fmla="*/ 4641668 w 5077097"/>
              <a:gd name="connsiteY132" fmla="*/ 557349 h 4153989"/>
              <a:gd name="connsiteX133" fmla="*/ 4624251 w 5077097"/>
              <a:gd name="connsiteY133" fmla="*/ 426720 h 4153989"/>
              <a:gd name="connsiteX134" fmla="*/ 4632960 w 5077097"/>
              <a:gd name="connsiteY134" fmla="*/ 357051 h 4153989"/>
              <a:gd name="connsiteX135" fmla="*/ 4711337 w 5077097"/>
              <a:gd name="connsiteY135" fmla="*/ 304800 h 4153989"/>
              <a:gd name="connsiteX136" fmla="*/ 4763588 w 5077097"/>
              <a:gd name="connsiteY136" fmla="*/ 269966 h 4153989"/>
              <a:gd name="connsiteX137" fmla="*/ 4781006 w 5077097"/>
              <a:gd name="connsiteY137" fmla="*/ 252549 h 4153989"/>
              <a:gd name="connsiteX138" fmla="*/ 4807131 w 5077097"/>
              <a:gd name="connsiteY138" fmla="*/ 243840 h 4153989"/>
              <a:gd name="connsiteX139" fmla="*/ 4859383 w 5077097"/>
              <a:gd name="connsiteY139" fmla="*/ 209006 h 4153989"/>
              <a:gd name="connsiteX140" fmla="*/ 4885508 w 5077097"/>
              <a:gd name="connsiteY140" fmla="*/ 191589 h 4153989"/>
              <a:gd name="connsiteX141" fmla="*/ 4902926 w 5077097"/>
              <a:gd name="connsiteY141" fmla="*/ 174171 h 4153989"/>
              <a:gd name="connsiteX142" fmla="*/ 4929051 w 5077097"/>
              <a:gd name="connsiteY142" fmla="*/ 165463 h 4153989"/>
              <a:gd name="connsiteX143" fmla="*/ 4955177 w 5077097"/>
              <a:gd name="connsiteY143" fmla="*/ 130629 h 4153989"/>
              <a:gd name="connsiteX144" fmla="*/ 5007428 w 5077097"/>
              <a:gd name="connsiteY144" fmla="*/ 95794 h 4153989"/>
              <a:gd name="connsiteX145" fmla="*/ 5042263 w 5077097"/>
              <a:gd name="connsiteY145" fmla="*/ 43543 h 4153989"/>
              <a:gd name="connsiteX146" fmla="*/ 5059680 w 5077097"/>
              <a:gd name="connsiteY146" fmla="*/ 17417 h 4153989"/>
              <a:gd name="connsiteX147" fmla="*/ 5077097 w 5077097"/>
              <a:gd name="connsiteY147" fmla="*/ 0 h 4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077097" h="4153989">
                <a:moveTo>
                  <a:pt x="0" y="3300549"/>
                </a:moveTo>
                <a:cubicBezTo>
                  <a:pt x="20320" y="3309257"/>
                  <a:pt x="41186" y="3316787"/>
                  <a:pt x="60960" y="3326674"/>
                </a:cubicBezTo>
                <a:cubicBezTo>
                  <a:pt x="70322" y="3331355"/>
                  <a:pt x="78913" y="3337553"/>
                  <a:pt x="87086" y="3344091"/>
                </a:cubicBezTo>
                <a:cubicBezTo>
                  <a:pt x="93497" y="3349220"/>
                  <a:pt x="96880" y="3358460"/>
                  <a:pt x="104503" y="3361509"/>
                </a:cubicBezTo>
                <a:cubicBezTo>
                  <a:pt x="146491" y="3378305"/>
                  <a:pt x="199680" y="3382114"/>
                  <a:pt x="243840" y="3387634"/>
                </a:cubicBezTo>
                <a:cubicBezTo>
                  <a:pt x="296480" y="3400795"/>
                  <a:pt x="267328" y="3392560"/>
                  <a:pt x="330926" y="3413760"/>
                </a:cubicBezTo>
                <a:lnTo>
                  <a:pt x="383177" y="3431177"/>
                </a:lnTo>
                <a:lnTo>
                  <a:pt x="444137" y="3439886"/>
                </a:lnTo>
                <a:lnTo>
                  <a:pt x="574766" y="3483429"/>
                </a:lnTo>
                <a:lnTo>
                  <a:pt x="600891" y="3492137"/>
                </a:lnTo>
                <a:cubicBezTo>
                  <a:pt x="609600" y="3495040"/>
                  <a:pt x="617908" y="3499707"/>
                  <a:pt x="627017" y="3500846"/>
                </a:cubicBezTo>
                <a:lnTo>
                  <a:pt x="696686" y="3509554"/>
                </a:lnTo>
                <a:cubicBezTo>
                  <a:pt x="766354" y="3506651"/>
                  <a:pt x="836139" y="3505814"/>
                  <a:pt x="905691" y="3500846"/>
                </a:cubicBezTo>
                <a:cubicBezTo>
                  <a:pt x="919606" y="3499852"/>
                  <a:pt x="952045" y="3488297"/>
                  <a:pt x="966651" y="3483429"/>
                </a:cubicBezTo>
                <a:cubicBezTo>
                  <a:pt x="1008052" y="3455828"/>
                  <a:pt x="982849" y="3469320"/>
                  <a:pt x="1045028" y="3448594"/>
                </a:cubicBezTo>
                <a:cubicBezTo>
                  <a:pt x="1045033" y="3448592"/>
                  <a:pt x="1097276" y="3431180"/>
                  <a:pt x="1097280" y="3431177"/>
                </a:cubicBezTo>
                <a:cubicBezTo>
                  <a:pt x="1105989" y="3425371"/>
                  <a:pt x="1113842" y="3418011"/>
                  <a:pt x="1123406" y="3413760"/>
                </a:cubicBezTo>
                <a:cubicBezTo>
                  <a:pt x="1140183" y="3406304"/>
                  <a:pt x="1175657" y="3396343"/>
                  <a:pt x="1175657" y="3396343"/>
                </a:cubicBezTo>
                <a:cubicBezTo>
                  <a:pt x="1184366" y="3390537"/>
                  <a:pt x="1192422" y="3383607"/>
                  <a:pt x="1201783" y="3378926"/>
                </a:cubicBezTo>
                <a:cubicBezTo>
                  <a:pt x="1209993" y="3374821"/>
                  <a:pt x="1219052" y="3372632"/>
                  <a:pt x="1227908" y="3370217"/>
                </a:cubicBezTo>
                <a:cubicBezTo>
                  <a:pt x="1285667" y="3354464"/>
                  <a:pt x="1290348" y="3354246"/>
                  <a:pt x="1341120" y="3344091"/>
                </a:cubicBezTo>
                <a:cubicBezTo>
                  <a:pt x="1387566" y="3346994"/>
                  <a:pt x="1434280" y="3347028"/>
                  <a:pt x="1480457" y="3352800"/>
                </a:cubicBezTo>
                <a:cubicBezTo>
                  <a:pt x="1504210" y="3355769"/>
                  <a:pt x="1527417" y="3362647"/>
                  <a:pt x="1550126" y="3370217"/>
                </a:cubicBezTo>
                <a:lnTo>
                  <a:pt x="1602377" y="3387634"/>
                </a:lnTo>
                <a:cubicBezTo>
                  <a:pt x="1611086" y="3393440"/>
                  <a:pt x="1618939" y="3400800"/>
                  <a:pt x="1628503" y="3405051"/>
                </a:cubicBezTo>
                <a:cubicBezTo>
                  <a:pt x="1645280" y="3412508"/>
                  <a:pt x="1665478" y="3412285"/>
                  <a:pt x="1680754" y="3422469"/>
                </a:cubicBezTo>
                <a:cubicBezTo>
                  <a:pt x="1714518" y="3444978"/>
                  <a:pt x="1696951" y="3436576"/>
                  <a:pt x="1733006" y="3448594"/>
                </a:cubicBezTo>
                <a:cubicBezTo>
                  <a:pt x="1767694" y="3500627"/>
                  <a:pt x="1729812" y="3455387"/>
                  <a:pt x="1776548" y="3483429"/>
                </a:cubicBezTo>
                <a:cubicBezTo>
                  <a:pt x="1783589" y="3487653"/>
                  <a:pt x="1786622" y="3497174"/>
                  <a:pt x="1793966" y="3500846"/>
                </a:cubicBezTo>
                <a:cubicBezTo>
                  <a:pt x="1810387" y="3509056"/>
                  <a:pt x="1828800" y="3512457"/>
                  <a:pt x="1846217" y="3518263"/>
                </a:cubicBezTo>
                <a:lnTo>
                  <a:pt x="1872343" y="3526971"/>
                </a:lnTo>
                <a:cubicBezTo>
                  <a:pt x="1881051" y="3529874"/>
                  <a:pt x="1889413" y="3534171"/>
                  <a:pt x="1898468" y="3535680"/>
                </a:cubicBezTo>
                <a:cubicBezTo>
                  <a:pt x="1915885" y="3538583"/>
                  <a:pt x="1933483" y="3540559"/>
                  <a:pt x="1950720" y="3544389"/>
                </a:cubicBezTo>
                <a:cubicBezTo>
                  <a:pt x="1982261" y="3551398"/>
                  <a:pt x="1978394" y="3557200"/>
                  <a:pt x="2011680" y="3570514"/>
                </a:cubicBezTo>
                <a:cubicBezTo>
                  <a:pt x="2028726" y="3577332"/>
                  <a:pt x="2045593" y="3587058"/>
                  <a:pt x="2063931" y="3587931"/>
                </a:cubicBezTo>
                <a:lnTo>
                  <a:pt x="2246811" y="3596640"/>
                </a:lnTo>
                <a:cubicBezTo>
                  <a:pt x="2277123" y="3600008"/>
                  <a:pt x="2346566" y="3602183"/>
                  <a:pt x="2377440" y="3622766"/>
                </a:cubicBezTo>
                <a:lnTo>
                  <a:pt x="2429691" y="3657600"/>
                </a:lnTo>
                <a:cubicBezTo>
                  <a:pt x="2438400" y="3663406"/>
                  <a:pt x="2445888" y="3671707"/>
                  <a:pt x="2455817" y="3675017"/>
                </a:cubicBezTo>
                <a:lnTo>
                  <a:pt x="2612571" y="3727269"/>
                </a:lnTo>
                <a:cubicBezTo>
                  <a:pt x="2612576" y="3727271"/>
                  <a:pt x="2664819" y="3744683"/>
                  <a:pt x="2664823" y="3744686"/>
                </a:cubicBezTo>
                <a:cubicBezTo>
                  <a:pt x="2698586" y="3767195"/>
                  <a:pt x="2681019" y="3758794"/>
                  <a:pt x="2717074" y="3770811"/>
                </a:cubicBezTo>
                <a:cubicBezTo>
                  <a:pt x="2733274" y="3787012"/>
                  <a:pt x="2738644" y="3794660"/>
                  <a:pt x="2760617" y="3805646"/>
                </a:cubicBezTo>
                <a:cubicBezTo>
                  <a:pt x="2768828" y="3809751"/>
                  <a:pt x="2778034" y="3811451"/>
                  <a:pt x="2786743" y="3814354"/>
                </a:cubicBezTo>
                <a:cubicBezTo>
                  <a:pt x="2795451" y="3820160"/>
                  <a:pt x="2803507" y="3827090"/>
                  <a:pt x="2812868" y="3831771"/>
                </a:cubicBezTo>
                <a:cubicBezTo>
                  <a:pt x="2826787" y="3838731"/>
                  <a:pt x="2860808" y="3845469"/>
                  <a:pt x="2873828" y="3849189"/>
                </a:cubicBezTo>
                <a:cubicBezTo>
                  <a:pt x="2894151" y="3854996"/>
                  <a:pt x="2917367" y="3863700"/>
                  <a:pt x="2934788" y="3875314"/>
                </a:cubicBezTo>
                <a:cubicBezTo>
                  <a:pt x="2941620" y="3879868"/>
                  <a:pt x="2945165" y="3888507"/>
                  <a:pt x="2952206" y="3892731"/>
                </a:cubicBezTo>
                <a:cubicBezTo>
                  <a:pt x="2960077" y="3897454"/>
                  <a:pt x="2970307" y="3896982"/>
                  <a:pt x="2978331" y="3901440"/>
                </a:cubicBezTo>
                <a:cubicBezTo>
                  <a:pt x="2996630" y="3911606"/>
                  <a:pt x="3010275" y="3931197"/>
                  <a:pt x="3030583" y="3936274"/>
                </a:cubicBezTo>
                <a:cubicBezTo>
                  <a:pt x="3042194" y="3939177"/>
                  <a:pt x="3053953" y="3941544"/>
                  <a:pt x="3065417" y="3944983"/>
                </a:cubicBezTo>
                <a:cubicBezTo>
                  <a:pt x="3083002" y="3950259"/>
                  <a:pt x="3099857" y="3957947"/>
                  <a:pt x="3117668" y="3962400"/>
                </a:cubicBezTo>
                <a:cubicBezTo>
                  <a:pt x="3129280" y="3965303"/>
                  <a:pt x="3140819" y="3968513"/>
                  <a:pt x="3152503" y="3971109"/>
                </a:cubicBezTo>
                <a:cubicBezTo>
                  <a:pt x="3170397" y="3975085"/>
                  <a:pt x="3203493" y="3979187"/>
                  <a:pt x="3222171" y="3988526"/>
                </a:cubicBezTo>
                <a:cubicBezTo>
                  <a:pt x="3231532" y="3993207"/>
                  <a:pt x="3239588" y="4000137"/>
                  <a:pt x="3248297" y="4005943"/>
                </a:cubicBezTo>
                <a:lnTo>
                  <a:pt x="3283131" y="4058194"/>
                </a:lnTo>
                <a:cubicBezTo>
                  <a:pt x="3288937" y="4066903"/>
                  <a:pt x="3293147" y="4076919"/>
                  <a:pt x="3300548" y="4084320"/>
                </a:cubicBezTo>
                <a:cubicBezTo>
                  <a:pt x="3306354" y="4090126"/>
                  <a:pt x="3312837" y="4095326"/>
                  <a:pt x="3317966" y="4101737"/>
                </a:cubicBezTo>
                <a:cubicBezTo>
                  <a:pt x="3324504" y="4109910"/>
                  <a:pt x="3326507" y="4122316"/>
                  <a:pt x="3335383" y="4127863"/>
                </a:cubicBezTo>
                <a:cubicBezTo>
                  <a:pt x="3350951" y="4137593"/>
                  <a:pt x="3370217" y="4139474"/>
                  <a:pt x="3387634" y="4145280"/>
                </a:cubicBezTo>
                <a:lnTo>
                  <a:pt x="3413760" y="4153989"/>
                </a:lnTo>
                <a:cubicBezTo>
                  <a:pt x="3436983" y="4151086"/>
                  <a:pt x="3460849" y="4151438"/>
                  <a:pt x="3483428" y="4145280"/>
                </a:cubicBezTo>
                <a:cubicBezTo>
                  <a:pt x="3502713" y="4140020"/>
                  <a:pt x="3522261" y="4112920"/>
                  <a:pt x="3535680" y="4101737"/>
                </a:cubicBezTo>
                <a:cubicBezTo>
                  <a:pt x="3543721" y="4095037"/>
                  <a:pt x="3552242" y="4088571"/>
                  <a:pt x="3561806" y="4084320"/>
                </a:cubicBezTo>
                <a:cubicBezTo>
                  <a:pt x="3578583" y="4076864"/>
                  <a:pt x="3614057" y="4066903"/>
                  <a:pt x="3614057" y="4066903"/>
                </a:cubicBezTo>
                <a:cubicBezTo>
                  <a:pt x="3634377" y="4069806"/>
                  <a:pt x="3654889" y="4071586"/>
                  <a:pt x="3675017" y="4075611"/>
                </a:cubicBezTo>
                <a:cubicBezTo>
                  <a:pt x="3684019" y="4077411"/>
                  <a:pt x="3694652" y="4077829"/>
                  <a:pt x="3701143" y="4084320"/>
                </a:cubicBezTo>
                <a:cubicBezTo>
                  <a:pt x="3715945" y="4099122"/>
                  <a:pt x="3716119" y="4129951"/>
                  <a:pt x="3735977" y="4136571"/>
                </a:cubicBezTo>
                <a:lnTo>
                  <a:pt x="3788228" y="4153989"/>
                </a:lnTo>
                <a:cubicBezTo>
                  <a:pt x="3811451" y="4151086"/>
                  <a:pt x="3835902" y="4153278"/>
                  <a:pt x="3857897" y="4145280"/>
                </a:cubicBezTo>
                <a:cubicBezTo>
                  <a:pt x="3888303" y="4134223"/>
                  <a:pt x="3879843" y="4110306"/>
                  <a:pt x="3901440" y="4093029"/>
                </a:cubicBezTo>
                <a:cubicBezTo>
                  <a:pt x="3908608" y="4087294"/>
                  <a:pt x="3919355" y="4088425"/>
                  <a:pt x="3927566" y="4084320"/>
                </a:cubicBezTo>
                <a:cubicBezTo>
                  <a:pt x="3936927" y="4079639"/>
                  <a:pt x="3944983" y="4072709"/>
                  <a:pt x="3953691" y="4066903"/>
                </a:cubicBezTo>
                <a:cubicBezTo>
                  <a:pt x="4007298" y="3986490"/>
                  <a:pt x="3938889" y="4085405"/>
                  <a:pt x="3988526" y="4023360"/>
                </a:cubicBezTo>
                <a:cubicBezTo>
                  <a:pt x="3995064" y="4015187"/>
                  <a:pt x="4000137" y="4005943"/>
                  <a:pt x="4005943" y="3997234"/>
                </a:cubicBezTo>
                <a:cubicBezTo>
                  <a:pt x="4030609" y="3923234"/>
                  <a:pt x="3996209" y="4013456"/>
                  <a:pt x="4032068" y="3953691"/>
                </a:cubicBezTo>
                <a:cubicBezTo>
                  <a:pt x="4036791" y="3945820"/>
                  <a:pt x="4036672" y="3935776"/>
                  <a:pt x="4040777" y="3927566"/>
                </a:cubicBezTo>
                <a:cubicBezTo>
                  <a:pt x="4045458" y="3918205"/>
                  <a:pt x="4053943" y="3911004"/>
                  <a:pt x="4058194" y="3901440"/>
                </a:cubicBezTo>
                <a:cubicBezTo>
                  <a:pt x="4065650" y="3884663"/>
                  <a:pt x="4065427" y="3864465"/>
                  <a:pt x="4075611" y="3849189"/>
                </a:cubicBezTo>
                <a:cubicBezTo>
                  <a:pt x="4081417" y="3840480"/>
                  <a:pt x="4088777" y="3832627"/>
                  <a:pt x="4093028" y="3823063"/>
                </a:cubicBezTo>
                <a:cubicBezTo>
                  <a:pt x="4100485" y="3806286"/>
                  <a:pt x="4104640" y="3788228"/>
                  <a:pt x="4110446" y="3770811"/>
                </a:cubicBezTo>
                <a:lnTo>
                  <a:pt x="4119154" y="3744686"/>
                </a:lnTo>
                <a:cubicBezTo>
                  <a:pt x="4122057" y="3735977"/>
                  <a:pt x="4126063" y="3727562"/>
                  <a:pt x="4127863" y="3718560"/>
                </a:cubicBezTo>
                <a:cubicBezTo>
                  <a:pt x="4130766" y="3704046"/>
                  <a:pt x="4134138" y="3689617"/>
                  <a:pt x="4136571" y="3675017"/>
                </a:cubicBezTo>
                <a:cubicBezTo>
                  <a:pt x="4145002" y="3624433"/>
                  <a:pt x="4141451" y="3621012"/>
                  <a:pt x="4153988" y="3579223"/>
                </a:cubicBezTo>
                <a:cubicBezTo>
                  <a:pt x="4159264" y="3561638"/>
                  <a:pt x="4165600" y="3544388"/>
                  <a:pt x="4171406" y="3526971"/>
                </a:cubicBezTo>
                <a:cubicBezTo>
                  <a:pt x="4174309" y="3518263"/>
                  <a:pt x="4175022" y="3508484"/>
                  <a:pt x="4180114" y="3500846"/>
                </a:cubicBezTo>
                <a:cubicBezTo>
                  <a:pt x="4207715" y="3459444"/>
                  <a:pt x="4194221" y="3484650"/>
                  <a:pt x="4214948" y="3422469"/>
                </a:cubicBezTo>
                <a:cubicBezTo>
                  <a:pt x="4217851" y="3413760"/>
                  <a:pt x="4221857" y="3405344"/>
                  <a:pt x="4223657" y="3396343"/>
                </a:cubicBezTo>
                <a:cubicBezTo>
                  <a:pt x="4239464" y="3317314"/>
                  <a:pt x="4227283" y="3384755"/>
                  <a:pt x="4241074" y="3274423"/>
                </a:cubicBezTo>
                <a:cubicBezTo>
                  <a:pt x="4243620" y="3254055"/>
                  <a:pt x="4247516" y="3233864"/>
                  <a:pt x="4249783" y="3213463"/>
                </a:cubicBezTo>
                <a:cubicBezTo>
                  <a:pt x="4257356" y="3145305"/>
                  <a:pt x="4253345" y="3129546"/>
                  <a:pt x="4267200" y="3074126"/>
                </a:cubicBezTo>
                <a:cubicBezTo>
                  <a:pt x="4269426" y="3065220"/>
                  <a:pt x="4271803" y="3056211"/>
                  <a:pt x="4275908" y="3048000"/>
                </a:cubicBezTo>
                <a:cubicBezTo>
                  <a:pt x="4280589" y="3038638"/>
                  <a:pt x="4287520" y="3030583"/>
                  <a:pt x="4293326" y="3021874"/>
                </a:cubicBezTo>
                <a:cubicBezTo>
                  <a:pt x="4316547" y="2928983"/>
                  <a:pt x="4293326" y="3045097"/>
                  <a:pt x="4293326" y="2952206"/>
                </a:cubicBezTo>
                <a:cubicBezTo>
                  <a:pt x="4293326" y="2902772"/>
                  <a:pt x="4295640" y="2853179"/>
                  <a:pt x="4302034" y="2804160"/>
                </a:cubicBezTo>
                <a:cubicBezTo>
                  <a:pt x="4304408" y="2785955"/>
                  <a:pt x="4316433" y="2770018"/>
                  <a:pt x="4319451" y="2751909"/>
                </a:cubicBezTo>
                <a:lnTo>
                  <a:pt x="4328160" y="2699657"/>
                </a:lnTo>
                <a:cubicBezTo>
                  <a:pt x="4332218" y="2650964"/>
                  <a:pt x="4332502" y="2599551"/>
                  <a:pt x="4345577" y="2551611"/>
                </a:cubicBezTo>
                <a:cubicBezTo>
                  <a:pt x="4345582" y="2551593"/>
                  <a:pt x="4367346" y="2486306"/>
                  <a:pt x="4371703" y="2473234"/>
                </a:cubicBezTo>
                <a:lnTo>
                  <a:pt x="4380411" y="2447109"/>
                </a:lnTo>
                <a:cubicBezTo>
                  <a:pt x="4385406" y="2352201"/>
                  <a:pt x="4376667" y="2317348"/>
                  <a:pt x="4397828" y="2246811"/>
                </a:cubicBezTo>
                <a:cubicBezTo>
                  <a:pt x="4403104" y="2229226"/>
                  <a:pt x="4405062" y="2209836"/>
                  <a:pt x="4415246" y="2194560"/>
                </a:cubicBezTo>
                <a:lnTo>
                  <a:pt x="4432663" y="2168434"/>
                </a:lnTo>
                <a:cubicBezTo>
                  <a:pt x="4438317" y="2134509"/>
                  <a:pt x="4446347" y="2088822"/>
                  <a:pt x="4450080" y="2055223"/>
                </a:cubicBezTo>
                <a:cubicBezTo>
                  <a:pt x="4453621" y="2023356"/>
                  <a:pt x="4454254" y="1991170"/>
                  <a:pt x="4458788" y="1959429"/>
                </a:cubicBezTo>
                <a:cubicBezTo>
                  <a:pt x="4463802" y="1924328"/>
                  <a:pt x="4470391" y="1939853"/>
                  <a:pt x="4484914" y="1907177"/>
                </a:cubicBezTo>
                <a:cubicBezTo>
                  <a:pt x="4492370" y="1890400"/>
                  <a:pt x="4496525" y="1872343"/>
                  <a:pt x="4502331" y="1854926"/>
                </a:cubicBezTo>
                <a:cubicBezTo>
                  <a:pt x="4511955" y="1826054"/>
                  <a:pt x="4522470" y="1797774"/>
                  <a:pt x="4528457" y="1767840"/>
                </a:cubicBezTo>
                <a:cubicBezTo>
                  <a:pt x="4531920" y="1750526"/>
                  <a:pt x="4534481" y="1733041"/>
                  <a:pt x="4537166" y="1715589"/>
                </a:cubicBezTo>
                <a:cubicBezTo>
                  <a:pt x="4540287" y="1695301"/>
                  <a:pt x="4541849" y="1674757"/>
                  <a:pt x="4545874" y="1654629"/>
                </a:cubicBezTo>
                <a:cubicBezTo>
                  <a:pt x="4547674" y="1645627"/>
                  <a:pt x="4548848" y="1635671"/>
                  <a:pt x="4554583" y="1628503"/>
                </a:cubicBezTo>
                <a:cubicBezTo>
                  <a:pt x="4566860" y="1613156"/>
                  <a:pt x="4589624" y="1608114"/>
                  <a:pt x="4606834" y="1602377"/>
                </a:cubicBezTo>
                <a:cubicBezTo>
                  <a:pt x="4613544" y="1582248"/>
                  <a:pt x="4625311" y="1562533"/>
                  <a:pt x="4606834" y="1541417"/>
                </a:cubicBezTo>
                <a:cubicBezTo>
                  <a:pt x="4593050" y="1525664"/>
                  <a:pt x="4554583" y="1506583"/>
                  <a:pt x="4554583" y="1506583"/>
                </a:cubicBezTo>
                <a:cubicBezTo>
                  <a:pt x="4545778" y="1493375"/>
                  <a:pt x="4528457" y="1472358"/>
                  <a:pt x="4528457" y="1454331"/>
                </a:cubicBezTo>
                <a:cubicBezTo>
                  <a:pt x="4528457" y="1445152"/>
                  <a:pt x="4534263" y="1436914"/>
                  <a:pt x="4537166" y="1428206"/>
                </a:cubicBezTo>
                <a:cubicBezTo>
                  <a:pt x="4540069" y="1393372"/>
                  <a:pt x="4541254" y="1358351"/>
                  <a:pt x="4545874" y="1323703"/>
                </a:cubicBezTo>
                <a:cubicBezTo>
                  <a:pt x="4551710" y="1279935"/>
                  <a:pt x="4571138" y="1300161"/>
                  <a:pt x="4589417" y="1245326"/>
                </a:cubicBezTo>
                <a:lnTo>
                  <a:pt x="4598126" y="1219200"/>
                </a:lnTo>
                <a:cubicBezTo>
                  <a:pt x="4601332" y="1171103"/>
                  <a:pt x="4584113" y="1102583"/>
                  <a:pt x="4624251" y="1062446"/>
                </a:cubicBezTo>
                <a:cubicBezTo>
                  <a:pt x="4631652" y="1055045"/>
                  <a:pt x="4642204" y="1051567"/>
                  <a:pt x="4650377" y="1045029"/>
                </a:cubicBezTo>
                <a:cubicBezTo>
                  <a:pt x="4656788" y="1039900"/>
                  <a:pt x="4661225" y="1032537"/>
                  <a:pt x="4667794" y="1027611"/>
                </a:cubicBezTo>
                <a:cubicBezTo>
                  <a:pt x="4684540" y="1015051"/>
                  <a:pt x="4720046" y="992777"/>
                  <a:pt x="4720046" y="992777"/>
                </a:cubicBezTo>
                <a:cubicBezTo>
                  <a:pt x="4722949" y="984068"/>
                  <a:pt x="4724649" y="974862"/>
                  <a:pt x="4728754" y="966651"/>
                </a:cubicBezTo>
                <a:cubicBezTo>
                  <a:pt x="4733435" y="957290"/>
                  <a:pt x="4741920" y="950090"/>
                  <a:pt x="4746171" y="940526"/>
                </a:cubicBezTo>
                <a:cubicBezTo>
                  <a:pt x="4778192" y="868477"/>
                  <a:pt x="4745235" y="906626"/>
                  <a:pt x="4781006" y="870857"/>
                </a:cubicBezTo>
                <a:cubicBezTo>
                  <a:pt x="4778103" y="850537"/>
                  <a:pt x="4776913" y="829898"/>
                  <a:pt x="4772297" y="809897"/>
                </a:cubicBezTo>
                <a:cubicBezTo>
                  <a:pt x="4763798" y="773069"/>
                  <a:pt x="4747348" y="732694"/>
                  <a:pt x="4720046" y="705394"/>
                </a:cubicBezTo>
                <a:lnTo>
                  <a:pt x="4702628" y="687977"/>
                </a:lnTo>
                <a:lnTo>
                  <a:pt x="4685211" y="635726"/>
                </a:lnTo>
                <a:cubicBezTo>
                  <a:pt x="4682308" y="627017"/>
                  <a:pt x="4681595" y="617238"/>
                  <a:pt x="4676503" y="609600"/>
                </a:cubicBezTo>
                <a:lnTo>
                  <a:pt x="4641668" y="557349"/>
                </a:lnTo>
                <a:cubicBezTo>
                  <a:pt x="4624394" y="505524"/>
                  <a:pt x="4624251" y="511955"/>
                  <a:pt x="4624251" y="426720"/>
                </a:cubicBezTo>
                <a:cubicBezTo>
                  <a:pt x="4624251" y="403316"/>
                  <a:pt x="4621168" y="377267"/>
                  <a:pt x="4632960" y="357051"/>
                </a:cubicBezTo>
                <a:cubicBezTo>
                  <a:pt x="4632961" y="357050"/>
                  <a:pt x="4698274" y="313509"/>
                  <a:pt x="4711337" y="304800"/>
                </a:cubicBezTo>
                <a:lnTo>
                  <a:pt x="4763588" y="269966"/>
                </a:lnTo>
                <a:cubicBezTo>
                  <a:pt x="4769394" y="264160"/>
                  <a:pt x="4773965" y="256773"/>
                  <a:pt x="4781006" y="252549"/>
                </a:cubicBezTo>
                <a:cubicBezTo>
                  <a:pt x="4788877" y="247826"/>
                  <a:pt x="4799107" y="248298"/>
                  <a:pt x="4807131" y="243840"/>
                </a:cubicBezTo>
                <a:cubicBezTo>
                  <a:pt x="4825430" y="233674"/>
                  <a:pt x="4841966" y="220617"/>
                  <a:pt x="4859383" y="209006"/>
                </a:cubicBezTo>
                <a:cubicBezTo>
                  <a:pt x="4868091" y="203200"/>
                  <a:pt x="4878107" y="198990"/>
                  <a:pt x="4885508" y="191589"/>
                </a:cubicBezTo>
                <a:cubicBezTo>
                  <a:pt x="4891314" y="185783"/>
                  <a:pt x="4895885" y="178396"/>
                  <a:pt x="4902926" y="174171"/>
                </a:cubicBezTo>
                <a:cubicBezTo>
                  <a:pt x="4910797" y="169448"/>
                  <a:pt x="4920343" y="168366"/>
                  <a:pt x="4929051" y="165463"/>
                </a:cubicBezTo>
                <a:cubicBezTo>
                  <a:pt x="4937760" y="153852"/>
                  <a:pt x="4944329" y="140272"/>
                  <a:pt x="4955177" y="130629"/>
                </a:cubicBezTo>
                <a:cubicBezTo>
                  <a:pt x="4970822" y="116722"/>
                  <a:pt x="5007428" y="95794"/>
                  <a:pt x="5007428" y="95794"/>
                </a:cubicBezTo>
                <a:lnTo>
                  <a:pt x="5042263" y="43543"/>
                </a:lnTo>
                <a:cubicBezTo>
                  <a:pt x="5048069" y="34834"/>
                  <a:pt x="5052279" y="24818"/>
                  <a:pt x="5059680" y="17417"/>
                </a:cubicBezTo>
                <a:lnTo>
                  <a:pt x="5077097" y="0"/>
                </a:lnTo>
              </a:path>
            </a:pathLst>
          </a:custGeom>
          <a:ln w="76200"/>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68E61640-0E76-0E61-95DE-3EB9484A6175}"/>
              </a:ext>
            </a:extLst>
          </p:cNvPr>
          <p:cNvSpPr/>
          <p:nvPr/>
        </p:nvSpPr>
        <p:spPr>
          <a:xfrm>
            <a:off x="7920446" y="4265012"/>
            <a:ext cx="2602241" cy="45719"/>
          </a:xfrm>
          <a:custGeom>
            <a:avLst/>
            <a:gdLst>
              <a:gd name="connsiteX0" fmla="*/ 3152503 w 3152503"/>
              <a:gd name="connsiteY0" fmla="*/ 4615543 h 4615543"/>
              <a:gd name="connsiteX1" fmla="*/ 3135085 w 3152503"/>
              <a:gd name="connsiteY1" fmla="*/ 4554583 h 4615543"/>
              <a:gd name="connsiteX2" fmla="*/ 3126377 w 3152503"/>
              <a:gd name="connsiteY2" fmla="*/ 4528457 h 4615543"/>
              <a:gd name="connsiteX3" fmla="*/ 3065417 w 3152503"/>
              <a:gd name="connsiteY3" fmla="*/ 4467497 h 4615543"/>
              <a:gd name="connsiteX4" fmla="*/ 3039291 w 3152503"/>
              <a:gd name="connsiteY4" fmla="*/ 4458789 h 4615543"/>
              <a:gd name="connsiteX5" fmla="*/ 3004457 w 3152503"/>
              <a:gd name="connsiteY5" fmla="*/ 4397829 h 4615543"/>
              <a:gd name="connsiteX6" fmla="*/ 2969623 w 3152503"/>
              <a:gd name="connsiteY6" fmla="*/ 4345577 h 4615543"/>
              <a:gd name="connsiteX7" fmla="*/ 2952205 w 3152503"/>
              <a:gd name="connsiteY7" fmla="*/ 4310743 h 4615543"/>
              <a:gd name="connsiteX8" fmla="*/ 2899954 w 3152503"/>
              <a:gd name="connsiteY8" fmla="*/ 4258492 h 4615543"/>
              <a:gd name="connsiteX9" fmla="*/ 2856411 w 3152503"/>
              <a:gd name="connsiteY9" fmla="*/ 4223657 h 4615543"/>
              <a:gd name="connsiteX10" fmla="*/ 2838994 w 3152503"/>
              <a:gd name="connsiteY10" fmla="*/ 4197532 h 4615543"/>
              <a:gd name="connsiteX11" fmla="*/ 2812868 w 3152503"/>
              <a:gd name="connsiteY11" fmla="*/ 4145280 h 4615543"/>
              <a:gd name="connsiteX12" fmla="*/ 2786743 w 3152503"/>
              <a:gd name="connsiteY12" fmla="*/ 4127863 h 4615543"/>
              <a:gd name="connsiteX13" fmla="*/ 2769325 w 3152503"/>
              <a:gd name="connsiteY13" fmla="*/ 4110446 h 4615543"/>
              <a:gd name="connsiteX14" fmla="*/ 2743200 w 3152503"/>
              <a:gd name="connsiteY14" fmla="*/ 4093029 h 4615543"/>
              <a:gd name="connsiteX15" fmla="*/ 2682240 w 3152503"/>
              <a:gd name="connsiteY15" fmla="*/ 4032069 h 4615543"/>
              <a:gd name="connsiteX16" fmla="*/ 2656114 w 3152503"/>
              <a:gd name="connsiteY16" fmla="*/ 4005943 h 4615543"/>
              <a:gd name="connsiteX17" fmla="*/ 2629988 w 3152503"/>
              <a:gd name="connsiteY17" fmla="*/ 3988526 h 4615543"/>
              <a:gd name="connsiteX18" fmla="*/ 2586445 w 3152503"/>
              <a:gd name="connsiteY18" fmla="*/ 3944983 h 4615543"/>
              <a:gd name="connsiteX19" fmla="*/ 2542903 w 3152503"/>
              <a:gd name="connsiteY19" fmla="*/ 3910149 h 4615543"/>
              <a:gd name="connsiteX20" fmla="*/ 2525485 w 3152503"/>
              <a:gd name="connsiteY20" fmla="*/ 3892732 h 4615543"/>
              <a:gd name="connsiteX21" fmla="*/ 2499360 w 3152503"/>
              <a:gd name="connsiteY21" fmla="*/ 3884023 h 4615543"/>
              <a:gd name="connsiteX22" fmla="*/ 2481943 w 3152503"/>
              <a:gd name="connsiteY22" fmla="*/ 3857897 h 4615543"/>
              <a:gd name="connsiteX23" fmla="*/ 2464525 w 3152503"/>
              <a:gd name="connsiteY23" fmla="*/ 3840480 h 4615543"/>
              <a:gd name="connsiteX24" fmla="*/ 2412274 w 3152503"/>
              <a:gd name="connsiteY24" fmla="*/ 3753394 h 4615543"/>
              <a:gd name="connsiteX25" fmla="*/ 2394857 w 3152503"/>
              <a:gd name="connsiteY25" fmla="*/ 3727269 h 4615543"/>
              <a:gd name="connsiteX26" fmla="*/ 2377440 w 3152503"/>
              <a:gd name="connsiteY26" fmla="*/ 3701143 h 4615543"/>
              <a:gd name="connsiteX27" fmla="*/ 2351314 w 3152503"/>
              <a:gd name="connsiteY27" fmla="*/ 3683726 h 4615543"/>
              <a:gd name="connsiteX28" fmla="*/ 2299063 w 3152503"/>
              <a:gd name="connsiteY28" fmla="*/ 3605349 h 4615543"/>
              <a:gd name="connsiteX29" fmla="*/ 2281645 w 3152503"/>
              <a:gd name="connsiteY29" fmla="*/ 3579223 h 4615543"/>
              <a:gd name="connsiteX30" fmla="*/ 2255520 w 3152503"/>
              <a:gd name="connsiteY30" fmla="*/ 3544389 h 4615543"/>
              <a:gd name="connsiteX31" fmla="*/ 2238103 w 3152503"/>
              <a:gd name="connsiteY31" fmla="*/ 3518263 h 4615543"/>
              <a:gd name="connsiteX32" fmla="*/ 2220685 w 3152503"/>
              <a:gd name="connsiteY32" fmla="*/ 3500846 h 4615543"/>
              <a:gd name="connsiteX33" fmla="*/ 2203268 w 3152503"/>
              <a:gd name="connsiteY33" fmla="*/ 3474720 h 4615543"/>
              <a:gd name="connsiteX34" fmla="*/ 2151017 w 3152503"/>
              <a:gd name="connsiteY34" fmla="*/ 3422469 h 4615543"/>
              <a:gd name="connsiteX35" fmla="*/ 2124891 w 3152503"/>
              <a:gd name="connsiteY35" fmla="*/ 3370217 h 4615543"/>
              <a:gd name="connsiteX36" fmla="*/ 2107474 w 3152503"/>
              <a:gd name="connsiteY36" fmla="*/ 3344092 h 4615543"/>
              <a:gd name="connsiteX37" fmla="*/ 2090057 w 3152503"/>
              <a:gd name="connsiteY37" fmla="*/ 3309257 h 4615543"/>
              <a:gd name="connsiteX38" fmla="*/ 2081348 w 3152503"/>
              <a:gd name="connsiteY38" fmla="*/ 3283132 h 4615543"/>
              <a:gd name="connsiteX39" fmla="*/ 2063931 w 3152503"/>
              <a:gd name="connsiteY39" fmla="*/ 3257006 h 4615543"/>
              <a:gd name="connsiteX40" fmla="*/ 2046514 w 3152503"/>
              <a:gd name="connsiteY40" fmla="*/ 3222172 h 4615543"/>
              <a:gd name="connsiteX41" fmla="*/ 2002971 w 3152503"/>
              <a:gd name="connsiteY41" fmla="*/ 3178629 h 4615543"/>
              <a:gd name="connsiteX42" fmla="*/ 1976845 w 3152503"/>
              <a:gd name="connsiteY42" fmla="*/ 3117669 h 4615543"/>
              <a:gd name="connsiteX43" fmla="*/ 1968137 w 3152503"/>
              <a:gd name="connsiteY43" fmla="*/ 3091543 h 4615543"/>
              <a:gd name="connsiteX44" fmla="*/ 1915885 w 3152503"/>
              <a:gd name="connsiteY44" fmla="*/ 3021874 h 4615543"/>
              <a:gd name="connsiteX45" fmla="*/ 1898468 w 3152503"/>
              <a:gd name="connsiteY45" fmla="*/ 2952206 h 4615543"/>
              <a:gd name="connsiteX46" fmla="*/ 1881051 w 3152503"/>
              <a:gd name="connsiteY46" fmla="*/ 2926080 h 4615543"/>
              <a:gd name="connsiteX47" fmla="*/ 1881051 w 3152503"/>
              <a:gd name="connsiteY47" fmla="*/ 2673532 h 4615543"/>
              <a:gd name="connsiteX48" fmla="*/ 1872343 w 3152503"/>
              <a:gd name="connsiteY48" fmla="*/ 2612572 h 4615543"/>
              <a:gd name="connsiteX49" fmla="*/ 1846217 w 3152503"/>
              <a:gd name="connsiteY49" fmla="*/ 2560320 h 4615543"/>
              <a:gd name="connsiteX50" fmla="*/ 1828800 w 3152503"/>
              <a:gd name="connsiteY50" fmla="*/ 2508069 h 4615543"/>
              <a:gd name="connsiteX51" fmla="*/ 1820091 w 3152503"/>
              <a:gd name="connsiteY51" fmla="*/ 2481943 h 4615543"/>
              <a:gd name="connsiteX52" fmla="*/ 1802674 w 3152503"/>
              <a:gd name="connsiteY52" fmla="*/ 2403566 h 4615543"/>
              <a:gd name="connsiteX53" fmla="*/ 1785257 w 3152503"/>
              <a:gd name="connsiteY53" fmla="*/ 2377440 h 4615543"/>
              <a:gd name="connsiteX54" fmla="*/ 1776548 w 3152503"/>
              <a:gd name="connsiteY54" fmla="*/ 2351314 h 4615543"/>
              <a:gd name="connsiteX55" fmla="*/ 1741714 w 3152503"/>
              <a:gd name="connsiteY55" fmla="*/ 2290354 h 4615543"/>
              <a:gd name="connsiteX56" fmla="*/ 1724297 w 3152503"/>
              <a:gd name="connsiteY56" fmla="*/ 2238103 h 4615543"/>
              <a:gd name="connsiteX57" fmla="*/ 1715588 w 3152503"/>
              <a:gd name="connsiteY57" fmla="*/ 2211977 h 4615543"/>
              <a:gd name="connsiteX58" fmla="*/ 1698171 w 3152503"/>
              <a:gd name="connsiteY58" fmla="*/ 2185852 h 4615543"/>
              <a:gd name="connsiteX59" fmla="*/ 1680754 w 3152503"/>
              <a:gd name="connsiteY59" fmla="*/ 2168434 h 4615543"/>
              <a:gd name="connsiteX60" fmla="*/ 1654628 w 3152503"/>
              <a:gd name="connsiteY60" fmla="*/ 2159726 h 4615543"/>
              <a:gd name="connsiteX61" fmla="*/ 1628503 w 3152503"/>
              <a:gd name="connsiteY61" fmla="*/ 2107474 h 4615543"/>
              <a:gd name="connsiteX62" fmla="*/ 1611085 w 3152503"/>
              <a:gd name="connsiteY62" fmla="*/ 2072640 h 4615543"/>
              <a:gd name="connsiteX63" fmla="*/ 1593668 w 3152503"/>
              <a:gd name="connsiteY63" fmla="*/ 2020389 h 4615543"/>
              <a:gd name="connsiteX64" fmla="*/ 1576251 w 3152503"/>
              <a:gd name="connsiteY64" fmla="*/ 1985554 h 4615543"/>
              <a:gd name="connsiteX65" fmla="*/ 1558834 w 3152503"/>
              <a:gd name="connsiteY65" fmla="*/ 1933303 h 4615543"/>
              <a:gd name="connsiteX66" fmla="*/ 1541417 w 3152503"/>
              <a:gd name="connsiteY66" fmla="*/ 1846217 h 4615543"/>
              <a:gd name="connsiteX67" fmla="*/ 1445623 w 3152503"/>
              <a:gd name="connsiteY67" fmla="*/ 1767840 h 4615543"/>
              <a:gd name="connsiteX68" fmla="*/ 1393371 w 3152503"/>
              <a:gd name="connsiteY68" fmla="*/ 1750423 h 4615543"/>
              <a:gd name="connsiteX69" fmla="*/ 1367245 w 3152503"/>
              <a:gd name="connsiteY69" fmla="*/ 1741714 h 4615543"/>
              <a:gd name="connsiteX70" fmla="*/ 1341120 w 3152503"/>
              <a:gd name="connsiteY70" fmla="*/ 1724297 h 4615543"/>
              <a:gd name="connsiteX71" fmla="*/ 1323703 w 3152503"/>
              <a:gd name="connsiteY71" fmla="*/ 1698172 h 4615543"/>
              <a:gd name="connsiteX72" fmla="*/ 1245325 w 3152503"/>
              <a:gd name="connsiteY72" fmla="*/ 1672046 h 4615543"/>
              <a:gd name="connsiteX73" fmla="*/ 1219200 w 3152503"/>
              <a:gd name="connsiteY73" fmla="*/ 1663337 h 4615543"/>
              <a:gd name="connsiteX74" fmla="*/ 1193074 w 3152503"/>
              <a:gd name="connsiteY74" fmla="*/ 1645920 h 4615543"/>
              <a:gd name="connsiteX75" fmla="*/ 1140823 w 3152503"/>
              <a:gd name="connsiteY75" fmla="*/ 1628503 h 4615543"/>
              <a:gd name="connsiteX76" fmla="*/ 1097280 w 3152503"/>
              <a:gd name="connsiteY76" fmla="*/ 1602377 h 4615543"/>
              <a:gd name="connsiteX77" fmla="*/ 1045028 w 3152503"/>
              <a:gd name="connsiteY77" fmla="*/ 1567543 h 4615543"/>
              <a:gd name="connsiteX78" fmla="*/ 1027611 w 3152503"/>
              <a:gd name="connsiteY78" fmla="*/ 1541417 h 4615543"/>
              <a:gd name="connsiteX79" fmla="*/ 1001485 w 3152503"/>
              <a:gd name="connsiteY79" fmla="*/ 1524000 h 4615543"/>
              <a:gd name="connsiteX80" fmla="*/ 992777 w 3152503"/>
              <a:gd name="connsiteY80" fmla="*/ 1497874 h 4615543"/>
              <a:gd name="connsiteX81" fmla="*/ 940525 w 3152503"/>
              <a:gd name="connsiteY81" fmla="*/ 1463040 h 4615543"/>
              <a:gd name="connsiteX82" fmla="*/ 923108 w 3152503"/>
              <a:gd name="connsiteY82" fmla="*/ 1436914 h 4615543"/>
              <a:gd name="connsiteX83" fmla="*/ 879565 w 3152503"/>
              <a:gd name="connsiteY83" fmla="*/ 1384663 h 4615543"/>
              <a:gd name="connsiteX84" fmla="*/ 853440 w 3152503"/>
              <a:gd name="connsiteY84" fmla="*/ 1306286 h 4615543"/>
              <a:gd name="connsiteX85" fmla="*/ 836023 w 3152503"/>
              <a:gd name="connsiteY85" fmla="*/ 1254034 h 4615543"/>
              <a:gd name="connsiteX86" fmla="*/ 827314 w 3152503"/>
              <a:gd name="connsiteY86" fmla="*/ 1219200 h 4615543"/>
              <a:gd name="connsiteX87" fmla="*/ 792480 w 3152503"/>
              <a:gd name="connsiteY87" fmla="*/ 1166949 h 4615543"/>
              <a:gd name="connsiteX88" fmla="*/ 783771 w 3152503"/>
              <a:gd name="connsiteY88" fmla="*/ 1140823 h 4615543"/>
              <a:gd name="connsiteX89" fmla="*/ 766354 w 3152503"/>
              <a:gd name="connsiteY89" fmla="*/ 1114697 h 4615543"/>
              <a:gd name="connsiteX90" fmla="*/ 748937 w 3152503"/>
              <a:gd name="connsiteY90" fmla="*/ 1062446 h 4615543"/>
              <a:gd name="connsiteX91" fmla="*/ 740228 w 3152503"/>
              <a:gd name="connsiteY91" fmla="*/ 1036320 h 4615543"/>
              <a:gd name="connsiteX92" fmla="*/ 731520 w 3152503"/>
              <a:gd name="connsiteY92" fmla="*/ 1001486 h 4615543"/>
              <a:gd name="connsiteX93" fmla="*/ 705394 w 3152503"/>
              <a:gd name="connsiteY93" fmla="*/ 923109 h 4615543"/>
              <a:gd name="connsiteX94" fmla="*/ 696685 w 3152503"/>
              <a:gd name="connsiteY94" fmla="*/ 896983 h 4615543"/>
              <a:gd name="connsiteX95" fmla="*/ 679268 w 3152503"/>
              <a:gd name="connsiteY95" fmla="*/ 818606 h 4615543"/>
              <a:gd name="connsiteX96" fmla="*/ 670560 w 3152503"/>
              <a:gd name="connsiteY96" fmla="*/ 748937 h 4615543"/>
              <a:gd name="connsiteX97" fmla="*/ 653143 w 3152503"/>
              <a:gd name="connsiteY97" fmla="*/ 696686 h 4615543"/>
              <a:gd name="connsiteX98" fmla="*/ 635725 w 3152503"/>
              <a:gd name="connsiteY98" fmla="*/ 635726 h 4615543"/>
              <a:gd name="connsiteX99" fmla="*/ 627017 w 3152503"/>
              <a:gd name="connsiteY99" fmla="*/ 609600 h 4615543"/>
              <a:gd name="connsiteX100" fmla="*/ 609600 w 3152503"/>
              <a:gd name="connsiteY100" fmla="*/ 548640 h 4615543"/>
              <a:gd name="connsiteX101" fmla="*/ 600891 w 3152503"/>
              <a:gd name="connsiteY101" fmla="*/ 522514 h 4615543"/>
              <a:gd name="connsiteX102" fmla="*/ 583474 w 3152503"/>
              <a:gd name="connsiteY102" fmla="*/ 452846 h 4615543"/>
              <a:gd name="connsiteX103" fmla="*/ 574765 w 3152503"/>
              <a:gd name="connsiteY103" fmla="*/ 426720 h 4615543"/>
              <a:gd name="connsiteX104" fmla="*/ 531223 w 3152503"/>
              <a:gd name="connsiteY104" fmla="*/ 383177 h 4615543"/>
              <a:gd name="connsiteX105" fmla="*/ 513805 w 3152503"/>
              <a:gd name="connsiteY105" fmla="*/ 365760 h 4615543"/>
              <a:gd name="connsiteX106" fmla="*/ 461554 w 3152503"/>
              <a:gd name="connsiteY106" fmla="*/ 339634 h 4615543"/>
              <a:gd name="connsiteX107" fmla="*/ 435428 w 3152503"/>
              <a:gd name="connsiteY107" fmla="*/ 313509 h 4615543"/>
              <a:gd name="connsiteX108" fmla="*/ 418011 w 3152503"/>
              <a:gd name="connsiteY108" fmla="*/ 287383 h 4615543"/>
              <a:gd name="connsiteX109" fmla="*/ 365760 w 3152503"/>
              <a:gd name="connsiteY109" fmla="*/ 252549 h 4615543"/>
              <a:gd name="connsiteX110" fmla="*/ 313508 w 3152503"/>
              <a:gd name="connsiteY110" fmla="*/ 226423 h 4615543"/>
              <a:gd name="connsiteX111" fmla="*/ 269965 w 3152503"/>
              <a:gd name="connsiteY111" fmla="*/ 182880 h 4615543"/>
              <a:gd name="connsiteX112" fmla="*/ 243840 w 3152503"/>
              <a:gd name="connsiteY112" fmla="*/ 165463 h 4615543"/>
              <a:gd name="connsiteX113" fmla="*/ 217714 w 3152503"/>
              <a:gd name="connsiteY113" fmla="*/ 139337 h 4615543"/>
              <a:gd name="connsiteX114" fmla="*/ 165463 w 3152503"/>
              <a:gd name="connsiteY114" fmla="*/ 121920 h 4615543"/>
              <a:gd name="connsiteX115" fmla="*/ 113211 w 3152503"/>
              <a:gd name="connsiteY115" fmla="*/ 104503 h 4615543"/>
              <a:gd name="connsiteX116" fmla="*/ 87085 w 3152503"/>
              <a:gd name="connsiteY116" fmla="*/ 87086 h 4615543"/>
              <a:gd name="connsiteX117" fmla="*/ 60960 w 3152503"/>
              <a:gd name="connsiteY117" fmla="*/ 60960 h 4615543"/>
              <a:gd name="connsiteX118" fmla="*/ 26125 w 3152503"/>
              <a:gd name="connsiteY118" fmla="*/ 17417 h 4615543"/>
              <a:gd name="connsiteX119" fmla="*/ 0 w 3152503"/>
              <a:gd name="connsiteY119" fmla="*/ 0 h 461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52503" h="4615543">
                <a:moveTo>
                  <a:pt x="3152503" y="4615543"/>
                </a:moveTo>
                <a:cubicBezTo>
                  <a:pt x="3146697" y="4595223"/>
                  <a:pt x="3141158" y="4574825"/>
                  <a:pt x="3135085" y="4554583"/>
                </a:cubicBezTo>
                <a:cubicBezTo>
                  <a:pt x="3132447" y="4545790"/>
                  <a:pt x="3130482" y="4536668"/>
                  <a:pt x="3126377" y="4528457"/>
                </a:cubicBezTo>
                <a:cubicBezTo>
                  <a:pt x="3113549" y="4502801"/>
                  <a:pt x="3091073" y="4480325"/>
                  <a:pt x="3065417" y="4467497"/>
                </a:cubicBezTo>
                <a:cubicBezTo>
                  <a:pt x="3057206" y="4463392"/>
                  <a:pt x="3048000" y="4461692"/>
                  <a:pt x="3039291" y="4458789"/>
                </a:cubicBezTo>
                <a:cubicBezTo>
                  <a:pt x="2979041" y="4368412"/>
                  <a:pt x="3070750" y="4508319"/>
                  <a:pt x="3004457" y="4397829"/>
                </a:cubicBezTo>
                <a:cubicBezTo>
                  <a:pt x="2993687" y="4379879"/>
                  <a:pt x="2978985" y="4364300"/>
                  <a:pt x="2969623" y="4345577"/>
                </a:cubicBezTo>
                <a:cubicBezTo>
                  <a:pt x="2963817" y="4333966"/>
                  <a:pt x="2960315" y="4320880"/>
                  <a:pt x="2952205" y="4310743"/>
                </a:cubicBezTo>
                <a:cubicBezTo>
                  <a:pt x="2936818" y="4291509"/>
                  <a:pt x="2917371" y="4275909"/>
                  <a:pt x="2899954" y="4258492"/>
                </a:cubicBezTo>
                <a:cubicBezTo>
                  <a:pt x="2875133" y="4233671"/>
                  <a:pt x="2889373" y="4245631"/>
                  <a:pt x="2856411" y="4223657"/>
                </a:cubicBezTo>
                <a:cubicBezTo>
                  <a:pt x="2850605" y="4214949"/>
                  <a:pt x="2843675" y="4206893"/>
                  <a:pt x="2838994" y="4197532"/>
                </a:cubicBezTo>
                <a:cubicBezTo>
                  <a:pt x="2824828" y="4169201"/>
                  <a:pt x="2837825" y="4170238"/>
                  <a:pt x="2812868" y="4145280"/>
                </a:cubicBezTo>
                <a:cubicBezTo>
                  <a:pt x="2805467" y="4137879"/>
                  <a:pt x="2794916" y="4134401"/>
                  <a:pt x="2786743" y="4127863"/>
                </a:cubicBezTo>
                <a:cubicBezTo>
                  <a:pt x="2780332" y="4122734"/>
                  <a:pt x="2775736" y="4115575"/>
                  <a:pt x="2769325" y="4110446"/>
                </a:cubicBezTo>
                <a:cubicBezTo>
                  <a:pt x="2761152" y="4103908"/>
                  <a:pt x="2750979" y="4100031"/>
                  <a:pt x="2743200" y="4093029"/>
                </a:cubicBezTo>
                <a:cubicBezTo>
                  <a:pt x="2721840" y="4073805"/>
                  <a:pt x="2702560" y="4052389"/>
                  <a:pt x="2682240" y="4032069"/>
                </a:cubicBezTo>
                <a:cubicBezTo>
                  <a:pt x="2673531" y="4023360"/>
                  <a:pt x="2666362" y="4012775"/>
                  <a:pt x="2656114" y="4005943"/>
                </a:cubicBezTo>
                <a:lnTo>
                  <a:pt x="2629988" y="3988526"/>
                </a:lnTo>
                <a:cubicBezTo>
                  <a:pt x="2583543" y="3918857"/>
                  <a:pt x="2644502" y="4003040"/>
                  <a:pt x="2586445" y="3944983"/>
                </a:cubicBezTo>
                <a:cubicBezTo>
                  <a:pt x="2547054" y="3905592"/>
                  <a:pt x="2593764" y="3927102"/>
                  <a:pt x="2542903" y="3910149"/>
                </a:cubicBezTo>
                <a:cubicBezTo>
                  <a:pt x="2537097" y="3904343"/>
                  <a:pt x="2532526" y="3896956"/>
                  <a:pt x="2525485" y="3892732"/>
                </a:cubicBezTo>
                <a:cubicBezTo>
                  <a:pt x="2517614" y="3888009"/>
                  <a:pt x="2506528" y="3889758"/>
                  <a:pt x="2499360" y="3884023"/>
                </a:cubicBezTo>
                <a:cubicBezTo>
                  <a:pt x="2491187" y="3877484"/>
                  <a:pt x="2488481" y="3866070"/>
                  <a:pt x="2481943" y="3857897"/>
                </a:cubicBezTo>
                <a:cubicBezTo>
                  <a:pt x="2476814" y="3851486"/>
                  <a:pt x="2470331" y="3846286"/>
                  <a:pt x="2464525" y="3840480"/>
                </a:cubicBezTo>
                <a:cubicBezTo>
                  <a:pt x="2437748" y="3786925"/>
                  <a:pt x="2454307" y="3816444"/>
                  <a:pt x="2412274" y="3753394"/>
                </a:cubicBezTo>
                <a:lnTo>
                  <a:pt x="2394857" y="3727269"/>
                </a:lnTo>
                <a:cubicBezTo>
                  <a:pt x="2389051" y="3718560"/>
                  <a:pt x="2386149" y="3706949"/>
                  <a:pt x="2377440" y="3701143"/>
                </a:cubicBezTo>
                <a:lnTo>
                  <a:pt x="2351314" y="3683726"/>
                </a:lnTo>
                <a:lnTo>
                  <a:pt x="2299063" y="3605349"/>
                </a:lnTo>
                <a:cubicBezTo>
                  <a:pt x="2293257" y="3596640"/>
                  <a:pt x="2287925" y="3587596"/>
                  <a:pt x="2281645" y="3579223"/>
                </a:cubicBezTo>
                <a:cubicBezTo>
                  <a:pt x="2272937" y="3567612"/>
                  <a:pt x="2263956" y="3556200"/>
                  <a:pt x="2255520" y="3544389"/>
                </a:cubicBezTo>
                <a:cubicBezTo>
                  <a:pt x="2249437" y="3535872"/>
                  <a:pt x="2244641" y="3526436"/>
                  <a:pt x="2238103" y="3518263"/>
                </a:cubicBezTo>
                <a:cubicBezTo>
                  <a:pt x="2232974" y="3511852"/>
                  <a:pt x="2225814" y="3507257"/>
                  <a:pt x="2220685" y="3500846"/>
                </a:cubicBezTo>
                <a:cubicBezTo>
                  <a:pt x="2214147" y="3492673"/>
                  <a:pt x="2210222" y="3482543"/>
                  <a:pt x="2203268" y="3474720"/>
                </a:cubicBezTo>
                <a:cubicBezTo>
                  <a:pt x="2186904" y="3456310"/>
                  <a:pt x="2164680" y="3442964"/>
                  <a:pt x="2151017" y="3422469"/>
                </a:cubicBezTo>
                <a:cubicBezTo>
                  <a:pt x="2101099" y="3347591"/>
                  <a:pt x="2160949" y="3442332"/>
                  <a:pt x="2124891" y="3370217"/>
                </a:cubicBezTo>
                <a:cubicBezTo>
                  <a:pt x="2120210" y="3360856"/>
                  <a:pt x="2112667" y="3353179"/>
                  <a:pt x="2107474" y="3344092"/>
                </a:cubicBezTo>
                <a:cubicBezTo>
                  <a:pt x="2101033" y="3332820"/>
                  <a:pt x="2095171" y="3321189"/>
                  <a:pt x="2090057" y="3309257"/>
                </a:cubicBezTo>
                <a:cubicBezTo>
                  <a:pt x="2086441" y="3300820"/>
                  <a:pt x="2085453" y="3291342"/>
                  <a:pt x="2081348" y="3283132"/>
                </a:cubicBezTo>
                <a:cubicBezTo>
                  <a:pt x="2076667" y="3273771"/>
                  <a:pt x="2069124" y="3266093"/>
                  <a:pt x="2063931" y="3257006"/>
                </a:cubicBezTo>
                <a:cubicBezTo>
                  <a:pt x="2057490" y="3245735"/>
                  <a:pt x="2054484" y="3232419"/>
                  <a:pt x="2046514" y="3222172"/>
                </a:cubicBezTo>
                <a:cubicBezTo>
                  <a:pt x="2033912" y="3205969"/>
                  <a:pt x="2002971" y="3178629"/>
                  <a:pt x="2002971" y="3178629"/>
                </a:cubicBezTo>
                <a:cubicBezTo>
                  <a:pt x="1984847" y="3106127"/>
                  <a:pt x="2006917" y="3177811"/>
                  <a:pt x="1976845" y="3117669"/>
                </a:cubicBezTo>
                <a:cubicBezTo>
                  <a:pt x="1972740" y="3109458"/>
                  <a:pt x="1972595" y="3099568"/>
                  <a:pt x="1968137" y="3091543"/>
                </a:cubicBezTo>
                <a:cubicBezTo>
                  <a:pt x="1943520" y="3047232"/>
                  <a:pt x="1942310" y="3048299"/>
                  <a:pt x="1915885" y="3021874"/>
                </a:cubicBezTo>
                <a:cubicBezTo>
                  <a:pt x="1912572" y="3005308"/>
                  <a:pt x="1907395" y="2970061"/>
                  <a:pt x="1898468" y="2952206"/>
                </a:cubicBezTo>
                <a:cubicBezTo>
                  <a:pt x="1893787" y="2942845"/>
                  <a:pt x="1886857" y="2934789"/>
                  <a:pt x="1881051" y="2926080"/>
                </a:cubicBezTo>
                <a:cubicBezTo>
                  <a:pt x="1847359" y="2824996"/>
                  <a:pt x="1881051" y="2936311"/>
                  <a:pt x="1881051" y="2673532"/>
                </a:cubicBezTo>
                <a:cubicBezTo>
                  <a:pt x="1881051" y="2653006"/>
                  <a:pt x="1876368" y="2632700"/>
                  <a:pt x="1872343" y="2612572"/>
                </a:cubicBezTo>
                <a:cubicBezTo>
                  <a:pt x="1863682" y="2569265"/>
                  <a:pt x="1864898" y="2602352"/>
                  <a:pt x="1846217" y="2560320"/>
                </a:cubicBezTo>
                <a:cubicBezTo>
                  <a:pt x="1838761" y="2543543"/>
                  <a:pt x="1834606" y="2525486"/>
                  <a:pt x="1828800" y="2508069"/>
                </a:cubicBezTo>
                <a:lnTo>
                  <a:pt x="1820091" y="2481943"/>
                </a:lnTo>
                <a:cubicBezTo>
                  <a:pt x="1816746" y="2461870"/>
                  <a:pt x="1813394" y="2425007"/>
                  <a:pt x="1802674" y="2403566"/>
                </a:cubicBezTo>
                <a:cubicBezTo>
                  <a:pt x="1797993" y="2394205"/>
                  <a:pt x="1789938" y="2386801"/>
                  <a:pt x="1785257" y="2377440"/>
                </a:cubicBezTo>
                <a:cubicBezTo>
                  <a:pt x="1781152" y="2369229"/>
                  <a:pt x="1780653" y="2359525"/>
                  <a:pt x="1776548" y="2351314"/>
                </a:cubicBezTo>
                <a:cubicBezTo>
                  <a:pt x="1745127" y="2288473"/>
                  <a:pt x="1772250" y="2366695"/>
                  <a:pt x="1741714" y="2290354"/>
                </a:cubicBezTo>
                <a:cubicBezTo>
                  <a:pt x="1734896" y="2273308"/>
                  <a:pt x="1730103" y="2255520"/>
                  <a:pt x="1724297" y="2238103"/>
                </a:cubicBezTo>
                <a:cubicBezTo>
                  <a:pt x="1721394" y="2229394"/>
                  <a:pt x="1720680" y="2219615"/>
                  <a:pt x="1715588" y="2211977"/>
                </a:cubicBezTo>
                <a:cubicBezTo>
                  <a:pt x="1709782" y="2203269"/>
                  <a:pt x="1704709" y="2194025"/>
                  <a:pt x="1698171" y="2185852"/>
                </a:cubicBezTo>
                <a:cubicBezTo>
                  <a:pt x="1693042" y="2179441"/>
                  <a:pt x="1687795" y="2172658"/>
                  <a:pt x="1680754" y="2168434"/>
                </a:cubicBezTo>
                <a:cubicBezTo>
                  <a:pt x="1672883" y="2163711"/>
                  <a:pt x="1663337" y="2162629"/>
                  <a:pt x="1654628" y="2159726"/>
                </a:cubicBezTo>
                <a:cubicBezTo>
                  <a:pt x="1621152" y="2109512"/>
                  <a:pt x="1650139" y="2157957"/>
                  <a:pt x="1628503" y="2107474"/>
                </a:cubicBezTo>
                <a:cubicBezTo>
                  <a:pt x="1623389" y="2095542"/>
                  <a:pt x="1615907" y="2084693"/>
                  <a:pt x="1611085" y="2072640"/>
                </a:cubicBezTo>
                <a:cubicBezTo>
                  <a:pt x="1604266" y="2055594"/>
                  <a:pt x="1601878" y="2036810"/>
                  <a:pt x="1593668" y="2020389"/>
                </a:cubicBezTo>
                <a:cubicBezTo>
                  <a:pt x="1587862" y="2008777"/>
                  <a:pt x="1581072" y="1997608"/>
                  <a:pt x="1576251" y="1985554"/>
                </a:cubicBezTo>
                <a:cubicBezTo>
                  <a:pt x="1569433" y="1968508"/>
                  <a:pt x="1558834" y="1933303"/>
                  <a:pt x="1558834" y="1933303"/>
                </a:cubicBezTo>
                <a:cubicBezTo>
                  <a:pt x="1558824" y="1933234"/>
                  <a:pt x="1552145" y="1860521"/>
                  <a:pt x="1541417" y="1846217"/>
                </a:cubicBezTo>
                <a:cubicBezTo>
                  <a:pt x="1525183" y="1824571"/>
                  <a:pt x="1472009" y="1776635"/>
                  <a:pt x="1445623" y="1767840"/>
                </a:cubicBezTo>
                <a:lnTo>
                  <a:pt x="1393371" y="1750423"/>
                </a:lnTo>
                <a:cubicBezTo>
                  <a:pt x="1384662" y="1747520"/>
                  <a:pt x="1374883" y="1746806"/>
                  <a:pt x="1367245" y="1741714"/>
                </a:cubicBezTo>
                <a:lnTo>
                  <a:pt x="1341120" y="1724297"/>
                </a:lnTo>
                <a:cubicBezTo>
                  <a:pt x="1335314" y="1715589"/>
                  <a:pt x="1332578" y="1703719"/>
                  <a:pt x="1323703" y="1698172"/>
                </a:cubicBezTo>
                <a:cubicBezTo>
                  <a:pt x="1323693" y="1698166"/>
                  <a:pt x="1258394" y="1676402"/>
                  <a:pt x="1245325" y="1672046"/>
                </a:cubicBezTo>
                <a:cubicBezTo>
                  <a:pt x="1236617" y="1669143"/>
                  <a:pt x="1226838" y="1668429"/>
                  <a:pt x="1219200" y="1663337"/>
                </a:cubicBezTo>
                <a:cubicBezTo>
                  <a:pt x="1210491" y="1657531"/>
                  <a:pt x="1202638" y="1650171"/>
                  <a:pt x="1193074" y="1645920"/>
                </a:cubicBezTo>
                <a:cubicBezTo>
                  <a:pt x="1176297" y="1638464"/>
                  <a:pt x="1140823" y="1628503"/>
                  <a:pt x="1140823" y="1628503"/>
                </a:cubicBezTo>
                <a:cubicBezTo>
                  <a:pt x="1101746" y="1589428"/>
                  <a:pt x="1148152" y="1630639"/>
                  <a:pt x="1097280" y="1602377"/>
                </a:cubicBezTo>
                <a:cubicBezTo>
                  <a:pt x="1078981" y="1592211"/>
                  <a:pt x="1045028" y="1567543"/>
                  <a:pt x="1045028" y="1567543"/>
                </a:cubicBezTo>
                <a:cubicBezTo>
                  <a:pt x="1039222" y="1558834"/>
                  <a:pt x="1035012" y="1548818"/>
                  <a:pt x="1027611" y="1541417"/>
                </a:cubicBezTo>
                <a:cubicBezTo>
                  <a:pt x="1020210" y="1534016"/>
                  <a:pt x="1008023" y="1532173"/>
                  <a:pt x="1001485" y="1524000"/>
                </a:cubicBezTo>
                <a:cubicBezTo>
                  <a:pt x="995751" y="1516832"/>
                  <a:pt x="999268" y="1504365"/>
                  <a:pt x="992777" y="1497874"/>
                </a:cubicBezTo>
                <a:cubicBezTo>
                  <a:pt x="977975" y="1483072"/>
                  <a:pt x="940525" y="1463040"/>
                  <a:pt x="940525" y="1463040"/>
                </a:cubicBezTo>
                <a:cubicBezTo>
                  <a:pt x="934719" y="1454331"/>
                  <a:pt x="929808" y="1444955"/>
                  <a:pt x="923108" y="1436914"/>
                </a:cubicBezTo>
                <a:cubicBezTo>
                  <a:pt x="867224" y="1369853"/>
                  <a:pt x="922816" y="1449537"/>
                  <a:pt x="879565" y="1384663"/>
                </a:cubicBezTo>
                <a:lnTo>
                  <a:pt x="853440" y="1306286"/>
                </a:lnTo>
                <a:lnTo>
                  <a:pt x="836023" y="1254034"/>
                </a:lnTo>
                <a:cubicBezTo>
                  <a:pt x="833120" y="1242423"/>
                  <a:pt x="832667" y="1229905"/>
                  <a:pt x="827314" y="1219200"/>
                </a:cubicBezTo>
                <a:cubicBezTo>
                  <a:pt x="817953" y="1200477"/>
                  <a:pt x="799100" y="1186807"/>
                  <a:pt x="792480" y="1166949"/>
                </a:cubicBezTo>
                <a:cubicBezTo>
                  <a:pt x="789577" y="1158240"/>
                  <a:pt x="787876" y="1149034"/>
                  <a:pt x="783771" y="1140823"/>
                </a:cubicBezTo>
                <a:cubicBezTo>
                  <a:pt x="779090" y="1131462"/>
                  <a:pt x="770605" y="1124261"/>
                  <a:pt x="766354" y="1114697"/>
                </a:cubicBezTo>
                <a:cubicBezTo>
                  <a:pt x="758898" y="1097920"/>
                  <a:pt x="754743" y="1079863"/>
                  <a:pt x="748937" y="1062446"/>
                </a:cubicBezTo>
                <a:cubicBezTo>
                  <a:pt x="746034" y="1053737"/>
                  <a:pt x="742454" y="1045226"/>
                  <a:pt x="740228" y="1036320"/>
                </a:cubicBezTo>
                <a:cubicBezTo>
                  <a:pt x="737325" y="1024709"/>
                  <a:pt x="734959" y="1012950"/>
                  <a:pt x="731520" y="1001486"/>
                </a:cubicBezTo>
                <a:cubicBezTo>
                  <a:pt x="731501" y="1001423"/>
                  <a:pt x="709759" y="936203"/>
                  <a:pt x="705394" y="923109"/>
                </a:cubicBezTo>
                <a:cubicBezTo>
                  <a:pt x="702491" y="914400"/>
                  <a:pt x="698911" y="905889"/>
                  <a:pt x="696685" y="896983"/>
                </a:cubicBezTo>
                <a:cubicBezTo>
                  <a:pt x="689753" y="869252"/>
                  <a:pt x="683689" y="847341"/>
                  <a:pt x="679268" y="818606"/>
                </a:cubicBezTo>
                <a:cubicBezTo>
                  <a:pt x="675709" y="795474"/>
                  <a:pt x="675464" y="771821"/>
                  <a:pt x="670560" y="748937"/>
                </a:cubicBezTo>
                <a:cubicBezTo>
                  <a:pt x="666713" y="730985"/>
                  <a:pt x="658949" y="714103"/>
                  <a:pt x="653143" y="696686"/>
                </a:cubicBezTo>
                <a:cubicBezTo>
                  <a:pt x="632265" y="634053"/>
                  <a:pt x="657591" y="712259"/>
                  <a:pt x="635725" y="635726"/>
                </a:cubicBezTo>
                <a:cubicBezTo>
                  <a:pt x="633203" y="626900"/>
                  <a:pt x="629655" y="618393"/>
                  <a:pt x="627017" y="609600"/>
                </a:cubicBezTo>
                <a:cubicBezTo>
                  <a:pt x="620945" y="589358"/>
                  <a:pt x="615673" y="568882"/>
                  <a:pt x="609600" y="548640"/>
                </a:cubicBezTo>
                <a:cubicBezTo>
                  <a:pt x="606962" y="539847"/>
                  <a:pt x="603306" y="531370"/>
                  <a:pt x="600891" y="522514"/>
                </a:cubicBezTo>
                <a:cubicBezTo>
                  <a:pt x="594593" y="499420"/>
                  <a:pt x="591044" y="475555"/>
                  <a:pt x="583474" y="452846"/>
                </a:cubicBezTo>
                <a:cubicBezTo>
                  <a:pt x="580571" y="444137"/>
                  <a:pt x="578870" y="434931"/>
                  <a:pt x="574765" y="426720"/>
                </a:cubicBezTo>
                <a:cubicBezTo>
                  <a:pt x="557348" y="391886"/>
                  <a:pt x="560251" y="406399"/>
                  <a:pt x="531223" y="383177"/>
                </a:cubicBezTo>
                <a:cubicBezTo>
                  <a:pt x="524812" y="378048"/>
                  <a:pt x="520216" y="370889"/>
                  <a:pt x="513805" y="365760"/>
                </a:cubicBezTo>
                <a:cubicBezTo>
                  <a:pt x="489687" y="346466"/>
                  <a:pt x="489149" y="348833"/>
                  <a:pt x="461554" y="339634"/>
                </a:cubicBezTo>
                <a:cubicBezTo>
                  <a:pt x="452845" y="330926"/>
                  <a:pt x="443312" y="322970"/>
                  <a:pt x="435428" y="313509"/>
                </a:cubicBezTo>
                <a:cubicBezTo>
                  <a:pt x="428727" y="305468"/>
                  <a:pt x="425888" y="294275"/>
                  <a:pt x="418011" y="287383"/>
                </a:cubicBezTo>
                <a:cubicBezTo>
                  <a:pt x="402258" y="273599"/>
                  <a:pt x="383177" y="264160"/>
                  <a:pt x="365760" y="252549"/>
                </a:cubicBezTo>
                <a:cubicBezTo>
                  <a:pt x="331997" y="230040"/>
                  <a:pt x="349563" y="238442"/>
                  <a:pt x="313508" y="226423"/>
                </a:cubicBezTo>
                <a:cubicBezTo>
                  <a:pt x="298994" y="211909"/>
                  <a:pt x="287044" y="194266"/>
                  <a:pt x="269965" y="182880"/>
                </a:cubicBezTo>
                <a:cubicBezTo>
                  <a:pt x="261257" y="177074"/>
                  <a:pt x="251880" y="172163"/>
                  <a:pt x="243840" y="165463"/>
                </a:cubicBezTo>
                <a:cubicBezTo>
                  <a:pt x="234379" y="157578"/>
                  <a:pt x="228480" y="145318"/>
                  <a:pt x="217714" y="139337"/>
                </a:cubicBezTo>
                <a:cubicBezTo>
                  <a:pt x="201665" y="130421"/>
                  <a:pt x="182880" y="127726"/>
                  <a:pt x="165463" y="121920"/>
                </a:cubicBezTo>
                <a:cubicBezTo>
                  <a:pt x="165458" y="121918"/>
                  <a:pt x="113215" y="104506"/>
                  <a:pt x="113211" y="104503"/>
                </a:cubicBezTo>
                <a:cubicBezTo>
                  <a:pt x="104502" y="98697"/>
                  <a:pt x="95126" y="93787"/>
                  <a:pt x="87085" y="87086"/>
                </a:cubicBezTo>
                <a:cubicBezTo>
                  <a:pt x="77624" y="79202"/>
                  <a:pt x="68844" y="70421"/>
                  <a:pt x="60960" y="60960"/>
                </a:cubicBezTo>
                <a:cubicBezTo>
                  <a:pt x="38326" y="33798"/>
                  <a:pt x="51464" y="37688"/>
                  <a:pt x="26125" y="17417"/>
                </a:cubicBezTo>
                <a:cubicBezTo>
                  <a:pt x="17952" y="10879"/>
                  <a:pt x="0" y="0"/>
                  <a:pt x="0" y="0"/>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63258"/>
            <a:ext cx="8229600" cy="1143000"/>
          </a:xfrm>
        </p:spPr>
        <p:txBody>
          <a:bodyPr/>
          <a:lstStyle/>
          <a:p>
            <a:pPr eaLnBrk="1" hangingPunct="1"/>
            <a:r>
              <a:rPr lang="ar-JO" altLang="en-US" dirty="0">
                <a:solidFill>
                  <a:srgbClr val="FFFF00"/>
                </a:solidFill>
                <a:ea typeface="ＭＳ Ｐゴシック" pitchFamily="34" charset="-128"/>
              </a:rPr>
              <a:t>الألوهية</a:t>
            </a:r>
            <a:endParaRPr lang="en-US" altLang="en-US" dirty="0">
              <a:solidFill>
                <a:srgbClr val="FFFF00"/>
              </a:solidFill>
              <a:ea typeface="ＭＳ Ｐゴシック" pitchFamily="34" charset="-128"/>
            </a:endParaRPr>
          </a:p>
        </p:txBody>
      </p:sp>
      <p:pic>
        <p:nvPicPr>
          <p:cNvPr id="94211" name="Picture 4" descr="e-3horn"/>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99392"/>
            <a:ext cx="2709863" cy="3809621"/>
          </a:xfrm>
          <a:noFill/>
        </p:spPr>
      </p:pic>
      <p:sp>
        <p:nvSpPr>
          <p:cNvPr id="94212" name="Rectangle 6"/>
          <p:cNvSpPr>
            <a:spLocks noChangeArrowheads="1"/>
          </p:cNvSpPr>
          <p:nvPr/>
        </p:nvSpPr>
        <p:spPr bwMode="auto">
          <a:xfrm>
            <a:off x="2667000" y="1378102"/>
            <a:ext cx="594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cs typeface="Arial" panose="020B0604020202020204" pitchFamily="34" charset="0"/>
              </a:rPr>
              <a:t>غطاء الرأس ذو القرون الثلاثة   للتمثال ليس له مثيل معروف</a:t>
            </a:r>
            <a:r>
              <a:rPr kumimoji="0" lang="en-US" altLang="en-US" sz="3600" b="1" u="none" strike="noStrike" kern="1200" cap="none" spc="0" normalizeH="0" baseline="0" noProof="0" dirty="0">
                <a:ln>
                  <a:noFill/>
                </a:ln>
                <a:solidFill>
                  <a:srgbClr val="FFFFFF"/>
                </a:solidFill>
                <a:effectLst/>
                <a:uLnTx/>
                <a:uFillTx/>
                <a:cs typeface="Arial" panose="020B0604020202020204" pitchFamily="34" charset="0"/>
              </a:rPr>
              <a:t> </a:t>
            </a:r>
          </a:p>
        </p:txBody>
      </p:sp>
      <p:pic>
        <p:nvPicPr>
          <p:cNvPr id="94213" name="Picture 11" descr="e-flute"/>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840214" y="2420888"/>
            <a:ext cx="3303786" cy="6002097"/>
          </a:xfrm>
          <a:noFill/>
        </p:spPr>
      </p:pic>
      <p:sp>
        <p:nvSpPr>
          <p:cNvPr id="94214" name="Rectangle 15"/>
          <p:cNvSpPr>
            <a:spLocks noChangeArrowheads="1"/>
          </p:cNvSpPr>
          <p:nvPr/>
        </p:nvSpPr>
        <p:spPr bwMode="auto">
          <a:xfrm>
            <a:off x="762000" y="3809951"/>
            <a:ext cx="58261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cs typeface="Arial" panose="020B0604020202020204" pitchFamily="34" charset="0"/>
              </a:rPr>
              <a:t>يظن أن عازف الفلوت المزدوج</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cs typeface="Arial" panose="020B0604020202020204" pitchFamily="34" charset="0"/>
              </a:rPr>
              <a:t> صُنِع من قبل نفس الحرفي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cs typeface="Arial" panose="020B0604020202020204" pitchFamily="34" charset="0"/>
              </a:rPr>
              <a:t> في نفس المشغل</a:t>
            </a:r>
            <a:endParaRPr kumimoji="0" lang="en-US" altLang="en-US" sz="3600" b="1" u="none" strike="noStrike" kern="1200" cap="none" spc="0" normalizeH="0" baseline="0" noProof="0" dirty="0">
              <a:ln>
                <a:noFill/>
              </a:ln>
              <a:solidFill>
                <a:srgbClr val="FFFFFF"/>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26988"/>
            <a:ext cx="9215438" cy="5976267"/>
          </a:xfrm>
          <a:solidFill>
            <a:srgbClr val="002060"/>
          </a:solidFill>
        </p:spPr>
        <p:txBody>
          <a:bodyPr anchor="ctr"/>
          <a:lstStyle/>
          <a:p>
            <a:pPr algn="ctr"/>
            <a:r>
              <a:rPr lang="ar-SA" dirty="0">
                <a:solidFill>
                  <a:srgbClr val="FFFFFF"/>
                </a:solidFill>
                <a:ea typeface="新細明體" charset="0"/>
              </a:rPr>
              <a:t>١٢ هَكَذَا قَالَ السَّيِّدُ الرَّبُّ: [مِنْ أَجْلِ أَنَّ أَدُومَ قَدْ عَمِلَ بِالاِنْتِقَامِ عَلَى بَيْتِ يَهُوذَا وَأَسَاءَ إِسَاءَةً وَانْتَقَمَ مِنْهُ, ١٣ لِذَلِكَ هَكَذَا قَالَ السَّيِّدُ الرَّبُّ: وَأَمُدُّ يَدِي عَلَى أَدُومَ وَأَقْطَعُ مِنْهَا الإِنْسَانَ وَالْحَيَوَانَ, وَأُصَيِّرُهَا خَرَاباً. مِنَ التَّيْمَنِ وَإِلَى دَدَانَ يَسْقُطُونَ بِالسَّيْفِ. ١٤ وَأَجْعَلُ نَقْمَتِي فِي أَدُومَ بِيَدِ شَعْبِي إِسْرَائِيلَ, فَيَفْعَلُونَ </a:t>
            </a:r>
            <a:r>
              <a:rPr lang="ar-SA" dirty="0" err="1">
                <a:solidFill>
                  <a:srgbClr val="FFFFFF"/>
                </a:solidFill>
                <a:ea typeface="新細明體" charset="0"/>
              </a:rPr>
              <a:t>بِأَدُومَ</a:t>
            </a:r>
            <a:r>
              <a:rPr lang="ar-SA" dirty="0">
                <a:solidFill>
                  <a:srgbClr val="FFFFFF"/>
                </a:solidFill>
                <a:ea typeface="新細明體" charset="0"/>
              </a:rPr>
              <a:t> كَغَضَبِي وَكَسَخَطِي, فَيَعْرِفُونَ نَقْمَتِي يَقُولُ السَّيِّدُ الرَّبُّ].</a:t>
            </a:r>
            <a:endParaRPr lang="en-US" sz="4800" dirty="0">
              <a:solidFill>
                <a:srgbClr val="FFFFFF"/>
              </a:solidFill>
              <a:ea typeface="新細明體" charset="0"/>
            </a:endParaRP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أدوم</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a:p>
            <a:pPr lvl="0" algn="ctr">
              <a:defRPr/>
            </a:pPr>
            <a:r>
              <a:rPr kumimoji="0" lang="ar-JO"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(25: 12-14)</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50416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194C360D-15AE-E459-BE49-233FCE01ACE2}"/>
              </a:ext>
            </a:extLst>
          </p:cNvPr>
          <p:cNvSpPr>
            <a:spLocks noGrp="1"/>
          </p:cNvSpPr>
          <p:nvPr>
            <p:ph type="title"/>
          </p:nvPr>
        </p:nvSpPr>
        <p:spPr>
          <a:xfrm>
            <a:off x="1547664" y="4221088"/>
            <a:ext cx="3454152" cy="1143000"/>
          </a:xfrm>
        </p:spPr>
        <p:txBody>
          <a:bodyPr/>
          <a:lstStyle/>
          <a:p>
            <a:pPr>
              <a:defRPr/>
            </a:pPr>
            <a:r>
              <a:rPr lang="ar-SA" dirty="0">
                <a:solidFill>
                  <a:srgbClr val="F7FFFB"/>
                </a:solidFill>
                <a:effectLst>
                  <a:glow rad="228600">
                    <a:srgbClr val="000000">
                      <a:alpha val="83000"/>
                    </a:srgbClr>
                  </a:glow>
                </a:effectLst>
                <a:ea typeface="新細明體" charset="0"/>
              </a:rPr>
              <a:t>فلسطين</a:t>
            </a:r>
            <a:br>
              <a:rPr lang="ar-SA" dirty="0">
                <a:solidFill>
                  <a:srgbClr val="F7FFFB"/>
                </a:solidFill>
                <a:effectLst>
                  <a:glow rad="228600">
                    <a:srgbClr val="000000">
                      <a:alpha val="83000"/>
                    </a:srgbClr>
                  </a:glow>
                </a:effectLst>
                <a:ea typeface="新細明體" charset="0"/>
              </a:rPr>
            </a:br>
            <a:r>
              <a:rPr lang="ar-JO" kern="1200" dirty="0">
                <a:solidFill>
                  <a:srgbClr val="F7FFFB"/>
                </a:solidFill>
                <a:effectLst>
                  <a:glow rad="228600">
                    <a:srgbClr val="000000">
                      <a:alpha val="83000"/>
                    </a:srgbClr>
                  </a:glow>
                </a:effectLst>
                <a:ea typeface="新細明體" charset="0"/>
              </a:rPr>
              <a:t>(25: 15-17)</a:t>
            </a:r>
            <a:endParaRPr lang="en-US" kern="1200" dirty="0">
              <a:solidFill>
                <a:srgbClr val="F7FFFB"/>
              </a:solidFill>
              <a:effectLst>
                <a:glow rad="228600">
                  <a:srgbClr val="000000">
                    <a:alpha val="83000"/>
                  </a:srgbClr>
                </a:glow>
              </a:effectLst>
              <a:ea typeface="新細明體" charset="0"/>
            </a:endParaRPr>
          </a:p>
        </p:txBody>
      </p:sp>
    </p:spTree>
    <p:extLst>
      <p:ext uri="{BB962C8B-B14F-4D97-AF65-F5344CB8AC3E}">
        <p14:creationId xmlns:p14="http://schemas.microsoft.com/office/powerpoint/2010/main" val="428466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filis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9550" y="0"/>
            <a:ext cx="6242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29"/>
          <p:cNvSpPr>
            <a:spLocks noGrp="1" noChangeArrowheads="1"/>
          </p:cNvSpPr>
          <p:nvPr>
            <p:ph type="title"/>
          </p:nvPr>
        </p:nvSpPr>
        <p:spPr>
          <a:xfrm>
            <a:off x="0" y="609600"/>
            <a:ext cx="2819400" cy="2362200"/>
          </a:xfrm>
        </p:spPr>
        <p:txBody>
          <a:bodyPr/>
          <a:lstStyle/>
          <a:p>
            <a:pPr eaLnBrk="1" hangingPunct="1"/>
            <a:r>
              <a:rPr lang="ar-EG" altLang="en-US" sz="3600" dirty="0">
                <a:ea typeface="ＭＳ Ｐゴシック" pitchFamily="34" charset="-128"/>
              </a:rPr>
              <a:t>كان الفلسطينيون شعبًا مخيف</a:t>
            </a:r>
            <a:r>
              <a:rPr lang="ar-JO" altLang="en-US" sz="3600" dirty="0">
                <a:ea typeface="ＭＳ Ｐゴシック" pitchFamily="34" charset="-128"/>
              </a:rPr>
              <a:t>اً</a:t>
            </a:r>
            <a:endParaRPr lang="en-US" altLang="en-US" sz="3600" dirty="0">
              <a:ea typeface="ＭＳ Ｐゴシック" pitchFamily="34" charset="-128"/>
            </a:endParaRPr>
          </a:p>
        </p:txBody>
      </p:sp>
    </p:spTree>
    <p:extLst>
      <p:ext uri="{BB962C8B-B14F-4D97-AF65-F5344CB8AC3E}">
        <p14:creationId xmlns:p14="http://schemas.microsoft.com/office/powerpoint/2010/main" val="2054216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27384"/>
            <a:ext cx="9215438" cy="4104456"/>
          </a:xfrm>
          <a:gradFill flip="none" rotWithShape="1">
            <a:gsLst>
              <a:gs pos="0">
                <a:schemeClr val="bg1"/>
              </a:gs>
              <a:gs pos="97000">
                <a:schemeClr val="accent1">
                  <a:lumMod val="70000"/>
                </a:schemeClr>
              </a:gs>
            </a:gsLst>
            <a:lin ang="2700000" scaled="1"/>
            <a:tileRect/>
          </a:gradFill>
        </p:spPr>
        <p:txBody>
          <a:bodyPr anchor="ctr"/>
          <a:lstStyle/>
          <a:p>
            <a:pPr algn="ctr"/>
            <a:r>
              <a:rPr lang="ar-SA" sz="3600" dirty="0">
                <a:solidFill>
                  <a:srgbClr val="FFFFFF"/>
                </a:solidFill>
                <a:effectLst>
                  <a:glow rad="228600">
                    <a:schemeClr val="bg1">
                      <a:alpha val="85000"/>
                    </a:schemeClr>
                  </a:glow>
                </a:effectLst>
                <a:ea typeface="新細明體" charset="0"/>
              </a:rPr>
              <a:t>١٥ هَكَذَا قَالَ السَّيِّدُ الرَّبُّ: مِنْ أَجْلِ أَنَّ الْفِلِسْطِينِيِّينَ قَدْ عَمِلُوا بِالاِنْتِقَامِ وَانْتَقَمُوا نَقْمَةً بِالإِهَانَةِ إِلَى الْمَوْتِ لِلْخَرَابِ مِنْ عَدَاوَةٍ أَبَدِيَّةٍ, ١٦ فَلِذَلِكَ هَكَذَا قَالَ السَّيِّدُ الرَّبُّ: هَئَنَذَا أَمُدُّ يَدِي عَلَى الْفِلِسْطِينِيِّينَ وَأَسْتَأْصِلُ الْكَرِيتِيِّينَ وَأُهْلِكُ بَقِيَّةَ سَاحِلِ الْبَحْرِ.</a:t>
            </a:r>
            <a:r>
              <a:rPr lang="ar-JO" sz="3600" dirty="0">
                <a:solidFill>
                  <a:srgbClr val="FFFFFF"/>
                </a:solidFill>
                <a:effectLst>
                  <a:glow rad="228600">
                    <a:schemeClr val="bg1">
                      <a:alpha val="85000"/>
                    </a:schemeClr>
                  </a:glow>
                </a:effectLst>
                <a:ea typeface="新細明體" charset="0"/>
              </a:rPr>
              <a:t> </a:t>
            </a:r>
            <a:r>
              <a:rPr lang="ar-SA" sz="3600" dirty="0">
                <a:solidFill>
                  <a:srgbClr val="FFFFFF"/>
                </a:solidFill>
                <a:effectLst>
                  <a:glow rad="228600">
                    <a:schemeClr val="bg1">
                      <a:alpha val="85000"/>
                    </a:schemeClr>
                  </a:glow>
                </a:effectLst>
                <a:ea typeface="新細明體" charset="0"/>
              </a:rPr>
              <a:t> ١٧ وَأُجْرِي عَلَيْهِمْ نَقْمَاتٍ عَظِيمَةً بِتَأْدِيبِ سَخَطٍ فَيَعْلَمُونَ أَنِّي أَنَا الرَّبُّ, إِذْ أَجْعَلُ نَقْمَتِي عَلَيْهِمْ.</a:t>
            </a:r>
            <a:endParaRPr lang="en-US" sz="4400" dirty="0">
              <a:solidFill>
                <a:srgbClr val="FFFFFF"/>
              </a:solidFill>
              <a:effectLst>
                <a:glow rad="228600">
                  <a:schemeClr val="bg1">
                    <a:alpha val="85000"/>
                  </a:schemeClr>
                </a:glow>
              </a:effectLst>
              <a:ea typeface="新細明體" charset="0"/>
            </a:endParaRP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فلسطين</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a:p>
            <a:pPr algn="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(25: 15-17)</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5980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26</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052712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a:extLst>
              <a:ext uri="{FF2B5EF4-FFF2-40B4-BE49-F238E27FC236}">
                <a16:creationId xmlns:a16="http://schemas.microsoft.com/office/drawing/2014/main" id="{E0FE81FF-683F-5CE9-B30C-C0D89E3C98FE}"/>
              </a:ext>
            </a:extLst>
          </p:cNvPr>
          <p:cNvSpPr>
            <a:spLocks noGrp="1"/>
          </p:cNvSpPr>
          <p:nvPr>
            <p:ph type="title"/>
          </p:nvPr>
        </p:nvSpPr>
        <p:spPr>
          <a:xfrm>
            <a:off x="1259632" y="692696"/>
            <a:ext cx="4390256" cy="1143000"/>
          </a:xfrm>
        </p:spPr>
        <p:txBody>
          <a:bodyPr/>
          <a:lstStyle/>
          <a:p>
            <a:pPr rtl="1">
              <a:defRPr/>
            </a:pPr>
            <a:r>
              <a:rPr lang="ar-JO" dirty="0">
                <a:solidFill>
                  <a:srgbClr val="F7FFFB"/>
                </a:solidFill>
                <a:effectLst>
                  <a:glow rad="228600">
                    <a:srgbClr val="000000">
                      <a:alpha val="83000"/>
                    </a:srgbClr>
                  </a:glow>
                </a:effectLst>
                <a:ea typeface="新細明體" charset="0"/>
              </a:rPr>
              <a:t>صور</a:t>
            </a:r>
            <a:br>
              <a:rPr lang="en-US" dirty="0">
                <a:solidFill>
                  <a:srgbClr val="F7FFFB"/>
                </a:solidFill>
                <a:effectLst>
                  <a:glow rad="228600">
                    <a:srgbClr val="000000">
                      <a:alpha val="83000"/>
                    </a:srgbClr>
                  </a:glow>
                </a:effectLst>
                <a:ea typeface="新細明體" charset="0"/>
              </a:rPr>
            </a:br>
            <a:r>
              <a:rPr lang="ar-JO" dirty="0">
                <a:solidFill>
                  <a:srgbClr val="F7FFFB"/>
                </a:solidFill>
                <a:effectLst>
                  <a:glow rad="228600">
                    <a:srgbClr val="000000">
                      <a:alpha val="83000"/>
                    </a:srgbClr>
                  </a:glow>
                </a:effectLst>
                <a:ea typeface="新細明體" charset="0"/>
              </a:rPr>
              <a:t>(26: 1 – 28: 19)</a:t>
            </a:r>
            <a:endParaRPr lang="en-US" kern="1200" dirty="0">
              <a:solidFill>
                <a:srgbClr val="F7FFFB"/>
              </a:solidFill>
              <a:effectLst>
                <a:glow rad="228600">
                  <a:srgbClr val="000000">
                    <a:alpha val="83000"/>
                  </a:srgbClr>
                </a:glow>
              </a:effectLst>
              <a:ea typeface="新細明體" charset="0"/>
            </a:endParaRPr>
          </a:p>
        </p:txBody>
      </p:sp>
    </p:spTree>
    <p:extLst>
      <p:ext uri="{BB962C8B-B14F-4D97-AF65-F5344CB8AC3E}">
        <p14:creationId xmlns:p14="http://schemas.microsoft.com/office/powerpoint/2010/main" val="3513274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Title 1"/>
          <p:cNvSpPr>
            <a:spLocks noGrp="1"/>
          </p:cNvSpPr>
          <p:nvPr>
            <p:ph type="title" idx="4294967295"/>
          </p:nvPr>
        </p:nvSpPr>
        <p:spPr/>
        <p:txBody>
          <a:bodyPr/>
          <a:lstStyle/>
          <a:p>
            <a:r>
              <a:rPr lang="en-US" sz="4800" dirty="0">
                <a:ea typeface="ＭＳ Ｐゴシック" charset="0"/>
              </a:rPr>
              <a:t>The Phoenicians</a:t>
            </a:r>
          </a:p>
        </p:txBody>
      </p:sp>
      <p:pic>
        <p:nvPicPr>
          <p:cNvPr id="638978" name="Picture 2" descr="sid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38100"/>
            <a:ext cx="8839200" cy="678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E48F787-1F36-3E63-F0EE-455A8EE60145}"/>
              </a:ext>
            </a:extLst>
          </p:cNvPr>
          <p:cNvSpPr/>
          <p:nvPr/>
        </p:nvSpPr>
        <p:spPr>
          <a:xfrm>
            <a:off x="273968" y="3485221"/>
            <a:ext cx="8596063" cy="3240360"/>
          </a:xfrm>
          <a:prstGeom prst="rect">
            <a:avLst/>
          </a:prstGeom>
        </p:spPr>
        <p:txBody>
          <a:bodyPr wrap="none" numCol="1" fromWordArt="1">
            <a:prstTxWarp prst="textDeflate">
              <a:avLst>
                <a:gd name="adj" fmla="val 26227"/>
              </a:avLst>
            </a:prstTxWarp>
          </a:bodyPr>
          <a:lstStyle/>
          <a:p>
            <a:pPr algn="ctr"/>
            <a:r>
              <a:rPr lang="ar-JO" sz="3600" b="1" kern="10" dirty="0">
                <a:ln w="25400">
                  <a:solidFill>
                    <a:srgbClr val="CC99FF"/>
                  </a:solidFill>
                  <a:round/>
                  <a:headEnd/>
                  <a:tailEnd/>
                </a:ln>
                <a:gradFill rotWithShape="1">
                  <a:gsLst>
                    <a:gs pos="0">
                      <a:srgbClr val="800080"/>
                    </a:gs>
                    <a:gs pos="100000">
                      <a:srgbClr val="D4A9D4"/>
                    </a:gs>
                  </a:gsLst>
                  <a:path path="rect">
                    <a:fillToRect l="50000" t="50000" r="50000" b="50000"/>
                  </a:path>
                </a:gradFill>
                <a:effectLst>
                  <a:outerShdw blurRad="63500" dist="38099" dir="2700000" algn="ctr" rotWithShape="0">
                    <a:srgbClr val="000000">
                      <a:alpha val="74997"/>
                    </a:srgbClr>
                  </a:outerShdw>
                </a:effectLst>
                <a:latin typeface="Arial" panose="020B0604020202020204" pitchFamily="34" charset="0"/>
                <a:cs typeface="Arial" panose="020B0604020202020204" pitchFamily="34" charset="0"/>
              </a:rPr>
              <a:t>فينيقية</a:t>
            </a:r>
            <a:endParaRPr lang="en-GB" sz="3600" b="1" kern="10" dirty="0">
              <a:ln w="25400">
                <a:solidFill>
                  <a:srgbClr val="CC99FF"/>
                </a:solidFill>
                <a:round/>
                <a:headEnd/>
                <a:tailEnd/>
              </a:ln>
              <a:gradFill rotWithShape="1">
                <a:gsLst>
                  <a:gs pos="0">
                    <a:srgbClr val="800080"/>
                  </a:gs>
                  <a:gs pos="100000">
                    <a:srgbClr val="D4A9D4"/>
                  </a:gs>
                </a:gsLst>
                <a:path path="rect">
                  <a:fillToRect l="50000" t="50000" r="50000" b="50000"/>
                </a:path>
              </a:gradFill>
              <a:effectLst>
                <a:outerShdw blurRad="63500" dist="38099" dir="2700000" algn="ctr" rotWithShape="0">
                  <a:srgbClr val="000000">
                    <a:alpha val="7499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321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152400" y="1517650"/>
            <a:ext cx="8763000" cy="5078313"/>
          </a:xfrm>
          <a:prstGeom prst="rect">
            <a:avLst/>
          </a:prstGeom>
          <a:noFill/>
          <a:ln w="9525">
            <a:noFill/>
            <a:miter lim="800000"/>
            <a:headEnd/>
            <a:tailEnd/>
          </a:ln>
          <a:effectLst/>
        </p:spPr>
        <p:txBody>
          <a:bodyPr>
            <a:spAutoFit/>
          </a:bodyPr>
          <a:lstStyle/>
          <a:p>
            <a:pPr marL="301625" marR="0" lvl="0" indent="-296863" algn="r" defTabSz="914400" rtl="1" eaLnBrk="1" fontAlgn="base" latinLnBrk="0" hangingPunct="1">
              <a:lnSpc>
                <a:spcPct val="100000"/>
              </a:lnSpc>
              <a:spcBef>
                <a:spcPct val="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فينيقية من الكلمة اليونانية </a:t>
            </a:r>
            <a:r>
              <a:rPr kumimoji="0" lang="en-US" sz="36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phoinix</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وتعني الأحمر الأرجواني </a:t>
            </a:r>
            <a:br>
              <a:rPr kumimoji="0" lang="fr-FR"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301625" marR="0" lvl="0" indent="-296863" algn="r" defTabSz="914400" rtl="1" eaLnBrk="1" fontAlgn="base" latinLnBrk="0" hangingPunct="1">
              <a:lnSpc>
                <a:spcPct val="100000"/>
              </a:lnSpc>
              <a:spcBef>
                <a:spcPct val="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ميناء بحري قوي</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4762" marR="0" lvl="0" algn="l" defTabSz="914400" rtl="0" eaLnBrk="1" fontAlgn="base" latinLnBrk="0" hangingPunct="1">
              <a:lnSpc>
                <a:spcPct val="100000"/>
              </a:lnSpc>
              <a:spcBef>
                <a:spcPct val="0"/>
              </a:spcBef>
              <a:spcAft>
                <a:spcPct val="0"/>
              </a:spcAft>
              <a:buClrTx/>
              <a:buSzTx/>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301625" marR="0" lvl="0" indent="-296863" algn="r" defTabSz="914400" rtl="1" eaLnBrk="1" fontAlgn="base" latinLnBrk="0" hangingPunct="1">
              <a:lnSpc>
                <a:spcPct val="100000"/>
              </a:lnSpc>
              <a:spcBef>
                <a:spcPct val="0"/>
              </a:spcBef>
              <a:spcAft>
                <a:spcPct val="0"/>
              </a:spcAft>
              <a:buClrTx/>
              <a:buSzTx/>
              <a:buFontTx/>
              <a:buChar char="•"/>
              <a:tabLst/>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الأهداف: للحصول على فهم أفضل</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758825" marR="0" lvl="2" indent="-296863" algn="r" defTabSz="914400" rtl="1" eaLnBrk="1" fontAlgn="base" latinLnBrk="0" hangingPunct="1">
              <a:lnSpc>
                <a:spcPct val="100000"/>
              </a:lnSpc>
              <a:spcBef>
                <a:spcPct val="0"/>
              </a:spcBef>
              <a:spcAft>
                <a:spcPct val="0"/>
              </a:spcAft>
              <a:buClrTx/>
              <a:buSzTx/>
              <a:buFont typeface="Wingdings" pitchFamily="-105" charset="2"/>
              <a:buChar char="ü"/>
              <a:tabLst/>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العلاقة مع إسرائيل</a:t>
            </a:r>
          </a:p>
          <a:p>
            <a:pPr marL="758825" marR="0" lvl="2" indent="-296863" algn="r" defTabSz="914400" rtl="1" eaLnBrk="1" fontAlgn="base" latinLnBrk="0" hangingPunct="1">
              <a:lnSpc>
                <a:spcPct val="100000"/>
              </a:lnSpc>
              <a:spcBef>
                <a:spcPct val="0"/>
              </a:spcBef>
              <a:spcAft>
                <a:spcPct val="0"/>
              </a:spcAft>
              <a:buClrTx/>
              <a:buSzTx/>
              <a:buFont typeface="Wingdings" pitchFamily="-105" charset="2"/>
              <a:buChar char="ü"/>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التأثير على الأمم المحيطة بهم</a:t>
            </a:r>
          </a:p>
          <a:p>
            <a:pPr marL="758825" marR="0" lvl="2" indent="-296863" algn="r" defTabSz="914400" rtl="1" eaLnBrk="1" fontAlgn="base" latinLnBrk="0" hangingPunct="1">
              <a:lnSpc>
                <a:spcPct val="100000"/>
              </a:lnSpc>
              <a:spcBef>
                <a:spcPct val="0"/>
              </a:spcBef>
              <a:spcAft>
                <a:spcPct val="0"/>
              </a:spcAft>
              <a:buClrTx/>
              <a:buSzTx/>
              <a:buFont typeface="Wingdings" pitchFamily="-105" charset="2"/>
              <a:buChar char="ü"/>
              <a:tabLst/>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دروس نتعلمها منهم</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485" name="Text Box 5"/>
          <p:cNvSpPr txBox="1">
            <a:spLocks noChangeArrowheads="1"/>
          </p:cNvSpPr>
          <p:nvPr/>
        </p:nvSpPr>
        <p:spPr bwMode="auto">
          <a:xfrm>
            <a:off x="9251950" y="0"/>
            <a:ext cx="1504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 ع ق 115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755576" y="188640"/>
            <a:ext cx="7556376" cy="1143000"/>
          </a:xfrm>
        </p:spPr>
        <p:txBody>
          <a:bodyPr wrap="none" fromWordArt="1"/>
          <a:lstStyle/>
          <a:p>
            <a:pPr>
              <a:defRPr/>
            </a:pPr>
            <a:r>
              <a:rPr lang="ar-JO" sz="4000" kern="10" dirty="0">
                <a:ln w="9525">
                  <a:solidFill>
                    <a:schemeClr val="bg1"/>
                  </a:solidFill>
                  <a:round/>
                  <a:headEnd/>
                  <a:tailEnd/>
                </a:ln>
                <a:solidFill>
                  <a:srgbClr val="FFFFFF"/>
                </a:solidFill>
                <a:effectLst>
                  <a:outerShdw blurRad="63500" dist="563972" dir="14049741" sx="112000" sy="112000" algn="tl" rotWithShape="0">
                    <a:schemeClr val="tx2"/>
                  </a:outerShdw>
                </a:effectLst>
                <a:ea typeface="KidTYPEPaint"/>
              </a:rPr>
              <a:t>صور عاصمة فنينيقية</a:t>
            </a:r>
            <a:endParaRPr lang="en-US" sz="4000" kern="10" dirty="0">
              <a:ln w="9525">
                <a:solidFill>
                  <a:schemeClr val="bg1"/>
                </a:solidFill>
                <a:round/>
                <a:headEnd/>
                <a:tailEnd/>
              </a:ln>
              <a:solidFill>
                <a:srgbClr val="FFFFFF"/>
              </a:solidFill>
              <a:effectLst>
                <a:outerShdw blurRad="63500" dist="563972" dir="14049741" sx="112000" sy="112000" algn="tl" rotWithShape="0">
                  <a:schemeClr val="tx2"/>
                </a:outerShdw>
              </a:effectLst>
              <a:ea typeface="KidTYPEPaint"/>
            </a:endParaRPr>
          </a:p>
        </p:txBody>
      </p:sp>
      <p:sp>
        <p:nvSpPr>
          <p:cNvPr id="641028" name="Picture 3"/>
          <p:cNvSpPr>
            <a:spLocks noChangeAspect="1"/>
          </p:cNvSpPr>
          <p:nvPr/>
        </p:nvSpPr>
        <p:spPr bwMode="auto">
          <a:xfrm>
            <a:off x="5219700" y="2205038"/>
            <a:ext cx="3289300" cy="208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dissolve">
                                      <p:cBhvr>
                                        <p:cTn id="7" dur="500"/>
                                        <p:tgtEl>
                                          <p:spTgt spid="20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Effect transition="in" filter="dissolve">
                                      <p:cBhvr>
                                        <p:cTn id="12" dur="500"/>
                                        <p:tgtEl>
                                          <p:spTgt spid="204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484">
                                            <p:txEl>
                                              <p:pRg st="3" end="3"/>
                                            </p:txEl>
                                          </p:spTgt>
                                        </p:tgtEl>
                                        <p:attrNameLst>
                                          <p:attrName>style.visibility</p:attrName>
                                        </p:attrNameLst>
                                      </p:cBhvr>
                                      <p:to>
                                        <p:strVal val="visible"/>
                                      </p:to>
                                    </p:set>
                                    <p:animEffect transition="in" filter="dissolve">
                                      <p:cBhvr>
                                        <p:cTn id="17" dur="500"/>
                                        <p:tgtEl>
                                          <p:spTgt spid="20484">
                                            <p:txEl>
                                              <p:pRg st="3" end="3"/>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0484">
                                            <p:txEl>
                                              <p:pRg st="4" end="4"/>
                                            </p:txEl>
                                          </p:spTgt>
                                        </p:tgtEl>
                                        <p:attrNameLst>
                                          <p:attrName>style.visibility</p:attrName>
                                        </p:attrNameLst>
                                      </p:cBhvr>
                                      <p:to>
                                        <p:strVal val="visible"/>
                                      </p:to>
                                    </p:set>
                                    <p:animEffect transition="in" filter="dissolve">
                                      <p:cBhvr>
                                        <p:cTn id="20" dur="500"/>
                                        <p:tgtEl>
                                          <p:spTgt spid="20484">
                                            <p:txEl>
                                              <p:pRg st="4" end="4"/>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0484">
                                            <p:txEl>
                                              <p:pRg st="5" end="5"/>
                                            </p:txEl>
                                          </p:spTgt>
                                        </p:tgtEl>
                                        <p:attrNameLst>
                                          <p:attrName>style.visibility</p:attrName>
                                        </p:attrNameLst>
                                      </p:cBhvr>
                                      <p:to>
                                        <p:strVal val="visible"/>
                                      </p:to>
                                    </p:set>
                                    <p:animEffect transition="in" filter="dissolve">
                                      <p:cBhvr>
                                        <p:cTn id="23" dur="500"/>
                                        <p:tgtEl>
                                          <p:spTgt spid="20484">
                                            <p:txEl>
                                              <p:pRg st="5" end="5"/>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484">
                                            <p:txEl>
                                              <p:pRg st="6" end="6"/>
                                            </p:txEl>
                                          </p:spTgt>
                                        </p:tgtEl>
                                        <p:attrNameLst>
                                          <p:attrName>style.visibility</p:attrName>
                                        </p:attrNameLst>
                                      </p:cBhvr>
                                      <p:to>
                                        <p:strVal val="visible"/>
                                      </p:to>
                                    </p:set>
                                    <p:animEffect transition="in" filter="dissolve">
                                      <p:cBhvr>
                                        <p:cTn id="26" dur="500"/>
                                        <p:tgtEl>
                                          <p:spTgt spid="204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imited knowledge">
            <a:extLst>
              <a:ext uri="{FF2B5EF4-FFF2-40B4-BE49-F238E27FC236}">
                <a16:creationId xmlns:a16="http://schemas.microsoft.com/office/drawing/2014/main" id="{2D79DB34-BADE-6DA8-168F-A2A868A0F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5888" cy="68369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95736" y="0"/>
            <a:ext cx="6948264" cy="321297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يقوم الله             بتسيير أمور العالم؟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450863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95714" y="2117725"/>
            <a:ext cx="4476286" cy="3972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marL="338138" indent="-338138"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cs typeface="ＭＳ Ｐゴシック" charset="0"/>
              </a:defRPr>
            </a:lvl1pPr>
            <a:lvl2pPr marL="742950" indent="-28575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2pPr>
            <a:lvl3pPr marL="11430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3pPr>
            <a:lvl4pPr marL="16002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4pPr>
            <a:lvl5pPr marL="20574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9pPr>
          </a:lstStyle>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قطاع من الأرض بين البحر الأبيض المتوسط والجبال</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449263" rtl="0" eaLnBrk="1" fontAlgn="base" latinLnBrk="0" hangingPunct="1">
              <a:lnSpc>
                <a:spcPct val="100000"/>
              </a:lnSpc>
              <a:spcBef>
                <a:spcPct val="0"/>
              </a:spcBef>
              <a:spcAft>
                <a:spcPct val="0"/>
              </a:spcAft>
              <a:buClr>
                <a:srgbClr val="FFFFFF"/>
              </a:buClr>
              <a:buSzPct val="100000"/>
              <a:buFont typeface="Tempus Sans ITC" charset="0"/>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أرض خصبة</a:t>
            </a:r>
            <a:endParaRPr kumimoji="0" lang="en-GB"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449263" rtl="0" eaLnBrk="1" fontAlgn="base" latinLnBrk="0" hangingPunct="1">
              <a:lnSpc>
                <a:spcPct val="100000"/>
              </a:lnSpc>
              <a:spcBef>
                <a:spcPct val="0"/>
              </a:spcBef>
              <a:spcAft>
                <a:spcPct val="0"/>
              </a:spcAft>
              <a:buClr>
                <a:srgbClr val="FFFFFF"/>
              </a:buClr>
              <a:buSzPct val="100000"/>
              <a:buFont typeface="Tempus Sans ITC" charset="0"/>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قلب المنطقة: صور، صيدا وجبيل</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90884" name="Text Box 4"/>
          <p:cNvSpPr txBox="1">
            <a:spLocks noChangeArrowheads="1"/>
          </p:cNvSpPr>
          <p:nvPr/>
        </p:nvSpPr>
        <p:spPr bwMode="auto">
          <a:xfrm>
            <a:off x="0" y="1143000"/>
            <a:ext cx="470422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1FA74922-899F-68B3-9CAA-3991BCF618CE}"/>
              </a:ext>
            </a:extLst>
          </p:cNvPr>
          <p:cNvSpPr>
            <a:spLocks noGrp="1"/>
          </p:cNvSpPr>
          <p:nvPr>
            <p:ph type="title" idx="4294967295"/>
          </p:nvPr>
        </p:nvSpPr>
        <p:spPr>
          <a:xfrm>
            <a:off x="323529" y="235413"/>
            <a:ext cx="3312368" cy="1141413"/>
          </a:xfrm>
        </p:spPr>
        <p:txBody>
          <a:bodyPr/>
          <a:lstStyle/>
          <a:p>
            <a:pPr algn="r" rtl="1"/>
            <a:r>
              <a:rPr lang="ar-JO" sz="4800" kern="1200" dirty="0">
                <a:solidFill>
                  <a:srgbClr val="FFFFFF"/>
                </a:solidFill>
                <a:effectLst/>
                <a:ea typeface="ＭＳ Ｐゴシック" panose="020B0600070205080204" pitchFamily="34" charset="-128"/>
              </a:rPr>
              <a:t>جغرافية</a:t>
            </a:r>
            <a:r>
              <a:rPr lang="en-GB" sz="4800" dirty="0"/>
              <a:t> </a:t>
            </a:r>
            <a:endParaRPr lang="en-US" sz="4800" dirty="0"/>
          </a:p>
        </p:txBody>
      </p:sp>
      <p:pic>
        <p:nvPicPr>
          <p:cNvPr id="8" name="Picture 7">
            <a:extLst>
              <a:ext uri="{FF2B5EF4-FFF2-40B4-BE49-F238E27FC236}">
                <a16:creationId xmlns:a16="http://schemas.microsoft.com/office/drawing/2014/main" id="{5FC7ECC8-DB51-B5C9-6C7E-0C057DD828D3}"/>
              </a:ext>
            </a:extLst>
          </p:cNvPr>
          <p:cNvPicPr>
            <a:picLocks noChangeAspect="1"/>
          </p:cNvPicPr>
          <p:nvPr/>
        </p:nvPicPr>
        <p:blipFill>
          <a:blip r:embed="rId3"/>
          <a:stretch>
            <a:fillRect/>
          </a:stretch>
        </p:blipFill>
        <p:spPr>
          <a:xfrm>
            <a:off x="4704227" y="0"/>
            <a:ext cx="4439773" cy="6858000"/>
          </a:xfrm>
          <a:prstGeom prst="rect">
            <a:avLst/>
          </a:prstGeom>
        </p:spPr>
      </p:pic>
      <p:sp>
        <p:nvSpPr>
          <p:cNvPr id="9" name="Text Box 4">
            <a:extLst>
              <a:ext uri="{FF2B5EF4-FFF2-40B4-BE49-F238E27FC236}">
                <a16:creationId xmlns:a16="http://schemas.microsoft.com/office/drawing/2014/main" id="{48E2B410-2AFA-B908-7CD7-5073A5A9745B}"/>
              </a:ext>
            </a:extLst>
          </p:cNvPr>
          <p:cNvSpPr txBox="1">
            <a:spLocks noChangeArrowheads="1"/>
          </p:cNvSpPr>
          <p:nvPr/>
        </p:nvSpPr>
        <p:spPr bwMode="auto">
          <a:xfrm>
            <a:off x="6023085" y="0"/>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أوغاريت</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363A94E3-7078-9F18-333E-907C0D0E35F9}"/>
              </a:ext>
            </a:extLst>
          </p:cNvPr>
          <p:cNvSpPr txBox="1">
            <a:spLocks noChangeArrowheads="1"/>
          </p:cNvSpPr>
          <p:nvPr/>
        </p:nvSpPr>
        <p:spPr bwMode="auto">
          <a:xfrm>
            <a:off x="5495334" y="831273"/>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جبيل</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4">
            <a:extLst>
              <a:ext uri="{FF2B5EF4-FFF2-40B4-BE49-F238E27FC236}">
                <a16:creationId xmlns:a16="http://schemas.microsoft.com/office/drawing/2014/main" id="{C4942B25-230F-0F16-0C44-48184F09D947}"/>
              </a:ext>
            </a:extLst>
          </p:cNvPr>
          <p:cNvSpPr txBox="1">
            <a:spLocks noChangeArrowheads="1"/>
          </p:cNvSpPr>
          <p:nvPr/>
        </p:nvSpPr>
        <p:spPr bwMode="auto">
          <a:xfrm>
            <a:off x="5245952" y="1485900"/>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بيريتوس</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4">
            <a:extLst>
              <a:ext uri="{FF2B5EF4-FFF2-40B4-BE49-F238E27FC236}">
                <a16:creationId xmlns:a16="http://schemas.microsoft.com/office/drawing/2014/main" id="{E0097708-4FF0-C73D-7E7E-BA494C18A7F8}"/>
              </a:ext>
            </a:extLst>
          </p:cNvPr>
          <p:cNvSpPr txBox="1">
            <a:spLocks noChangeArrowheads="1"/>
          </p:cNvSpPr>
          <p:nvPr/>
        </p:nvSpPr>
        <p:spPr bwMode="auto">
          <a:xfrm>
            <a:off x="4932040" y="2204864"/>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صيدا</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a:extLst>
              <a:ext uri="{FF2B5EF4-FFF2-40B4-BE49-F238E27FC236}">
                <a16:creationId xmlns:a16="http://schemas.microsoft.com/office/drawing/2014/main" id="{F4616395-D898-B673-BB66-4FFF55EB66A6}"/>
              </a:ext>
            </a:extLst>
          </p:cNvPr>
          <p:cNvSpPr txBox="1">
            <a:spLocks noChangeArrowheads="1"/>
          </p:cNvSpPr>
          <p:nvPr/>
        </p:nvSpPr>
        <p:spPr bwMode="auto">
          <a:xfrm>
            <a:off x="4716016" y="2909455"/>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صور</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4">
            <a:extLst>
              <a:ext uri="{FF2B5EF4-FFF2-40B4-BE49-F238E27FC236}">
                <a16:creationId xmlns:a16="http://schemas.microsoft.com/office/drawing/2014/main" id="{D89D385D-2E28-49CD-139B-765B4B61A8BF}"/>
              </a:ext>
            </a:extLst>
          </p:cNvPr>
          <p:cNvSpPr txBox="1">
            <a:spLocks noChangeArrowheads="1"/>
          </p:cNvSpPr>
          <p:nvPr/>
        </p:nvSpPr>
        <p:spPr bwMode="auto">
          <a:xfrm>
            <a:off x="4227643" y="4010891"/>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جبل</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الكرمل</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a:extLst>
              <a:ext uri="{FF2B5EF4-FFF2-40B4-BE49-F238E27FC236}">
                <a16:creationId xmlns:a16="http://schemas.microsoft.com/office/drawing/2014/main" id="{A724038C-1513-EE31-322B-4BF6947B14C8}"/>
              </a:ext>
            </a:extLst>
          </p:cNvPr>
          <p:cNvSpPr txBox="1">
            <a:spLocks noChangeArrowheads="1"/>
          </p:cNvSpPr>
          <p:nvPr/>
        </p:nvSpPr>
        <p:spPr bwMode="auto">
          <a:xfrm>
            <a:off x="4129828" y="4777891"/>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قيصرية </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a:extLst>
              <a:ext uri="{FF2B5EF4-FFF2-40B4-BE49-F238E27FC236}">
                <a16:creationId xmlns:a16="http://schemas.microsoft.com/office/drawing/2014/main" id="{E7C9E018-E2AB-792F-85B7-A8C0FE18184F}"/>
              </a:ext>
            </a:extLst>
          </p:cNvPr>
          <p:cNvSpPr txBox="1">
            <a:spLocks noChangeArrowheads="1"/>
          </p:cNvSpPr>
          <p:nvPr/>
        </p:nvSpPr>
        <p:spPr bwMode="auto">
          <a:xfrm>
            <a:off x="3992339" y="5317871"/>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يافا </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a:extLst>
              <a:ext uri="{FF2B5EF4-FFF2-40B4-BE49-F238E27FC236}">
                <a16:creationId xmlns:a16="http://schemas.microsoft.com/office/drawing/2014/main" id="{6FD59923-925D-19B1-FE4F-27AE58FF2E59}"/>
              </a:ext>
            </a:extLst>
          </p:cNvPr>
          <p:cNvSpPr txBox="1">
            <a:spLocks noChangeArrowheads="1"/>
          </p:cNvSpPr>
          <p:nvPr/>
        </p:nvSpPr>
        <p:spPr bwMode="auto">
          <a:xfrm>
            <a:off x="5001522" y="6032261"/>
            <a:ext cx="2232248"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أورشليم</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a:extLst>
              <a:ext uri="{FF2B5EF4-FFF2-40B4-BE49-F238E27FC236}">
                <a16:creationId xmlns:a16="http://schemas.microsoft.com/office/drawing/2014/main" id="{A031C376-089B-E587-D072-2217EBBF2179}"/>
              </a:ext>
            </a:extLst>
          </p:cNvPr>
          <p:cNvSpPr txBox="1">
            <a:spLocks noChangeArrowheads="1"/>
          </p:cNvSpPr>
          <p:nvPr/>
        </p:nvSpPr>
        <p:spPr bwMode="auto">
          <a:xfrm rot="17550551">
            <a:off x="5702043" y="2404746"/>
            <a:ext cx="3876139" cy="6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فينيقية</a:t>
            </a:r>
            <a:endParaRPr kumimoji="0" lang="en-GB" sz="44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60418">
                                            <p:txEl>
                                              <p:pRg st="0" end="0"/>
                                            </p:txEl>
                                          </p:spTgt>
                                        </p:tgtEl>
                                        <p:attrNameLst>
                                          <p:attrName>style.visibility</p:attrName>
                                        </p:attrNameLst>
                                      </p:cBhvr>
                                      <p:to>
                                        <p:strVal val="visible"/>
                                      </p:to>
                                    </p:set>
                                    <p:animEffect transition="in" filter="dissolve">
                                      <p:cBhvr additive="repl">
                                        <p:cTn id="7" dur="500"/>
                                        <p:tgtEl>
                                          <p:spTgt spid="60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additive="repl">
                                        <p:cTn id="11" dur="1" fill="hold">
                                          <p:stCondLst>
                                            <p:cond delay="0"/>
                                          </p:stCondLst>
                                        </p:cTn>
                                        <p:tgtEl>
                                          <p:spTgt spid="60418">
                                            <p:txEl>
                                              <p:pRg st="2" end="2"/>
                                            </p:txEl>
                                          </p:spTgt>
                                        </p:tgtEl>
                                        <p:attrNameLst>
                                          <p:attrName>style.visibility</p:attrName>
                                        </p:attrNameLst>
                                      </p:cBhvr>
                                      <p:to>
                                        <p:strVal val="visible"/>
                                      </p:to>
                                    </p:set>
                                    <p:animEffect transition="in" filter="dissolve">
                                      <p:cBhvr additive="repl">
                                        <p:cTn id="12" dur="500"/>
                                        <p:tgtEl>
                                          <p:spTgt spid="604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additive="repl">
                                        <p:cTn id="16" dur="1" fill="hold">
                                          <p:stCondLst>
                                            <p:cond delay="0"/>
                                          </p:stCondLst>
                                        </p:cTn>
                                        <p:tgtEl>
                                          <p:spTgt spid="60418">
                                            <p:txEl>
                                              <p:pRg st="4" end="4"/>
                                            </p:txEl>
                                          </p:spTgt>
                                        </p:tgtEl>
                                        <p:attrNameLst>
                                          <p:attrName>style.visibility</p:attrName>
                                        </p:attrNameLst>
                                      </p:cBhvr>
                                      <p:to>
                                        <p:strVal val="visible"/>
                                      </p:to>
                                    </p:set>
                                    <p:animEffect transition="in" filter="dissolve">
                                      <p:cBhvr additive="repl">
                                        <p:cTn id="17" dur="500"/>
                                        <p:tgtEl>
                                          <p:spTgt spid="604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1" name="Picture 2" descr="ced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8426450" y="76200"/>
            <a:ext cx="704039" cy="46166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238750"/>
            <a:ext cx="9101138" cy="1143000"/>
          </a:xfrm>
        </p:spPr>
        <p:txBody>
          <a:bodyPr/>
          <a:lstStyle/>
          <a:p>
            <a:pPr>
              <a:defRPr/>
            </a:pPr>
            <a:r>
              <a:rPr lang="ar-JO" sz="5400" kern="1200" dirty="0">
                <a:solidFill>
                  <a:srgbClr val="FFFFFF"/>
                </a:solidFill>
                <a:ea typeface="ＭＳ Ｐゴシック"/>
              </a:rPr>
              <a:t>أرز لبنان</a:t>
            </a:r>
            <a:endParaRPr lang="en-US" sz="6600" dirty="0"/>
          </a:p>
        </p:txBody>
      </p:sp>
    </p:spTree>
    <p:extLst>
      <p:ext uri="{BB962C8B-B14F-4D97-AF65-F5344CB8AC3E}">
        <p14:creationId xmlns:p14="http://schemas.microsoft.com/office/powerpoint/2010/main" val="1166354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7169" name="Object 2"/>
          <p:cNvGraphicFramePr>
            <a:graphicFrameLocks noChangeAspect="1"/>
          </p:cNvGraphicFramePr>
          <p:nvPr/>
        </p:nvGraphicFramePr>
        <p:xfrm>
          <a:off x="4191000" y="0"/>
          <a:ext cx="4953000" cy="2328863"/>
        </p:xfrm>
        <a:graphic>
          <a:graphicData uri="http://schemas.openxmlformats.org/presentationml/2006/ole">
            <mc:AlternateContent xmlns:mc="http://schemas.openxmlformats.org/markup-compatibility/2006">
              <mc:Choice xmlns:v="urn:schemas-microsoft-com:vml" Requires="v">
                <p:oleObj r:id="rId3" imgW="2676899" imgH="1257476" progId="">
                  <p:embed/>
                </p:oleObj>
              </mc:Choice>
              <mc:Fallback>
                <p:oleObj r:id="rId3" imgW="2676899" imgH="1257476" progId="">
                  <p:embed/>
                  <p:pic>
                    <p:nvPicPr>
                      <p:cNvPr id="64716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953000"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5605" name="Picture 5" descr="tribute_gre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33800"/>
            <a:ext cx="9126538" cy="198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3"/>
          <p:cNvSpPr txBox="1">
            <a:spLocks noChangeArrowheads="1"/>
          </p:cNvSpPr>
          <p:nvPr/>
        </p:nvSpPr>
        <p:spPr bwMode="auto">
          <a:xfrm>
            <a:off x="152400" y="2349500"/>
            <a:ext cx="8974138" cy="138499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tab pos="2287588" algn="l"/>
              </a:tabLst>
              <a:defRPr/>
            </a:pPr>
            <a:r>
              <a:rPr lang="ar-JO" sz="2800" b="1" dirty="0">
                <a:solidFill>
                  <a:srgbClr val="FFFFFF"/>
                </a:solidFill>
                <a:latin typeface="Arial" panose="020B0604020202020204" pitchFamily="34" charset="0"/>
                <a:cs typeface="Arial" panose="020B0604020202020204" pitchFamily="34" charset="0"/>
              </a:rPr>
              <a:t>3000 ق.م            =</a:t>
            </a:r>
            <a:r>
              <a:rPr lang="en-US" sz="2800" b="1" dirty="0">
                <a:solidFill>
                  <a:srgbClr val="FFFFFF"/>
                </a:solidFill>
                <a:latin typeface="Arial" panose="020B0604020202020204" pitchFamily="34" charset="0"/>
                <a:cs typeface="Arial" panose="020B0604020202020204" pitchFamily="34" charset="0"/>
              </a:rPr>
              <a:t> &lt;</a:t>
            </a:r>
            <a:r>
              <a:rPr lang="ar-JO" sz="2800" b="1" dirty="0">
                <a:solidFill>
                  <a:srgbClr val="FFFFFF"/>
                </a:solidFill>
                <a:latin typeface="Arial" panose="020B0604020202020204" pitchFamily="34" charset="0"/>
                <a:cs typeface="Arial" panose="020B0604020202020204" pitchFamily="34" charset="0"/>
              </a:rPr>
              <a:t>المستعمرة الفينيقية الأولى</a:t>
            </a:r>
          </a:p>
          <a:p>
            <a:pPr marL="0" marR="0" lvl="0" indent="0" algn="r" defTabSz="914400" rtl="1" eaLnBrk="1" fontAlgn="base" latinLnBrk="0" hangingPunct="1">
              <a:lnSpc>
                <a:spcPct val="100000"/>
              </a:lnSpc>
              <a:spcBef>
                <a:spcPct val="0"/>
              </a:spcBef>
              <a:spcAft>
                <a:spcPct val="0"/>
              </a:spcAft>
              <a:buClrTx/>
              <a:buSzTx/>
              <a:buFontTx/>
              <a:buNone/>
              <a:tabLst>
                <a:tab pos="2287588" algn="l"/>
              </a:tabLst>
              <a:defRPr/>
            </a:pPr>
            <a:r>
              <a:rPr lang="ar-JO" sz="2800" b="1" dirty="0">
                <a:solidFill>
                  <a:srgbClr val="FFFFFF"/>
                </a:solidFill>
                <a:latin typeface="Arial" panose="020B0604020202020204" pitchFamily="34" charset="0"/>
                <a:cs typeface="Arial" panose="020B0604020202020204" pitchFamily="34" charset="0"/>
              </a:rPr>
              <a:t>1800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تحت السيطرة المصرية</a:t>
            </a:r>
            <a:endParaRPr lang="en-US" sz="2800" b="1" dirty="0">
              <a:solidFill>
                <a:srgbClr val="FFFFFF"/>
              </a:solidFill>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tab pos="2287588"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1600 ق.م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التجارة مع المدن الأجنبية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606" name="Text Box 6"/>
          <p:cNvSpPr txBox="1">
            <a:spLocks noChangeArrowheads="1"/>
          </p:cNvSpPr>
          <p:nvPr/>
        </p:nvSpPr>
        <p:spPr bwMode="auto">
          <a:xfrm>
            <a:off x="165100" y="3662363"/>
            <a:ext cx="8978900" cy="2677656"/>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1400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تحت السيطرة الحثية</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1200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مستعمرة ومستقلة</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800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تحت الأشوريين</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586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احتلها نبوخدنصر</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332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احتلها الإسكندر</a:t>
            </a:r>
          </a:p>
          <a:p>
            <a:pPr lvl="0" algn="r" rtl="1" eaLnBrk="1" hangingPunct="1">
              <a:tabLst>
                <a:tab pos="2287588" algn="l"/>
              </a:tabLst>
              <a:defRPr/>
            </a:pPr>
            <a:r>
              <a:rPr lang="ar-JO" sz="2800" b="1" dirty="0">
                <a:solidFill>
                  <a:srgbClr val="FFFFFF"/>
                </a:solidFill>
                <a:latin typeface="Arial" panose="020B0604020202020204" pitchFamily="34" charset="0"/>
                <a:cs typeface="Arial" panose="020B0604020202020204" pitchFamily="34" charset="0"/>
              </a:rPr>
              <a:t>64     ق.م            =</a:t>
            </a:r>
            <a:r>
              <a:rPr lang="en-US" sz="2800" b="1" dirty="0">
                <a:solidFill>
                  <a:srgbClr val="FFFFFF"/>
                </a:solidFill>
                <a:latin typeface="Arial" panose="020B0604020202020204" pitchFamily="34" charset="0"/>
                <a:cs typeface="Arial" panose="020B0604020202020204" pitchFamily="34" charset="0"/>
              </a:rPr>
              <a:t>&lt;</a:t>
            </a:r>
            <a:r>
              <a:rPr lang="ar-JO" sz="2800" b="1" dirty="0">
                <a:solidFill>
                  <a:srgbClr val="FFFFFF"/>
                </a:solidFill>
                <a:latin typeface="Arial" panose="020B0604020202020204" pitchFamily="34" charset="0"/>
                <a:cs typeface="Arial" panose="020B0604020202020204" pitchFamily="34" charset="0"/>
              </a:rPr>
              <a:t> صارت ضمن الإمبراطورية الرومانية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426450" y="76200"/>
            <a:ext cx="681597"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326" name="Title 1"/>
          <p:cNvSpPr>
            <a:spLocks noGrp="1" noTextEdit="1"/>
          </p:cNvSpPr>
          <p:nvPr/>
        </p:nvSpPr>
        <p:spPr bwMode="auto">
          <a:xfrm>
            <a:off x="179388" y="609600"/>
            <a:ext cx="4176712" cy="1163638"/>
          </a:xfrm>
          <a:prstGeom prst="rect">
            <a:avLst/>
          </a:prstGeom>
        </p:spPr>
        <p:txBody>
          <a:bodyPr wrap="none" fromWordArt="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solidFill>
                  <a:srgbClr val="FFFFFF"/>
                </a:solidFill>
                <a:round/>
                <a:headEnd/>
                <a:tailEnd/>
              </a:ln>
              <a:solidFill>
                <a:srgbClr val="FFFFFF"/>
              </a:solidFill>
              <a:effectLst/>
              <a:uLnTx/>
              <a:uFillTx/>
              <a:latin typeface="KidTYPEPaint"/>
              <a:ea typeface="KidTYPEPaint"/>
              <a:cs typeface="KidTYPEPaint"/>
            </a:endParaRPr>
          </a:p>
        </p:txBody>
      </p:sp>
      <p:sp>
        <p:nvSpPr>
          <p:cNvPr id="2" name="Title 1"/>
          <p:cNvSpPr>
            <a:spLocks noGrp="1"/>
          </p:cNvSpPr>
          <p:nvPr>
            <p:ph type="title" idx="4294967295"/>
          </p:nvPr>
        </p:nvSpPr>
        <p:spPr>
          <a:xfrm>
            <a:off x="0" y="609600"/>
            <a:ext cx="4283968" cy="1143000"/>
          </a:xfrm>
        </p:spPr>
        <p:txBody>
          <a:bodyPr/>
          <a:lstStyle/>
          <a:p>
            <a:pPr>
              <a:defRPr/>
            </a:pPr>
            <a:r>
              <a:rPr lang="ar-JO" sz="4000" kern="10" dirty="0">
                <a:ln w="9525" cap="flat" cmpd="sng" algn="ctr">
                  <a:solidFill>
                    <a:srgbClr val="FFFFFF"/>
                  </a:solidFill>
                  <a:prstDash val="solid"/>
                  <a:round/>
                </a:ln>
                <a:solidFill>
                  <a:srgbClr val="FFFFFF"/>
                </a:solidFill>
                <a:ea typeface="KidTYPEPaint"/>
              </a:rPr>
              <a:t>التاريخ</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dissolve">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dissolve">
                                      <p:cBhvr>
                                        <p:cTn id="17" dur="500"/>
                                        <p:tgtEl>
                                          <p:spTgt spid="256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5605"/>
                                        </p:tgtEl>
                                        <p:attrNameLst>
                                          <p:attrName>style.visibility</p:attrName>
                                        </p:attrNameLst>
                                      </p:cBhvr>
                                      <p:to>
                                        <p:strVal val="visible"/>
                                      </p:to>
                                    </p:set>
                                    <p:animEffect transition="in" filter="dissolve">
                                      <p:cBhvr>
                                        <p:cTn id="22" dur="500"/>
                                        <p:tgtEl>
                                          <p:spTgt spid="256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606"/>
                                        </p:tgtEl>
                                        <p:attrNameLst>
                                          <p:attrName>style.visibility</p:attrName>
                                        </p:attrNameLst>
                                      </p:cBhvr>
                                      <p:to>
                                        <p:strVal val="visible"/>
                                      </p:to>
                                    </p:set>
                                    <p:animEffect transition="in" filter="dissolve">
                                      <p:cBhvr>
                                        <p:cTn id="27"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P spid="2560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34342"/>
            <a:ext cx="9215438" cy="1734555"/>
          </a:xfrm>
          <a:gradFill flip="none" rotWithShape="1">
            <a:gsLst>
              <a:gs pos="0">
                <a:schemeClr val="bg1"/>
              </a:gs>
              <a:gs pos="97000">
                <a:schemeClr val="accent6">
                  <a:lumMod val="70000"/>
                </a:schemeClr>
              </a:gs>
            </a:gsLst>
            <a:path path="circle">
              <a:fillToRect l="50000" t="50000" r="50000" b="50000"/>
            </a:path>
            <a:tileRect/>
          </a:gradFill>
        </p:spPr>
        <p:txBody>
          <a:bodyPr anchor="ctr"/>
          <a:lstStyle/>
          <a:p>
            <a:pPr algn="ctr"/>
            <a:r>
              <a:rPr lang="ar-JO" sz="3200" dirty="0">
                <a:solidFill>
                  <a:srgbClr val="FFFFFF"/>
                </a:solidFill>
                <a:ea typeface="新細明體" charset="0"/>
              </a:rPr>
              <a:t>يا ابن آدم من أجل أن </a:t>
            </a:r>
            <a:r>
              <a:rPr lang="ar-JO" sz="3200" dirty="0">
                <a:solidFill>
                  <a:srgbClr val="FFFF00"/>
                </a:solidFill>
                <a:ea typeface="新細明體" charset="0"/>
              </a:rPr>
              <a:t>صور قالت </a:t>
            </a:r>
            <a:r>
              <a:rPr lang="ar-JO" sz="3200" dirty="0">
                <a:solidFill>
                  <a:srgbClr val="FFFFFF"/>
                </a:solidFill>
                <a:ea typeface="新細明體" charset="0"/>
              </a:rPr>
              <a:t>على أورشليم ...</a:t>
            </a:r>
            <a:endParaRPr lang="en-US" dirty="0">
              <a:solidFill>
                <a:srgbClr val="FFFFFF"/>
              </a:solidFill>
              <a:ea typeface="新細明體" charset="0"/>
            </a:endParaRP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صيدا</a:t>
            </a:r>
            <a:br>
              <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br>
            <a:r>
              <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(19:28–1:26)</a:t>
            </a:r>
          </a:p>
        </p:txBody>
      </p:sp>
      <p:sp>
        <p:nvSpPr>
          <p:cNvPr id="7" name="Title 1">
            <a:extLst>
              <a:ext uri="{FF2B5EF4-FFF2-40B4-BE49-F238E27FC236}">
                <a16:creationId xmlns:a16="http://schemas.microsoft.com/office/drawing/2014/main" id="{B5456904-E247-DBD7-B68A-0B906DD8D738}"/>
              </a:ext>
            </a:extLst>
          </p:cNvPr>
          <p:cNvSpPr txBox="1">
            <a:spLocks/>
          </p:cNvSpPr>
          <p:nvPr/>
        </p:nvSpPr>
        <p:spPr bwMode="auto">
          <a:xfrm>
            <a:off x="-15498" y="4365104"/>
            <a:ext cx="9215438" cy="2561982"/>
          </a:xfrm>
          <a:prstGeom prst="rect">
            <a:avLst/>
          </a:prstGeom>
          <a:gradFill flip="none" rotWithShape="1">
            <a:gsLst>
              <a:gs pos="0">
                <a:schemeClr val="bg1"/>
              </a:gs>
              <a:gs pos="97000">
                <a:schemeClr val="accent6">
                  <a:lumMod val="70000"/>
                </a:schemeClr>
              </a:gs>
            </a:gsLst>
            <a:path path="circle">
              <a:fillToRect l="50000" t="50000" r="50000" b="50000"/>
            </a:path>
            <a:tileRect/>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i="0" kern="0" noProof="0" dirty="0">
                <a:solidFill>
                  <a:srgbClr val="FFFFFF"/>
                </a:solidFill>
                <a:latin typeface="Arial" panose="020B0604020202020204" pitchFamily="34" charset="0"/>
                <a:ea typeface="新細明體" charset="0"/>
                <a:cs typeface="Arial" panose="020B0604020202020204" pitchFamily="34" charset="0"/>
              </a:rPr>
              <a:t>هه قد انكسرت مصاريع الشعوب قد تحولت إلي أمتلئ إذ خربت  (26: 1-2)</a:t>
            </a:r>
            <a:endPar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4156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500" fill="hold"/>
                                        <p:tgtEl>
                                          <p:spTgt spid="632835"/>
                                        </p:tgtEl>
                                        <p:attrNameLst>
                                          <p:attrName>ppt_w</p:attrName>
                                        </p:attrNameLst>
                                      </p:cBhvr>
                                      <p:tavLst>
                                        <p:tav tm="0">
                                          <p:val>
                                            <p:fltVal val="0"/>
                                          </p:val>
                                        </p:tav>
                                        <p:tav tm="100000">
                                          <p:val>
                                            <p:strVal val="#ppt_w"/>
                                          </p:val>
                                        </p:tav>
                                      </p:tavLst>
                                    </p:anim>
                                    <p:anim calcmode="lin" valueType="num">
                                      <p:cBhvr>
                                        <p:cTn id="8" dur="500" fill="hold"/>
                                        <p:tgtEl>
                                          <p:spTgt spid="632835"/>
                                        </p:tgtEl>
                                        <p:attrNameLst>
                                          <p:attrName>ppt_h</p:attrName>
                                        </p:attrNameLst>
                                      </p:cBhvr>
                                      <p:tavLst>
                                        <p:tav tm="0">
                                          <p:val>
                                            <p:fltVal val="0"/>
                                          </p:val>
                                        </p:tav>
                                        <p:tav tm="100000">
                                          <p:val>
                                            <p:strVal val="#ppt_h"/>
                                          </p:val>
                                        </p:tav>
                                      </p:tavLst>
                                    </p:anim>
                                    <p:animEffect transition="in" filter="fade">
                                      <p:cBhvr>
                                        <p:cTn id="9" dur="500"/>
                                        <p:tgtEl>
                                          <p:spTgt spid="63283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defRPr/>
            </a:pPr>
            <a:r>
              <a:rPr lang="ar-JO" sz="4800" dirty="0">
                <a:ea typeface="ＭＳ Ｐゴシック" charset="0"/>
              </a:rPr>
              <a:t>السهل الساحلي الفينيقي</a:t>
            </a:r>
            <a:endParaRPr lang="en-US" sz="4800" dirty="0">
              <a:ea typeface="ＭＳ Ｐゴシック" charset="0"/>
            </a:endParaRPr>
          </a:p>
        </p:txBody>
      </p:sp>
      <p:pic>
        <p:nvPicPr>
          <p:cNvPr id="649218" name="Picture 4" descr="Tyr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905000" y="1219200"/>
            <a:ext cx="6934200" cy="5395913"/>
          </a:xfrm>
        </p:spPr>
      </p:pic>
      <p:sp>
        <p:nvSpPr>
          <p:cNvPr id="54277" name="Rectangle 5"/>
          <p:cNvSpPr>
            <a:spLocks noChangeArrowheads="1"/>
          </p:cNvSpPr>
          <p:nvPr/>
        </p:nvSpPr>
        <p:spPr bwMode="auto">
          <a:xfrm>
            <a:off x="0" y="2174875"/>
            <a:ext cx="2771775" cy="46196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179388" y="1484313"/>
            <a:ext cx="1725612" cy="609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صور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64922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r="6122"/>
          <a:stretch>
            <a:fillRect/>
          </a:stretch>
        </p:blipFill>
        <p:spPr bwMode="auto">
          <a:xfrm>
            <a:off x="179388" y="4437063"/>
            <a:ext cx="3505200" cy="219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361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27</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8954290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2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209800"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1442" name="Text Box 2"/>
          <p:cNvSpPr txBox="1">
            <a:spLocks noChangeArrowheads="1"/>
          </p:cNvSpPr>
          <p:nvPr/>
        </p:nvSpPr>
        <p:spPr bwMode="auto">
          <a:xfrm>
            <a:off x="2286000" y="4624388"/>
            <a:ext cx="6629400"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236538" marR="0" lvl="0" indent="-2365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العاج - يستورد من سوريا ويعاد تصديره إلى الغرب</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929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192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1444" name="Text Box 4"/>
          <p:cNvSpPr txBox="1">
            <a:spLocks noChangeArrowheads="1"/>
          </p:cNvSpPr>
          <p:nvPr/>
        </p:nvSpPr>
        <p:spPr bwMode="auto">
          <a:xfrm>
            <a:off x="914400" y="2190750"/>
            <a:ext cx="82296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الحرف المصدرة والمواد الخام المستوردة من       دول بعيدة: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9293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29000"/>
            <a:ext cx="218598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1447" name="Text Box 7"/>
          <p:cNvSpPr txBox="1">
            <a:spLocks noChangeArrowheads="1"/>
          </p:cNvSpPr>
          <p:nvPr/>
        </p:nvSpPr>
        <p:spPr bwMode="auto">
          <a:xfrm>
            <a:off x="2286000" y="3549650"/>
            <a:ext cx="6705600"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defPPr>
              <a:defRPr lang="en-GB"/>
            </a:defPPr>
            <a:lvl1pPr marL="236538" indent="-236538" eaLnBrk="1" hangingPunct="1">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Tempus Sans IT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236538" marR="0" lvl="0" indent="-2365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البرونز : تم تصديرة إلى آشور، قبرص، اليونان وإيطاليا</a:t>
            </a:r>
            <a:endParaRPr kumimoji="0" lang="en-GB"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8" name="Text Box 8"/>
          <p:cNvSpPr txBox="1">
            <a:spLocks noChangeArrowheads="1"/>
          </p:cNvSpPr>
          <p:nvPr/>
        </p:nvSpPr>
        <p:spPr bwMode="auto">
          <a:xfrm>
            <a:off x="2286000" y="5683250"/>
            <a:ext cx="6629400"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GB"/>
            </a:defPPr>
            <a:lvl1pPr marL="236538" indent="-236538" eaLnBrk="1" hangingPunct="1">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Tempus Sans IT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236538" marR="0" lvl="0" indent="-2365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أيضا أعمال الزجاج ، حشوات الصوف المصبوغة باللون الأرجواني ، إلخ.</a:t>
            </a:r>
            <a:endParaRPr kumimoji="0" lang="en-GB"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B613CF5C-CB2B-2DCC-3982-9710BC6E04FD}"/>
              </a:ext>
            </a:extLst>
          </p:cNvPr>
          <p:cNvSpPr>
            <a:spLocks noGrp="1"/>
          </p:cNvSpPr>
          <p:nvPr>
            <p:ph type="title" idx="4294967295"/>
          </p:nvPr>
        </p:nvSpPr>
        <p:spPr>
          <a:xfrm>
            <a:off x="519841" y="502449"/>
            <a:ext cx="7770813" cy="1141413"/>
          </a:xfrm>
        </p:spPr>
        <p:txBody>
          <a:bodyPr/>
          <a:lstStyle/>
          <a:p>
            <a:r>
              <a:rPr lang="ar-EG" sz="5400" dirty="0"/>
              <a:t>التجارة</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1444"/>
                                        </p:tgtEl>
                                        <p:attrNameLst>
                                          <p:attrName>style.visibility</p:attrName>
                                        </p:attrNameLst>
                                      </p:cBhvr>
                                      <p:to>
                                        <p:strVal val="visible"/>
                                      </p:to>
                                    </p:set>
                                    <p:animEffect transition="in" filter="dissolve">
                                      <p:cBhvr additive="repl">
                                        <p:cTn id="7" dur="500"/>
                                        <p:tgtEl>
                                          <p:spTgt spid="61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1447"/>
                                        </p:tgtEl>
                                        <p:attrNameLst>
                                          <p:attrName>style.visibility</p:attrName>
                                        </p:attrNameLst>
                                      </p:cBhvr>
                                      <p:to>
                                        <p:strVal val="visible"/>
                                      </p:to>
                                    </p:set>
                                    <p:animEffect transition="in" filter="dissolve">
                                      <p:cBhvr additive="repl">
                                        <p:cTn id="12" dur="500"/>
                                        <p:tgtEl>
                                          <p:spTgt spid="614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61442"/>
                                        </p:tgtEl>
                                        <p:attrNameLst>
                                          <p:attrName>style.visibility</p:attrName>
                                        </p:attrNameLst>
                                      </p:cBhvr>
                                      <p:to>
                                        <p:strVal val="visible"/>
                                      </p:to>
                                    </p:set>
                                    <p:animEffect transition="in" filter="dissolve">
                                      <p:cBhvr additive="repl">
                                        <p:cTn id="17" dur="500"/>
                                        <p:tgtEl>
                                          <p:spTgt spid="614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61448"/>
                                        </p:tgtEl>
                                        <p:attrNameLst>
                                          <p:attrName>style.visibility</p:attrName>
                                        </p:attrNameLst>
                                      </p:cBhvr>
                                      <p:to>
                                        <p:strVal val="visible"/>
                                      </p:to>
                                    </p:set>
                                    <p:animEffect transition="in" filter="dissolve">
                                      <p:cBhvr additive="repl">
                                        <p:cTn id="22" dur="500"/>
                                        <p:tgtEl>
                                          <p:spTgt spid="6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76200" y="3921125"/>
            <a:ext cx="8915400" cy="2064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cs typeface="ＭＳ Ｐゴシック" charset="0"/>
              </a:defRPr>
            </a:lvl1pPr>
            <a:lvl2pPr marL="742950" indent="-28575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2pPr>
            <a:lvl3pPr marL="11430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3pPr>
            <a:lvl4pPr marL="16002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4pPr>
            <a:lvl5pPr marL="20574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9pPr>
          </a:lstStyle>
          <a:p>
            <a:pPr marL="231775" marR="0" lvl="0" indent="-231775"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كانت فينيقية منخرطة بالتجارة مع داود (2 صم 5: 11، 1 مل 5: 1)</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1775" marR="0" lvl="0" indent="-231775"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العلاقات بين الملك حيرام وسليمان في البناء والمشاريع الخارجية</a:t>
            </a:r>
          </a:p>
          <a:p>
            <a:pPr marL="231775" marR="0" lvl="0" indent="-231775"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تصدير الزيت، النبيذ والأخشاب</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97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775720" cy="3775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97028" name="Rectangle 4"/>
          <p:cNvSpPr>
            <a:spLocks noChangeArrowheads="1"/>
          </p:cNvSpPr>
          <p:nvPr/>
        </p:nvSpPr>
        <p:spPr bwMode="auto">
          <a:xfrm>
            <a:off x="3775720" y="1734365"/>
            <a:ext cx="52578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Tempus Sans ITC"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خبرة تجارية - المعاهدات التجارية المستخدمة والتحالفات السياسية: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715A1E41-BDCB-615D-5844-B23F5392BA87}"/>
              </a:ext>
            </a:extLst>
          </p:cNvPr>
          <p:cNvSpPr>
            <a:spLocks noGrp="1"/>
          </p:cNvSpPr>
          <p:nvPr>
            <p:ph type="title" idx="4294967295"/>
          </p:nvPr>
        </p:nvSpPr>
        <p:spPr>
          <a:xfrm>
            <a:off x="3958734" y="210264"/>
            <a:ext cx="5074786" cy="1141413"/>
          </a:xfrm>
          <a:solidFill>
            <a:schemeClr val="tx1"/>
          </a:solidFill>
        </p:spPr>
        <p:txBody>
          <a:bodyPr/>
          <a:lstStyle/>
          <a:p>
            <a:pPr rtl="1"/>
            <a:r>
              <a:rPr lang="ar-EG" sz="7200" dirty="0"/>
              <a:t>التجارة</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63489">
                                            <p:txEl>
                                              <p:pRg st="0" end="0"/>
                                            </p:txEl>
                                          </p:spTgt>
                                        </p:tgtEl>
                                        <p:attrNameLst>
                                          <p:attrName>style.visibility</p:attrName>
                                        </p:attrNameLst>
                                      </p:cBhvr>
                                      <p:to>
                                        <p:strVal val="visible"/>
                                      </p:to>
                                    </p:set>
                                    <p:animEffect transition="in" filter="dissolve">
                                      <p:cBhvr additive="repl">
                                        <p:cTn id="7" dur="500"/>
                                        <p:tgtEl>
                                          <p:spTgt spid="634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3489">
                                            <p:txEl>
                                              <p:pRg st="1" end="1"/>
                                            </p:txEl>
                                          </p:spTgt>
                                        </p:tgtEl>
                                        <p:attrNameLst>
                                          <p:attrName>style.visibility</p:attrName>
                                        </p:attrNameLst>
                                      </p:cBhvr>
                                      <p:to>
                                        <p:strVal val="visible"/>
                                      </p:to>
                                    </p:set>
                                    <p:animEffect transition="in" filter="dissolve">
                                      <p:cBhvr additive="repl">
                                        <p:cTn id="12" dur="500"/>
                                        <p:tgtEl>
                                          <p:spTgt spid="634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additive="repl">
                                        <p:cTn id="16" dur="1" fill="hold">
                                          <p:stCondLst>
                                            <p:cond delay="0"/>
                                          </p:stCondLst>
                                        </p:cTn>
                                        <p:tgtEl>
                                          <p:spTgt spid="63489">
                                            <p:txEl>
                                              <p:pRg st="2" end="2"/>
                                            </p:txEl>
                                          </p:spTgt>
                                        </p:tgtEl>
                                        <p:attrNameLst>
                                          <p:attrName>style.visibility</p:attrName>
                                        </p:attrNameLst>
                                      </p:cBhvr>
                                      <p:to>
                                        <p:strVal val="visible"/>
                                      </p:to>
                                    </p:set>
                                    <p:animEffect transition="in" filter="dissolve">
                                      <p:cBhvr additive="repl">
                                        <p:cTn id="17" dur="500"/>
                                        <p:tgtEl>
                                          <p:spTgt spid="634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14" name="Rectangle 3"/>
          <p:cNvSpPr>
            <a:spLocks noGrp="1" noChangeArrowheads="1"/>
          </p:cNvSpPr>
          <p:nvPr>
            <p:ph type="title" idx="4294967295"/>
          </p:nvPr>
        </p:nvSpPr>
        <p:spPr>
          <a:xfrm>
            <a:off x="762000" y="76200"/>
            <a:ext cx="6834188" cy="760413"/>
          </a:xfrm>
          <a:solidFill>
            <a:srgbClr val="000000"/>
          </a:solidFill>
        </p:spPr>
        <p:txBody>
          <a:bodyPr/>
          <a:lstStyle/>
          <a:p>
            <a:pPr rtl="1" eaLnBrk="1" hangingPunct="1"/>
            <a:r>
              <a:rPr lang="ar-JO" dirty="0">
                <a:ea typeface="ＭＳ Ｐゴシック" charset="0"/>
              </a:rPr>
              <a:t>المستعمرات الفينيقية</a:t>
            </a:r>
            <a:endParaRPr lang="en-US" dirty="0">
              <a:ea typeface="ＭＳ Ｐゴシック" charset="0"/>
            </a:endParaRPr>
          </a:p>
        </p:txBody>
      </p:sp>
      <p:sp>
        <p:nvSpPr>
          <p:cNvPr id="653316"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اراضي فينيقية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خطوط التجارة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17"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خطوط السفن الفينيقية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18"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افريقيا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19"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آسيا الصغرى</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20"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اوروبا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21"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ترشيش</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p:cNvSpPr txBox="1">
            <a:spLocks noChangeArrowheads="1"/>
          </p:cNvSpPr>
          <p:nvPr/>
        </p:nvSpPr>
        <p:spPr bwMode="auto">
          <a:xfrm>
            <a:off x="8426450" y="76200"/>
            <a:ext cx="681597" cy="461665"/>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624A79CA-9E18-33CD-7548-CEA34E650EE2}"/>
              </a:ext>
            </a:extLst>
          </p:cNvPr>
          <p:cNvSpPr txBox="1">
            <a:spLocks/>
          </p:cNvSpPr>
          <p:nvPr/>
        </p:nvSpPr>
        <p:spPr bwMode="auto">
          <a:xfrm>
            <a:off x="8709" y="1"/>
            <a:ext cx="9144000" cy="1874578"/>
          </a:xfrm>
          <a:prstGeom prst="rect">
            <a:avLst/>
          </a:prstGeom>
          <a:gradFill flip="none" rotWithShape="1">
            <a:gsLst>
              <a:gs pos="0">
                <a:srgbClr val="000000"/>
              </a:gs>
              <a:gs pos="97000">
                <a:srgbClr val="B9005C">
                  <a:lumMod val="70000"/>
                </a:srgbClr>
              </a:gs>
            </a:gsLst>
            <a:path path="circle">
              <a:fillToRect l="50000" t="50000" r="50000" b="50000"/>
            </a:path>
            <a:tileRect/>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lvl="0" defTabSz="914400">
              <a:defRPr/>
            </a:pPr>
            <a:r>
              <a:rPr lang="ar-SA" sz="3600" b="1" i="0" kern="0" dirty="0">
                <a:solidFill>
                  <a:srgbClr val="FFFFFF"/>
                </a:solidFill>
                <a:latin typeface="Arial" charset="0"/>
                <a:ea typeface="新細明體" charset="0"/>
              </a:rPr>
              <a:t>حزقيال ٢٧ : ١٢</a:t>
            </a:r>
          </a:p>
          <a:p>
            <a:pPr lvl="0" defTabSz="914400">
              <a:defRPr/>
            </a:pPr>
            <a:r>
              <a:rPr lang="ar-SA" sz="3600" b="1" i="0" kern="0" dirty="0" err="1">
                <a:solidFill>
                  <a:srgbClr val="FFFFFF"/>
                </a:solidFill>
                <a:latin typeface="Arial" charset="0"/>
                <a:ea typeface="新細明體" charset="0"/>
              </a:rPr>
              <a:t>تَرْشِيشُ</a:t>
            </a:r>
            <a:r>
              <a:rPr lang="ar-SA" sz="3600" b="1" i="0" kern="0" dirty="0">
                <a:solidFill>
                  <a:srgbClr val="FFFFFF"/>
                </a:solidFill>
                <a:latin typeface="Arial" charset="0"/>
                <a:ea typeface="新細明體" charset="0"/>
              </a:rPr>
              <a:t> تَاجِرَتُكِ بِكَثْرَةِ كُلِّ غِنًى. بِالْفِضَّةِ وَالْحَدِيدِ وَالْقَصْدِيرِ وَالرَّصَاصِ أَقَامُوا أَسْوَاقَكِ. </a:t>
            </a:r>
          </a:p>
        </p:txBody>
      </p:sp>
      <p:sp>
        <p:nvSpPr>
          <p:cNvPr id="3" name="Text Box 8" descr="Purple mesh">
            <a:extLst>
              <a:ext uri="{FF2B5EF4-FFF2-40B4-BE49-F238E27FC236}">
                <a16:creationId xmlns:a16="http://schemas.microsoft.com/office/drawing/2014/main" id="{222AFA13-3E96-9331-38B8-E992DB5F22D3}"/>
              </a:ext>
            </a:extLst>
          </p:cNvPr>
          <p:cNvSpPr txBox="1">
            <a:spLocks noChangeArrowheads="1"/>
          </p:cNvSpPr>
          <p:nvPr/>
        </p:nvSpPr>
        <p:spPr bwMode="auto">
          <a:xfrm>
            <a:off x="7596188" y="4767951"/>
            <a:ext cx="1490662" cy="646331"/>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lvl="0" algn="ctr" defTabSz="914400" eaLnBrk="1" hangingPunct="1">
              <a:defRPr/>
            </a:pPr>
            <a:r>
              <a:rPr lang="ar-JO" sz="3600" b="1" dirty="0">
                <a:solidFill>
                  <a:srgbClr val="FFFFFF"/>
                </a:solidFill>
                <a:effectLst>
                  <a:outerShdw blurRad="38100" dist="38100" dir="2700000" algn="tl">
                    <a:srgbClr val="000000"/>
                  </a:outerShdw>
                </a:effectLst>
                <a:ea typeface="ＭＳ Ｐゴシック" charset="0"/>
                <a:cs typeface="Arial" panose="020B0604020202020204" pitchFamily="34" charset="0"/>
              </a:rPr>
              <a:t>صور</a:t>
            </a:r>
            <a:endParaRPr kumimoji="0" lang="en-US"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pic>
        <p:nvPicPr>
          <p:cNvPr id="653315"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24128" y="1874579"/>
            <a:ext cx="3381375" cy="18415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6255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trips(downLeft)">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05214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2420888"/>
            <a:ext cx="9144000" cy="4536504"/>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a:defRPr sz="4800" b="1">
                <a:latin typeface="Arial"/>
                <a:ea typeface="ＭＳ Ｐゴシック" pitchFamily="-108" charset="-128"/>
                <a:cs typeface="Arial"/>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L="9525" marR="0" lvl="0" indent="-9525" algn="r" defTabSz="914400" rtl="0" eaLnBrk="0" fontAlgn="base" latinLnBrk="0" hangingPunct="0">
              <a:lnSpc>
                <a:spcPct val="100000"/>
              </a:lnSpc>
              <a:spcBef>
                <a:spcPct val="0"/>
              </a:spcBef>
              <a:spcAft>
                <a:spcPct val="0"/>
              </a:spcAft>
              <a:buClrTx/>
              <a:buSzTx/>
              <a:buFontTx/>
              <a:buNone/>
              <a:tabLst/>
              <a:defRPr/>
            </a:pPr>
            <a:r>
              <a:rPr lang="ar-JO" sz="4000" dirty="0">
                <a:solidFill>
                  <a:srgbClr val="FFFFFF"/>
                </a:solidFill>
                <a:latin typeface="Arial" panose="020B0604020202020204" pitchFamily="34" charset="0"/>
                <a:cs typeface="Arial" panose="020B0604020202020204" pitchFamily="34" charset="0"/>
              </a:rPr>
              <a:t>الله قاضي رهيب بصراحة، لو خدم في محكمة في بلدنا سوف يتم وضعه في السجن. أنا لا أحاول أن أوذي الله بل أن أضع الأمور في نصابها الصحيح، أنظروا إلى الحقائق</a:t>
            </a:r>
          </a:p>
        </p:txBody>
      </p:sp>
      <p:sp>
        <p:nvSpPr>
          <p:cNvPr id="900098" name="Rectangle 2"/>
          <p:cNvSpPr>
            <a:spLocks noGrp="1" noChangeArrowheads="1"/>
          </p:cNvSpPr>
          <p:nvPr>
            <p:ph type="ctrTitle"/>
          </p:nvPr>
        </p:nvSpPr>
        <p:spPr>
          <a:xfrm>
            <a:off x="3203848" y="162609"/>
            <a:ext cx="5940152" cy="1178159"/>
          </a:xfrm>
          <a:effectLst/>
        </p:spPr>
        <p:txBody>
          <a:bodyPr/>
          <a:lstStyle/>
          <a:p>
            <a:pPr algn="r">
              <a:defRPr/>
            </a:pPr>
            <a:r>
              <a:rPr lang="ar-JO" sz="4800" dirty="0">
                <a:solidFill>
                  <a:schemeClr val="tx1"/>
                </a:solidFill>
              </a:rPr>
              <a:t>4 أسباب تجعل الله قاضي سيء</a:t>
            </a:r>
            <a:endParaRPr lang="en-US" sz="4800" dirty="0">
              <a:solidFill>
                <a:schemeClr val="tx1"/>
              </a:solidFill>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98D11C72-9623-547D-1D83-B1C3EC8C4BDD}"/>
              </a:ext>
            </a:extLst>
          </p:cNvPr>
          <p:cNvSpPr txBox="1">
            <a:spLocks noChangeArrowheads="1"/>
          </p:cNvSpPr>
          <p:nvPr/>
        </p:nvSpPr>
        <p:spPr bwMode="auto">
          <a:xfrm>
            <a:off x="3203848" y="1471081"/>
            <a:ext cx="5796136" cy="5177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ـــ جيريمي مايرز</a:t>
            </a:r>
            <a:endParaRPr kumimoji="0" lang="en-US" sz="3200" b="1" u="none" strike="noStrike" kern="0" cap="none" spc="0" normalizeH="0" baseline="0" noProof="0" dirty="0">
              <a:ln>
                <a:noFill/>
              </a:ln>
              <a:solidFill>
                <a:srgbClr val="000000"/>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2052" name="Picture 4" descr="What The Bible Says About Judging Others | Jack Wellman">
            <a:extLst>
              <a:ext uri="{FF2B5EF4-FFF2-40B4-BE49-F238E27FC236}">
                <a16:creationId xmlns:a16="http://schemas.microsoft.com/office/drawing/2014/main" id="{F1979F46-69EC-4485-A960-00F6F1A2D2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6" t="4785" r="4706" b="4283"/>
          <a:stretch/>
        </p:blipFill>
        <p:spPr bwMode="auto">
          <a:xfrm>
            <a:off x="144016" y="0"/>
            <a:ext cx="2771800" cy="188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12259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905" name="Picture 1" descr="13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3975"/>
            <a:ext cx="9150350"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06" name="Rectangle 1026"/>
          <p:cNvSpPr>
            <a:spLocks noGrp="1" noChangeArrowheads="1"/>
          </p:cNvSpPr>
          <p:nvPr>
            <p:ph type="ctrTitle"/>
          </p:nvPr>
        </p:nvSpPr>
        <p:spPr>
          <a:xfrm>
            <a:off x="1979613" y="692150"/>
            <a:ext cx="6302375" cy="984250"/>
          </a:xfrm>
        </p:spPr>
        <p:txBody>
          <a:bodyPr anchor="ctr"/>
          <a:lstStyle/>
          <a:p>
            <a:pPr algn="ctr" eaLnBrk="1" hangingPunct="1"/>
            <a:r>
              <a:rPr lang="ar-JO" altLang="zh-TW" dirty="0">
                <a:ea typeface="新細明體" charset="0"/>
              </a:rPr>
              <a:t>مقاطع صعبة</a:t>
            </a:r>
            <a:endParaRPr lang="en-US" altLang="zh-TW" sz="5400" dirty="0">
              <a:ea typeface="新細明體" charset="0"/>
            </a:endParaRPr>
          </a:p>
        </p:txBody>
      </p:sp>
      <p:sp>
        <p:nvSpPr>
          <p:cNvPr id="40965" name="Rectangle 1029"/>
          <p:cNvSpPr>
            <a:spLocks noChangeArrowheads="1"/>
          </p:cNvSpPr>
          <p:nvPr/>
        </p:nvSpPr>
        <p:spPr bwMode="auto">
          <a:xfrm>
            <a:off x="35496" y="3657600"/>
            <a:ext cx="9108504"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lang="ar-JO" altLang="zh-TW" sz="4400" b="1" dirty="0">
                <a:solidFill>
                  <a:srgbClr val="FFFFCC"/>
                </a:solidFill>
                <a:effectLst>
                  <a:glow rad="139700">
                    <a:srgbClr val="000000">
                      <a:alpha val="75000"/>
                    </a:srgbClr>
                  </a:glow>
                </a:effectLst>
                <a:latin typeface="Arial" panose="020B0604020202020204" pitchFamily="34" charset="0"/>
                <a:cs typeface="Arial" panose="020B0604020202020204" pitchFamily="34" charset="0"/>
              </a:rPr>
              <a:t>يا ابن آدم (2: 1 و93 مرة)</a:t>
            </a:r>
            <a:endParaRPr kumimoji="0" lang="en-US" altLang="zh-TW" sz="4400" b="1" u="none" strike="noStrike" kern="1200" cap="none" spc="0" normalizeH="0" baseline="0" noProof="0" dirty="0">
              <a:ln>
                <a:noFill/>
              </a:ln>
              <a:solidFill>
                <a:srgbClr val="FFFFCC"/>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lang="ar-JO" altLang="zh-TW" sz="4400" b="1" dirty="0">
                <a:solidFill>
                  <a:srgbClr val="FFFFCC"/>
                </a:solidFill>
                <a:effectLst>
                  <a:glow rad="139700">
                    <a:srgbClr val="000000">
                      <a:alpha val="75000"/>
                    </a:srgbClr>
                  </a:glow>
                </a:effectLst>
                <a:latin typeface="Arial" panose="020B0604020202020204" pitchFamily="34" charset="0"/>
                <a:cs typeface="Arial" panose="020B0604020202020204" pitchFamily="34" charset="0"/>
              </a:rPr>
              <a:t>الروح في الداخل (36: 26-27)</a:t>
            </a:r>
            <a:endParaRPr kumimoji="0" lang="en-US" altLang="zh-TW" sz="4400" b="1" u="none" strike="noStrike" kern="1200" cap="none" spc="0" normalizeH="0" baseline="0" noProof="0" dirty="0">
              <a:ln>
                <a:noFill/>
              </a:ln>
              <a:solidFill>
                <a:srgbClr val="FFFFCC"/>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CC66"/>
              </a:buClr>
              <a:buSzTx/>
              <a:buFontTx/>
              <a:buNone/>
              <a:tabLst/>
              <a:defRPr/>
            </a:pPr>
            <a:r>
              <a:rPr lang="ar-JO" altLang="zh-TW" sz="4400" b="1" dirty="0">
                <a:solidFill>
                  <a:srgbClr val="FFFFCC"/>
                </a:solidFill>
                <a:effectLst>
                  <a:glow rad="139700">
                    <a:srgbClr val="000000">
                      <a:alpha val="75000"/>
                    </a:srgbClr>
                  </a:glow>
                </a:effectLst>
                <a:latin typeface="Arial" panose="020B0604020202020204" pitchFamily="34" charset="0"/>
                <a:cs typeface="Arial" panose="020B0604020202020204" pitchFamily="34" charset="0"/>
              </a:rPr>
              <a:t>ملك صور (28: 2)</a:t>
            </a:r>
            <a:endParaRPr kumimoji="0" lang="en-US" altLang="zh-TW" sz="4400" b="1" u="none" strike="noStrike" kern="1200" cap="none" spc="0" normalizeH="0" baseline="0" noProof="0" dirty="0">
              <a:ln>
                <a:noFill/>
              </a:ln>
              <a:solidFill>
                <a:srgbClr val="FFFFCC"/>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43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Effect transition="in" filter="barn(outVertical)">
                                      <p:cBhvr>
                                        <p:cTn id="7" dur="500"/>
                                        <p:tgtEl>
                                          <p:spTgt spid="409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0965">
                                            <p:txEl>
                                              <p:pRg st="1" end="1"/>
                                            </p:txEl>
                                          </p:spTgt>
                                        </p:tgtEl>
                                        <p:attrNameLst>
                                          <p:attrName>style.visibility</p:attrName>
                                        </p:attrNameLst>
                                      </p:cBhvr>
                                      <p:to>
                                        <p:strVal val="visible"/>
                                      </p:to>
                                    </p:set>
                                    <p:animEffect transition="in" filter="barn(outVertical)">
                                      <p:cBhvr>
                                        <p:cTn id="12" dur="500"/>
                                        <p:tgtEl>
                                          <p:spTgt spid="409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0965">
                                            <p:txEl>
                                              <p:pRg st="2" end="2"/>
                                            </p:txEl>
                                          </p:spTgt>
                                        </p:tgtEl>
                                        <p:attrNameLst>
                                          <p:attrName>style.visibility</p:attrName>
                                        </p:attrNameLst>
                                      </p:cBhvr>
                                      <p:to>
                                        <p:strVal val="visible"/>
                                      </p:to>
                                    </p:set>
                                    <p:animEffect transition="in" filter="barn(outVertical)">
                                      <p:cBhvr>
                                        <p:cTn id="17" dur="500"/>
                                        <p:tgtEl>
                                          <p:spTgt spid="409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9394" name="Text Box 2"/>
          <p:cNvSpPr txBox="1">
            <a:spLocks noChangeArrowheads="1"/>
          </p:cNvSpPr>
          <p:nvPr/>
        </p:nvSpPr>
        <p:spPr bwMode="auto">
          <a:xfrm>
            <a:off x="0" y="473075"/>
            <a:ext cx="9144000" cy="868363"/>
          </a:xfrm>
          <a:prstGeom prst="rect">
            <a:avLst/>
          </a:prstGeom>
          <a:solidFill>
            <a:srgbClr val="000000"/>
          </a:solid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EG"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من هو ملك صور (إشعياء 23)؟</a:t>
            </a:r>
            <a:endParaRPr kumimoji="0" lang="en-GB"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888835" name="Text Box 3"/>
          <p:cNvSpPr txBox="1">
            <a:spLocks noChangeArrowheads="1"/>
          </p:cNvSpPr>
          <p:nvPr/>
        </p:nvSpPr>
        <p:spPr bwMode="auto">
          <a:xfrm>
            <a:off x="0" y="5741988"/>
            <a:ext cx="9144000" cy="86995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8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عملات صورية</a:t>
            </a: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nchor="ctr"/>
          <a:lstStyle/>
          <a:p>
            <a:pPr algn="ctr"/>
            <a:r>
              <a:rPr lang="ar-JO" dirty="0">
                <a:solidFill>
                  <a:srgbClr val="FFFFFF"/>
                </a:solidFill>
                <a:ea typeface="新細明體" charset="0"/>
              </a:rPr>
              <a:t>هيكل بوسيدون</a:t>
            </a:r>
            <a:endParaRPr lang="en-US" dirty="0">
              <a:solidFill>
                <a:srgbClr val="FFFFFF"/>
              </a:solidFill>
              <a:ea typeface="新細明體" charset="0"/>
            </a:endParaRP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ملك صور أعلن نفسه كإله البحر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حز 28: 2</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a:t>
            </a:r>
          </a:p>
        </p:txBody>
      </p:sp>
      <p:sp>
        <p:nvSpPr>
          <p:cNvPr id="8" name="Title 1"/>
          <p:cNvSpPr txBox="1">
            <a:spLocks/>
          </p:cNvSpPr>
          <p:nvPr/>
        </p:nvSpPr>
        <p:spPr bwMode="auto">
          <a:xfrm>
            <a:off x="0" y="0"/>
            <a:ext cx="5715000" cy="1981200"/>
          </a:xfrm>
          <a:prstGeom prst="rect">
            <a:avLst/>
          </a:prstGeom>
          <a:solidFill>
            <a:srgbClr val="000090"/>
          </a:solidFill>
          <a:ln w="9525">
            <a:solidFill>
              <a:schemeClr val="accent4">
                <a:lumMod val="20000"/>
                <a:lumOff val="80000"/>
              </a:schemeClr>
            </a:solid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يا ابن آدم قل لرئيس صور هكذا قال السيد الرب من أجل أنه قد ارتفع قلبك وقلت أنا إله في مجلس الآلهة أجلس في قلب البحار وأنت إنسان لا إله وإن جعلت قلبك كقلب الآلهة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2064640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9907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99075" name="Text Box 2"/>
          <p:cNvSpPr txBox="1">
            <a:spLocks noChangeArrowheads="1"/>
          </p:cNvSpPr>
          <p:nvPr/>
        </p:nvSpPr>
        <p:spPr bwMode="auto">
          <a:xfrm>
            <a:off x="4800600" y="4953000"/>
            <a:ext cx="4343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الشيطان</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4000" b="1" dirty="0">
                <a:solidFill>
                  <a:srgbClr val="FFFFFF"/>
                </a:solidFill>
                <a:latin typeface="Arial" panose="020B0604020202020204" pitchFamily="34" charset="0"/>
                <a:cs typeface="Arial" panose="020B0604020202020204" pitchFamily="34" charset="0"/>
              </a:rPr>
              <a:t>(أنظر رؤ 12: 7-13)</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9076" name="Text Box 3"/>
          <p:cNvSpPr txBox="1">
            <a:spLocks noChangeArrowheads="1"/>
          </p:cNvSpPr>
          <p:nvPr/>
        </p:nvSpPr>
        <p:spPr bwMode="auto">
          <a:xfrm>
            <a:off x="304800" y="76200"/>
            <a:ext cx="8763000" cy="2344688"/>
          </a:xfrm>
          <a:prstGeom prst="rect">
            <a:avLst/>
          </a:prstGeom>
          <a:noFill/>
          <a:ln w="9525">
            <a:noFill/>
            <a:round/>
            <a:headEnd/>
            <a:tailEnd/>
          </a:ln>
          <a:effectLst/>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t"/>
          <a:lstStyle>
            <a:defPPr>
              <a:defRPr lang="en-GB"/>
            </a:defPPr>
            <a:lvl1pPr algn="r"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effectLst>
                  <a:glow rad="101600">
                    <a:schemeClr val="tx1">
                      <a:alpha val="75000"/>
                    </a:schemeClr>
                  </a:glo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حزقيال ٢٨ : ٢</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يَا ابْنَ آدَمَ, قُلْ لِرَئِيسِ صُورَ. هَكَذَا قَالَ السَّيِّدُ الرَّبُّ: مِنْ أَجْلِ أَنَّهُ قَدِ ارْتَفَعَ قَلْبُكَ وَقُلْتَ: أَنَا إِلَهٌ. فِي مَجْلِسِ الآلِهَةِ أَجْلِسُ فِي قَلْبِ الْبِحَارِ. وَأَنْتَ إِنْسَانٌ لاَ إِلَهٌ, وَإِنْ جَعَلْتَ قَلْبَكَ كَقَلْبِ الآلِهَةِ.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538" name="Text Box 2"/>
          <p:cNvSpPr txBox="1">
            <a:spLocks noChangeArrowheads="1"/>
          </p:cNvSpPr>
          <p:nvPr/>
        </p:nvSpPr>
        <p:spPr bwMode="auto">
          <a:xfrm>
            <a:off x="0" y="5410200"/>
            <a:ext cx="6705600" cy="14478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سقوط لوسيفر، النجم اللامع</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(أنظر رؤ 12: 7-9)</a:t>
            </a:r>
            <a:r>
              <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a:t>
            </a:r>
            <a:endParaRPr kumimoji="0" lang="en-GB"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5539" name="Text Box 3"/>
          <p:cNvSpPr txBox="1">
            <a:spLocks noChangeArrowheads="1"/>
          </p:cNvSpPr>
          <p:nvPr/>
        </p:nvSpPr>
        <p:spPr bwMode="auto">
          <a:xfrm>
            <a:off x="2051720" y="0"/>
            <a:ext cx="6840760" cy="1844824"/>
          </a:xfrm>
          <a:prstGeom prst="rect">
            <a:avLst/>
          </a:prstGeom>
          <a:noFill/>
          <a:ln w="9525">
            <a:noFill/>
            <a:round/>
            <a:headEnd/>
            <a:tailEnd/>
          </a:ln>
          <a:effectLst/>
        </p:spPr>
        <p:txBody>
          <a:bodyPr lIns="90000" tIns="46800" rIns="90000" bIns="46800" anchor="t"/>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حزقيال ٢٨ : ٣-٥</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٣ هَا أَنْتَ أَحْكَمُ مِنْ </a:t>
            </a:r>
            <a:r>
              <a:rPr kumimoji="0" lang="ar-SA" sz="28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دَانِيآلَ</a:t>
            </a: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سِرٌّ مَا لاَ يَخْفَى عَلَيْكَ! ٤ وَبِحِكْمَتِكَ وَبِفَهْمِكَ حَصَّلْتَ لِنَفْسِكَ ثَرْوَةً, وَحَصَّلْتَ الذَّهَبَ وَالْفِضَّةَ فِي خَزَائِنِكَ! ٥ بِكَثْرَةِ حِكْمَتِكَ فِي تِجَارَتِكَ كَثَّرْتَ ثَرْوَتَكَ, فَارْتَفَعَ قَلْبُكَ بِسَبَبِ غِنَاكَ!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64" name="Text Box 4"/>
          <p:cNvSpPr txBox="1">
            <a:spLocks noChangeArrowheads="1"/>
          </p:cNvSpPr>
          <p:nvPr/>
        </p:nvSpPr>
        <p:spPr bwMode="auto">
          <a:xfrm>
            <a:off x="144016" y="1181100"/>
            <a:ext cx="8748464" cy="2815208"/>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١٢ [يَا ابْنَ آدَمَ, ارْفَعْ مَرْثَاةً عَلَى مَلِكِ صُورَ وَقُلْ لَهُ: هَكَذَا قَالَ السَّيِّدُ الرَّبُّ: أَنْتَ خَاتِمُ الْكَمَالِ, مَلآنٌ حِكْمَةً وَكَامِلُ الْجَمَالِ. ١٣ كُنْتَ فِي عَدْنٍ جَنَّةِ اللَّهِ… ١٥ أَنْتَ كَامِلٌ فِي طُرُقِكَ مِنْ يَوْمَ خُلِقْتَ حَتَّى وُجِدَ فِيكَ إِثْمٌ.</a:t>
            </a:r>
            <a:endParaRPr kumimoji="0" lang="en-GB"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65" name="Text Box 5"/>
          <p:cNvSpPr txBox="1">
            <a:spLocks noChangeArrowheads="1"/>
          </p:cNvSpPr>
          <p:nvPr/>
        </p:nvSpPr>
        <p:spPr bwMode="auto">
          <a:xfrm>
            <a:off x="0" y="910952"/>
            <a:ext cx="9036496" cy="38862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١٦ بِكَثْرَةِ تِجَارَتِكَ مَلأُوا جَوْفَكَ ظُلْماً فَأَخْطَأْتَ. فَأَطْرَحُكَ مِنْ جَبَلِ اللَّهِ وَأُبِيدُكَ أَيُّهَا الْكَرُوبُ الْمُظَلِّلُ مِنْ بَيْنِ حِجَارَةِ النَّارِ. ١٧ قَدِ ارْتَفَعَ قَلْبُكَ لِبَهْجَتِكَ. أَفْسَدْتَ حِكْمَتَكَ لأَجْلِ </a:t>
            </a:r>
            <a:r>
              <a:rPr kumimoji="0" lang="ar-SA" sz="40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بَهَائِكَ</a:t>
            </a: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سَأَطْرَحُكَ إِلَى الأَرْضِ وَأَجْعَلُكَ أَمَامَ الْمُلُوكِ لِيَنْظُرُوا إِلَيْكَ.</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حزقيال ٢٨ : ١٢-١٧ </a:t>
            </a:r>
          </a:p>
        </p:txBody>
      </p:sp>
    </p:spTree>
    <p:extLst>
      <p:ext uri="{BB962C8B-B14F-4D97-AF65-F5344CB8AC3E}">
        <p14:creationId xmlns:p14="http://schemas.microsoft.com/office/powerpoint/2010/main" val="127394965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1318742"/>
            <a:ext cx="9215438" cy="5539258"/>
          </a:xfrm>
          <a:gradFill>
            <a:gsLst>
              <a:gs pos="92000">
                <a:srgbClr val="084D72"/>
              </a:gs>
              <a:gs pos="23000">
                <a:schemeClr val="bg1"/>
              </a:gs>
            </a:gsLst>
            <a:path path="circle">
              <a:fillToRect l="50000" t="50000" r="50000" b="50000"/>
            </a:path>
          </a:gradFill>
        </p:spPr>
        <p:txBody>
          <a:bodyPr anchor="ctr"/>
          <a:lstStyle/>
          <a:p>
            <a:pPr algn="ctr"/>
            <a:r>
              <a:rPr lang="ar-SA" dirty="0">
                <a:solidFill>
                  <a:srgbClr val="FFFFFF"/>
                </a:solidFill>
                <a:ea typeface="新細明體" charset="0"/>
              </a:rPr>
              <a:t>٢٢ وَقُلْ: هَكَذَا قَالَ السَّيِّدُ الرَّبُّ: </a:t>
            </a:r>
            <a:r>
              <a:rPr lang="ar-SA" dirty="0" err="1">
                <a:solidFill>
                  <a:srgbClr val="FFFFFF"/>
                </a:solidFill>
                <a:ea typeface="新細明體" charset="0"/>
              </a:rPr>
              <a:t>هَأَنَذَا</a:t>
            </a:r>
            <a:r>
              <a:rPr lang="ar-SA" dirty="0">
                <a:solidFill>
                  <a:srgbClr val="FFFFFF"/>
                </a:solidFill>
                <a:ea typeface="新細明體" charset="0"/>
              </a:rPr>
              <a:t> عَلَيْكِ يَا صَيْدُونُ وَسَأَتَمَجَّدُ فِي وَسَطِكِ, فَيَعْلَمُونَ أَنِّي أَنَا الرَّبُّ حِينَ أُجْرِي فِيهَا أَحْكَاماً وَأَتَقَدَّسُ فِيهَا. ٢٣ وَأُرْسِلُ عَلَيْهَا وَبَأً وَدَماً إِلَى أَزِقَّتِهَا وَيُسْقَطُ الْجَرْحَى فِي وَسَطِهَا بِالسَّيْفِ الَّذِي عَلَيْهَا مِنْ كُلِّ جَانِبٍ, فَيَعْلَمُونَ أَنِّي أَنَا الرَّبُّ. ٢٤ [فَلاَ يَكُونُ بَعْدُ لِبَيْتِ إِسْرَائِيلَ سُلاَّءٌ مُمَرِّرٌ وَلاَ شَوْكَةٌ مُوجِعَةٌ مِنْ كُلِّ الَّذِينَ حَوْلَهُمُ الَّذِينَ يُبْغِضُونَهُمْ, فَيَعْلَمُونَ أَنِّي أَنَا السَّيِّدُ الرَّبُّ. </a:t>
            </a:r>
            <a:endParaRPr lang="en-US" sz="4800" dirty="0">
              <a:solidFill>
                <a:srgbClr val="FFFFFF"/>
              </a:solidFill>
              <a:ea typeface="新細明體" charset="0"/>
            </a:endParaRP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صيدون</a:t>
            </a:r>
            <a:br>
              <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b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(28: 20-26)</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85333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fade">
                                      <p:cBhvr>
                                        <p:cTn id="7" dur="1000"/>
                                        <p:tgtEl>
                                          <p:spTgt spid="632835"/>
                                        </p:tgtEl>
                                      </p:cBhvr>
                                    </p:animEffect>
                                    <p:anim calcmode="lin" valueType="num">
                                      <p:cBhvr>
                                        <p:cTn id="8" dur="1000" fill="hold"/>
                                        <p:tgtEl>
                                          <p:spTgt spid="632835"/>
                                        </p:tgtEl>
                                        <p:attrNameLst>
                                          <p:attrName>ppt_x</p:attrName>
                                        </p:attrNameLst>
                                      </p:cBhvr>
                                      <p:tavLst>
                                        <p:tav tm="0">
                                          <p:val>
                                            <p:strVal val="#ppt_x"/>
                                          </p:val>
                                        </p:tav>
                                        <p:tav tm="100000">
                                          <p:val>
                                            <p:strVal val="#ppt_x"/>
                                          </p:val>
                                        </p:tav>
                                      </p:tavLst>
                                    </p:anim>
                                    <p:anim calcmode="lin" valueType="num">
                                      <p:cBhvr>
                                        <p:cTn id="9" dur="900" decel="100000" fill="hold"/>
                                        <p:tgtEl>
                                          <p:spTgt spid="6328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328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29</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050249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0514" name="Picture 2">
            <a:extLst>
              <a:ext uri="{FF2B5EF4-FFF2-40B4-BE49-F238E27FC236}">
                <a16:creationId xmlns:a16="http://schemas.microsoft.com/office/drawing/2014/main" id="{3D338438-D57F-1A49-982F-0C79DEE2E3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 y="2057400"/>
            <a:ext cx="8077200" cy="3276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1143000" y="1007023"/>
            <a:ext cx="6858000" cy="630620"/>
          </a:xfrm>
        </p:spPr>
        <p:txBody>
          <a:bodyPr>
            <a:normAutofit fontScale="90000"/>
          </a:bodyPr>
          <a:lstStyle/>
          <a:p>
            <a:r>
              <a:rPr lang="ar-JO" b="1" dirty="0">
                <a:solidFill>
                  <a:schemeClr val="bg1"/>
                </a:solidFill>
                <a:latin typeface="Arial" panose="020B0604020202020204" pitchFamily="34" charset="0"/>
                <a:cs typeface="Arial" panose="020B0604020202020204" pitchFamily="34" charset="0"/>
              </a:rPr>
              <a:t>اعتبرت مصر قوية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906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4" y="2132856"/>
            <a:ext cx="9167813" cy="4824536"/>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a:defRPr sz="4800" b="1">
                <a:latin typeface="Arial"/>
                <a:ea typeface="ＭＳ Ｐゴシック" pitchFamily="-108" charset="-128"/>
                <a:cs typeface="Arial"/>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600" dirty="0">
                <a:solidFill>
                  <a:srgbClr val="FFFFFF"/>
                </a:solidFill>
                <a:latin typeface="Arial" panose="020B0604020202020204" pitchFamily="34" charset="0"/>
                <a:cs typeface="Arial" panose="020B0604020202020204" pitchFamily="34" charset="0"/>
              </a:rPr>
              <a:t>1. الله هو قاضي العالم لكن العالم عبارة عن فوضى</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574675" marR="0" lvl="0" indent="-574675" algn="r" defTabSz="914400" rtl="0" eaLnBrk="0" fontAlgn="base" latinLnBrk="0" hangingPunct="0">
              <a:lnSpc>
                <a:spcPct val="100000"/>
              </a:lnSpc>
              <a:spcBef>
                <a:spcPct val="0"/>
              </a:spcBef>
              <a:spcAft>
                <a:spcPct val="0"/>
              </a:spcAft>
              <a:buClrTx/>
              <a:buSzTx/>
              <a:buFontTx/>
              <a:buNone/>
              <a:tabLst/>
              <a:defRPr/>
            </a:pPr>
            <a:r>
              <a:rPr lang="ar-JO" sz="3600" dirty="0">
                <a:solidFill>
                  <a:srgbClr val="FFFFFF"/>
                </a:solidFill>
                <a:latin typeface="Arial" panose="020B0604020202020204" pitchFamily="34" charset="0"/>
                <a:cs typeface="Arial" panose="020B0604020202020204" pitchFamily="34" charset="0"/>
              </a:rPr>
              <a:t>2. يستغرق الله وقتاً طويلاً جداً لتتميم الدينونة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574675" marR="0" lvl="0" indent="-574675" algn="r" defTabSz="914400" rtl="0" eaLnBrk="0" fontAlgn="base" latinLnBrk="0" hangingPunct="0">
              <a:lnSpc>
                <a:spcPct val="100000"/>
              </a:lnSpc>
              <a:spcBef>
                <a:spcPct val="0"/>
              </a:spcBef>
              <a:spcAft>
                <a:spcPct val="0"/>
              </a:spcAft>
              <a:buClrTx/>
              <a:buSzTx/>
              <a:buFontTx/>
              <a:buNone/>
              <a:tabLst/>
              <a:defRPr/>
            </a:pPr>
            <a:r>
              <a:rPr lang="ar-JO" sz="3600" dirty="0">
                <a:solidFill>
                  <a:srgbClr val="FFFFFF"/>
                </a:solidFill>
                <a:latin typeface="Arial" panose="020B0604020202020204" pitchFamily="34" charset="0"/>
                <a:cs typeface="Arial" panose="020B0604020202020204" pitchFamily="34" charset="0"/>
              </a:rPr>
              <a:t>3. عندما يصنع الله الدينونة يبدو وكأنه متساهل جداً</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574675" marR="0" lvl="0" indent="-574675" algn="r" defTabSz="914400" rtl="0" eaLnBrk="0" fontAlgn="base" latinLnBrk="0" hangingPunct="0">
              <a:lnSpc>
                <a:spcPct val="100000"/>
              </a:lnSpc>
              <a:spcBef>
                <a:spcPct val="0"/>
              </a:spcBef>
              <a:spcAft>
                <a:spcPct val="0"/>
              </a:spcAft>
              <a:buClrTx/>
              <a:buSzTx/>
              <a:buFontTx/>
              <a:buNone/>
              <a:tabLst/>
              <a:defRPr/>
            </a:pPr>
            <a:r>
              <a:rPr lang="ar-JO" sz="3600" dirty="0">
                <a:solidFill>
                  <a:srgbClr val="FFFFFF"/>
                </a:solidFill>
                <a:latin typeface="Arial" panose="020B0604020202020204" pitchFamily="34" charset="0"/>
                <a:cs typeface="Arial" panose="020B0604020202020204" pitchFamily="34" charset="0"/>
              </a:rPr>
              <a:t>4. يسمح الله بأن تكون دينوناته متأثرة بالناس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3203848" y="162609"/>
            <a:ext cx="5940152" cy="1178159"/>
          </a:xfrm>
          <a:effectLst/>
        </p:spPr>
        <p:txBody>
          <a:bodyPr/>
          <a:lstStyle/>
          <a:p>
            <a:pPr algn="r">
              <a:defRPr/>
            </a:pPr>
            <a:r>
              <a:rPr lang="ar-JO" sz="4800" dirty="0">
                <a:solidFill>
                  <a:schemeClr val="tx1"/>
                </a:solidFill>
              </a:rPr>
              <a:t>4 أسباب تجعل الله قاضي سيء</a:t>
            </a:r>
            <a:endParaRPr lang="en-US" sz="4800" dirty="0">
              <a:solidFill>
                <a:schemeClr val="tx1"/>
              </a:solidFill>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98D11C72-9623-547D-1D83-B1C3EC8C4BDD}"/>
              </a:ext>
            </a:extLst>
          </p:cNvPr>
          <p:cNvSpPr txBox="1">
            <a:spLocks noChangeArrowheads="1"/>
          </p:cNvSpPr>
          <p:nvPr/>
        </p:nvSpPr>
        <p:spPr bwMode="auto">
          <a:xfrm>
            <a:off x="3203848" y="1471081"/>
            <a:ext cx="5796136" cy="5177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ـــ جيريمي مايرز</a:t>
            </a:r>
          </a:p>
        </p:txBody>
      </p:sp>
      <p:pic>
        <p:nvPicPr>
          <p:cNvPr id="11" name="Picture 4" descr="What The Bible Says About Judging Others | Jack Wellman">
            <a:extLst>
              <a:ext uri="{FF2B5EF4-FFF2-40B4-BE49-F238E27FC236}">
                <a16:creationId xmlns:a16="http://schemas.microsoft.com/office/drawing/2014/main" id="{373E0C41-6503-F6E9-D881-18B6B8ED2A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6" t="4785" r="4706" b="4283"/>
          <a:stretch/>
        </p:blipFill>
        <p:spPr bwMode="auto">
          <a:xfrm>
            <a:off x="144016" y="0"/>
            <a:ext cx="2771800" cy="188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59983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8820596" cy="4969296"/>
          </a:xfrm>
          <a:gradFill flip="none" rotWithShape="1">
            <a:gsLst>
              <a:gs pos="0">
                <a:srgbClr val="006500">
                  <a:lumMod val="71000"/>
                </a:srgbClr>
              </a:gs>
              <a:gs pos="100000">
                <a:schemeClr val="bg1"/>
              </a:gs>
            </a:gsLst>
            <a:path path="circle">
              <a:fillToRect l="50000" t="50000" r="50000" b="50000"/>
            </a:path>
            <a:tileRect/>
          </a:gradFill>
        </p:spPr>
        <p:txBody>
          <a:bodyPr anchor="ctr"/>
          <a:lstStyle/>
          <a:p>
            <a:pPr algn="ctr"/>
            <a:r>
              <a:rPr lang="ar-SA" dirty="0">
                <a:solidFill>
                  <a:srgbClr val="FFFFFF"/>
                </a:solidFill>
                <a:ea typeface="新細明體" charset="0"/>
              </a:rPr>
              <a:t>حزقيال ٢٩ : ١-٢</a:t>
            </a:r>
            <a:br>
              <a:rPr lang="en-US" dirty="0">
                <a:solidFill>
                  <a:srgbClr val="FFFFFF"/>
                </a:solidFill>
                <a:ea typeface="新細明體" charset="0"/>
              </a:rPr>
            </a:br>
            <a:br>
              <a:rPr lang="ar-SA" dirty="0">
                <a:solidFill>
                  <a:srgbClr val="FFFFFF"/>
                </a:solidFill>
                <a:ea typeface="新細明體" charset="0"/>
              </a:rPr>
            </a:br>
            <a:r>
              <a:rPr lang="ar-SA" dirty="0">
                <a:solidFill>
                  <a:srgbClr val="FFFFFF"/>
                </a:solidFill>
                <a:ea typeface="新細明體" charset="0"/>
              </a:rPr>
              <a:t>١ فِي السَّنَةِ الْعَاشِرَةِ فِي الثَّانِي عَشَرَ مِنَ الشَّهْرِ الْعَاشِرِ كَانَ إِلَيَّ كَلاَمُ الرَّبِّ: ٢ [يَا ابْنَ آدَمَ, اجْعَلْ وَجْهَكَ نَحْوَ فِرْعَوْنَ مَلِكِ مِصْرَ وَتَنَبَّأْ عَلَيْهِ وَعَلَى مِصْرَ كُلِّهَا. </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مصر</a:t>
            </a:r>
          </a:p>
          <a:p>
            <a:pPr algn="ctr">
              <a:defRPr/>
            </a:pPr>
            <a:r>
              <a:rPr lang="ar-JO"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(29-32)</a:t>
            </a:r>
            <a:endPar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389571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fltVal val="0"/>
                                          </p:val>
                                        </p:tav>
                                        <p:tav tm="100000">
                                          <p:val>
                                            <p:strVal val="#ppt_w"/>
                                          </p:val>
                                        </p:tav>
                                      </p:tavLst>
                                    </p:anim>
                                    <p:anim calcmode="lin" valueType="num">
                                      <p:cBhvr>
                                        <p:cTn id="8" dur="1000" fill="hold"/>
                                        <p:tgtEl>
                                          <p:spTgt spid="632835"/>
                                        </p:tgtEl>
                                        <p:attrNameLst>
                                          <p:attrName>ppt_h</p:attrName>
                                        </p:attrNameLst>
                                      </p:cBhvr>
                                      <p:tavLst>
                                        <p:tav tm="0">
                                          <p:val>
                                            <p:fltVal val="0"/>
                                          </p:val>
                                        </p:tav>
                                        <p:tav tm="100000">
                                          <p:val>
                                            <p:strVal val="#ppt_h"/>
                                          </p:val>
                                        </p:tav>
                                      </p:tavLst>
                                    </p:anim>
                                    <p:anim calcmode="lin" valueType="num">
                                      <p:cBhvr>
                                        <p:cTn id="9" dur="1000" fill="hold"/>
                                        <p:tgtEl>
                                          <p:spTgt spid="632835"/>
                                        </p:tgtEl>
                                        <p:attrNameLst>
                                          <p:attrName>style.rotation</p:attrName>
                                        </p:attrNameLst>
                                      </p:cBhvr>
                                      <p:tavLst>
                                        <p:tav tm="0">
                                          <p:val>
                                            <p:fltVal val="90"/>
                                          </p:val>
                                        </p:tav>
                                        <p:tav tm="100000">
                                          <p:val>
                                            <p:fltVal val="0"/>
                                          </p:val>
                                        </p:tav>
                                      </p:tavLst>
                                    </p:anim>
                                    <p:animEffect transition="in" filter="fade">
                                      <p:cBhvr>
                                        <p:cTn id="10"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스크랩] Re:테드 라슨의 에스겔서 그림이미지">
            <a:extLst>
              <a:ext uri="{FF2B5EF4-FFF2-40B4-BE49-F238E27FC236}">
                <a16:creationId xmlns:a16="http://schemas.microsoft.com/office/drawing/2014/main" id="{AFAFF75D-CA10-EA34-0D45-E9D9AC9EC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5616" y="0"/>
            <a:ext cx="7128792" cy="685800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حزقيال ٢٩ : ٣</a:t>
            </a:r>
            <a:br>
              <a:rPr lang="en-US" sz="4000" dirty="0">
                <a:effectLst>
                  <a:glow rad="127000">
                    <a:schemeClr val="tx1"/>
                  </a:glow>
                </a:effectLst>
                <a:ea typeface="ＭＳ Ｐゴシック" charset="0"/>
              </a:rPr>
            </a:b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٣ تَكَلَّمْ وَقُلْ: هَكَذَا قَالَ السَّيِّدُ الرَّبُّ: </a:t>
            </a:r>
            <a:r>
              <a:rPr lang="ar-SA" sz="4000" dirty="0" err="1">
                <a:effectLst>
                  <a:glow rad="127000">
                    <a:schemeClr val="tx1"/>
                  </a:glow>
                </a:effectLst>
                <a:ea typeface="ＭＳ Ｐゴシック" charset="0"/>
              </a:rPr>
              <a:t>هَئَنَذَا</a:t>
            </a:r>
            <a:r>
              <a:rPr lang="ar-SA" sz="4000" dirty="0">
                <a:effectLst>
                  <a:glow rad="127000">
                    <a:schemeClr val="tx1"/>
                  </a:glow>
                </a:effectLst>
                <a:ea typeface="ＭＳ Ｐゴシック" charset="0"/>
              </a:rPr>
              <a:t> عَلَيْكَ يَا فِرْعَوْنُ مَلِكُ مِصْرَ, التِّمْسَاحُ الْكَبِيرُ الرَّابِضُ فِي وَسَطِ أَنْهَارِهِ, الَّذِي قَالَ: نَهْرِي لِي وَأَنَا عَمِلْتُهُ لِنَفْسِي. </a:t>
            </a:r>
          </a:p>
        </p:txBody>
      </p:sp>
    </p:spTree>
    <p:extLst>
      <p:ext uri="{BB962C8B-B14F-4D97-AF65-F5344CB8AC3E}">
        <p14:creationId xmlns:p14="http://schemas.microsoft.com/office/powerpoint/2010/main" val="50747608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SA"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مصر</a:t>
            </a:r>
          </a:p>
          <a:p>
            <a:pPr algn="ctr">
              <a:defRPr/>
            </a:pPr>
            <a:r>
              <a:rPr lang="en-US" sz="3200" b="1" dirty="0">
                <a:solidFill>
                  <a:srgbClr val="F7FFFB"/>
                </a:solidFill>
                <a:effectLst>
                  <a:glow rad="228600">
                    <a:srgbClr val="000000">
                      <a:alpha val="83000"/>
                    </a:srgbClr>
                  </a:glow>
                </a:effectLst>
                <a:latin typeface="Arial" panose="020B0604020202020204" pitchFamily="34" charset="0"/>
                <a:ea typeface="新細明體" charset="0"/>
                <a:cs typeface="Arial" panose="020B0604020202020204" pitchFamily="34" charset="0"/>
              </a:rPr>
              <a:t>(32–29)</a:t>
            </a:r>
          </a:p>
        </p:txBody>
      </p:sp>
      <p:sp>
        <p:nvSpPr>
          <p:cNvPr id="632835" name="Title 1"/>
          <p:cNvSpPr>
            <a:spLocks noGrp="1"/>
          </p:cNvSpPr>
          <p:nvPr>
            <p:ph type="title"/>
          </p:nvPr>
        </p:nvSpPr>
        <p:spPr>
          <a:xfrm>
            <a:off x="197421" y="0"/>
            <a:ext cx="8820596" cy="6626226"/>
          </a:xfrm>
          <a:gradFill flip="none" rotWithShape="1">
            <a:gsLst>
              <a:gs pos="0">
                <a:srgbClr val="084D72"/>
              </a:gs>
              <a:gs pos="100000">
                <a:schemeClr val="bg1"/>
              </a:gs>
            </a:gsLst>
            <a:path path="circle">
              <a:fillToRect l="50000" t="50000" r="50000" b="50000"/>
            </a:path>
            <a:tileRect/>
          </a:gradFill>
        </p:spPr>
        <p:txBody>
          <a:bodyPr anchor="ctr"/>
          <a:lstStyle/>
          <a:p>
            <a:pPr algn="ctr"/>
            <a:r>
              <a:rPr lang="ar-SA" dirty="0">
                <a:solidFill>
                  <a:srgbClr val="FFFFFF"/>
                </a:solidFill>
                <a:ea typeface="新細明體" charset="0"/>
              </a:rPr>
              <a:t>حزقيال ٢٩ : ١٣-١٥</a:t>
            </a:r>
            <a:br>
              <a:rPr lang="en-US" dirty="0">
                <a:solidFill>
                  <a:srgbClr val="FFFFFF"/>
                </a:solidFill>
                <a:ea typeface="新細明體" charset="0"/>
              </a:rPr>
            </a:br>
            <a:br>
              <a:rPr lang="ar-SA" dirty="0">
                <a:solidFill>
                  <a:srgbClr val="FFFFFF"/>
                </a:solidFill>
                <a:ea typeface="新細明體" charset="0"/>
              </a:rPr>
            </a:br>
            <a:r>
              <a:rPr lang="ar-SA" dirty="0">
                <a:solidFill>
                  <a:srgbClr val="FFFFFF"/>
                </a:solidFill>
                <a:ea typeface="新細明體" charset="0"/>
              </a:rPr>
              <a:t>١٣ لأَنَّهُ هَكَذَا قَالَ السَّيِّدُ الرَّبُّ: عِنْدَ نَهَايَةِ أَرْبَعِينَ سَنَةً أَجْمَعُ الْمِصْرِيِّينَ مِنَ الشُّعُوبِ الَّذِينَ تَشَتَّتُوا بَيْنَهُمْ ١٤ وَأَرُدُّ سَبْيَ مِصْرَ, وَأُرْجِعُهُمْ إِلَى أَرْضِ فَتْرُوسَ إِلَى أَرْضِ مِيلاَدِهِمْ, وَيَكُونُونَ هُنَاكَ مَمْلَكَةً حَقِيرَةً. ١٥ تَكُونُ أَحْقَرَ الْمَمَالِكِ فَلاَ تَرْتَفِعُ بَعْدُ عَلَى الأُمَمِ, وَأُقَلِّلُهُمْ لِكَيْلاَ يَتَسَلَّطُوا عَلَى الأُمَمِ. </a:t>
            </a:r>
          </a:p>
        </p:txBody>
      </p:sp>
    </p:spTree>
    <p:extLst>
      <p:ext uri="{BB962C8B-B14F-4D97-AF65-F5344CB8AC3E}">
        <p14:creationId xmlns:p14="http://schemas.microsoft.com/office/powerpoint/2010/main" val="9222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fltVal val="0"/>
                                          </p:val>
                                        </p:tav>
                                        <p:tav tm="100000">
                                          <p:val>
                                            <p:strVal val="#ppt_w"/>
                                          </p:val>
                                        </p:tav>
                                      </p:tavLst>
                                    </p:anim>
                                    <p:anim calcmode="lin" valueType="num">
                                      <p:cBhvr>
                                        <p:cTn id="8" dur="1000" fill="hold"/>
                                        <p:tgtEl>
                                          <p:spTgt spid="632835"/>
                                        </p:tgtEl>
                                        <p:attrNameLst>
                                          <p:attrName>ppt_h</p:attrName>
                                        </p:attrNameLst>
                                      </p:cBhvr>
                                      <p:tavLst>
                                        <p:tav tm="0">
                                          <p:val>
                                            <p:fltVal val="0"/>
                                          </p:val>
                                        </p:tav>
                                        <p:tav tm="100000">
                                          <p:val>
                                            <p:strVal val="#ppt_h"/>
                                          </p:val>
                                        </p:tav>
                                      </p:tavLst>
                                    </p:anim>
                                    <p:anim calcmode="lin" valueType="num">
                                      <p:cBhvr>
                                        <p:cTn id="9" dur="1000" fill="hold"/>
                                        <p:tgtEl>
                                          <p:spTgt spid="632835"/>
                                        </p:tgtEl>
                                        <p:attrNameLst>
                                          <p:attrName>style.rotation</p:attrName>
                                        </p:attrNameLst>
                                      </p:cBhvr>
                                      <p:tavLst>
                                        <p:tav tm="0">
                                          <p:val>
                                            <p:fltVal val="90"/>
                                          </p:val>
                                        </p:tav>
                                        <p:tav tm="100000">
                                          <p:val>
                                            <p:fltVal val="0"/>
                                          </p:val>
                                        </p:tav>
                                      </p:tavLst>
                                    </p:anim>
                                    <p:animEffect transition="in" filter="fade">
                                      <p:cBhvr>
                                        <p:cTn id="10"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726C0FE8-6FCA-4B15-8F6C-A0596A60A1BD}"/>
              </a:ext>
            </a:extLst>
          </p:cNvPr>
          <p:cNvPicPr>
            <a:picLocks noChangeAspect="1"/>
          </p:cNvPicPr>
          <p:nvPr/>
        </p:nvPicPr>
        <p:blipFill rotWithShape="1">
          <a:blip r:embed="rId3">
            <a:extLst>
              <a:ext uri="{28A0092B-C50C-407E-A947-70E740481C1C}">
                <a14:useLocalDpi xmlns:a14="http://schemas.microsoft.com/office/drawing/2010/main" val="0"/>
              </a:ext>
            </a:extLst>
          </a:blip>
          <a:srcRect l="23102" t="17488" r="29533" b="29598"/>
          <a:stretch/>
        </p:blipFill>
        <p:spPr>
          <a:xfrm>
            <a:off x="0" y="0"/>
            <a:ext cx="9144001" cy="6849469"/>
          </a:xfrm>
          <a:prstGeom prst="rect">
            <a:avLst/>
          </a:prstGeom>
        </p:spPr>
      </p:pic>
      <p:sp>
        <p:nvSpPr>
          <p:cNvPr id="6" name="Text Box 9">
            <a:extLst>
              <a:ext uri="{FF2B5EF4-FFF2-40B4-BE49-F238E27FC236}">
                <a16:creationId xmlns:a16="http://schemas.microsoft.com/office/drawing/2014/main" id="{AAFFA5C0-1AF4-A12B-14FA-E7C8DA776C50}"/>
              </a:ext>
            </a:extLst>
          </p:cNvPr>
          <p:cNvSpPr txBox="1">
            <a:spLocks noChangeArrowheads="1"/>
          </p:cNvSpPr>
          <p:nvPr/>
        </p:nvSpPr>
        <p:spPr bwMode="auto">
          <a:xfrm>
            <a:off x="165177" y="5229200"/>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SA" sz="4400" b="1" dirty="0">
                <a:solidFill>
                  <a:srgbClr val="F7FFFB"/>
                </a:solidFill>
                <a:effectLst>
                  <a:glow rad="228600">
                    <a:srgbClr val="000000">
                      <a:alpha val="83000"/>
                    </a:srgbClr>
                  </a:glow>
                </a:effectLst>
                <a:ea typeface="新細明體" charset="0"/>
                <a:cs typeface="新細明體"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9">
            <a:extLst>
              <a:ext uri="{FF2B5EF4-FFF2-40B4-BE49-F238E27FC236}">
                <a16:creationId xmlns:a16="http://schemas.microsoft.com/office/drawing/2014/main" id="{6D5D8B52-BF1D-8F95-1C56-699AA1C62F81}"/>
              </a:ext>
            </a:extLst>
          </p:cNvPr>
          <p:cNvSpPr txBox="1">
            <a:spLocks noChangeArrowheads="1"/>
          </p:cNvSpPr>
          <p:nvPr/>
        </p:nvSpPr>
        <p:spPr bwMode="auto">
          <a:xfrm>
            <a:off x="755576" y="1340768"/>
            <a:ext cx="111921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4400" b="1" dirty="0">
                <a:solidFill>
                  <a:srgbClr val="F7FFFB"/>
                </a:solidFill>
                <a:effectLst>
                  <a:glow rad="228600">
                    <a:srgbClr val="000000">
                      <a:alpha val="83000"/>
                    </a:srgbClr>
                  </a:glow>
                </a:effectLst>
                <a:ea typeface="新細明體" charset="0"/>
                <a:cs typeface="新細明體" charset="0"/>
              </a:rPr>
              <a:t>صور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8531"/>
            <a:ext cx="9144000" cy="735235"/>
          </a:xfrm>
          <a:noFill/>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بابل تحتل مصر (571 ق.م)</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2" name="Left Arrow 1">
            <a:extLst>
              <a:ext uri="{FF2B5EF4-FFF2-40B4-BE49-F238E27FC236}">
                <a16:creationId xmlns:a16="http://schemas.microsoft.com/office/drawing/2014/main" id="{0CB03F5A-745B-C86C-9A02-84122D9BFD29}"/>
              </a:ext>
            </a:extLst>
          </p:cNvPr>
          <p:cNvSpPr/>
          <p:nvPr/>
        </p:nvSpPr>
        <p:spPr bwMode="auto">
          <a:xfrm rot="3172895">
            <a:off x="1994755" y="2480692"/>
            <a:ext cx="1904930" cy="921412"/>
          </a:xfrm>
          <a:prstGeom prst="leftArrow">
            <a:avLst>
              <a:gd name="adj1" fmla="val 50000"/>
              <a:gd name="adj2" fmla="val 52363"/>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358678" y="1340768"/>
            <a:ext cx="6713314" cy="5508700"/>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r"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حزقيال ٢٩ : ١٨</a:t>
            </a:r>
            <a:endParaRPr lang="en-US"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0" algn="l" defTabSz="449263">
              <a:defRPr/>
            </a:pPr>
            <a:endPar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0"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يَا ابْنَ آدَمَ, إِنَّ نَبُوخَذْنَصَّرَ مَلِكَ بَابِلَ اسْتَخْدَمَ جَيْشَهُ خِدْمَةً شَدِيدَةً عَلَى صُورَ. كُلُّ رَأْسٍ قَرِعَ, وَكُلُّ كَتِفٍ تَجَرَّدَتْ, وَلَمْ تَكُنْ لَهُ وَلاَ لِجَيْشِهِ أُجْرَةٌ مِنْ صُورَ لأَجْلِ خِدْمَتِهِ الَّتِي خَدَمَ بِهَا عَلَيْهَا. </a:t>
            </a:r>
          </a:p>
        </p:txBody>
      </p:sp>
      <p:sp>
        <p:nvSpPr>
          <p:cNvPr id="8" name="Oval 58">
            <a:extLst>
              <a:ext uri="{FF2B5EF4-FFF2-40B4-BE49-F238E27FC236}">
                <a16:creationId xmlns:a16="http://schemas.microsoft.com/office/drawing/2014/main" id="{70FB7D05-5E7E-3FCE-6EEF-C239C86A49DE}"/>
              </a:ext>
            </a:extLst>
          </p:cNvPr>
          <p:cNvSpPr>
            <a:spLocks noChangeArrowheads="1"/>
          </p:cNvSpPr>
          <p:nvPr/>
        </p:nvSpPr>
        <p:spPr bwMode="auto">
          <a:xfrm>
            <a:off x="2123728" y="1827486"/>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13967478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726C0FE8-6FCA-4B15-8F6C-A0596A60A1BD}"/>
              </a:ext>
            </a:extLst>
          </p:cNvPr>
          <p:cNvPicPr>
            <a:picLocks noChangeAspect="1"/>
          </p:cNvPicPr>
          <p:nvPr/>
        </p:nvPicPr>
        <p:blipFill rotWithShape="1">
          <a:blip r:embed="rId3">
            <a:extLst>
              <a:ext uri="{28A0092B-C50C-407E-A947-70E740481C1C}">
                <a14:useLocalDpi xmlns:a14="http://schemas.microsoft.com/office/drawing/2010/main" val="0"/>
              </a:ext>
            </a:extLst>
          </a:blip>
          <a:srcRect l="23102" t="17488" r="29533" b="29598"/>
          <a:stretch/>
        </p:blipFill>
        <p:spPr>
          <a:xfrm>
            <a:off x="0" y="0"/>
            <a:ext cx="9144001" cy="6849469"/>
          </a:xfrm>
          <a:prstGeom prst="rect">
            <a:avLst/>
          </a:prstGeom>
        </p:spPr>
      </p:pic>
      <p:sp>
        <p:nvSpPr>
          <p:cNvPr id="6" name="Text Box 9">
            <a:extLst>
              <a:ext uri="{FF2B5EF4-FFF2-40B4-BE49-F238E27FC236}">
                <a16:creationId xmlns:a16="http://schemas.microsoft.com/office/drawing/2014/main" id="{AAFFA5C0-1AF4-A12B-14FA-E7C8DA776C50}"/>
              </a:ext>
            </a:extLst>
          </p:cNvPr>
          <p:cNvSpPr txBox="1">
            <a:spLocks noChangeArrowheads="1"/>
          </p:cNvSpPr>
          <p:nvPr/>
        </p:nvSpPr>
        <p:spPr bwMode="auto">
          <a:xfrm>
            <a:off x="165177" y="5229200"/>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SA" sz="4400" b="1" dirty="0">
                <a:solidFill>
                  <a:srgbClr val="F7FFFB"/>
                </a:solidFill>
                <a:effectLst>
                  <a:glow rad="228600">
                    <a:srgbClr val="000000">
                      <a:alpha val="83000"/>
                    </a:srgbClr>
                  </a:glow>
                </a:effectLst>
                <a:ea typeface="新細明體" charset="0"/>
                <a:cs typeface="新細明體"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9">
            <a:extLst>
              <a:ext uri="{FF2B5EF4-FFF2-40B4-BE49-F238E27FC236}">
                <a16:creationId xmlns:a16="http://schemas.microsoft.com/office/drawing/2014/main" id="{6D5D8B52-BF1D-8F95-1C56-699AA1C62F81}"/>
              </a:ext>
            </a:extLst>
          </p:cNvPr>
          <p:cNvSpPr txBox="1">
            <a:spLocks noChangeArrowheads="1"/>
          </p:cNvSpPr>
          <p:nvPr/>
        </p:nvSpPr>
        <p:spPr bwMode="auto">
          <a:xfrm>
            <a:off x="755576" y="1340768"/>
            <a:ext cx="111921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ar-JO" sz="4400" b="1" dirty="0">
                <a:solidFill>
                  <a:srgbClr val="F7FFFB"/>
                </a:solidFill>
                <a:effectLst>
                  <a:glow rad="228600">
                    <a:srgbClr val="000000">
                      <a:alpha val="83000"/>
                    </a:srgbClr>
                  </a:glow>
                </a:effectLst>
                <a:ea typeface="新細明體" charset="0"/>
                <a:cs typeface="新細明體" charset="0"/>
              </a:rPr>
              <a:t>صور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8531"/>
            <a:ext cx="9144000" cy="735235"/>
          </a:xfrm>
          <a:noFill/>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بابل تحتل مصر (571 ق.م)</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2" name="Left Arrow 1">
            <a:extLst>
              <a:ext uri="{FF2B5EF4-FFF2-40B4-BE49-F238E27FC236}">
                <a16:creationId xmlns:a16="http://schemas.microsoft.com/office/drawing/2014/main" id="{0CB03F5A-745B-C86C-9A02-84122D9BFD29}"/>
              </a:ext>
            </a:extLst>
          </p:cNvPr>
          <p:cNvSpPr/>
          <p:nvPr/>
        </p:nvSpPr>
        <p:spPr bwMode="auto">
          <a:xfrm rot="19607372">
            <a:off x="1608087" y="4019132"/>
            <a:ext cx="1904930" cy="921412"/>
          </a:xfrm>
          <a:prstGeom prst="leftArrow">
            <a:avLst>
              <a:gd name="adj1" fmla="val 50000"/>
              <a:gd name="adj2" fmla="val 52363"/>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059832" y="752297"/>
            <a:ext cx="6117840" cy="6105703"/>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حزقيال ٢٩ : ١٩-٢٠</a:t>
            </a:r>
          </a:p>
          <a:p>
            <a:pPr lvl="0" algn="r"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١٩ لِذَلِكَ هَكَذَا قَالَ السَّيِّدُ الرَّبُّ: </a:t>
            </a:r>
            <a:r>
              <a:rPr lang="ar-SA" sz="4000" dirty="0" err="1">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هَئَنَذَا</a:t>
            </a: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أَبْذُلُ أَرْضَ مِصْرَ </a:t>
            </a:r>
            <a:r>
              <a:rPr lang="ar-SA" sz="4000" dirty="0" err="1">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لِنَبُوخَذْنَصَّرَ</a:t>
            </a: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مَلِكِ بَابِلَ فَيَأْخُذُ ثَرْوَتَهَا وَيَغْنَمُ غَنِيمَتَهَا وَيَنْهَبُ نَهْبَهَا فَتَكُونُ أُجْرَةً لِجَيْشِهِ. ٢٠ قَدْ أَعْطَيْتُهُ أَرْضَ مِصْرَ لأَجْلِ شُغْلِهِ الَّذِي خَدَمَ بِهِ لأَنَّهُمْ عَمِلُوا لأَجْلِي يَقُولُ السَّيِّدُ الرَّبُّ. </a:t>
            </a:r>
          </a:p>
        </p:txBody>
      </p:sp>
      <p:sp>
        <p:nvSpPr>
          <p:cNvPr id="9" name="Oval 58">
            <a:extLst>
              <a:ext uri="{FF2B5EF4-FFF2-40B4-BE49-F238E27FC236}">
                <a16:creationId xmlns:a16="http://schemas.microsoft.com/office/drawing/2014/main" id="{F2B48411-315D-7357-899C-560F0A5AAFFC}"/>
              </a:ext>
            </a:extLst>
          </p:cNvPr>
          <p:cNvSpPr>
            <a:spLocks noChangeArrowheads="1"/>
          </p:cNvSpPr>
          <p:nvPr/>
        </p:nvSpPr>
        <p:spPr bwMode="auto">
          <a:xfrm>
            <a:off x="2123728" y="1827486"/>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59952613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30</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577355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0516" name="Picture 4">
            <a:extLst>
              <a:ext uri="{FF2B5EF4-FFF2-40B4-BE49-F238E27FC236}">
                <a16:creationId xmlns:a16="http://schemas.microsoft.com/office/drawing/2014/main" id="{BAE5F474-F82A-6D40-A032-50A720DFCA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14" y="1386101"/>
            <a:ext cx="9144000" cy="5190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96" y="301113"/>
            <a:ext cx="9082590" cy="830997"/>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ممم</a:t>
            </a:r>
            <a:r>
              <a:rPr kumimoji="0" lang="ar-JO"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مصر غير جديرة بالثقة</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35496" y="4005064"/>
            <a:ext cx="9108504" cy="2585323"/>
          </a:xfrm>
          <a:prstGeom prst="rect">
            <a:avLst/>
          </a:prstGeom>
          <a:noFill/>
          <a:ln>
            <a:noFill/>
          </a:ln>
          <a:effectLst>
            <a:glow rad="228600">
              <a:schemeClr val="tx1"/>
            </a:glow>
          </a:effectLst>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2700" b="1"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cs typeface="Arial" panose="020B0604020202020204" pitchFamily="34" charset="0"/>
              </a:rPr>
              <a:t>يقول الرب: «ويل للبنين المتمردين الذين ينصاعون لمشورة لم تصدر عني، ويبرمون عهداً ليس من روحي، ليضيفوا خطيئة إلى خطيئة. الذين يتأهبون للإنحدار إلى مصر من غير أن يلجأوا إلى مشورتي، ليلوذوا بحمى فرعون ويعتصموا بظل مصر، لذلك يصير لكم حصن فرعون عاراً، والإحتماء بظل مصر خزياً</a:t>
            </a:r>
          </a:p>
          <a:p>
            <a:pPr marL="0" marR="0" lvl="0" indent="0" algn="ctr" defTabSz="685800" rtl="1" eaLnBrk="1" fontAlgn="auto" latinLnBrk="0" hangingPunct="1">
              <a:lnSpc>
                <a:spcPct val="100000"/>
              </a:lnSpc>
              <a:spcBef>
                <a:spcPts val="0"/>
              </a:spcBef>
              <a:spcAft>
                <a:spcPts val="0"/>
              </a:spcAft>
              <a:buClrTx/>
              <a:buSzTx/>
              <a:buFontTx/>
              <a:buNone/>
              <a:tabLst/>
              <a:defRPr/>
            </a:pPr>
            <a:r>
              <a:rPr lang="ar-JO" sz="2700" b="1" dirty="0">
                <a:solidFill>
                  <a:prstClr val="white"/>
                </a:solidFill>
                <a:effectLst>
                  <a:glow rad="228600">
                    <a:prstClr val="black"/>
                  </a:glow>
                </a:effectLst>
                <a:latin typeface="Arial" panose="020B0604020202020204" pitchFamily="34" charset="0"/>
                <a:cs typeface="Arial" panose="020B0604020202020204" pitchFamily="34" charset="0"/>
              </a:rPr>
              <a:t>أ</a:t>
            </a:r>
            <a:r>
              <a:rPr kumimoji="0" lang="ar-JO" sz="2700" b="1"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cs typeface="Arial" panose="020B0604020202020204" pitchFamily="34" charset="0"/>
              </a:rPr>
              <a:t>شعياء 30: 1- 3</a:t>
            </a:r>
            <a:endParaRPr kumimoji="0" lang="en-US" sz="2700" b="1"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60898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y Strong Word - Ezekiel 30: A Lament for Egypt - KFUO Radio">
            <a:extLst>
              <a:ext uri="{FF2B5EF4-FFF2-40B4-BE49-F238E27FC236}">
                <a16:creationId xmlns:a16="http://schemas.microsoft.com/office/drawing/2014/main" id="{B97970B5-E869-EFEC-003F-2ADEBAEA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5235"/>
            <a:ext cx="9144000" cy="47926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760" y="0"/>
            <a:ext cx="9144000" cy="735235"/>
          </a:xfrm>
          <a:noFill/>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تدمير مصر وحلفائها</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195736" y="1628800"/>
            <a:ext cx="684076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ويأتي سيف على مصر ويكون في كوش خوف شديد عند سقوط القتلى في مصر ويأخذون ثروتها وتهدم أسسها </a:t>
            </a:r>
            <a:endPar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BB962BF6-D48E-634D-6158-C19F9B61B88C}"/>
              </a:ext>
            </a:extLst>
          </p:cNvPr>
          <p:cNvSpPr txBox="1">
            <a:spLocks noChangeArrowheads="1"/>
          </p:cNvSpPr>
          <p:nvPr/>
        </p:nvSpPr>
        <p:spPr bwMode="auto">
          <a:xfrm>
            <a:off x="827584" y="5824044"/>
            <a:ext cx="8064896" cy="8781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حزقيال 30: 4 </a:t>
            </a:r>
            <a:endPar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0446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A9CAD-E2B0-E476-E308-BF938792A05F}"/>
              </a:ext>
            </a:extLst>
          </p:cNvPr>
          <p:cNvPicPr>
            <a:picLocks noChangeAspect="1"/>
          </p:cNvPicPr>
          <p:nvPr/>
        </p:nvPicPr>
        <p:blipFill>
          <a:blip r:embed="rId3"/>
          <a:stretch>
            <a:fillRect/>
          </a:stretch>
        </p:blipFill>
        <p:spPr>
          <a:xfrm>
            <a:off x="0" y="723123"/>
            <a:ext cx="9144000" cy="6162261"/>
          </a:xfrm>
          <a:prstGeom prst="rect">
            <a:avLst/>
          </a:prstGeom>
        </p:spPr>
      </p:pic>
      <p:sp>
        <p:nvSpPr>
          <p:cNvPr id="900098" name="Rectangle 2"/>
          <p:cNvSpPr>
            <a:spLocks noGrp="1" noChangeArrowheads="1"/>
          </p:cNvSpPr>
          <p:nvPr>
            <p:ph type="ctrTitle"/>
          </p:nvPr>
        </p:nvSpPr>
        <p:spPr>
          <a:xfrm>
            <a:off x="0" y="31207"/>
            <a:ext cx="9144000" cy="701344"/>
          </a:xfrm>
          <a:noFill/>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تدمير مصر وحلفائها</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971600" y="1858906"/>
            <a:ext cx="8064896"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تسلب أرض كوش</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5 يسقط معهم بالسيف </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كوش وفوط ولود وكل اللفيف </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وكوب وبنو أرض العهد</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(حزقيال 30: 4-5)</a:t>
            </a:r>
            <a:endPar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0" name="Text Box 9">
            <a:extLst>
              <a:ext uri="{FF2B5EF4-FFF2-40B4-BE49-F238E27FC236}">
                <a16:creationId xmlns:a16="http://schemas.microsoft.com/office/drawing/2014/main" id="{3EE7B83C-B3DE-AC11-F208-328475242EEE}"/>
              </a:ext>
            </a:extLst>
          </p:cNvPr>
          <p:cNvSpPr txBox="1">
            <a:spLocks noChangeArrowheads="1"/>
          </p:cNvSpPr>
          <p:nvPr/>
        </p:nvSpPr>
        <p:spPr bwMode="auto">
          <a:xfrm>
            <a:off x="73299" y="4365104"/>
            <a:ext cx="713657"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ليبيا</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Text Box 9">
            <a:extLst>
              <a:ext uri="{FF2B5EF4-FFF2-40B4-BE49-F238E27FC236}">
                <a16:creationId xmlns:a16="http://schemas.microsoft.com/office/drawing/2014/main" id="{BB7A5AF8-CEB1-2583-286A-67E056F8063B}"/>
              </a:ext>
            </a:extLst>
          </p:cNvPr>
          <p:cNvSpPr txBox="1">
            <a:spLocks noChangeArrowheads="1"/>
          </p:cNvSpPr>
          <p:nvPr/>
        </p:nvSpPr>
        <p:spPr bwMode="auto">
          <a:xfrm>
            <a:off x="2562074" y="6329105"/>
            <a:ext cx="111761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الحبشة</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2" name="Text Box 9">
            <a:extLst>
              <a:ext uri="{FF2B5EF4-FFF2-40B4-BE49-F238E27FC236}">
                <a16:creationId xmlns:a16="http://schemas.microsoft.com/office/drawing/2014/main" id="{A9AE01C6-290F-B811-F045-8F33D0CFEDB4}"/>
              </a:ext>
            </a:extLst>
          </p:cNvPr>
          <p:cNvSpPr txBox="1">
            <a:spLocks noChangeArrowheads="1"/>
          </p:cNvSpPr>
          <p:nvPr/>
        </p:nvSpPr>
        <p:spPr bwMode="auto">
          <a:xfrm>
            <a:off x="4427984" y="4797152"/>
            <a:ext cx="109036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العربية</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3" name="Text Box 9">
            <a:extLst>
              <a:ext uri="{FF2B5EF4-FFF2-40B4-BE49-F238E27FC236}">
                <a16:creationId xmlns:a16="http://schemas.microsoft.com/office/drawing/2014/main" id="{D9B8D24A-EFAE-81C6-9346-B87E94866252}"/>
              </a:ext>
            </a:extLst>
          </p:cNvPr>
          <p:cNvSpPr txBox="1">
            <a:spLocks noChangeArrowheads="1"/>
          </p:cNvSpPr>
          <p:nvPr/>
        </p:nvSpPr>
        <p:spPr bwMode="auto">
          <a:xfrm>
            <a:off x="1969534" y="5063830"/>
            <a:ext cx="84991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a:extLst>
              <a:ext uri="{FF2B5EF4-FFF2-40B4-BE49-F238E27FC236}">
                <a16:creationId xmlns:a16="http://schemas.microsoft.com/office/drawing/2014/main" id="{11EC1207-B88F-EB4F-460D-2C7D50E7D693}"/>
              </a:ext>
            </a:extLst>
          </p:cNvPr>
          <p:cNvSpPr txBox="1">
            <a:spLocks noChangeArrowheads="1"/>
          </p:cNvSpPr>
          <p:nvPr/>
        </p:nvSpPr>
        <p:spPr bwMode="auto">
          <a:xfrm>
            <a:off x="1277643" y="906330"/>
            <a:ext cx="742511"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ليديا</a:t>
            </a:r>
            <a:endParaRPr kumimoji="0" lang="en-US" sz="32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042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31</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54663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0"/>
            <a:ext cx="5436096" cy="6165304"/>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يجب أن نتصرف عندما نشعر أننا في الجانب الخاسر؟</a:t>
            </a:r>
            <a:endParaRPr lang="en-US" sz="5400" dirty="0">
              <a:effectLst>
                <a:glow rad="127000">
                  <a:schemeClr val="tx1"/>
                </a:glow>
              </a:effectLst>
              <a:ea typeface="ＭＳ Ｐゴシック" charset="0"/>
            </a:endParaRPr>
          </a:p>
        </p:txBody>
      </p:sp>
      <p:pic>
        <p:nvPicPr>
          <p:cNvPr id="3" name="Picture 2" descr="4 Reasons God is a Bad Judge">
            <a:extLst>
              <a:ext uri="{FF2B5EF4-FFF2-40B4-BE49-F238E27FC236}">
                <a16:creationId xmlns:a16="http://schemas.microsoft.com/office/drawing/2014/main" id="{8FB0F9E0-4EFA-3922-87BD-4BBD3F93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5322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63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082" name="Picture 2">
            <a:extLst>
              <a:ext uri="{FF2B5EF4-FFF2-40B4-BE49-F238E27FC236}">
                <a16:creationId xmlns:a16="http://schemas.microsoft.com/office/drawing/2014/main" id="{F466F623-31C2-6C41-B0A0-F6E6A15DC9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6321"/>
            <a:ext cx="9144000" cy="5115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37688" y="1083607"/>
            <a:ext cx="8366760" cy="31375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685800" rtl="1" eaLnBrk="0" fontAlgn="auto" latinLnBrk="0" hangingPunct="0">
              <a:lnSpc>
                <a:spcPct val="100000"/>
              </a:lnSpc>
              <a:spcBef>
                <a:spcPts val="0"/>
              </a:spcBef>
              <a:spcAft>
                <a:spcPts val="0"/>
              </a:spcAft>
              <a:buClrTx/>
              <a:buSzTx/>
              <a:buFontTx/>
              <a:buNone/>
              <a:tabLst/>
              <a:defRPr/>
            </a:pPr>
            <a:r>
              <a:rPr kumimoji="0" lang="ar-JO" sz="3000" u="none" strike="noStrike" kern="1200" cap="none" spc="0" normalizeH="0" baseline="0" noProof="0" dirty="0">
                <a:ln>
                  <a:noFill/>
                </a:ln>
                <a:solidFill>
                  <a:srgbClr val="C00000"/>
                </a:solidFill>
                <a:effectLst/>
                <a:uLnTx/>
                <a:uFillTx/>
                <a:latin typeface="Calibri" panose="020F0502020204030204"/>
                <a:ea typeface="ＭＳ Ｐゴシック" charset="0"/>
                <a:cs typeface="Arial" panose="020B0604020202020204" pitchFamily="34" charset="0"/>
              </a:rPr>
              <a:t>ويل للمنحدرين إلى مصر طلباً للعون المتوكلين على الخيل الواثقين بكثرة المركبات وببأس الفرسان، من غير أن يلتفتوا إلى قدوس إسرائيل، أو يطلبوا مشورة الرب.</a:t>
            </a:r>
          </a:p>
          <a:p>
            <a:pPr marL="0" marR="0" lvl="0" indent="0" algn="ctr" defTabSz="685800" rtl="1" eaLnBrk="0" fontAlgn="auto" latinLnBrk="0" hangingPunct="0">
              <a:lnSpc>
                <a:spcPct val="100000"/>
              </a:lnSpc>
              <a:spcBef>
                <a:spcPts val="0"/>
              </a:spcBef>
              <a:spcAft>
                <a:spcPts val="0"/>
              </a:spcAft>
              <a:buClrTx/>
              <a:buSzTx/>
              <a:buFontTx/>
              <a:buNone/>
              <a:tabLst/>
              <a:defRPr/>
            </a:pPr>
            <a:r>
              <a:rPr kumimoji="0" lang="ar-JO" sz="300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(أشعياء 31: 1).</a:t>
            </a:r>
            <a:endParaRPr kumimoji="0" lang="en-US" sz="300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mn-cs"/>
            </a:endParaRPr>
          </a:p>
        </p:txBody>
      </p:sp>
      <p:sp>
        <p:nvSpPr>
          <p:cNvPr id="2" name="TextBox 1"/>
          <p:cNvSpPr txBox="1"/>
          <p:nvPr/>
        </p:nvSpPr>
        <p:spPr>
          <a:xfrm>
            <a:off x="2475445" y="260648"/>
            <a:ext cx="3891246" cy="923330"/>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0" noProof="0" dirty="0">
                <a:ln>
                  <a:noFill/>
                </a:ln>
                <a:solidFill>
                  <a:srgbClr val="C00000"/>
                </a:solidFill>
                <a:effectLst/>
                <a:uLnTx/>
                <a:uFillTx/>
                <a:latin typeface="Calibri" panose="020F0502020204030204"/>
                <a:ea typeface="ＭＳ Ｐゴシック" charset="0"/>
                <a:cs typeface="Arial" panose="020B0604020202020204" pitchFamily="34" charset="0"/>
              </a:rPr>
              <a:t>لا تثق في مصر</a:t>
            </a:r>
            <a:endParaRPr kumimoji="0" lang="en-US" sz="5400" b="0" i="0" u="none" strike="noStrike" kern="1200" cap="none" spc="0" normalizeH="0" baseline="0" noProof="0" dirty="0">
              <a:ln>
                <a:noFill/>
              </a:ln>
              <a:solidFill>
                <a:srgbClr val="C00000"/>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189611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edars of Lebanon on Resiliency and Tenacity - G.N. Rogers">
            <a:extLst>
              <a:ext uri="{FF2B5EF4-FFF2-40B4-BE49-F238E27FC236}">
                <a16:creationId xmlns:a16="http://schemas.microsoft.com/office/drawing/2014/main" id="{CA800E03-BD9B-ABCE-C904-F873ADB6B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90" t="3012" b="5311"/>
          <a:stretch/>
        </p:blipFill>
        <p:spPr bwMode="auto">
          <a:xfrm>
            <a:off x="0" y="-171400"/>
            <a:ext cx="9168760" cy="69847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7504" y="0"/>
            <a:ext cx="9144000" cy="735235"/>
          </a:xfrm>
          <a:noFill/>
          <a:effectLst>
            <a:outerShdw blurRad="63500" dist="35921" dir="2700000" algn="ctr" rotWithShape="0">
              <a:schemeClr val="tx2">
                <a:alpha val="74998"/>
              </a:schemeClr>
            </a:outerShdw>
          </a:effectLst>
        </p:spPr>
        <p:txBody>
          <a:bodyPr anchor="ctr"/>
          <a:lstStyle/>
          <a:p>
            <a:pPr algn="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على بابل أن تدمر مصر</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267744" y="908720"/>
            <a:ext cx="6768752" cy="5949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لذلك هكذا قال السيد الرب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solidFill>
                  <a:srgbClr val="FFFF00"/>
                </a:solidFill>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من أجل أنك ارتفعت قامتك</a:t>
            </a: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وقد جعل فرعه بين الغيوم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وارتفع قلبه بعلوه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أسلمته إلى يد قوي الأمم </a:t>
            </a:r>
          </a:p>
          <a:p>
            <a:pPr marL="0" marR="0" lvl="0" indent="0" algn="r" defTabSz="449263" rtl="0" eaLnBrk="0" fontAlgn="base" latinLnBrk="0" hangingPunct="0">
              <a:lnSpc>
                <a:spcPct val="100000"/>
              </a:lnSpc>
              <a:spcBef>
                <a:spcPct val="0"/>
              </a:spcBef>
              <a:spcAft>
                <a:spcPct val="0"/>
              </a:spcAft>
              <a:buClrTx/>
              <a:buSzTx/>
              <a:buFontTx/>
              <a:buNone/>
              <a:tabLst/>
              <a:defRPr/>
            </a:pPr>
            <a:r>
              <a:rPr lang="ar-JO" sz="32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فيفعل به فعلاً لشره </a:t>
            </a:r>
            <a:r>
              <a:rPr lang="ar-JO" sz="3200" dirty="0">
                <a:solidFill>
                  <a:srgbClr val="FFFF00"/>
                </a:solidFill>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طردته</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(حزقيال</a:t>
            </a:r>
            <a:r>
              <a:rPr kumimoji="0" lang="ar-JO" sz="3200" u="none" strike="noStrike" kern="1200" cap="none" spc="0" normalizeH="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 31: 10-11)</a:t>
            </a:r>
            <a:endParaRPr kumimoji="0" lang="en-US" sz="320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6604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kern="1200" dirty="0">
                <a:solidFill>
                  <a:srgbClr val="FFFFFF"/>
                </a:solidFill>
                <a:effectLst>
                  <a:glow rad="127000">
                    <a:srgbClr val="000000"/>
                  </a:glow>
                </a:effectLst>
                <a:ea typeface="ＭＳ Ｐゴシック" charset="0"/>
                <a:cs typeface="Arial" panose="020B0604020202020204" pitchFamily="34" charset="0"/>
              </a:rPr>
              <a:t>حزقيال</a:t>
            </a:r>
            <a:r>
              <a:rPr lang="en-US" sz="8800" kern="1200" dirty="0">
                <a:solidFill>
                  <a:srgbClr val="FFFFFF"/>
                </a:solidFill>
                <a:effectLst>
                  <a:glow rad="127000">
                    <a:srgbClr val="000000"/>
                  </a:glow>
                </a:effectLst>
                <a:ea typeface="ＭＳ Ｐゴシック" charset="0"/>
                <a:cs typeface="Arial" panose="020B0604020202020204" pitchFamily="34" charset="0"/>
              </a:rPr>
              <a:t> </a:t>
            </a:r>
            <a:r>
              <a:rPr lang="ar-JO" sz="8800" kern="1200" dirty="0">
                <a:solidFill>
                  <a:srgbClr val="FFFFFF"/>
                </a:solidFill>
                <a:effectLst>
                  <a:glow rad="127000">
                    <a:srgbClr val="000000"/>
                  </a:glow>
                </a:effectLst>
                <a:ea typeface="ＭＳ Ｐゴシック" charset="0"/>
                <a:cs typeface="Arial" panose="020B0604020202020204" pitchFamily="34" charset="0"/>
              </a:rPr>
              <a:t>32</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3925366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285" y="-732531"/>
            <a:ext cx="9144000" cy="735235"/>
          </a:xfrm>
          <a:noFill/>
          <a:effectLst>
            <a:outerShdw blurRad="63500" dist="35921" dir="2700000" algn="ctr" rotWithShape="0">
              <a:schemeClr val="tx2">
                <a:alpha val="74998"/>
              </a:schemeClr>
            </a:outerShdw>
          </a:effectLst>
        </p:spPr>
        <p:txBody>
          <a:bodyPr anchor="ctr"/>
          <a:lstStyle/>
          <a:p>
            <a:pPr algn="r">
              <a:defRPr/>
            </a:pPr>
            <a:r>
              <a:rPr lang="ar-JO" sz="3600" dirty="0">
                <a:effectLst>
                  <a:glow rad="228600">
                    <a:schemeClr val="accent4">
                      <a:satMod val="175000"/>
                    </a:schemeClr>
                  </a:glow>
                  <a:outerShdw blurRad="50800" dist="38100" dir="2700000" algn="tl" rotWithShape="0">
                    <a:prstClr val="black">
                      <a:alpha val="40000"/>
                    </a:prstClr>
                  </a:outerShdw>
                </a:effectLst>
                <a:ea typeface="ＭＳ Ｐゴシック" charset="0"/>
              </a:rPr>
              <a:t>مصر في الهاوية</a:t>
            </a:r>
            <a:endParaRPr lang="en-US" sz="3600" dirty="0">
              <a:effectLst>
                <a:glow rad="228600">
                  <a:schemeClr val="accent4">
                    <a:satMod val="175000"/>
                  </a:schemeClr>
                </a:glow>
                <a:outerShdw blurRad="50800" dist="38100" dir="2700000" algn="tl" rotWithShape="0">
                  <a:prstClr val="black">
                    <a:alpha val="40000"/>
                  </a:prstClr>
                </a:outerShdw>
              </a:effectLst>
              <a:ea typeface="ＭＳ Ｐゴシック" charset="0"/>
            </a:endParaRPr>
          </a:p>
        </p:txBody>
      </p:sp>
      <p:pic>
        <p:nvPicPr>
          <p:cNvPr id="32770" name="Picture 2" descr="1080x1920 Surrealism Dark Hell Stairs Iphone 7, 6s, 6 Plus and Pixel XL  ,One Plus 3, 3t, 5 Wallpaper, HD Fantasy 4K Wallpapers, Images, Photos and  Background - Wallpapers Den">
            <a:extLst>
              <a:ext uri="{FF2B5EF4-FFF2-40B4-BE49-F238E27FC236}">
                <a16:creationId xmlns:a16="http://schemas.microsoft.com/office/drawing/2014/main" id="{F52EA643-7434-EB1C-381F-9B3642B1F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5" y="-15133"/>
            <a:ext cx="3857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563888" y="-15133"/>
            <a:ext cx="5550443" cy="690649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حزقيال ٣٢ : ١٨-١٩</a:t>
            </a:r>
            <a:endParaRPr lang="en-US"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0" defTabSz="449263">
              <a:defRPr/>
            </a:pPr>
            <a:endPar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0" defTabSz="449263">
              <a:defRPr/>
            </a:pPr>
            <a:r>
              <a:rPr lang="ar-SA" sz="4000" dirty="0">
                <a:effectLst>
                  <a:glow rad="228600">
                    <a:srgbClr val="000000">
                      <a:satMod val="175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١٨ [يَا ابْنَ آدَمَ, وَلْوِلْ عَلَى جُمْهُورِ مِصْرَ وَأَحْدِرْهُ هُوَ وَبَنَاتِ الأُمَمِ الْعَظِيمَةِ إِلَى الأَرْضِ السُّفْلَى مَعَ الْهَابِطِينَ فِي الْجُبِّ. ١٩ مِمَّنْ نَعِمْتَ أَكْثَرَ؟ انْزِلْ وَاضْطَجِعْ مَعَ الْغُلْفِ. </a:t>
            </a:r>
          </a:p>
        </p:txBody>
      </p:sp>
    </p:spTree>
    <p:extLst>
      <p:ext uri="{BB962C8B-B14F-4D97-AF65-F5344CB8AC3E}">
        <p14:creationId xmlns:p14="http://schemas.microsoft.com/office/powerpoint/2010/main" val="216869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ar-SA" sz="5400" dirty="0">
                <a:effectLst>
                  <a:glow rad="127000">
                    <a:schemeClr val="tx1"/>
                  </a:glow>
                </a:effectLst>
                <a:ea typeface="ＭＳ Ｐゴシック" charset="0"/>
              </a:rPr>
              <a:t>كيف يمكن أن تكون مُتوقِّعاً لمجد الله في حياتك من 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خطوات</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00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خطوات نحو مجد الله</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4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اعترف</a:t>
            </a: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أن مجد الله قد غادر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(حز 1-24)</a:t>
            </a:r>
            <a:r>
              <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82854777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dirty="0">
                <a:effectLst>
                  <a:glow rad="876300">
                    <a:schemeClr val="tx1"/>
                  </a:glow>
                </a:effectLst>
                <a:ea typeface="ＭＳ Ｐゴシック" charset="0"/>
              </a:rPr>
              <a:t>خطوات لعودة مجد الله</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7643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p:nvPr>
        </p:nvSpPr>
        <p:spPr>
          <a:xfrm>
            <a:off x="2895600" y="228600"/>
            <a:ext cx="3657600" cy="533400"/>
          </a:xfrm>
          <a:solidFill>
            <a:srgbClr val="F8FAA8"/>
          </a:solidFill>
        </p:spPr>
        <p:txBody>
          <a:bodyPr/>
          <a:lstStyle/>
          <a:p>
            <a:pPr algn="ctr" eaLnBrk="1" hangingPunct="1"/>
            <a:r>
              <a:rPr lang="ar-SA" sz="3200" dirty="0">
                <a:solidFill>
                  <a:schemeClr val="bg1"/>
                </a:solidFill>
                <a:ea typeface="新細明體" charset="0"/>
              </a:rPr>
              <a:t>مخطط </a:t>
            </a:r>
            <a:r>
              <a:rPr lang="ar-SA" sz="3200" dirty="0" err="1">
                <a:solidFill>
                  <a:schemeClr val="bg1"/>
                </a:solidFill>
                <a:ea typeface="新細明體" charset="0"/>
              </a:rPr>
              <a:t>حزقيال</a:t>
            </a:r>
            <a:r>
              <a:rPr lang="ar-SA" sz="3200" dirty="0">
                <a:solidFill>
                  <a:schemeClr val="bg1"/>
                </a:solidFill>
                <a:ea typeface="新細明體" charset="0"/>
              </a:rPr>
              <a:t> التقني</a:t>
            </a:r>
            <a:endParaRPr lang="en-US" sz="3200" dirty="0">
              <a:solidFill>
                <a:schemeClr val="bg2"/>
              </a:solidFill>
              <a:ea typeface="新細明體" charset="0"/>
            </a:endParaRPr>
          </a:p>
        </p:txBody>
      </p:sp>
      <p:graphicFrame>
        <p:nvGraphicFramePr>
          <p:cNvPr id="1290" name="Group 266"/>
          <p:cNvGraphicFramePr>
            <a:graphicFrameLocks noGrp="1"/>
          </p:cNvGraphicFramePr>
          <p:nvPr>
            <p:ph type="tbl" idx="1"/>
            <p:extLst>
              <p:ext uri="{D42A27DB-BD31-4B8C-83A1-F6EECF244321}">
                <p14:modId xmlns:p14="http://schemas.microsoft.com/office/powerpoint/2010/main" val="2546393800"/>
              </p:ext>
            </p:extLst>
          </p:nvPr>
        </p:nvGraphicFramePr>
        <p:xfrm>
          <a:off x="0" y="914400"/>
          <a:ext cx="9144000" cy="5916205"/>
        </p:xfrm>
        <a:graphic>
          <a:graphicData uri="http://schemas.openxmlformats.org/drawingml/2006/table">
            <a:tbl>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3200" b="1" i="0" u="none" strike="noStrike" cap="none" normalizeH="0" baseline="0" dirty="0">
                          <a:ln>
                            <a:noFill/>
                          </a:ln>
                          <a:solidFill>
                            <a:srgbClr val="FFFFFF"/>
                          </a:solidFill>
                          <a:effectLst/>
                          <a:latin typeface="Arial" panose="020B0604020202020204" pitchFamily="34" charset="0"/>
                          <a:ea typeface="新細明體" pitchFamily="-112" charset="-120"/>
                          <a:cs typeface="Arial" panose="020B0604020202020204" pitchFamily="34" charset="0"/>
                        </a:rPr>
                        <a:t>سيادة للمسبيين وعودة للمجد</a:t>
                      </a:r>
                      <a:endParaRPr kumimoji="0" lang="en-US" sz="3200" b="1" i="0" u="none" strike="noStrike" cap="none" normalizeH="0" baseline="0" dirty="0">
                        <a:ln>
                          <a:noFill/>
                        </a:ln>
                        <a:solidFill>
                          <a:srgbClr val="FFFFFF"/>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المجد يعود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٣٣-٤٨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الأمم تدان (وليس هناك مجد)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٢٥-٣٢</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المجد يغادر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١-٢٤</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err="1">
                          <a:ln>
                            <a:noFill/>
                          </a:ln>
                          <a:solidFill>
                            <a:schemeClr val="tx1"/>
                          </a:solidFill>
                          <a:effectLst/>
                          <a:latin typeface="Arial" panose="020B0604020202020204" pitchFamily="34" charset="0"/>
                          <a:ea typeface="新細明體" pitchFamily="-112" charset="-120"/>
                          <a:cs typeface="Arial" panose="020B0604020202020204" pitchFamily="34" charset="0"/>
                        </a:rPr>
                        <a:t>الإسترداد</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سيادة مبررة</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السبي</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بركة إسرائيل</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دينونة الأمم</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الحكم على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مستقبل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أعداء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سقوط يهوذا</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بعد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أثناء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قبل الحصار</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أمراً جديداً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٤٠-٤٨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حياة جديدة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٣٣-٣٩</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مصر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٢٩-٣٢</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صور وصيدا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٢٦-٢٨</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عمون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م</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ؤ</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اب، </a:t>
                      </a: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إدوم، ف</a:t>
                      </a:r>
                      <a:r>
                        <a:rPr kumimoji="0" lang="ar-JO"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لسطين</a:t>
                      </a:r>
                      <a:endPar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٢٥</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قبل السبي</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حالة يأس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٤-٢٤</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الدعوة في المجد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١-٣</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extLst>
                  <a:ext uri="{0D108BD9-81ED-4DB2-BD59-A6C34878D82A}">
                    <a16:rowId xmlns:a16="http://schemas.microsoft.com/office/drawing/2014/main" val="10006"/>
                  </a:ext>
                </a:extLst>
              </a:tr>
              <a:tr h="522316">
                <a:tc gridSpan="7">
                  <a:txBody>
                    <a:bodyPr/>
                    <a:lstStyle/>
                    <a:p>
                      <a:pPr marL="0" marR="0" lvl="0" indent="0" algn="ctr" defTabSz="914400" rtl="1" eaLnBrk="1" fontAlgn="base" latinLnBrk="0" hangingPunct="1">
                        <a:lnSpc>
                          <a:spcPct val="100000"/>
                        </a:lnSpc>
                        <a:spcBef>
                          <a:spcPct val="20000"/>
                        </a:spcBef>
                        <a:spcAft>
                          <a:spcPct val="0"/>
                        </a:spcAft>
                        <a:buClr>
                          <a:schemeClr val="tx2"/>
                        </a:buClr>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نهر الخابور في مملكة بابل (٥٩٢-٥٧٠ ق </a:t>
                      </a:r>
                      <a:r>
                        <a:rPr kumimoji="0" lang="ar-SA" sz="2000" b="1" i="0" u="none" strike="noStrike" cap="none" normalizeH="0" baseline="0" dirty="0" err="1">
                          <a:ln>
                            <a:noFill/>
                          </a:ln>
                          <a:solidFill>
                            <a:schemeClr val="tx1"/>
                          </a:solidFill>
                          <a:effectLst/>
                          <a:latin typeface="Arial" panose="020B0604020202020204" pitchFamily="34" charset="0"/>
                          <a:ea typeface="新細明體" pitchFamily="-112" charset="-120"/>
                          <a:cs typeface="Arial" panose="020B0604020202020204" pitchFamily="34" charset="0"/>
                        </a:rPr>
                        <a:t>م</a:t>
                      </a:r>
                      <a:r>
                        <a:rPr kumimoji="0" lang="ar-SA"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rPr>
                        <a:t>)</a:t>
                      </a:r>
                      <a:endParaRPr kumimoji="0" lang="en-US" sz="2000" b="1" i="0" u="none" strike="noStrike" cap="none" normalizeH="0" baseline="0" dirty="0">
                        <a:ln>
                          <a:noFill/>
                        </a:ln>
                        <a:solidFill>
                          <a:schemeClr val="tx1"/>
                        </a:solidFill>
                        <a:effectLst/>
                        <a:latin typeface="Arial" panose="020B0604020202020204" pitchFamily="34" charset="0"/>
                        <a:ea typeface="新細明體" pitchFamily="-112" charset="-120"/>
                        <a:cs typeface="Arial" panose="020B0604020202020204" pitchFamily="34" charset="0"/>
                      </a:endParaRPr>
                    </a:p>
                  </a:txBody>
                  <a:tcPr marT="45722" marB="4572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bg1"/>
                        </a:gs>
                        <a:gs pos="100000">
                          <a:srgbClr val="00206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6732" name="Text Box 267"/>
          <p:cNvSpPr txBox="1">
            <a:spLocks noChangeArrowheads="1"/>
          </p:cNvSpPr>
          <p:nvPr/>
        </p:nvSpPr>
        <p:spPr bwMode="auto">
          <a:xfrm>
            <a:off x="83820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500</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 name="Oval 5">
            <a:extLst>
              <a:ext uri="{FF2B5EF4-FFF2-40B4-BE49-F238E27FC236}">
                <a16:creationId xmlns:a16="http://schemas.microsoft.com/office/drawing/2014/main" id="{FFB65696-E34B-D546-B7B3-495A1C5A0555}"/>
              </a:ext>
            </a:extLst>
          </p:cNvPr>
          <p:cNvSpPr>
            <a:spLocks noChangeArrowheads="1"/>
          </p:cNvSpPr>
          <p:nvPr/>
        </p:nvSpPr>
        <p:spPr bwMode="auto">
          <a:xfrm>
            <a:off x="2195736" y="1219200"/>
            <a:ext cx="4896544" cy="5162128"/>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1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6689"/>
                                        </p:tgtEl>
                                        <p:attrNameLst>
                                          <p:attrName>style.visibility</p:attrName>
                                        </p:attrNameLst>
                                      </p:cBhvr>
                                      <p:to>
                                        <p:strVal val="visible"/>
                                      </p:to>
                                    </p:set>
                                    <p:animEffect transition="in" filter="blinds(horizontal)">
                                      <p:cBhvr>
                                        <p:cTn id="7" dur="500"/>
                                        <p:tgtEl>
                                          <p:spTgt spid="62668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689"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ar-JO" sz="6000" dirty="0">
                <a:solidFill>
                  <a:schemeClr val="tx2"/>
                </a:solidFill>
                <a:effectLst>
                  <a:glow rad="127000">
                    <a:schemeClr val="bg1"/>
                  </a:glow>
                </a:effectLst>
                <a:ea typeface="ＭＳ Ｐゴシック" charset="0"/>
              </a:rPr>
              <a:t>العشرة الكبار</a:t>
            </a:r>
            <a:endParaRPr lang="en-US" sz="6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62945720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1"/>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pic>
        <p:nvPicPr>
          <p:cNvPr id="633858" name="Picture 1" descr="JudgmentDa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27538" y="3119438"/>
            <a:ext cx="4716462"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2" name="Rectangle 1026"/>
          <p:cNvSpPr>
            <a:spLocks noGrp="1" noChangeArrowheads="1"/>
          </p:cNvSpPr>
          <p:nvPr>
            <p:ph type="ctrTitle"/>
          </p:nvPr>
        </p:nvSpPr>
        <p:spPr>
          <a:xfrm>
            <a:off x="34925" y="44450"/>
            <a:ext cx="9145588" cy="739775"/>
          </a:xfrm>
          <a:solidFill>
            <a:srgbClr val="FF0000"/>
          </a:solidFill>
        </p:spPr>
        <p:txBody>
          <a:bodyPr anchor="ctr"/>
          <a:lstStyle/>
          <a:p>
            <a:pPr eaLnBrk="1" hangingPunct="1">
              <a:defRPr/>
            </a:pPr>
            <a:r>
              <a:rPr lang="ar-JO" altLang="zh-TW" sz="3600" dirty="0">
                <a:solidFill>
                  <a:srgbClr val="FFFFFF"/>
                </a:solidFill>
                <a:effectLst>
                  <a:outerShdw blurRad="38100" dist="38100" dir="2700000" algn="tl">
                    <a:srgbClr val="5F5F5F"/>
                  </a:outerShdw>
                </a:effectLst>
                <a:ea typeface="新細明體" charset="0"/>
              </a:rPr>
              <a:t>لماذا يجب أن يكون هناك دينونة؟</a:t>
            </a:r>
            <a:endParaRPr lang="en-US" altLang="zh-TW" sz="4800" dirty="0">
              <a:solidFill>
                <a:srgbClr val="FFFFFF"/>
              </a:solidFill>
              <a:effectLst>
                <a:outerShdw blurRad="38100" dist="38100" dir="2700000" algn="tl">
                  <a:srgbClr val="5F5F5F"/>
                </a:outerShdw>
              </a:effectLst>
              <a:ea typeface="新細明體" charset="0"/>
            </a:endParaRPr>
          </a:p>
        </p:txBody>
      </p:sp>
      <p:sp>
        <p:nvSpPr>
          <p:cNvPr id="37892" name="Rectangle 1028"/>
          <p:cNvSpPr>
            <a:spLocks noChangeArrowheads="1"/>
          </p:cNvSpPr>
          <p:nvPr/>
        </p:nvSpPr>
        <p:spPr bwMode="auto">
          <a:xfrm>
            <a:off x="152400" y="908050"/>
            <a:ext cx="88392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1. حتى يتوب الناس</a:t>
            </a:r>
            <a:endParaRPr kumimoji="0" lang="en-US" altLang="zh-TW"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2. حتى يعرف الناس أن الله يقول ويفعل</a:t>
            </a:r>
            <a:endParaRPr kumimoji="0" lang="en-US" altLang="zh-TW"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3. حتى يثبت الله أنه قدوس</a:t>
            </a:r>
            <a:endParaRPr kumimoji="0" lang="en-US" altLang="zh-TW"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4. حتى يظهر الله أنه عادل</a:t>
            </a:r>
            <a:endParaRPr kumimoji="0" lang="en-US" altLang="zh-TW"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20000"/>
              </a:spcBef>
              <a:spcAft>
                <a:spcPct val="0"/>
              </a:spcAft>
              <a:buClr>
                <a:srgbClr val="FFCC66"/>
              </a:buClr>
              <a:buSzTx/>
              <a:tabLst/>
              <a:defRPr/>
            </a:pPr>
            <a:r>
              <a:rPr lang="ar-JO" altLang="zh-TW" sz="2800" b="1" dirty="0">
                <a:solidFill>
                  <a:srgbClr val="FFFFCC"/>
                </a:solidFill>
                <a:latin typeface="Arial" panose="020B0604020202020204" pitchFamily="34" charset="0"/>
                <a:cs typeface="Arial" panose="020B0604020202020204" pitchFamily="34" charset="0"/>
              </a:rPr>
              <a:t>5. حتى يطهر الله الناس ويعدهم لاسترداد مستقبلي</a:t>
            </a:r>
            <a:endParaRPr kumimoji="0" lang="en-US" altLang="zh-TW" sz="36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L="514350" marR="0" lvl="0" indent="-514350" algn="l" defTabSz="914400" rtl="0" eaLnBrk="1" fontAlgn="base" latinLnBrk="0" hangingPunct="1">
              <a:lnSpc>
                <a:spcPct val="100000"/>
              </a:lnSpc>
              <a:spcBef>
                <a:spcPct val="20000"/>
              </a:spcBef>
              <a:spcAft>
                <a:spcPct val="0"/>
              </a:spcAft>
              <a:buClr>
                <a:srgbClr val="FFCC66"/>
              </a:buClr>
              <a:buSzTx/>
              <a:buFontTx/>
              <a:buNone/>
              <a:tabLst/>
              <a:defRPr/>
            </a:pPr>
            <a:endParaRPr kumimoji="0" lang="zh-TW" altLang="en-US" sz="36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新細明體" charset="0"/>
            </a:endParaRPr>
          </a:p>
        </p:txBody>
      </p:sp>
      <p:sp>
        <p:nvSpPr>
          <p:cNvPr id="6" name="Rectangle 1026">
            <a:extLst>
              <a:ext uri="{FF2B5EF4-FFF2-40B4-BE49-F238E27FC236}">
                <a16:creationId xmlns:a16="http://schemas.microsoft.com/office/drawing/2014/main" id="{C25EBBDA-A995-237D-6434-559032B12016}"/>
              </a:ext>
            </a:extLst>
          </p:cNvPr>
          <p:cNvSpPr txBox="1">
            <a:spLocks noChangeArrowheads="1"/>
          </p:cNvSpPr>
          <p:nvPr/>
        </p:nvSpPr>
        <p:spPr bwMode="auto">
          <a:xfrm>
            <a:off x="34925" y="4442690"/>
            <a:ext cx="5384581" cy="1845397"/>
          </a:xfrm>
          <a:prstGeom prst="rect">
            <a:avLst/>
          </a:prstGeom>
          <a:solidFill>
            <a:srgbClr val="FF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TW" sz="3600" b="1" i="0" kern="0" dirty="0">
                <a:solidFill>
                  <a:srgbClr val="FFFFFF"/>
                </a:solidFill>
                <a:effectLst>
                  <a:outerShdw blurRad="38100" dist="38100" dir="2700000" algn="tl">
                    <a:srgbClr val="5F5F5F"/>
                  </a:outerShdw>
                </a:effectLst>
                <a:latin typeface="Arial" panose="020B0604020202020204" pitchFamily="34" charset="0"/>
                <a:ea typeface="新細明體" charset="0"/>
                <a:cs typeface="Arial" panose="020B0604020202020204" pitchFamily="34" charset="0"/>
              </a:rPr>
              <a:t>الله لا يزال عادلاً – لهذا يجب أن يكون هناك دينونة</a:t>
            </a:r>
            <a:endParaRPr kumimoji="0" lang="en-US" altLang="zh-TW" sz="4800" b="1" i="0" u="none" strike="noStrike" kern="0" cap="none" spc="0" normalizeH="0" baseline="0" noProof="0" dirty="0">
              <a:ln>
                <a:noFill/>
              </a:ln>
              <a:solidFill>
                <a:srgbClr val="FFFFFF"/>
              </a:solidFill>
              <a:effectLst>
                <a:outerShdw blurRad="38100" dist="38100" dir="2700000" algn="tl">
                  <a:srgbClr val="5F5F5F"/>
                </a:outerShd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46207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2">
                                            <p:txEl>
                                              <p:pRg st="1" end="1"/>
                                            </p:txEl>
                                          </p:spTgt>
                                        </p:tgtEl>
                                        <p:attrNameLst>
                                          <p:attrName>style.visibility</p:attrName>
                                        </p:attrNameLst>
                                      </p:cBhvr>
                                      <p:to>
                                        <p:strVal val="visible"/>
                                      </p:to>
                                    </p:set>
                                    <p:anim calcmode="lin" valueType="num">
                                      <p:cBhvr additive="base">
                                        <p:cTn id="13" dur="500" fill="hold"/>
                                        <p:tgtEl>
                                          <p:spTgt spid="3789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2">
                                            <p:txEl>
                                              <p:pRg st="2" end="2"/>
                                            </p:txEl>
                                          </p:spTgt>
                                        </p:tgtEl>
                                        <p:attrNameLst>
                                          <p:attrName>style.visibility</p:attrName>
                                        </p:attrNameLst>
                                      </p:cBhvr>
                                      <p:to>
                                        <p:strVal val="visible"/>
                                      </p:to>
                                    </p:set>
                                    <p:anim calcmode="lin" valueType="num">
                                      <p:cBhvr additive="base">
                                        <p:cTn id="19" dur="500" fill="hold"/>
                                        <p:tgtEl>
                                          <p:spTgt spid="3789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92">
                                            <p:txEl>
                                              <p:pRg st="3" end="3"/>
                                            </p:txEl>
                                          </p:spTgt>
                                        </p:tgtEl>
                                        <p:attrNameLst>
                                          <p:attrName>style.visibility</p:attrName>
                                        </p:attrNameLst>
                                      </p:cBhvr>
                                      <p:to>
                                        <p:strVal val="visible"/>
                                      </p:to>
                                    </p:set>
                                    <p:anim calcmode="lin" valueType="num">
                                      <p:cBhvr additive="base">
                                        <p:cTn id="25" dur="500" fill="hold"/>
                                        <p:tgtEl>
                                          <p:spTgt spid="3789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892">
                                            <p:txEl>
                                              <p:pRg st="4" end="4"/>
                                            </p:txEl>
                                          </p:spTgt>
                                        </p:tgtEl>
                                        <p:attrNameLst>
                                          <p:attrName>style.visibility</p:attrName>
                                        </p:attrNameLst>
                                      </p:cBhvr>
                                      <p:to>
                                        <p:strVal val="visible"/>
                                      </p:to>
                                    </p:set>
                                    <p:anim calcmode="lin" valueType="num">
                                      <p:cBhvr additive="base">
                                        <p:cTn id="31" dur="500" fill="hold"/>
                                        <p:tgtEl>
                                          <p:spTgt spid="3789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8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198831"/>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دانيال</a:t>
            </a:r>
            <a:endParaRPr kumimoji="0" lang="en-US"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endParaRPr>
          </a:p>
        </p:txBody>
      </p:sp>
      <p:sp>
        <p:nvSpPr>
          <p:cNvPr id="379909" name="Text Box 1029"/>
          <p:cNvSpPr txBox="1">
            <a:spLocks noChangeArrowheads="1"/>
          </p:cNvSpPr>
          <p:nvPr/>
        </p:nvSpPr>
        <p:spPr bwMode="auto">
          <a:xfrm>
            <a:off x="0" y="3198831"/>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حزقيال</a:t>
            </a:r>
            <a:endParaRPr kumimoji="0" lang="en-US" sz="60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endParaRPr>
          </a:p>
        </p:txBody>
      </p:sp>
      <p:sp>
        <p:nvSpPr>
          <p:cNvPr id="379910" name="Text Box 1030"/>
          <p:cNvSpPr txBox="1">
            <a:spLocks noChangeArrowheads="1"/>
          </p:cNvSpPr>
          <p:nvPr/>
        </p:nvSpPr>
        <p:spPr bwMode="auto">
          <a:xfrm>
            <a:off x="1865313" y="5194300"/>
            <a:ext cx="130516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الخطية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1" name="Text Box 1031"/>
          <p:cNvSpPr txBox="1">
            <a:spLocks noChangeArrowheads="1"/>
          </p:cNvSpPr>
          <p:nvPr/>
        </p:nvSpPr>
        <p:spPr bwMode="auto">
          <a:xfrm>
            <a:off x="3559175" y="5899150"/>
            <a:ext cx="154882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العصيان</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2" name="Text Box 1032"/>
          <p:cNvSpPr txBox="1">
            <a:spLocks noChangeArrowheads="1"/>
          </p:cNvSpPr>
          <p:nvPr/>
        </p:nvSpPr>
        <p:spPr bwMode="auto">
          <a:xfrm>
            <a:off x="4811713" y="4337050"/>
            <a:ext cx="13500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العقوبة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3" name="Text Box 1033"/>
          <p:cNvSpPr txBox="1">
            <a:spLocks noChangeArrowheads="1"/>
          </p:cNvSpPr>
          <p:nvPr/>
        </p:nvSpPr>
        <p:spPr bwMode="auto">
          <a:xfrm>
            <a:off x="1376363" y="1936750"/>
            <a:ext cx="132921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الغضب</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4" name="Text Box 1034"/>
          <p:cNvSpPr txBox="1">
            <a:spLocks noChangeArrowheads="1"/>
          </p:cNvSpPr>
          <p:nvPr/>
        </p:nvSpPr>
        <p:spPr bwMode="auto">
          <a:xfrm>
            <a:off x="206375" y="965200"/>
            <a:ext cx="127791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الوثنية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379915" name="Text Box 1035"/>
          <p:cNvSpPr txBox="1">
            <a:spLocks noChangeArrowheads="1"/>
          </p:cNvSpPr>
          <p:nvPr/>
        </p:nvSpPr>
        <p:spPr bwMode="auto">
          <a:xfrm>
            <a:off x="5827713" y="241300"/>
            <a:ext cx="145424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الدينونة</a:t>
            </a:r>
            <a:endParaRPr kumimoji="0" lang="en-US" sz="40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7213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0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400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52877"/>
            <a:ext cx="9143999" cy="1591947"/>
          </a:xfrm>
          <a:effectLst/>
        </p:spPr>
        <p:txBody>
          <a:bodyPr/>
          <a:lstStyle/>
          <a:p>
            <a:pPr>
              <a:defRPr/>
            </a:pPr>
            <a:r>
              <a:rPr lang="ar-JO" sz="6000" dirty="0">
                <a:solidFill>
                  <a:schemeClr val="tx2"/>
                </a:solidFill>
                <a:effectLst>
                  <a:glow rad="127000">
                    <a:schemeClr val="bg1"/>
                  </a:glow>
                </a:effectLst>
                <a:ea typeface="ＭＳ Ｐゴシック" charset="0"/>
              </a:rPr>
              <a:t>هل يمكنك إصدار </a:t>
            </a:r>
            <a:r>
              <a:rPr lang="ar-JO" sz="6000" dirty="0">
                <a:solidFill>
                  <a:srgbClr val="FF0000"/>
                </a:solidFill>
                <a:effectLst>
                  <a:glow rad="127000">
                    <a:schemeClr val="bg1"/>
                  </a:glow>
                </a:effectLst>
                <a:ea typeface="ＭＳ Ｐゴシック" charset="0"/>
              </a:rPr>
              <a:t>دينونة</a:t>
            </a:r>
            <a:r>
              <a:rPr lang="ar-JO" sz="6000" dirty="0">
                <a:solidFill>
                  <a:schemeClr val="tx2"/>
                </a:solidFill>
                <a:effectLst>
                  <a:glow rad="127000">
                    <a:schemeClr val="bg1"/>
                  </a:glow>
                </a:effectLst>
                <a:ea typeface="ＭＳ Ｐゴシック" charset="0"/>
              </a:rPr>
              <a:t> صحيحة للعالم؟</a:t>
            </a:r>
            <a:endParaRPr lang="en-US" dirty="0">
              <a:solidFill>
                <a:schemeClr val="tx2"/>
              </a:solidFill>
              <a:effectLst>
                <a:glow rad="127000">
                  <a:schemeClr val="bg1"/>
                </a:glow>
              </a:effectLst>
              <a:ea typeface="ＭＳ Ｐゴシック" charset="0"/>
            </a:endParaRPr>
          </a:p>
        </p:txBody>
      </p:sp>
      <p:pic>
        <p:nvPicPr>
          <p:cNvPr id="4098" name="Picture 2" descr="What the Bible Really Says about Judging Others">
            <a:extLst>
              <a:ext uri="{FF2B5EF4-FFF2-40B4-BE49-F238E27FC236}">
                <a16:creationId xmlns:a16="http://schemas.microsoft.com/office/drawing/2014/main" id="{61304397-DCA8-8FB8-0FFB-0998E7CE2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 y="3435626"/>
            <a:ext cx="737347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5163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Buy Gzrlyf Gay Pride Necklace Rainbow Pendant Necklace Gay Lesbian LGBT Pride  Jewelry (Equality Rainbow Necklace-Round) at Amazon.in">
            <a:extLst>
              <a:ext uri="{FF2B5EF4-FFF2-40B4-BE49-F238E27FC236}">
                <a16:creationId xmlns:a16="http://schemas.microsoft.com/office/drawing/2014/main" id="{B08D01E9-6C1A-FCAF-9D13-EB5BBC81E3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599"/>
          <a:stretch/>
        </p:blipFill>
        <p:spPr bwMode="auto">
          <a:xfrm>
            <a:off x="179512" y="0"/>
            <a:ext cx="8424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1"/>
            <a:ext cx="9143999" cy="3429001"/>
          </a:xfrm>
          <a:effectLst/>
        </p:spPr>
        <p:txBody>
          <a:bodyPr/>
          <a:lstStyle/>
          <a:p>
            <a:pPr>
              <a:defRPr/>
            </a:pPr>
            <a:r>
              <a:rPr lang="ar-SA" sz="4800" dirty="0">
                <a:solidFill>
                  <a:schemeClr val="tx2"/>
                </a:solidFill>
                <a:effectLst>
                  <a:glow rad="127000">
                    <a:schemeClr val="bg1"/>
                  </a:glow>
                </a:effectLst>
                <a:ea typeface="ＭＳ Ｐゴシック" charset="0"/>
              </a:rPr>
              <a:t>مزامير ٧٣ : ٦</a:t>
            </a:r>
            <a:br>
              <a:rPr lang="ar-SA" sz="4800" dirty="0">
                <a:solidFill>
                  <a:schemeClr val="tx2"/>
                </a:solidFill>
                <a:effectLst>
                  <a:glow rad="127000">
                    <a:schemeClr val="bg1"/>
                  </a:glow>
                </a:effectLst>
                <a:ea typeface="ＭＳ Ｐゴシック" charset="0"/>
              </a:rPr>
            </a:br>
            <a:br>
              <a:rPr lang="en-US" sz="4800" dirty="0">
                <a:solidFill>
                  <a:schemeClr val="tx2"/>
                </a:solidFill>
                <a:effectLst>
                  <a:glow rad="127000">
                    <a:schemeClr val="bg1"/>
                  </a:glow>
                </a:effectLst>
                <a:ea typeface="ＭＳ Ｐゴシック" charset="0"/>
              </a:rPr>
            </a:br>
            <a:r>
              <a:rPr lang="ar-SA" sz="4800" dirty="0">
                <a:solidFill>
                  <a:schemeClr val="tx2"/>
                </a:solidFill>
                <a:effectLst>
                  <a:glow rad="127000">
                    <a:schemeClr val="bg1"/>
                  </a:glow>
                </a:effectLst>
                <a:ea typeface="ＭＳ Ｐゴシック" charset="0"/>
              </a:rPr>
              <a:t> لِذَلِكَ تَقَلَّدُوا الْكِبْرِيَاءَ. لَبِسُوا كَثَوْبٍ ظُلْمَهُمْ. </a:t>
            </a:r>
          </a:p>
        </p:txBody>
      </p:sp>
    </p:spTree>
    <p:extLst>
      <p:ext uri="{BB962C8B-B14F-4D97-AF65-F5344CB8AC3E}">
        <p14:creationId xmlns:p14="http://schemas.microsoft.com/office/powerpoint/2010/main" val="393634605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0"/>
            <a:ext cx="5436096" cy="6165304"/>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يجب أن نتصرف عندما نشعر أننا على الجانب الخاطئ؟</a:t>
            </a:r>
            <a:endParaRPr lang="en-US" sz="5400" dirty="0">
              <a:effectLst>
                <a:glow rad="127000">
                  <a:schemeClr val="tx1"/>
                </a:glow>
              </a:effectLst>
              <a:ea typeface="ＭＳ Ｐゴシック" charset="0"/>
            </a:endParaRPr>
          </a:p>
        </p:txBody>
      </p:sp>
      <p:pic>
        <p:nvPicPr>
          <p:cNvPr id="3" name="Picture 2" descr="4 Reasons God is a Bad Judge">
            <a:extLst>
              <a:ext uri="{FF2B5EF4-FFF2-40B4-BE49-F238E27FC236}">
                <a16:creationId xmlns:a16="http://schemas.microsoft.com/office/drawing/2014/main" id="{8FB0F9E0-4EFA-3922-87BD-4BBD3F93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353227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5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y God Is Fire | Rival Tides">
            <a:extLst>
              <a:ext uri="{FF2B5EF4-FFF2-40B4-BE49-F238E27FC236}">
                <a16:creationId xmlns:a16="http://schemas.microsoft.com/office/drawing/2014/main" id="{7BCE9E4D-7101-7872-DA0C-FA888D248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80"/>
          <a:stretch/>
        </p:blipFill>
        <p:spPr bwMode="auto">
          <a:xfrm>
            <a:off x="521804" y="-3"/>
            <a:ext cx="8100392" cy="68382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
            <a:ext cx="9144000" cy="915297"/>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 في حزقيال 25-32</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521804" y="4293096"/>
            <a:ext cx="8100392" cy="2545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اسمح لله أن يتعامل             مع جميع المقاومين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1552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1278071"/>
            <a:ext cx="9144000" cy="459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solidFill>
                  <a:srgbClr val="FFFFFF"/>
                </a:solidFill>
                <a:effectLst>
                  <a:glow rad="127000">
                    <a:srgbClr val="000000"/>
                  </a:glow>
                </a:effectLst>
                <a:ea typeface="ＭＳ Ｐゴシック" charset="0"/>
              </a:rPr>
              <a:t>كن صبوراً</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60040" y="1278072"/>
            <a:ext cx="8388424" cy="47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تضع في الميكرويف                ما يضعه الله                          في وعاء من الفخار</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839594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لن يشع مجد الله في حياتك               بوجود منافسين له</a:t>
            </a:r>
            <a:endParaRPr lang="en-US" sz="4800" dirty="0">
              <a:effectLst>
                <a:glow rad="127000">
                  <a:schemeClr val="tx1"/>
                </a:glow>
              </a:effectLst>
              <a:ea typeface="ＭＳ Ｐゴシック" charset="0"/>
            </a:endParaRPr>
          </a:p>
        </p:txBody>
      </p:sp>
      <p:pic>
        <p:nvPicPr>
          <p:cNvPr id="6148" name="Picture 4" descr="Related image">
            <a:extLst>
              <a:ext uri="{FF2B5EF4-FFF2-40B4-BE49-F238E27FC236}">
                <a16:creationId xmlns:a16="http://schemas.microsoft.com/office/drawing/2014/main" id="{AE5F7CB9-656E-2240-BE7E-0C154F26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C67A721-FE68-5162-16D4-3D03D34DF361}"/>
              </a:ext>
            </a:extLst>
          </p:cNvPr>
          <p:cNvSpPr txBox="1">
            <a:spLocks noChangeArrowheads="1"/>
          </p:cNvSpPr>
          <p:nvPr/>
        </p:nvSpPr>
        <p:spPr bwMode="auto">
          <a:xfrm>
            <a:off x="1" y="1988840"/>
            <a:ext cx="5436095"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استثمر في القيم الكتابية</a:t>
            </a:r>
            <a:endParaRPr kumimoji="0" lang="en-US" sz="4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67387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62C317-8468-F936-F8A8-AEE68E9B2CAE}"/>
              </a:ext>
            </a:extLst>
          </p:cNvPr>
          <p:cNvGrpSpPr/>
          <p:nvPr/>
        </p:nvGrpSpPr>
        <p:grpSpPr>
          <a:xfrm>
            <a:off x="4572000" y="14861"/>
            <a:ext cx="4608512" cy="3461854"/>
            <a:chOff x="4572000" y="14861"/>
            <a:chExt cx="4608512" cy="3461854"/>
          </a:xfrm>
        </p:grpSpPr>
        <p:pic>
          <p:nvPicPr>
            <p:cNvPr id="9" name="Picture 8">
              <a:extLst>
                <a:ext uri="{FF2B5EF4-FFF2-40B4-BE49-F238E27FC236}">
                  <a16:creationId xmlns:a16="http://schemas.microsoft.com/office/drawing/2014/main" id="{40A218B3-4C45-E278-5E90-D43A6FA9BC87}"/>
                </a:ext>
              </a:extLst>
            </p:cNvPr>
            <p:cNvPicPr>
              <a:picLocks noChangeAspect="1"/>
            </p:cNvPicPr>
            <p:nvPr/>
          </p:nvPicPr>
          <p:blipFill rotWithShape="1">
            <a:blip r:embed="rId3"/>
            <a:srcRect b="27124"/>
            <a:stretch/>
          </p:blipFill>
          <p:spPr>
            <a:xfrm>
              <a:off x="4572000" y="14861"/>
              <a:ext cx="4572000" cy="3414139"/>
            </a:xfrm>
            <a:prstGeom prst="rect">
              <a:avLst/>
            </a:prstGeom>
          </p:spPr>
        </p:pic>
        <p:sp>
          <p:nvSpPr>
            <p:cNvPr id="4" name="Rectangle 2">
              <a:extLst>
                <a:ext uri="{FF2B5EF4-FFF2-40B4-BE49-F238E27FC236}">
                  <a16:creationId xmlns:a16="http://schemas.microsoft.com/office/drawing/2014/main" id="{1BCDCFD8-CFC0-01A5-99A2-DA84EBE845A7}"/>
                </a:ext>
              </a:extLst>
            </p:cNvPr>
            <p:cNvSpPr txBox="1">
              <a:spLocks noChangeArrowheads="1"/>
            </p:cNvSpPr>
            <p:nvPr/>
          </p:nvSpPr>
          <p:spPr bwMode="auto">
            <a:xfrm>
              <a:off x="4608511" y="2756634"/>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 غيتس</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7C274309-E9BE-D310-5C73-7F730D04F91A}"/>
              </a:ext>
            </a:extLst>
          </p:cNvPr>
          <p:cNvGrpSpPr/>
          <p:nvPr/>
        </p:nvGrpSpPr>
        <p:grpSpPr>
          <a:xfrm>
            <a:off x="-131536" y="3356992"/>
            <a:ext cx="4703536" cy="3501008"/>
            <a:chOff x="-131536" y="3429000"/>
            <a:chExt cx="4703536" cy="3501008"/>
          </a:xfrm>
        </p:grpSpPr>
        <p:pic>
          <p:nvPicPr>
            <p:cNvPr id="27654" name="Picture 6" descr="Jeff Bezos' ex-wife MacKenzie's post-divorce revenge | Fox Business">
              <a:extLst>
                <a:ext uri="{FF2B5EF4-FFF2-40B4-BE49-F238E27FC236}">
                  <a16:creationId xmlns:a16="http://schemas.microsoft.com/office/drawing/2014/main" id="{090FFEBE-49F2-FA83-92F5-44A1F512F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2" t="3970" r="24129" b="24132"/>
            <a:stretch/>
          </p:blipFill>
          <p:spPr bwMode="auto">
            <a:xfrm>
              <a:off x="-131536" y="3471244"/>
              <a:ext cx="4703536" cy="34587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E1AE1C3-D352-C2CC-18D3-71CAF976612B}"/>
                </a:ext>
              </a:extLst>
            </p:cNvPr>
            <p:cNvSpPr txBox="1">
              <a:spLocks noChangeArrowheads="1"/>
            </p:cNvSpPr>
            <p:nvPr/>
          </p:nvSpPr>
          <p:spPr bwMode="auto">
            <a:xfrm>
              <a:off x="-57797"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جيف بيزوس</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0BC79F66-F955-314B-7EA4-8F1CAC73A4DD}"/>
              </a:ext>
            </a:extLst>
          </p:cNvPr>
          <p:cNvGrpSpPr/>
          <p:nvPr/>
        </p:nvGrpSpPr>
        <p:grpSpPr>
          <a:xfrm>
            <a:off x="4569621" y="3428999"/>
            <a:ext cx="4572001" cy="3429001"/>
            <a:chOff x="4569621" y="3428999"/>
            <a:chExt cx="4572001" cy="3429001"/>
          </a:xfrm>
        </p:grpSpPr>
        <p:pic>
          <p:nvPicPr>
            <p:cNvPr id="27656" name="Picture 8" descr="Lyudmila Putina Once Called Her Husband a Vampire - The Moscow Times">
              <a:extLst>
                <a:ext uri="{FF2B5EF4-FFF2-40B4-BE49-F238E27FC236}">
                  <a16:creationId xmlns:a16="http://schemas.microsoft.com/office/drawing/2014/main" id="{108A7E22-92A0-C2C5-FFC0-5F025B6587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82" t="2858" r="20773" b="24863"/>
            <a:stretch/>
          </p:blipFill>
          <p:spPr bwMode="auto">
            <a:xfrm>
              <a:off x="4572000" y="3428999"/>
              <a:ext cx="4556302" cy="3429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C090920-4D02-D45C-439B-DC23DECAB328}"/>
                </a:ext>
              </a:extLst>
            </p:cNvPr>
            <p:cNvSpPr txBox="1">
              <a:spLocks noChangeArrowheads="1"/>
            </p:cNvSpPr>
            <p:nvPr/>
          </p:nvSpPr>
          <p:spPr bwMode="auto">
            <a:xfrm>
              <a:off x="4569621" y="3429000"/>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فلاديمير بوتين</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a:extLst>
              <a:ext uri="{FF2B5EF4-FFF2-40B4-BE49-F238E27FC236}">
                <a16:creationId xmlns:a16="http://schemas.microsoft.com/office/drawing/2014/main" id="{4712D283-9DED-520D-816E-15A53C19D25E}"/>
              </a:ext>
            </a:extLst>
          </p:cNvPr>
          <p:cNvGrpSpPr/>
          <p:nvPr/>
        </p:nvGrpSpPr>
        <p:grpSpPr>
          <a:xfrm>
            <a:off x="-1" y="0"/>
            <a:ext cx="4572001" cy="3501008"/>
            <a:chOff x="-1" y="0"/>
            <a:chExt cx="4572001" cy="3501008"/>
          </a:xfrm>
        </p:grpSpPr>
        <p:pic>
          <p:nvPicPr>
            <p:cNvPr id="27650" name="Picture 2" descr="Elon Musk's ex-wife Talulah Riley denies she was procured as child bride |  News | The Times">
              <a:extLst>
                <a:ext uri="{FF2B5EF4-FFF2-40B4-BE49-F238E27FC236}">
                  <a16:creationId xmlns:a16="http://schemas.microsoft.com/office/drawing/2014/main" id="{2E3162AD-AAEE-AED5-DA36-7FA24808C5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14" r="20378" b="12816"/>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043C16-D4D7-F94B-A157-2293CD4F205A}"/>
                </a:ext>
              </a:extLst>
            </p:cNvPr>
            <p:cNvSpPr txBox="1">
              <a:spLocks noChangeArrowheads="1"/>
            </p:cNvSpPr>
            <p:nvPr/>
          </p:nvSpPr>
          <p:spPr bwMode="auto">
            <a:xfrm>
              <a:off x="-1" y="2780927"/>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إيلون ماسك</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15698" y="29503"/>
            <a:ext cx="9144000" cy="720081"/>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أصحاب المليارات</a:t>
            </a:r>
            <a:endParaRPr lang="en-US" dirty="0">
              <a:effectLst>
                <a:glow rad="127000">
                  <a:schemeClr val="tx1"/>
                </a:glow>
              </a:effectLst>
              <a:ea typeface="ＭＳ Ｐゴシック" charset="0"/>
            </a:endParaRPr>
          </a:p>
        </p:txBody>
      </p:sp>
      <p:sp>
        <p:nvSpPr>
          <p:cNvPr id="18" name="Freeform 17">
            <a:extLst>
              <a:ext uri="{FF2B5EF4-FFF2-40B4-BE49-F238E27FC236}">
                <a16:creationId xmlns:a16="http://schemas.microsoft.com/office/drawing/2014/main" id="{00149A83-0F16-5EF0-67FF-AFFBB754D4D2}"/>
              </a:ext>
            </a:extLst>
          </p:cNvPr>
          <p:cNvSpPr/>
          <p:nvPr/>
        </p:nvSpPr>
        <p:spPr bwMode="auto">
          <a:xfrm>
            <a:off x="1841878" y="-55418"/>
            <a:ext cx="709071" cy="3474720"/>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Freeform 25">
            <a:extLst>
              <a:ext uri="{FF2B5EF4-FFF2-40B4-BE49-F238E27FC236}">
                <a16:creationId xmlns:a16="http://schemas.microsoft.com/office/drawing/2014/main" id="{F89C3E07-4E34-E5F5-18BC-535FCD2BFFD5}"/>
              </a:ext>
            </a:extLst>
          </p:cNvPr>
          <p:cNvSpPr/>
          <p:nvPr/>
        </p:nvSpPr>
        <p:spPr bwMode="auto">
          <a:xfrm>
            <a:off x="6303041" y="-110836"/>
            <a:ext cx="709071" cy="3474720"/>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Freeform 26">
            <a:extLst>
              <a:ext uri="{FF2B5EF4-FFF2-40B4-BE49-F238E27FC236}">
                <a16:creationId xmlns:a16="http://schemas.microsoft.com/office/drawing/2014/main" id="{62294CEA-9057-3952-4091-4AAA560DB3B8}"/>
              </a:ext>
            </a:extLst>
          </p:cNvPr>
          <p:cNvSpPr/>
          <p:nvPr/>
        </p:nvSpPr>
        <p:spPr bwMode="auto">
          <a:xfrm>
            <a:off x="1925005" y="3366655"/>
            <a:ext cx="709071" cy="3474720"/>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Freeform 27">
            <a:extLst>
              <a:ext uri="{FF2B5EF4-FFF2-40B4-BE49-F238E27FC236}">
                <a16:creationId xmlns:a16="http://schemas.microsoft.com/office/drawing/2014/main" id="{FB3C4EFA-0AD2-43DD-364D-F4DAAFA13E9A}"/>
              </a:ext>
            </a:extLst>
          </p:cNvPr>
          <p:cNvSpPr/>
          <p:nvPr/>
        </p:nvSpPr>
        <p:spPr bwMode="auto">
          <a:xfrm>
            <a:off x="6552423" y="3366655"/>
            <a:ext cx="709071" cy="3474720"/>
          </a:xfrm>
          <a:custGeom>
            <a:avLst/>
            <a:gdLst>
              <a:gd name="connsiteX0" fmla="*/ 14631 w 709071"/>
              <a:gd name="connsiteY0" fmla="*/ 0 h 3574473"/>
              <a:gd name="connsiteX1" fmla="*/ 777 w 709071"/>
              <a:gd name="connsiteY1" fmla="*/ 110836 h 3574473"/>
              <a:gd name="connsiteX2" fmla="*/ 28486 w 709071"/>
              <a:gd name="connsiteY2" fmla="*/ 471054 h 3574473"/>
              <a:gd name="connsiteX3" fmla="*/ 70049 w 709071"/>
              <a:gd name="connsiteY3" fmla="*/ 692727 h 3574473"/>
              <a:gd name="connsiteX4" fmla="*/ 125467 w 709071"/>
              <a:gd name="connsiteY4" fmla="*/ 775854 h 3574473"/>
              <a:gd name="connsiteX5" fmla="*/ 194740 w 709071"/>
              <a:gd name="connsiteY5" fmla="*/ 858982 h 3574473"/>
              <a:gd name="connsiteX6" fmla="*/ 291722 w 709071"/>
              <a:gd name="connsiteY6" fmla="*/ 928254 h 3574473"/>
              <a:gd name="connsiteX7" fmla="*/ 347140 w 709071"/>
              <a:gd name="connsiteY7" fmla="*/ 955963 h 3574473"/>
              <a:gd name="connsiteX8" fmla="*/ 430267 w 709071"/>
              <a:gd name="connsiteY8" fmla="*/ 1011382 h 3574473"/>
              <a:gd name="connsiteX9" fmla="*/ 499540 w 709071"/>
              <a:gd name="connsiteY9" fmla="*/ 1136073 h 3574473"/>
              <a:gd name="connsiteX10" fmla="*/ 471831 w 709071"/>
              <a:gd name="connsiteY10" fmla="*/ 2230582 h 3574473"/>
              <a:gd name="connsiteX11" fmla="*/ 485686 w 709071"/>
              <a:gd name="connsiteY11" fmla="*/ 2341418 h 3574473"/>
              <a:gd name="connsiteX12" fmla="*/ 610377 w 709071"/>
              <a:gd name="connsiteY12" fmla="*/ 2410691 h 3574473"/>
              <a:gd name="connsiteX13" fmla="*/ 651940 w 709071"/>
              <a:gd name="connsiteY13" fmla="*/ 2438400 h 3574473"/>
              <a:gd name="connsiteX14" fmla="*/ 679649 w 709071"/>
              <a:gd name="connsiteY14" fmla="*/ 2493818 h 3574473"/>
              <a:gd name="connsiteX15" fmla="*/ 707358 w 709071"/>
              <a:gd name="connsiteY15" fmla="*/ 2535382 h 3574473"/>
              <a:gd name="connsiteX16" fmla="*/ 679649 w 709071"/>
              <a:gd name="connsiteY16" fmla="*/ 2826327 h 3574473"/>
              <a:gd name="connsiteX17" fmla="*/ 651940 w 709071"/>
              <a:gd name="connsiteY17" fmla="*/ 2909454 h 3574473"/>
              <a:gd name="connsiteX18" fmla="*/ 624231 w 709071"/>
              <a:gd name="connsiteY18" fmla="*/ 3020291 h 3574473"/>
              <a:gd name="connsiteX19" fmla="*/ 610377 w 709071"/>
              <a:gd name="connsiteY19" fmla="*/ 3061854 h 3574473"/>
              <a:gd name="connsiteX20" fmla="*/ 582667 w 709071"/>
              <a:gd name="connsiteY20" fmla="*/ 3103418 h 3574473"/>
              <a:gd name="connsiteX21" fmla="*/ 568813 w 709071"/>
              <a:gd name="connsiteY21" fmla="*/ 3144982 h 3574473"/>
              <a:gd name="connsiteX22" fmla="*/ 610377 w 709071"/>
              <a:gd name="connsiteY22" fmla="*/ 3269673 h 3574473"/>
              <a:gd name="connsiteX23" fmla="*/ 624231 w 709071"/>
              <a:gd name="connsiteY23" fmla="*/ 3311236 h 3574473"/>
              <a:gd name="connsiteX24" fmla="*/ 651940 w 709071"/>
              <a:gd name="connsiteY24" fmla="*/ 3352800 h 3574473"/>
              <a:gd name="connsiteX25" fmla="*/ 679649 w 709071"/>
              <a:gd name="connsiteY25" fmla="*/ 3435927 h 3574473"/>
              <a:gd name="connsiteX26" fmla="*/ 693504 w 709071"/>
              <a:gd name="connsiteY26" fmla="*/ 357447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071" h="3574473">
                <a:moveTo>
                  <a:pt x="14631" y="0"/>
                </a:moveTo>
                <a:cubicBezTo>
                  <a:pt x="10013" y="36945"/>
                  <a:pt x="777" y="73603"/>
                  <a:pt x="777" y="110836"/>
                </a:cubicBezTo>
                <a:cubicBezTo>
                  <a:pt x="777" y="375785"/>
                  <a:pt x="-7281" y="327990"/>
                  <a:pt x="28486" y="471054"/>
                </a:cubicBezTo>
                <a:cubicBezTo>
                  <a:pt x="33249" y="509157"/>
                  <a:pt x="47439" y="658813"/>
                  <a:pt x="70049" y="692727"/>
                </a:cubicBezTo>
                <a:lnTo>
                  <a:pt x="125467" y="775854"/>
                </a:lnTo>
                <a:cubicBezTo>
                  <a:pt x="153969" y="818607"/>
                  <a:pt x="153259" y="823427"/>
                  <a:pt x="194740" y="858982"/>
                </a:cubicBezTo>
                <a:cubicBezTo>
                  <a:pt x="209608" y="871726"/>
                  <a:pt x="269793" y="915723"/>
                  <a:pt x="291722" y="928254"/>
                </a:cubicBezTo>
                <a:cubicBezTo>
                  <a:pt x="309654" y="938501"/>
                  <a:pt x="329430" y="945337"/>
                  <a:pt x="347140" y="955963"/>
                </a:cubicBezTo>
                <a:cubicBezTo>
                  <a:pt x="375696" y="973097"/>
                  <a:pt x="430267" y="1011382"/>
                  <a:pt x="430267" y="1011382"/>
                </a:cubicBezTo>
                <a:cubicBezTo>
                  <a:pt x="493787" y="1106660"/>
                  <a:pt x="475155" y="1062916"/>
                  <a:pt x="499540" y="1136073"/>
                </a:cubicBezTo>
                <a:cubicBezTo>
                  <a:pt x="482041" y="1556061"/>
                  <a:pt x="471831" y="1738603"/>
                  <a:pt x="471831" y="2230582"/>
                </a:cubicBezTo>
                <a:cubicBezTo>
                  <a:pt x="471831" y="2267815"/>
                  <a:pt x="466925" y="2309257"/>
                  <a:pt x="485686" y="2341418"/>
                </a:cubicBezTo>
                <a:cubicBezTo>
                  <a:pt x="521660" y="2403088"/>
                  <a:pt x="563227" y="2387116"/>
                  <a:pt x="610377" y="2410691"/>
                </a:cubicBezTo>
                <a:cubicBezTo>
                  <a:pt x="625270" y="2418138"/>
                  <a:pt x="638086" y="2429164"/>
                  <a:pt x="651940" y="2438400"/>
                </a:cubicBezTo>
                <a:cubicBezTo>
                  <a:pt x="661176" y="2456873"/>
                  <a:pt x="669402" y="2475886"/>
                  <a:pt x="679649" y="2493818"/>
                </a:cubicBezTo>
                <a:cubicBezTo>
                  <a:pt x="687910" y="2508275"/>
                  <a:pt x="706526" y="2518752"/>
                  <a:pt x="707358" y="2535382"/>
                </a:cubicBezTo>
                <a:cubicBezTo>
                  <a:pt x="712243" y="2633071"/>
                  <a:pt x="707771" y="2732588"/>
                  <a:pt x="679649" y="2826327"/>
                </a:cubicBezTo>
                <a:cubicBezTo>
                  <a:pt x="671256" y="2854303"/>
                  <a:pt x="659024" y="2881118"/>
                  <a:pt x="651940" y="2909454"/>
                </a:cubicBezTo>
                <a:cubicBezTo>
                  <a:pt x="642704" y="2946400"/>
                  <a:pt x="636274" y="2984162"/>
                  <a:pt x="624231" y="3020291"/>
                </a:cubicBezTo>
                <a:cubicBezTo>
                  <a:pt x="619613" y="3034145"/>
                  <a:pt x="616908" y="3048792"/>
                  <a:pt x="610377" y="3061854"/>
                </a:cubicBezTo>
                <a:cubicBezTo>
                  <a:pt x="602930" y="3076747"/>
                  <a:pt x="591904" y="3089563"/>
                  <a:pt x="582667" y="3103418"/>
                </a:cubicBezTo>
                <a:cubicBezTo>
                  <a:pt x="578049" y="3117273"/>
                  <a:pt x="567200" y="3130467"/>
                  <a:pt x="568813" y="3144982"/>
                </a:cubicBezTo>
                <a:cubicBezTo>
                  <a:pt x="568814" y="3144987"/>
                  <a:pt x="603449" y="3248889"/>
                  <a:pt x="610377" y="3269673"/>
                </a:cubicBezTo>
                <a:cubicBezTo>
                  <a:pt x="614995" y="3283527"/>
                  <a:pt x="616130" y="3299085"/>
                  <a:pt x="624231" y="3311236"/>
                </a:cubicBezTo>
                <a:cubicBezTo>
                  <a:pt x="633467" y="3325091"/>
                  <a:pt x="645177" y="3337584"/>
                  <a:pt x="651940" y="3352800"/>
                </a:cubicBezTo>
                <a:cubicBezTo>
                  <a:pt x="663802" y="3379490"/>
                  <a:pt x="679649" y="3435927"/>
                  <a:pt x="679649" y="3435927"/>
                </a:cubicBezTo>
                <a:cubicBezTo>
                  <a:pt x="695463" y="3546624"/>
                  <a:pt x="693504" y="3500253"/>
                  <a:pt x="693504" y="3574473"/>
                </a:cubicBezTo>
              </a:path>
            </a:pathLst>
          </a:custGeom>
          <a:ln w="76200">
            <a:solidFill>
              <a:srgbClr val="FF0000"/>
            </a:solidFill>
            <a:headEnd type="none" w="med" len="med"/>
            <a:tailEnd type="stealth" w="lg" len="lg"/>
          </a:ln>
        </p:spPr>
        <p:style>
          <a:lnRef idx="3">
            <a:schemeClr val="dk1"/>
          </a:lnRef>
          <a:fillRef idx="0">
            <a:schemeClr val="dk1"/>
          </a:fillRef>
          <a:effectRef idx="2">
            <a:schemeClr val="dk1"/>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C919C6C6-780B-EB63-DFB0-724FF884D0A8}"/>
              </a:ext>
            </a:extLst>
          </p:cNvPr>
          <p:cNvSpPr txBox="1">
            <a:spLocks noChangeArrowheads="1"/>
          </p:cNvSpPr>
          <p:nvPr/>
        </p:nvSpPr>
        <p:spPr bwMode="auto">
          <a:xfrm>
            <a:off x="4608511" y="1991218"/>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2021</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A10A9F-DAE1-6FA4-21EF-5C20F47112EC}"/>
              </a:ext>
            </a:extLst>
          </p:cNvPr>
          <p:cNvSpPr txBox="1">
            <a:spLocks noChangeArrowheads="1"/>
          </p:cNvSpPr>
          <p:nvPr/>
        </p:nvSpPr>
        <p:spPr bwMode="auto">
          <a:xfrm>
            <a:off x="-1" y="4149079"/>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339C99E2-E8E6-220E-F4CB-F3A486DE6EB2}"/>
              </a:ext>
            </a:extLst>
          </p:cNvPr>
          <p:cNvSpPr txBox="1">
            <a:spLocks noChangeArrowheads="1"/>
          </p:cNvSpPr>
          <p:nvPr/>
        </p:nvSpPr>
        <p:spPr bwMode="auto">
          <a:xfrm>
            <a:off x="-1" y="1991218"/>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2012، 2014، 2016</a:t>
            </a:r>
            <a:endParaRPr kumimoji="0" lang="en-US" sz="4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6173C09A-0CB7-EFCE-07CD-95F00848BACC}"/>
              </a:ext>
            </a:extLst>
          </p:cNvPr>
          <p:cNvSpPr txBox="1">
            <a:spLocks noChangeArrowheads="1"/>
          </p:cNvSpPr>
          <p:nvPr/>
        </p:nvSpPr>
        <p:spPr bwMode="auto">
          <a:xfrm>
            <a:off x="4558145" y="4149079"/>
            <a:ext cx="4572001" cy="7200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2013</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45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80">
                                          <p:stCondLst>
                                            <p:cond delay="0"/>
                                          </p:stCondLst>
                                        </p:cTn>
                                        <p:tgtEl>
                                          <p:spTgt spid="8"/>
                                        </p:tgtEl>
                                      </p:cBhvr>
                                    </p:animEffect>
                                    <p:anim calcmode="lin" valueType="num">
                                      <p:cBhvr>
                                        <p:cTn id="1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 dur="26">
                                          <p:stCondLst>
                                            <p:cond delay="650"/>
                                          </p:stCondLst>
                                        </p:cTn>
                                        <p:tgtEl>
                                          <p:spTgt spid="8"/>
                                        </p:tgtEl>
                                      </p:cBhvr>
                                      <p:to x="100000" y="60000"/>
                                    </p:animScale>
                                    <p:animScale>
                                      <p:cBhvr>
                                        <p:cTn id="17" dur="166" decel="50000">
                                          <p:stCondLst>
                                            <p:cond delay="676"/>
                                          </p:stCondLst>
                                        </p:cTn>
                                        <p:tgtEl>
                                          <p:spTgt spid="8"/>
                                        </p:tgtEl>
                                      </p:cBhvr>
                                      <p:to x="100000" y="100000"/>
                                    </p:animScale>
                                    <p:animScale>
                                      <p:cBhvr>
                                        <p:cTn id="18" dur="26">
                                          <p:stCondLst>
                                            <p:cond delay="1312"/>
                                          </p:stCondLst>
                                        </p:cTn>
                                        <p:tgtEl>
                                          <p:spTgt spid="8"/>
                                        </p:tgtEl>
                                      </p:cBhvr>
                                      <p:to x="100000" y="80000"/>
                                    </p:animScale>
                                    <p:animScale>
                                      <p:cBhvr>
                                        <p:cTn id="19" dur="166" decel="50000">
                                          <p:stCondLst>
                                            <p:cond delay="1338"/>
                                          </p:stCondLst>
                                        </p:cTn>
                                        <p:tgtEl>
                                          <p:spTgt spid="8"/>
                                        </p:tgtEl>
                                      </p:cBhvr>
                                      <p:to x="100000" y="100000"/>
                                    </p:animScale>
                                    <p:animScale>
                                      <p:cBhvr>
                                        <p:cTn id="20" dur="26">
                                          <p:stCondLst>
                                            <p:cond delay="1642"/>
                                          </p:stCondLst>
                                        </p:cTn>
                                        <p:tgtEl>
                                          <p:spTgt spid="8"/>
                                        </p:tgtEl>
                                      </p:cBhvr>
                                      <p:to x="100000" y="90000"/>
                                    </p:animScale>
                                    <p:animScale>
                                      <p:cBhvr>
                                        <p:cTn id="21" dur="166" decel="50000">
                                          <p:stCondLst>
                                            <p:cond delay="1668"/>
                                          </p:stCondLst>
                                        </p:cTn>
                                        <p:tgtEl>
                                          <p:spTgt spid="8"/>
                                        </p:tgtEl>
                                      </p:cBhvr>
                                      <p:to x="100000" y="100000"/>
                                    </p:animScale>
                                    <p:animScale>
                                      <p:cBhvr>
                                        <p:cTn id="22" dur="26">
                                          <p:stCondLst>
                                            <p:cond delay="1808"/>
                                          </p:stCondLst>
                                        </p:cTn>
                                        <p:tgtEl>
                                          <p:spTgt spid="8"/>
                                        </p:tgtEl>
                                      </p:cBhvr>
                                      <p:to x="100000" y="95000"/>
                                    </p:animScale>
                                    <p:animScale>
                                      <p:cBhvr>
                                        <p:cTn id="23" dur="166" decel="50000">
                                          <p:stCondLst>
                                            <p:cond delay="1834"/>
                                          </p:stCondLst>
                                        </p:cTn>
                                        <p:tgtEl>
                                          <p:spTgt spid="8"/>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par>
                                <p:cTn id="50" presetID="26"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80">
                                          <p:stCondLst>
                                            <p:cond delay="0"/>
                                          </p:stCondLst>
                                        </p:cTn>
                                        <p:tgtEl>
                                          <p:spTgt spid="16"/>
                                        </p:tgtEl>
                                      </p:cBhvr>
                                    </p:animEffect>
                                    <p:anim calcmode="lin" valueType="num">
                                      <p:cBhvr>
                                        <p:cTn id="5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8" dur="26">
                                          <p:stCondLst>
                                            <p:cond delay="650"/>
                                          </p:stCondLst>
                                        </p:cTn>
                                        <p:tgtEl>
                                          <p:spTgt spid="16"/>
                                        </p:tgtEl>
                                      </p:cBhvr>
                                      <p:to x="100000" y="60000"/>
                                    </p:animScale>
                                    <p:animScale>
                                      <p:cBhvr>
                                        <p:cTn id="59" dur="166" decel="50000">
                                          <p:stCondLst>
                                            <p:cond delay="676"/>
                                          </p:stCondLst>
                                        </p:cTn>
                                        <p:tgtEl>
                                          <p:spTgt spid="16"/>
                                        </p:tgtEl>
                                      </p:cBhvr>
                                      <p:to x="100000" y="100000"/>
                                    </p:animScale>
                                    <p:animScale>
                                      <p:cBhvr>
                                        <p:cTn id="60" dur="26">
                                          <p:stCondLst>
                                            <p:cond delay="1312"/>
                                          </p:stCondLst>
                                        </p:cTn>
                                        <p:tgtEl>
                                          <p:spTgt spid="16"/>
                                        </p:tgtEl>
                                      </p:cBhvr>
                                      <p:to x="100000" y="80000"/>
                                    </p:animScale>
                                    <p:animScale>
                                      <p:cBhvr>
                                        <p:cTn id="61" dur="166" decel="50000">
                                          <p:stCondLst>
                                            <p:cond delay="1338"/>
                                          </p:stCondLst>
                                        </p:cTn>
                                        <p:tgtEl>
                                          <p:spTgt spid="16"/>
                                        </p:tgtEl>
                                      </p:cBhvr>
                                      <p:to x="100000" y="100000"/>
                                    </p:animScale>
                                    <p:animScale>
                                      <p:cBhvr>
                                        <p:cTn id="62" dur="26">
                                          <p:stCondLst>
                                            <p:cond delay="1642"/>
                                          </p:stCondLst>
                                        </p:cTn>
                                        <p:tgtEl>
                                          <p:spTgt spid="16"/>
                                        </p:tgtEl>
                                      </p:cBhvr>
                                      <p:to x="100000" y="90000"/>
                                    </p:animScale>
                                    <p:animScale>
                                      <p:cBhvr>
                                        <p:cTn id="63" dur="166" decel="50000">
                                          <p:stCondLst>
                                            <p:cond delay="1668"/>
                                          </p:stCondLst>
                                        </p:cTn>
                                        <p:tgtEl>
                                          <p:spTgt spid="16"/>
                                        </p:tgtEl>
                                      </p:cBhvr>
                                      <p:to x="100000" y="100000"/>
                                    </p:animScale>
                                    <p:animScale>
                                      <p:cBhvr>
                                        <p:cTn id="64" dur="26">
                                          <p:stCondLst>
                                            <p:cond delay="1808"/>
                                          </p:stCondLst>
                                        </p:cTn>
                                        <p:tgtEl>
                                          <p:spTgt spid="16"/>
                                        </p:tgtEl>
                                      </p:cBhvr>
                                      <p:to x="100000" y="95000"/>
                                    </p:animScale>
                                    <p:animScale>
                                      <p:cBhvr>
                                        <p:cTn id="65" dur="166" decel="50000">
                                          <p:stCondLst>
                                            <p:cond delay="1834"/>
                                          </p:stCondLst>
                                        </p:cTn>
                                        <p:tgtEl>
                                          <p:spTgt spid="16"/>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up)">
                                      <p:cBhvr>
                                        <p:cTn id="70" dur="500"/>
                                        <p:tgtEl>
                                          <p:spTgt spid="28"/>
                                        </p:tgtEl>
                                      </p:cBhvr>
                                    </p:animEffect>
                                  </p:childTnLst>
                                </p:cTn>
                              </p:par>
                              <p:par>
                                <p:cTn id="71" presetID="26"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down)">
                                      <p:cBhvr>
                                        <p:cTn id="73" dur="580">
                                          <p:stCondLst>
                                            <p:cond delay="0"/>
                                          </p:stCondLst>
                                        </p:cTn>
                                        <p:tgtEl>
                                          <p:spTgt spid="21"/>
                                        </p:tgtEl>
                                      </p:cBhvr>
                                    </p:animEffect>
                                    <p:anim calcmode="lin" valueType="num">
                                      <p:cBhvr>
                                        <p:cTn id="7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9" dur="26">
                                          <p:stCondLst>
                                            <p:cond delay="650"/>
                                          </p:stCondLst>
                                        </p:cTn>
                                        <p:tgtEl>
                                          <p:spTgt spid="21"/>
                                        </p:tgtEl>
                                      </p:cBhvr>
                                      <p:to x="100000" y="60000"/>
                                    </p:animScale>
                                    <p:animScale>
                                      <p:cBhvr>
                                        <p:cTn id="80" dur="166" decel="50000">
                                          <p:stCondLst>
                                            <p:cond delay="676"/>
                                          </p:stCondLst>
                                        </p:cTn>
                                        <p:tgtEl>
                                          <p:spTgt spid="21"/>
                                        </p:tgtEl>
                                      </p:cBhvr>
                                      <p:to x="100000" y="100000"/>
                                    </p:animScale>
                                    <p:animScale>
                                      <p:cBhvr>
                                        <p:cTn id="81" dur="26">
                                          <p:stCondLst>
                                            <p:cond delay="1312"/>
                                          </p:stCondLst>
                                        </p:cTn>
                                        <p:tgtEl>
                                          <p:spTgt spid="21"/>
                                        </p:tgtEl>
                                      </p:cBhvr>
                                      <p:to x="100000" y="80000"/>
                                    </p:animScale>
                                    <p:animScale>
                                      <p:cBhvr>
                                        <p:cTn id="82" dur="166" decel="50000">
                                          <p:stCondLst>
                                            <p:cond delay="1338"/>
                                          </p:stCondLst>
                                        </p:cTn>
                                        <p:tgtEl>
                                          <p:spTgt spid="21"/>
                                        </p:tgtEl>
                                      </p:cBhvr>
                                      <p:to x="100000" y="100000"/>
                                    </p:animScale>
                                    <p:animScale>
                                      <p:cBhvr>
                                        <p:cTn id="83" dur="26">
                                          <p:stCondLst>
                                            <p:cond delay="1642"/>
                                          </p:stCondLst>
                                        </p:cTn>
                                        <p:tgtEl>
                                          <p:spTgt spid="21"/>
                                        </p:tgtEl>
                                      </p:cBhvr>
                                      <p:to x="100000" y="90000"/>
                                    </p:animScale>
                                    <p:animScale>
                                      <p:cBhvr>
                                        <p:cTn id="84" dur="166" decel="50000">
                                          <p:stCondLst>
                                            <p:cond delay="1668"/>
                                          </p:stCondLst>
                                        </p:cTn>
                                        <p:tgtEl>
                                          <p:spTgt spid="21"/>
                                        </p:tgtEl>
                                      </p:cBhvr>
                                      <p:to x="100000" y="100000"/>
                                    </p:animScale>
                                    <p:animScale>
                                      <p:cBhvr>
                                        <p:cTn id="85" dur="26">
                                          <p:stCondLst>
                                            <p:cond delay="1808"/>
                                          </p:stCondLst>
                                        </p:cTn>
                                        <p:tgtEl>
                                          <p:spTgt spid="21"/>
                                        </p:tgtEl>
                                      </p:cBhvr>
                                      <p:to x="100000" y="95000"/>
                                    </p:animScale>
                                    <p:animScale>
                                      <p:cBhvr>
                                        <p:cTn id="8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P spid="28" grpId="0" animBg="1"/>
      <p:bldP spid="10" grpId="0"/>
      <p:bldP spid="16" grpId="0"/>
      <p:bldP spid="8" grpId="0"/>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lvl="0" defTabSz="457200">
              <a:defRPr/>
            </a:pPr>
            <a:r>
              <a:rPr lang="ar-JO" sz="4800" dirty="0">
                <a:solidFill>
                  <a:srgbClr val="FFFFFF"/>
                </a:solidFill>
                <a:effectLst>
                  <a:glow rad="127000">
                    <a:srgbClr val="000000"/>
                  </a:glow>
                </a:effectLst>
                <a:ea typeface="ＭＳ Ｐゴシック" charset="0"/>
              </a:rPr>
              <a:t>أ</a:t>
            </a:r>
            <a:r>
              <a:rPr lang="ar-SA" sz="4800" dirty="0">
                <a:solidFill>
                  <a:srgbClr val="FFFFFF"/>
                </a:solidFill>
                <a:effectLst>
                  <a:glow rad="127000">
                    <a:srgbClr val="000000"/>
                  </a:glow>
                </a:effectLst>
                <a:ea typeface="ＭＳ Ｐゴシック" charset="0"/>
              </a:rPr>
              <a:t>مثال ٢٨ : ٥</a:t>
            </a:r>
          </a:p>
        </p:txBody>
      </p:sp>
      <p:sp>
        <p:nvSpPr>
          <p:cNvPr id="5" name="Rectangle 2"/>
          <p:cNvSpPr txBox="1">
            <a:spLocks noChangeArrowheads="1"/>
          </p:cNvSpPr>
          <p:nvPr/>
        </p:nvSpPr>
        <p:spPr bwMode="auto">
          <a:xfrm>
            <a:off x="395536" y="1350080"/>
            <a:ext cx="8460432" cy="47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اَلنَّاسُ الأَشْرَارُ لاَ يَفْهَمُونَ الْحَقَّ </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وَطَالِبُو الرَّبِّ يَفْهَمُونَ كُلَّ شَيْءٍ. </a:t>
            </a:r>
          </a:p>
        </p:txBody>
      </p:sp>
    </p:spTree>
    <p:extLst>
      <p:ext uri="{BB962C8B-B14F-4D97-AF65-F5344CB8AC3E}">
        <p14:creationId xmlns:p14="http://schemas.microsoft.com/office/powerpoint/2010/main" val="393557013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y God Is Fire | Rival Tides">
            <a:extLst>
              <a:ext uri="{FF2B5EF4-FFF2-40B4-BE49-F238E27FC236}">
                <a16:creationId xmlns:a16="http://schemas.microsoft.com/office/drawing/2014/main" id="{7BCE9E4D-7101-7872-DA0C-FA888D248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80"/>
          <a:stretch/>
        </p:blipFill>
        <p:spPr bwMode="auto">
          <a:xfrm>
            <a:off x="521804" y="-3"/>
            <a:ext cx="8100392" cy="68382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
            <a:ext cx="9144000" cy="915297"/>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 في حزقيال 25-32</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521804" y="4293096"/>
            <a:ext cx="8100392" cy="2545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اسمح لله أن يتعامل             مع جميع المقاومين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8275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27784" y="17240"/>
            <a:ext cx="6228184" cy="6840760"/>
          </a:xfrm>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جامعة ١٢ : ١٣-١٤</a:t>
            </a:r>
            <a:br>
              <a:rPr lang="en-US" sz="4000" dirty="0">
                <a:effectLst>
                  <a:glow rad="127000">
                    <a:schemeClr val="tx1"/>
                  </a:glow>
                </a:effectLst>
                <a:ea typeface="ＭＳ Ｐゴシック" charset="0"/>
              </a:rPr>
            </a:b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١٣ فَلْنَسْمَعْ خِتَامَ الأَمْرِ كُلِّهِ: اتَّقِ اللَّهَ وَاحْفَظْ وَصَايَاهُ لأَنَّ هَذَا هُوَ الإِنْسَانُ كُلُّهُ. ١٤ لأَنَّ اللَّهَ يُحْضِرُ كُلَّ عَمَلٍ إِلَى الدَّيْنُونَةِ عَلَى كُلِّ خَفِيٍّ إِنْ كَانَ خَيْراً أَوْ شَرّاً. </a:t>
            </a:r>
          </a:p>
        </p:txBody>
      </p:sp>
      <p:sp>
        <p:nvSpPr>
          <p:cNvPr id="2" name="Right Arrow 1">
            <a:extLst>
              <a:ext uri="{FF2B5EF4-FFF2-40B4-BE49-F238E27FC236}">
                <a16:creationId xmlns:a16="http://schemas.microsoft.com/office/drawing/2014/main" id="{7DBB9BB6-6F1A-CF98-6F44-3BEFCCBECDF8}"/>
              </a:ext>
            </a:extLst>
          </p:cNvPr>
          <p:cNvSpPr/>
          <p:nvPr/>
        </p:nvSpPr>
        <p:spPr bwMode="auto">
          <a:xfrm>
            <a:off x="0" y="1124744"/>
            <a:ext cx="2195736" cy="92141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323728"/>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44350</TotalTime>
  <Words>11774</Words>
  <Application>Microsoft Macintosh PowerPoint</Application>
  <PresentationFormat>On-screen Show (4:3)</PresentationFormat>
  <Paragraphs>949</Paragraphs>
  <Slides>105</Slides>
  <Notes>91</Notes>
  <HiddenSlides>0</HiddenSlides>
  <MMClips>0</MMClips>
  <ScaleCrop>false</ScaleCrop>
  <HeadingPairs>
    <vt:vector size="8" baseType="variant">
      <vt:variant>
        <vt:lpstr>Fonts Used</vt:lpstr>
      </vt:variant>
      <vt:variant>
        <vt:i4>14</vt:i4>
      </vt:variant>
      <vt:variant>
        <vt:lpstr>Theme</vt:lpstr>
      </vt:variant>
      <vt:variant>
        <vt:i4>25</vt:i4>
      </vt:variant>
      <vt:variant>
        <vt:lpstr>Embedded OLE Servers</vt:lpstr>
      </vt:variant>
      <vt:variant>
        <vt:i4>1</vt:i4>
      </vt:variant>
      <vt:variant>
        <vt:lpstr>Slide Titles</vt:lpstr>
      </vt:variant>
      <vt:variant>
        <vt:i4>105</vt:i4>
      </vt:variant>
    </vt:vector>
  </HeadingPairs>
  <TitlesOfParts>
    <vt:vector size="145" baseType="lpstr">
      <vt:lpstr>BONES</vt:lpstr>
      <vt:lpstr>KidTYPEPaint</vt:lpstr>
      <vt:lpstr>ＭＳ Ｐゴシック</vt:lpstr>
      <vt:lpstr>Osaka</vt:lpstr>
      <vt:lpstr>新細明體</vt:lpstr>
      <vt:lpstr>Arial</vt:lpstr>
      <vt:lpstr>Arial Black</vt:lpstr>
      <vt:lpstr>Calibri</vt:lpstr>
      <vt:lpstr>Calibri Light</vt:lpstr>
      <vt:lpstr>Comic Sans MS</vt:lpstr>
      <vt:lpstr>Garamond</vt:lpstr>
      <vt:lpstr>Tempus Sans ITC</vt:lpstr>
      <vt:lpstr>Times New Roman</vt:lpstr>
      <vt:lpstr>Wingdings</vt:lpstr>
      <vt:lpstr>Default Design</vt:lpstr>
      <vt:lpstr>Fireball</vt:lpstr>
      <vt:lpstr>2_Default Design</vt:lpstr>
      <vt:lpstr>49_Blank Presentation</vt:lpstr>
      <vt:lpstr>1_Fireball</vt:lpstr>
      <vt:lpstr>50_Blank Presentation</vt:lpstr>
      <vt:lpstr>4_Blank Presentation</vt:lpstr>
      <vt:lpstr>3_Fireball</vt:lpstr>
      <vt:lpstr>4_Default Design</vt:lpstr>
      <vt:lpstr>21_Office Theme</vt:lpstr>
      <vt:lpstr>22_Office Theme</vt:lpstr>
      <vt:lpstr>4_Office Theme</vt:lpstr>
      <vt:lpstr>54_Blank Presentation</vt:lpstr>
      <vt:lpstr>14_Default Design</vt:lpstr>
      <vt:lpstr>3_Default Design</vt:lpstr>
      <vt:lpstr>1_Sample presentation slides [3]</vt:lpstr>
      <vt:lpstr>6_Default Design</vt:lpstr>
      <vt:lpstr>8_Default Design</vt:lpstr>
      <vt:lpstr>18_Default Design</vt:lpstr>
      <vt:lpstr>Blank Presentation</vt:lpstr>
      <vt:lpstr>2_Stream</vt:lpstr>
      <vt:lpstr>51_Blank Presentation</vt:lpstr>
      <vt:lpstr>1_Sakura</vt:lpstr>
      <vt:lpstr>20_Office Theme</vt:lpstr>
      <vt:lpstr>8_Office Theme</vt:lpstr>
      <vt:lpstr>Photo Editor Photo</vt:lpstr>
      <vt:lpstr>دع الله يقضي</vt:lpstr>
      <vt:lpstr>الشعور بالضعف</vt:lpstr>
      <vt:lpstr>أصحاب المليارات</vt:lpstr>
      <vt:lpstr>كيف حال المسيحيين هنا؟</vt:lpstr>
      <vt:lpstr>كيف يقوم الله             بتسيير أمور العالم؟</vt:lpstr>
      <vt:lpstr>4 أسباب تجعل الله قاضي سيء</vt:lpstr>
      <vt:lpstr>4 أسباب تجعل الله قاضي سيء</vt:lpstr>
      <vt:lpstr>كيف يجب أن نتصرف عندما نشعر أننا في الجانب الخاسر؟</vt:lpstr>
      <vt:lpstr>Sin</vt:lpstr>
      <vt:lpstr>شارك مجدهُ </vt:lpstr>
      <vt:lpstr>اعترف أن مجده  قد غادر</vt:lpstr>
      <vt:lpstr>حزقيال ٢٤ : ٢  يَا ابْنَ آدَمَ, اكْتُبْ لِنَفْسِكَ اسْمَ الْيَوْمِ, هَذَا الْيَوْمَ بِعَيْنِهِ. فَإِنَّ مَلِكَ بَابِلَ قَدِ اقْتَرَبَ إِلَى أُورُشَلِيمَ هَذَا الْيَوْمَ بِعَيْنِهِ. </vt:lpstr>
      <vt:lpstr>مخطط حزقيال التقني</vt:lpstr>
      <vt:lpstr>دع الله يقضي</vt:lpstr>
      <vt:lpstr>زوجات سليمان الوثنيات</vt:lpstr>
      <vt:lpstr>زوجات سليمان الوثنيات</vt:lpstr>
      <vt:lpstr>الآلهة الباطلة   المحيطة بإسرائيل</vt:lpstr>
      <vt:lpstr>كيف يجب أن نتصرف عندما نشعر أننا في الجانب الخاسر؟</vt:lpstr>
      <vt:lpstr>حزقيال 25-32</vt:lpstr>
      <vt:lpstr>Slides on  حزقيال 25 </vt:lpstr>
      <vt:lpstr>الأمم التي ستدان (حز 25-32)</vt:lpstr>
      <vt:lpstr>الأمم التي ستدان (حز 25-32) </vt:lpstr>
      <vt:lpstr>العمونيون</vt:lpstr>
      <vt:lpstr>Genesis 19:36-38</vt:lpstr>
      <vt:lpstr>عمّان</vt:lpstr>
      <vt:lpstr>السلط</vt:lpstr>
      <vt:lpstr>ذبيحة الأطفال   لمولك</vt:lpstr>
      <vt:lpstr>الوثنية المستوردة</vt:lpstr>
      <vt:lpstr>الأمم التي ستدان (حز 25-32) </vt:lpstr>
      <vt:lpstr>سقوط         عمون</vt:lpstr>
      <vt:lpstr>الأمم التي ستدان (حز 25-32( </vt:lpstr>
      <vt:lpstr>الآلهة الموآبية</vt:lpstr>
      <vt:lpstr>التضحية بالطفل لكموش</vt:lpstr>
      <vt:lpstr>٨ هَكَذَا قَالَ السَّيِّدُ الرَّبُّ: [مِنْ أَجْلِ أَنَّ مُوآبَ وَسَعِيرَ يَقُولُونَ: هُوَذَا بَيْتُ يَهُوذَا مِثْلُ كُلِّ الأُمَمِ. ٩ لِذَلِكَ هَئَنَذَا أَفْتَحُ جَانِبَ مُوآبَ مِنَ الْمُدُنِ, مِنْ مُدُنِهِ مِنْ أَقْصَاهَا, بَهَاءِ الأَرْضِ, بَيْتِ بَشِيمُوتَ وَبَعْلِ مَعُونَ وَقَرْيَتَايِمَ, ١٠ لِبَنِي الْمَشْرِقِ عَلَى بَنِي عَمُّونَ, وَأَجْعَلُهُمْ مُلْكاً لِكَيْلاَ يُذْكَرَ بَنُو عَمُّونَ بَيْنَ الأُمَمِ. </vt:lpstr>
      <vt:lpstr>أدوم (25: 12-14)</vt:lpstr>
      <vt:lpstr>اختار الله يعقوب وليس عيسو</vt:lpstr>
      <vt:lpstr>الجغرافيا</vt:lpstr>
      <vt:lpstr>أرض مهجورة</vt:lpstr>
      <vt:lpstr>سكان الصخور في البتراء</vt:lpstr>
      <vt:lpstr>تقاطعات الطرق التجارية</vt:lpstr>
      <vt:lpstr>الألوهية</vt:lpstr>
      <vt:lpstr>١٢ هَكَذَا قَالَ السَّيِّدُ الرَّبُّ: [مِنْ أَجْلِ أَنَّ أَدُومَ قَدْ عَمِلَ بِالاِنْتِقَامِ عَلَى بَيْتِ يَهُوذَا وَأَسَاءَ إِسَاءَةً وَانْتَقَمَ مِنْهُ, ١٣ لِذَلِكَ هَكَذَا قَالَ السَّيِّدُ الرَّبُّ: وَأَمُدُّ يَدِي عَلَى أَدُومَ وَأَقْطَعُ مِنْهَا الإِنْسَانَ وَالْحَيَوَانَ, وَأُصَيِّرُهَا خَرَاباً. مِنَ التَّيْمَنِ وَإِلَى دَدَانَ يَسْقُطُونَ بِالسَّيْفِ. ١٤ وَأَجْعَلُ نَقْمَتِي فِي أَدُومَ بِيَدِ شَعْبِي إِسْرَائِيلَ, فَيَفْعَلُونَ بِأَدُومَ كَغَضَبِي وَكَسَخَطِي, فَيَعْرِفُونَ نَقْمَتِي يَقُولُ السَّيِّدُ الرَّبُّ].</vt:lpstr>
      <vt:lpstr>فلسطين (25: 15-17)</vt:lpstr>
      <vt:lpstr>كان الفلسطينيون شعبًا مخيفاً</vt:lpstr>
      <vt:lpstr>١٥ هَكَذَا قَالَ السَّيِّدُ الرَّبُّ: مِنْ أَجْلِ أَنَّ الْفِلِسْطِينِيِّينَ قَدْ عَمِلُوا بِالاِنْتِقَامِ وَانْتَقَمُوا نَقْمَةً بِالإِهَانَةِ إِلَى الْمَوْتِ لِلْخَرَابِ مِنْ عَدَاوَةٍ أَبَدِيَّةٍ, ١٦ فَلِذَلِكَ هَكَذَا قَالَ السَّيِّدُ الرَّبُّ: هَئَنَذَا أَمُدُّ يَدِي عَلَى الْفِلِسْطِينِيِّينَ وَأَسْتَأْصِلُ الْكَرِيتِيِّينَ وَأُهْلِكُ بَقِيَّةَ سَاحِلِ الْبَحْرِ.  ١٧ وَأُجْرِي عَلَيْهِمْ نَقْمَاتٍ عَظِيمَةً بِتَأْدِيبِ سَخَطٍ فَيَعْلَمُونَ أَنِّي أَنَا الرَّبُّ, إِذْ أَجْعَلُ نَقْمَتِي عَلَيْهِمْ.</vt:lpstr>
      <vt:lpstr>Slides on  حزقيال 26 </vt:lpstr>
      <vt:lpstr>صور (26: 1 – 28: 19)</vt:lpstr>
      <vt:lpstr>The Phoenicians</vt:lpstr>
      <vt:lpstr>صور عاصمة فنينيقية</vt:lpstr>
      <vt:lpstr>جغرافية </vt:lpstr>
      <vt:lpstr>أرز لبنان</vt:lpstr>
      <vt:lpstr>التاريخ</vt:lpstr>
      <vt:lpstr>يا ابن آدم من أجل أن صور قالت على أورشليم ...</vt:lpstr>
      <vt:lpstr>السهل الساحلي الفينيقي</vt:lpstr>
      <vt:lpstr>Slides on  حزقيال 27 </vt:lpstr>
      <vt:lpstr>التجارة</vt:lpstr>
      <vt:lpstr>التجارة</vt:lpstr>
      <vt:lpstr>المستعمرات الفينيقية</vt:lpstr>
      <vt:lpstr>Slides on  حزقيال 28 </vt:lpstr>
      <vt:lpstr>مقاطع صعبة</vt:lpstr>
      <vt:lpstr>PowerPoint Presentation</vt:lpstr>
      <vt:lpstr>هيكل بوسيدون</vt:lpstr>
      <vt:lpstr>PowerPoint Presentation</vt:lpstr>
      <vt:lpstr>PowerPoint Presentation</vt:lpstr>
      <vt:lpstr>PowerPoint Presentation</vt:lpstr>
      <vt:lpstr>PowerPoint Presentation</vt:lpstr>
      <vt:lpstr>٢٢ وَقُلْ: هَكَذَا قَالَ السَّيِّدُ الرَّبُّ: هَأَنَذَا عَلَيْكِ يَا صَيْدُونُ وَسَأَتَمَجَّدُ فِي وَسَطِكِ, فَيَعْلَمُونَ أَنِّي أَنَا الرَّبُّ حِينَ أُجْرِي فِيهَا أَحْكَاماً وَأَتَقَدَّسُ فِيهَا. ٢٣ وَأُرْسِلُ عَلَيْهَا وَبَأً وَدَماً إِلَى أَزِقَّتِهَا وَيُسْقَطُ الْجَرْحَى فِي وَسَطِهَا بِالسَّيْفِ الَّذِي عَلَيْهَا مِنْ كُلِّ جَانِبٍ, فَيَعْلَمُونَ أَنِّي أَنَا الرَّبُّ. ٢٤ [فَلاَ يَكُونُ بَعْدُ لِبَيْتِ إِسْرَائِيلَ سُلاَّءٌ مُمَرِّرٌ وَلاَ شَوْكَةٌ مُوجِعَةٌ مِنْ كُلِّ الَّذِينَ حَوْلَهُمُ الَّذِينَ يُبْغِضُونَهُمْ, فَيَعْلَمُونَ أَنِّي أَنَا السَّيِّدُ الرَّبُّ. </vt:lpstr>
      <vt:lpstr>Slides on  حزقيال 29 </vt:lpstr>
      <vt:lpstr>اعتبرت مصر قوية</vt:lpstr>
      <vt:lpstr>حزقيال ٢٩ : ١-٢  ١ فِي السَّنَةِ الْعَاشِرَةِ فِي الثَّانِي عَشَرَ مِنَ الشَّهْرِ الْعَاشِرِ كَانَ إِلَيَّ كَلاَمُ الرَّبِّ: ٢ [يَا ابْنَ آدَمَ, اجْعَلْ وَجْهَكَ نَحْوَ فِرْعَوْنَ مَلِكِ مِصْرَ وَتَنَبَّأْ عَلَيْهِ وَعَلَى مِصْرَ كُلِّهَا. </vt:lpstr>
      <vt:lpstr>حزقيال ٢٩ : ٣  ٣ تَكَلَّمْ وَقُلْ: هَكَذَا قَالَ السَّيِّدُ الرَّبُّ: هَئَنَذَا عَلَيْكَ يَا فِرْعَوْنُ مَلِكُ مِصْرَ, التِّمْسَاحُ الْكَبِيرُ الرَّابِضُ فِي وَسَطِ أَنْهَارِهِ, الَّذِي قَالَ: نَهْرِي لِي وَأَنَا عَمِلْتُهُ لِنَفْسِي. </vt:lpstr>
      <vt:lpstr>حزقيال ٢٩ : ١٣-١٥  ١٣ لأَنَّهُ هَكَذَا قَالَ السَّيِّدُ الرَّبُّ: عِنْدَ نَهَايَةِ أَرْبَعِينَ سَنَةً أَجْمَعُ الْمِصْرِيِّينَ مِنَ الشُّعُوبِ الَّذِينَ تَشَتَّتُوا بَيْنَهُمْ ١٤ وَأَرُدُّ سَبْيَ مِصْرَ, وَأُرْجِعُهُمْ إِلَى أَرْضِ فَتْرُوسَ إِلَى أَرْضِ مِيلاَدِهِمْ, وَيَكُونُونَ هُنَاكَ مَمْلَكَةً حَقِيرَةً. ١٥ تَكُونُ أَحْقَرَ الْمَمَالِكِ فَلاَ تَرْتَفِعُ بَعْدُ عَلَى الأُمَمِ, وَأُقَلِّلُهُمْ لِكَيْلاَ يَتَسَلَّطُوا عَلَى الأُمَمِ. </vt:lpstr>
      <vt:lpstr>بابل تحتل مصر (571 ق.م)</vt:lpstr>
      <vt:lpstr>بابل تحتل مصر (571 ق.م)</vt:lpstr>
      <vt:lpstr>Slides on  حزقيال 30 </vt:lpstr>
      <vt:lpstr>PowerPoint Presentation</vt:lpstr>
      <vt:lpstr>تدمير مصر وحلفائها</vt:lpstr>
      <vt:lpstr>تدمير مصر وحلفائها</vt:lpstr>
      <vt:lpstr>Slides on  حزقيال 31 </vt:lpstr>
      <vt:lpstr>PowerPoint Presentation</vt:lpstr>
      <vt:lpstr>على بابل أن تدمر مصر</vt:lpstr>
      <vt:lpstr>Slides on  حزقيال 32 </vt:lpstr>
      <vt:lpstr>مصر في الهاوية</vt:lpstr>
      <vt:lpstr>كيف يمكن أن تكون مُتوقِّعاً لمجد الله في حياتك من جديد؟</vt:lpstr>
      <vt:lpstr>خطوات نحو مجد الله</vt:lpstr>
      <vt:lpstr>خطوات لعودة مجد الله</vt:lpstr>
      <vt:lpstr>مخطط حزقيال التقني</vt:lpstr>
      <vt:lpstr>العشرة الكبار</vt:lpstr>
      <vt:lpstr>لماذا يجب أن يكون هناك دينونة؟</vt:lpstr>
      <vt:lpstr>هل يمكنك إصدار دينونة صحيحة للعالم؟</vt:lpstr>
      <vt:lpstr>مزامير ٧٣ : ٦   لِذَلِكَ تَقَلَّدُوا الْكِبْرِيَاءَ. لَبِسُوا كَثَوْبٍ ظُلْمَهُمْ. </vt:lpstr>
      <vt:lpstr>كيف يجب أن نتصرف عندما نشعر أننا على الجانب الخاطئ؟</vt:lpstr>
      <vt:lpstr>الفكرة الرئيسية في حزقيال 25-32</vt:lpstr>
      <vt:lpstr>كن صبوراً</vt:lpstr>
      <vt:lpstr>لن يشع مجد الله في حياتك               بوجود منافسين له</vt:lpstr>
      <vt:lpstr>أصحاب المليارات</vt:lpstr>
      <vt:lpstr>أمثال ٢٨ : ٥</vt:lpstr>
      <vt:lpstr>الفكرة الرئيسية في حزقيال 25-32</vt:lpstr>
      <vt:lpstr>جامعة ١٢ : ١٣-١٤  ١٣ فَلْنَسْمَعْ خِتَامَ الأَمْرِ كُلِّهِ: اتَّقِ اللَّهَ وَاحْفَظْ وَصَايَاهُ لأَنَّ هَذَا هُوَ الإِنْسَانُ كُلُّهُ. ١٤ لأَنَّ اللَّهَ يُحْضِرُ كُلَّ عَمَلٍ إِلَى الدَّيْنُونَةِ عَلَى كُلِّ خَفِيٍّ إِنْ كَانَ خَيْراً أَوْ شَرّاً. </vt:lpstr>
      <vt:lpstr>Black</vt:lpstr>
      <vt:lpstr>مسح العهد القديم   •  BibleStudyDownloads.org</vt:lpstr>
      <vt:lpstr>مواضيع لاهوتية</vt:lpstr>
      <vt:lpstr>الخلاصة</vt:lpstr>
      <vt:lpstr>PowerPoint Presentation</vt:lpstr>
      <vt:lpstr>مسح العهد القديم •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663</cp:revision>
  <dcterms:created xsi:type="dcterms:W3CDTF">2008-12-21T11:50:05Z</dcterms:created>
  <dcterms:modified xsi:type="dcterms:W3CDTF">2024-08-12T02:59:09Z</dcterms:modified>
</cp:coreProperties>
</file>