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7.xml" ContentType="application/vnd.openxmlformats-officedocument.theme+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4.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5.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6.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7.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84.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14.xml" ContentType="application/vnd.openxmlformats-officedocument.themeOverride+xml"/>
  <Override PartName="/ppt/notesSlides/notesSlide91.xml" ContentType="application/vnd.openxmlformats-officedocument.presentationml.notesSlide+xml"/>
  <Override PartName="/ppt/theme/themeOverride15.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6.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7.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18.xml" ContentType="application/vnd.openxmlformats-officedocument.themeOverride+xml"/>
  <Override PartName="/ppt/notesSlides/notesSlide113.xml" ContentType="application/vnd.openxmlformats-officedocument.presentationml.notesSlide+xml"/>
  <Override PartName="/ppt/theme/themeOverride19.xml" ContentType="application/vnd.openxmlformats-officedocument.themeOverride+xml"/>
  <Override PartName="/ppt/notesSlides/notesSlide114.xml" ContentType="application/vnd.openxmlformats-officedocument.presentationml.notesSlide+xml"/>
  <Override PartName="/ppt/theme/themeOverride20.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21.xml" ContentType="application/vnd.openxmlformats-officedocument.themeOverride+xml"/>
  <Override PartName="/ppt/notesSlides/notesSlide117.xml" ContentType="application/vnd.openxmlformats-officedocument.presentationml.notesSlide+xml"/>
  <Override PartName="/ppt/theme/themeOverride22.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23.xml" ContentType="application/vnd.openxmlformats-officedocument.themeOverride+xml"/>
  <Override PartName="/ppt/notesSlides/notesSlide128.xml" ContentType="application/vnd.openxmlformats-officedocument.presentationml.notesSlide+xml"/>
  <Override PartName="/ppt/theme/themeOverride24.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25.xml" ContentType="application/vnd.openxmlformats-officedocument.themeOverride+xml"/>
  <Override PartName="/ppt/notesSlides/notesSlide148.xml" ContentType="application/vnd.openxmlformats-officedocument.presentationml.notesSlide+xml"/>
  <Override PartName="/ppt/theme/themeOverride26.xml" ContentType="application/vnd.openxmlformats-officedocument.themeOverride+xml"/>
  <Override PartName="/ppt/notesSlides/notesSlide149.xml" ContentType="application/vnd.openxmlformats-officedocument.presentationml.notesSlide+xml"/>
  <Override PartName="/ppt/theme/themeOverride27.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63" r:id="rId2"/>
    <p:sldMasterId id="2147483662" r:id="rId3"/>
    <p:sldMasterId id="2147483655" r:id="rId4"/>
    <p:sldMasterId id="2147491655" r:id="rId5"/>
    <p:sldMasterId id="2147491668" r:id="rId6"/>
    <p:sldMasterId id="2147502448" r:id="rId7"/>
    <p:sldMasterId id="2147502472" r:id="rId8"/>
    <p:sldMasterId id="2147502486" r:id="rId9"/>
    <p:sldMasterId id="2147502498" r:id="rId10"/>
    <p:sldMasterId id="2147502511" r:id="rId11"/>
    <p:sldMasterId id="2147502564" r:id="rId12"/>
    <p:sldMasterId id="2147502644" r:id="rId13"/>
    <p:sldMasterId id="2147502658" r:id="rId14"/>
    <p:sldMasterId id="2147502672" r:id="rId15"/>
    <p:sldMasterId id="2147502685" r:id="rId16"/>
    <p:sldMasterId id="2147502700" r:id="rId17"/>
    <p:sldMasterId id="2147502702" r:id="rId18"/>
    <p:sldMasterId id="2147502714" r:id="rId19"/>
    <p:sldMasterId id="2147502729" r:id="rId20"/>
    <p:sldMasterId id="2147502856" r:id="rId21"/>
    <p:sldMasterId id="2147502868" r:id="rId22"/>
    <p:sldMasterId id="2147502900" r:id="rId23"/>
    <p:sldMasterId id="2147502913" r:id="rId24"/>
    <p:sldMasterId id="2147502924" r:id="rId25"/>
    <p:sldMasterId id="2147503130" r:id="rId26"/>
    <p:sldMasterId id="2147503147" r:id="rId27"/>
    <p:sldMasterId id="2147503159" r:id="rId28"/>
    <p:sldMasterId id="2147503194" r:id="rId29"/>
    <p:sldMasterId id="2147503206" r:id="rId30"/>
    <p:sldMasterId id="2147503255" r:id="rId31"/>
    <p:sldMasterId id="2147503321" r:id="rId32"/>
    <p:sldMasterId id="2147503360" r:id="rId33"/>
    <p:sldMasterId id="2147503372" r:id="rId34"/>
    <p:sldMasterId id="2147503386" r:id="rId35"/>
    <p:sldMasterId id="2147503413" r:id="rId36"/>
    <p:sldMasterId id="2147503425" r:id="rId37"/>
    <p:sldMasterId id="2147503438" r:id="rId38"/>
    <p:sldMasterId id="2147503440" r:id="rId39"/>
    <p:sldMasterId id="2147503454" r:id="rId40"/>
    <p:sldMasterId id="2147503466" r:id="rId41"/>
    <p:sldMasterId id="2147503477" r:id="rId42"/>
    <p:sldMasterId id="2147503490" r:id="rId43"/>
    <p:sldMasterId id="2147503503" r:id="rId44"/>
    <p:sldMasterId id="2147503516" r:id="rId45"/>
    <p:sldMasterId id="2147503530" r:id="rId46"/>
    <p:sldMasterId id="2147503544" r:id="rId47"/>
    <p:sldMasterId id="2147503558" r:id="rId48"/>
  </p:sldMasterIdLst>
  <p:notesMasterIdLst>
    <p:notesMasterId r:id="rId231"/>
  </p:notesMasterIdLst>
  <p:handoutMasterIdLst>
    <p:handoutMasterId r:id="rId232"/>
  </p:handoutMasterIdLst>
  <p:sldIdLst>
    <p:sldId id="5453" r:id="rId49"/>
    <p:sldId id="4024" r:id="rId50"/>
    <p:sldId id="4025" r:id="rId51"/>
    <p:sldId id="4026" r:id="rId52"/>
    <p:sldId id="4027" r:id="rId53"/>
    <p:sldId id="4028" r:id="rId54"/>
    <p:sldId id="4029" r:id="rId55"/>
    <p:sldId id="4030" r:id="rId56"/>
    <p:sldId id="4031" r:id="rId57"/>
    <p:sldId id="4032" r:id="rId58"/>
    <p:sldId id="4033" r:id="rId59"/>
    <p:sldId id="256" r:id="rId60"/>
    <p:sldId id="4035" r:id="rId61"/>
    <p:sldId id="4036" r:id="rId62"/>
    <p:sldId id="4037" r:id="rId63"/>
    <p:sldId id="4038" r:id="rId64"/>
    <p:sldId id="4039" r:id="rId65"/>
    <p:sldId id="4040" r:id="rId66"/>
    <p:sldId id="4041" r:id="rId67"/>
    <p:sldId id="649" r:id="rId68"/>
    <p:sldId id="611" r:id="rId69"/>
    <p:sldId id="5246" r:id="rId70"/>
    <p:sldId id="617" r:id="rId71"/>
    <p:sldId id="618" r:id="rId72"/>
    <p:sldId id="619" r:id="rId73"/>
    <p:sldId id="620" r:id="rId74"/>
    <p:sldId id="621" r:id="rId75"/>
    <p:sldId id="4087" r:id="rId76"/>
    <p:sldId id="4088" r:id="rId77"/>
    <p:sldId id="661" r:id="rId78"/>
    <p:sldId id="4089" r:id="rId79"/>
    <p:sldId id="663" r:id="rId80"/>
    <p:sldId id="748" r:id="rId81"/>
    <p:sldId id="773" r:id="rId82"/>
    <p:sldId id="4090" r:id="rId83"/>
    <p:sldId id="666" r:id="rId84"/>
    <p:sldId id="794" r:id="rId85"/>
    <p:sldId id="733" r:id="rId86"/>
    <p:sldId id="4081" r:id="rId87"/>
    <p:sldId id="299" r:id="rId88"/>
    <p:sldId id="670" r:id="rId89"/>
    <p:sldId id="5504" r:id="rId90"/>
    <p:sldId id="5344" r:id="rId91"/>
    <p:sldId id="5505" r:id="rId92"/>
    <p:sldId id="524" r:id="rId93"/>
    <p:sldId id="358" r:id="rId94"/>
    <p:sldId id="5450" r:id="rId95"/>
    <p:sldId id="5451" r:id="rId96"/>
    <p:sldId id="3762" r:id="rId97"/>
    <p:sldId id="533" r:id="rId98"/>
    <p:sldId id="5506" r:id="rId99"/>
    <p:sldId id="3760" r:id="rId100"/>
    <p:sldId id="3761" r:id="rId101"/>
    <p:sldId id="318" r:id="rId102"/>
    <p:sldId id="538" r:id="rId103"/>
    <p:sldId id="539" r:id="rId104"/>
    <p:sldId id="437" r:id="rId105"/>
    <p:sldId id="2429" r:id="rId106"/>
    <p:sldId id="439" r:id="rId107"/>
    <p:sldId id="440" r:id="rId108"/>
    <p:sldId id="441" r:id="rId109"/>
    <p:sldId id="442" r:id="rId110"/>
    <p:sldId id="443" r:id="rId111"/>
    <p:sldId id="444" r:id="rId112"/>
    <p:sldId id="445" r:id="rId113"/>
    <p:sldId id="446" r:id="rId114"/>
    <p:sldId id="447" r:id="rId115"/>
    <p:sldId id="448" r:id="rId116"/>
    <p:sldId id="449" r:id="rId117"/>
    <p:sldId id="1782" r:id="rId118"/>
    <p:sldId id="5233" r:id="rId119"/>
    <p:sldId id="257" r:id="rId120"/>
    <p:sldId id="5234" r:id="rId121"/>
    <p:sldId id="5264" r:id="rId122"/>
    <p:sldId id="5265" r:id="rId123"/>
    <p:sldId id="5235" r:id="rId124"/>
    <p:sldId id="5236" r:id="rId125"/>
    <p:sldId id="5237" r:id="rId126"/>
    <p:sldId id="5238" r:id="rId127"/>
    <p:sldId id="5503" r:id="rId128"/>
    <p:sldId id="269" r:id="rId129"/>
    <p:sldId id="5266" r:id="rId130"/>
    <p:sldId id="275" r:id="rId131"/>
    <p:sldId id="276" r:id="rId132"/>
    <p:sldId id="761" r:id="rId133"/>
    <p:sldId id="5454" r:id="rId134"/>
    <p:sldId id="4919" r:id="rId135"/>
    <p:sldId id="4083" r:id="rId136"/>
    <p:sldId id="5239" r:id="rId137"/>
    <p:sldId id="303" r:id="rId138"/>
    <p:sldId id="5240" r:id="rId139"/>
    <p:sldId id="5241" r:id="rId140"/>
    <p:sldId id="1016" r:id="rId141"/>
    <p:sldId id="5242" r:id="rId142"/>
    <p:sldId id="5243" r:id="rId143"/>
    <p:sldId id="2407" r:id="rId144"/>
    <p:sldId id="5184" r:id="rId145"/>
    <p:sldId id="2255" r:id="rId146"/>
    <p:sldId id="2409" r:id="rId147"/>
    <p:sldId id="2410" r:id="rId148"/>
    <p:sldId id="5224" r:id="rId149"/>
    <p:sldId id="2258" r:id="rId150"/>
    <p:sldId id="2259" r:id="rId151"/>
    <p:sldId id="5185" r:id="rId152"/>
    <p:sldId id="5186" r:id="rId153"/>
    <p:sldId id="2408" r:id="rId154"/>
    <p:sldId id="285" r:id="rId155"/>
    <p:sldId id="5187" r:id="rId156"/>
    <p:sldId id="5279" r:id="rId157"/>
    <p:sldId id="5216" r:id="rId158"/>
    <p:sldId id="5214" r:id="rId159"/>
    <p:sldId id="5278" r:id="rId160"/>
    <p:sldId id="5217" r:id="rId161"/>
    <p:sldId id="5212" r:id="rId162"/>
    <p:sldId id="5276" r:id="rId163"/>
    <p:sldId id="5225" r:id="rId164"/>
    <p:sldId id="5277" r:id="rId165"/>
    <p:sldId id="287" r:id="rId166"/>
    <p:sldId id="4043" r:id="rId167"/>
    <p:sldId id="5223" r:id="rId168"/>
    <p:sldId id="292" r:id="rId169"/>
    <p:sldId id="5227" r:id="rId170"/>
    <p:sldId id="5281" r:id="rId171"/>
    <p:sldId id="343" r:id="rId172"/>
    <p:sldId id="5282" r:id="rId173"/>
    <p:sldId id="5226" r:id="rId174"/>
    <p:sldId id="4044" r:id="rId175"/>
    <p:sldId id="1268" r:id="rId176"/>
    <p:sldId id="1141" r:id="rId177"/>
    <p:sldId id="5283" r:id="rId178"/>
    <p:sldId id="5284" r:id="rId179"/>
    <p:sldId id="5285" r:id="rId180"/>
    <p:sldId id="5286" r:id="rId181"/>
    <p:sldId id="5287" r:id="rId182"/>
    <p:sldId id="1154" r:id="rId183"/>
    <p:sldId id="5288" r:id="rId184"/>
    <p:sldId id="5289" r:id="rId185"/>
    <p:sldId id="5290" r:id="rId186"/>
    <p:sldId id="5291" r:id="rId187"/>
    <p:sldId id="5292" r:id="rId188"/>
    <p:sldId id="5293" r:id="rId189"/>
    <p:sldId id="5294" r:id="rId190"/>
    <p:sldId id="5295" r:id="rId191"/>
    <p:sldId id="5296" r:id="rId192"/>
    <p:sldId id="5297" r:id="rId193"/>
    <p:sldId id="5298" r:id="rId194"/>
    <p:sldId id="5221" r:id="rId195"/>
    <p:sldId id="5299" r:id="rId196"/>
    <p:sldId id="5300" r:id="rId197"/>
    <p:sldId id="5218" r:id="rId198"/>
    <p:sldId id="5215" r:id="rId199"/>
    <p:sldId id="5301" r:id="rId200"/>
    <p:sldId id="5302" r:id="rId201"/>
    <p:sldId id="5303" r:id="rId202"/>
    <p:sldId id="5211" r:id="rId203"/>
    <p:sldId id="5333" r:id="rId204"/>
    <p:sldId id="5334" r:id="rId205"/>
    <p:sldId id="5335" r:id="rId206"/>
    <p:sldId id="609" r:id="rId207"/>
    <p:sldId id="5336" r:id="rId208"/>
    <p:sldId id="5337" r:id="rId209"/>
    <p:sldId id="5338" r:id="rId210"/>
    <p:sldId id="5339" r:id="rId211"/>
    <p:sldId id="5340" r:id="rId212"/>
    <p:sldId id="5341" r:id="rId213"/>
    <p:sldId id="5342" r:id="rId214"/>
    <p:sldId id="5326" r:id="rId215"/>
    <p:sldId id="5327" r:id="rId216"/>
    <p:sldId id="5343" r:id="rId217"/>
    <p:sldId id="5329" r:id="rId218"/>
    <p:sldId id="4006" r:id="rId219"/>
    <p:sldId id="4007" r:id="rId220"/>
    <p:sldId id="4008" r:id="rId221"/>
    <p:sldId id="4009" r:id="rId222"/>
    <p:sldId id="4010" r:id="rId223"/>
    <p:sldId id="4011" r:id="rId224"/>
    <p:sldId id="599" r:id="rId225"/>
    <p:sldId id="1813" r:id="rId226"/>
    <p:sldId id="638" r:id="rId227"/>
    <p:sldId id="639" r:id="rId228"/>
    <p:sldId id="381" r:id="rId229"/>
    <p:sldId id="4042" r:id="rId2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B5082E0C-C6CF-D342-8122-30120ADF2210}">
          <p14:sldIdLst>
            <p14:sldId id="5453"/>
            <p14:sldId id="4024"/>
            <p14:sldId id="4025"/>
            <p14:sldId id="4026"/>
            <p14:sldId id="4027"/>
            <p14:sldId id="4028"/>
            <p14:sldId id="4029"/>
            <p14:sldId id="4030"/>
            <p14:sldId id="4031"/>
            <p14:sldId id="4032"/>
            <p14:sldId id="4033"/>
            <p14:sldId id="256"/>
            <p14:sldId id="4035"/>
            <p14:sldId id="4036"/>
            <p14:sldId id="4037"/>
            <p14:sldId id="4038"/>
            <p14:sldId id="4039"/>
            <p14:sldId id="4040"/>
            <p14:sldId id="4041"/>
            <p14:sldId id="649"/>
          </p14:sldIdLst>
        </p14:section>
        <p14:section name="Introduction" id="{4882BE82-FC69-DF4A-A40E-9CD634AC4387}">
          <p14:sldIdLst>
            <p14:sldId id="611"/>
            <p14:sldId id="5246"/>
            <p14:sldId id="617"/>
            <p14:sldId id="618"/>
            <p14:sldId id="619"/>
            <p14:sldId id="620"/>
            <p14:sldId id="621"/>
            <p14:sldId id="4087"/>
            <p14:sldId id="4088"/>
            <p14:sldId id="661"/>
            <p14:sldId id="4089"/>
            <p14:sldId id="663"/>
            <p14:sldId id="748"/>
            <p14:sldId id="773"/>
            <p14:sldId id="4090"/>
            <p14:sldId id="666"/>
            <p14:sldId id="794"/>
            <p14:sldId id="733"/>
            <p14:sldId id="4081"/>
            <p14:sldId id="299"/>
            <p14:sldId id="670"/>
            <p14:sldId id="5504"/>
            <p14:sldId id="5344"/>
            <p14:sldId id="5505"/>
            <p14:sldId id="524"/>
            <p14:sldId id="358"/>
            <p14:sldId id="5450"/>
            <p14:sldId id="5451"/>
            <p14:sldId id="3762"/>
            <p14:sldId id="533"/>
            <p14:sldId id="5506"/>
            <p14:sldId id="3760"/>
            <p14:sldId id="3761"/>
            <p14:sldId id="318"/>
            <p14:sldId id="538"/>
            <p14:sldId id="539"/>
            <p14:sldId id="437"/>
            <p14:sldId id="2429"/>
            <p14:sldId id="439"/>
            <p14:sldId id="440"/>
            <p14:sldId id="441"/>
            <p14:sldId id="442"/>
            <p14:sldId id="443"/>
            <p14:sldId id="444"/>
            <p14:sldId id="445"/>
            <p14:sldId id="446"/>
            <p14:sldId id="447"/>
            <p14:sldId id="448"/>
            <p14:sldId id="449"/>
            <p14:sldId id="1782"/>
          </p14:sldIdLst>
        </p14:section>
        <p14:section name="Sermon" id="{BA8484AA-2323-9F42-B8A2-CE581D3B35F2}">
          <p14:sldIdLst>
            <p14:sldId id="5233"/>
            <p14:sldId id="257"/>
            <p14:sldId id="5234"/>
            <p14:sldId id="5264"/>
            <p14:sldId id="5265"/>
            <p14:sldId id="5235"/>
            <p14:sldId id="5236"/>
            <p14:sldId id="5237"/>
            <p14:sldId id="5238"/>
            <p14:sldId id="5503"/>
            <p14:sldId id="269"/>
            <p14:sldId id="5266"/>
            <p14:sldId id="275"/>
            <p14:sldId id="276"/>
          </p14:sldIdLst>
        </p14:section>
        <p14:section name="Chapters" id="{AD95E934-89EA-3649-9356-70D1564D8314}">
          <p14:sldIdLst>
            <p14:sldId id="761"/>
            <p14:sldId id="5454"/>
            <p14:sldId id="4919"/>
            <p14:sldId id="4083"/>
            <p14:sldId id="5239"/>
            <p14:sldId id="303"/>
            <p14:sldId id="5240"/>
            <p14:sldId id="5241"/>
            <p14:sldId id="1016"/>
            <p14:sldId id="5242"/>
            <p14:sldId id="5243"/>
            <p14:sldId id="2407"/>
            <p14:sldId id="5184"/>
            <p14:sldId id="2255"/>
            <p14:sldId id="2409"/>
            <p14:sldId id="2410"/>
            <p14:sldId id="5224"/>
            <p14:sldId id="2258"/>
            <p14:sldId id="2259"/>
            <p14:sldId id="5185"/>
            <p14:sldId id="5186"/>
            <p14:sldId id="2408"/>
            <p14:sldId id="285"/>
            <p14:sldId id="5187"/>
            <p14:sldId id="5279"/>
            <p14:sldId id="5216"/>
            <p14:sldId id="5214"/>
            <p14:sldId id="5278"/>
            <p14:sldId id="5217"/>
            <p14:sldId id="5212"/>
            <p14:sldId id="5276"/>
            <p14:sldId id="5225"/>
            <p14:sldId id="5277"/>
            <p14:sldId id="287"/>
            <p14:sldId id="4043"/>
            <p14:sldId id="5223"/>
            <p14:sldId id="292"/>
            <p14:sldId id="5227"/>
            <p14:sldId id="5281"/>
            <p14:sldId id="343"/>
            <p14:sldId id="5282"/>
            <p14:sldId id="5226"/>
            <p14:sldId id="4044"/>
            <p14:sldId id="1268"/>
            <p14:sldId id="1141"/>
            <p14:sldId id="5283"/>
            <p14:sldId id="5284"/>
            <p14:sldId id="5285"/>
            <p14:sldId id="5286"/>
            <p14:sldId id="5287"/>
            <p14:sldId id="1154"/>
            <p14:sldId id="5288"/>
            <p14:sldId id="5289"/>
            <p14:sldId id="5290"/>
            <p14:sldId id="5291"/>
            <p14:sldId id="5292"/>
            <p14:sldId id="5293"/>
            <p14:sldId id="5294"/>
            <p14:sldId id="5295"/>
            <p14:sldId id="5296"/>
            <p14:sldId id="5297"/>
            <p14:sldId id="5298"/>
            <p14:sldId id="5221"/>
            <p14:sldId id="5299"/>
            <p14:sldId id="5300"/>
            <p14:sldId id="5218"/>
            <p14:sldId id="5215"/>
            <p14:sldId id="5301"/>
            <p14:sldId id="5302"/>
            <p14:sldId id="5303"/>
            <p14:sldId id="5211"/>
            <p14:sldId id="5333"/>
            <p14:sldId id="5334"/>
            <p14:sldId id="5335"/>
            <p14:sldId id="609"/>
            <p14:sldId id="5336"/>
            <p14:sldId id="5337"/>
            <p14:sldId id="5338"/>
            <p14:sldId id="5339"/>
            <p14:sldId id="5340"/>
            <p14:sldId id="5341"/>
            <p14:sldId id="5342"/>
            <p14:sldId id="5326"/>
            <p14:sldId id="5327"/>
            <p14:sldId id="5343"/>
            <p14:sldId id="5329"/>
          </p14:sldIdLst>
        </p14:section>
        <p14:section name="Conclusion" id="{5D2A4E1A-CE28-434C-8F4F-EC88BDF59E0F}">
          <p14:sldIdLst>
            <p14:sldId id="4006"/>
            <p14:sldId id="4007"/>
            <p14:sldId id="4008"/>
            <p14:sldId id="4009"/>
            <p14:sldId id="4010"/>
            <p14:sldId id="4011"/>
            <p14:sldId id="599"/>
            <p14:sldId id="1813"/>
          </p14:sldIdLst>
        </p14:section>
        <p14:section name="Supplements" id="{C6033DF5-4C64-FC46-A139-8B22683555E6}">
          <p14:sldIdLst>
            <p14:sldId id="638"/>
            <p14:sldId id="639"/>
            <p14:sldId id="381"/>
            <p14:sldId id="40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2925"/>
    <a:srgbClr val="FF7100"/>
    <a:srgbClr val="BDD033"/>
    <a:srgbClr val="00BDBA"/>
    <a:srgbClr val="F82926"/>
    <a:srgbClr val="FFFFFF"/>
    <a:srgbClr val="E9BAFC"/>
    <a:srgbClr val="77EB8A"/>
    <a:srgbClr val="73D9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21" autoAdjust="0"/>
    <p:restoredTop sz="83675" autoAdjust="0"/>
  </p:normalViewPr>
  <p:slideViewPr>
    <p:cSldViewPr>
      <p:cViewPr varScale="1">
        <p:scale>
          <a:sx n="79" d="100"/>
          <a:sy n="79" d="100"/>
        </p:scale>
        <p:origin x="200" y="1160"/>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50" d="100"/>
        <a:sy n="50" d="100"/>
      </p:scale>
      <p:origin x="0" y="24008"/>
    </p:cViewPr>
  </p:sorterViewPr>
  <p:notesViewPr>
    <p:cSldViewPr>
      <p:cViewPr varScale="1">
        <p:scale>
          <a:sx n="114" d="100"/>
          <a:sy n="114" d="100"/>
        </p:scale>
        <p:origin x="412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5.xml"/><Relationship Id="rId84" Type="http://schemas.openxmlformats.org/officeDocument/2006/relationships/slide" Target="slides/slide36.xml"/><Relationship Id="rId138" Type="http://schemas.openxmlformats.org/officeDocument/2006/relationships/slide" Target="slides/slide90.xml"/><Relationship Id="rId159" Type="http://schemas.openxmlformats.org/officeDocument/2006/relationships/slide" Target="slides/slide111.xml"/><Relationship Id="rId170" Type="http://schemas.openxmlformats.org/officeDocument/2006/relationships/slide" Target="slides/slide122.xml"/><Relationship Id="rId191" Type="http://schemas.openxmlformats.org/officeDocument/2006/relationships/slide" Target="slides/slide143.xml"/><Relationship Id="rId205" Type="http://schemas.openxmlformats.org/officeDocument/2006/relationships/slide" Target="slides/slide157.xml"/><Relationship Id="rId226" Type="http://schemas.openxmlformats.org/officeDocument/2006/relationships/slide" Target="slides/slide178.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5.xml"/><Relationship Id="rId74" Type="http://schemas.openxmlformats.org/officeDocument/2006/relationships/slide" Target="slides/slide26.xml"/><Relationship Id="rId128" Type="http://schemas.openxmlformats.org/officeDocument/2006/relationships/slide" Target="slides/slide80.xml"/><Relationship Id="rId149" Type="http://schemas.openxmlformats.org/officeDocument/2006/relationships/slide" Target="slides/slide101.xml"/><Relationship Id="rId5" Type="http://schemas.openxmlformats.org/officeDocument/2006/relationships/slideMaster" Target="slideMasters/slideMaster5.xml"/><Relationship Id="rId95" Type="http://schemas.openxmlformats.org/officeDocument/2006/relationships/slide" Target="slides/slide47.xml"/><Relationship Id="rId160" Type="http://schemas.openxmlformats.org/officeDocument/2006/relationships/slide" Target="slides/slide112.xml"/><Relationship Id="rId181" Type="http://schemas.openxmlformats.org/officeDocument/2006/relationships/slide" Target="slides/slide133.xml"/><Relationship Id="rId216" Type="http://schemas.openxmlformats.org/officeDocument/2006/relationships/slide" Target="slides/slide16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6.xml"/><Relationship Id="rId118" Type="http://schemas.openxmlformats.org/officeDocument/2006/relationships/slide" Target="slides/slide70.xml"/><Relationship Id="rId139" Type="http://schemas.openxmlformats.org/officeDocument/2006/relationships/slide" Target="slides/slide91.xml"/><Relationship Id="rId85" Type="http://schemas.openxmlformats.org/officeDocument/2006/relationships/slide" Target="slides/slide37.xml"/><Relationship Id="rId150" Type="http://schemas.openxmlformats.org/officeDocument/2006/relationships/slide" Target="slides/slide102.xml"/><Relationship Id="rId171" Type="http://schemas.openxmlformats.org/officeDocument/2006/relationships/slide" Target="slides/slide123.xml"/><Relationship Id="rId192" Type="http://schemas.openxmlformats.org/officeDocument/2006/relationships/slide" Target="slides/slide144.xml"/><Relationship Id="rId206" Type="http://schemas.openxmlformats.org/officeDocument/2006/relationships/slide" Target="slides/slide158.xml"/><Relationship Id="rId227" Type="http://schemas.openxmlformats.org/officeDocument/2006/relationships/slide" Target="slides/slide17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0.xml"/><Relationship Id="rId129" Type="http://schemas.openxmlformats.org/officeDocument/2006/relationships/slide" Target="slides/slide81.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1.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61.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79" Type="http://schemas.openxmlformats.org/officeDocument/2006/relationships/slide" Target="slides/slide131.xml"/><Relationship Id="rId195" Type="http://schemas.openxmlformats.org/officeDocument/2006/relationships/slide" Target="slides/slide147.xml"/><Relationship Id="rId209" Type="http://schemas.openxmlformats.org/officeDocument/2006/relationships/slide" Target="slides/slide161.xml"/><Relationship Id="rId190" Type="http://schemas.openxmlformats.org/officeDocument/2006/relationships/slide" Target="slides/slide142.xml"/><Relationship Id="rId204" Type="http://schemas.openxmlformats.org/officeDocument/2006/relationships/slide" Target="slides/slide156.xml"/><Relationship Id="rId220" Type="http://schemas.openxmlformats.org/officeDocument/2006/relationships/slide" Target="slides/slide172.xml"/><Relationship Id="rId225" Type="http://schemas.openxmlformats.org/officeDocument/2006/relationships/slide" Target="slides/slide17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78" Type="http://schemas.openxmlformats.org/officeDocument/2006/relationships/slide" Target="slides/slide30.xml"/><Relationship Id="rId94" Type="http://schemas.openxmlformats.org/officeDocument/2006/relationships/slide" Target="slides/slide46.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48" Type="http://schemas.openxmlformats.org/officeDocument/2006/relationships/slide" Target="slides/slide100.xml"/><Relationship Id="rId164" Type="http://schemas.openxmlformats.org/officeDocument/2006/relationships/slide" Target="slides/slide116.xml"/><Relationship Id="rId169" Type="http://schemas.openxmlformats.org/officeDocument/2006/relationships/slide" Target="slides/slide121.xml"/><Relationship Id="rId185" Type="http://schemas.openxmlformats.org/officeDocument/2006/relationships/slide" Target="slides/slide1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2.xml"/><Relationship Id="rId210" Type="http://schemas.openxmlformats.org/officeDocument/2006/relationships/slide" Target="slides/slide162.xml"/><Relationship Id="rId215" Type="http://schemas.openxmlformats.org/officeDocument/2006/relationships/slide" Target="slides/slide167.xml"/><Relationship Id="rId236" Type="http://schemas.openxmlformats.org/officeDocument/2006/relationships/tableStyles" Target="tableStyles.xml"/><Relationship Id="rId26" Type="http://schemas.openxmlformats.org/officeDocument/2006/relationships/slideMaster" Target="slideMasters/slideMaster26.xml"/><Relationship Id="rId231"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presProps" Target="presProps.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theme" Target="theme/theme1.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medicine.wustl.edu/news/author/jdryden/" TargetMode="External"/><Relationship Id="rId2" Type="http://schemas.openxmlformats.org/officeDocument/2006/relationships/slide" Target="../slides/slide149.xml"/><Relationship Id="rId1" Type="http://schemas.openxmlformats.org/officeDocument/2006/relationships/notesMaster" Target="../notesMasters/notesMaster1.xml"/><Relationship Id="rId5" Type="http://schemas.openxmlformats.org/officeDocument/2006/relationships/hyperlink" Target="https://gastro.wustl.edu/" TargetMode="External"/><Relationship Id="rId4" Type="http://schemas.openxmlformats.org/officeDocument/2006/relationships/hyperlink" Target="https://gastro.wustl.edu/faculty/539/"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olumbiasurgery.org/conditions-and-treatments/nonalcoholic-fatty-liver-disease"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cumc.co1.qualtrics.com/jfe/form/SV_ePzOP6ofmQsUq7b" TargetMode="External"/><Relationship Id="rId4" Type="http://schemas.openxmlformats.org/officeDocument/2006/relationships/hyperlink" Target="https://columbiasurgery.org/conditions-and-treatments/hepatitis"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2654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536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0796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602940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9915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Ezekiel ate a scroll to receive God's word of judgment on the nation (2:8–3:3).</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431099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mr-IN" dirty="0">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fact that the angel</a:t>
            </a:r>
            <a:r>
              <a:rPr lang="uk-U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face is ‘as the sun’ corresponds to the description of Jesus Christ in Revelation 1:16; his feet correspond to the Lord</a:t>
            </a:r>
            <a:r>
              <a:rPr lang="uk-U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endPar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endPar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angel</a:t>
            </a:r>
            <a:r>
              <a:rPr lang="uk-UA"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Arial" panose="020B0604020202020204" pitchFamily="34" charset="0"/>
                <a:ea typeface="ＭＳ Ｐゴシック" pitchFamily="-108" charset="-128"/>
                <a:cs typeface="ＭＳ Ｐゴシック" pitchFamily="-108" charset="-128"/>
              </a:rPr>
              <a:t>"</a:t>
            </a:r>
            <a:r>
              <a:rPr lang="en-US" sz="1200" kern="1200" baseline="0">
                <a:solidFill>
                  <a:schemeClr val="tx1"/>
                </a:solidFill>
                <a:effectLst/>
                <a:latin typeface="Arial" panose="020B0604020202020204" pitchFamily="34" charset="0"/>
                <a:ea typeface="ＭＳ Ｐゴシック" pitchFamily="-108" charset="-128"/>
                <a:cs typeface="Arial" panose="020B0604020202020204" pitchFamily="34" charset="0"/>
              </a:rPr>
              <a:t> (Warren Wiersbe, “Rev 10:1,” in </a:t>
            </a:r>
            <a:r>
              <a:rPr lang="en-US" sz="1200" i="1" kern="1200" baseline="0">
                <a:solidFill>
                  <a:schemeClr val="tx1"/>
                </a:solidFill>
                <a:effectLst/>
                <a:latin typeface="Arial" panose="020B0604020202020204" pitchFamily="34" charset="0"/>
                <a:ea typeface="ＭＳ Ｐゴシック" pitchFamily="-108" charset="-128"/>
                <a:cs typeface="Arial" panose="020B0604020202020204" pitchFamily="34" charset="0"/>
              </a:rPr>
              <a:t>Bible Exposition Commentary</a:t>
            </a:r>
            <a:r>
              <a:rPr lang="en-US" sz="1200" kern="1200" baseline="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449501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sent Ezekiel to deliver his judgment written on the scroll but warned that the nation will not listen (3:4-11).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579262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Spirit empowered Ezekiel as a watchman for Israel despite restraining him (3:12-27).</a:t>
            </a:r>
          </a:p>
          <a:p>
            <a:endParaRPr lang="en-US" dirty="0"/>
          </a:p>
        </p:txBody>
      </p:sp>
    </p:spTree>
    <p:extLst>
      <p:ext uri="{BB962C8B-B14F-4D97-AF65-F5344CB8AC3E}">
        <p14:creationId xmlns:p14="http://schemas.microsoft.com/office/powerpoint/2010/main" val="15923400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watchman had the job to warn the people inside the city down below to close the doors and prepare for an attack.</a:t>
            </a:r>
          </a:p>
        </p:txBody>
      </p:sp>
    </p:spTree>
    <p:extLst>
      <p:ext uri="{BB962C8B-B14F-4D97-AF65-F5344CB8AC3E}">
        <p14:creationId xmlns:p14="http://schemas.microsoft.com/office/powerpoint/2010/main" val="21560672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3837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036371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39249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652241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13172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412481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God called Ezekiel to share his glory with other exiles (Ezek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[The LORD appointed him to share his holiness with the stubborn ones around him.]</a:t>
            </a:r>
          </a:p>
          <a:p>
            <a:endParaRPr lang="en-US" dirty="0">
              <a:cs typeface="ＭＳ Ｐゴシック" charset="0"/>
            </a:endParaRPr>
          </a:p>
        </p:txBody>
      </p:sp>
    </p:spTree>
    <p:extLst>
      <p:ext uri="{BB962C8B-B14F-4D97-AF65-F5344CB8AC3E}">
        <p14:creationId xmlns:p14="http://schemas.microsoft.com/office/powerpoint/2010/main" val="25311364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35872372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681959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15264918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still sovereign, which means he doesn't fit into our plans. We must fit into what he is doing.</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8755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extLst>
      <p:ext uri="{BB962C8B-B14F-4D97-AF65-F5344CB8AC3E}">
        <p14:creationId xmlns:p14="http://schemas.microsoft.com/office/powerpoint/2010/main" val="31679659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God called Ezekiel to share his glory with other exiles (Ezek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[The LORD appointed him to share his holiness with the stubborn ones around him.]</a:t>
            </a:r>
          </a:p>
          <a:p>
            <a:endParaRPr lang="en-US" dirty="0">
              <a:cs typeface="ＭＳ Ｐゴシック" charset="0"/>
            </a:endParaRPr>
          </a:p>
        </p:txBody>
      </p:sp>
    </p:spTree>
    <p:extLst>
      <p:ext uri="{BB962C8B-B14F-4D97-AF65-F5344CB8AC3E}">
        <p14:creationId xmlns:p14="http://schemas.microsoft.com/office/powerpoint/2010/main" val="42393892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20898435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Extra fat causes many liver diseases.</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583559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Out healthy liver can become too fat from a fatty diet, leading to fibrosis and cirrhosis, and eventually liver cancer.</a:t>
            </a:r>
          </a:p>
          <a:p>
            <a:r>
              <a:rPr lang="en-US" dirty="0">
                <a:latin typeface="Arial" panose="020B0604020202020204" pitchFamily="34" charset="0"/>
                <a:cs typeface="Arial" panose="020B0604020202020204" pitchFamily="34" charset="0"/>
              </a:rPr>
              <a:t>______</a:t>
            </a:r>
          </a:p>
          <a:p>
            <a:r>
              <a:rPr lang="en-US" dirty="0">
                <a:latin typeface="Arial" panose="020B0604020202020204" pitchFamily="34" charset="0"/>
                <a:cs typeface="Arial" panose="020B0604020202020204" pitchFamily="34" charset="0"/>
              </a:rPr>
              <a:t>Adapted from:</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medicine.wustl.edu</a:t>
            </a:r>
            <a:r>
              <a:rPr lang="en-US" dirty="0">
                <a:latin typeface="Arial" panose="020B0604020202020204" pitchFamily="34" charset="0"/>
                <a:cs typeface="Arial" panose="020B0604020202020204" pitchFamily="34" charset="0"/>
              </a:rPr>
              <a:t>/news/study-reveals-links-between-fatty-liver-disease-liver-cancer/</a:t>
            </a:r>
          </a:p>
          <a:p>
            <a:r>
              <a:rPr lang="en-US" b="1" dirty="0">
                <a:latin typeface="Arial" panose="020B0604020202020204" pitchFamily="34" charset="0"/>
                <a:cs typeface="Arial" panose="020B0604020202020204" pitchFamily="34" charset="0"/>
              </a:rPr>
              <a:t>Study reveals links between fatty liver disease, liver cancer</a:t>
            </a:r>
          </a:p>
          <a:p>
            <a:r>
              <a:rPr lang="en-US" dirty="0">
                <a:latin typeface="Arial" panose="020B0604020202020204" pitchFamily="34" charset="0"/>
                <a:cs typeface="Arial" panose="020B0604020202020204" pitchFamily="34" charset="0"/>
              </a:rPr>
              <a:t>Mice expressing increased levels of protein develop advanced liver disease</a:t>
            </a:r>
          </a:p>
          <a:p>
            <a:r>
              <a:rPr lang="en-US" dirty="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hlinkClick r:id="rId3"/>
              </a:rPr>
              <a:t>Jim </a:t>
            </a:r>
            <a:r>
              <a:rPr lang="en-US" dirty="0" err="1">
                <a:latin typeface="Arial" panose="020B0604020202020204" pitchFamily="34" charset="0"/>
                <a:cs typeface="Arial" panose="020B0604020202020204" pitchFamily="34" charset="0"/>
                <a:hlinkClick r:id="rId3"/>
              </a:rPr>
              <a:t>Dryden</a:t>
            </a:r>
            <a:r>
              <a:rPr lang="en-US" dirty="0" err="1">
                <a:latin typeface="Arial" panose="020B0604020202020204" pitchFamily="34" charset="0"/>
                <a:cs typeface="Arial" panose="020B0604020202020204" pitchFamily="34" charset="0"/>
              </a:rPr>
              <a:t>•January</a:t>
            </a:r>
            <a:r>
              <a:rPr lang="en-US" dirty="0">
                <a:latin typeface="Arial" panose="020B0604020202020204" pitchFamily="34" charset="0"/>
                <a:cs typeface="Arial" panose="020B0604020202020204" pitchFamily="34" charset="0"/>
              </a:rPr>
              <a:t> 20, 2021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United States is facing an epidemic of liver disease linked to obesity. Cases of nonalcoholic fatty liver have more than doubled in the past two decades, now affecting around one quarter of the country’s population. The condition leads to inflammation and scarring in the liver, similar to that caused by alcohol abuse, and increases the risk of liver cancer.</a:t>
            </a:r>
          </a:p>
          <a:p>
            <a:r>
              <a:rPr lang="en-US" dirty="0">
                <a:latin typeface="Arial" panose="020B0604020202020204" pitchFamily="34" charset="0"/>
                <a:cs typeface="Arial" panose="020B0604020202020204" pitchFamily="34" charset="0"/>
              </a:rPr>
              <a:t>Researchers have understood little about how fatty liver causes increased risk of liver cancer, but a new study at Washington University School of Medicine in St. Louis indicates that an RNA binding protein involved in regulating lipid levels in the liver and blood promotes development and progression of fatty liver disease and liver cancer in mice.</a:t>
            </a:r>
          </a:p>
          <a:p>
            <a:r>
              <a:rPr lang="en-US" dirty="0">
                <a:latin typeface="Arial" panose="020B0604020202020204" pitchFamily="34" charset="0"/>
                <a:cs typeface="Arial" panose="020B0604020202020204" pitchFamily="34" charset="0"/>
              </a:rPr>
              <a:t>The findings, published online in The Journal of Clinical Investigation, shed light on what might lead to such diseases in people, and eventually may contribute to therapeutic interventions for these conditions.</a:t>
            </a:r>
          </a:p>
          <a:p>
            <a:r>
              <a:rPr lang="en-US" dirty="0">
                <a:latin typeface="Arial" panose="020B0604020202020204" pitchFamily="34" charset="0"/>
                <a:cs typeface="Arial" panose="020B0604020202020204" pitchFamily="34" charset="0"/>
              </a:rPr>
              <a:t>Nonalcoholic fatty liver disease is believed to affect as many as a billion people in the world, some 80 million to 100 million of them in the U.S. Meanwhile, about 40,000 individuals are diagnosed with liver cancer each year in the U.S. — a number that has tripled during the last two decades.</a:t>
            </a:r>
          </a:p>
          <a:p>
            <a:r>
              <a:rPr lang="en-US" dirty="0">
                <a:latin typeface="Arial" panose="020B0604020202020204" pitchFamily="34" charset="0"/>
                <a:cs typeface="Arial" panose="020B0604020202020204" pitchFamily="34" charset="0"/>
              </a:rPr>
              <a:t>“With the burgeoning epidemic of obesity and nonalcoholic fatty liver disease — both of which are difficult to treat because they require people to make lifestyle changes that allow them to lose weight — it’s vital that we understand these associations,” said senior investigator </a:t>
            </a:r>
            <a:r>
              <a:rPr lang="en-US" dirty="0">
                <a:latin typeface="Arial" panose="020B0604020202020204" pitchFamily="34" charset="0"/>
                <a:cs typeface="Arial" panose="020B0604020202020204" pitchFamily="34" charset="0"/>
                <a:hlinkClick r:id="rId4"/>
              </a:rPr>
              <a:t>Nicholas O. Davidson, MD</a:t>
            </a:r>
            <a:r>
              <a:rPr lang="en-US" dirty="0">
                <a:latin typeface="Arial" panose="020B0604020202020204" pitchFamily="34" charset="0"/>
                <a:cs typeface="Arial" panose="020B0604020202020204" pitchFamily="34" charset="0"/>
              </a:rPr>
              <a:t>, director of the university’s </a:t>
            </a:r>
            <a:r>
              <a:rPr lang="en-US" dirty="0">
                <a:latin typeface="Arial" panose="020B0604020202020204" pitchFamily="34" charset="0"/>
                <a:cs typeface="Arial" panose="020B0604020202020204" pitchFamily="34" charset="0"/>
                <a:hlinkClick r:id="rId5"/>
              </a:rPr>
              <a:t>Division of Gastroenterology</a:t>
            </a:r>
            <a:r>
              <a:rPr lang="en-US" dirty="0">
                <a:latin typeface="Arial" panose="020B0604020202020204" pitchFamily="34" charset="0"/>
                <a:cs typeface="Arial" panose="020B0604020202020204" pitchFamily="34" charset="0"/>
              </a:rPr>
              <a:t>. “It’s been difficult to determine how liver cancer develops and why some people with fatty liver disease progress while others don’t because we haven’t had a good way to model nonalcoholic fatty liver disease in the laboratory. These new findings allow us to connect some of the dots linking fatty liver disease to cancer.”</a:t>
            </a:r>
          </a:p>
          <a:p>
            <a:r>
              <a:rPr lang="en-US" dirty="0">
                <a:latin typeface="Arial" panose="020B0604020202020204" pitchFamily="34" charset="0"/>
                <a:cs typeface="Arial" panose="020B0604020202020204" pitchFamily="34" charset="0"/>
              </a:rPr>
              <a:t>Davidson’s laboratory studies how certain RNA binding proteins — proteins that play a role in various cellular processes such as function and transport — regulate the RNA building blocks that contribute to the synthesis of proteins involved in liver cancer and other gastrointestinal diseases. Davidson studies the genetic regulation of metabolism in the intestine and the liver, with a particular focus on obesity and fatty liver. His recent studies recently have focused on how a particular RNA binding protein called Apobec1 complementation factor (A1CF) operates in the liver.</a:t>
            </a:r>
          </a:p>
          <a:p>
            <a:r>
              <a:rPr lang="en-US" dirty="0">
                <a:latin typeface="Arial" panose="020B0604020202020204" pitchFamily="34" charset="0"/>
                <a:cs typeface="Arial" panose="020B0604020202020204" pitchFamily="34" charset="0"/>
              </a:rPr>
              <a:t>Previously, his lab genetically engineered mice that don’t make this protein. In the new experiments, the scientists engineered mice that make extra amounts of the protein in hepatocytes, which make up about 80% of the cells in the liver. The mice produced about two to three times the normal amount of the protein.</a:t>
            </a:r>
          </a:p>
          <a:p>
            <a:r>
              <a:rPr lang="en-US" dirty="0">
                <a:latin typeface="Arial" panose="020B0604020202020204" pitchFamily="34" charset="0"/>
                <a:cs typeface="Arial" panose="020B0604020202020204" pitchFamily="34" charset="0"/>
              </a:rPr>
              <a:t>The researchers found that mice with excessive amounts of the protein developed fatty liver disease even when eating a low-fat diet, and as the mice aged, most developed liver cancer.</a:t>
            </a:r>
          </a:p>
          <a:p>
            <a:r>
              <a:rPr lang="en-US" dirty="0">
                <a:latin typeface="Arial" panose="020B0604020202020204" pitchFamily="34" charset="0"/>
                <a:cs typeface="Arial" panose="020B0604020202020204" pitchFamily="34" charset="0"/>
              </a:rPr>
              <a:t>Davidson, the John E. and Adaline Simon Professor of Medicine and of Developmental Biology, also directs the Digestive Disease Research Core Center. After noticing that mice with extra amounts of the protein developed fatty liver disease and liver cancer, he collaborated with colleagues at the Mayo Clinic and at the University of Hong Kong, to examine tissue samples from patients who had liver cancer. The researchers found that these tissue samples also contained elevated levels of the protein.</a:t>
            </a:r>
          </a:p>
          <a:p>
            <a:r>
              <a:rPr lang="en-US" dirty="0">
                <a:latin typeface="Arial" panose="020B0604020202020204" pitchFamily="34" charset="0"/>
                <a:cs typeface="Arial" panose="020B0604020202020204" pitchFamily="34" charset="0"/>
              </a:rPr>
              <a:t>“We found that as these transgenic mice aged, they developed fatty liver spontaneously, regardless of their diet, though the condition was worse in mice that ate a high-fat, high-fructose diet,” he said. “As the animals got even older, the mice developed scarring and fibrosis of the liver, and eventually, most developed liver cancer. When we looked at liver cancer tissue from humans with fatty liver disease, we found extra amounts of the same RNA binding protein there, too.”</a:t>
            </a:r>
          </a:p>
          <a:p>
            <a:r>
              <a:rPr lang="en-US" dirty="0">
                <a:latin typeface="Arial" panose="020B0604020202020204" pitchFamily="34" charset="0"/>
                <a:cs typeface="Arial" panose="020B0604020202020204" pitchFamily="34" charset="0"/>
              </a:rPr>
              <a:t>Davidson said the findings suggest that in addition to being involved in the regulation of lipids, the protein also plays a role in the development of liver cancer.</a:t>
            </a:r>
          </a:p>
          <a:p>
            <a:r>
              <a:rPr lang="en-US" dirty="0">
                <a:latin typeface="Arial" panose="020B0604020202020204" pitchFamily="34" charset="0"/>
                <a:cs typeface="Arial" panose="020B0604020202020204" pitchFamily="34" charset="0"/>
              </a:rPr>
              <a:t>“Liver cancer has been difficult to study because of regional differences throughout the liver, and there isn’t a dominant set of tumor drivers such as with other types of cancer, like breast or colon cancer,” he said. “A better understanding of how the overexpression of this RNA binding protein promotes liver cancer could be important to learning how fatty liver disease contributes to cancer risk and perhaps to predict which tumors in the liver might be more aggressive.”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186036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importantly, how’s your worship?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0051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God glory is hindered by fatty substitutes—maybe feelings without substance or laziness that can lead to cancerous worship where we give glory to the wrong thing instead of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12592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Worship must have substance—so turn to the Bible daily!</a:t>
            </a:r>
          </a:p>
          <a:p>
            <a:endParaRPr lang="en-US" b="0" dirty="0"/>
          </a:p>
          <a:p>
            <a:r>
              <a:rPr lang="en-US" b="0" dirty="0"/>
              <a:t>___________</a:t>
            </a:r>
          </a:p>
          <a:p>
            <a:endParaRPr lang="en-US" b="0" dirty="0"/>
          </a:p>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908495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have a needy world where Christianity is considered no different than any other faith.</a:t>
            </a:r>
          </a:p>
          <a:p>
            <a:r>
              <a:rPr lang="en-US" b="0" dirty="0"/>
              <a:t>• This leads to the majority of people feeling anxious, depressed, or fearful.</a:t>
            </a:r>
          </a:p>
          <a:p>
            <a:r>
              <a:rPr lang="en-US" b="0" dirty="0"/>
              <a:t>• And 75% of Millennials admit to still be searching for their purpose in life.</a:t>
            </a:r>
          </a:p>
          <a:p>
            <a:r>
              <a:rPr lang="en-US" b="0" dirty="0"/>
              <a:t>__________</a:t>
            </a:r>
          </a:p>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6995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have you seen the glory go</a:t>
            </a:r>
          </a:p>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We are in a current difficulty.</a:t>
            </a:r>
          </a:p>
          <a:p>
            <a:r>
              <a:rPr lang="en-US" dirty="0">
                <a:latin typeface="Arial" panose="020B0604020202020204" pitchFamily="34" charset="0"/>
                <a:cs typeface="Arial" panose="020B0604020202020204" pitchFamily="34" charset="0"/>
              </a:rPr>
              <a:t>We make errors that we used to not make.</a:t>
            </a:r>
          </a:p>
          <a:p>
            <a:r>
              <a:rPr lang="en-US" dirty="0">
                <a:latin typeface="Arial" panose="020B0604020202020204" pitchFamily="34" charset="0"/>
                <a:cs typeface="Arial" panose="020B0604020202020204" pitchFamily="34" charset="0"/>
              </a:rPr>
              <a:t>Our relationships have seen better days.</a:t>
            </a:r>
          </a:p>
          <a:p>
            <a:r>
              <a:rPr lang="en-US" dirty="0">
                <a:latin typeface="Arial" panose="020B0604020202020204" pitchFamily="34" charset="0"/>
                <a:cs typeface="Arial" panose="020B0604020202020204" pitchFamily="34" charset="0"/>
              </a:rPr>
              <a:t>We suffer for our faith.</a:t>
            </a:r>
          </a:p>
          <a:p>
            <a:r>
              <a:rPr lang="en-US" dirty="0">
                <a:latin typeface="Arial" panose="020B0604020202020204" pitchFamily="34" charset="0"/>
                <a:cs typeface="Arial" panose="020B0604020202020204" pitchFamily="34" charset="0"/>
              </a:rPr>
              <a:t>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685234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Like Ezekiel, gaze on his holiness and follow his calling for you!</a:t>
            </a:r>
          </a:p>
          <a:p>
            <a:endParaRPr lang="en-US" dirty="0">
              <a:cs typeface="ＭＳ Ｐゴシック" charset="0"/>
            </a:endParaRPr>
          </a:p>
        </p:txBody>
      </p:sp>
    </p:spTree>
    <p:extLst>
      <p:ext uri="{BB962C8B-B14F-4D97-AF65-F5344CB8AC3E}">
        <p14:creationId xmlns:p14="http://schemas.microsoft.com/office/powerpoint/2010/main" val="33830184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better see God’s glory?</a:t>
            </a:r>
          </a:p>
          <a:p>
            <a:pPr lvl="1"/>
            <a:r>
              <a:rPr lang="en-US" dirty="0"/>
              <a:t>What is your plan to learn from him about him?</a:t>
            </a:r>
          </a:p>
          <a:p>
            <a:pPr lvl="1"/>
            <a:r>
              <a:rPr lang="en-US" dirty="0"/>
              <a:t>How often do you read his Word?</a:t>
            </a:r>
          </a:p>
          <a:p>
            <a:r>
              <a:rPr lang="en-US" dirty="0"/>
              <a:t>Do you know his calling for you?</a:t>
            </a:r>
          </a:p>
          <a:p>
            <a:r>
              <a:rPr lang="en-US" dirty="0"/>
              <a:t>Are you following his calling?</a:t>
            </a:r>
          </a:p>
          <a:p>
            <a:r>
              <a:rPr lang="en-US" dirty="0"/>
              <a:t>Will you figuratively sign on to his will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48284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While I attended college, John was one of the ushers in my church. He had a godly wife and two adorable preschool sons. John served faithfully at his job and was an important part of our church family.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But one day my pastor asked all the church members to stay behind for a special meeting. Through his tears, Pastor shared that John had left his wife and family for another woman. </a:t>
            </a:r>
          </a:p>
        </p:txBody>
      </p:sp>
    </p:spTree>
    <p:extLst>
      <p:ext uri="{BB962C8B-B14F-4D97-AF65-F5344CB8AC3E}">
        <p14:creationId xmlns:p14="http://schemas.microsoft.com/office/powerpoint/2010/main" val="1332274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elders had gone through the restoration process commanded in Matthew 18 where one person approached him to reconcile with the Lord, then 1-2 others tried to help him see the light, and then all the elders. John continued to neglect to support his family and live with this young woman and reject his wife, so the matter was brought to all the members for prayer and a combined effort to restore him. Our church removed him from membership and ministry roles.</a:t>
            </a:r>
          </a:p>
          <a:p>
            <a:pPr eaLnBrk="1" hangingPunct="1"/>
            <a:r>
              <a:rPr lang="en-US" sz="1200" kern="1200" dirty="0">
                <a:solidFill>
                  <a:schemeClr val="tx1"/>
                </a:solidFill>
                <a:effectLst/>
                <a:latin typeface="Arial" charset="0"/>
                <a:ea typeface="ＭＳ Ｐゴシック" charset="0"/>
                <a:cs typeface="ＭＳ Ｐゴシック" charset="0"/>
              </a:rPr>
              <a:t>One of the elders named Richard continued to follow up with John because Matthew 18:17 says to treat sinning believers like this as “a tax collector and sinner.” We understood that to mean that we should do as Jesus did—to seek to restore those in sin but not have them as part of the ministry team.</a:t>
            </a:r>
          </a:p>
          <a:p>
            <a:pPr eaLnBrk="1" hangingPunct="1"/>
            <a:r>
              <a:rPr lang="en-US" sz="1200" kern="1200" dirty="0">
                <a:solidFill>
                  <a:schemeClr val="tx1"/>
                </a:solidFill>
                <a:effectLst/>
                <a:latin typeface="Arial" charset="0"/>
                <a:ea typeface="ＭＳ Ｐゴシック" charset="0"/>
                <a:cs typeface="ＭＳ Ｐゴシック" charset="0"/>
              </a:rPr>
              <a:t>About two years later, at the end of one of our services, Richard walked down the center aisle to the front of the church with an old man who looked like he was living on the street. But when I looked closer, I was shocked to see that this elderly, rough-looking man was actually the 30-something John! I had never seen someone age so fast. You see, Satan is merciless. The glory had gone from John’s life.</a:t>
            </a:r>
          </a:p>
          <a:p>
            <a:pPr eaLnBrk="1" hangingPunct="1"/>
            <a:r>
              <a:rPr lang="en-US" sz="1200" kern="1200" dirty="0">
                <a:solidFill>
                  <a:schemeClr val="tx1"/>
                </a:solidFill>
                <a:effectLst/>
                <a:latin typeface="Arial" charset="0"/>
                <a:ea typeface="ＭＳ Ｐゴシック" charset="0"/>
                <a:cs typeface="ＭＳ Ｐゴシック" charset="0"/>
              </a:rPr>
              <a:t>________________</a:t>
            </a: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Need: Have you ever seen God discipline an errant believer?</a:t>
            </a:r>
          </a:p>
          <a:p>
            <a:r>
              <a:rPr lang="en-US" dirty="0">
                <a:latin typeface="Arial" panose="020B0604020202020204" pitchFamily="34" charset="0"/>
                <a:cs typeface="Arial" panose="020B0604020202020204" pitchFamily="34" charset="0"/>
              </a:rPr>
              <a:t>Have you ever seen someone spurn God’s blessings and what that person looks like after God allows Satan to deal with him?</a:t>
            </a:r>
          </a:p>
          <a:p>
            <a:r>
              <a:rPr lang="en-US" dirty="0">
                <a:latin typeface="Arial" panose="020B0604020202020204" pitchFamily="34" charset="0"/>
                <a:cs typeface="Arial" panose="020B0604020202020204" pitchFamily="34" charset="0"/>
              </a:rPr>
              <a:t>We know God loves us, right? So what should we do when we turn from him?</a:t>
            </a:r>
          </a:p>
          <a:p>
            <a:r>
              <a:rPr lang="en-US" dirty="0">
                <a:latin typeface="Arial" panose="020B0604020202020204" pitchFamily="34" charset="0"/>
                <a:cs typeface="Arial" panose="020B0604020202020204" pitchFamily="34" charset="0"/>
              </a:rPr>
              <a:t>It’s as if the glory has gone in that person’s life. </a:t>
            </a:r>
          </a:p>
          <a:p>
            <a:r>
              <a:rPr lang="en-US" dirty="0">
                <a:latin typeface="Arial" panose="020B0604020202020204" pitchFamily="34" charset="0"/>
                <a:cs typeface="Arial" panose="020B0604020202020204" pitchFamily="34" charset="0"/>
              </a:rPr>
              <a:t>I know others like that—those in my own family. Is it fair for God to discipline people like that? Does he have that right? Yes—but what then do we do?</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Subject: How should we respond when God disciplines his own people? What step can take when he withdraws his blessings from us when we turn away from him? I am NOT talking about a supposed loss of salvation because eternal life, by definition, is eternal and unchangeable. Instead, I am speaking of God making things difficult for those he loves—what do we do when he does that?</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people were forced from Israel into exile.</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Ezekiel was among 10,000 of them in Babylon, where God gave him an amazing vision of his glory in Ezekiel 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052503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covered this vision last week where we saw our own responsibility to know God’s glory and share it with others.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2391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273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F359D-698F-404A-A6FC-C09817F41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39035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774218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[They needed to see that the LORD’s glory would not dwell with persistent idolatry.]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323805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revealed his glory with Judah to prepare Ezekiel as a prophet to deliver his messages of judgment and blessings (Ezek 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But then God gave Ezekiel many messages to show why God would leave the temple and destroy it (Ezek 4–24).</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5365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524736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830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4087804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5814422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3308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988713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32198828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ar-SA"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58033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25681338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solidFill>
                  <a:prstClr val="black"/>
                </a:solidFill>
              </a:rPr>
              <a:pPr/>
              <a:t>179</a:t>
            </a:fld>
            <a:endParaRPr lang="en-US" sz="1200">
              <a:solidFill>
                <a:prstClr val="black"/>
              </a:solidFill>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A3C9E5-B4DA-144E-A20E-AC0A52392F9F}" type="slidenum">
              <a:rPr lang="en-US" sz="1200">
                <a:solidFill>
                  <a:prstClr val="black"/>
                </a:solidFill>
              </a:rPr>
              <a:pPr/>
              <a:t>180</a:t>
            </a:fld>
            <a:endParaRPr lang="en-US" sz="1200">
              <a:solidFill>
                <a:prstClr val="black"/>
              </a:solidFill>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5691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766716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8613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12848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panose="020B0604020202020204" pitchFamily="34" charset="0"/>
                <a:ea typeface="+mn-ea"/>
                <a:cs typeface="Arial" panose="020B0604020202020204" pitchFamily="34" charset="0"/>
              </a:rPr>
              <a:t>Are you expectant?</a:t>
            </a:r>
            <a:r>
              <a:rPr lang="en-SG" b="0" dirty="0">
                <a:effectLst/>
                <a:latin typeface="Arial" panose="020B0604020202020204" pitchFamily="34" charset="0"/>
                <a:cs typeface="Arial" panose="020B0604020202020204" pitchFamily="34" charset="0"/>
              </a:rPr>
              <a:t> </a:t>
            </a:r>
            <a:endParaRPr lang="ar-SA" b="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0"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0"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284011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3250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45AFE8-FFF3-4146-9C4E-C2D6C6210E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Why the Exile?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1507FA-B884-F140-8C10-95CCBD0B8FE6}" type="slidenum">
              <a:rPr lang="en-US" sz="1200">
                <a:solidFill>
                  <a:prstClr val="black"/>
                </a:solidFill>
              </a:rPr>
              <a:pPr/>
              <a:t>24</a:t>
            </a:fld>
            <a:endParaRPr lang="en-US" sz="1200">
              <a:solidFill>
                <a:prstClr val="black"/>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C70EB-5A47-3549-8B29-A94B8F7E7F1D}" type="slidenum">
              <a:rPr lang="en-US" sz="1200">
                <a:solidFill>
                  <a:prstClr val="black"/>
                </a:solidFill>
              </a:rPr>
              <a:pPr/>
              <a:t>25</a:t>
            </a:fld>
            <a:endParaRPr lang="en-US" sz="1200">
              <a:solidFill>
                <a:prstClr val="black"/>
              </a:solidFill>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Jews traditionally have kept God's name holy by</a:t>
            </a:r>
            <a:r>
              <a:rPr lang="en-US" baseline="0"/>
              <a:t> not even uttering it.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5220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7A35E3-F963-A94F-B979-CCA26674247D}" type="slidenum">
              <a:rPr lang="en-US" sz="1200">
                <a:solidFill>
                  <a:prstClr val="black"/>
                </a:solidFill>
              </a:rPr>
              <a:pPr/>
              <a:t>27</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اكتساح لأخذ المملكة الشمالية بعيدًا.فالناس مشتتون – و</a:t>
            </a:r>
            <a:r>
              <a:rPr lang="ar-JO" b="1" dirty="0">
                <a:latin typeface="Times" charset="0"/>
                <a:ea typeface="ＭＳ Ｐゴシック" charset="0"/>
                <a:cs typeface="ＭＳ Ｐゴシック" charset="0"/>
              </a:rPr>
              <a:t>تم</a:t>
            </a:r>
            <a:r>
              <a:rPr lang="ar-JO" b="1" baseline="0" dirty="0">
                <a:latin typeface="Times" charset="0"/>
                <a:ea typeface="ＭＳ Ｐゴシック" charset="0"/>
                <a:cs typeface="ＭＳ Ｐゴシック" charset="0"/>
              </a:rPr>
              <a:t> استيعابهم من قبل </a:t>
            </a:r>
            <a:r>
              <a:rPr lang="ar-EG" b="1" dirty="0">
                <a:latin typeface="Times" charset="0"/>
                <a:ea typeface="ＭＳ Ｐゴシック" charset="0"/>
                <a:cs typeface="ＭＳ Ｐゴシック" charset="0"/>
              </a:rPr>
              <a:t>الأشوري</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1" dirty="0">
                <a:latin typeface="Times" charset="0"/>
                <a:ea typeface="ＭＳ Ｐゴシック" charset="0"/>
                <a:cs typeface="ＭＳ Ｐゴシック" charset="0"/>
              </a:rPr>
              <a:t>تشتتوا</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تدريجياً في جميع أنحاء العالم.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على</a:t>
            </a:r>
            <a:r>
              <a:rPr lang="ar-JO" b="1" baseline="0" dirty="0">
                <a:latin typeface="Times" charset="0"/>
                <a:ea typeface="ＭＳ Ｐゴシック" charset="0"/>
                <a:cs typeface="ＭＳ Ｐゴシック" charset="0"/>
              </a:rPr>
              <a:t> أي حال </a:t>
            </a:r>
            <a:r>
              <a:rPr lang="ar-EG" b="1" dirty="0">
                <a:latin typeface="Times" charset="0"/>
                <a:ea typeface="ＭＳ Ｐゴシック" charset="0"/>
                <a:cs typeface="ＭＳ Ｐゴシック" charset="0"/>
              </a:rPr>
              <a:t>… مملكة يهوذا الجنوبية تختبر نوعًا مختلفًا تمامًا من الحكم.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بحلول هذا الوقت ، هزم البابليون الآشوريين. ثم…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الملك البابلي نبوخذ نصر يوجه انتباهه الآن نحو يهوذا ، تلك المملكة الجنوبية المتبقية.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يهوذا .. حيث كان يوجد قلة من الملوك الصالحين ... المملكة استمرت لفترة أطول بنحو 150 سنة، أو ما مجموعه 350 سنة بعد الانقسام القومي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ثم في الهجمة الرهيبة لعام 586 قبل الميلاد ، يهوذا نفسه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يواجه غزو البابليين تحت حكم الملك نبوخذ نصر. دمر البابليون </a:t>
            </a:r>
            <a:r>
              <a:rPr lang="ar-JO" b="1" dirty="0">
                <a:latin typeface="Times" charset="0"/>
                <a:ea typeface="ＭＳ Ｐゴシック" charset="0"/>
                <a:cs typeface="ＭＳ Ｐゴシック" charset="0"/>
              </a:rPr>
              <a:t>أورشليم</a:t>
            </a:r>
            <a:r>
              <a:rPr lang="ar-EG" b="1" dirty="0">
                <a:latin typeface="Times" charset="0"/>
                <a:ea typeface="ＭＳ Ｐゴシック" charset="0"/>
                <a:cs typeface="ＭＳ Ｐゴシック" charset="0"/>
              </a:rPr>
              <a:t> بأكملها - بما في ذلك معبد سليمان العظيم. هذا هو التاريخ الثاني والمهم الذي يجب تذكره ... 586 قبل الميلاد.تم نقل مملكة يهوذا الجنوبية بعيدًا إلى الأسر البابلي الشهير ، وال</a:t>
            </a:r>
            <a:r>
              <a:rPr lang="ar-JO" b="1" dirty="0">
                <a:latin typeface="Times" charset="0"/>
                <a:ea typeface="ＭＳ Ｐゴシック" charset="0"/>
                <a:cs typeface="ＭＳ Ｐゴシック" charset="0"/>
              </a:rPr>
              <a:t>ذي</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سمى أحيانًا المنفى.</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Sovereign Departing and Return of Glory</a:t>
            </a:r>
          </a:p>
          <a:p>
            <a:pPr algn="l"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2116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إلى مدينة وبلد بعيدان حيث سيتحدث اثنان من أشهر أنبياء يهوذا ، دانيال وحزقيال ، ويكتبوا رسائل الرجاء الخاصة بهم في التنبؤ بالمسيح المجيد. في تصور هذا الفنان ، يمكنك أن تشعر بنكهة بابل ... تلك العاصمة الهائلة للعالم القديم.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 ، </a:t>
            </a:r>
            <a:r>
              <a:rPr lang="ar-EG" b="1" dirty="0">
                <a:latin typeface="Times" charset="0"/>
                <a:ea typeface="ＭＳ Ｐゴシック" charset="0"/>
                <a:cs typeface="ＭＳ Ｐゴシック" charset="0"/>
              </a:rPr>
              <a:t>تنتهي فترة الملكية ومجلدها في "ملف الكتاب المقدس".بما أن إسرائيل ويهوذا يواجهان حكم التشتيت لأحدهما ، والنفي المؤقت للآخر ، فإن التاريخ ينقلنا من الملوك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آخر أنواع المجتمعات الكتابية الثلاثة ، الأسر.</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تذكر أداة الذاكرة الهندسية لـ </a:t>
            </a:r>
            <a:r>
              <a:rPr lang="ar-JO" b="1" dirty="0">
                <a:latin typeface="Times" charset="0"/>
                <a:ea typeface="ＭＳ Ｐゴシック" charset="0"/>
                <a:cs typeface="ＭＳ Ｐゴシック" charset="0"/>
              </a:rPr>
              <a:t>فوضى</a:t>
            </a:r>
            <a:r>
              <a:rPr lang="ar-JO" b="1" baseline="0" dirty="0">
                <a:latin typeface="Times" charset="0"/>
                <a:ea typeface="ＭＳ Ｐゴシック" charset="0"/>
                <a:cs typeface="ＭＳ Ｐゴシック" charset="0"/>
              </a:rPr>
              <a:t> – ملكية – أسر</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نصل</a:t>
            </a:r>
            <a:r>
              <a:rPr lang="ar-JO" b="1" baseline="0" dirty="0">
                <a:latin typeface="Times" charset="0"/>
                <a:ea typeface="ＭＳ Ｐゴシック" charset="0"/>
                <a:cs typeface="ＭＳ Ｐゴシック" charset="0"/>
              </a:rPr>
              <a:t> إلى الملف الثامن للكتاب المقدس ، والمدعو ” أسر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إنه</a:t>
            </a:r>
            <a:r>
              <a:rPr lang="ar-JO" b="1" baseline="0" dirty="0">
                <a:latin typeface="Times" charset="0"/>
                <a:ea typeface="ＭＳ Ｐゴシック" charset="0"/>
                <a:cs typeface="ＭＳ Ｐゴシック" charset="0"/>
              </a:rPr>
              <a:t> خط الوقت ( الجدول الزمني ) ... يتحرك 500 سنة الآن أقرب إلى زمن المخلص... نحو 500 ق.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dirty="0">
                <a:latin typeface="Arial"/>
                <a:ea typeface="ＭＳ Ｐゴシック" charset="0"/>
                <a:cs typeface="Arial"/>
              </a:rPr>
              <a:t>تلخيصا لهذا الوقت </a:t>
            </a:r>
            <a:r>
              <a:rPr lang="ar-JO" dirty="0">
                <a:latin typeface="Arial"/>
                <a:ea typeface="ＭＳ Ｐゴシック" charset="0"/>
                <a:cs typeface="Arial"/>
              </a:rPr>
              <a:t>من</a:t>
            </a:r>
            <a:r>
              <a:rPr lang="ar-JO" baseline="0" dirty="0">
                <a:latin typeface="Arial"/>
                <a:ea typeface="ＭＳ Ｐゴシック" charset="0"/>
                <a:cs typeface="Arial"/>
              </a:rPr>
              <a:t> الملكية </a:t>
            </a:r>
            <a:r>
              <a:rPr lang="ar-EG" dirty="0">
                <a:latin typeface="Arial"/>
                <a:ea typeface="ＭＳ Ｐゴシック" charset="0"/>
                <a:cs typeface="Arial"/>
              </a:rPr>
              <a:t>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تذكر مرة أخرى هذا الاختلاف الحاسم عندما سقطت الممالك الشمالية والجنوبية. </a:t>
            </a:r>
            <a:r>
              <a:rPr lang="ar-JO" dirty="0">
                <a:latin typeface="Arial"/>
                <a:ea typeface="ＭＳ Ｐゴシック" charset="0"/>
                <a:cs typeface="Arial"/>
              </a:rPr>
              <a:t>ت</a:t>
            </a:r>
            <a:r>
              <a:rPr lang="ar-EG" dirty="0">
                <a:latin typeface="Arial"/>
                <a:ea typeface="ＭＳ Ｐゴシック" charset="0"/>
                <a:cs typeface="Arial"/>
              </a:rPr>
              <a:t>ذكر ذلك</a:t>
            </a:r>
            <a:r>
              <a:rPr lang="ar-JO" dirty="0">
                <a:latin typeface="Arial"/>
                <a:ea typeface="ＭＳ Ｐゴシック" charset="0"/>
                <a:cs typeface="Arial"/>
              </a:rPr>
              <a:t>.</a:t>
            </a:r>
          </a:p>
          <a:p>
            <a:pPr algn="r"/>
            <a:r>
              <a:rPr lang="ar-JO" dirty="0">
                <a:latin typeface="Arial"/>
                <a:ea typeface="ＭＳ Ｐゴシック" charset="0"/>
                <a:cs typeface="Arial"/>
              </a:rPr>
              <a:t> ////   </a:t>
            </a:r>
            <a:r>
              <a:rPr lang="ar-EG" dirty="0">
                <a:latin typeface="Arial"/>
                <a:ea typeface="ＭＳ Ｐゴシック" charset="0"/>
                <a:cs typeface="Arial"/>
              </a:rPr>
              <a:t>المملكة الشمالية ، إسرائيل ، تتعرض للهجوم من قبل آشور ،</a:t>
            </a:r>
            <a:r>
              <a:rPr lang="ar-JO" dirty="0">
                <a:latin typeface="Arial"/>
                <a:ea typeface="ＭＳ Ｐゴシック" charset="0"/>
                <a:cs typeface="Arial"/>
              </a:rPr>
              <a:t> </a:t>
            </a:r>
          </a:p>
          <a:p>
            <a:pPr algn="r"/>
            <a:r>
              <a:rPr lang="ar-JO" dirty="0">
                <a:latin typeface="Arial"/>
                <a:ea typeface="ＭＳ Ｐゴシック" charset="0"/>
                <a:cs typeface="Arial"/>
              </a:rPr>
              <a:t>  ////   تؤخذ إلى</a:t>
            </a:r>
            <a:r>
              <a:rPr lang="ar-EG" dirty="0">
                <a:latin typeface="Arial"/>
                <a:ea typeface="ＭＳ Ｐゴシック" charset="0"/>
                <a:cs typeface="Arial"/>
              </a:rPr>
              <a:t> الأسر ، ومع مرور الوقت ،</a:t>
            </a:r>
            <a:endParaRPr lang="ar-JO" dirty="0">
              <a:latin typeface="Arial"/>
              <a:ea typeface="ＭＳ Ｐゴシック" charset="0"/>
              <a:cs typeface="Arial"/>
            </a:endParaRPr>
          </a:p>
          <a:p>
            <a:pPr algn="r"/>
            <a:r>
              <a:rPr lang="ar-JO" dirty="0">
                <a:latin typeface="Arial"/>
                <a:ea typeface="ＭＳ Ｐゴシック" charset="0"/>
                <a:cs typeface="Arial"/>
              </a:rPr>
              <a:t>   ////   تم </a:t>
            </a:r>
            <a:r>
              <a:rPr lang="ar-EG" dirty="0">
                <a:latin typeface="Arial"/>
                <a:ea typeface="ＭＳ Ｐゴシック" charset="0"/>
                <a:cs typeface="Arial"/>
              </a:rPr>
              <a:t>استيعابها في مجتمعات أخرى.</a:t>
            </a:r>
            <a:endParaRPr lang="ar-JO" dirty="0">
              <a:latin typeface="Arial"/>
              <a:ea typeface="ＭＳ Ｐゴシック" charset="0"/>
              <a:cs typeface="Arial"/>
            </a:endParaRPr>
          </a:p>
          <a:p>
            <a:pPr algn="r"/>
            <a:r>
              <a:rPr lang="ar-EG" dirty="0">
                <a:latin typeface="Arial"/>
                <a:ea typeface="ＭＳ Ｐゴシック" charset="0"/>
                <a:cs typeface="Arial"/>
              </a:rPr>
              <a:t>لكن يهوذا والمملكة الجنوبية وشعبها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غز</a:t>
            </a:r>
            <a:r>
              <a:rPr lang="ar-JO" dirty="0">
                <a:latin typeface="Arial"/>
                <a:ea typeface="ＭＳ Ｐゴシック" charset="0"/>
                <a:cs typeface="Arial"/>
              </a:rPr>
              <a:t>ت</a:t>
            </a:r>
            <a:r>
              <a:rPr lang="ar-EG" dirty="0">
                <a:latin typeface="Arial"/>
                <a:ea typeface="ＭＳ Ｐゴシック" charset="0"/>
                <a:cs typeface="Arial"/>
              </a:rPr>
              <a:t>ها بابل في عهد نبوخذ نصر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تم الاستيلاء عليها </a:t>
            </a:r>
            <a:r>
              <a:rPr lang="ar-JO" dirty="0">
                <a:latin typeface="Arial"/>
                <a:ea typeface="ＭＳ Ｐゴシック" charset="0"/>
                <a:cs typeface="Arial"/>
              </a:rPr>
              <a:t>من</a:t>
            </a:r>
            <a:r>
              <a:rPr lang="ar-EG" dirty="0">
                <a:latin typeface="Arial"/>
                <a:ea typeface="ＭＳ Ｐゴシック" charset="0"/>
                <a:cs typeface="Arial"/>
              </a:rPr>
              <a:t> بابل من أجل أسر مؤقت. لكن يهوذا مقدر لها أن تستمر في لعب مركز الصدارة في تاريخ الأرض في المستقبل الطويل.</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يهوذا محفوظ</a:t>
            </a:r>
            <a:r>
              <a:rPr lang="ar-JO" dirty="0">
                <a:latin typeface="Arial"/>
                <a:ea typeface="ＭＳ Ｐゴシック" charset="0"/>
                <a:cs typeface="Arial"/>
              </a:rPr>
              <a:t>ة</a:t>
            </a:r>
            <a:r>
              <a:rPr lang="ar-EG" dirty="0">
                <a:latin typeface="Arial"/>
                <a:ea typeface="ＭＳ Ｐゴシック" charset="0"/>
                <a:cs typeface="Arial"/>
              </a:rPr>
              <a:t> وعاد</a:t>
            </a:r>
            <a:r>
              <a:rPr lang="ar-JO" dirty="0">
                <a:latin typeface="Arial"/>
                <a:ea typeface="ＭＳ Ｐゴシック" charset="0"/>
                <a:cs typeface="Arial"/>
              </a:rPr>
              <a:t>ت</a:t>
            </a:r>
            <a:r>
              <a:rPr lang="ar-EG" dirty="0">
                <a:latin typeface="Arial"/>
                <a:ea typeface="ＭＳ Ｐゴシック" charset="0"/>
                <a:cs typeface="Arial"/>
              </a:rPr>
              <a:t> في النهاية إلى الأرض.</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لماذا؟</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لأن المسيح المنتظر ... الذي تنبأ به منذ زمن طويل ... كان مقدرًا </a:t>
            </a:r>
            <a:r>
              <a:rPr lang="ar-JO" dirty="0">
                <a:latin typeface="Arial"/>
                <a:ea typeface="ＭＳ Ｐゴシック" charset="0"/>
                <a:cs typeface="Arial"/>
              </a:rPr>
              <a:t>من</a:t>
            </a:r>
            <a:r>
              <a:rPr lang="ar-JO" baseline="0" dirty="0">
                <a:latin typeface="Arial"/>
                <a:ea typeface="ＭＳ Ｐゴシック" charset="0"/>
                <a:cs typeface="Arial"/>
              </a:rPr>
              <a:t> خلال </a:t>
            </a:r>
            <a:r>
              <a:rPr lang="ar-EG" dirty="0">
                <a:latin typeface="Arial"/>
                <a:ea typeface="ＭＳ Ｐゴシック" charset="0"/>
                <a:cs typeface="Arial"/>
              </a:rPr>
              <a:t>أنبياء العهد القديم أن يظهر من خلال سلالة</a:t>
            </a:r>
            <a:r>
              <a:rPr lang="ar-JO" dirty="0">
                <a:latin typeface="Arial"/>
                <a:ea typeface="ＭＳ Ｐゴシック" charset="0"/>
                <a:cs typeface="Arial"/>
              </a:rPr>
              <a:t> سبط </a:t>
            </a:r>
            <a:r>
              <a:rPr lang="ar-EG" dirty="0">
                <a:latin typeface="Arial"/>
                <a:ea typeface="ＭＳ Ｐゴシック" charset="0"/>
                <a:cs typeface="Arial"/>
              </a:rPr>
              <a:t> يهوذا .</a:t>
            </a:r>
            <a:endParaRPr lang="en-US" dirty="0">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a:ea typeface="ＭＳ Ｐゴシック" charset="0"/>
                <a:cs typeface="Arial"/>
              </a:rPr>
              <a:t>خلال تلك الرحلات الصعبة للعودة إلى إسرائيل من بابل ، انتقلت ثلاثة أسماء مشهورة إلى القيادة الوطنية.</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تذكر هذه الأسماء من خلال تذكر كلمة </a:t>
            </a:r>
            <a:r>
              <a:rPr lang="ar-JO" b="1" dirty="0">
                <a:latin typeface="Arial"/>
                <a:ea typeface="ＭＳ Ｐゴシック" charset="0"/>
                <a:cs typeface="Arial"/>
              </a:rPr>
              <a:t>ز - ع - ن</a:t>
            </a:r>
          </a:p>
          <a:p>
            <a:pPr algn="r"/>
            <a:r>
              <a:rPr lang="en-US" b="1" dirty="0">
                <a:latin typeface="Arial"/>
                <a:ea typeface="ＭＳ Ｐゴシック" charset="0"/>
                <a:cs typeface="Arial"/>
              </a:rPr>
              <a:t> ... </a:t>
            </a:r>
            <a:r>
              <a:rPr lang="ar-EG" b="1" dirty="0">
                <a:latin typeface="Arial"/>
                <a:ea typeface="ＭＳ Ｐゴシック" charset="0"/>
                <a:cs typeface="Arial"/>
              </a:rPr>
              <a:t>هؤلاء الرجال الثلاثة العظماء ، الذين يطلق عليهم أحيانًا دبلوماسيون-كهنة ، بالترتيب ، كانوا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زربابل ...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عزرا ... و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 نحميا.</a:t>
            </a:r>
            <a:endParaRPr lang="en-US" b="1" dirty="0">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 212, 236</a:t>
            </a:r>
          </a:p>
          <a:p>
            <a:r>
              <a:rPr lang="en-US" dirty="0">
                <a:cs typeface="ＭＳ Ｐゴシック" charset="0"/>
              </a:rPr>
              <a:t>OS-27-Daniel-105</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a:ea typeface="ＭＳ Ｐゴシック" charset="0"/>
                <a:cs typeface="Arial"/>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1" dirty="0">
              <a:latin typeface="Arial"/>
              <a:ea typeface="ＭＳ Ｐゴシック" charset="0"/>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Common-402</a:t>
            </a:r>
          </a:p>
          <a:p>
            <a:r>
              <a:rPr lang="en-US" dirty="0"/>
              <a:t>OB-Babylonians</a:t>
            </a:r>
          </a:p>
          <a:p>
            <a:r>
              <a:rPr lang="en-US" dirty="0"/>
              <a:t>OS-27-Daniel-57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3ABCA3-C2D5-FC4E-940F-0D7933C3833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1189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31273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C409B8-013C-FE40-A555-8A56367A00C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1CE742-1110-514D-B9A5-F4317EED2D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7CFB63-9D1E-B84D-8BC6-2C0FFE599B2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15F47-E3D1-1347-AD5B-EEFE185799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E73B77-B18F-AC41-8A25-0D24074CA87D}"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534530" name="Rectangle 2"/>
          <p:cNvSpPr>
            <a:spLocks noGrp="1" noRot="1" noChangeAspect="1" noChangeArrowheads="1" noTextEdit="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32551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0704E2-1AA5-B64F-ACF9-3A662D10F94A}" type="slidenum">
              <a:rPr lang="en-US" sz="1200">
                <a:solidFill>
                  <a:srgbClr val="000000"/>
                </a:solidFill>
              </a:rPr>
              <a:pPr eaLnBrk="1" hangingPunct="1"/>
              <a:t>58</a:t>
            </a:fld>
            <a:endParaRPr lang="en-US" sz="1200">
              <a:solidFill>
                <a:srgbClr val="000000"/>
              </a:solidFill>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7428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C48D57-38A1-F740-90E8-7498E6B1DF28}" type="slidenum">
              <a:rPr lang="en-US" sz="1200">
                <a:solidFill>
                  <a:srgbClr val="000000"/>
                </a:solidFill>
                <a:latin typeface="Times New Roman" charset="0"/>
              </a:rPr>
              <a:pPr eaLnBrk="1" hangingPunct="1"/>
              <a:t>59</a:t>
            </a:fld>
            <a:endParaRPr lang="en-US" sz="1200">
              <a:solidFill>
                <a:srgbClr val="000000"/>
              </a:solidFill>
              <a:latin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802646-2EC0-8E43-A88D-561162C0436B}" type="slidenum">
              <a:rPr lang="en-US" sz="1200">
                <a:solidFill>
                  <a:srgbClr val="000000"/>
                </a:solidFill>
                <a:latin typeface="Times New Roman" charset="0"/>
              </a:rPr>
              <a:pPr eaLnBrk="1" hangingPunct="1"/>
              <a:t>60</a:t>
            </a:fld>
            <a:endParaRPr lang="en-US" sz="1200">
              <a:solidFill>
                <a:srgbClr val="000000"/>
              </a:solidFill>
              <a:latin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BC3774-B35A-0B41-AF9F-FA074198290C}" type="slidenum">
              <a:rPr lang="en-US" sz="1200">
                <a:solidFill>
                  <a:srgbClr val="000000"/>
                </a:solidFill>
                <a:latin typeface="Times New Roman" charset="0"/>
              </a:rPr>
              <a:pPr eaLnBrk="1" hangingPunct="1"/>
              <a:t>61</a:t>
            </a:fld>
            <a:endParaRPr lang="en-US" sz="1200">
              <a:solidFill>
                <a:srgbClr val="000000"/>
              </a:solidFill>
              <a:latin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0CF156-EADE-B246-88D0-76CCFC63A339}" type="slidenum">
              <a:rPr lang="en-US" sz="1200">
                <a:solidFill>
                  <a:srgbClr val="000000"/>
                </a:solidFill>
                <a:latin typeface="Times New Roman" charset="0"/>
              </a:rPr>
              <a:pPr eaLnBrk="1" hangingPunct="1"/>
              <a:t>62</a:t>
            </a:fld>
            <a:endParaRPr lang="en-US" sz="1200">
              <a:solidFill>
                <a:srgbClr val="000000"/>
              </a:solidFill>
              <a:latin typeface="Times New Roman" charset="0"/>
            </a:endParaRPr>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8CB944-C294-3142-ABB8-4E43B88DFE5E}" type="slidenum">
              <a:rPr lang="en-US" sz="1200">
                <a:solidFill>
                  <a:srgbClr val="000000"/>
                </a:solidFill>
                <a:latin typeface="Times New Roman" charset="0"/>
              </a:rPr>
              <a:pPr eaLnBrk="1" hangingPunct="1"/>
              <a:t>63</a:t>
            </a:fld>
            <a:endParaRPr lang="en-US" sz="1200">
              <a:solidFill>
                <a:srgbClr val="000000"/>
              </a:solidFill>
              <a:latin typeface="Times New Roman" charset="0"/>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D14E09-8E62-6B46-BCFF-F455603D41E7}" type="slidenum">
              <a:rPr lang="en-US" sz="1200">
                <a:solidFill>
                  <a:srgbClr val="000000"/>
                </a:solidFill>
                <a:latin typeface="Times New Roman" charset="0"/>
              </a:rPr>
              <a:pPr eaLnBrk="1" hangingPunct="1"/>
              <a:t>69</a:t>
            </a:fld>
            <a:endParaRPr lang="en-US" sz="1200">
              <a:solidFill>
                <a:srgbClr val="000000"/>
              </a:solidFill>
              <a:latin typeface="Times New Roman"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Are you expectant? I don’t mean pregnant! But when a baby is born, we can’t help but look ahead.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Yet sometimes it seems that our best days are past.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4267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We are in a current difficulty.</a:t>
            </a:r>
          </a:p>
          <a:p>
            <a:r>
              <a:rPr lang="en-US" dirty="0">
                <a:latin typeface="Arial" panose="020B0604020202020204" pitchFamily="34" charset="0"/>
                <a:cs typeface="Arial" panose="020B0604020202020204" pitchFamily="34" charset="0"/>
              </a:rPr>
              <a:t>We make errors that we used to not make.</a:t>
            </a:r>
          </a:p>
          <a:p>
            <a:r>
              <a:rPr lang="en-US" dirty="0">
                <a:latin typeface="Arial" panose="020B0604020202020204" pitchFamily="34" charset="0"/>
                <a:cs typeface="Arial" panose="020B0604020202020204" pitchFamily="34" charset="0"/>
              </a:rPr>
              <a:t>Our relationships have seen better days.</a:t>
            </a:r>
          </a:p>
          <a:p>
            <a:r>
              <a:rPr lang="en-US" dirty="0">
                <a:latin typeface="Arial" panose="020B0604020202020204" pitchFamily="34" charset="0"/>
                <a:cs typeface="Arial" panose="020B0604020202020204" pitchFamily="34" charset="0"/>
              </a:rPr>
              <a:t>We suffer for our faith.</a:t>
            </a:r>
          </a:p>
          <a:p>
            <a:r>
              <a:rPr lang="en-US" dirty="0">
                <a:latin typeface="Arial" panose="020B0604020202020204" pitchFamily="34" charset="0"/>
                <a:cs typeface="Arial" panose="020B0604020202020204" pitchFamily="34" charset="0"/>
              </a:rPr>
              <a:t>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908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Idolatry sounds much like today when we see that Millennials (those ages 20-38) turn away from the faith of their parents.</a:t>
            </a:r>
          </a:p>
          <a:p>
            <a:r>
              <a:rPr lang="en-US" b="0" dirty="0"/>
              <a:t>George Barna did a 2021 study that compares Millennials with the GenX and Boomer and Builder generations.</a:t>
            </a:r>
          </a:p>
          <a:p>
            <a:r>
              <a:rPr lang="en-US" b="0" dirty="0"/>
              <a:t>Sady, a full 44% rely heavily on Moralistic Therapeutic Deism to make decisions.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That means they determine right and wrong (morals) by means of what makes them feel better (therapeutic) as if God made the world and does not interact with us (deism).</a:t>
            </a:r>
            <a:r>
              <a:rPr lang="en-US" dirty="0">
                <a:effectLst/>
              </a:rPr>
              <a:t> </a:t>
            </a:r>
            <a:endParaRPr lang="en-US" b="0" dirty="0"/>
          </a:p>
          <a:p>
            <a:r>
              <a:rPr lang="en-US" b="0" dirty="0"/>
              <a:t>Only 9% adhere to biblical theism—the God of the Bible is their authority.</a:t>
            </a:r>
          </a:p>
          <a:p>
            <a:r>
              <a:rPr lang="en-US" b="0" dirty="0"/>
              <a:t>This can make us think that God’s glory has left!</a:t>
            </a:r>
          </a:p>
          <a:p>
            <a:r>
              <a:rPr lang="en-US" b="0" dirty="0"/>
              <a:t>_______</a:t>
            </a:r>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17921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cs typeface="Arial" panose="020B0604020202020204" pitchFamily="34" charset="0"/>
              </a:rPr>
              <a:t>The overarching conclusion of the research was that most Americans have not been seduced into fully embracing any of those particular competing worldview as much as they have simply taken bits and pieces from each of the alternative life philosophies and woven them together into a customized blend of beliefs and behaviors. That resulting worldview is known as Syncretism. The </a:t>
            </a:r>
            <a:r>
              <a:rPr lang="en-US" sz="1200" i="1" kern="1200" dirty="0">
                <a:solidFill>
                  <a:schemeClr val="tx1"/>
                </a:solidFill>
                <a:effectLst/>
                <a:latin typeface="Arial" panose="020B0604020202020204" pitchFamily="34" charset="0"/>
                <a:cs typeface="Arial" panose="020B0604020202020204" pitchFamily="34" charset="0"/>
              </a:rPr>
              <a:t>Inventory </a:t>
            </a:r>
            <a:r>
              <a:rPr lang="en-US" sz="1200" kern="1200" dirty="0">
                <a:solidFill>
                  <a:schemeClr val="tx1"/>
                </a:solidFill>
                <a:effectLst/>
                <a:latin typeface="Arial" panose="020B0604020202020204" pitchFamily="34" charset="0"/>
                <a:cs typeface="Arial" panose="020B0604020202020204" pitchFamily="34" charset="0"/>
              </a:rPr>
              <a:t>estimated that while only 6 percent of adults possess the biblical worldview, an overwhelming 88 percent are characterized by Syncretism.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In studying the worldviews upon which each generation is most dependent, the Cultural Research Center reached another surprising conclusion, as well. Millennials (along with Gen Xers) are considerably more likely than older generations to rely more upon Moralistic Therapeutic Deism for worldview guidance than upon any of the other worldview alternatives tested.</a:t>
            </a:r>
          </a:p>
          <a:p>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Moralistic Therapeutic Deism (MTD) is a worldview initially identified and named by sociologists Christian Smith and Melinda Denton. They introduced their findings and conclusions in their book, </a:t>
            </a:r>
            <a:r>
              <a:rPr lang="en-US" sz="1200" i="1" kern="1200" dirty="0">
                <a:solidFill>
                  <a:schemeClr val="tx1"/>
                </a:solidFill>
                <a:effectLst/>
                <a:latin typeface="Arial" panose="020B0604020202020204" pitchFamily="34" charset="0"/>
                <a:cs typeface="Arial" panose="020B0604020202020204" pitchFamily="34" charset="0"/>
              </a:rPr>
              <a:t>Soul Searching</a:t>
            </a:r>
            <a:r>
              <a:rPr lang="en-US" sz="1200" kern="1200" dirty="0">
                <a:solidFill>
                  <a:schemeClr val="tx1"/>
                </a:solidFill>
                <a:effectLst/>
                <a:latin typeface="Arial" panose="020B0604020202020204" pitchFamily="34" charset="0"/>
                <a:cs typeface="Arial" panose="020B0604020202020204" pitchFamily="34" charset="0"/>
              </a:rPr>
              <a:t>, published in 2005 and which was based on national research among the teenagers of the turn of the millennium. In the course of their research, the two academicians identified several core beliefs that characterized the thinking and behavior of the group. Those components included: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belief in a God who remains distant from people’s lives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people are supposed to be good to each other (i.e., moral)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the universal purpose of life is being happy and feeling good about oneself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there are no absolute moral truths</a:t>
            </a:r>
            <a:br>
              <a:rPr lang="en-US" sz="1200" kern="1200" dirty="0">
                <a:solidFill>
                  <a:schemeClr val="tx1"/>
                </a:solidFill>
                <a:effectLst/>
                <a:latin typeface="Arial" panose="020B0604020202020204" pitchFamily="34" charset="0"/>
                <a:cs typeface="Arial" panose="020B0604020202020204" pitchFamily="34" charset="0"/>
              </a:rPr>
            </a:br>
            <a:r>
              <a:rPr lang="en-US" sz="1200" kern="1200" dirty="0">
                <a:solidFill>
                  <a:schemeClr val="tx1"/>
                </a:solidFill>
                <a:effectLst/>
                <a:latin typeface="Arial" panose="020B0604020202020204" pitchFamily="34" charset="0"/>
                <a:cs typeface="Arial" panose="020B0604020202020204" pitchFamily="34" charset="0"/>
              </a:rPr>
              <a:t>• God allows “good people” into Heaven</a:t>
            </a:r>
            <a:br>
              <a:rPr lang="en-US" sz="1200" kern="1200" dirty="0">
                <a:solidFill>
                  <a:schemeClr val="tx1"/>
                </a:solidFill>
                <a:effectLst/>
                <a:latin typeface="Arial" panose="020B0604020202020204" pitchFamily="34" charset="0"/>
                <a:cs typeface="Arial" panose="020B0604020202020204" pitchFamily="34" charset="0"/>
              </a:rPr>
            </a:br>
            <a:r>
              <a:rPr lang="en-US" sz="1200" kern="1200" dirty="0">
                <a:solidFill>
                  <a:schemeClr val="tx1"/>
                </a:solidFill>
                <a:effectLst/>
                <a:latin typeface="Arial" panose="020B0604020202020204" pitchFamily="34" charset="0"/>
                <a:cs typeface="Arial" panose="020B0604020202020204" pitchFamily="34" charset="0"/>
              </a:rPr>
              <a:t>• God places very limited demands on people" (</a:t>
            </a:r>
            <a:r>
              <a:rPr lang="en-US" b="0" dirty="0">
                <a:latin typeface="Arial" panose="020B0604020202020204" pitchFamily="34" charset="0"/>
                <a:cs typeface="Arial" panose="020B0604020202020204" pitchFamily="34" charset="0"/>
              </a:rPr>
              <a:t>George Barna, "</a:t>
            </a:r>
            <a:r>
              <a:rPr lang="en-US" sz="1200" b="0" i="1" kern="1200" dirty="0">
                <a:solidFill>
                  <a:schemeClr val="tx1"/>
                </a:solidFill>
                <a:effectLst/>
                <a:latin typeface="Arial" panose="020B0604020202020204" pitchFamily="34" charset="0"/>
                <a:cs typeface="Arial" panose="020B0604020202020204" pitchFamily="34" charset="0"/>
              </a:rPr>
              <a:t>New Insights into the Generation of Growing Influence: Millennials In America," </a:t>
            </a:r>
            <a:r>
              <a:rPr lang="en-US" sz="1200" b="0" i="0" kern="1200" dirty="0">
                <a:solidFill>
                  <a:schemeClr val="tx1"/>
                </a:solidFill>
                <a:effectLst/>
                <a:latin typeface="Arial" panose="020B0604020202020204" pitchFamily="34" charset="0"/>
                <a:cs typeface="Arial" panose="020B0604020202020204" pitchFamily="34" charset="0"/>
              </a:rPr>
              <a:t>A Research Report by George Barna, Cultural Research Center at Arizona Christian University </a:t>
            </a:r>
            <a:r>
              <a:rPr lang="en-US" b="0" dirty="0">
                <a:latin typeface="Arial" panose="020B0604020202020204" pitchFamily="34" charset="0"/>
                <a:cs typeface="Arial" panose="020B0604020202020204" pitchFamily="34" charset="0"/>
              </a:rPr>
              <a:t>PDF by Foundations for Freedom, October 2021), page 54.</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www.arizonachristian.edu</a:t>
            </a:r>
            <a:r>
              <a:rPr lang="en-US" b="0" dirty="0">
                <a:latin typeface="Arial" panose="020B0604020202020204" pitchFamily="34" charset="0"/>
                <a:cs typeface="Arial" panose="020B0604020202020204" pitchFamily="34" charset="0"/>
              </a:rPr>
              <a:t>/wp-content/uploads/2021/10/George-Barna-Millennial-Report-2021-FINAL-Web.pdf</a:t>
            </a:r>
          </a:p>
          <a:p>
            <a:r>
              <a:rPr lang="en-US" b="0" dirty="0">
                <a:latin typeface="Arial" panose="020B0604020202020204" pitchFamily="34" charset="0"/>
                <a:cs typeface="Arial" panose="020B0604020202020204" pitchFamily="34" charset="0"/>
              </a:rPr>
              <a:t>Accessed 24 May 2022</a:t>
            </a:r>
          </a:p>
          <a:p>
            <a:endParaRPr lang="en-US" b="0" dirty="0">
              <a:latin typeface="Arial" panose="020B0604020202020204" pitchFamily="34" charset="0"/>
              <a:cs typeface="Arial" panose="020B0604020202020204" pitchFamily="34" charset="0"/>
            </a:endParaRPr>
          </a:p>
          <a:p>
            <a:r>
              <a:rPr lang="en-US" sz="1200" b="0" i="1" kern="1200" dirty="0">
                <a:solidFill>
                  <a:schemeClr val="tx1"/>
                </a:solidFill>
                <a:effectLst/>
                <a:latin typeface="Arial" panose="020B0604020202020204" pitchFamily="34" charset="0"/>
                <a:cs typeface="Arial" panose="020B0604020202020204" pitchFamily="34" charset="0"/>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37783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today we will look at Ezekiel where the keyword is GLORY! We will address this question…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106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Our hope is in God, so when God himself removes his glory and presence in our lives, we need to know what to do!</a:t>
            </a:r>
          </a:p>
          <a:p>
            <a:r>
              <a:rPr lang="en-US" dirty="0">
                <a:latin typeface="Arial" panose="020B0604020202020204" pitchFamily="34" charset="0"/>
                <a:cs typeface="Arial" panose="020B0604020202020204" pitchFamily="34" charset="0"/>
              </a:rPr>
              <a:t>We often can tell that something is wrong. However, knowing what to do about it escapes us.</a:t>
            </a:r>
          </a:p>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p>
          <a:p>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Ezekiel was an exile with the exiles, yet he witnessed God’s glory departing the temple in Jerusalem and then returning in the future.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Nebuchadnezzar</a:t>
            </a:r>
            <a:r>
              <a:rPr lang="en-US" baseline="0" dirty="0">
                <a:latin typeface="Arial"/>
                <a:ea typeface="ＭＳ Ｐゴシック" charset="0"/>
                <a:cs typeface="Arial"/>
              </a:rPr>
              <a:t> actually had SIX</a:t>
            </a:r>
            <a:r>
              <a:rPr lang="en-US" dirty="0">
                <a:latin typeface="Arial"/>
                <a:ea typeface="ＭＳ Ｐゴシック" charset="0"/>
                <a:cs typeface="Arial"/>
              </a:rPr>
              <a:t> deportations to Babylon. The</a:t>
            </a:r>
            <a:r>
              <a:rPr lang="en-US" baseline="0" dirty="0">
                <a:latin typeface="Arial"/>
                <a:ea typeface="ＭＳ Ｐゴシック" charset="0"/>
                <a:cs typeface="Arial"/>
              </a:rPr>
              <a:t> 597 BC deportation </a:t>
            </a:r>
            <a:r>
              <a:rPr lang="en-US" dirty="0">
                <a:latin typeface="Arial"/>
                <a:ea typeface="ＭＳ Ｐゴシック" charset="0"/>
                <a:cs typeface="Arial"/>
              </a:rPr>
              <a:t>was the third of the six and the first of 2 major deportations, with 10,000 people deported</a:t>
            </a:r>
            <a:r>
              <a:rPr lang="en-US" dirty="0">
                <a:latin typeface="Calibri" charset="0"/>
                <a:cs typeface="ＭＳ Ｐゴシック" charset="0"/>
              </a:rPr>
              <a:t>.</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Common-319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OS-12-2Kings-230</a:t>
            </a:r>
          </a:p>
          <a:p>
            <a:r>
              <a:rPr lang="en-US" dirty="0">
                <a:cs typeface="ＭＳ Ｐゴシック" charset="0"/>
              </a:rPr>
              <a:t>OS-14-2Chron-283</a:t>
            </a:r>
          </a:p>
          <a:p>
            <a:r>
              <a:rPr lang="en-US" dirty="0">
                <a:cs typeface="ＭＳ Ｐゴシック" charset="0"/>
              </a:rPr>
              <a:t>OS-24-Jeremiah-140</a:t>
            </a:r>
          </a:p>
          <a:p>
            <a:r>
              <a:rPr lang="en-US" dirty="0">
                <a:latin typeface="Arial" panose="020B0604020202020204" pitchFamily="34" charset="0"/>
                <a:ea typeface="ＭＳ Ｐゴシック" charset="0"/>
                <a:cs typeface="Arial" panose="020B0604020202020204" pitchFamily="34" charset="0"/>
              </a:rPr>
              <a:t>BE-26-Ezekiel-8</a:t>
            </a:r>
          </a:p>
          <a:p>
            <a:r>
              <a:rPr lang="en-US" dirty="0">
                <a:latin typeface="Arial" panose="020B0604020202020204" pitchFamily="34" charset="0"/>
                <a:ea typeface="ＭＳ Ｐゴシック" charset="0"/>
                <a:cs typeface="Arial" panose="020B0604020202020204" pitchFamily="34" charset="0"/>
              </a:rPr>
              <a:t>OS-26-Ezekiel1-3-slide 80</a:t>
            </a:r>
          </a:p>
          <a:p>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E795ED-E963-6140-BBF0-D8C75DCF43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Both Daniel and Jeremiah were ministering at the same time as Ezekiel in their various capacities.</a:t>
            </a:r>
          </a:p>
          <a:p>
            <a:r>
              <a:rPr lang="en-US" dirty="0">
                <a:latin typeface="Times New Roman" charset="0"/>
                <a:ea typeface="ＭＳ Ｐゴシック" charset="0"/>
                <a:cs typeface="ＭＳ Ｐゴシック" charset="0"/>
              </a:rPr>
              <a:t>Daniel was playing a vital role in the palace to shape public policy by advising the king.</a:t>
            </a:r>
          </a:p>
          <a:p>
            <a:r>
              <a:rPr lang="en-US" dirty="0">
                <a:latin typeface="Times New Roman" charset="0"/>
                <a:ea typeface="ＭＳ Ｐゴシック" charset="0"/>
                <a:cs typeface="ＭＳ Ｐゴシック" charset="0"/>
              </a:rPr>
              <a:t>Jeremiah was also playing his key role back in Jerusalem by living among the people as well as giving messages to Judah’s kings. </a:t>
            </a:r>
          </a:p>
          <a:p>
            <a:r>
              <a:rPr lang="en-US" dirty="0">
                <a:latin typeface="Times New Roman" charset="0"/>
                <a:ea typeface="ＭＳ Ｐゴシック" charset="0"/>
                <a:cs typeface="ＭＳ Ｐゴシック" charset="0"/>
              </a:rPr>
              <a:t>Ezekiel was an exile with the exiles. As the people in Babylon waited to see what will happen to their homeland, they needed to be expectant of what God will do once again with the temple and their land.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Note that Millennials are spiritual</a:t>
            </a:r>
            <a:r>
              <a:rPr lang="en-US" b="0" dirty="0"/>
              <a:t>, for nearly half claim to pray each week</a:t>
            </a:r>
          </a:p>
          <a:p>
            <a:r>
              <a:rPr lang="en-US" b="0" dirty="0"/>
              <a:t>• and 42% worship or thank God</a:t>
            </a:r>
          </a:p>
          <a:p>
            <a:r>
              <a:rPr lang="en-US" b="0" dirty="0"/>
              <a:t>• But which God? Only 38% supposedly possess a biblical view of God—but as we saw in the other chart, only 9% have a biblical worldview! Sounds like the people of Ezekiel's day who prayed to idols. </a:t>
            </a:r>
          </a:p>
          <a:p>
            <a:r>
              <a:rPr lang="en-US" b="0" dirty="0"/>
              <a:t>_______</a:t>
            </a:r>
          </a:p>
          <a:p>
            <a:r>
              <a:rPr lang="en-US" b="0" dirty="0"/>
              <a:t>George Barna, "</a:t>
            </a:r>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New Insights into the Generation of Growing Influence: Millennials In America," </a:t>
            </a:r>
            <a:r>
              <a:rPr lang="en-US" sz="1200" b="0" i="0" kern="1200" dirty="0">
                <a:solidFill>
                  <a:schemeClr val="tx1"/>
                </a:solidFill>
                <a:effectLst/>
                <a:latin typeface="Times New Roman" pitchFamily="-108" charset="0"/>
                <a:ea typeface="ＭＳ Ｐゴシック" pitchFamily="-111" charset="-128"/>
                <a:cs typeface="ＭＳ Ｐゴシック" pitchFamily="-111" charset="-128"/>
              </a:rPr>
              <a:t>A Research Report by George Barna, Cultural Research Center at Arizona Christian University </a:t>
            </a:r>
            <a:r>
              <a:rPr lang="en-US" b="0" dirty="0"/>
              <a:t>PDF by Foundations for Freedom, October 2021.</a:t>
            </a:r>
          </a:p>
          <a:p>
            <a:endParaRPr lang="en-US" b="0" dirty="0"/>
          </a:p>
          <a:p>
            <a:r>
              <a:rPr lang="en-US" b="0" dirty="0"/>
              <a:t>https://</a:t>
            </a:r>
            <a:r>
              <a:rPr lang="en-US" b="0" dirty="0" err="1"/>
              <a:t>www.arizonachristian.edu</a:t>
            </a:r>
            <a:r>
              <a:rPr lang="en-US" b="0" dirty="0"/>
              <a:t>/wp-content/uploads/2021/10/George-Barna-Millennial-Report-2021-FINAL-Web.pdf</a:t>
            </a:r>
          </a:p>
          <a:p>
            <a:r>
              <a:rPr lang="en-US" b="0" dirty="0"/>
              <a:t>Accessed 24 May 2022</a:t>
            </a:r>
          </a:p>
          <a:p>
            <a:endParaRPr lang="en-US" b="0" dirty="0"/>
          </a:p>
          <a:p>
            <a:r>
              <a:rPr lang="en-US" sz="1200" b="0" i="1" kern="1200" dirty="0">
                <a:solidFill>
                  <a:schemeClr val="tx1"/>
                </a:solidFill>
                <a:effectLst/>
                <a:latin typeface="Times New Roman" pitchFamily="-108" charset="0"/>
                <a:ea typeface="ＭＳ Ｐゴシック" pitchFamily="-111" charset="-128"/>
                <a:cs typeface="ＭＳ Ｐゴシック" pitchFamily="-111" charset="-128"/>
              </a:rPr>
              <a:t>The Cultural Research Center at Arizona Christian University exists to advance the Kingdom of God by conducting culture and worldview studies that provide research and resources to inform and mobilize strategic engagement in cultural transformation.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2041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97423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9580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OS-24-Jeremiah-34</a:t>
            </a:r>
          </a:p>
          <a:p>
            <a:r>
              <a:rPr lang="en-US" dirty="0"/>
              <a:t>OS-25-Lamentations-7</a:t>
            </a:r>
          </a:p>
          <a:p>
            <a:r>
              <a:rPr lang="en-US" dirty="0"/>
              <a:t>OS-26-Ezke1-39-slide 87</a:t>
            </a:r>
          </a:p>
          <a:p>
            <a:r>
              <a:rPr lang="en-US" dirty="0"/>
              <a:t>OS-27-Daniel-153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9369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34555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9F32E9-C7B5-A149-996A-ACAF863E6017}" type="slidenum">
              <a:rPr lang="en-US" sz="1200"/>
              <a:pPr/>
              <a:t>90</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Sadly, the Spirit later left him, as 1 Sam 16:14 notes, "</a:t>
            </a:r>
            <a:r>
              <a:rPr lang="en-SG" sz="1200" kern="1200" dirty="0">
                <a:solidFill>
                  <a:schemeClr val="tx1"/>
                </a:solidFill>
                <a:effectLst/>
                <a:latin typeface="+mn-lt"/>
                <a:ea typeface="+mn-ea"/>
                <a:cs typeface="+mn-cs"/>
              </a:rPr>
              <a:t>Now the Spirit of the Lord had left Saul, and the Lord sent a tormenting spirit that filled him with depression and fear."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259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348900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056434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Solomon built the temple, God was pleased to fill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266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87AF65-A0E8-7547-93B9-63BBEC258B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رؤيا </a:t>
            </a:r>
            <a:r>
              <a:rPr lang="ar-EG" dirty="0">
                <a:latin typeface="Times New Roman" charset="0"/>
                <a:ea typeface="ＭＳ Ｐゴシック" charset="0"/>
                <a:cs typeface="ＭＳ Ｐゴシック" charset="0"/>
              </a:rPr>
              <a:t>4: 7 مدين بلا شك لحزقيال 1:10 الذي يصور نفس الكائنات الحية الأربعة التي رآها حزقيال عند دعوته.</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Picture from http://</a:t>
            </a:r>
            <a:r>
              <a:rPr lang="en-US" dirty="0" err="1">
                <a:latin typeface="Times New Roman" charset="0"/>
                <a:ea typeface="ＭＳ Ｐゴシック" charset="0"/>
                <a:cs typeface="ＭＳ Ｐゴシック" charset="0"/>
              </a:rPr>
              <a:t>ldsscriptureteachings.org</a:t>
            </a:r>
            <a:r>
              <a:rPr lang="en-US" dirty="0">
                <a:latin typeface="Times New Roman" charset="0"/>
                <a:ea typeface="ＭＳ Ｐゴシック" charset="0"/>
                <a:cs typeface="ＭＳ Ｐゴシック" charset="0"/>
              </a:rPr>
              <a:t>/2012/05/02/ezekiels-vision-ezekiel-1-3/</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99337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58823C-A764-014E-87B5-8B99996A0ADE}"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EG" dirty="0">
                <a:latin typeface="Times New Roman" charset="0"/>
                <a:ea typeface="ＭＳ Ｐゴシック" charset="0"/>
                <a:cs typeface="ＭＳ Ｐゴシック" charset="0"/>
              </a:rPr>
              <a:t>"أعتقد أن هذه المخلوقات الخاصة ترمز إلى خلق الله وترتبط بعهد الله مع نوح (تكوين 9: 8-17). وجوه الكائنات الحية توازي تصريح الله في تكوين 9: 10 - عهده مع نوح ( وجه الإنسان)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 في رؤيا 4: 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58823C-A764-014E-87B5-8B99996A0ADE}"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EG" dirty="0">
                <a:latin typeface="Times New Roman" charset="0"/>
                <a:ea typeface="ＭＳ Ｐゴシック" charset="0"/>
                <a:cs typeface="ＭＳ Ｐゴシック" charset="0"/>
              </a:rPr>
              <a:t>"أعتقد أن هذه المخلوقات الخاصة ترمز إلى خلق الله وترتبط بعهد الله مع نوح (تكوين 9: 8-17). وجوه الكائنات الحية توازي تصريح الله في تكوين 9: 10 - عهده مع نوح ( وجه الإنسان)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 في رؤيا 4: 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9571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1675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a:r>
              <a:rPr lang="ar-EG" dirty="0">
                <a:latin typeface="Times New Roman" charset="0"/>
                <a:ea typeface="ＭＳ Ｐゴシック" charset="0"/>
                <a:cs typeface="ＭＳ Ｐゴシック" charset="0"/>
              </a:rPr>
              <a:t>قد تصور هذه الكائنات الحية الأربعة أربعة أنواع من الكائنات المخلوقة التي يتمتع الأب والحمل بسلطة عليها: الوحوش البرية ، والوحوش المروّضة ، والبشر ، والطيور."أعتقد أن هذه المخلوقات الخاصة ترمز إلى خلق الله وترتبط بعهد الله مع نوح (تكوين 9: 8-17). وجوه الكائنات الحية موازية تصريح الله في تكوين 9: 10 - عهده مع نوح ( وجه الرجل)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FF"/>
                </a:solidFill>
                <a:effectLst>
                  <a:glow rad="127000">
                    <a:srgbClr val="000000"/>
                  </a:glow>
                </a:effectLst>
                <a:latin typeface="Arial" charset="0"/>
                <a:ea typeface="ＭＳ Ｐゴシック" charset="0"/>
                <a:cs typeface="ＭＳ Ｐゴシック" charset="0"/>
              </a:rPr>
              <a:t>Jesus is the tender twig who rules as a magnificent cedar (17:22-24), for his right to rule (21:26-27) stems from being the True Shepherd (34:11-31).</a:t>
            </a:r>
          </a:p>
          <a:p>
            <a:pPr algn="r" rtl="1" eaLnBrk="0" fontAlgn="base" hangingPunct="0">
              <a:spcBef>
                <a:spcPct val="30000"/>
              </a:spcBef>
              <a:spcAft>
                <a:spcPct val="0"/>
              </a:spcAft>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303750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today we will look at Ezekiel where the keyword is GLORY! We will address this question…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111240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BDB ABRIDGED</a:t>
            </a:r>
          </a:p>
          <a:p>
            <a:endParaRPr lang="en-US" dirty="0"/>
          </a:p>
          <a:p>
            <a:r>
              <a:rPr lang="en-US" dirty="0"/>
              <a:t>A Hebrew and English Lexicon of the Old Testament (abridged) (BDB)</a:t>
            </a:r>
          </a:p>
          <a:p>
            <a:endParaRPr lang="en-US" dirty="0"/>
          </a:p>
          <a:p>
            <a:r>
              <a:rPr lang="en-US" dirty="0"/>
              <a:t>Based on A Hebrew and English Lexicon of the Old Testament, by F. Brown, S. R. Driver, and C. A. Briggs.  Oxford: Clarendon Press, 1907.  Digitized and abridged as a part of the Princeton Theological Seminary Hebrew Lexicon Project under the direction of Dr. J. M. Roberts.  Used by permission.</a:t>
            </a:r>
          </a:p>
          <a:p>
            <a:r>
              <a:rPr lang="en-US" dirty="0"/>
              <a:t>Electronic text corrected, formatted, and hypertexted by </a:t>
            </a:r>
            <a:r>
              <a:rPr lang="en-US" dirty="0" err="1"/>
              <a:t>OakTree</a:t>
            </a:r>
            <a:r>
              <a:rPr lang="en-US" dirty="0"/>
              <a:t> Software, Inc.</a:t>
            </a:r>
          </a:p>
          <a:p>
            <a:r>
              <a:rPr lang="en-US" dirty="0"/>
              <a:t>This electronic adaptation ©2001 </a:t>
            </a:r>
            <a:r>
              <a:rPr lang="en-US" dirty="0" err="1"/>
              <a:t>OakTree</a:t>
            </a:r>
            <a:r>
              <a:rPr lang="en-US" dirty="0"/>
              <a:t> Software, Inc.</a:t>
            </a:r>
          </a:p>
          <a:p>
            <a:endParaRPr lang="en-US" dirty="0"/>
          </a:p>
          <a:p>
            <a:r>
              <a:rPr lang="en-US" dirty="0"/>
              <a:t>Version 4.1</a:t>
            </a:r>
          </a:p>
          <a:p>
            <a:r>
              <a:rPr lang="en-US" dirty="0"/>
              <a:t>Accordance Bible Software</a:t>
            </a:r>
          </a:p>
          <a:p>
            <a:endParaRPr lang="en-US" dirty="0">
              <a:cs typeface="ＭＳ Ｐゴシック" charset="0"/>
            </a:endParaRPr>
          </a:p>
        </p:txBody>
      </p:sp>
    </p:spTree>
    <p:extLst>
      <p:ext uri="{BB962C8B-B14F-4D97-AF65-F5344CB8AC3E}">
        <p14:creationId xmlns:p14="http://schemas.microsoft.com/office/powerpoint/2010/main" val="493811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BDB ABRIDGED</a:t>
            </a:r>
          </a:p>
          <a:p>
            <a:endParaRPr lang="en-US" dirty="0"/>
          </a:p>
          <a:p>
            <a:r>
              <a:rPr lang="en-US" dirty="0"/>
              <a:t>A Hebrew and English Lexicon of the Old Testament (abridged) (BDB)</a:t>
            </a:r>
          </a:p>
          <a:p>
            <a:endParaRPr lang="en-US" dirty="0"/>
          </a:p>
          <a:p>
            <a:r>
              <a:rPr lang="en-US" dirty="0"/>
              <a:t>Based on A Hebrew and English Lexicon of the Old Testament, by F. Brown, S. R. Driver, and C. A. Briggs.  Oxford: Clarendon Press, 1907.  Digitized and abridged as a part of the Princeton Theological Seminary Hebrew Lexicon Project under the direction of Dr. J. M. Roberts.  Used by permission.</a:t>
            </a:r>
          </a:p>
          <a:p>
            <a:r>
              <a:rPr lang="en-US" dirty="0"/>
              <a:t>Electronic text corrected, formatted, and hypertexted by </a:t>
            </a:r>
            <a:r>
              <a:rPr lang="en-US" dirty="0" err="1"/>
              <a:t>OakTree</a:t>
            </a:r>
            <a:r>
              <a:rPr lang="en-US" dirty="0"/>
              <a:t> Software, Inc.</a:t>
            </a:r>
          </a:p>
          <a:p>
            <a:r>
              <a:rPr lang="en-US" dirty="0"/>
              <a:t>This electronic adaptation ©2001 </a:t>
            </a:r>
            <a:r>
              <a:rPr lang="en-US" dirty="0" err="1"/>
              <a:t>OakTree</a:t>
            </a:r>
            <a:r>
              <a:rPr lang="en-US" dirty="0"/>
              <a:t> Software, Inc.</a:t>
            </a:r>
          </a:p>
          <a:p>
            <a:endParaRPr lang="en-US" dirty="0"/>
          </a:p>
          <a:p>
            <a:r>
              <a:rPr lang="en-US" dirty="0"/>
              <a:t>Version 4.1</a:t>
            </a:r>
          </a:p>
          <a:p>
            <a:r>
              <a:rPr lang="en-US" dirty="0"/>
              <a:t>Accordance Bible Software</a:t>
            </a:r>
          </a:p>
          <a:p>
            <a:endParaRPr lang="en-US" dirty="0">
              <a:cs typeface="ＭＳ Ｐゴシック" charset="0"/>
            </a:endParaRPr>
          </a:p>
        </p:txBody>
      </p:sp>
    </p:spTree>
    <p:extLst>
      <p:ext uri="{BB962C8B-B14F-4D97-AF65-F5344CB8AC3E}">
        <p14:creationId xmlns:p14="http://schemas.microsoft.com/office/powerpoint/2010/main" val="39445904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BDB ABRIDGED</a:t>
            </a:r>
          </a:p>
          <a:p>
            <a:endParaRPr lang="en-US" dirty="0"/>
          </a:p>
          <a:p>
            <a:r>
              <a:rPr lang="en-US" dirty="0"/>
              <a:t>A Hebrew and English Lexicon of the Old Testament (abridged) (BDB)</a:t>
            </a:r>
          </a:p>
          <a:p>
            <a:endParaRPr lang="en-US" dirty="0"/>
          </a:p>
          <a:p>
            <a:r>
              <a:rPr lang="en-US" dirty="0"/>
              <a:t>Based on A Hebrew and English Lexicon of the Old Testament, by F. Brown, S. R. Driver, and C. A. Briggs.  Oxford: Clarendon Press, 1907.  Digitized and abridged as a part of the Princeton Theological Seminary Hebrew Lexicon Project under the direction of Dr. J. M. Roberts.  Used by permission.</a:t>
            </a:r>
          </a:p>
          <a:p>
            <a:r>
              <a:rPr lang="en-US" dirty="0"/>
              <a:t>Electronic text corrected, formatted, and hypertexted by </a:t>
            </a:r>
            <a:r>
              <a:rPr lang="en-US" dirty="0" err="1"/>
              <a:t>OakTree</a:t>
            </a:r>
            <a:r>
              <a:rPr lang="en-US" dirty="0"/>
              <a:t> Software, Inc.</a:t>
            </a:r>
          </a:p>
          <a:p>
            <a:r>
              <a:rPr lang="en-US" dirty="0"/>
              <a:t>This electronic adaptation ©2001 </a:t>
            </a:r>
            <a:r>
              <a:rPr lang="en-US" dirty="0" err="1"/>
              <a:t>OakTree</a:t>
            </a:r>
            <a:r>
              <a:rPr lang="en-US" dirty="0"/>
              <a:t> Software, Inc.</a:t>
            </a:r>
          </a:p>
          <a:p>
            <a:endParaRPr lang="en-US" dirty="0"/>
          </a:p>
          <a:p>
            <a:r>
              <a:rPr lang="en-US" dirty="0"/>
              <a:t>Version 4.1</a:t>
            </a:r>
          </a:p>
          <a:p>
            <a:r>
              <a:rPr lang="en-US" dirty="0"/>
              <a:t>Accordance Bible Software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316690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Facts</a:t>
            </a:r>
          </a:p>
          <a:p>
            <a:r>
              <a:rPr lang="en-US" dirty="0"/>
              <a:t>The liver filters all of the blood in the body and breaks down poisonous substances, such as alcohol and drugs.</a:t>
            </a:r>
          </a:p>
          <a:p>
            <a:r>
              <a:rPr lang="en-US" dirty="0"/>
              <a:t>The liver also produces bile, a fluid that helps digest fats and carry away waste.</a:t>
            </a:r>
          </a:p>
          <a:p>
            <a:r>
              <a:rPr lang="en-US" dirty="0"/>
              <a:t>The liver consists of four lobes, which are each made up of eight sections and thousands of lobules (or small lobes).</a:t>
            </a:r>
          </a:p>
          <a:p>
            <a:r>
              <a:rPr lang="en-US" b="1" dirty="0"/>
              <a:t>Functions of the Liver</a:t>
            </a:r>
          </a:p>
          <a:p>
            <a:r>
              <a:rPr lang="en-US" dirty="0"/>
              <a:t>The liver is an essential organ of the body that performs over 500 vital functions. These include removing waste products and foreign substances from the bloodstream, regulating blood sugar levels, and creating essential nutrients. Here are some of its most important functions:</a:t>
            </a:r>
          </a:p>
          <a:p>
            <a:r>
              <a:rPr lang="en-US" b="1" dirty="0"/>
              <a:t>Albumin Production</a:t>
            </a:r>
            <a:r>
              <a:rPr lang="en-US" dirty="0"/>
              <a:t>: Albumin is a protein that keeps fluids in the bloodstream from leaking into surrounding tissue. It also carries hormones, vitamins, and enzymes through the body.</a:t>
            </a:r>
          </a:p>
          <a:p>
            <a:r>
              <a:rPr lang="en-US" b="1" dirty="0"/>
              <a:t>Bile Production</a:t>
            </a:r>
            <a:r>
              <a:rPr lang="en-US" dirty="0"/>
              <a:t>: Bile is a fluid that is critical to the digestion and absorption of fats in the small intestine.</a:t>
            </a:r>
          </a:p>
          <a:p>
            <a:r>
              <a:rPr lang="en-US" b="1" dirty="0"/>
              <a:t>Filters Blood</a:t>
            </a:r>
            <a:r>
              <a:rPr lang="en-US" dirty="0"/>
              <a:t>: All the blood leaving the stomach and intestines passes through the liver, which removes toxins, byproducts, and other harmful substances.</a:t>
            </a:r>
          </a:p>
          <a:p>
            <a:r>
              <a:rPr lang="en-US" b="1" dirty="0"/>
              <a:t>Regulates Amino Acids</a:t>
            </a:r>
            <a:r>
              <a:rPr lang="en-US" dirty="0"/>
              <a:t>: The production of proteins depend on amino acids. The liver makes sure amino acid levels in the bloodstream remain healthy.</a:t>
            </a:r>
          </a:p>
          <a:p>
            <a:r>
              <a:rPr lang="en-US" b="1" dirty="0"/>
              <a:t>Regulates Blood Clotting</a:t>
            </a:r>
            <a:r>
              <a:rPr lang="en-US" dirty="0"/>
              <a:t>: Blood clotting coagulants are created using vitamin K, which can only be absorbed with the help of bile, a fluid the liver produces.</a:t>
            </a:r>
          </a:p>
          <a:p>
            <a:r>
              <a:rPr lang="en-US" b="1" dirty="0"/>
              <a:t>Resists Infections</a:t>
            </a:r>
            <a:r>
              <a:rPr lang="en-US" dirty="0"/>
              <a:t>: As part of the filtering process, the liver also removes bacteria from the bloodstream. </a:t>
            </a:r>
          </a:p>
          <a:p>
            <a:r>
              <a:rPr lang="en-US" b="1" dirty="0"/>
              <a:t>Stores Vitamins and Minerals</a:t>
            </a:r>
            <a:r>
              <a:rPr lang="en-US" dirty="0"/>
              <a:t>: The liver stores significant amounts of vitamins A, D, E, K, and B12, as well as iron and copper.</a:t>
            </a:r>
          </a:p>
          <a:p>
            <a:r>
              <a:rPr lang="en-US" b="1" dirty="0"/>
              <a:t>Processes Glucose</a:t>
            </a:r>
            <a:r>
              <a:rPr lang="en-US" dirty="0"/>
              <a:t>: The liver removes excess glucose (sugar) from the bloodstream and stores it as glycogen. As needed, it can convert glycogen back into glucose.</a:t>
            </a:r>
          </a:p>
          <a:p>
            <a:r>
              <a:rPr lang="en-US" b="1" dirty="0"/>
              <a:t>Anatomy of the Liver</a:t>
            </a:r>
          </a:p>
          <a:p>
            <a:r>
              <a:rPr lang="en-US" dirty="0"/>
              <a:t>The liver is reddish-brown and shaped approximately like a cone or a wedge, with the small end above the spleen and stomach and the large end above the small intestine. The entire organ is located below the lungs in the right upper abdomen. It weighs between 3 and 3.5 pounds.</a:t>
            </a:r>
          </a:p>
          <a:p>
            <a:r>
              <a:rPr lang="en-US" b="1" dirty="0"/>
              <a:t>Structure</a:t>
            </a:r>
          </a:p>
          <a:p>
            <a:r>
              <a:rPr lang="en-US" dirty="0"/>
              <a:t>The liver consists of four lobes: the larger right lobe and left lobe, and the smaller caudate lobe and quadrate lobe. The left and right lobe are divided by the falciform (“sickle-shaped” in Latin) ligament, which connects the liver to the abdominal wall. The liver’s lobes can be further divided into eight segments, which are made up of thousands of lobules (small lobes). Each of these lobules has a duct flowing toward the common hepatic duct, which drains bile from the liver.</a:t>
            </a:r>
          </a:p>
          <a:p>
            <a:r>
              <a:rPr lang="en-US" b="1" dirty="0"/>
              <a:t>Parts</a:t>
            </a:r>
          </a:p>
          <a:p>
            <a:r>
              <a:rPr lang="en-US" dirty="0"/>
              <a:t>The following are some of the most important individual parts of the liver:</a:t>
            </a:r>
          </a:p>
          <a:p>
            <a:r>
              <a:rPr lang="en-US" b="1" dirty="0"/>
              <a:t>Common Hepatic Duct</a:t>
            </a:r>
            <a:r>
              <a:rPr lang="en-US" dirty="0"/>
              <a:t>: A tube that carries bile out of the liver. It is formed from the intersection of the right and left hepatic ducts.</a:t>
            </a:r>
          </a:p>
          <a:p>
            <a:r>
              <a:rPr lang="en-US" b="1" dirty="0"/>
              <a:t>Falciform Ligament</a:t>
            </a:r>
            <a:r>
              <a:rPr lang="en-US" dirty="0"/>
              <a:t>: A thin, fibrous ligament that separates the two lobes of the liver and connects it to the abdominal wall.</a:t>
            </a:r>
          </a:p>
          <a:p>
            <a:r>
              <a:rPr lang="en-US" b="1" dirty="0"/>
              <a:t>Glisson’s Capsule</a:t>
            </a:r>
            <a:r>
              <a:rPr lang="en-US" dirty="0"/>
              <a:t>: A layer of loose connective tissue that surrounds the liver and its related arteries and ducts.</a:t>
            </a:r>
          </a:p>
          <a:p>
            <a:r>
              <a:rPr lang="en-US" b="1" dirty="0"/>
              <a:t>Hepatic Artery</a:t>
            </a:r>
            <a:r>
              <a:rPr lang="en-US" dirty="0"/>
              <a:t>: The main blood vessel that supplies the liver with oxygenated blood.</a:t>
            </a:r>
          </a:p>
          <a:p>
            <a:r>
              <a:rPr lang="en-US" b="1" dirty="0"/>
              <a:t>Hepatic Portal Vein</a:t>
            </a:r>
            <a:r>
              <a:rPr lang="en-US" dirty="0"/>
              <a:t>: The blood vessel that carries blood from the gastrointestinal tract, gallbladder, pancreas, and spleen to the liver. </a:t>
            </a:r>
          </a:p>
          <a:p>
            <a:r>
              <a:rPr lang="en-US" b="1" dirty="0"/>
              <a:t>Lobes</a:t>
            </a:r>
            <a:r>
              <a:rPr lang="en-US" dirty="0"/>
              <a:t>: The anatomical sections of the liver.</a:t>
            </a:r>
          </a:p>
          <a:p>
            <a:r>
              <a:rPr lang="en-US" b="1" dirty="0"/>
              <a:t>Lobules</a:t>
            </a:r>
            <a:r>
              <a:rPr lang="en-US" dirty="0"/>
              <a:t>: Microscopic building blocks of the liver.</a:t>
            </a:r>
          </a:p>
          <a:p>
            <a:r>
              <a:rPr lang="en-US" b="1" dirty="0"/>
              <a:t>Peritoneum</a:t>
            </a:r>
            <a:r>
              <a:rPr lang="en-US" dirty="0"/>
              <a:t>: A membrane covering the liver that forms the exterior.</a:t>
            </a:r>
          </a:p>
          <a:p>
            <a:r>
              <a:rPr lang="en-US" b="1" dirty="0"/>
              <a:t>Maintaining a Healthy Liver</a:t>
            </a:r>
          </a:p>
          <a:p>
            <a:r>
              <a:rPr lang="en-US" dirty="0"/>
              <a:t>The best way to avoid liver disease is to take active steps toward a healthy life. The following are some recommendations that will help keep the liver functioning as it should:</a:t>
            </a:r>
          </a:p>
          <a:p>
            <a:r>
              <a:rPr lang="en-US" b="1" dirty="0"/>
              <a:t>Avoid Illicit Drugs</a:t>
            </a:r>
            <a:r>
              <a:rPr lang="en-US" dirty="0"/>
              <a:t>: Illicit drugs are toxins that the liver must filter out. Taking these drugs can cause long-term damage.</a:t>
            </a:r>
          </a:p>
          <a:p>
            <a:r>
              <a:rPr lang="en-US" b="1" dirty="0"/>
              <a:t>Drink Alcohol Moderately</a:t>
            </a:r>
            <a:r>
              <a:rPr lang="en-US" dirty="0"/>
              <a:t>: Alcohol must be broken down by the liver. While the liver can moderate amounts, excessive alcohol use can cause damage.</a:t>
            </a:r>
          </a:p>
          <a:p>
            <a:r>
              <a:rPr lang="en-US" b="1" dirty="0"/>
              <a:t>Exercise Regularly</a:t>
            </a:r>
            <a:r>
              <a:rPr lang="en-US" dirty="0"/>
              <a:t>: A regular exercise routine will help promote general health for every organ, including the liver.</a:t>
            </a:r>
          </a:p>
          <a:p>
            <a:r>
              <a:rPr lang="en-US" b="1" dirty="0"/>
              <a:t>Eat Healthy Foods</a:t>
            </a:r>
            <a:r>
              <a:rPr lang="en-US" dirty="0"/>
              <a:t>: Eating excessive fats can make it difficult for the liver to function and lead to </a:t>
            </a:r>
            <a:r>
              <a:rPr lang="en-US" dirty="0">
                <a:hlinkClick r:id="rId3"/>
              </a:rPr>
              <a:t>fatty liver disease</a:t>
            </a:r>
            <a:r>
              <a:rPr lang="en-US" dirty="0"/>
              <a:t>.</a:t>
            </a:r>
          </a:p>
          <a:p>
            <a:r>
              <a:rPr lang="en-US" b="1" dirty="0"/>
              <a:t>Practice Safe Sex</a:t>
            </a:r>
            <a:r>
              <a:rPr lang="en-US" dirty="0"/>
              <a:t>: Use protection to avoid sexually transmitted diseases such as </a:t>
            </a:r>
            <a:r>
              <a:rPr lang="en-US" dirty="0">
                <a:hlinkClick r:id="rId4"/>
              </a:rPr>
              <a:t>hepatitis C</a:t>
            </a:r>
            <a:r>
              <a:rPr lang="en-US" dirty="0"/>
              <a:t>.</a:t>
            </a:r>
          </a:p>
          <a:p>
            <a:r>
              <a:rPr lang="en-US" b="1" dirty="0"/>
              <a:t>Vaccinate</a:t>
            </a:r>
            <a:r>
              <a:rPr lang="en-US" dirty="0"/>
              <a:t>: Especially when traveling, get appropriate vaccinations against </a:t>
            </a:r>
            <a:r>
              <a:rPr lang="en-US" dirty="0">
                <a:hlinkClick r:id="rId4"/>
              </a:rPr>
              <a:t>hepatitis A and B</a:t>
            </a:r>
            <a:r>
              <a:rPr lang="en-US" dirty="0"/>
              <a:t>, as well as diseases such as malaria and yellow fever, which grow in the liver.</a:t>
            </a:r>
          </a:p>
          <a:p>
            <a:r>
              <a:rPr lang="en-US" b="1" dirty="0"/>
              <a:t>Next Steps</a:t>
            </a:r>
          </a:p>
          <a:p>
            <a:r>
              <a:rPr lang="en-US" dirty="0"/>
              <a:t>If you need help for a liver condition, give us a call at </a:t>
            </a:r>
            <a:r>
              <a:rPr lang="en-US" b="1" dirty="0"/>
              <a:t>(877) LIVER MD/ (877) 548-3763</a:t>
            </a:r>
            <a:r>
              <a:rPr lang="en-US" dirty="0"/>
              <a:t> or get in touch using our </a:t>
            </a:r>
            <a:r>
              <a:rPr lang="en-US" dirty="0">
                <a:hlinkClick r:id="rId5"/>
              </a:rPr>
              <a:t>online request form</a:t>
            </a:r>
            <a:r>
              <a:rPr lang="en-US" dirty="0"/>
              <a:t>.</a:t>
            </a:r>
          </a:p>
          <a:p>
            <a:r>
              <a:rPr lang="en-US" dirty="0"/>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 Liver and Its Functions</a:t>
            </a:r>
          </a:p>
          <a:p>
            <a:r>
              <a:rPr lang="en-US" dirty="0"/>
              <a:t>https://</a:t>
            </a:r>
            <a:r>
              <a:rPr lang="en-US" dirty="0" err="1"/>
              <a:t>columbiasurgery.org</a:t>
            </a:r>
            <a:r>
              <a:rPr lang="en-US" dirty="0"/>
              <a:t>/liver/liver-and-its-functions</a:t>
            </a:r>
          </a:p>
          <a:p>
            <a:r>
              <a:rPr lang="en-US" dirty="0"/>
              <a:t>Accessed 26 May 2022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973878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God’s glory means making his weight and honor heavy in our lives!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(But God called Ezekiel not just to see his glory…)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545798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God called Ezekiel to share his glory with other exiles (Ezek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11" charset="-128"/>
                <a:cs typeface="ＭＳ Ｐゴシック" pitchFamily="-111" charset="-128"/>
              </a:rPr>
              <a:t>[The LORD appointed him to share his holiness with the stubborn ones around him.]</a:t>
            </a:r>
          </a:p>
          <a:p>
            <a:endParaRPr lang="en-US" dirty="0">
              <a:cs typeface="ＭＳ Ｐゴシック" charset="0"/>
            </a:endParaRPr>
          </a:p>
        </p:txBody>
      </p:sp>
    </p:spTree>
    <p:extLst>
      <p:ext uri="{BB962C8B-B14F-4D97-AF65-F5344CB8AC3E}">
        <p14:creationId xmlns:p14="http://schemas.microsoft.com/office/powerpoint/2010/main" val="26990714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088750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So 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79169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pPr>
                <a:defRPr/>
              </a:pPr>
              <a:t>‹#›</a:t>
            </a:fld>
            <a:endParaRPr lang="en-US"/>
          </a:p>
        </p:txBody>
      </p:sp>
    </p:spTree>
    <p:extLst>
      <p:ext uri="{BB962C8B-B14F-4D97-AF65-F5344CB8AC3E}">
        <p14:creationId xmlns:p14="http://schemas.microsoft.com/office/powerpoint/2010/main" val="142426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pPr>
                <a:defRPr/>
              </a:pPr>
              <a:t>‹#›</a:t>
            </a:fld>
            <a:endParaRPr lang="en-US"/>
          </a:p>
        </p:txBody>
      </p:sp>
    </p:spTree>
    <p:extLst>
      <p:ext uri="{BB962C8B-B14F-4D97-AF65-F5344CB8AC3E}">
        <p14:creationId xmlns:p14="http://schemas.microsoft.com/office/powerpoint/2010/main" val="10901562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12/22/23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01409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12/22/23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00889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12/22/23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84649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12/22/23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67542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12/22/23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1087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12/22/23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95662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12/22/23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97010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12/22/23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83389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0568447"/>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71186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pPr>
                <a:defRPr/>
              </a:pPr>
              <a:t>‹#›</a:t>
            </a:fld>
            <a:endParaRPr lang="en-US"/>
          </a:p>
        </p:txBody>
      </p:sp>
    </p:spTree>
    <p:extLst>
      <p:ext uri="{BB962C8B-B14F-4D97-AF65-F5344CB8AC3E}">
        <p14:creationId xmlns:p14="http://schemas.microsoft.com/office/powerpoint/2010/main" val="24268090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4571773"/>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37826"/>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177786"/>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11833126"/>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027225"/>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829698"/>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7673535"/>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690033"/>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30203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57854591"/>
      </p:ext>
    </p:extLst>
  </p:cSld>
  <p:clrMapOvr>
    <a:masterClrMapping/>
  </p:clrMapOvr>
  <p:transition spd="med">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pPr>
                <a:defRPr/>
              </a:pPr>
              <a:t>‹#›</a:t>
            </a:fld>
            <a:endParaRPr lang="en-US"/>
          </a:p>
        </p:txBody>
      </p:sp>
    </p:spTree>
    <p:extLst>
      <p:ext uri="{BB962C8B-B14F-4D97-AF65-F5344CB8AC3E}">
        <p14:creationId xmlns:p14="http://schemas.microsoft.com/office/powerpoint/2010/main" val="9869125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22/12/23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91524239"/>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22/12/23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3613642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22/12/23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5363594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22/12/23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35192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22/12/23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643631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22/12/23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583980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22/12/23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686655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22/12/23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60278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22/12/23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79860577"/>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22/12/23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647085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pPr>
                <a:defRPr/>
              </a:pPr>
              <a:t>‹#›</a:t>
            </a:fld>
            <a:endParaRPr lang="en-US"/>
          </a:p>
        </p:txBody>
      </p:sp>
    </p:spTree>
    <p:extLst>
      <p:ext uri="{BB962C8B-B14F-4D97-AF65-F5344CB8AC3E}">
        <p14:creationId xmlns:p14="http://schemas.microsoft.com/office/powerpoint/2010/main" val="12101483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22/12/23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77334706"/>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pPr>
                <a:defRPr/>
              </a:pPr>
              <a:t>‹#›</a:t>
            </a:fld>
            <a:endParaRPr lang="en-US"/>
          </a:p>
        </p:txBody>
      </p:sp>
    </p:spTree>
    <p:extLst>
      <p:ext uri="{BB962C8B-B14F-4D97-AF65-F5344CB8AC3E}">
        <p14:creationId xmlns:p14="http://schemas.microsoft.com/office/powerpoint/2010/main" val="25320232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pPr>
                <a:defRPr/>
              </a:pPr>
              <a:t>‹#›</a:t>
            </a:fld>
            <a:endParaRPr lang="en-US"/>
          </a:p>
        </p:txBody>
      </p:sp>
    </p:spTree>
    <p:extLst>
      <p:ext uri="{BB962C8B-B14F-4D97-AF65-F5344CB8AC3E}">
        <p14:creationId xmlns:p14="http://schemas.microsoft.com/office/powerpoint/2010/main" val="7726353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356598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63306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pPr>
                <a:defRPr/>
              </a:pPr>
              <a:t>‹#›</a:t>
            </a:fld>
            <a:endParaRPr lang="en-US"/>
          </a:p>
        </p:txBody>
      </p:sp>
    </p:spTree>
    <p:extLst>
      <p:ext uri="{BB962C8B-B14F-4D97-AF65-F5344CB8AC3E}">
        <p14:creationId xmlns:p14="http://schemas.microsoft.com/office/powerpoint/2010/main" val="3682660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92452997"/>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5308317"/>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1682709"/>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458222"/>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365898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2305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6714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7767244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1537183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27938"/>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pPr>
                <a:defRPr/>
              </a:pPr>
              <a:t>‹#›</a:t>
            </a:fld>
            <a:endParaRPr lang="en-US"/>
          </a:p>
        </p:txBody>
      </p:sp>
    </p:spTree>
    <p:extLst>
      <p:ext uri="{BB962C8B-B14F-4D97-AF65-F5344CB8AC3E}">
        <p14:creationId xmlns:p14="http://schemas.microsoft.com/office/powerpoint/2010/main" val="10983797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29542222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3490655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9987798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3165423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17074133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283447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24452569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9850443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41278261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379685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pPr>
                <a:defRPr/>
              </a:pPr>
              <a:t>‹#›</a:t>
            </a:fld>
            <a:endParaRPr lang="en-US"/>
          </a:p>
        </p:txBody>
      </p:sp>
    </p:spTree>
    <p:extLst>
      <p:ext uri="{BB962C8B-B14F-4D97-AF65-F5344CB8AC3E}">
        <p14:creationId xmlns:p14="http://schemas.microsoft.com/office/powerpoint/2010/main" val="32855617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8618489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41445360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940E2B-E6BE-7343-A11B-52C645248F7F}" type="slidenum">
              <a:rPr lang="en-US"/>
              <a:pPr>
                <a:defRPr/>
              </a:pPr>
              <a:t>‹#›</a:t>
            </a:fld>
            <a:endParaRPr lang="en-US"/>
          </a:p>
        </p:txBody>
      </p:sp>
    </p:spTree>
    <p:extLst>
      <p:ext uri="{BB962C8B-B14F-4D97-AF65-F5344CB8AC3E}">
        <p14:creationId xmlns:p14="http://schemas.microsoft.com/office/powerpoint/2010/main" val="2749149356"/>
      </p:ext>
    </p:extLst>
  </p:cSld>
  <p:clrMapOvr>
    <a:masterClrMapping/>
  </p:clrMapOvr>
  <p:transition>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0AB38A8-8F4A-3745-A5B4-28061EC69F58}" type="slidenum">
              <a:rPr lang="en-US"/>
              <a:pPr>
                <a:defRPr/>
              </a:pPr>
              <a:t>‹#›</a:t>
            </a:fld>
            <a:endParaRPr lang="en-US"/>
          </a:p>
        </p:txBody>
      </p:sp>
    </p:spTree>
    <p:extLst>
      <p:ext uri="{BB962C8B-B14F-4D97-AF65-F5344CB8AC3E}">
        <p14:creationId xmlns:p14="http://schemas.microsoft.com/office/powerpoint/2010/main" val="30494826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1755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641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pPr>
                <a:defRPr/>
              </a:pPr>
              <a:t>‹#›</a:t>
            </a:fld>
            <a:endParaRPr lang="en-US"/>
          </a:p>
        </p:txBody>
      </p:sp>
    </p:spTree>
    <p:extLst>
      <p:ext uri="{BB962C8B-B14F-4D97-AF65-F5344CB8AC3E}">
        <p14:creationId xmlns:p14="http://schemas.microsoft.com/office/powerpoint/2010/main" val="34417736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30864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66171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22525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30784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177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pPr>
                <a:defRPr/>
              </a:pPr>
              <a:t>‹#›</a:t>
            </a:fld>
            <a:endParaRPr lang="en-US"/>
          </a:p>
        </p:txBody>
      </p:sp>
    </p:spTree>
    <p:extLst>
      <p:ext uri="{BB962C8B-B14F-4D97-AF65-F5344CB8AC3E}">
        <p14:creationId xmlns:p14="http://schemas.microsoft.com/office/powerpoint/2010/main" val="219039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pPr>
                <a:defRPr/>
              </a:pPr>
              <a:t>‹#›</a:t>
            </a:fld>
            <a:endParaRPr lang="en-US"/>
          </a:p>
        </p:txBody>
      </p:sp>
    </p:spTree>
    <p:extLst>
      <p:ext uri="{BB962C8B-B14F-4D97-AF65-F5344CB8AC3E}">
        <p14:creationId xmlns:p14="http://schemas.microsoft.com/office/powerpoint/2010/main" val="151007998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767530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63119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33227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792294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64016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52651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40851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73612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346158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174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pPr>
                <a:defRPr/>
              </a:pPr>
              <a:t>‹#›</a:t>
            </a:fld>
            <a:endParaRPr lang="en-US"/>
          </a:p>
        </p:txBody>
      </p:sp>
    </p:spTree>
    <p:extLst>
      <p:ext uri="{BB962C8B-B14F-4D97-AF65-F5344CB8AC3E}">
        <p14:creationId xmlns:p14="http://schemas.microsoft.com/office/powerpoint/2010/main" val="32961296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31591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3008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20460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53186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67931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96452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88801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1204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12725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9374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3509412"/>
      </p:ext>
    </p:extLst>
  </p:cSld>
  <p:clrMapOvr>
    <a:masterClrMapping/>
  </p:clrMapOvr>
  <p:transition>
    <p:wheel spokes="0"/>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37588"/>
      </p:ext>
    </p:extLst>
  </p:cSld>
  <p:clrMapOvr>
    <a:masterClrMapping/>
  </p:clrMapOvr>
  <p:transition>
    <p:wheel spokes="0"/>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27701832"/>
      </p:ext>
    </p:extLst>
  </p:cSld>
  <p:clrMapOvr>
    <a:masterClrMapping/>
  </p:clrMapOvr>
  <p:transition>
    <p:wheel spokes="0"/>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161460"/>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13332"/>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2365415"/>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244525"/>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4108996"/>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8645965"/>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1958855"/>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292578"/>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6792689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7687054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27686651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29045869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5458752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8454038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047973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1249729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798750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39365883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7521743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14476632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3484467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5500200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38507168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30502794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20021154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26592081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3881471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8049276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10215643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36192706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21922535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23949855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20294328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34376643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39366469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7988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6216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3341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02270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23126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850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76527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3201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38922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91757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12/22/23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2201179061"/>
      </p:ext>
    </p:extLst>
  </p:cSld>
  <p:clrMapOvr>
    <a:overrideClrMapping bg1="lt1" tx1="dk1" bg2="lt2" tx2="dk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12/22/23</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36020056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12/22/23</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148624515"/>
      </p:ext>
    </p:extLst>
  </p:cSld>
  <p:clrMapOvr>
    <a:overrideClrMapping bg1="lt1" tx1="dk1" bg2="lt2" tx2="dk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12/22/23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6713319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12/22/23</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7916613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9855520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12/22/23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792235836"/>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12/22/23</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44386991"/>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12/22/23</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45358766"/>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12/22/23</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960665207"/>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9865450"/>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104350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5752286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3384621"/>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32364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66011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6378656"/>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7767"/>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4454933"/>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347390"/>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9815306"/>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108278"/>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1840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94469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75485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0512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15533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61598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40133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0086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20366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763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pPr>
                <a:defRPr/>
              </a:pPr>
              <a:t>‹#›</a:t>
            </a:fld>
            <a:endParaRPr lang="en-US"/>
          </a:p>
        </p:txBody>
      </p:sp>
    </p:spTree>
    <p:extLst>
      <p:ext uri="{BB962C8B-B14F-4D97-AF65-F5344CB8AC3E}">
        <p14:creationId xmlns:p14="http://schemas.microsoft.com/office/powerpoint/2010/main" val="602582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67618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3594425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21696538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27253837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2893371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42423147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30051779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19002764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2792253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3110693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20205430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37828159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876933234"/>
      </p:ext>
    </p:extLst>
  </p:cSld>
  <p:clrMapOvr>
    <a:masterClrMapping/>
  </p:clrMapOvr>
  <p:transitio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58326874"/>
      </p:ext>
    </p:extLst>
  </p:cSld>
  <p:clrMapOvr>
    <a:masterClrMapping/>
  </p:clrMapOvr>
  <p:transitio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79692628"/>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81240558"/>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16187704"/>
      </p:ext>
    </p:extLst>
  </p:cSld>
  <p:clrMapOvr>
    <a:masterClrMapping/>
  </p:clrMapOvr>
  <p:transitio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2556593"/>
      </p:ext>
    </p:extLst>
  </p:cSld>
  <p:clrMapOvr>
    <a:masterClrMapping/>
  </p:clrMapOvr>
  <p:transitio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54904"/>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6357517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70505995"/>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99996323"/>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124027195"/>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7106484"/>
      </p:ext>
    </p:extLst>
  </p:cSld>
  <p:clrMapOvr>
    <a:masterClrMapping/>
  </p:clrMapOvr>
  <p:transition>
    <p:cu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208353"/>
      </p:ext>
    </p:extLst>
  </p:cSld>
  <p:clrMapOvr>
    <a:masterClrMapping/>
  </p:clrMapOvr>
  <p:transition>
    <p:cu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0611682"/>
      </p:ext>
    </p:extLst>
  </p:cSld>
  <p:clrMapOvr>
    <a:masterClrMapping/>
  </p:clrMapOvr>
  <p:transition>
    <p:cu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030523"/>
      </p:ext>
    </p:extLst>
  </p:cSld>
  <p:clrMapOvr>
    <a:masterClrMapping/>
  </p:clrMapOvr>
  <p:transition>
    <p:cu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95308"/>
      </p:ext>
    </p:extLst>
  </p:cSld>
  <p:clrMapOvr>
    <a:masterClrMapping/>
  </p:clrMapOvr>
  <p:transition>
    <p:cu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22641078"/>
      </p:ext>
    </p:extLst>
  </p:cSld>
  <p:clrMapOvr>
    <a:masterClrMapping/>
  </p:clrMapOvr>
  <p:transition>
    <p:cu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42394"/>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4919417"/>
      </p:ext>
    </p:extLst>
  </p:cSld>
  <p:clrMapOvr>
    <a:masterClrMapping/>
  </p:clrMapOvr>
  <p:transition>
    <p:cu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8054440"/>
      </p:ext>
    </p:extLst>
  </p:cSld>
  <p:clrMapOvr>
    <a:masterClrMapping/>
  </p:clrMapOvr>
  <p:transition>
    <p:cu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2119"/>
      </p:ext>
    </p:extLst>
  </p:cSld>
  <p:clrMapOvr>
    <a:masterClrMapping/>
  </p:clrMapOvr>
  <p:transition>
    <p:cu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521183"/>
      </p:ext>
    </p:extLst>
  </p:cSld>
  <p:clrMapOvr>
    <a:masterClrMapping/>
  </p:clrMapOvr>
  <p:transition>
    <p:cu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691056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903414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778083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53425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079848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07390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947159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07771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852318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13819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18554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330564"/>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59423"/>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0406012"/>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5288074"/>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5941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00460887"/>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9472101"/>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48016544"/>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1229999"/>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5221269"/>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567923"/>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025213"/>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99994263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80753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25110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490016"/>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371534"/>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807405"/>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990259"/>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781351"/>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173412"/>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872725"/>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40325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34698"/>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64343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7006842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4446873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3397205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76421551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5779904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8830170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8880199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9034098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20157729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45077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62576135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5699410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014491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5265855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956676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450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935778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17594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313084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0341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22468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5173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717470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66738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705327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6739710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66739706"/>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25011267"/>
      </p:ext>
    </p:extLst>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57644547"/>
      </p:ext>
    </p:extLst>
  </p:cSld>
  <p:clrMapOvr>
    <a:masterClrMapping/>
  </p:clrMapOvr>
  <p:transition>
    <p:rand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6566027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pPr>
                <a:defRPr/>
              </a:pPr>
              <a:t>‹#›</a:t>
            </a:fld>
            <a:endParaRPr lang="en-US"/>
          </a:p>
        </p:txBody>
      </p:sp>
    </p:spTree>
    <p:extLst>
      <p:ext uri="{BB962C8B-B14F-4D97-AF65-F5344CB8AC3E}">
        <p14:creationId xmlns:p14="http://schemas.microsoft.com/office/powerpoint/2010/main" val="1873746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82511826"/>
      </p:ext>
    </p:extLst>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59345882"/>
      </p:ext>
    </p:extLst>
  </p:cSld>
  <p:clrMapOvr>
    <a:masterClrMapping/>
  </p:clrMapOvr>
  <p:transition>
    <p:rand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28300522"/>
      </p:ext>
    </p:extLst>
  </p:cSld>
  <p:clrMapOvr>
    <a:masterClrMapping/>
  </p:clrMapOvr>
  <p:transition>
    <p:rand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57980490"/>
      </p:ext>
    </p:extLst>
  </p:cSld>
  <p:clrMapOvr>
    <a:masterClrMapping/>
  </p:clrMapOvr>
  <p:transition>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95437947"/>
      </p:ext>
    </p:extLst>
  </p:cSld>
  <p:clrMapOvr>
    <a:masterClrMapping/>
  </p:clrMapOvr>
  <p:transition>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34703652"/>
      </p:ext>
    </p:extLst>
  </p:cSld>
  <p:clrMapOvr>
    <a:masterClrMapping/>
  </p:clrMapOvr>
  <p:transition>
    <p:random/>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154038824"/>
      </p:ext>
    </p:extLst>
  </p:cSld>
  <p:clrMapOvr>
    <a:masterClrMapping/>
  </p:clrMapOvr>
  <p:transition>
    <p:rand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55993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1954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172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2651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5819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59681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3607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13701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82107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13508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52131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8284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2639777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099912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593934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717967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361647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0752446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0998018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270262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4204535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60791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5012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988467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8298457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652800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02483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6458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26741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49308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4445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8057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475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1451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60949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58361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39171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12/22/23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2282112192"/>
      </p:ext>
    </p:extLst>
  </p:cSld>
  <p:clrMapOvr>
    <a:overrideClrMapping bg1="lt1" tx1="dk1" bg2="lt2" tx2="dk2" accent1="accent1" accent2="accent2" accent3="accent3" accent4="accent4" accent5="accent5" accent6="accent6" hlink="hlink" folHlink="folHlink"/>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12/22/23</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2714693451"/>
      </p:ext>
    </p:extLst>
  </p:cSld>
  <p:clrMapOvr>
    <a:overrideClrMapping bg1="lt1" tx1="dk1" bg2="lt2" tx2="dk2" accent1="accent1" accent2="accent2" accent3="accent3" accent4="accent4" accent5="accent5" accent6="accent6" hlink="hlink" folHlink="folHlink"/>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12/22/23</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603953627"/>
      </p:ext>
    </p:extLst>
  </p:cSld>
  <p:clrMapOvr>
    <a:overrideClrMapping bg1="lt1" tx1="dk1" bg2="lt2" tx2="dk2" accent1="accent1" accent2="accent2" accent3="accent3" accent4="accent4" accent5="accent5" accent6="accent6" hlink="hlink" folHlink="folHlink"/>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12/22/23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247267980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12/22/23</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26505506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1142553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12/22/23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3576300212"/>
      </p:ext>
    </p:extLst>
  </p:cSld>
  <p:clrMapOvr>
    <a:overrideClrMapping bg1="lt1" tx1="dk1" bg2="lt2" tx2="dk2" accent1="accent1" accent2="accent2" accent3="accent3" accent4="accent4" accent5="accent5" accent6="accent6" hlink="hlink" folHlink="folHlink"/>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12/22/23</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60450980"/>
      </p:ext>
    </p:extLst>
  </p:cSld>
  <p:clrMapOvr>
    <a:overrideClrMapping bg1="lt1" tx1="dk1" bg2="lt2" tx2="dk2" accent1="accent1" accent2="accent2" accent3="accent3" accent4="accent4" accent5="accent5" accent6="accent6" hlink="hlink" folHlink="folHlink"/>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12/22/23</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3571732889"/>
      </p:ext>
    </p:extLst>
  </p:cSld>
  <p:clrMapOvr>
    <a:overrideClrMapping bg1="lt1" tx1="dk1" bg2="lt2" tx2="dk2" accent1="accent1" accent2="accent2" accent3="accent3" accent4="accent4" accent5="accent5" accent6="accent6" hlink="hlink" folHlink="folHlink"/>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12/22/23</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4184086835"/>
      </p:ext>
    </p:extLst>
  </p:cSld>
  <p:clrMapOvr>
    <a:overrideClrMapping bg1="lt1" tx1="dk1" bg2="lt2" tx2="dk2" accent1="accent1" accent2="accent2" accent3="accent3" accent4="accent4" accent5="accent5" accent6="accent6" hlink="hlink" folHlink="folHlink"/>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44BEB-802A-8F4E-A0E0-4B1B4F085E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18104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CFE2E-12A7-B24B-9FD7-26275A12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18572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FF1D8-7FE2-6942-8EE2-F45FCD858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52057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1F53-0547-B24A-8D9F-3726B67FCA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23514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933F42-D19B-5843-AEC8-18A29263E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04951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BC5CDC-B31D-E245-ACA5-05F252DE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84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276D49-282B-7944-B0A7-7DEBD151E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9261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15E7A-4B27-9844-92CE-AC60B1EA7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862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F364DC-5AA2-034B-8C17-9130B808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84703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7E8D95-DA29-0143-86CF-5E8A8B7004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46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9D21B-3A90-6D48-81ED-420C2DB813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58297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679F01-08BD-5749-8644-4CEC815E86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62395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228185059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412087101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334712639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3177700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195953444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21039470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317580694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43340761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8190244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395121697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34234023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286291364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D1A76E-A48C-4745-BE49-FDCD035C6AB0}" type="slidenum">
              <a:rPr lang="en-US"/>
              <a:pPr>
                <a:defRPr/>
              </a:pPr>
              <a:t>‹#›</a:t>
            </a:fld>
            <a:endParaRPr lang="en-US"/>
          </a:p>
        </p:txBody>
      </p:sp>
    </p:spTree>
    <p:extLst>
      <p:ext uri="{BB962C8B-B14F-4D97-AF65-F5344CB8AC3E}">
        <p14:creationId xmlns:p14="http://schemas.microsoft.com/office/powerpoint/2010/main" val="237744457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0FA9091-0E30-0542-9A8E-FFA57288A2CF}" type="slidenum">
              <a:rPr lang="en-US"/>
              <a:pPr>
                <a:defRPr/>
              </a:pPr>
              <a:t>‹#›</a:t>
            </a:fld>
            <a:endParaRPr lang="en-US"/>
          </a:p>
        </p:txBody>
      </p:sp>
    </p:spTree>
    <p:extLst>
      <p:ext uri="{BB962C8B-B14F-4D97-AF65-F5344CB8AC3E}">
        <p14:creationId xmlns:p14="http://schemas.microsoft.com/office/powerpoint/2010/main" val="258761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B03379C-E1B7-A340-8154-4160D3356137}" type="slidenum">
              <a:rPr lang="en-US"/>
              <a:pPr>
                <a:defRPr/>
              </a:pPr>
              <a:t>‹#›</a:t>
            </a:fld>
            <a:endParaRPr lang="en-US"/>
          </a:p>
        </p:txBody>
      </p:sp>
    </p:spTree>
    <p:extLst>
      <p:ext uri="{BB962C8B-B14F-4D97-AF65-F5344CB8AC3E}">
        <p14:creationId xmlns:p14="http://schemas.microsoft.com/office/powerpoint/2010/main" val="18963840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91F2D3-1754-754C-BD63-6A3A0AC5BE06}" type="slidenum">
              <a:rPr lang="en-US"/>
              <a:pPr>
                <a:defRPr/>
              </a:pPr>
              <a:t>‹#›</a:t>
            </a:fld>
            <a:endParaRPr lang="en-US"/>
          </a:p>
        </p:txBody>
      </p:sp>
    </p:spTree>
    <p:extLst>
      <p:ext uri="{BB962C8B-B14F-4D97-AF65-F5344CB8AC3E}">
        <p14:creationId xmlns:p14="http://schemas.microsoft.com/office/powerpoint/2010/main" val="243732423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7AC64D1-32AA-7E46-B24E-5E3170C94F4F}" type="slidenum">
              <a:rPr lang="en-US"/>
              <a:pPr>
                <a:defRPr/>
              </a:pPr>
              <a:t>‹#›</a:t>
            </a:fld>
            <a:endParaRPr lang="en-US"/>
          </a:p>
        </p:txBody>
      </p:sp>
    </p:spTree>
    <p:extLst>
      <p:ext uri="{BB962C8B-B14F-4D97-AF65-F5344CB8AC3E}">
        <p14:creationId xmlns:p14="http://schemas.microsoft.com/office/powerpoint/2010/main" val="203343844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D74EBA-13B8-654A-A969-0EDDC55205AA}" type="slidenum">
              <a:rPr lang="en-US"/>
              <a:pPr>
                <a:defRPr/>
              </a:pPr>
              <a:t>‹#›</a:t>
            </a:fld>
            <a:endParaRPr lang="en-US"/>
          </a:p>
        </p:txBody>
      </p:sp>
    </p:spTree>
    <p:extLst>
      <p:ext uri="{BB962C8B-B14F-4D97-AF65-F5344CB8AC3E}">
        <p14:creationId xmlns:p14="http://schemas.microsoft.com/office/powerpoint/2010/main" val="288731546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4EF25DD-81A9-0641-9E8F-867C6987B681}" type="slidenum">
              <a:rPr lang="en-US"/>
              <a:pPr>
                <a:defRPr/>
              </a:pPr>
              <a:t>‹#›</a:t>
            </a:fld>
            <a:endParaRPr lang="en-US"/>
          </a:p>
        </p:txBody>
      </p:sp>
    </p:spTree>
    <p:extLst>
      <p:ext uri="{BB962C8B-B14F-4D97-AF65-F5344CB8AC3E}">
        <p14:creationId xmlns:p14="http://schemas.microsoft.com/office/powerpoint/2010/main" val="191596043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679BC89-B657-6C4C-964E-7A3C40E6967A}" type="slidenum">
              <a:rPr lang="en-US"/>
              <a:pPr>
                <a:defRPr/>
              </a:pPr>
              <a:t>‹#›</a:t>
            </a:fld>
            <a:endParaRPr lang="en-US"/>
          </a:p>
        </p:txBody>
      </p:sp>
    </p:spTree>
    <p:extLst>
      <p:ext uri="{BB962C8B-B14F-4D97-AF65-F5344CB8AC3E}">
        <p14:creationId xmlns:p14="http://schemas.microsoft.com/office/powerpoint/2010/main" val="113104714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B2EF8A4-6341-5041-99D0-EB105CD87FA0}" type="slidenum">
              <a:rPr lang="en-US"/>
              <a:pPr>
                <a:defRPr/>
              </a:pPr>
              <a:t>‹#›</a:t>
            </a:fld>
            <a:endParaRPr lang="en-US"/>
          </a:p>
        </p:txBody>
      </p:sp>
    </p:spTree>
    <p:extLst>
      <p:ext uri="{BB962C8B-B14F-4D97-AF65-F5344CB8AC3E}">
        <p14:creationId xmlns:p14="http://schemas.microsoft.com/office/powerpoint/2010/main" val="35734758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27F6B62-E08F-F540-A628-D871C7953D1D}" type="slidenum">
              <a:rPr lang="en-US"/>
              <a:pPr>
                <a:defRPr/>
              </a:pPr>
              <a:t>‹#›</a:t>
            </a:fld>
            <a:endParaRPr lang="en-US"/>
          </a:p>
        </p:txBody>
      </p:sp>
    </p:spTree>
    <p:extLst>
      <p:ext uri="{BB962C8B-B14F-4D97-AF65-F5344CB8AC3E}">
        <p14:creationId xmlns:p14="http://schemas.microsoft.com/office/powerpoint/2010/main" val="365373880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1930C6-6015-1A4A-900C-4D5E24EE1027}" type="slidenum">
              <a:rPr lang="en-US"/>
              <a:pPr>
                <a:defRPr/>
              </a:pPr>
              <a:t>‹#›</a:t>
            </a:fld>
            <a:endParaRPr lang="en-US"/>
          </a:p>
        </p:txBody>
      </p:sp>
    </p:spTree>
    <p:extLst>
      <p:ext uri="{BB962C8B-B14F-4D97-AF65-F5344CB8AC3E}">
        <p14:creationId xmlns:p14="http://schemas.microsoft.com/office/powerpoint/2010/main" val="272216406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4891F91-DF9D-484C-BBA7-1A799D2F01EF}" type="slidenum">
              <a:rPr lang="en-US"/>
              <a:pPr>
                <a:defRPr/>
              </a:pPr>
              <a:t>‹#›</a:t>
            </a:fld>
            <a:endParaRPr lang="en-US"/>
          </a:p>
        </p:txBody>
      </p:sp>
    </p:spTree>
    <p:extLst>
      <p:ext uri="{BB962C8B-B14F-4D97-AF65-F5344CB8AC3E}">
        <p14:creationId xmlns:p14="http://schemas.microsoft.com/office/powerpoint/2010/main" val="218836923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CEA0B8F-8AD9-4E42-945A-43EF7E2F6FEE}" type="slidenum">
              <a:rPr lang="en-US"/>
              <a:pPr>
                <a:defRPr/>
              </a:pPr>
              <a:t>‹#›</a:t>
            </a:fld>
            <a:endParaRPr lang="en-US"/>
          </a:p>
        </p:txBody>
      </p:sp>
    </p:spTree>
    <p:extLst>
      <p:ext uri="{BB962C8B-B14F-4D97-AF65-F5344CB8AC3E}">
        <p14:creationId xmlns:p14="http://schemas.microsoft.com/office/powerpoint/2010/main" val="2085987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EBFCB4B-926B-494C-BF49-2714A965EB2C}" type="slidenum">
              <a:rPr lang="en-US"/>
              <a:pPr>
                <a:defRPr/>
              </a:pPr>
              <a:t>‹#›</a:t>
            </a:fld>
            <a:endParaRPr lang="en-US"/>
          </a:p>
        </p:txBody>
      </p:sp>
    </p:spTree>
    <p:extLst>
      <p:ext uri="{BB962C8B-B14F-4D97-AF65-F5344CB8AC3E}">
        <p14:creationId xmlns:p14="http://schemas.microsoft.com/office/powerpoint/2010/main" val="418206383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344749727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13649797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342384852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37861891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287374693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12301880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371715478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370078857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196300739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248835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pPr>
                <a:defRPr/>
              </a:pPr>
              <a:t>‹#›</a:t>
            </a:fld>
            <a:endParaRPr lang="en-US"/>
          </a:p>
        </p:txBody>
      </p:sp>
    </p:spTree>
    <p:extLst>
      <p:ext uri="{BB962C8B-B14F-4D97-AF65-F5344CB8AC3E}">
        <p14:creationId xmlns:p14="http://schemas.microsoft.com/office/powerpoint/2010/main" val="1747937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A284795-6BB4-9642-9931-261F53036D10}" type="slidenum">
              <a:rPr lang="en-US"/>
              <a:pPr>
                <a:defRPr/>
              </a:pPr>
              <a:t>‹#›</a:t>
            </a:fld>
            <a:endParaRPr lang="en-US"/>
          </a:p>
        </p:txBody>
      </p:sp>
    </p:spTree>
    <p:extLst>
      <p:ext uri="{BB962C8B-B14F-4D97-AF65-F5344CB8AC3E}">
        <p14:creationId xmlns:p14="http://schemas.microsoft.com/office/powerpoint/2010/main" val="370753144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160516499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84508544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23211820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13699666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01276420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19406749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177522436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392783461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384096309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523092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D10B888-4423-F34D-8CCC-01772EBEE031}" type="slidenum">
              <a:rPr lang="en-US"/>
              <a:pPr>
                <a:defRPr/>
              </a:pPr>
              <a:t>‹#›</a:t>
            </a:fld>
            <a:endParaRPr lang="en-US"/>
          </a:p>
        </p:txBody>
      </p:sp>
    </p:spTree>
    <p:extLst>
      <p:ext uri="{BB962C8B-B14F-4D97-AF65-F5344CB8AC3E}">
        <p14:creationId xmlns:p14="http://schemas.microsoft.com/office/powerpoint/2010/main" val="62049563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165045800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377052803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41363152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386211054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75058233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416176129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E902730-B175-DC40-BA80-0D8C6FE2E27E}" type="slidenum">
              <a:rPr lang="en-US"/>
              <a:pPr>
                <a:defRPr/>
              </a:pPr>
              <a:t>‹#›</a:t>
            </a:fld>
            <a:endParaRPr lang="en-US"/>
          </a:p>
        </p:txBody>
      </p:sp>
    </p:spTree>
    <p:extLst>
      <p:ext uri="{BB962C8B-B14F-4D97-AF65-F5344CB8AC3E}">
        <p14:creationId xmlns:p14="http://schemas.microsoft.com/office/powerpoint/2010/main" val="6263006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28509D-1952-0542-8A96-16D2205EDEDB}" type="slidenum">
              <a:rPr lang="en-US"/>
              <a:pPr>
                <a:defRPr/>
              </a:pPr>
              <a:t>‹#›</a:t>
            </a:fld>
            <a:endParaRPr lang="en-US"/>
          </a:p>
        </p:txBody>
      </p:sp>
    </p:spTree>
    <p:extLst>
      <p:ext uri="{BB962C8B-B14F-4D97-AF65-F5344CB8AC3E}">
        <p14:creationId xmlns:p14="http://schemas.microsoft.com/office/powerpoint/2010/main" val="243206924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2B1121-A1EC-004C-8A21-ED7319966F97}" type="slidenum">
              <a:rPr lang="en-US"/>
              <a:pPr>
                <a:defRPr/>
              </a:pPr>
              <a:t>‹#›</a:t>
            </a:fld>
            <a:endParaRPr lang="en-US"/>
          </a:p>
        </p:txBody>
      </p:sp>
    </p:spTree>
    <p:extLst>
      <p:ext uri="{BB962C8B-B14F-4D97-AF65-F5344CB8AC3E}">
        <p14:creationId xmlns:p14="http://schemas.microsoft.com/office/powerpoint/2010/main" val="403850913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C1D65A8-DCE5-8143-A5A0-EA6E5AE537A5}" type="slidenum">
              <a:rPr lang="en-US"/>
              <a:pPr>
                <a:defRPr/>
              </a:pPr>
              <a:t>‹#›</a:t>
            </a:fld>
            <a:endParaRPr lang="en-US"/>
          </a:p>
        </p:txBody>
      </p:sp>
    </p:spTree>
    <p:extLst>
      <p:ext uri="{BB962C8B-B14F-4D97-AF65-F5344CB8AC3E}">
        <p14:creationId xmlns:p14="http://schemas.microsoft.com/office/powerpoint/2010/main" val="3166348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DD20C1A-21DA-5344-9D94-B60903249AAB}" type="slidenum">
              <a:rPr lang="en-US"/>
              <a:pPr>
                <a:defRPr/>
              </a:pPr>
              <a:t>‹#›</a:t>
            </a:fld>
            <a:endParaRPr lang="en-US"/>
          </a:p>
        </p:txBody>
      </p:sp>
    </p:spTree>
    <p:extLst>
      <p:ext uri="{BB962C8B-B14F-4D97-AF65-F5344CB8AC3E}">
        <p14:creationId xmlns:p14="http://schemas.microsoft.com/office/powerpoint/2010/main" val="425669057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BDAFDA9-BAB6-8449-AB5E-296A58616996}" type="slidenum">
              <a:rPr lang="en-US"/>
              <a:pPr>
                <a:defRPr/>
              </a:pPr>
              <a:t>‹#›</a:t>
            </a:fld>
            <a:endParaRPr lang="en-US"/>
          </a:p>
        </p:txBody>
      </p:sp>
    </p:spTree>
    <p:extLst>
      <p:ext uri="{BB962C8B-B14F-4D97-AF65-F5344CB8AC3E}">
        <p14:creationId xmlns:p14="http://schemas.microsoft.com/office/powerpoint/2010/main" val="424527667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96A9663-CFB6-9A4A-888F-DE955D0BB8CF}" type="slidenum">
              <a:rPr lang="en-US"/>
              <a:pPr>
                <a:defRPr/>
              </a:pPr>
              <a:t>‹#›</a:t>
            </a:fld>
            <a:endParaRPr lang="en-US"/>
          </a:p>
        </p:txBody>
      </p:sp>
    </p:spTree>
    <p:extLst>
      <p:ext uri="{BB962C8B-B14F-4D97-AF65-F5344CB8AC3E}">
        <p14:creationId xmlns:p14="http://schemas.microsoft.com/office/powerpoint/2010/main" val="121785218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A82D8BB-7CFD-8945-88A6-D420C23C04A6}" type="slidenum">
              <a:rPr lang="en-US"/>
              <a:pPr>
                <a:defRPr/>
              </a:pPr>
              <a:t>‹#›</a:t>
            </a:fld>
            <a:endParaRPr lang="en-US"/>
          </a:p>
        </p:txBody>
      </p:sp>
    </p:spTree>
    <p:extLst>
      <p:ext uri="{BB962C8B-B14F-4D97-AF65-F5344CB8AC3E}">
        <p14:creationId xmlns:p14="http://schemas.microsoft.com/office/powerpoint/2010/main" val="247555634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48B36A-023D-6E4D-A260-AEB85C9D6142}" type="slidenum">
              <a:rPr lang="en-US"/>
              <a:pPr>
                <a:defRPr/>
              </a:pPr>
              <a:t>‹#›</a:t>
            </a:fld>
            <a:endParaRPr lang="en-US"/>
          </a:p>
        </p:txBody>
      </p:sp>
    </p:spTree>
    <p:extLst>
      <p:ext uri="{BB962C8B-B14F-4D97-AF65-F5344CB8AC3E}">
        <p14:creationId xmlns:p14="http://schemas.microsoft.com/office/powerpoint/2010/main" val="296532549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F38C6F-5A13-AA40-9950-2607393DFE23}" type="slidenum">
              <a:rPr lang="en-US"/>
              <a:pPr>
                <a:defRPr/>
              </a:pPr>
              <a:t>‹#›</a:t>
            </a:fld>
            <a:endParaRPr lang="en-US"/>
          </a:p>
        </p:txBody>
      </p:sp>
    </p:spTree>
    <p:extLst>
      <p:ext uri="{BB962C8B-B14F-4D97-AF65-F5344CB8AC3E}">
        <p14:creationId xmlns:p14="http://schemas.microsoft.com/office/powerpoint/2010/main" val="94242826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04CBBB-0D95-F746-A3FC-1BC2AC16ED5C}" type="slidenum">
              <a:rPr lang="en-US"/>
              <a:pPr>
                <a:defRPr/>
              </a:pPr>
              <a:t>‹#›</a:t>
            </a:fld>
            <a:endParaRPr lang="en-US"/>
          </a:p>
        </p:txBody>
      </p:sp>
    </p:spTree>
    <p:extLst>
      <p:ext uri="{BB962C8B-B14F-4D97-AF65-F5344CB8AC3E}">
        <p14:creationId xmlns:p14="http://schemas.microsoft.com/office/powerpoint/2010/main" val="93869947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03D15A-121B-C64C-B297-2DFBC8A18649}" type="slidenum">
              <a:rPr lang="en-US"/>
              <a:pPr>
                <a:defRPr/>
              </a:pPr>
              <a:t>‹#›</a:t>
            </a:fld>
            <a:endParaRPr lang="en-US"/>
          </a:p>
        </p:txBody>
      </p:sp>
    </p:spTree>
    <p:extLst>
      <p:ext uri="{BB962C8B-B14F-4D97-AF65-F5344CB8AC3E}">
        <p14:creationId xmlns:p14="http://schemas.microsoft.com/office/powerpoint/2010/main" val="365706561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11A883C-EAB9-9C49-999D-81E6E5127CF4}" type="slidenum">
              <a:rPr lang="en-US"/>
              <a:pPr>
                <a:defRPr/>
              </a:pPr>
              <a:t>‹#›</a:t>
            </a:fld>
            <a:endParaRPr lang="en-US"/>
          </a:p>
        </p:txBody>
      </p:sp>
    </p:spTree>
    <p:extLst>
      <p:ext uri="{BB962C8B-B14F-4D97-AF65-F5344CB8AC3E}">
        <p14:creationId xmlns:p14="http://schemas.microsoft.com/office/powerpoint/2010/main" val="391410495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A0A69D-874E-7A42-840A-DCEED1DFA881}" type="slidenum">
              <a:rPr lang="en-US"/>
              <a:pPr>
                <a:defRPr/>
              </a:pPr>
              <a:t>‹#›</a:t>
            </a:fld>
            <a:endParaRPr lang="en-US"/>
          </a:p>
        </p:txBody>
      </p:sp>
    </p:spTree>
    <p:extLst>
      <p:ext uri="{BB962C8B-B14F-4D97-AF65-F5344CB8AC3E}">
        <p14:creationId xmlns:p14="http://schemas.microsoft.com/office/powerpoint/2010/main" val="84501406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1426442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BF83B65-2A08-EE41-9260-F30A133B10DB}" type="slidenum">
              <a:rPr lang="en-US"/>
              <a:pPr>
                <a:defRPr/>
              </a:pPr>
              <a:t>‹#›</a:t>
            </a:fld>
            <a:endParaRPr lang="en-US"/>
          </a:p>
        </p:txBody>
      </p:sp>
    </p:spTree>
    <p:extLst>
      <p:ext uri="{BB962C8B-B14F-4D97-AF65-F5344CB8AC3E}">
        <p14:creationId xmlns:p14="http://schemas.microsoft.com/office/powerpoint/2010/main" val="178118447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7699633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371270556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301530088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313758182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175153412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427346890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299041641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36659328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193884771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44208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BFA7408-108B-364C-890F-AC0117668F3F}" type="slidenum">
              <a:rPr lang="en-US"/>
              <a:pPr>
                <a:defRPr/>
              </a:pPr>
              <a:t>‹#›</a:t>
            </a:fld>
            <a:endParaRPr lang="en-US"/>
          </a:p>
        </p:txBody>
      </p:sp>
    </p:spTree>
    <p:extLst>
      <p:ext uri="{BB962C8B-B14F-4D97-AF65-F5344CB8AC3E}">
        <p14:creationId xmlns:p14="http://schemas.microsoft.com/office/powerpoint/2010/main" val="41624735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6895907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3428429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3FF38B1-D150-7146-B07B-941337C1C062}" type="slidenum">
              <a:rPr lang="en-US"/>
              <a:pPr>
                <a:defRPr/>
              </a:pPr>
              <a:t>‹#›</a:t>
            </a:fld>
            <a:endParaRPr lang="en-US"/>
          </a:p>
        </p:txBody>
      </p:sp>
    </p:spTree>
    <p:extLst>
      <p:ext uri="{BB962C8B-B14F-4D97-AF65-F5344CB8AC3E}">
        <p14:creationId xmlns:p14="http://schemas.microsoft.com/office/powerpoint/2010/main" val="3619602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C01E734-DB8C-C642-B4B3-4345C8B4DE36}" type="slidenum">
              <a:rPr lang="en-US"/>
              <a:pPr>
                <a:defRPr/>
              </a:pPr>
              <a:t>‹#›</a:t>
            </a:fld>
            <a:endParaRPr lang="en-US"/>
          </a:p>
        </p:txBody>
      </p:sp>
    </p:spTree>
    <p:extLst>
      <p:ext uri="{BB962C8B-B14F-4D97-AF65-F5344CB8AC3E}">
        <p14:creationId xmlns:p14="http://schemas.microsoft.com/office/powerpoint/2010/main" val="2380062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D914604-BD51-FA44-A881-8E87E2CED069}" type="slidenum">
              <a:rPr lang="en-US"/>
              <a:pPr>
                <a:defRPr/>
              </a:pPr>
              <a:t>‹#›</a:t>
            </a:fld>
            <a:endParaRPr lang="en-US"/>
          </a:p>
        </p:txBody>
      </p:sp>
    </p:spTree>
    <p:extLst>
      <p:ext uri="{BB962C8B-B14F-4D97-AF65-F5344CB8AC3E}">
        <p14:creationId xmlns:p14="http://schemas.microsoft.com/office/powerpoint/2010/main" val="4121802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FD260BF-4F28-4242-8489-63A5141334CF}" type="slidenum">
              <a:rPr lang="en-US"/>
              <a:pPr>
                <a:defRPr/>
              </a:pPr>
              <a:t>‹#›</a:t>
            </a:fld>
            <a:endParaRPr lang="en-US"/>
          </a:p>
        </p:txBody>
      </p:sp>
    </p:spTree>
    <p:extLst>
      <p:ext uri="{BB962C8B-B14F-4D97-AF65-F5344CB8AC3E}">
        <p14:creationId xmlns:p14="http://schemas.microsoft.com/office/powerpoint/2010/main" val="3419339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31AF7E8-0642-4248-B2B0-FE9CED12E938}" type="slidenum">
              <a:rPr lang="en-US"/>
              <a:pPr>
                <a:defRPr/>
              </a:pPr>
              <a:t>‹#›</a:t>
            </a:fld>
            <a:endParaRPr lang="en-US"/>
          </a:p>
        </p:txBody>
      </p:sp>
    </p:spTree>
    <p:extLst>
      <p:ext uri="{BB962C8B-B14F-4D97-AF65-F5344CB8AC3E}">
        <p14:creationId xmlns:p14="http://schemas.microsoft.com/office/powerpoint/2010/main" val="18288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pPr>
                <a:defRPr/>
              </a:pPr>
              <a:t>‹#›</a:t>
            </a:fld>
            <a:endParaRPr lang="en-US"/>
          </a:p>
        </p:txBody>
      </p:sp>
    </p:spTree>
    <p:extLst>
      <p:ext uri="{BB962C8B-B14F-4D97-AF65-F5344CB8AC3E}">
        <p14:creationId xmlns:p14="http://schemas.microsoft.com/office/powerpoint/2010/main" val="2791537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9F0AFB2-E11D-F447-B6E6-7BE97B5DD981}" type="slidenum">
              <a:rPr lang="en-US"/>
              <a:pPr>
                <a:defRPr/>
              </a:pPr>
              <a:t>‹#›</a:t>
            </a:fld>
            <a:endParaRPr lang="en-US"/>
          </a:p>
        </p:txBody>
      </p:sp>
    </p:spTree>
    <p:extLst>
      <p:ext uri="{BB962C8B-B14F-4D97-AF65-F5344CB8AC3E}">
        <p14:creationId xmlns:p14="http://schemas.microsoft.com/office/powerpoint/2010/main" val="2675865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EF6F82E-C9CB-1345-BD4B-B86DFEF7534B}" type="slidenum">
              <a:rPr lang="en-US"/>
              <a:pPr>
                <a:defRPr/>
              </a:pPr>
              <a:t>‹#›</a:t>
            </a:fld>
            <a:endParaRPr lang="en-US"/>
          </a:p>
        </p:txBody>
      </p:sp>
    </p:spTree>
    <p:extLst>
      <p:ext uri="{BB962C8B-B14F-4D97-AF65-F5344CB8AC3E}">
        <p14:creationId xmlns:p14="http://schemas.microsoft.com/office/powerpoint/2010/main" val="3719891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146EEB8-6ED4-EB4D-A9B4-91C1DA3364A1}" type="slidenum">
              <a:rPr lang="en-US"/>
              <a:pPr>
                <a:defRPr/>
              </a:pPr>
              <a:t>‹#›</a:t>
            </a:fld>
            <a:endParaRPr lang="en-US"/>
          </a:p>
        </p:txBody>
      </p:sp>
    </p:spTree>
    <p:extLst>
      <p:ext uri="{BB962C8B-B14F-4D97-AF65-F5344CB8AC3E}">
        <p14:creationId xmlns:p14="http://schemas.microsoft.com/office/powerpoint/2010/main" val="1172509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7F9DA60-E67D-5545-9C1C-7EDABD2BC2FB}" type="slidenum">
              <a:rPr lang="en-US"/>
              <a:pPr>
                <a:defRPr/>
              </a:pPr>
              <a:t>‹#›</a:t>
            </a:fld>
            <a:endParaRPr lang="en-US"/>
          </a:p>
        </p:txBody>
      </p:sp>
    </p:spTree>
    <p:extLst>
      <p:ext uri="{BB962C8B-B14F-4D97-AF65-F5344CB8AC3E}">
        <p14:creationId xmlns:p14="http://schemas.microsoft.com/office/powerpoint/2010/main" val="683593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ABD0CD4-6EB8-AC49-BD13-73D2D061AD99}" type="slidenum">
              <a:rPr lang="en-US"/>
              <a:pPr>
                <a:defRPr/>
              </a:pPr>
              <a:t>‹#›</a:t>
            </a:fld>
            <a:endParaRPr lang="en-US"/>
          </a:p>
        </p:txBody>
      </p:sp>
    </p:spTree>
    <p:extLst>
      <p:ext uri="{BB962C8B-B14F-4D97-AF65-F5344CB8AC3E}">
        <p14:creationId xmlns:p14="http://schemas.microsoft.com/office/powerpoint/2010/main" val="3373779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7DB9C69-A581-F24C-9874-130E78F42DE8}" type="slidenum">
              <a:rPr lang="en-US"/>
              <a:pPr>
                <a:defRPr/>
              </a:pPr>
              <a:t>‹#›</a:t>
            </a:fld>
            <a:endParaRPr lang="en-US"/>
          </a:p>
        </p:txBody>
      </p:sp>
    </p:spTree>
    <p:extLst>
      <p:ext uri="{BB962C8B-B14F-4D97-AF65-F5344CB8AC3E}">
        <p14:creationId xmlns:p14="http://schemas.microsoft.com/office/powerpoint/2010/main" val="3827418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925A4A6-DEBB-284F-9A01-1E7FB6721C5E}" type="slidenum">
              <a:rPr lang="en-US"/>
              <a:pPr>
                <a:defRPr/>
              </a:pPr>
              <a:t>‹#›</a:t>
            </a:fld>
            <a:endParaRPr lang="en-US"/>
          </a:p>
        </p:txBody>
      </p:sp>
    </p:spTree>
    <p:extLst>
      <p:ext uri="{BB962C8B-B14F-4D97-AF65-F5344CB8AC3E}">
        <p14:creationId xmlns:p14="http://schemas.microsoft.com/office/powerpoint/2010/main" val="1259758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A373081-5D81-D24B-854C-721C9D808780}" type="slidenum">
              <a:rPr lang="en-US"/>
              <a:pPr>
                <a:defRPr/>
              </a:pPr>
              <a:t>‹#›</a:t>
            </a:fld>
            <a:endParaRPr lang="en-US"/>
          </a:p>
        </p:txBody>
      </p:sp>
    </p:spTree>
    <p:extLst>
      <p:ext uri="{BB962C8B-B14F-4D97-AF65-F5344CB8AC3E}">
        <p14:creationId xmlns:p14="http://schemas.microsoft.com/office/powerpoint/2010/main" val="3408272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8FADD3D-254F-BF44-81D0-BEED1F91B8BC}" type="slidenum">
              <a:rPr lang="en-US"/>
              <a:pPr>
                <a:defRPr/>
              </a:pPr>
              <a:t>‹#›</a:t>
            </a:fld>
            <a:endParaRPr lang="en-US"/>
          </a:p>
        </p:txBody>
      </p:sp>
    </p:spTree>
    <p:extLst>
      <p:ext uri="{BB962C8B-B14F-4D97-AF65-F5344CB8AC3E}">
        <p14:creationId xmlns:p14="http://schemas.microsoft.com/office/powerpoint/2010/main" val="2522528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27C93EA-6D9B-2A4B-8C70-0ED8EDE88603}" type="slidenum">
              <a:rPr lang="en-US"/>
              <a:pPr>
                <a:defRPr/>
              </a:pPr>
              <a:t>‹#›</a:t>
            </a:fld>
            <a:endParaRPr lang="en-US"/>
          </a:p>
        </p:txBody>
      </p:sp>
    </p:spTree>
    <p:extLst>
      <p:ext uri="{BB962C8B-B14F-4D97-AF65-F5344CB8AC3E}">
        <p14:creationId xmlns:p14="http://schemas.microsoft.com/office/powerpoint/2010/main" val="106165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pPr>
                <a:defRPr/>
              </a:pPr>
              <a:t>‹#›</a:t>
            </a:fld>
            <a:endParaRPr lang="en-US"/>
          </a:p>
        </p:txBody>
      </p:sp>
    </p:spTree>
    <p:extLst>
      <p:ext uri="{BB962C8B-B14F-4D97-AF65-F5344CB8AC3E}">
        <p14:creationId xmlns:p14="http://schemas.microsoft.com/office/powerpoint/2010/main" val="1391213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5FEDA77-4EE1-3643-A1E9-4AADA464C5E7}" type="slidenum">
              <a:rPr lang="en-US"/>
              <a:pPr>
                <a:defRPr/>
              </a:pPr>
              <a:t>‹#›</a:t>
            </a:fld>
            <a:endParaRPr lang="en-US"/>
          </a:p>
        </p:txBody>
      </p:sp>
    </p:spTree>
    <p:extLst>
      <p:ext uri="{BB962C8B-B14F-4D97-AF65-F5344CB8AC3E}">
        <p14:creationId xmlns:p14="http://schemas.microsoft.com/office/powerpoint/2010/main" val="39191331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FE0A02A-7EC1-3844-AB32-2E624C2C35BF}" type="slidenum">
              <a:rPr lang="en-US"/>
              <a:pPr>
                <a:defRPr/>
              </a:pPr>
              <a:t>‹#›</a:t>
            </a:fld>
            <a:endParaRPr lang="en-US"/>
          </a:p>
        </p:txBody>
      </p:sp>
    </p:spTree>
    <p:extLst>
      <p:ext uri="{BB962C8B-B14F-4D97-AF65-F5344CB8AC3E}">
        <p14:creationId xmlns:p14="http://schemas.microsoft.com/office/powerpoint/2010/main" val="3589377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8F455B2-036A-A24E-9901-21D40A561EDF}" type="slidenum">
              <a:rPr lang="en-US"/>
              <a:pPr>
                <a:defRPr/>
              </a:pPr>
              <a:t>‹#›</a:t>
            </a:fld>
            <a:endParaRPr lang="en-US"/>
          </a:p>
        </p:txBody>
      </p:sp>
    </p:spTree>
    <p:extLst>
      <p:ext uri="{BB962C8B-B14F-4D97-AF65-F5344CB8AC3E}">
        <p14:creationId xmlns:p14="http://schemas.microsoft.com/office/powerpoint/2010/main" val="3006046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9542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67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9701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4201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7807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9902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57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pPr>
                <a:defRPr/>
              </a:pPr>
              <a:t>‹#›</a:t>
            </a:fld>
            <a:endParaRPr lang="en-US"/>
          </a:p>
        </p:txBody>
      </p:sp>
    </p:spTree>
    <p:extLst>
      <p:ext uri="{BB962C8B-B14F-4D97-AF65-F5344CB8AC3E}">
        <p14:creationId xmlns:p14="http://schemas.microsoft.com/office/powerpoint/2010/main" val="4205637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40966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898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93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010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pPr>
                <a:defRPr/>
              </a:pPr>
              <a:t>‹#›</a:t>
            </a:fld>
            <a:endParaRPr lang="en-US"/>
          </a:p>
        </p:txBody>
      </p:sp>
    </p:spTree>
    <p:extLst>
      <p:ext uri="{BB962C8B-B14F-4D97-AF65-F5344CB8AC3E}">
        <p14:creationId xmlns:p14="http://schemas.microsoft.com/office/powerpoint/2010/main" val="135848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12/22/23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0331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12/22/23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06191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12/22/23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913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4.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5.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6" Type="http://schemas.openxmlformats.org/officeDocument/2006/relationships/theme" Target="../theme/theme2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3.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image" Target="../media/image2.png"/><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theme" Target="../theme/theme24.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4.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theme" Target="../theme/theme25.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6.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theme" Target="../theme/theme32.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image" Target="../media/image10.jpeg"/><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6.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5" Type="http://schemas.openxmlformats.org/officeDocument/2006/relationships/image" Target="../media/image12.jpeg"/><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image" Target="../media/image11.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theme" Target="../theme/theme37.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8.xml"/><Relationship Id="rId1"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5.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theme" Target="../theme/theme41.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42.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 Id="rId14" Type="http://schemas.openxmlformats.org/officeDocument/2006/relationships/image" Target="../media/image5.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image" Target="../media/image5.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4.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image" Target="../media/image5.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image" Target="../media/image5.png"/><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5" Type="http://schemas.openxmlformats.org/officeDocument/2006/relationships/image" Target="../media/image5.png"/><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image" Target="../media/image5.png"/><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theme" Target="../theme/theme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46A8920-184C-6C4D-B57B-8576F31C8F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910" r:id="rId1"/>
    <p:sldLayoutId id="2147501911" r:id="rId2"/>
    <p:sldLayoutId id="2147501912" r:id="rId3"/>
    <p:sldLayoutId id="2147501913" r:id="rId4"/>
    <p:sldLayoutId id="2147501914" r:id="rId5"/>
    <p:sldLayoutId id="2147501915" r:id="rId6"/>
    <p:sldLayoutId id="2147501916" r:id="rId7"/>
    <p:sldLayoutId id="2147501917" r:id="rId8"/>
    <p:sldLayoutId id="2147501918" r:id="rId9"/>
    <p:sldLayoutId id="2147501919" r:id="rId10"/>
    <p:sldLayoutId id="21475019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Tree>
    <p:extLst>
      <p:ext uri="{BB962C8B-B14F-4D97-AF65-F5344CB8AC3E}">
        <p14:creationId xmlns:p14="http://schemas.microsoft.com/office/powerpoint/2010/main" val="4033279035"/>
      </p:ext>
    </p:extLst>
  </p:cSld>
  <p:clrMap bg1="dk2" tx1="lt1" bg2="dk1" tx2="lt2" accent1="accent1" accent2="accent2" accent3="accent3" accent4="accent4" accent5="accent5" accent6="accent6" hlink="hlink" folHlink="folHlink"/>
  <p:sldLayoutIdLst>
    <p:sldLayoutId id="2147502499" r:id="rId1"/>
    <p:sldLayoutId id="2147502500" r:id="rId2"/>
    <p:sldLayoutId id="2147502501" r:id="rId3"/>
    <p:sldLayoutId id="2147502502" r:id="rId4"/>
    <p:sldLayoutId id="2147502503" r:id="rId5"/>
    <p:sldLayoutId id="2147502504" r:id="rId6"/>
    <p:sldLayoutId id="2147502505" r:id="rId7"/>
    <p:sldLayoutId id="2147502506" r:id="rId8"/>
    <p:sldLayoutId id="2147502507" r:id="rId9"/>
    <p:sldLayoutId id="2147502508" r:id="rId10"/>
    <p:sldLayoutId id="2147502509" r:id="rId11"/>
    <p:sldLayoutId id="214750251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22/12/23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460855562"/>
      </p:ext>
    </p:extLst>
  </p:cSld>
  <p:clrMap bg1="lt1" tx1="dk1" bg2="lt2" tx2="dk2" accent1="accent1" accent2="accent2" accent3="accent3" accent4="accent4" accent5="accent5" accent6="accent6" hlink="hlink" folHlink="folHlink"/>
  <p:sldLayoutIdLst>
    <p:sldLayoutId id="2147502512" r:id="rId1"/>
    <p:sldLayoutId id="2147502513" r:id="rId2"/>
    <p:sldLayoutId id="2147502514" r:id="rId3"/>
    <p:sldLayoutId id="2147502515" r:id="rId4"/>
    <p:sldLayoutId id="2147502516" r:id="rId5"/>
    <p:sldLayoutId id="2147502517" r:id="rId6"/>
    <p:sldLayoutId id="2147502518" r:id="rId7"/>
    <p:sldLayoutId id="2147502519" r:id="rId8"/>
    <p:sldLayoutId id="2147502520" r:id="rId9"/>
    <p:sldLayoutId id="2147502521" r:id="rId10"/>
    <p:sldLayoutId id="214750252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490263"/>
      </p:ext>
    </p:extLst>
  </p:cSld>
  <p:clrMap bg1="lt1" tx1="dk1" bg2="lt2" tx2="dk2" accent1="accent1" accent2="accent2" accent3="accent3" accent4="accent4" accent5="accent5" accent6="accent6" hlink="hlink" folHlink="folHlink"/>
  <p:sldLayoutIdLst>
    <p:sldLayoutId id="2147502659" r:id="rId1"/>
    <p:sldLayoutId id="2147502660" r:id="rId2"/>
    <p:sldLayoutId id="2147502661" r:id="rId3"/>
    <p:sldLayoutId id="2147502662" r:id="rId4"/>
    <p:sldLayoutId id="2147502663" r:id="rId5"/>
    <p:sldLayoutId id="2147502664" r:id="rId6"/>
    <p:sldLayoutId id="2147502665" r:id="rId7"/>
    <p:sldLayoutId id="2147502666" r:id="rId8"/>
    <p:sldLayoutId id="2147502667" r:id="rId9"/>
    <p:sldLayoutId id="2147502668" r:id="rId10"/>
    <p:sldLayoutId id="2147502669" r:id="rId11"/>
    <p:sldLayoutId id="214750267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6379835"/>
      </p:ext>
    </p:extLst>
  </p:cSld>
  <p:clrMap bg1="lt1" tx1="dk1" bg2="lt2" tx2="dk2" accent1="accent1" accent2="accent2" accent3="accent3" accent4="accent4" accent5="accent5" accent6="accent6" hlink="hlink" folHlink="folHlink"/>
  <p:sldLayoutIdLst>
    <p:sldLayoutId id="2147502673" r:id="rId1"/>
    <p:sldLayoutId id="2147502674" r:id="rId2"/>
    <p:sldLayoutId id="2147502675" r:id="rId3"/>
    <p:sldLayoutId id="2147502676" r:id="rId4"/>
    <p:sldLayoutId id="2147502677" r:id="rId5"/>
    <p:sldLayoutId id="2147502678" r:id="rId6"/>
    <p:sldLayoutId id="2147502679" r:id="rId7"/>
    <p:sldLayoutId id="2147502680" r:id="rId8"/>
    <p:sldLayoutId id="2147502681" r:id="rId9"/>
    <p:sldLayoutId id="2147502682" r:id="rId10"/>
    <p:sldLayoutId id="2147502683" r:id="rId11"/>
    <p:sldLayoutId id="21475026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07465202-BFF7-154F-9839-F59776F334E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43083928"/>
      </p:ext>
    </p:extLst>
  </p:cSld>
  <p:clrMap bg1="lt1" tx1="dk1" bg2="lt2" tx2="dk2" accent1="accent1" accent2="accent2" accent3="accent3" accent4="accent4" accent5="accent5" accent6="accent6" hlink="hlink" folHlink="folHlink"/>
  <p:sldLayoutIdLst>
    <p:sldLayoutId id="2147502686"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0"/>
            <a:ext cx="8839200" cy="6858000"/>
            <a:chOff x="0" y="0"/>
            <a:chExt cx="5568" cy="4320"/>
          </a:xfrm>
        </p:grpSpPr>
        <p:grpSp>
          <p:nvGrpSpPr>
            <p:cNvPr id="313352"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3"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4"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31334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30D430A6-1B5D-F84A-B10F-985C595C51F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40490203"/>
      </p:ext>
    </p:extLst>
  </p:cSld>
  <p:clrMap bg1="dk2" tx1="lt1" bg2="dk1" tx2="lt2" accent1="accent1" accent2="accent2" accent3="accent3" accent4="accent4" accent5="accent5" accent6="accent6" hlink="hlink" folHlink="folHlink"/>
  <p:sldLayoutIdLst>
    <p:sldLayoutId id="21475027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2D1EF1ED-5190-4941-AF19-B7A3177202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921" r:id="rId1"/>
    <p:sldLayoutId id="2147501922" r:id="rId2"/>
    <p:sldLayoutId id="2147501923" r:id="rId3"/>
    <p:sldLayoutId id="2147501924" r:id="rId4"/>
    <p:sldLayoutId id="2147501925" r:id="rId5"/>
    <p:sldLayoutId id="2147501926" r:id="rId6"/>
    <p:sldLayoutId id="2147501927" r:id="rId7"/>
    <p:sldLayoutId id="2147501928" r:id="rId8"/>
    <p:sldLayoutId id="2147501929" r:id="rId9"/>
    <p:sldLayoutId id="2147501930"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24435678"/>
      </p:ext>
    </p:extLst>
  </p:cSld>
  <p:clrMap bg1="dk2" tx1="lt1" bg2="dk1" tx2="lt2" accent1="accent1" accent2="accent2" accent3="accent3" accent4="accent4" accent5="accent5" accent6="accent6" hlink="hlink" folHlink="folHlink"/>
  <p:sldLayoutIdLst>
    <p:sldLayoutId id="2147502730" r:id="rId1"/>
    <p:sldLayoutId id="2147502731" r:id="rId2"/>
    <p:sldLayoutId id="2147502732" r:id="rId3"/>
    <p:sldLayoutId id="2147502733" r:id="rId4"/>
    <p:sldLayoutId id="2147502734" r:id="rId5"/>
    <p:sldLayoutId id="2147502735" r:id="rId6"/>
    <p:sldLayoutId id="2147502736" r:id="rId7"/>
    <p:sldLayoutId id="2147502737" r:id="rId8"/>
    <p:sldLayoutId id="2147502738" r:id="rId9"/>
    <p:sldLayoutId id="2147502739" r:id="rId10"/>
    <p:sldLayoutId id="21475027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024773234"/>
      </p:ext>
    </p:extLst>
  </p:cSld>
  <p:clrMap bg1="dk2" tx1="lt1" bg2="dk1" tx2="lt2" accent1="accent1" accent2="accent2" accent3="accent3" accent4="accent4" accent5="accent5" accent6="accent6" hlink="hlink" folHlink="folHlink"/>
  <p:sldLayoutIdLst>
    <p:sldLayoutId id="2147502857" r:id="rId1"/>
    <p:sldLayoutId id="2147502858" r:id="rId2"/>
    <p:sldLayoutId id="2147502859" r:id="rId3"/>
    <p:sldLayoutId id="2147502860" r:id="rId4"/>
    <p:sldLayoutId id="2147502861" r:id="rId5"/>
    <p:sldLayoutId id="2147502862" r:id="rId6"/>
    <p:sldLayoutId id="2147502863" r:id="rId7"/>
    <p:sldLayoutId id="2147502864" r:id="rId8"/>
    <p:sldLayoutId id="2147502865" r:id="rId9"/>
    <p:sldLayoutId id="2147502866" r:id="rId10"/>
    <p:sldLayoutId id="214750286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3372706141"/>
      </p:ext>
    </p:extLst>
  </p:cSld>
  <p:clrMap bg1="lt1" tx1="dk1" bg2="lt2" tx2="dk2" accent1="accent1" accent2="accent2" accent3="accent3" accent4="accent4" accent5="accent5" accent6="accent6" hlink="hlink" folHlink="folHlink"/>
  <p:sldLayoutIdLst>
    <p:sldLayoutId id="2147502869" r:id="rId1"/>
    <p:sldLayoutId id="2147502870" r:id="rId2"/>
    <p:sldLayoutId id="2147502871" r:id="rId3"/>
    <p:sldLayoutId id="2147502872" r:id="rId4"/>
    <p:sldLayoutId id="2147502873" r:id="rId5"/>
    <p:sldLayoutId id="2147502874" r:id="rId6"/>
    <p:sldLayoutId id="2147502875" r:id="rId7"/>
    <p:sldLayoutId id="2147502876" r:id="rId8"/>
    <p:sldLayoutId id="2147502877" r:id="rId9"/>
    <p:sldLayoutId id="2147502878" r:id="rId10"/>
    <p:sldLayoutId id="2147502879" r:id="rId11"/>
    <p:sldLayoutId id="2147502880" r:id="rId12"/>
    <p:sldLayoutId id="2147502881" r:id="rId13"/>
    <p:sldLayoutId id="2147502882" r:id="rId14"/>
    <p:sldLayoutId id="214750288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pPr>
                <a:spcBef>
                  <a:spcPct val="0"/>
                </a:spcBef>
                <a:defRPr/>
              </a:pPr>
              <a:t>‹#›</a:t>
            </a:fld>
            <a:endParaRPr lang="en-US"/>
          </a:p>
        </p:txBody>
      </p:sp>
    </p:spTree>
    <p:extLst>
      <p:ext uri="{BB962C8B-B14F-4D97-AF65-F5344CB8AC3E}">
        <p14:creationId xmlns:p14="http://schemas.microsoft.com/office/powerpoint/2010/main" val="2234641274"/>
      </p:ext>
    </p:extLst>
  </p:cSld>
  <p:clrMap bg1="lt1" tx1="dk1" bg2="lt2" tx2="dk2" accent1="accent1" accent2="accent2" accent3="accent3" accent4="accent4" accent5="accent5" accent6="accent6" hlink="hlink" folHlink="folHlink"/>
  <p:sldLayoutIdLst>
    <p:sldLayoutId id="2147502901" r:id="rId1"/>
    <p:sldLayoutId id="2147502902" r:id="rId2"/>
    <p:sldLayoutId id="2147502903" r:id="rId3"/>
    <p:sldLayoutId id="2147502904" r:id="rId4"/>
    <p:sldLayoutId id="2147502905" r:id="rId5"/>
    <p:sldLayoutId id="2147502906" r:id="rId6"/>
    <p:sldLayoutId id="2147502907" r:id="rId7"/>
    <p:sldLayoutId id="2147502908" r:id="rId8"/>
    <p:sldLayoutId id="2147502909" r:id="rId9"/>
    <p:sldLayoutId id="2147502910" r:id="rId10"/>
    <p:sldLayoutId id="2147502911" r:id="rId11"/>
    <p:sldLayoutId id="2147502912"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1682524"/>
      </p:ext>
    </p:extLst>
  </p:cSld>
  <p:clrMap bg1="dk2" tx1="lt1" bg2="dk1" tx2="lt2" accent1="accent1" accent2="accent2" accent3="accent3" accent4="accent4" accent5="accent5" accent6="accent6" hlink="hlink" folHlink="folHlink"/>
  <p:sldLayoutIdLst>
    <p:sldLayoutId id="2147502914" r:id="rId1"/>
    <p:sldLayoutId id="2147502915" r:id="rId2"/>
    <p:sldLayoutId id="2147502916" r:id="rId3"/>
    <p:sldLayoutId id="2147502917" r:id="rId4"/>
    <p:sldLayoutId id="2147502918" r:id="rId5"/>
    <p:sldLayoutId id="2147502919" r:id="rId6"/>
    <p:sldLayoutId id="2147502920" r:id="rId7"/>
    <p:sldLayoutId id="2147502921" r:id="rId8"/>
    <p:sldLayoutId id="2147502922" r:id="rId9"/>
    <p:sldLayoutId id="214750292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12/22/23</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74850"/>
      </p:ext>
    </p:extLst>
  </p:cSld>
  <p:clrMap bg1="lt1" tx1="dk1" bg2="lt2" tx2="dk2" accent1="accent1" accent2="accent2" accent3="accent3" accent4="accent4" accent5="accent5" accent6="accent6" hlink="hlink" folHlink="folHlink"/>
  <p:sldLayoutIdLst>
    <p:sldLayoutId id="2147502925" r:id="rId1"/>
    <p:sldLayoutId id="2147502926" r:id="rId2"/>
    <p:sldLayoutId id="2147502927" r:id="rId3"/>
    <p:sldLayoutId id="2147502928" r:id="rId4"/>
    <p:sldLayoutId id="2147502929" r:id="rId5"/>
    <p:sldLayoutId id="2147502930" r:id="rId6"/>
    <p:sldLayoutId id="2147502931" r:id="rId7"/>
    <p:sldLayoutId id="2147502932" r:id="rId8"/>
    <p:sldLayoutId id="2147502933" r:id="rId9"/>
    <p:sldLayoutId id="2147502934"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470315"/>
      </p:ext>
    </p:extLst>
  </p:cSld>
  <p:clrMap bg1="lt1" tx1="dk1" bg2="lt2" tx2="dk2" accent1="accent1" accent2="accent2" accent3="accent3" accent4="accent4" accent5="accent5" accent6="accent6" hlink="hlink" folHlink="folHlink"/>
  <p:sldLayoutIdLst>
    <p:sldLayoutId id="2147503131" r:id="rId1"/>
    <p:sldLayoutId id="2147503132" r:id="rId2"/>
    <p:sldLayoutId id="2147503133" r:id="rId3"/>
    <p:sldLayoutId id="2147503134" r:id="rId4"/>
    <p:sldLayoutId id="2147503135" r:id="rId5"/>
    <p:sldLayoutId id="2147503136" r:id="rId6"/>
    <p:sldLayoutId id="2147503137" r:id="rId7"/>
    <p:sldLayoutId id="2147503138" r:id="rId8"/>
    <p:sldLayoutId id="2147503139" r:id="rId9"/>
    <p:sldLayoutId id="2147503140" r:id="rId10"/>
    <p:sldLayoutId id="2147503141" r:id="rId11"/>
    <p:sldLayoutId id="214750314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730489968"/>
      </p:ext>
    </p:extLst>
  </p:cSld>
  <p:clrMap bg1="lt1" tx1="dk1" bg2="lt2" tx2="dk2" accent1="accent1" accent2="accent2" accent3="accent3" accent4="accent4" accent5="accent5" accent6="accent6" hlink="hlink" folHlink="folHlink"/>
  <p:sldLayoutIdLst>
    <p:sldLayoutId id="2147503148" r:id="rId1"/>
    <p:sldLayoutId id="2147503149" r:id="rId2"/>
    <p:sldLayoutId id="2147503150" r:id="rId3"/>
    <p:sldLayoutId id="2147503151" r:id="rId4"/>
    <p:sldLayoutId id="2147503152" r:id="rId5"/>
    <p:sldLayoutId id="2147503153" r:id="rId6"/>
    <p:sldLayoutId id="2147503154" r:id="rId7"/>
    <p:sldLayoutId id="2147503155" r:id="rId8"/>
    <p:sldLayoutId id="2147503156" r:id="rId9"/>
    <p:sldLayoutId id="2147503157" r:id="rId10"/>
    <p:sldLayoutId id="21475031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1714973549"/>
      </p:ext>
    </p:extLst>
  </p:cSld>
  <p:clrMap bg1="dk2" tx1="lt1" bg2="dk1" tx2="lt2" accent1="accent1" accent2="accent2" accent3="accent3" accent4="accent4" accent5="accent5" accent6="accent6" hlink="hlink" folHlink="folHlink"/>
  <p:sldLayoutIdLst>
    <p:sldLayoutId id="2147503160" r:id="rId1"/>
    <p:sldLayoutId id="2147503161" r:id="rId2"/>
    <p:sldLayoutId id="2147503162" r:id="rId3"/>
    <p:sldLayoutId id="2147503163" r:id="rId4"/>
    <p:sldLayoutId id="2147503164" r:id="rId5"/>
    <p:sldLayoutId id="2147503165" r:id="rId6"/>
    <p:sldLayoutId id="2147503166" r:id="rId7"/>
    <p:sldLayoutId id="2147503167" r:id="rId8"/>
    <p:sldLayoutId id="2147503168" r:id="rId9"/>
    <p:sldLayoutId id="2147503169" r:id="rId10"/>
    <p:sldLayoutId id="21475031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3999384765"/>
      </p:ext>
    </p:extLst>
  </p:cSld>
  <p:clrMap bg1="dk2" tx1="lt1" bg2="dk1" tx2="lt2" accent1="accent1" accent2="accent2" accent3="accent3" accent4="accent4" accent5="accent5" accent6="accent6" hlink="hlink" folHlink="folHlink"/>
  <p:sldLayoutIdLst>
    <p:sldLayoutId id="2147503195" r:id="rId1"/>
    <p:sldLayoutId id="2147503196" r:id="rId2"/>
    <p:sldLayoutId id="2147503197" r:id="rId3"/>
    <p:sldLayoutId id="2147503198" r:id="rId4"/>
    <p:sldLayoutId id="2147503199" r:id="rId5"/>
    <p:sldLayoutId id="2147503200" r:id="rId6"/>
    <p:sldLayoutId id="2147503201" r:id="rId7"/>
    <p:sldLayoutId id="2147503202" r:id="rId8"/>
    <p:sldLayoutId id="2147503203" r:id="rId9"/>
    <p:sldLayoutId id="2147503204" r:id="rId10"/>
    <p:sldLayoutId id="214750320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4253952779"/>
      </p:ext>
    </p:extLst>
  </p:cSld>
  <p:clrMap bg1="dk2" tx1="lt1" bg2="dk1" tx2="lt2" accent1="accent1" accent2="accent2" accent3="accent3" accent4="accent4" accent5="accent5" accent6="accent6" hlink="hlink" folHlink="folHlink"/>
  <p:sldLayoutIdLst>
    <p:sldLayoutId id="2147503207" r:id="rId1"/>
    <p:sldLayoutId id="2147503208" r:id="rId2"/>
    <p:sldLayoutId id="2147503209" r:id="rId3"/>
    <p:sldLayoutId id="2147503210" r:id="rId4"/>
    <p:sldLayoutId id="2147503211" r:id="rId5"/>
    <p:sldLayoutId id="2147503212" r:id="rId6"/>
    <p:sldLayoutId id="2147503213" r:id="rId7"/>
    <p:sldLayoutId id="2147503214" r:id="rId8"/>
    <p:sldLayoutId id="2147503215" r:id="rId9"/>
    <p:sldLayoutId id="2147503216" r:id="rId10"/>
    <p:sldLayoutId id="2147503217"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44495251"/>
      </p:ext>
    </p:extLst>
  </p:cSld>
  <p:clrMap bg1="lt1" tx1="dk1" bg2="lt2" tx2="dk2" accent1="accent1" accent2="accent2" accent3="accent3" accent4="accent4" accent5="accent5" accent6="accent6" hlink="hlink" folHlink="folHlink"/>
  <p:sldLayoutIdLst>
    <p:sldLayoutId id="2147503256" r:id="rId1"/>
    <p:sldLayoutId id="2147503257" r:id="rId2"/>
    <p:sldLayoutId id="2147503258" r:id="rId3"/>
    <p:sldLayoutId id="2147503259" r:id="rId4"/>
    <p:sldLayoutId id="2147503260" r:id="rId5"/>
    <p:sldLayoutId id="2147503261" r:id="rId6"/>
    <p:sldLayoutId id="2147503262" r:id="rId7"/>
    <p:sldLayoutId id="2147503263" r:id="rId8"/>
    <p:sldLayoutId id="2147503264" r:id="rId9"/>
    <p:sldLayoutId id="2147503265" r:id="rId10"/>
    <p:sldLayoutId id="214750326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087384"/>
      </p:ext>
    </p:extLst>
  </p:cSld>
  <p:clrMap bg1="lt1" tx1="dk1" bg2="lt2" tx2="dk2" accent1="accent1" accent2="accent2" accent3="accent3" accent4="accent4" accent5="accent5" accent6="accent6" hlink="hlink" folHlink="folHlink"/>
  <p:sldLayoutIdLst>
    <p:sldLayoutId id="2147503322" r:id="rId1"/>
    <p:sldLayoutId id="2147503323" r:id="rId2"/>
    <p:sldLayoutId id="2147503324" r:id="rId3"/>
    <p:sldLayoutId id="2147503325" r:id="rId4"/>
    <p:sldLayoutId id="2147503326" r:id="rId5"/>
    <p:sldLayoutId id="2147503327" r:id="rId6"/>
    <p:sldLayoutId id="2147503328" r:id="rId7"/>
    <p:sldLayoutId id="2147503329" r:id="rId8"/>
    <p:sldLayoutId id="2147503330" r:id="rId9"/>
    <p:sldLayoutId id="2147503331" r:id="rId10"/>
    <p:sldLayoutId id="2147503332" r:id="rId11"/>
    <p:sldLayoutId id="2147503333" r:id="rId12"/>
    <p:sldLayoutId id="2147503334" r:id="rId13"/>
    <p:sldLayoutId id="2147503335" r:id="rId14"/>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75686031"/>
      </p:ext>
    </p:extLst>
  </p:cSld>
  <p:clrMap bg1="lt1" tx1="dk1" bg2="lt2" tx2="dk2" accent1="accent1" accent2="accent2" accent3="accent3" accent4="accent4" accent5="accent5" accent6="accent6" hlink="hlink" folHlink="folHlink"/>
  <p:sldLayoutIdLst>
    <p:sldLayoutId id="2147503361" r:id="rId1"/>
    <p:sldLayoutId id="2147503362" r:id="rId2"/>
    <p:sldLayoutId id="2147503363" r:id="rId3"/>
    <p:sldLayoutId id="2147503364" r:id="rId4"/>
    <p:sldLayoutId id="2147503365" r:id="rId5"/>
    <p:sldLayoutId id="2147503366" r:id="rId6"/>
    <p:sldLayoutId id="2147503367" r:id="rId7"/>
    <p:sldLayoutId id="2147503368" r:id="rId8"/>
    <p:sldLayoutId id="2147503369" r:id="rId9"/>
    <p:sldLayoutId id="2147503370" r:id="rId10"/>
    <p:sldLayoutId id="214750337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53295165"/>
      </p:ext>
    </p:extLst>
  </p:cSld>
  <p:clrMap bg1="lt1" tx1="dk1" bg2="lt2" tx2="dk2" accent1="accent1" accent2="accent2" accent3="accent3" accent4="accent4" accent5="accent5" accent6="accent6" hlink="hlink" folHlink="folHlink"/>
  <p:sldLayoutIdLst>
    <p:sldLayoutId id="2147503373" r:id="rId1"/>
    <p:sldLayoutId id="2147503374" r:id="rId2"/>
    <p:sldLayoutId id="2147503375" r:id="rId3"/>
    <p:sldLayoutId id="2147503376" r:id="rId4"/>
    <p:sldLayoutId id="2147503377" r:id="rId5"/>
    <p:sldLayoutId id="2147503378" r:id="rId6"/>
    <p:sldLayoutId id="2147503379" r:id="rId7"/>
    <p:sldLayoutId id="2147503380" r:id="rId8"/>
    <p:sldLayoutId id="2147503381" r:id="rId9"/>
    <p:sldLayoutId id="2147503382" r:id="rId10"/>
    <p:sldLayoutId id="2147503383" r:id="rId11"/>
    <p:sldLayoutId id="2147503384" r:id="rId12"/>
    <p:sldLayoutId id="21475033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02060997"/>
      </p:ext>
    </p:extLst>
  </p:cSld>
  <p:clrMap bg1="lt1" tx1="dk1" bg2="lt2" tx2="dk2" accent1="accent1" accent2="accent2" accent3="accent3" accent4="accent4" accent5="accent5" accent6="accent6" hlink="hlink" folHlink="folHlink"/>
  <p:sldLayoutIdLst>
    <p:sldLayoutId id="2147503387" r:id="rId1"/>
    <p:sldLayoutId id="2147503388" r:id="rId2"/>
    <p:sldLayoutId id="2147503389" r:id="rId3"/>
    <p:sldLayoutId id="2147503390" r:id="rId4"/>
    <p:sldLayoutId id="2147503391" r:id="rId5"/>
    <p:sldLayoutId id="2147503392" r:id="rId6"/>
    <p:sldLayoutId id="2147503393" r:id="rId7"/>
    <p:sldLayoutId id="2147503394" r:id="rId8"/>
    <p:sldLayoutId id="2147503395" r:id="rId9"/>
    <p:sldLayoutId id="2147503396" r:id="rId10"/>
    <p:sldLayoutId id="2147503397" r:id="rId11"/>
    <p:sldLayoutId id="2147503398" r:id="rId12"/>
    <p:sldLayoutId id="21475033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87297433"/>
      </p:ext>
    </p:extLst>
  </p:cSld>
  <p:clrMap bg1="dk2" tx1="lt1" bg2="dk1" tx2="lt2" accent1="accent1" accent2="accent2" accent3="accent3" accent4="accent4" accent5="accent5" accent6="accent6" hlink="hlink" folHlink="folHlink"/>
  <p:sldLayoutIdLst>
    <p:sldLayoutId id="2147503414" r:id="rId1"/>
    <p:sldLayoutId id="2147503415" r:id="rId2"/>
    <p:sldLayoutId id="2147503416" r:id="rId3"/>
    <p:sldLayoutId id="2147503417" r:id="rId4"/>
    <p:sldLayoutId id="2147503418" r:id="rId5"/>
    <p:sldLayoutId id="2147503419" r:id="rId6"/>
    <p:sldLayoutId id="2147503420" r:id="rId7"/>
    <p:sldLayoutId id="2147503421" r:id="rId8"/>
    <p:sldLayoutId id="2147503422" r:id="rId9"/>
    <p:sldLayoutId id="2147503423" r:id="rId10"/>
    <p:sldLayoutId id="214750342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94348890"/>
      </p:ext>
    </p:extLst>
  </p:cSld>
  <p:clrMap bg1="lt1" tx1="dk1" bg2="lt2" tx2="dk2" accent1="accent1" accent2="accent2" accent3="accent3" accent4="accent4" accent5="accent5" accent6="accent6" hlink="hlink" folHlink="folHlink"/>
  <p:sldLayoutIdLst>
    <p:sldLayoutId id="2147503426" r:id="rId1"/>
    <p:sldLayoutId id="2147503427" r:id="rId2"/>
    <p:sldLayoutId id="2147503428" r:id="rId3"/>
    <p:sldLayoutId id="2147503429" r:id="rId4"/>
    <p:sldLayoutId id="2147503430" r:id="rId5"/>
    <p:sldLayoutId id="2147503431" r:id="rId6"/>
    <p:sldLayoutId id="2147503432" r:id="rId7"/>
    <p:sldLayoutId id="2147503433" r:id="rId8"/>
    <p:sldLayoutId id="2147503434" r:id="rId9"/>
    <p:sldLayoutId id="2147503435" r:id="rId10"/>
    <p:sldLayoutId id="2147503436" r:id="rId11"/>
    <p:sldLayoutId id="21475034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extLst>
      <p:ext uri="{BB962C8B-B14F-4D97-AF65-F5344CB8AC3E}">
        <p14:creationId xmlns:p14="http://schemas.microsoft.com/office/powerpoint/2010/main" val="1279618957"/>
      </p:ext>
    </p:extLst>
  </p:cSld>
  <p:clrMap bg1="lt1" tx1="dk1" bg2="lt2" tx2="dk2" accent1="accent1" accent2="accent2" accent3="accent3" accent4="accent4" accent5="accent5" accent6="accent6" hlink="hlink" folHlink="folHlink"/>
  <p:sldLayoutIdLst>
    <p:sldLayoutId id="214750343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43662996"/>
      </p:ext>
    </p:extLst>
  </p:cSld>
  <p:clrMap bg1="lt1" tx1="dk1" bg2="lt2" tx2="dk2" accent1="accent1" accent2="accent2" accent3="accent3" accent4="accent4" accent5="accent5" accent6="accent6" hlink="hlink" folHlink="folHlink"/>
  <p:sldLayoutIdLst>
    <p:sldLayoutId id="2147503441" r:id="rId1"/>
    <p:sldLayoutId id="2147503442" r:id="rId2"/>
    <p:sldLayoutId id="2147503443" r:id="rId3"/>
    <p:sldLayoutId id="2147503444" r:id="rId4"/>
    <p:sldLayoutId id="2147503445" r:id="rId5"/>
    <p:sldLayoutId id="2147503446" r:id="rId6"/>
    <p:sldLayoutId id="2147503447" r:id="rId7"/>
    <p:sldLayoutId id="2147503448" r:id="rId8"/>
    <p:sldLayoutId id="2147503449" r:id="rId9"/>
    <p:sldLayoutId id="2147503450" r:id="rId10"/>
    <p:sldLayoutId id="2147503451" r:id="rId11"/>
    <p:sldLayoutId id="2147503452" r:id="rId12"/>
    <p:sldLayoutId id="21475034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CA4B89DA-E146-5943-8FC5-2921A6FBB22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0096018"/>
      </p:ext>
    </p:extLst>
  </p:cSld>
  <p:clrMap bg1="lt1" tx1="dk1" bg2="lt2" tx2="dk2" accent1="accent1" accent2="accent2" accent3="accent3" accent4="accent4" accent5="accent5" accent6="accent6" hlink="hlink" folHlink="folHlink"/>
  <p:sldLayoutIdLst>
    <p:sldLayoutId id="2147503455" r:id="rId1"/>
    <p:sldLayoutId id="2147503456" r:id="rId2"/>
    <p:sldLayoutId id="2147503457" r:id="rId3"/>
    <p:sldLayoutId id="2147503458" r:id="rId4"/>
    <p:sldLayoutId id="2147503459" r:id="rId5"/>
    <p:sldLayoutId id="2147503460" r:id="rId6"/>
    <p:sldLayoutId id="2147503461" r:id="rId7"/>
    <p:sldLayoutId id="2147503462" r:id="rId8"/>
    <p:sldLayoutId id="2147503463" r:id="rId9"/>
    <p:sldLayoutId id="2147503464" r:id="rId10"/>
    <p:sldLayoutId id="214750346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12/22/23</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963384"/>
      </p:ext>
    </p:extLst>
  </p:cSld>
  <p:clrMap bg1="lt1" tx1="dk1" bg2="lt2" tx2="dk2" accent1="accent1" accent2="accent2" accent3="accent3" accent4="accent4" accent5="accent5" accent6="accent6" hlink="hlink" folHlink="folHlink"/>
  <p:sldLayoutIdLst>
    <p:sldLayoutId id="2147503467" r:id="rId1"/>
    <p:sldLayoutId id="2147503468" r:id="rId2"/>
    <p:sldLayoutId id="2147503469" r:id="rId3"/>
    <p:sldLayoutId id="2147503470" r:id="rId4"/>
    <p:sldLayoutId id="2147503471" r:id="rId5"/>
    <p:sldLayoutId id="2147503472" r:id="rId6"/>
    <p:sldLayoutId id="2147503473" r:id="rId7"/>
    <p:sldLayoutId id="2147503474" r:id="rId8"/>
    <p:sldLayoutId id="2147503475" r:id="rId9"/>
    <p:sldLayoutId id="2147503476"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7453B29-912D-2E41-8A36-0EDBAB358B74}"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7266104"/>
      </p:ext>
    </p:extLst>
  </p:cSld>
  <p:clrMap bg1="lt1" tx1="dk1" bg2="lt2" tx2="dk2" accent1="accent1" accent2="accent2" accent3="accent3" accent4="accent4" accent5="accent5" accent6="accent6" hlink="hlink" folHlink="folHlink"/>
  <p:sldLayoutIdLst>
    <p:sldLayoutId id="2147503478" r:id="rId1"/>
    <p:sldLayoutId id="2147503479" r:id="rId2"/>
    <p:sldLayoutId id="2147503480" r:id="rId3"/>
    <p:sldLayoutId id="2147503481" r:id="rId4"/>
    <p:sldLayoutId id="2147503482" r:id="rId5"/>
    <p:sldLayoutId id="2147503483" r:id="rId6"/>
    <p:sldLayoutId id="2147503484" r:id="rId7"/>
    <p:sldLayoutId id="2147503485" r:id="rId8"/>
    <p:sldLayoutId id="2147503486" r:id="rId9"/>
    <p:sldLayoutId id="2147503487" r:id="rId10"/>
    <p:sldLayoutId id="2147503488" r:id="rId11"/>
    <p:sldLayoutId id="214750348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2106446776"/>
      </p:ext>
    </p:extLst>
  </p:cSld>
  <p:clrMap bg1="lt1" tx1="dk1" bg2="lt2" tx2="dk2" accent1="accent1" accent2="accent2" accent3="accent3" accent4="accent4" accent5="accent5" accent6="accent6" hlink="hlink" folHlink="folHlink"/>
  <p:sldLayoutIdLst>
    <p:sldLayoutId id="2147503491" r:id="rId1"/>
    <p:sldLayoutId id="2147503492" r:id="rId2"/>
    <p:sldLayoutId id="2147503493" r:id="rId3"/>
    <p:sldLayoutId id="2147503494" r:id="rId4"/>
    <p:sldLayoutId id="2147503495" r:id="rId5"/>
    <p:sldLayoutId id="2147503496" r:id="rId6"/>
    <p:sldLayoutId id="2147503497" r:id="rId7"/>
    <p:sldLayoutId id="2147503498" r:id="rId8"/>
    <p:sldLayoutId id="2147503499" r:id="rId9"/>
    <p:sldLayoutId id="2147503500" r:id="rId10"/>
    <p:sldLayoutId id="2147503501" r:id="rId11"/>
    <p:sldLayoutId id="21475035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AECEFBA-7B32-3940-BD83-0DD78C838749}" type="slidenum">
              <a:rPr lang="en-US"/>
              <a:pPr>
                <a:defRPr/>
              </a:pPr>
              <a:t>‹#›</a:t>
            </a:fld>
            <a:endParaRPr lang="en-US"/>
          </a:p>
        </p:txBody>
      </p:sp>
    </p:spTree>
    <p:extLst>
      <p:ext uri="{BB962C8B-B14F-4D97-AF65-F5344CB8AC3E}">
        <p14:creationId xmlns:p14="http://schemas.microsoft.com/office/powerpoint/2010/main" val="168767742"/>
      </p:ext>
    </p:extLst>
  </p:cSld>
  <p:clrMap bg1="lt1" tx1="dk1" bg2="lt2" tx2="dk2" accent1="accent1" accent2="accent2" accent3="accent3" accent4="accent4" accent5="accent5" accent6="accent6" hlink="hlink" folHlink="folHlink"/>
  <p:sldLayoutIdLst>
    <p:sldLayoutId id="2147503504" r:id="rId1"/>
    <p:sldLayoutId id="2147503505" r:id="rId2"/>
    <p:sldLayoutId id="2147503506" r:id="rId3"/>
    <p:sldLayoutId id="2147503507" r:id="rId4"/>
    <p:sldLayoutId id="2147503508" r:id="rId5"/>
    <p:sldLayoutId id="2147503509" r:id="rId6"/>
    <p:sldLayoutId id="2147503510" r:id="rId7"/>
    <p:sldLayoutId id="2147503511" r:id="rId8"/>
    <p:sldLayoutId id="2147503512" r:id="rId9"/>
    <p:sldLayoutId id="2147503513" r:id="rId10"/>
    <p:sldLayoutId id="2147503514" r:id="rId11"/>
    <p:sldLayoutId id="214750351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extLst>
      <p:ext uri="{BB962C8B-B14F-4D97-AF65-F5344CB8AC3E}">
        <p14:creationId xmlns:p14="http://schemas.microsoft.com/office/powerpoint/2010/main" val="1025795221"/>
      </p:ext>
    </p:extLst>
  </p:cSld>
  <p:clrMap bg1="lt1" tx1="dk1" bg2="lt2" tx2="dk2" accent1="accent1" accent2="accent2" accent3="accent3" accent4="accent4" accent5="accent5" accent6="accent6" hlink="hlink" folHlink="folHlink"/>
  <p:sldLayoutIdLst>
    <p:sldLayoutId id="2147503517" r:id="rId1"/>
    <p:sldLayoutId id="2147503518" r:id="rId2"/>
    <p:sldLayoutId id="2147503519" r:id="rId3"/>
    <p:sldLayoutId id="2147503520" r:id="rId4"/>
    <p:sldLayoutId id="2147503521" r:id="rId5"/>
    <p:sldLayoutId id="2147503522" r:id="rId6"/>
    <p:sldLayoutId id="2147503523" r:id="rId7"/>
    <p:sldLayoutId id="2147503524" r:id="rId8"/>
    <p:sldLayoutId id="2147503525" r:id="rId9"/>
    <p:sldLayoutId id="2147503526" r:id="rId10"/>
    <p:sldLayoutId id="2147503527" r:id="rId11"/>
    <p:sldLayoutId id="2147503528" r:id="rId12"/>
    <p:sldLayoutId id="2147503529"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2375894396"/>
      </p:ext>
    </p:extLst>
  </p:cSld>
  <p:clrMap bg1="lt1" tx1="dk1" bg2="lt2" tx2="dk2" accent1="accent1" accent2="accent2" accent3="accent3" accent4="accent4" accent5="accent5" accent6="accent6" hlink="hlink" folHlink="folHlink"/>
  <p:sldLayoutIdLst>
    <p:sldLayoutId id="2147503531" r:id="rId1"/>
    <p:sldLayoutId id="2147503532" r:id="rId2"/>
    <p:sldLayoutId id="2147503533" r:id="rId3"/>
    <p:sldLayoutId id="2147503534" r:id="rId4"/>
    <p:sldLayoutId id="2147503535" r:id="rId5"/>
    <p:sldLayoutId id="2147503536" r:id="rId6"/>
    <p:sldLayoutId id="2147503537" r:id="rId7"/>
    <p:sldLayoutId id="2147503538" r:id="rId8"/>
    <p:sldLayoutId id="2147503539" r:id="rId9"/>
    <p:sldLayoutId id="2147503540" r:id="rId10"/>
    <p:sldLayoutId id="2147503541" r:id="rId11"/>
    <p:sldLayoutId id="2147503542" r:id="rId12"/>
    <p:sldLayoutId id="214750354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0452DD00-D125-6F42-9EEA-06A68084380C}" type="slidenum">
              <a:rPr lang="en-US"/>
              <a:pPr>
                <a:defRPr/>
              </a:pPr>
              <a:t>‹#›</a:t>
            </a:fld>
            <a:endParaRPr lang="en-US"/>
          </a:p>
        </p:txBody>
      </p:sp>
    </p:spTree>
    <p:extLst>
      <p:ext uri="{BB962C8B-B14F-4D97-AF65-F5344CB8AC3E}">
        <p14:creationId xmlns:p14="http://schemas.microsoft.com/office/powerpoint/2010/main" val="1543293180"/>
      </p:ext>
    </p:extLst>
  </p:cSld>
  <p:clrMap bg1="lt1" tx1="dk1" bg2="lt2" tx2="dk2" accent1="accent1" accent2="accent2" accent3="accent3" accent4="accent4" accent5="accent5" accent6="accent6" hlink="hlink" folHlink="folHlink"/>
  <p:sldLayoutIdLst>
    <p:sldLayoutId id="2147503545" r:id="rId1"/>
    <p:sldLayoutId id="2147503546" r:id="rId2"/>
    <p:sldLayoutId id="2147503547" r:id="rId3"/>
    <p:sldLayoutId id="2147503548" r:id="rId4"/>
    <p:sldLayoutId id="2147503549" r:id="rId5"/>
    <p:sldLayoutId id="2147503550" r:id="rId6"/>
    <p:sldLayoutId id="2147503551" r:id="rId7"/>
    <p:sldLayoutId id="2147503552" r:id="rId8"/>
    <p:sldLayoutId id="2147503553" r:id="rId9"/>
    <p:sldLayoutId id="2147503554" r:id="rId10"/>
    <p:sldLayoutId id="2147503555" r:id="rId11"/>
    <p:sldLayoutId id="2147503556" r:id="rId12"/>
    <p:sldLayoutId id="214750355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extLst>
      <p:ext uri="{BB962C8B-B14F-4D97-AF65-F5344CB8AC3E}">
        <p14:creationId xmlns:p14="http://schemas.microsoft.com/office/powerpoint/2010/main" val="858809862"/>
      </p:ext>
    </p:extLst>
  </p:cSld>
  <p:clrMap bg1="lt1" tx1="dk1" bg2="lt2" tx2="dk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 id="2147503570" r:id="rId12"/>
    <p:sldLayoutId id="214750357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27CADDB-6A2E-814F-AFF3-AA07949B70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221" r:id="rId1"/>
    <p:sldLayoutId id="2147502222" r:id="rId2"/>
    <p:sldLayoutId id="2147502223" r:id="rId3"/>
    <p:sldLayoutId id="2147502224" r:id="rId4"/>
    <p:sldLayoutId id="2147502225" r:id="rId5"/>
    <p:sldLayoutId id="2147502226" r:id="rId6"/>
    <p:sldLayoutId id="2147502227" r:id="rId7"/>
    <p:sldLayoutId id="2147502228" r:id="rId8"/>
    <p:sldLayoutId id="2147502229" r:id="rId9"/>
    <p:sldLayoutId id="2147502230" r:id="rId10"/>
    <p:sldLayoutId id="2147502231" r:id="rId11"/>
    <p:sldLayoutId id="21475022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5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F67F65D-C0B1-7246-A6ED-079F675580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233" r:id="rId1"/>
    <p:sldLayoutId id="2147502234" r:id="rId2"/>
    <p:sldLayoutId id="2147502235" r:id="rId3"/>
    <p:sldLayoutId id="2147502236" r:id="rId4"/>
    <p:sldLayoutId id="2147502237" r:id="rId5"/>
    <p:sldLayoutId id="2147502238" r:id="rId6"/>
    <p:sldLayoutId id="2147502239" r:id="rId7"/>
    <p:sldLayoutId id="2147502240" r:id="rId8"/>
    <p:sldLayoutId id="2147502241" r:id="rId9"/>
    <p:sldLayoutId id="2147502242" r:id="rId10"/>
    <p:sldLayoutId id="2147502243" r:id="rId11"/>
    <p:sldLayoutId id="2147502244" r:id="rId12"/>
    <p:sldLayoutId id="214750224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56718"/>
      </p:ext>
    </p:extLst>
  </p:cSld>
  <p:clrMap bg1="lt1" tx1="dk1" bg2="lt2" tx2="dk2" accent1="accent1" accent2="accent2" accent3="accent3" accent4="accent4" accent5="accent5" accent6="accent6" hlink="hlink" folHlink="folHlink"/>
  <p:sldLayoutIdLst>
    <p:sldLayoutId id="2147502449" r:id="rId1"/>
    <p:sldLayoutId id="2147502450" r:id="rId2"/>
    <p:sldLayoutId id="2147502451" r:id="rId3"/>
    <p:sldLayoutId id="2147502452" r:id="rId4"/>
    <p:sldLayoutId id="2147502453" r:id="rId5"/>
    <p:sldLayoutId id="2147502454" r:id="rId6"/>
    <p:sldLayoutId id="2147502455" r:id="rId7"/>
    <p:sldLayoutId id="2147502456" r:id="rId8"/>
    <p:sldLayoutId id="2147502457" r:id="rId9"/>
    <p:sldLayoutId id="2147502458" r:id="rId10"/>
    <p:sldLayoutId id="21475024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12/22/23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41666121"/>
      </p:ext>
    </p:extLst>
  </p:cSld>
  <p:clrMap bg1="lt1" tx1="dk1" bg2="lt2" tx2="dk2" accent1="accent1" accent2="accent2" accent3="accent3" accent4="accent4" accent5="accent5" accent6="accent6" hlink="hlink" folHlink="folHlink"/>
  <p:sldLayoutIdLst>
    <p:sldLayoutId id="2147502487" r:id="rId1"/>
    <p:sldLayoutId id="2147502488" r:id="rId2"/>
    <p:sldLayoutId id="2147502489" r:id="rId3"/>
    <p:sldLayoutId id="2147502490" r:id="rId4"/>
    <p:sldLayoutId id="2147502491" r:id="rId5"/>
    <p:sldLayoutId id="2147502492" r:id="rId6"/>
    <p:sldLayoutId id="2147502493" r:id="rId7"/>
    <p:sldLayoutId id="2147502494" r:id="rId8"/>
    <p:sldLayoutId id="2147502495" r:id="rId9"/>
    <p:sldLayoutId id="2147502496" r:id="rId10"/>
    <p:sldLayoutId id="21475024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45.xml"/><Relationship Id="rId1" Type="http://schemas.openxmlformats.org/officeDocument/2006/relationships/themeOverride" Target="../theme/themeOverride10.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15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45.xml"/><Relationship Id="rId1" Type="http://schemas.openxmlformats.org/officeDocument/2006/relationships/themeOverride" Target="../theme/themeOverride11.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45.xml"/><Relationship Id="rId1" Type="http://schemas.openxmlformats.org/officeDocument/2006/relationships/themeOverride" Target="../theme/themeOverride1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146.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164.xml"/><Relationship Id="rId4" Type="http://schemas.openxmlformats.org/officeDocument/2006/relationships/image" Target="../media/image96.jpeg"/></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164.xml"/><Relationship Id="rId4" Type="http://schemas.openxmlformats.org/officeDocument/2006/relationships/image" Target="../media/image96.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35.xml"/><Relationship Id="rId1" Type="http://schemas.openxmlformats.org/officeDocument/2006/relationships/themeOverride" Target="../theme/themeOverride13.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0.xml"/><Relationship Id="rId1" Type="http://schemas.openxmlformats.org/officeDocument/2006/relationships/slideLayout" Target="../slideLayouts/slideLayout16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8" Type="http://schemas.openxmlformats.org/officeDocument/2006/relationships/hyperlink" Target="https://pngimg.com/download/13603" TargetMode="External"/><Relationship Id="rId3" Type="http://schemas.openxmlformats.org/officeDocument/2006/relationships/notesSlide" Target="../notesSlides/notesSlide91.xml"/><Relationship Id="rId7" Type="http://schemas.openxmlformats.org/officeDocument/2006/relationships/image" Target="../media/image100.png"/><Relationship Id="rId2" Type="http://schemas.openxmlformats.org/officeDocument/2006/relationships/slideLayout" Target="../slideLayouts/slideLayout158.xml"/><Relationship Id="rId1" Type="http://schemas.openxmlformats.org/officeDocument/2006/relationships/themeOverride" Target="../theme/themeOverride14.xml"/><Relationship Id="rId6" Type="http://schemas.openxmlformats.org/officeDocument/2006/relationships/image" Target="../media/image14.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hyperlink" Target="https://creativecommons.org/licenses/by-nc/3.0/"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102.jpeg"/><Relationship Id="rId2" Type="http://schemas.openxmlformats.org/officeDocument/2006/relationships/slideLayout" Target="../slideLayouts/slideLayout158.xml"/><Relationship Id="rId1" Type="http://schemas.openxmlformats.org/officeDocument/2006/relationships/themeOverride" Target="../theme/themeOverride15.xml"/><Relationship Id="rId6" Type="http://schemas.openxmlformats.org/officeDocument/2006/relationships/image" Target="../media/image99.jpeg"/><Relationship Id="rId5" Type="http://schemas.openxmlformats.org/officeDocument/2006/relationships/image" Target="../media/image14.jpeg"/><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79.xml"/><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4.xml"/><Relationship Id="rId1" Type="http://schemas.openxmlformats.org/officeDocument/2006/relationships/slideLayout" Target="../slideLayouts/slideLayout7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79.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5.xml"/><Relationship Id="rId1" Type="http://schemas.openxmlformats.org/officeDocument/2006/relationships/themeOverride" Target="../theme/themeOverride16.xml"/><Relationship Id="rId5" Type="http://schemas.openxmlformats.org/officeDocument/2006/relationships/image" Target="../media/image106.jpeg"/><Relationship Id="rId4" Type="http://schemas.openxmlformats.org/officeDocument/2006/relationships/image" Target="../media/image1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79.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9.xml"/></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19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16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16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2.xml"/><Relationship Id="rId1" Type="http://schemas.openxmlformats.org/officeDocument/2006/relationships/slideLayout" Target="../slideLayouts/slideLayout36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37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7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45.xml"/><Relationship Id="rId1" Type="http://schemas.openxmlformats.org/officeDocument/2006/relationships/themeOverride" Target="../theme/themeOverride1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383.xml"/></Relationships>
</file>

<file path=ppt/slides/_rels/slide1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8.xml"/><Relationship Id="rId1" Type="http://schemas.openxmlformats.org/officeDocument/2006/relationships/slideLayout" Target="../slideLayouts/slideLayout383.xml"/></Relationships>
</file>

<file path=ppt/slides/_rels/slide1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383.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383.xml"/><Relationship Id="rId4" Type="http://schemas.openxmlformats.org/officeDocument/2006/relationships/hyperlink" Target="https://freesvg.org/warning-vector-symbo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1.xml"/><Relationship Id="rId1" Type="http://schemas.openxmlformats.org/officeDocument/2006/relationships/slideLayout" Target="../slideLayouts/slideLayout383.xml"/><Relationship Id="rId4" Type="http://schemas.openxmlformats.org/officeDocument/2006/relationships/hyperlink" Target="https://www.wallpaperflare.com/brown-rope-paper-old-backgrounds-textured-close-up-yellow-wallpaper-vmz"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38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9.xml"/><Relationship Id="rId1" Type="http://schemas.openxmlformats.org/officeDocument/2006/relationships/themeOverride" Target="../theme/themeOverride18.xml"/><Relationship Id="rId5" Type="http://schemas.openxmlformats.org/officeDocument/2006/relationships/image" Target="../media/image122.jpeg"/><Relationship Id="rId4" Type="http://schemas.openxmlformats.org/officeDocument/2006/relationships/image" Target="../media/image121.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45.xml"/><Relationship Id="rId1" Type="http://schemas.openxmlformats.org/officeDocument/2006/relationships/themeOverride" Target="../theme/themeOverride19.xml"/><Relationship Id="rId5" Type="http://schemas.openxmlformats.org/officeDocument/2006/relationships/image" Target="../media/image106.jpeg"/><Relationship Id="rId4" Type="http://schemas.openxmlformats.org/officeDocument/2006/relationships/image" Target="../media/image14.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45.xml"/><Relationship Id="rId1" Type="http://schemas.openxmlformats.org/officeDocument/2006/relationships/themeOverride" Target="../theme/themeOverride20.xml"/><Relationship Id="rId4" Type="http://schemas.openxmlformats.org/officeDocument/2006/relationships/image" Target="../media/image14.jpeg"/></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6.xml"/><Relationship Id="rId1" Type="http://schemas.openxmlformats.org/officeDocument/2006/relationships/slideLayout" Target="../slideLayouts/slideLayout19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9.xml"/><Relationship Id="rId1" Type="http://schemas.openxmlformats.org/officeDocument/2006/relationships/themeOverride" Target="../theme/themeOverride21.xml"/><Relationship Id="rId4" Type="http://schemas.openxmlformats.org/officeDocument/2006/relationships/image" Target="../media/image123.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45.xml"/><Relationship Id="rId1" Type="http://schemas.openxmlformats.org/officeDocument/2006/relationships/themeOverride" Target="../theme/themeOverride22.xml"/><Relationship Id="rId5" Type="http://schemas.openxmlformats.org/officeDocument/2006/relationships/image" Target="../media/image106.jpeg"/><Relationship Id="rId4" Type="http://schemas.openxmlformats.org/officeDocument/2006/relationships/image" Target="../media/image1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9.xml"/><Relationship Id="rId1" Type="http://schemas.openxmlformats.org/officeDocument/2006/relationships/slideLayout" Target="../slideLayouts/slideLayout79.xml"/></Relationships>
</file>

<file path=ppt/slides/_rels/slide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0.xml"/><Relationship Id="rId1" Type="http://schemas.openxmlformats.org/officeDocument/2006/relationships/slideLayout" Target="../slideLayouts/slideLayout1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145.xml"/></Relationships>
</file>

<file path=ppt/slides/_rels/slide145.xml.rels><?xml version="1.0" encoding="UTF-8" standalone="yes"?>
<Relationships xmlns="http://schemas.openxmlformats.org/package/2006/relationships"><Relationship Id="rId3" Type="http://schemas.openxmlformats.org/officeDocument/2006/relationships/hyperlink" Target="https://www.phantomsandmonsters.com/2015/02/1971-ufo-encounter-ezekiels-wheel.html" TargetMode="External"/><Relationship Id="rId2" Type="http://schemas.openxmlformats.org/officeDocument/2006/relationships/image" Target="../media/image126.jpg"/><Relationship Id="rId1" Type="http://schemas.openxmlformats.org/officeDocument/2006/relationships/slideLayout" Target="../slideLayouts/slideLayout151.xml"/><Relationship Id="rId4" Type="http://schemas.openxmlformats.org/officeDocument/2006/relationships/hyperlink" Target="https://creativecommons.org/licenses/by-nc-nd/3.0/"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2.xml"/><Relationship Id="rId1" Type="http://schemas.openxmlformats.org/officeDocument/2006/relationships/slideLayout" Target="../slideLayouts/slideLayout145.xml"/><Relationship Id="rId4" Type="http://schemas.openxmlformats.org/officeDocument/2006/relationships/image" Target="../media/image106.jpeg"/></Relationships>
</file>

<file path=ppt/slides/_rels/slide1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3.xml"/><Relationship Id="rId1" Type="http://schemas.openxmlformats.org/officeDocument/2006/relationships/slideLayout" Target="../slideLayouts/slideLayout1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4.xml"/><Relationship Id="rId1" Type="http://schemas.openxmlformats.org/officeDocument/2006/relationships/slideLayout" Target="../slideLayouts/slideLayout79.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5.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6.xml"/><Relationship Id="rId1" Type="http://schemas.openxmlformats.org/officeDocument/2006/relationships/slideLayout" Target="../slideLayouts/slideLayout7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7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9.xml"/><Relationship Id="rId1" Type="http://schemas.openxmlformats.org/officeDocument/2006/relationships/themeOverride" Target="../theme/themeOverride23.xml"/><Relationship Id="rId4" Type="http://schemas.openxmlformats.org/officeDocument/2006/relationships/image" Target="../media/image128.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9.xml"/><Relationship Id="rId1" Type="http://schemas.openxmlformats.org/officeDocument/2006/relationships/themeOverride" Target="../theme/themeOverride24.xml"/><Relationship Id="rId4" Type="http://schemas.openxmlformats.org/officeDocument/2006/relationships/image" Target="../media/image12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0.xml"/><Relationship Id="rId1" Type="http://schemas.openxmlformats.org/officeDocument/2006/relationships/slideLayout" Target="../slideLayouts/slideLayout145.xml"/><Relationship Id="rId4" Type="http://schemas.openxmlformats.org/officeDocument/2006/relationships/image" Target="../media/image106.jpeg"/></Relationships>
</file>

<file path=ppt/slides/_rels/slide1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2.xml"/><Relationship Id="rId1" Type="http://schemas.openxmlformats.org/officeDocument/2006/relationships/slideLayout" Target="../slideLayouts/slideLayout145.xml"/><Relationship Id="rId4" Type="http://schemas.openxmlformats.org/officeDocument/2006/relationships/image" Target="../media/image131.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8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9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5.xml"/><Relationship Id="rId1" Type="http://schemas.openxmlformats.org/officeDocument/2006/relationships/themeOverride" Target="../theme/themeOverride3.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5.xml"/><Relationship Id="rId1" Type="http://schemas.openxmlformats.org/officeDocument/2006/relationships/slideLayout" Target="../slideLayouts/slideLayout383.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6.xml"/><Relationship Id="rId1" Type="http://schemas.openxmlformats.org/officeDocument/2006/relationships/slideLayout" Target="../slideLayouts/slideLayout38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7.xml"/><Relationship Id="rId1" Type="http://schemas.openxmlformats.org/officeDocument/2006/relationships/slideLayout" Target="../slideLayouts/slideLayout14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8.xml"/><Relationship Id="rId1" Type="http://schemas.openxmlformats.org/officeDocument/2006/relationships/slideLayout" Target="../slideLayouts/slideLayout90.xml"/><Relationship Id="rId5" Type="http://schemas.openxmlformats.org/officeDocument/2006/relationships/hyperlink" Target="https://creativecommons.org/licenses/by-nc-nd/3.0/" TargetMode="External"/><Relationship Id="rId4" Type="http://schemas.openxmlformats.org/officeDocument/2006/relationships/hyperlink" Target="https://www.phantomsandmonsters.com/2015/02/1971-ufo-encounter-ezekiels-wheel.html"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9.xml"/><Relationship Id="rId1" Type="http://schemas.openxmlformats.org/officeDocument/2006/relationships/slideLayout" Target="../slideLayouts/slideLayout79.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0.xml"/><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1.xml"/><Relationship Id="rId1" Type="http://schemas.openxmlformats.org/officeDocument/2006/relationships/slideLayout" Target="../slideLayouts/slideLayout73.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2.xml"/><Relationship Id="rId1" Type="http://schemas.openxmlformats.org/officeDocument/2006/relationships/slideLayout" Target="../slideLayouts/slideLayout383.xml"/></Relationships>
</file>

<file path=ppt/slides/_rels/slide16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3.xml"/><Relationship Id="rId1" Type="http://schemas.openxmlformats.org/officeDocument/2006/relationships/slideLayout" Target="../slideLayouts/slideLayout90.xml"/><Relationship Id="rId5" Type="http://schemas.openxmlformats.org/officeDocument/2006/relationships/hyperlink" Target="https://creativecommons.org/licenses/by-sa/3.0/" TargetMode="External"/><Relationship Id="rId4" Type="http://schemas.openxmlformats.org/officeDocument/2006/relationships/hyperlink" Target="http://christianity.stackexchange.com/questions/50474/why-did-the-temple-in-ezekiel-have-stairs-leading-up-to-the-altar"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0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5.xml"/><Relationship Id="rId1" Type="http://schemas.openxmlformats.org/officeDocument/2006/relationships/themeOverride" Target="../theme/themeOverride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83.xml"/></Relationships>
</file>

<file path=ppt/slides/_rels/slide1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6.xml"/><Relationship Id="rId1" Type="http://schemas.openxmlformats.org/officeDocument/2006/relationships/slideLayout" Target="../slideLayouts/slideLayout14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5.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45.xml"/><Relationship Id="rId1" Type="http://schemas.openxmlformats.org/officeDocument/2006/relationships/themeOverride" Target="../theme/themeOverride25.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45.xml"/><Relationship Id="rId1" Type="http://schemas.openxmlformats.org/officeDocument/2006/relationships/themeOverride" Target="../theme/themeOverride26.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45.xml"/><Relationship Id="rId1" Type="http://schemas.openxmlformats.org/officeDocument/2006/relationships/themeOverride" Target="../theme/themeOverride27.xml"/></Relationships>
</file>

<file path=ppt/slides/_rels/slide1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1.xml"/><Relationship Id="rId1" Type="http://schemas.openxmlformats.org/officeDocument/2006/relationships/slideLayout" Target="../slideLayouts/slideLayout19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2.xml"/><Relationship Id="rId1" Type="http://schemas.openxmlformats.org/officeDocument/2006/relationships/slideLayout" Target="../slideLayouts/slideLayout145.xml"/><Relationship Id="rId4" Type="http://schemas.openxmlformats.org/officeDocument/2006/relationships/image" Target="../media/image138.png"/></Relationships>
</file>

<file path=ppt/slides/_rels/slide1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3.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5.xml"/><Relationship Id="rId1" Type="http://schemas.openxmlformats.org/officeDocument/2006/relationships/themeOverride" Target="../theme/themeOverride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4.xml"/><Relationship Id="rId1" Type="http://schemas.openxmlformats.org/officeDocument/2006/relationships/slideLayout" Target="../slideLayouts/slideLayout13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5.xml"/><Relationship Id="rId1" Type="http://schemas.openxmlformats.org/officeDocument/2006/relationships/slideLayout" Target="../slideLayouts/slideLayout278.xml"/><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slide" Target="slide94.xml"/><Relationship Id="rId2" Type="http://schemas.openxmlformats.org/officeDocument/2006/relationships/notesSlide" Target="../notesSlides/notesSlide21.xml"/><Relationship Id="rId1" Type="http://schemas.openxmlformats.org/officeDocument/2006/relationships/slideLayout" Target="../slideLayouts/slideLayout4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31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1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18.xml"/><Relationship Id="rId5" Type="http://schemas.openxmlformats.org/officeDocument/2006/relationships/image" Target="../media/image48.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1.xml"/></Relationships>
</file>

<file path=ppt/slides/_rels/slide4.xml.rels><?xml version="1.0" encoding="UTF-8" standalone="yes"?>
<Relationships xmlns="http://schemas.openxmlformats.org/package/2006/relationships"><Relationship Id="rId3" Type="http://schemas.openxmlformats.org/officeDocument/2006/relationships/hyperlink" Target="https://st-takla.org/Bibles/BibleSearch/showVerses.php?book=33&amp;chapter=36&amp;vmin=24&amp;vmax=24" TargetMode="External"/><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hyperlink" Target="https://st-takla.org/Bibles/BibleSearch/showVerses.php?book=33&amp;chapter=36&amp;vmin=27&amp;vmax=27" TargetMode="External"/><Relationship Id="rId5" Type="http://schemas.openxmlformats.org/officeDocument/2006/relationships/hyperlink" Target="https://st-takla.org/Bibles/BibleSearch/showVerses.php?book=33&amp;chapter=36&amp;vmin=26&amp;vmax=26" TargetMode="External"/><Relationship Id="rId4" Type="http://schemas.openxmlformats.org/officeDocument/2006/relationships/hyperlink" Target="https://st-takla.org/Bibles/BibleSearch/showVerses.php?book=33&amp;chapter=36&amp;vmin=25&amp;vmax=25"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49.png"/><Relationship Id="rId1" Type="http://schemas.openxmlformats.org/officeDocument/2006/relationships/slideLayout" Target="../slideLayouts/slideLayout419.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18.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0.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7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7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9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9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51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528.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5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4.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15.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514.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528.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528.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71.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73.png"/><Relationship Id="rId1" Type="http://schemas.openxmlformats.org/officeDocument/2006/relationships/slideLayout" Target="../slideLayouts/slideLayout59.xml"/><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74.png"/><Relationship Id="rId7"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7.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45.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16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9.xml"/><Relationship Id="rId1" Type="http://schemas.openxmlformats.org/officeDocument/2006/relationships/themeOverride" Target="../theme/themeOverride6.xml"/><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1.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3.xml"/><Relationship Id="rId1" Type="http://schemas.openxmlformats.org/officeDocument/2006/relationships/slideLayout" Target="../slideLayouts/slideLayout163.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18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7.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9.xml"/><Relationship Id="rId1" Type="http://schemas.openxmlformats.org/officeDocument/2006/relationships/themeOverride" Target="../theme/themeOverride7.xml"/><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4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8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2.xml"/><Relationship Id="rId1" Type="http://schemas.openxmlformats.org/officeDocument/2006/relationships/slideLayout" Target="../slideLayouts/slideLayout4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26.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159.xml"/><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243.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358.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25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1.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195.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45.xml"/><Relationship Id="rId1" Type="http://schemas.openxmlformats.org/officeDocument/2006/relationships/themeOverride" Target="../theme/themeOverride8.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45.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1" y="307874"/>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03" y="422508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900098" name="Rectangle 2"/>
          <p:cNvSpPr>
            <a:spLocks noGrp="1" noChangeArrowheads="1"/>
          </p:cNvSpPr>
          <p:nvPr>
            <p:ph type="ctrTitle"/>
          </p:nvPr>
        </p:nvSpPr>
        <p:spPr>
          <a:xfrm>
            <a:off x="10203" y="717956"/>
            <a:ext cx="9120187" cy="3688060"/>
          </a:xfrm>
          <a:effectLst>
            <a:glow rad="127000">
              <a:schemeClr val="bg1"/>
            </a:glo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شارك</a:t>
            </a:r>
            <a:br>
              <a:rPr lang="en-US" sz="6600" b="1" dirty="0">
                <a:effectLst>
                  <a:glow rad="127000">
                    <a:schemeClr val="tx1"/>
                  </a:glow>
                </a:effectLst>
                <a:latin typeface="Arial" charset="0"/>
                <a:ea typeface="ＭＳ Ｐゴシック" charset="0"/>
                <a:cs typeface="ＭＳ Ｐゴシック" charset="0"/>
              </a:rPr>
            </a:br>
            <a:r>
              <a:rPr lang="ar-JO" sz="11500" b="1" kern="1200" dirty="0">
                <a:solidFill>
                  <a:srgbClr val="000000"/>
                </a:solidFill>
                <a:effectLst>
                  <a:glow rad="228600">
                    <a:schemeClr val="bg1">
                      <a:alpha val="40000"/>
                    </a:schemeClr>
                  </a:glow>
                </a:effectLst>
                <a:latin typeface="Apple Chancery" charset="0"/>
                <a:ea typeface="ＭＳ Ｐゴシック" charset="0"/>
                <a:cs typeface="Apple Chancery" charset="0"/>
              </a:rPr>
              <a:t>مجدهُ</a:t>
            </a:r>
            <a:r>
              <a:rPr lang="en-US" sz="6600" b="1" dirty="0">
                <a:effectLst>
                  <a:glow rad="127000">
                    <a:schemeClr val="tx1"/>
                  </a:glow>
                </a:effectLst>
                <a:latin typeface="Arial" charset="0"/>
                <a:ea typeface="ＭＳ Ｐゴシック" charset="0"/>
                <a:cs typeface="ＭＳ Ｐゴシック" charset="0"/>
              </a:rPr>
              <a:t> </a:t>
            </a:r>
          </a:p>
        </p:txBody>
      </p:sp>
      <p:sp>
        <p:nvSpPr>
          <p:cNvPr id="7" name="Rectangle 6">
            <a:extLst>
              <a:ext uri="{FF2B5EF4-FFF2-40B4-BE49-F238E27FC236}">
                <a16:creationId xmlns:a16="http://schemas.microsoft.com/office/drawing/2014/main" id="{E60C4B6B-EE2C-D3A7-0A30-9109C16E31E2}"/>
              </a:ext>
            </a:extLst>
          </p:cNvPr>
          <p:cNvSpPr>
            <a:spLocks noChangeArrowheads="1"/>
          </p:cNvSpPr>
          <p:nvPr/>
        </p:nvSpPr>
        <p:spPr bwMode="auto">
          <a:xfrm>
            <a:off x="-36512" y="6126062"/>
            <a:ext cx="9180512" cy="731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4154386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2931300868"/>
              </p:ext>
            </p:extLst>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a:t>
                      </a:r>
                      <a:r>
                        <a:rPr kumimoji="0" lang="ar-SA" sz="3200" b="1" i="0" u="none" strike="noStrike" cap="none" normalizeH="0" baseline="0" dirty="0" err="1">
                          <a:ln>
                            <a:noFill/>
                          </a:ln>
                          <a:solidFill>
                            <a:srgbClr val="FFFFFF"/>
                          </a:solidFill>
                          <a:effectLst/>
                          <a:latin typeface="Arial"/>
                          <a:ea typeface="新細明體" pitchFamily="-112" charset="-120"/>
                          <a:cs typeface="Arial"/>
                        </a:rPr>
                        <a:t>للمسبيين</a:t>
                      </a:r>
                      <a:r>
                        <a:rPr kumimoji="0" lang="ar-SA" sz="3200" b="1" i="0" u="none" strike="noStrike" cap="none" normalizeH="0" baseline="0" dirty="0">
                          <a:ln>
                            <a:noFill/>
                          </a:ln>
                          <a:solidFill>
                            <a:srgbClr val="FFFFFF"/>
                          </a:solidFill>
                          <a:effectLst/>
                          <a:latin typeface="Arial"/>
                          <a:ea typeface="新細明體" pitchFamily="-112" charset="-120"/>
                          <a:cs typeface="Arial"/>
                        </a:rPr>
                        <a:t>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Tree>
    <p:extLst>
      <p:ext uri="{BB962C8B-B14F-4D97-AF65-F5344CB8AC3E}">
        <p14:creationId xmlns:p14="http://schemas.microsoft.com/office/powerpoint/2010/main" val="125466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8B56B-859F-45AC-803B-2B8192D0A28D}"/>
              </a:ext>
            </a:extLst>
          </p:cNvPr>
          <p:cNvSpPr/>
          <p:nvPr/>
        </p:nvSpPr>
        <p:spPr>
          <a:xfrm>
            <a:off x="3821" y="28612"/>
            <a:ext cx="3039987" cy="5016758"/>
          </a:xfrm>
          <a:prstGeom prst="rect">
            <a:avLst/>
          </a:prstGeom>
        </p:spPr>
        <p:txBody>
          <a:bodyPr wrap="square">
            <a:spAutoFit/>
          </a:bodyPr>
          <a:lstStyle/>
          <a:p>
            <a:pPr lvl="0" algn="ctr" defTabSz="457177" eaLnBrk="1" fontAlgn="auto" hangingPunct="1">
              <a:spcBef>
                <a:spcPts val="0"/>
              </a:spcBef>
              <a:spcAft>
                <a:spcPts val="0"/>
              </a:spcAft>
              <a:defRPr/>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٥ وَمِنْ وَسَطِهَا شِبْهُ أَرْبَعَةِ حَيَوَانَاتٍ. وَهَذَا مَنْظَرُهَا: لَهَا شِبْهُ إِنْسَانٍ. ٦ وَلِكُلِّ وَاحِدٍ أَرْبَعَةُ أَوْجُهٍ, وَلِكُلِّ وَاحِدٍ أَرْبَعَةُ أَجْنِحَةٍ.</a:t>
            </a:r>
            <a:endParaRPr kumimoji="0" lang="en-US" sz="4000" b="1" i="0" u="none" strike="noStrike" kern="1200" cap="none" spc="0" normalizeH="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pic>
        <p:nvPicPr>
          <p:cNvPr id="690180" name="Picture 4" descr="Related image">
            <a:extLst>
              <a:ext uri="{FF2B5EF4-FFF2-40B4-BE49-F238E27FC236}">
                <a16:creationId xmlns:a16="http://schemas.microsoft.com/office/drawing/2014/main" id="{B5F8FB3E-6F7A-ED4D-9082-B4C712665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808" y="54868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902883-E42C-A895-2B26-B6EF9F501025}"/>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1234005460"/>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E833E-5F46-A1CA-2316-AA80325199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74" y="-27384"/>
            <a:ext cx="9131025" cy="7009193"/>
          </a:xfrm>
          <a:prstGeom prst="rect">
            <a:avLst/>
          </a:prstGeom>
        </p:spPr>
      </p:pic>
      <p:sp>
        <p:nvSpPr>
          <p:cNvPr id="326659" name="Title 3"/>
          <p:cNvSpPr>
            <a:spLocks noGrp="1"/>
          </p:cNvSpPr>
          <p:nvPr>
            <p:ph type="title" idx="4294967295"/>
          </p:nvPr>
        </p:nvSpPr>
        <p:spPr>
          <a:xfrm>
            <a:off x="152400" y="116632"/>
            <a:ext cx="4419600" cy="926976"/>
          </a:xfrm>
        </p:spPr>
        <p:txBody>
          <a:bodyPr/>
          <a:lstStyle/>
          <a:p>
            <a:pPr defTabSz="457177" eaLnBrk="1" fontAlgn="auto" hangingPunct="1">
              <a:spcBef>
                <a:spcPts val="0"/>
              </a:spcBef>
              <a:spcAft>
                <a:spcPts val="0"/>
              </a:spcAft>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حزقيال ١ : ٧</a:t>
            </a:r>
          </a:p>
        </p:txBody>
      </p:sp>
      <p:sp>
        <p:nvSpPr>
          <p:cNvPr id="326660" name="TextBox 4"/>
          <p:cNvSpPr txBox="1">
            <a:spLocks noChangeArrowheads="1"/>
          </p:cNvSpPr>
          <p:nvPr/>
        </p:nvSpPr>
        <p:spPr bwMode="auto">
          <a:xfrm>
            <a:off x="4860032" y="1340768"/>
            <a:ext cx="374173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٧ وَأَرْجُلُهَا أَرْجُلٌ قَائِمَةٌ, وَأَقْدَامُ أَرْجُلِهَا كَقَدَمِ رِجْلِ الْعِجْلِ, وَبَارِقَةٌ كَمَنْظَرِ النُّحَاسِ الْمَصْقُولِ.</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9847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C67AE11D-C971-A44C-B32E-7BDE64A682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9" r="6814"/>
          <a:stretch/>
        </p:blipFill>
        <p:spPr bwMode="auto">
          <a:xfrm>
            <a:off x="0" y="-10244"/>
            <a:ext cx="5975648" cy="6838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8B56B-859F-45AC-803B-2B8192D0A28D}"/>
              </a:ext>
            </a:extLst>
          </p:cNvPr>
          <p:cNvSpPr/>
          <p:nvPr/>
        </p:nvSpPr>
        <p:spPr>
          <a:xfrm>
            <a:off x="5975648" y="1629955"/>
            <a:ext cx="3168352" cy="2862322"/>
          </a:xfrm>
          <a:prstGeom prst="rect">
            <a:avLst/>
          </a:prstGeom>
        </p:spPr>
        <p:txBody>
          <a:bodyPr wrap="square" anchor="ctr">
            <a:spAutoFit/>
          </a:bodyPr>
          <a:lstStyle/>
          <a:p>
            <a:pPr algn="ctr" defTabSz="457177" eaLnBrk="1" fontAlgn="auto" hangingPunct="1">
              <a:spcBef>
                <a:spcPts val="0"/>
              </a:spcBef>
              <a:spcAft>
                <a:spcPts val="0"/>
              </a:spcAft>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٨ وَأَيْدِي إِنْسَانٍ تَحْتَ أَجْنِحَتِهَا عَلَى جَوَانِبِهَا الأَرْبَعَةِ. وَوُجُوهُهَا وَأَجْنِحَتُهَا لِجَوَانِبِهَا الأَرْبَعَةِ.</a:t>
            </a:r>
            <a:endParaRPr lang="en-US" sz="3600" b="1" dirty="0">
              <a:solidFill>
                <a:prstClr val="white"/>
              </a:solidFill>
              <a:effectLst>
                <a:glow rad="127000">
                  <a:prstClr val="black"/>
                </a:glo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9E1B24-039C-EC4A-B409-377BE1E6C052}"/>
              </a:ext>
            </a:extLst>
          </p:cNvPr>
          <p:cNvSpPr/>
          <p:nvPr/>
        </p:nvSpPr>
        <p:spPr>
          <a:xfrm>
            <a:off x="251521" y="6039598"/>
            <a:ext cx="5040560" cy="584775"/>
          </a:xfrm>
          <a:prstGeom prst="rect">
            <a:avLst/>
          </a:prstGeom>
        </p:spPr>
        <p:txBody>
          <a:bodyPr wrap="square">
            <a:spAutoFit/>
          </a:bodyPr>
          <a:lstStyle/>
          <a:p>
            <a:pP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٨</a:t>
            </a:r>
          </a:p>
        </p:txBody>
      </p:sp>
    </p:spTree>
    <p:extLst>
      <p:ext uri="{BB962C8B-B14F-4D97-AF65-F5344CB8AC3E}">
        <p14:creationId xmlns:p14="http://schemas.microsoft.com/office/powerpoint/2010/main" val="568738580"/>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03E337D-C513-624F-A9CC-8E9C0F5657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 y="1929263"/>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181957"/>
            <a:ext cx="9144001" cy="584775"/>
          </a:xfrm>
          <a:prstGeom prst="rect">
            <a:avLst/>
          </a:prstGeom>
        </p:spPr>
        <p:txBody>
          <a:bodyPr wrap="square">
            <a:spAutoFit/>
          </a:bodyPr>
          <a:lstStyle/>
          <a:p>
            <a:pPr algn="ctr" defTabSz="457177" eaLnBrk="1" fontAlgn="auto" hangingPunct="1">
              <a:spcBef>
                <a:spcPts val="0"/>
              </a:spcBef>
              <a:spcAft>
                <a:spcPts val="0"/>
              </a:spcAft>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وَأَجْنِحَتُهَا مُتَّصِلَةٌ الْوَاحِدُ بِأَخِيهِ. لَمْ تَدُرْ عِنْدَ سَيْرِهَا. كُلُّ وَاحِدٍ يَسِيرُ إِلَى جِهَةِ وَجْهِهِ.</a:t>
            </a:r>
            <a:endParaRPr lang="en-US" sz="4000" b="1" dirty="0">
              <a:solidFill>
                <a:prstClr val="white"/>
              </a:solidFill>
              <a:effectLst>
                <a:glow rad="127000">
                  <a:prstClr val="black"/>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E9788C-D7F8-3361-B600-DBCCB1F3C8F4}"/>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3873844452"/>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ar-SA" sz="4000" b="1" dirty="0">
                <a:ea typeface="ＭＳ Ｐゴシック" charset="0"/>
              </a:rPr>
              <a:t> أَمَّا شِبْهُ وُجُوهِهَا فَوَجْهُ إِنْسَانٍ وَوَجْهُ أَسَدٍ لِلْيَمِينِ لأَرْبَعَتِهَا, وَوَجْهُ ثَوْرٍ مِنَ الشِّمَالِ لأَرْبَعَتِهَا, وَوَجْهُ نَسْرٍ لأَرْبَعَتِهَا. </a:t>
            </a:r>
          </a:p>
        </p:txBody>
      </p:sp>
      <p:sp>
        <p:nvSpPr>
          <p:cNvPr id="841730" name="Rectangle 2"/>
          <p:cNvSpPr>
            <a:spLocks noGrp="1" noChangeArrowheads="1"/>
          </p:cNvSpPr>
          <p:nvPr>
            <p:ph type="title"/>
          </p:nvPr>
        </p:nvSpPr>
        <p:spPr>
          <a:xfrm>
            <a:off x="57150" y="49213"/>
            <a:ext cx="8264525" cy="993776"/>
          </a:xfrm>
          <a:effectLst>
            <a:outerShdw blurRad="63500" dist="35921" dir="2700000" algn="ctr" rotWithShape="0">
              <a:schemeClr val="tx2">
                <a:alpha val="74998"/>
              </a:schemeClr>
            </a:outerShdw>
          </a:effectLst>
        </p:spPr>
        <p:txBody>
          <a:bodyPr>
            <a:noAutofit/>
          </a:bodyPr>
          <a:lstStyle/>
          <a:p>
            <a:pPr>
              <a:defRPr/>
            </a:pPr>
            <a:r>
              <a:rPr lang="ar-JO" sz="3600" b="1" dirty="0">
                <a:ea typeface="ＭＳ Ｐゴシック" charset="0"/>
              </a:rPr>
              <a:t>مخلوقات بأربعة وجوه</a:t>
            </a:r>
            <a:endParaRPr lang="en-US" sz="3600" b="1" dirty="0">
              <a:ea typeface="ＭＳ Ｐゴシック" charset="0"/>
            </a:endParaRPr>
          </a:p>
        </p:txBody>
      </p:sp>
      <p:sp>
        <p:nvSpPr>
          <p:cNvPr id="6" name="Rectangle 2">
            <a:extLst>
              <a:ext uri="{FF2B5EF4-FFF2-40B4-BE49-F238E27FC236}">
                <a16:creationId xmlns:a16="http://schemas.microsoft.com/office/drawing/2014/main" id="{743C78CA-B9B4-664E-A5EB-39039900CFCB}"/>
              </a:ext>
            </a:extLst>
          </p:cNvPr>
          <p:cNvSpPr txBox="1">
            <a:spLocks noChangeArrowheads="1"/>
          </p:cNvSpPr>
          <p:nvPr/>
        </p:nvSpPr>
        <p:spPr bwMode="auto">
          <a:xfrm>
            <a:off x="71437" y="749300"/>
            <a:ext cx="8264525" cy="6889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ar-SA" sz="3600" b="1" dirty="0">
                <a:ea typeface="ＭＳ Ｐゴシック" charset="0"/>
              </a:rPr>
              <a:t>حزقيال ١ : ١٠</a:t>
            </a:r>
          </a:p>
        </p:txBody>
      </p:sp>
    </p:spTree>
    <p:extLst>
      <p:ext uri="{BB962C8B-B14F-4D97-AF65-F5344CB8AC3E}">
        <p14:creationId xmlns:p14="http://schemas.microsoft.com/office/powerpoint/2010/main" val="12151822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841730" name="Rectangle 2"/>
          <p:cNvSpPr>
            <a:spLocks noGrp="1" noChangeArrowheads="1"/>
          </p:cNvSpPr>
          <p:nvPr>
            <p:ph type="title"/>
          </p:nvPr>
        </p:nvSpPr>
        <p:spPr>
          <a:xfrm>
            <a:off x="79375" y="13297"/>
            <a:ext cx="8264525" cy="804863"/>
          </a:xfrm>
          <a:effectLst/>
        </p:spPr>
        <p:txBody>
          <a:bodyPr>
            <a:noAutofit/>
          </a:bodyPr>
          <a:lstStyle/>
          <a:p>
            <a:pPr>
              <a:defRPr/>
            </a:pPr>
            <a:r>
              <a:rPr lang="ar-SA" sz="4000" b="1" dirty="0">
                <a:effectLst>
                  <a:glow rad="228600">
                    <a:schemeClr val="tx1"/>
                  </a:glow>
                </a:effectLst>
                <a:ea typeface="ＭＳ Ｐゴシック" charset="0"/>
              </a:rPr>
              <a:t>الكائنات ذات الوجوه الأربعة</a:t>
            </a:r>
            <a:endParaRPr lang="en-US" sz="4000" b="1" dirty="0">
              <a:effectLst>
                <a:glow rad="228600">
                  <a:schemeClr val="tx1"/>
                </a:glow>
              </a:effectLst>
              <a:ea typeface="ＭＳ Ｐゴシック" charset="0"/>
            </a:endParaRPr>
          </a:p>
        </p:txBody>
      </p:sp>
      <p:sp>
        <p:nvSpPr>
          <p:cNvPr id="9" name="Rectangle 2">
            <a:extLst>
              <a:ext uri="{FF2B5EF4-FFF2-40B4-BE49-F238E27FC236}">
                <a16:creationId xmlns:a16="http://schemas.microsoft.com/office/drawing/2014/main" id="{39CA9500-78EF-5B43-9183-39D6749CD8C5}"/>
              </a:ext>
            </a:extLst>
          </p:cNvPr>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ar-SA" sz="4000" b="1" dirty="0">
                <a:effectLst>
                  <a:glow rad="228600">
                    <a:schemeClr val="accent4">
                      <a:satMod val="175000"/>
                      <a:alpha val="75163"/>
                    </a:schemeClr>
                  </a:glow>
                </a:effectLst>
                <a:ea typeface="ＭＳ Ｐゴシック" charset="0"/>
              </a:rPr>
              <a:t> أَمَّا شِبْهُ وُجُوهِهَا فَوَجْهُ إِنْسَانٍ وَوَجْهُ أَسَدٍ لِلْيَمِينِ لأَرْبَعَتِهَا, وَوَجْهُ ثَوْرٍ مِنَ الشِّمَالِ لأَرْبَعَتِهَا, وَوَجْهُ نَسْرٍ لأَرْبَعَتِهَا. </a:t>
            </a:r>
          </a:p>
        </p:txBody>
      </p:sp>
      <p:sp>
        <p:nvSpPr>
          <p:cNvPr id="10" name="Rectangle 2">
            <a:extLst>
              <a:ext uri="{FF2B5EF4-FFF2-40B4-BE49-F238E27FC236}">
                <a16:creationId xmlns:a16="http://schemas.microsoft.com/office/drawing/2014/main" id="{659430FB-EEDA-184B-95F1-897CC28D9B87}"/>
              </a:ext>
            </a:extLst>
          </p:cNvPr>
          <p:cNvSpPr txBox="1">
            <a:spLocks noChangeArrowheads="1"/>
          </p:cNvSpPr>
          <p:nvPr/>
        </p:nvSpPr>
        <p:spPr bwMode="auto">
          <a:xfrm>
            <a:off x="71437" y="638772"/>
            <a:ext cx="8264525" cy="6889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ar-SA" sz="3600" b="1" dirty="0">
                <a:ea typeface="ＭＳ Ｐゴシック" charset="0"/>
              </a:rPr>
              <a:t>حزقيال ١ : ١٠</a:t>
            </a:r>
          </a:p>
        </p:txBody>
      </p:sp>
    </p:spTree>
    <p:extLst>
      <p:ext uri="{BB962C8B-B14F-4D97-AF65-F5344CB8AC3E}">
        <p14:creationId xmlns:p14="http://schemas.microsoft.com/office/powerpoint/2010/main" val="1927968980"/>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948" y="20712"/>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48" y="3449712"/>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itle 3"/>
          <p:cNvSpPr>
            <a:spLocks noGrp="1"/>
          </p:cNvSpPr>
          <p:nvPr>
            <p:ph type="title" idx="4294967295"/>
          </p:nvPr>
        </p:nvSpPr>
        <p:spPr>
          <a:xfrm>
            <a:off x="4630241" y="332656"/>
            <a:ext cx="4419600" cy="927100"/>
          </a:xfrm>
        </p:spPr>
        <p:txBody>
          <a:bodyPr/>
          <a:lstStyle/>
          <a:p>
            <a:pPr rtl="1"/>
            <a:r>
              <a:rPr lang="ar-SA" sz="3600" b="1" dirty="0"/>
              <a:t>حزقيال ١ : ١٢</a:t>
            </a:r>
          </a:p>
        </p:txBody>
      </p:sp>
      <p:sp>
        <p:nvSpPr>
          <p:cNvPr id="590852" name="TextBox 4"/>
          <p:cNvSpPr txBox="1">
            <a:spLocks noChangeArrowheads="1"/>
          </p:cNvSpPr>
          <p:nvPr/>
        </p:nvSpPr>
        <p:spPr bwMode="auto">
          <a:xfrm>
            <a:off x="4594522" y="1913012"/>
            <a:ext cx="4491038" cy="2554545"/>
          </a:xfrm>
          <a:prstGeom prst="rect">
            <a:avLst/>
          </a:prstGeo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a:bodyPr>
          <a:lstStyle>
            <a:defPPr>
              <a:defRPr lang="en-US"/>
            </a:defPPr>
            <a:lvl1pPr algn="ctr" defTabSz="914400" eaLnBrk="1" latinLnBrk="0" hangingPunct="1">
              <a:buNone/>
              <a:defRPr sz="4000" b="1">
                <a:solidFill>
                  <a:srgbClr val="FFFFFF"/>
                </a:solidFill>
                <a:effectLst>
                  <a:glow rad="228600">
                    <a:schemeClr val="accent4">
                      <a:satMod val="175000"/>
                      <a:alpha val="75163"/>
                    </a:schemeClr>
                  </a:glow>
                </a:effectLst>
                <a:latin typeface="Arial"/>
                <a:cs typeface="Arial"/>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SA" dirty="0"/>
              <a:t>وَكُلُّ وَاحِدٍ كَانَ يَسِيرُ إِلَى جِهَةِ وَجْهِهِ. إِلَى حَيْثُ تَكُونُ الرُّوحُ لِتَسِيرَ تَسِيرُ. لَمْ تَدُرْ عِنْدَ سَيْرِهَا.</a:t>
            </a:r>
            <a:endParaRPr lang="en-US" dirty="0"/>
          </a:p>
        </p:txBody>
      </p:sp>
    </p:spTree>
    <p:extLst>
      <p:ext uri="{BB962C8B-B14F-4D97-AF65-F5344CB8AC3E}">
        <p14:creationId xmlns:p14="http://schemas.microsoft.com/office/powerpoint/2010/main" val="2336755658"/>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itle 3"/>
          <p:cNvSpPr>
            <a:spLocks noGrp="1"/>
          </p:cNvSpPr>
          <p:nvPr>
            <p:ph type="title" idx="4294967295"/>
          </p:nvPr>
        </p:nvSpPr>
        <p:spPr>
          <a:xfrm>
            <a:off x="152400" y="115888"/>
            <a:ext cx="4109591" cy="927100"/>
          </a:xfrm>
        </p:spPr>
        <p:txBody>
          <a:bodyPr/>
          <a:lstStyle/>
          <a:p>
            <a:pPr algn="r"/>
            <a:r>
              <a:rPr lang="ar-SA" sz="3600" b="1" i="1" dirty="0">
                <a:solidFill>
                  <a:srgbClr val="FFFFFF"/>
                </a:solidFill>
                <a:latin typeface="Arial" charset="0"/>
                <a:ea typeface="ＭＳ Ｐゴシック" charset="0"/>
              </a:rPr>
              <a:t>حزقيال ١ : ١٥-١٦</a:t>
            </a:r>
          </a:p>
        </p:txBody>
      </p:sp>
      <p:sp>
        <p:nvSpPr>
          <p:cNvPr id="590852" name="TextBox 4"/>
          <p:cNvSpPr txBox="1">
            <a:spLocks noChangeArrowheads="1"/>
          </p:cNvSpPr>
          <p:nvPr/>
        </p:nvSpPr>
        <p:spPr bwMode="auto">
          <a:xfrm>
            <a:off x="119186" y="1407964"/>
            <a:ext cx="4176018" cy="5334148"/>
          </a:xfrm>
          <a:prstGeom prst="rect">
            <a:avLst/>
          </a:prstGeo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lnSpcReduction="10000"/>
          </a:bodyPr>
          <a:lstStyle>
            <a:defPPr>
              <a:defRPr lang="en-US"/>
            </a:defPPr>
            <a:lvl1pPr algn="ctr" defTabSz="914400" eaLnBrk="1" latinLnBrk="0" hangingPunct="1">
              <a:buNone/>
              <a:defRPr sz="4000" b="1">
                <a:solidFill>
                  <a:srgbClr val="FFFFFF"/>
                </a:solidFill>
                <a:latin typeface="Arial"/>
                <a:cs typeface="Arial"/>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SA" dirty="0"/>
              <a:t>١٥ فَنَظَرْتُ الْحَيَوَانَاتِ وَإِذَا بَكَرَةٌ وَاحِدَةٌ عَلَى الأَرْضِ بِجَانِبِ الْحَيَوَانَاتِ بِأَوْجُهِهَا الأَرْبَعَةِ. ١٦ مَنْظَرُ الْبَكَرَاتِ وَصَنْعَتُهَا كَمَنْظَرِ الزَّبَرْجَدِ. وَلِلأَرْبَعِ شَكْلٌ وَاحِدٌ, وَمَنْظَرُهَا وَصَنْعَتُهَا كَأَنَّهَا كَانَتْ بَكَرَةً وَسَطَ بَكَرَةٍ. </a:t>
            </a:r>
          </a:p>
        </p:txBody>
      </p:sp>
    </p:spTree>
    <p:extLst>
      <p:ext uri="{BB962C8B-B14F-4D97-AF65-F5344CB8AC3E}">
        <p14:creationId xmlns:p14="http://schemas.microsoft.com/office/powerpoint/2010/main" val="1020117736"/>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CC3C8"/>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45920"/>
            <a:ext cx="9144000" cy="5212080"/>
          </a:xfrm>
          <a:prstGeom prst="rect">
            <a:avLst/>
          </a:prstGeom>
        </p:spPr>
      </p:pic>
      <p:sp>
        <p:nvSpPr>
          <p:cNvPr id="4"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367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Rectangle 2"/>
          <p:cNvSpPr txBox="1">
            <a:spLocks noChangeArrowheads="1"/>
          </p:cNvSpPr>
          <p:nvPr/>
        </p:nvSpPr>
        <p:spPr>
          <a:xfrm>
            <a:off x="1" y="5146261"/>
            <a:ext cx="9102476" cy="1562834"/>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prstClr val="black"/>
                  </a:glow>
                </a:effectLst>
                <a:uLnTx/>
                <a:uFillTx/>
                <a:latin typeface="Arial"/>
                <a:ea typeface="ＭＳ Ｐゴシック" charset="0"/>
                <a:cs typeface="Arial"/>
              </a:rPr>
              <a:t> وَالْحَيَوَانُ الأَوَّلُ شِبْهُ أَسَدٍ، وَالْحَيَوَانُ الثَّانِي شِبْهُ عِجْلٍ، وَالْحَيَوَانُ الثَّالِثُ لَهُ وَجْهٌ مِثْلُ وَجْهِ إِنْسَانٍ، وَالْحَيَوَانُ الرَّابِعُ شِبْهُ نَسْرٍ طَائِرٍ. </a:t>
            </a:r>
          </a:p>
        </p:txBody>
      </p:sp>
      <p:sp>
        <p:nvSpPr>
          <p:cNvPr id="841730" name="Rectangle 2"/>
          <p:cNvSpPr>
            <a:spLocks noGrp="1" noChangeArrowheads="1"/>
          </p:cNvSpPr>
          <p:nvPr>
            <p:ph type="title"/>
          </p:nvPr>
        </p:nvSpPr>
        <p:spPr>
          <a:xfrm>
            <a:off x="78668" y="123633"/>
            <a:ext cx="8264783" cy="1389512"/>
          </a:xfrm>
          <a:effectLst>
            <a:outerShdw blurRad="63500" dist="35921" dir="2700000" algn="ctr" rotWithShape="0">
              <a:schemeClr val="tx2">
                <a:alpha val="74998"/>
              </a:schemeClr>
            </a:outerShdw>
          </a:effectLst>
        </p:spPr>
        <p:txBody>
          <a:bodyPr>
            <a:noAutofit/>
          </a:bodyPr>
          <a:lstStyle/>
          <a:p>
            <a:pPr>
              <a:defRPr/>
            </a:pPr>
            <a:r>
              <a:rPr lang="ar-JO" sz="4000" b="1" dirty="0">
                <a:solidFill>
                  <a:srgbClr val="000000"/>
                </a:solidFill>
                <a:ea typeface="ＭＳ Ｐゴシック" charset="0"/>
              </a:rPr>
              <a:t>تشابهات الكائنات الحية الأربعة </a:t>
            </a:r>
            <a:r>
              <a:rPr lang="en-US" sz="4000" b="1" dirty="0">
                <a:solidFill>
                  <a:srgbClr val="000000"/>
                </a:solidFill>
                <a:ea typeface="ＭＳ Ｐゴシック" charset="0"/>
              </a:rPr>
              <a:t> </a:t>
            </a:r>
            <a:br>
              <a:rPr lang="ar-JO" sz="4000" b="1" dirty="0">
                <a:solidFill>
                  <a:srgbClr val="000000"/>
                </a:solidFill>
                <a:ea typeface="ＭＳ Ｐゴシック" charset="0"/>
              </a:rPr>
            </a:br>
            <a:r>
              <a:rPr lang="en-US" sz="4000" b="1" dirty="0">
                <a:solidFill>
                  <a:srgbClr val="000000"/>
                </a:solidFill>
                <a:ea typeface="ＭＳ Ｐゴシック" charset="0"/>
              </a:rPr>
              <a:t>(</a:t>
            </a:r>
            <a:r>
              <a:rPr lang="ar-JO" sz="4000" b="1" dirty="0">
                <a:solidFill>
                  <a:srgbClr val="000000"/>
                </a:solidFill>
                <a:ea typeface="ＭＳ Ｐゴシック" charset="0"/>
              </a:rPr>
              <a:t>رؤيا 4: 7 ؛ قارن تكوين 9: 10</a:t>
            </a:r>
            <a:r>
              <a:rPr lang="en-US" sz="4000" b="1" dirty="0">
                <a:solidFill>
                  <a:srgbClr val="000000"/>
                </a:solidFill>
                <a:ea typeface="ＭＳ Ｐゴシック" charset="0"/>
              </a:rPr>
              <a:t>)</a:t>
            </a:r>
          </a:p>
        </p:txBody>
      </p:sp>
    </p:spTree>
    <p:extLst>
      <p:ext uri="{BB962C8B-B14F-4D97-AF65-F5344CB8AC3E}">
        <p14:creationId xmlns:p14="http://schemas.microsoft.com/office/powerpoint/2010/main" val="30367821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ar-JO" sz="4000" b="1" dirty="0">
                <a:latin typeface="Arial" panose="020B0604020202020204" pitchFamily="34" charset="0"/>
                <a:ea typeface="ＭＳ Ｐゴシック" charset="0"/>
                <a:cs typeface="Arial" panose="020B0604020202020204" pitchFamily="34" charset="0"/>
              </a:rPr>
              <a:t>الكلمة المفتاحية في حزقيال</a:t>
            </a:r>
            <a:endParaRPr lang="en-US" sz="4000" b="1" dirty="0">
              <a:latin typeface="Arial" panose="020B0604020202020204" pitchFamily="34" charset="0"/>
              <a:ea typeface="ＭＳ Ｐゴシック" charset="0"/>
              <a:cs typeface="Arial" panose="020B0604020202020204" pitchFamily="34" charset="0"/>
            </a:endParaRPr>
          </a:p>
        </p:txBody>
      </p:sp>
      <p:sp>
        <p:nvSpPr>
          <p:cNvPr id="575491" name="Title 1"/>
          <p:cNvSpPr txBox="1">
            <a:spLocks/>
          </p:cNvSpPr>
          <p:nvPr/>
        </p:nvSpPr>
        <p:spPr bwMode="auto">
          <a:xfrm>
            <a:off x="34925" y="2857500"/>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المجد</a:t>
            </a:r>
            <a:endParaRPr kumimoji="0" lang="en-US"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5492" name="Text Box 44"/>
          <p:cNvSpPr txBox="1">
            <a:spLocks noChangeArrowheads="1"/>
          </p:cNvSpPr>
          <p:nvPr/>
        </p:nvSpPr>
        <p:spPr bwMode="auto">
          <a:xfrm>
            <a:off x="8459788"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500</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136363943"/>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7246" t="10728" r="1836" b="10783"/>
          <a:stretch/>
        </p:blipFill>
        <p:spPr>
          <a:xfrm>
            <a:off x="-25400" y="850900"/>
            <a:ext cx="9243266" cy="5638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467973"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504511"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468544"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468544"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 بداية العالم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٢ الزوجين في جنة عدن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٣ التجربة وسقوط الإنسان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٤ الكراهية وجريمة القتل الأولى</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٥ كامل الأنساب من آدم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٦ الدروس لمستفادة والأولويات السليمة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٧ مخطط تفصيلي للعلاقات التفصيلية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٨ إيمان قائد المئة</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٩ متى يدعى من قبل المسيح</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١٠ الرسل يرسلون ليعظوا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١١ شهادة حول بشارة يوحنا</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١٢المسيح الحقيقي يوصف بالشيطاني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١٣ رسالة مخفية في الامثال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١٤ إعدام المعمدان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١٥ الحكمة تجيب الفريسيين</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9" name="TextBox 5"/>
          <p:cNvSpPr txBox="1">
            <a:spLocks noChangeArrowheads="1"/>
          </p:cNvSpPr>
          <p:nvPr/>
        </p:nvSpPr>
        <p:spPr bwMode="auto">
          <a:xfrm>
            <a:off x="-3071607" y="3707182"/>
            <a:ext cx="2663751"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١٦ مفاتيح الملكوت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١٧ مدى تأثير تجلي يسوع</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١٨ الحاجة إلى الغفران الحقيقي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١٩ توضيح أسباب الطلاق</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٢٠ الفرص القائمة في الكرم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charset="0"/>
                <a:ea typeface="ＭＳ Ｐゴシック" charset="0"/>
              </a:rPr>
              <a:t>٢١ شجرة التين الملعونة</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Ezekiel</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5" name="TextBox 5">
            <a:extLst>
              <a:ext uri="{FF2B5EF4-FFF2-40B4-BE49-F238E27FC236}">
                <a16:creationId xmlns:a16="http://schemas.microsoft.com/office/drawing/2014/main" id="{877E029F-41D6-9346-A2AD-DF423394BD57}"/>
              </a:ext>
            </a:extLst>
          </p:cNvPr>
          <p:cNvSpPr txBox="1">
            <a:spLocks noChangeArrowheads="1"/>
          </p:cNvSpPr>
          <p:nvPr/>
        </p:nvSpPr>
        <p:spPr bwMode="auto">
          <a:xfrm>
            <a:off x="7030251" y="886192"/>
            <a:ext cx="1915084" cy="16312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٤٠ تم قياس فناء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٤١ قدس الأقداس تم قياسه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٤٢ قياس كل مكان في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٤٣ الهيكل يمتلئ بالمجد</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٤٤ استثناء البعض من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٤٥ الولاية للأمير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٤٦ معبر الأمير وعطاياه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٤٧ حدود أرض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٤٨ إعطاء كل سبط حدوده الخاصة</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10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6" name="TextBox 5">
            <a:extLst>
              <a:ext uri="{FF2B5EF4-FFF2-40B4-BE49-F238E27FC236}">
                <a16:creationId xmlns:a16="http://schemas.microsoft.com/office/drawing/2014/main" id="{1BDE63D1-CD12-6449-8CD3-B740A6FC9B38}"/>
              </a:ext>
            </a:extLst>
          </p:cNvPr>
          <p:cNvSpPr txBox="1">
            <a:spLocks noChangeArrowheads="1"/>
          </p:cNvSpPr>
          <p:nvPr/>
        </p:nvSpPr>
        <p:spPr bwMode="auto">
          <a:xfrm>
            <a:off x="198665" y="904652"/>
            <a:ext cx="1925063" cy="230832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 رؤية العرض </a:t>
            </a:r>
            <a:r>
              <a:rPr kumimoji="0" lang="ar-SA" sz="900" b="0" i="0" u="none" strike="noStrike" kern="1200" cap="none" spc="0" normalizeH="0" baseline="0" noProof="0" dirty="0" err="1">
                <a:ln>
                  <a:noFill/>
                </a:ln>
                <a:solidFill>
                  <a:prstClr val="black"/>
                </a:solidFill>
                <a:effectLst/>
                <a:uLnTx/>
                <a:uFillTx/>
                <a:latin typeface="Arial" charset="0"/>
                <a:ea typeface="ＭＳ Ｐゴシック" charset="0"/>
              </a:rPr>
              <a:t>لحزقيال</a:t>
            </a:r>
            <a:endParaRPr kumimoji="0" lang="ar-SA" sz="9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٢ سماع دعوة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٣ هبة من روح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٤ تصوير دينونة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٥ صورة لحدة عقاب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٦ طمس لكل المرتفعات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٧ عجز إسرائيل امام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٨ خطايا مخيفة في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٩ القضاء على أصنام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١٠ الملاك يغادر الهيكل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١١ القادة الوثنيين يعاقبون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١٢ دراما السبي من خلال </a:t>
            </a:r>
            <a:r>
              <a:rPr kumimoji="0" lang="ar-SA" sz="900" b="0" i="0" u="none" strike="noStrike" kern="1200" cap="none" spc="0" normalizeH="0" baseline="0" noProof="0" dirty="0" err="1">
                <a:ln>
                  <a:noFill/>
                </a:ln>
                <a:solidFill>
                  <a:prstClr val="black"/>
                </a:solidFill>
                <a:effectLst/>
                <a:uLnTx/>
                <a:uFillTx/>
                <a:latin typeface="Arial" charset="0"/>
                <a:ea typeface="ＭＳ Ｐゴシック" charset="0"/>
              </a:rPr>
              <a:t>حزقيال</a:t>
            </a:r>
            <a:endParaRPr kumimoji="0" lang="ar-SA" sz="9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١٣ إعلان ضد الأنبياء الكذبة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١٤ التخلي عن الأصنام</a:t>
            </a:r>
            <a:endParaRPr kumimoji="0" lang="en-US" sz="9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900" b="0" i="0" u="none" strike="noStrike" kern="1200" cap="none" spc="0" normalizeH="0" baseline="0" noProof="0" dirty="0">
                <a:ln>
                  <a:noFill/>
                </a:ln>
                <a:solidFill>
                  <a:prstClr val="black"/>
                </a:solidFill>
                <a:effectLst/>
                <a:uLnTx/>
                <a:uFillTx/>
                <a:latin typeface="Arial" charset="0"/>
                <a:ea typeface="ＭＳ Ｐゴシック" charset="0"/>
              </a:rPr>
              <a:t>١٥ النار في أورشليم</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9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7" name="TextBox 5">
            <a:extLst>
              <a:ext uri="{FF2B5EF4-FFF2-40B4-BE49-F238E27FC236}">
                <a16:creationId xmlns:a16="http://schemas.microsoft.com/office/drawing/2014/main" id="{5831C57E-7DFC-4140-B021-126C261E3A0B}"/>
              </a:ext>
            </a:extLst>
          </p:cNvPr>
          <p:cNvSpPr txBox="1">
            <a:spLocks noChangeArrowheads="1"/>
          </p:cNvSpPr>
          <p:nvPr/>
        </p:nvSpPr>
        <p:spPr bwMode="auto">
          <a:xfrm>
            <a:off x="2324815" y="892351"/>
            <a:ext cx="1925062"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١٦ مثال للموقف الروحي السليم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١٧ </a:t>
            </a:r>
            <a:r>
              <a:rPr kumimoji="0" lang="ar-SA" sz="1000" b="0" i="0" u="none" strike="noStrike" kern="1200" cap="none" spc="0" normalizeH="0" baseline="0" noProof="0" dirty="0" err="1">
                <a:ln>
                  <a:noFill/>
                </a:ln>
                <a:solidFill>
                  <a:prstClr val="black"/>
                </a:solidFill>
                <a:effectLst/>
                <a:uLnTx/>
                <a:uFillTx/>
                <a:latin typeface="Arial" charset="0"/>
                <a:ea typeface="ＭＳ Ｐゴシック" charset="0"/>
              </a:rPr>
              <a:t>صدقيا</a:t>
            </a: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 يتمرد ضد البابليين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١٨ كل شخص يمتلك مسؤولية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١٩ الملك كحيوان محاصر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٢٠ تاريخ </a:t>
            </a:r>
            <a:r>
              <a:rPr kumimoji="0" lang="ar-SA" sz="1000" b="0" i="0" u="none" strike="noStrike" kern="1200" cap="none" spc="0" normalizeH="0" baseline="0" noProof="0" dirty="0" err="1">
                <a:ln>
                  <a:noFill/>
                </a:ln>
                <a:solidFill>
                  <a:prstClr val="black"/>
                </a:solidFill>
                <a:effectLst/>
                <a:uLnTx/>
                <a:uFillTx/>
                <a:latin typeface="Arial" charset="0"/>
                <a:ea typeface="ＭＳ Ｐゴシック" charset="0"/>
              </a:rPr>
              <a:t>أسرائيل</a:t>
            </a: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 في التمرد</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٢١ سيوف الجلادين على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٢٢ الحالة القانونية ضد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٢٣ مجيء الاشوريين والبابليين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٢٤ صورة </a:t>
            </a:r>
            <a:r>
              <a:rPr kumimoji="0" lang="ar-SA" sz="1000" b="0" i="0" u="none" strike="noStrike" kern="1200" cap="none" spc="0" normalizeH="0" baseline="0" noProof="0" dirty="0" err="1">
                <a:ln>
                  <a:noFill/>
                </a:ln>
                <a:solidFill>
                  <a:prstClr val="black"/>
                </a:solidFill>
                <a:effectLst/>
                <a:uLnTx/>
                <a:uFillTx/>
                <a:latin typeface="Arial" charset="0"/>
                <a:ea typeface="ＭＳ Ｐゴシック" charset="0"/>
              </a:rPr>
              <a:t>للدينونية</a:t>
            </a: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 كوعاء يغلي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٢٥ دينونة أمم محيطة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٢٦ صور للدمار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٢٧ رثاء الخراب</a:t>
            </a:r>
          </a:p>
        </p:txBody>
      </p:sp>
      <p:sp>
        <p:nvSpPr>
          <p:cNvPr id="18" name="TextBox 5">
            <a:extLst>
              <a:ext uri="{FF2B5EF4-FFF2-40B4-BE49-F238E27FC236}">
                <a16:creationId xmlns:a16="http://schemas.microsoft.com/office/drawing/2014/main" id="{E33B53C2-9E64-754A-8050-EC3D56C4562A}"/>
              </a:ext>
            </a:extLst>
          </p:cNvPr>
          <p:cNvSpPr txBox="1">
            <a:spLocks noChangeArrowheads="1"/>
          </p:cNvSpPr>
          <p:nvPr/>
        </p:nvSpPr>
        <p:spPr bwMode="auto">
          <a:xfrm>
            <a:off x="4851422" y="892351"/>
            <a:ext cx="216885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٢٨ دينونة كبرياء الملك</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٢٩ مصر تصير مقفرة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٣٠ بابل التي لا ترحم تدمر مصر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٣١ تراجع كبرياء فرعون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٣٢ قتل جيس فرعون</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٣٣ إعلان سقوط أورشليم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٣٤ محب الراعي العظيم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٣٥ المجد على خراب أدوم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٣٦ معجزة استرداد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٣٧ إعلان رجوع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٣٨ الأمم المتحالفة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charset="0"/>
                <a:ea typeface="ＭＳ Ｐゴシック" charset="0"/>
              </a:rPr>
              <a:t>٣٩ تتميم نبوة دمار الأمم المتحالفة</a:t>
            </a:r>
          </a:p>
        </p:txBody>
      </p:sp>
    </p:spTree>
    <p:extLst>
      <p:ext uri="{BB962C8B-B14F-4D97-AF65-F5344CB8AC3E}">
        <p14:creationId xmlns:p14="http://schemas.microsoft.com/office/powerpoint/2010/main" val="40986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6495C5-93BF-BCD9-51A7-3B32C795A7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9550" y="4043311"/>
            <a:ext cx="1667964" cy="979987"/>
          </a:xfrm>
          <a:prstGeom prst="rect">
            <a:avLst/>
          </a:prstGeom>
        </p:spPr>
      </p:pic>
      <p:pic>
        <p:nvPicPr>
          <p:cNvPr id="7" name="Picture 6">
            <a:extLst>
              <a:ext uri="{FF2B5EF4-FFF2-40B4-BE49-F238E27FC236}">
                <a16:creationId xmlns:a16="http://schemas.microsoft.com/office/drawing/2014/main" id="{5AC6A70B-1C02-26B6-BC8D-24C2F80F9B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6486" y="4016924"/>
            <a:ext cx="1695354" cy="990371"/>
          </a:xfrm>
          <a:prstGeom prst="rect">
            <a:avLst/>
          </a:prstGeom>
        </p:spPr>
      </p:pic>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039" y="1196752"/>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tone PNG">
            <a:extLst>
              <a:ext uri="{FF2B5EF4-FFF2-40B4-BE49-F238E27FC236}">
                <a16:creationId xmlns:a16="http://schemas.microsoft.com/office/drawing/2014/main" id="{F788F2FE-0EBB-0FE7-25A9-A9C61F1C4ADC}"/>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022530" y="1052736"/>
            <a:ext cx="5121470" cy="3030503"/>
          </a:xfrm>
          <a:prstGeom prst="rect">
            <a:avLst/>
          </a:prstGeom>
        </p:spPr>
      </p:pic>
      <p:sp>
        <p:nvSpPr>
          <p:cNvPr id="8" name="Rectangle 2"/>
          <p:cNvSpPr txBox="1">
            <a:spLocks noChangeArrowheads="1"/>
          </p:cNvSpPr>
          <p:nvPr/>
        </p:nvSpPr>
        <p:spPr bwMode="auto">
          <a:xfrm>
            <a:off x="107679" y="5085184"/>
            <a:ext cx="4551961" cy="17728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n.m.</a:t>
            </a:r>
            <a:r>
              <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and </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 abundance, </a:t>
            </a:r>
            <a:b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honor, glory</a:t>
            </a:r>
            <a:endPar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900098" name="Rectangle 2"/>
          <p:cNvSpPr>
            <a:spLocks noGrp="1" noChangeArrowheads="1"/>
          </p:cNvSpPr>
          <p:nvPr>
            <p:ph type="ctrTitle"/>
          </p:nvPr>
        </p:nvSpPr>
        <p:spPr>
          <a:xfrm>
            <a:off x="200594" y="1321132"/>
            <a:ext cx="4155382" cy="2650603"/>
          </a:xfrm>
          <a:effectLst>
            <a:glow rad="127000">
              <a:schemeClr val="bg1"/>
            </a:glow>
          </a:effectLst>
        </p:spPr>
        <p:txBody>
          <a:bodyPr/>
          <a:lstStyle/>
          <a:p>
            <a:pPr>
              <a:defRPr/>
            </a:pP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635773" y="2155017"/>
            <a:ext cx="4399710" cy="948847"/>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Heaviness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"Glory"?</a:t>
            </a:r>
          </a:p>
        </p:txBody>
      </p:sp>
      <p:sp>
        <p:nvSpPr>
          <p:cNvPr id="13" name="Rectangle 2">
            <a:extLst>
              <a:ext uri="{FF2B5EF4-FFF2-40B4-BE49-F238E27FC236}">
                <a16:creationId xmlns:a16="http://schemas.microsoft.com/office/drawing/2014/main" id="{979FAEBC-36DF-F3D3-C434-228A6B1F90EE}"/>
              </a:ext>
            </a:extLst>
          </p:cNvPr>
          <p:cNvSpPr txBox="1">
            <a:spLocks noChangeArrowheads="1"/>
          </p:cNvSpPr>
          <p:nvPr/>
        </p:nvSpPr>
        <p:spPr bwMode="auto">
          <a:xfrm>
            <a:off x="3707904" y="1949138"/>
            <a:ext cx="1584176"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6" name="Rectangle 2">
            <a:extLst>
              <a:ext uri="{FF2B5EF4-FFF2-40B4-BE49-F238E27FC236}">
                <a16:creationId xmlns:a16="http://schemas.microsoft.com/office/drawing/2014/main" id="{B8C7FF0D-86E1-E64A-B638-77EF37081E85}"/>
              </a:ext>
            </a:extLst>
          </p:cNvPr>
          <p:cNvSpPr txBox="1">
            <a:spLocks noChangeArrowheads="1"/>
          </p:cNvSpPr>
          <p:nvPr/>
        </p:nvSpPr>
        <p:spPr bwMode="auto">
          <a:xfrm>
            <a:off x="4572000" y="5085184"/>
            <a:ext cx="450822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n.[m.] 1. heaviness</a:t>
            </a:r>
            <a:r>
              <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br>
              <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weight of a stone</a:t>
            </a:r>
          </a:p>
        </p:txBody>
      </p:sp>
      <p:sp>
        <p:nvSpPr>
          <p:cNvPr id="4" name="TextBox 3">
            <a:extLst>
              <a:ext uri="{FF2B5EF4-FFF2-40B4-BE49-F238E27FC236}">
                <a16:creationId xmlns:a16="http://schemas.microsoft.com/office/drawing/2014/main" id="{8F2487AB-0D9F-5692-CCBE-AF99068A7FB5}"/>
              </a:ext>
            </a:extLst>
          </p:cNvPr>
          <p:cNvSpPr txBox="1"/>
          <p:nvPr/>
        </p:nvSpPr>
        <p:spPr>
          <a:xfrm>
            <a:off x="0" y="6870576"/>
            <a:ext cx="91440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hlinkClick r:id="rId8" tooltip="https://pngimg.com/download/13603"/>
              </a:rPr>
              <a:t>This Photo</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hlinkClick r:id="rId9" tooltip="https://creativecommons.org/licenses/by-nc/3.0/"/>
              </a:rPr>
              <a:t>CC BY-NC</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28722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26"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6"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2" name="Picture 2" descr="The Liver - An Amazing Organ - Gastrointestinal Society">
            <a:extLst>
              <a:ext uri="{FF2B5EF4-FFF2-40B4-BE49-F238E27FC236}">
                <a16:creationId xmlns:a16="http://schemas.microsoft.com/office/drawing/2014/main" id="{4D11235A-C4DC-4452-5713-CB9017CBE8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35773" y="1321132"/>
            <a:ext cx="4399710" cy="2774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039" y="1196752"/>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07679" y="5085184"/>
            <a:ext cx="4551961" cy="17728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n.m.</a:t>
            </a:r>
            <a:r>
              <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and </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 abundance, </a:t>
            </a:r>
            <a:b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honor, glory</a:t>
            </a:r>
            <a:endPar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900098" name="Rectangle 2"/>
          <p:cNvSpPr>
            <a:spLocks noGrp="1" noChangeArrowheads="1"/>
          </p:cNvSpPr>
          <p:nvPr>
            <p:ph type="ctrTitle"/>
          </p:nvPr>
        </p:nvSpPr>
        <p:spPr>
          <a:xfrm>
            <a:off x="200594" y="1321132"/>
            <a:ext cx="4155382" cy="2650603"/>
          </a:xfrm>
          <a:effectLst>
            <a:glow rad="127000">
              <a:schemeClr val="bg1"/>
            </a:glow>
          </a:effectLst>
        </p:spPr>
        <p:txBody>
          <a:bodyPr/>
          <a:lstStyle/>
          <a:p>
            <a:pPr>
              <a:defRPr/>
            </a:pP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635773" y="2155017"/>
            <a:ext cx="4399710" cy="948847"/>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ＭＳ Ｐゴシック" charset="0"/>
                <a:cs typeface="Arial" panose="020B0604020202020204" pitchFamily="34" charset="0"/>
              </a:rPr>
              <a:t>Liver</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635774" y="4986255"/>
            <a:ext cx="4508226" cy="1871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 [f.] liver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adj. heavy</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"Glory"?</a:t>
            </a:r>
          </a:p>
        </p:txBody>
      </p:sp>
      <p:sp>
        <p:nvSpPr>
          <p:cNvPr id="13" name="Rectangle 2">
            <a:extLst>
              <a:ext uri="{FF2B5EF4-FFF2-40B4-BE49-F238E27FC236}">
                <a16:creationId xmlns:a16="http://schemas.microsoft.com/office/drawing/2014/main" id="{979FAEBC-36DF-F3D3-C434-228A6B1F90EE}"/>
              </a:ext>
            </a:extLst>
          </p:cNvPr>
          <p:cNvSpPr txBox="1">
            <a:spLocks noChangeArrowheads="1"/>
          </p:cNvSpPr>
          <p:nvPr/>
        </p:nvSpPr>
        <p:spPr bwMode="auto">
          <a:xfrm>
            <a:off x="3707904" y="1949138"/>
            <a:ext cx="1584176"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18" name="Picture 17">
            <a:extLst>
              <a:ext uri="{FF2B5EF4-FFF2-40B4-BE49-F238E27FC236}">
                <a16:creationId xmlns:a16="http://schemas.microsoft.com/office/drawing/2014/main" id="{12A8B6DC-BC18-9D4A-3208-9E7F50F320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36486" y="4016924"/>
            <a:ext cx="1695354" cy="990371"/>
          </a:xfrm>
          <a:prstGeom prst="rect">
            <a:avLst/>
          </a:prstGeom>
        </p:spPr>
      </p:pic>
      <p:pic>
        <p:nvPicPr>
          <p:cNvPr id="4" name="Picture 3">
            <a:extLst>
              <a:ext uri="{FF2B5EF4-FFF2-40B4-BE49-F238E27FC236}">
                <a16:creationId xmlns:a16="http://schemas.microsoft.com/office/drawing/2014/main" id="{4EDC927B-F38C-ACD7-9A88-0FDB092C69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35238" y="4122159"/>
            <a:ext cx="1628259" cy="963025"/>
          </a:xfrm>
          <a:prstGeom prst="rect">
            <a:avLst/>
          </a:prstGeom>
        </p:spPr>
      </p:pic>
    </p:spTree>
    <p:extLst>
      <p:ext uri="{BB962C8B-B14F-4D97-AF65-F5344CB8AC3E}">
        <p14:creationId xmlns:p14="http://schemas.microsoft.com/office/powerpoint/2010/main" val="37455829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53"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Scientists Discover a Novel Therapeutic Target To Treat Fatty Liver Disease">
            <a:extLst>
              <a:ext uri="{FF2B5EF4-FFF2-40B4-BE49-F238E27FC236}">
                <a16:creationId xmlns:a16="http://schemas.microsoft.com/office/drawing/2014/main" id="{AB2C2A48-B8D7-3FF0-C408-23179FE058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8641"/>
            <a:ext cx="9144000" cy="54291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0" y="1"/>
            <a:ext cx="9144000" cy="8367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Osaka" charset="0"/>
                <a:cs typeface="Arial" charset="0"/>
              </a:rPr>
              <a:t>The Liver</a:t>
            </a:r>
          </a:p>
        </p:txBody>
      </p:sp>
      <p:sp>
        <p:nvSpPr>
          <p:cNvPr id="6" name="Rectangle 2">
            <a:extLst>
              <a:ext uri="{FF2B5EF4-FFF2-40B4-BE49-F238E27FC236}">
                <a16:creationId xmlns:a16="http://schemas.microsoft.com/office/drawing/2014/main" id="{B99913D9-AC80-F888-6527-92282195C148}"/>
              </a:ext>
            </a:extLst>
          </p:cNvPr>
          <p:cNvSpPr txBox="1">
            <a:spLocks noChangeArrowheads="1"/>
          </p:cNvSpPr>
          <p:nvPr/>
        </p:nvSpPr>
        <p:spPr bwMode="auto">
          <a:xfrm>
            <a:off x="1598590" y="5662438"/>
            <a:ext cx="738031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vb. be heavy, weighty, burdensome, honoured </a:t>
            </a:r>
            <a:endPar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8" name="Picture 7">
            <a:extLst>
              <a:ext uri="{FF2B5EF4-FFF2-40B4-BE49-F238E27FC236}">
                <a16:creationId xmlns:a16="http://schemas.microsoft.com/office/drawing/2014/main" id="{86834855-6C1F-EDF4-1AFD-577025C30D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552" y="5806455"/>
            <a:ext cx="1628259" cy="963025"/>
          </a:xfrm>
          <a:prstGeom prst="rect">
            <a:avLst/>
          </a:prstGeom>
        </p:spPr>
      </p:pic>
    </p:spTree>
    <p:extLst>
      <p:ext uri="{BB962C8B-B14F-4D97-AF65-F5344CB8AC3E}">
        <p14:creationId xmlns:p14="http://schemas.microsoft.com/office/powerpoint/2010/main" val="17859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rgbClr val="FFFEFF"/>
        </a:solidFill>
        <a:effectLst/>
      </p:bgPr>
    </p:bg>
    <p:spTree>
      <p:nvGrpSpPr>
        <p:cNvPr id="1" name=""/>
        <p:cNvGrpSpPr/>
        <p:nvPr/>
      </p:nvGrpSpPr>
      <p:grpSpPr>
        <a:xfrm>
          <a:off x="0" y="0"/>
          <a:ext cx="0" cy="0"/>
          <a:chOff x="0" y="0"/>
          <a:chExt cx="0" cy="0"/>
        </a:xfrm>
      </p:grpSpPr>
      <p:pic>
        <p:nvPicPr>
          <p:cNvPr id="4098" name="Picture 2" descr="The liver is an organ with many functions | Lifespan.io">
            <a:extLst>
              <a:ext uri="{FF2B5EF4-FFF2-40B4-BE49-F238E27FC236}">
                <a16:creationId xmlns:a16="http://schemas.microsoft.com/office/drawing/2014/main" id="{D4D217FA-C912-F5C2-15B7-452D4441E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281" y="0"/>
            <a:ext cx="5013955" cy="34251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rPr>
              <a:t>Liver Functions</a:t>
            </a:r>
          </a:p>
        </p:txBody>
      </p:sp>
      <p:sp>
        <p:nvSpPr>
          <p:cNvPr id="5" name="Title 2">
            <a:extLst>
              <a:ext uri="{FF2B5EF4-FFF2-40B4-BE49-F238E27FC236}">
                <a16:creationId xmlns:a16="http://schemas.microsoft.com/office/drawing/2014/main" id="{F8E4379A-165E-763E-377B-FB16D5B8F590}"/>
              </a:ext>
            </a:extLst>
          </p:cNvPr>
          <p:cNvSpPr txBox="1">
            <a:spLocks/>
          </p:cNvSpPr>
          <p:nvPr/>
        </p:nvSpPr>
        <p:spPr bwMode="auto">
          <a:xfrm>
            <a:off x="-36512" y="3284984"/>
            <a:ext cx="9156281" cy="33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"The liver is the largest solid organ in the body. It removes toxins from the body’s blood supply, maintains healthy blood sugar levels, regulates blood clotting, and performs hundreds of other vital functions. It is located beneath the rib cage in the right upper abdomen."</a:t>
            </a:r>
          </a:p>
        </p:txBody>
      </p:sp>
      <p:sp>
        <p:nvSpPr>
          <p:cNvPr id="6" name="Title 2">
            <a:extLst>
              <a:ext uri="{FF2B5EF4-FFF2-40B4-BE49-F238E27FC236}">
                <a16:creationId xmlns:a16="http://schemas.microsoft.com/office/drawing/2014/main" id="{109928ED-82A2-A671-68CD-126C8BB71E69}"/>
              </a:ext>
            </a:extLst>
          </p:cNvPr>
          <p:cNvSpPr txBox="1">
            <a:spLocks/>
          </p:cNvSpPr>
          <p:nvPr/>
        </p:nvSpPr>
        <p:spPr bwMode="auto">
          <a:xfrm>
            <a:off x="5090191" y="1409379"/>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t>https://</a:t>
            </a:r>
            <a:r>
              <a:rPr kumimoji="0" lang="en-US" sz="1800" b="1" i="0" u="none" strike="noStrike" kern="0" cap="none" spc="0" normalizeH="0" baseline="0" noProof="0" dirty="0" err="1">
                <a:ln>
                  <a:noFill/>
                </a:ln>
                <a:solidFill>
                  <a:srgbClr val="000000"/>
                </a:solidFill>
                <a:effectLst/>
                <a:uLnTx/>
                <a:uFillTx/>
                <a:latin typeface="Arial" charset="0"/>
                <a:ea typeface="Osaka" charset="0"/>
                <a:cs typeface="Arial" charset="0"/>
              </a:rPr>
              <a:t>columbiasurgery.org</a:t>
            </a:r>
            <a: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t>/liver/</a:t>
            </a:r>
            <a:b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br>
            <a:r>
              <a:rPr kumimoji="0" lang="en-US" sz="1800" b="1" i="0" u="none" strike="noStrike" kern="0" cap="none" spc="0" normalizeH="0" baseline="0" noProof="0" dirty="0">
                <a:ln>
                  <a:noFill/>
                </a:ln>
                <a:solidFill>
                  <a:srgbClr val="000000"/>
                </a:solidFill>
                <a:effectLst/>
                <a:uLnTx/>
                <a:uFillTx/>
                <a:latin typeface="Arial" charset="0"/>
                <a:ea typeface="Osaka" charset="0"/>
                <a:cs typeface="Arial" charset="0"/>
              </a:rPr>
              <a:t>liver-and-its-functions</a:t>
            </a:r>
          </a:p>
        </p:txBody>
      </p:sp>
    </p:spTree>
    <p:extLst>
      <p:ext uri="{BB962C8B-B14F-4D97-AF65-F5344CB8AC3E}">
        <p14:creationId xmlns:p14="http://schemas.microsoft.com/office/powerpoint/2010/main" val="9565949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Liver Health | Johns Hopkins Medicine">
            <a:extLst>
              <a:ext uri="{FF2B5EF4-FFF2-40B4-BE49-F238E27FC236}">
                <a16:creationId xmlns:a16="http://schemas.microsoft.com/office/drawing/2014/main" id="{F6E5521F-46D8-D9FD-3A45-81088B2FF4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19" y="1628800"/>
            <a:ext cx="9094259" cy="52291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0" y="0"/>
            <a:ext cx="9144000" cy="162879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Osaka" charset="0"/>
                <a:cs typeface="Arial" charset="0"/>
              </a:rPr>
              <a:t>The Liver and the Glory of God Must Both be Our Priority</a:t>
            </a:r>
          </a:p>
        </p:txBody>
      </p:sp>
      <p:sp>
        <p:nvSpPr>
          <p:cNvPr id="5" name="Title 2">
            <a:extLst>
              <a:ext uri="{FF2B5EF4-FFF2-40B4-BE49-F238E27FC236}">
                <a16:creationId xmlns:a16="http://schemas.microsoft.com/office/drawing/2014/main" id="{37222308-4D8E-DBE4-31E4-74CF4E2838FD}"/>
              </a:ext>
            </a:extLst>
          </p:cNvPr>
          <p:cNvSpPr txBox="1">
            <a:spLocks/>
          </p:cNvSpPr>
          <p:nvPr/>
        </p:nvSpPr>
        <p:spPr bwMode="auto">
          <a:xfrm>
            <a:off x="16429" y="1807435"/>
            <a:ext cx="9144000" cy="190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28600">
                    <a:srgbClr val="000000">
                      <a:satMod val="175000"/>
                      <a:alpha val="77339"/>
                    </a:srgbClr>
                  </a:glow>
                </a:effectLst>
                <a:uLnTx/>
                <a:uFillTx/>
                <a:latin typeface="Arial"/>
                <a:ea typeface="Osaka"/>
              </a:rPr>
              <a:t>Seeing God’s glory means making his weight and honor heavy in our lives </a:t>
            </a:r>
            <a:endParaRPr kumimoji="0" lang="en-US" sz="4400" b="1" i="0" u="none" strike="noStrike" kern="0" cap="none" spc="0" normalizeH="0" baseline="0" noProof="0" dirty="0">
              <a:ln>
                <a:noFill/>
              </a:ln>
              <a:solidFill>
                <a:srgbClr val="FFFFFF"/>
              </a:solidFill>
              <a:effectLst>
                <a:glow rad="228600">
                  <a:srgbClr val="000000">
                    <a:satMod val="175000"/>
                    <a:alpha val="77339"/>
                  </a:srgbClr>
                </a:glow>
              </a:effectLst>
              <a:uLnTx/>
              <a:uFillTx/>
              <a:latin typeface="Arial" charset="0"/>
              <a:ea typeface="Osaka" charset="0"/>
              <a:cs typeface="Arial" charset="0"/>
            </a:endParaRPr>
          </a:p>
        </p:txBody>
      </p:sp>
    </p:spTree>
    <p:extLst>
      <p:ext uri="{BB962C8B-B14F-4D97-AF65-F5344CB8AC3E}">
        <p14:creationId xmlns:p14="http://schemas.microsoft.com/office/powerpoint/2010/main" val="6877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lumMod val="50000"/>
                <a:lumOff val="5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04039"/>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44967"/>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28419"/>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2" name="Sun 1">
            <a:extLst>
              <a:ext uri="{FF2B5EF4-FFF2-40B4-BE49-F238E27FC236}">
                <a16:creationId xmlns:a16="http://schemas.microsoft.com/office/drawing/2014/main" id="{DCEF6BDC-24C6-308E-EDD2-679882D081F8}"/>
              </a:ext>
            </a:extLst>
          </p:cNvPr>
          <p:cNvSpPr/>
          <p:nvPr/>
        </p:nvSpPr>
        <p:spPr bwMode="auto">
          <a:xfrm>
            <a:off x="3812319" y="620688"/>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04088"/>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Share </a:t>
            </a:r>
            <a:b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b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it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683933"/>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2–3</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called Ezekiel to …</a:t>
            </a:r>
          </a:p>
        </p:txBody>
      </p:sp>
    </p:spTree>
    <p:extLst>
      <p:ext uri="{BB962C8B-B14F-4D97-AF65-F5344CB8AC3E}">
        <p14:creationId xmlns:p14="http://schemas.microsoft.com/office/powerpoint/2010/main" val="70550781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P spid="2" grpId="0" animBg="1"/>
      <p:bldP spid="11" grpId="0"/>
      <p:bldP spid="1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udy Lessons On Ezekiel :- - Posts | Facebook">
            <a:extLst>
              <a:ext uri="{FF2B5EF4-FFF2-40B4-BE49-F238E27FC236}">
                <a16:creationId xmlns:a16="http://schemas.microsoft.com/office/drawing/2014/main" id="{3BDD4E8A-DBB8-0BA8-7566-88EAFB8791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7" y="21972"/>
            <a:ext cx="9124021" cy="5919168"/>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60648"/>
            <a:ext cx="3156690" cy="720080"/>
          </a:xfrm>
          <a:solidFill>
            <a:schemeClr val="tx1"/>
          </a:solidFill>
        </p:spPr>
        <p:txBody>
          <a:bodyPr/>
          <a:lstStyle/>
          <a:p>
            <a:r>
              <a:rPr lang="ar-SA" sz="2400" dirty="0"/>
              <a:t>حزقيال ١ : ٢٦-٢٨</a:t>
            </a:r>
            <a:endParaRPr lang="en-US" sz="2400" dirty="0">
              <a:latin typeface="Arial" charset="0"/>
              <a:ea typeface="Osaka" charset="0"/>
              <a:cs typeface="Arial"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5496" y="2420888"/>
            <a:ext cx="9076865" cy="440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b">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rtl="1"/>
            <a:endParaRPr lang="ar-SA" dirty="0"/>
          </a:p>
          <a:p>
            <a:pPr algn="ctr" rtl="1"/>
            <a:r>
              <a:rPr lang="ar-SA" dirty="0"/>
              <a:t>٢٦ وَفَوْقَ الْمُقَبَّبِ الَّذِي عَلَى رُؤُوسِهَا شِبْهُ عَرْشٍ كَمَنْظَرِ حَجَرِ الْعَقِيقِ الأَزْرَقِ, وَعَلَى شِبْهِ الْعَرْشِ شِبْهٌ كَمَنْظَرِ إِنْسَانٍ عَلَيْهِ مِنْ فَوْقُ. ٢٧ وَرَأَيْتُ مِثْلَ مَنْظَرِ النُّحَاسِ اللاَّمِعِ كَمَنْظَرِ نَارٍ دَاخِلَهُ مِنْ حَوْلِهِ, مِنْ مَنْظَرِ حَقَوَيْهِ إِلَى فَوْقُ, وَمِنْ مَنْظَرِ حَقَوَيْهِ إِلَى تَحْتُ. رَأَيْتُ مِثْلَ مَنْظَرِ نَارٍ وَلَهَا لَمَعَانٌ مِنْ حَوْلِهَا ٢٨ كَمَنْظَرِ الْقَوْسِ الَّتِي فِي السَّحَابِ يَوْمَ مَطَرٍ. </a:t>
            </a:r>
          </a:p>
        </p:txBody>
      </p:sp>
    </p:spTree>
    <p:extLst>
      <p:ext uri="{BB962C8B-B14F-4D97-AF65-F5344CB8AC3E}">
        <p14:creationId xmlns:p14="http://schemas.microsoft.com/office/powerpoint/2010/main" val="3431114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60648"/>
            <a:ext cx="3156690" cy="720080"/>
          </a:xfrm>
          <a:solidFill>
            <a:schemeClr val="tx1"/>
          </a:solidFill>
        </p:spPr>
        <p:txBody>
          <a:bodyPr/>
          <a:lstStyle/>
          <a:p>
            <a:r>
              <a:rPr lang="ar-SA" sz="2400" dirty="0"/>
              <a:t>حزقيال ١ : ٢٨</a:t>
            </a:r>
            <a:endParaRPr lang="en-US" sz="2400" dirty="0">
              <a:latin typeface="Arial" charset="0"/>
              <a:ea typeface="Osaka" charset="0"/>
              <a:cs typeface="Arial"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lvl="0" algn="ctr"/>
            <a:r>
              <a:rPr lang="ar-SA" dirty="0"/>
              <a:t>هَكَذَا مَنْظَرُ اللَّمَعَانِ مِنْ حَوْلِهِ. هَذَا مَنْظَرُ شِبْهِ مَجْدِ الرَّبِّ. وَلَمَّا رَأَيْتُهُ </a:t>
            </a:r>
            <a:r>
              <a:rPr lang="ar-SA" dirty="0" err="1"/>
              <a:t>خَرَرْتُ</a:t>
            </a:r>
            <a:r>
              <a:rPr lang="ar-SA" dirty="0"/>
              <a:t> عَلَى وَجْهِي. وَسَمِعْتُ صَوْتَ مُتَكَلِّمٍ.</a:t>
            </a:r>
            <a:endPar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6307084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6012160" y="5867400"/>
            <a:ext cx="3131840" cy="990600"/>
          </a:xfrm>
          <a:effectLst>
            <a:outerShdw blurRad="63500" dist="38099" dir="2700000" algn="ctr" rotWithShape="0">
              <a:schemeClr val="bg1">
                <a:alpha val="74998"/>
              </a:schemeClr>
            </a:outerShdw>
          </a:effectLst>
        </p:spPr>
        <p:txBody>
          <a:bodyPr/>
          <a:lstStyle/>
          <a:p>
            <a:pPr algn="l" rtl="1" eaLnBrk="1" hangingPunct="1">
              <a:defRPr/>
            </a:pPr>
            <a:r>
              <a:rPr lang="ar" altLang="zh-TW" sz="6000" dirty="0">
                <a:solidFill>
                  <a:srgbClr val="FFFFFF"/>
                </a:solidFill>
                <a:latin typeface="Arial" charset="0"/>
                <a:ea typeface="新細明體" charset="0"/>
              </a:rPr>
              <a:t>حزقيال </a:t>
            </a:r>
            <a:r>
              <a:rPr lang="en-US" altLang="zh-TW" sz="6000" dirty="0">
                <a:solidFill>
                  <a:srgbClr val="FFFFFF"/>
                </a:solidFill>
                <a:latin typeface="Arial" charset="0"/>
                <a:ea typeface="新細明體" charset="0"/>
              </a:rPr>
              <a:t>1</a:t>
            </a:r>
            <a:endParaRPr lang="en-US" altLang="zh-TW"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kern="1200" dirty="0" err="1">
                <a:solidFill>
                  <a:srgbClr val="FFFFFF"/>
                </a:solidFill>
                <a:effectLst>
                  <a:glow rad="127000">
                    <a:srgbClr val="000000"/>
                  </a:glow>
                </a:effectLst>
                <a:latin typeface="Arial" charset="0"/>
                <a:ea typeface="ＭＳ Ｐゴシック" charset="0"/>
                <a:cs typeface="ＭＳ Ｐゴシック" charset="0"/>
              </a:rPr>
              <a:t>حزقيال</a:t>
            </a:r>
            <a:r>
              <a:rPr lang="en-US" sz="8800" kern="1200" dirty="0">
                <a:solidFill>
                  <a:srgbClr val="FFFFFF"/>
                </a:solidFill>
                <a:effectLst>
                  <a:glow rad="127000">
                    <a:srgbClr val="000000"/>
                  </a:glow>
                </a:effectLst>
                <a:latin typeface="Arial" charset="0"/>
                <a:ea typeface="ＭＳ Ｐゴシック" charset="0"/>
                <a:cs typeface="ＭＳ Ｐゴシック" charset="0"/>
              </a:rPr>
              <a:t> 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149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متوقعاً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4287954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ZEKIEL [Chap 1-5] | JWitness Forum HOME PAGE">
            <a:extLst>
              <a:ext uri="{FF2B5EF4-FFF2-40B4-BE49-F238E27FC236}">
                <a16:creationId xmlns:a16="http://schemas.microsoft.com/office/drawing/2014/main" id="{AD43548C-1ABA-0DA8-032C-C37E1A497B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9687" y="19473"/>
            <a:ext cx="5294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26659" name="Title 3"/>
          <p:cNvSpPr>
            <a:spLocks noGrp="1"/>
          </p:cNvSpPr>
          <p:nvPr>
            <p:ph type="title" idx="4294967295"/>
          </p:nvPr>
        </p:nvSpPr>
        <p:spPr>
          <a:xfrm>
            <a:off x="221729" y="116632"/>
            <a:ext cx="3555504" cy="926976"/>
          </a:xfrm>
        </p:spPr>
        <p:txBody>
          <a:bodyPr/>
          <a:lstStyle/>
          <a:p>
            <a:pPr lvl="0" algn="r">
              <a:defRPr/>
            </a:pPr>
            <a:r>
              <a:rPr lang="ar-SA" sz="3600" b="1" dirty="0">
                <a:solidFill>
                  <a:srgbClr val="FFFFFF"/>
                </a:solidFill>
                <a:effectLst>
                  <a:glow rad="139700">
                    <a:srgbClr val="000000"/>
                  </a:glow>
                </a:effectLst>
              </a:rPr>
              <a:t>حزقيال ٢ : ١-٢</a:t>
            </a:r>
          </a:p>
        </p:txBody>
      </p:sp>
      <p:sp>
        <p:nvSpPr>
          <p:cNvPr id="326660" name="TextBox 4"/>
          <p:cNvSpPr txBox="1">
            <a:spLocks noChangeArrowheads="1"/>
          </p:cNvSpPr>
          <p:nvPr/>
        </p:nvSpPr>
        <p:spPr bwMode="auto">
          <a:xfrm>
            <a:off x="35496" y="1404059"/>
            <a:ext cx="3741737"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SA" sz="4000" b="1" dirty="0">
                <a:solidFill>
                  <a:srgbClr val="FFFFFF"/>
                </a:solidFill>
                <a:effectLst>
                  <a:glow rad="139700">
                    <a:srgbClr val="000000"/>
                  </a:glow>
                </a:effectLst>
              </a:rPr>
              <a:t>١ فَقَالَ لِي: [يَا ابْنَ آدَمَ, قُمْ عَلَى قَدَمَيْكَ فَأَتَكَلَّمَ مَعَكَ». ٢ فَدَخَلَ فِيَّ رُوحٌ لَمَّا تَكَلَّمَ مَعِي. وَأَقَامَنِي عَلَى قَدَمَيَّ فَسَمِعْتُ الْمُتَكَلِّمَ مَعِي. </a:t>
            </a:r>
          </a:p>
        </p:txBody>
      </p:sp>
    </p:spTree>
    <p:extLst>
      <p:ext uri="{BB962C8B-B14F-4D97-AF65-F5344CB8AC3E}">
        <p14:creationId xmlns:p14="http://schemas.microsoft.com/office/powerpoint/2010/main" val="2544422095"/>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110662" cy="608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Title 3"/>
          <p:cNvSpPr>
            <a:spLocks noGrp="1"/>
          </p:cNvSpPr>
          <p:nvPr>
            <p:ph type="title" idx="4294967295"/>
          </p:nvPr>
        </p:nvSpPr>
        <p:spPr>
          <a:xfrm>
            <a:off x="152400" y="116632"/>
            <a:ext cx="4563616" cy="6741368"/>
          </a:xfrm>
        </p:spPr>
        <p:txBody>
          <a:bodyPr/>
          <a:lstStyle/>
          <a:p>
            <a:pPr algn="r">
              <a:defRPr/>
            </a:pPr>
            <a:r>
              <a:rPr lang="ar-SA" sz="3600" b="1" i="1" dirty="0">
                <a:solidFill>
                  <a:srgbClr val="FFFFFF"/>
                </a:solidFill>
                <a:effectLst>
                  <a:glow rad="139700">
                    <a:schemeClr val="tx1"/>
                  </a:glow>
                </a:effectLst>
                <a:latin typeface="Arial" charset="0"/>
                <a:ea typeface="ＭＳ Ｐゴシック" charset="0"/>
              </a:rPr>
              <a:t>حزقيال ٢ : ٣-٤</a:t>
            </a:r>
            <a:br>
              <a:rPr lang="ar-SA" sz="3600" b="1" i="1" dirty="0">
                <a:solidFill>
                  <a:srgbClr val="FFFFFF"/>
                </a:solidFill>
                <a:effectLst>
                  <a:glow rad="139700">
                    <a:schemeClr val="tx1"/>
                  </a:glow>
                </a:effectLst>
                <a:latin typeface="Arial" charset="0"/>
                <a:ea typeface="ＭＳ Ｐゴシック" charset="0"/>
              </a:rPr>
            </a:br>
            <a:br>
              <a:rPr lang="en-US" sz="3600" b="1" i="1" dirty="0">
                <a:solidFill>
                  <a:srgbClr val="FFFFFF"/>
                </a:solidFill>
                <a:effectLst>
                  <a:glow rad="139700">
                    <a:schemeClr val="tx1"/>
                  </a:glow>
                </a:effectLst>
                <a:latin typeface="Arial" charset="0"/>
                <a:ea typeface="ＭＳ Ｐゴシック" charset="0"/>
              </a:rPr>
            </a:br>
            <a:r>
              <a:rPr lang="ar-SA" sz="3600" b="1" i="1" dirty="0">
                <a:solidFill>
                  <a:srgbClr val="FFFFFF"/>
                </a:solidFill>
                <a:effectLst>
                  <a:glow rad="139700">
                    <a:schemeClr val="tx1"/>
                  </a:glow>
                </a:effectLst>
                <a:latin typeface="Arial" charset="0"/>
                <a:ea typeface="ＭＳ Ｐゴシック" charset="0"/>
              </a:rPr>
              <a:t> وَقَالَ لِي: [يَا ابْنَ آدَمَ, أَنَا مُرْسِلُكَ إِلَى بَنِي إِسْرَائِيلَ, إِلَى أُمَّةٍ مُتَمَرِّدَةٍ قَدْ تَمَرَّدَتْ عَلَيَّ. هُمْ وَآبَاؤُهُمْ عَصُوا عَلَيَّ إِلَى ذَاتِ هَذَا الْيَوْمِ. ٤ وَالْبَنُونَ الْقُسَاةُ الْوُجُوهِ وَالصِّلاَبُ الْقُلُوبِ أَنَا مُرْسِلُكَ إِلَيْهِمْ. فَتَقُولُ لَهُمْ: هَكَذَا قَالَ السَّيِّدُ الرَّبُّ. </a:t>
            </a:r>
          </a:p>
        </p:txBody>
      </p:sp>
    </p:spTree>
    <p:extLst>
      <p:ext uri="{BB962C8B-B14F-4D97-AF65-F5344CB8AC3E}">
        <p14:creationId xmlns:p14="http://schemas.microsoft.com/office/powerpoint/2010/main" val="344009690"/>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70794"/>
            <a:ext cx="9144000" cy="720080"/>
          </a:xfrm>
          <a:solidFill>
            <a:schemeClr val="tx1"/>
          </a:solidFill>
        </p:spPr>
        <p:txBody>
          <a:bodyPr/>
          <a:lstStyle/>
          <a:p>
            <a:pPr rtl="1"/>
            <a:r>
              <a:rPr lang="ar-SA" sz="3600" dirty="0">
                <a:latin typeface="Arial" panose="020B0604020202020204" pitchFamily="34" charset="0"/>
                <a:cs typeface="Arial" panose="020B0604020202020204" pitchFamily="34" charset="0"/>
              </a:rPr>
              <a:t>حزقيال ٢ : ٥</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541039"/>
            <a:ext cx="9188780" cy="120032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rtl="1"/>
            <a:r>
              <a:rPr lang="ar-SA" sz="3600" dirty="0">
                <a:latin typeface="Arial" panose="020B0604020202020204" pitchFamily="34" charset="0"/>
                <a:cs typeface="Arial" panose="020B0604020202020204" pitchFamily="34" charset="0"/>
              </a:rPr>
              <a:t>وَهُمْ إِنْ سَمِعُوا وَإِنِ امْتَنَعُوا (لأَنَّهُمْ بَيْتٌ مُتَمَرِّدٌ) فَإِنَّهُمْ يَعْلَمُونَ أَنَّ نَبِيّاً كَانَ بَيْنَهُمْ. </a:t>
            </a:r>
          </a:p>
        </p:txBody>
      </p:sp>
      <p:pic>
        <p:nvPicPr>
          <p:cNvPr id="23554" name="Picture 2" descr="Ezekiel's Visions of God—Ezekiel 1:1">
            <a:extLst>
              <a:ext uri="{FF2B5EF4-FFF2-40B4-BE49-F238E27FC236}">
                <a16:creationId xmlns:a16="http://schemas.microsoft.com/office/drawing/2014/main" id="{215FFB32-01F0-06BE-55B3-C8B84A6943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22" y="836712"/>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7816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dirty="0">
                <a:effectLst>
                  <a:glow rad="101600">
                    <a:schemeClr val="tx1">
                      <a:alpha val="75000"/>
                    </a:schemeClr>
                  </a:glow>
                </a:effectLst>
                <a:ea typeface="+mn-ea"/>
              </a:rPr>
              <a:t>The Edict (Daniel 3)</a:t>
            </a:r>
          </a:p>
        </p:txBody>
      </p:sp>
    </p:spTree>
    <p:extLst>
      <p:ext uri="{BB962C8B-B14F-4D97-AF65-F5344CB8AC3E}">
        <p14:creationId xmlns:p14="http://schemas.microsoft.com/office/powerpoint/2010/main" val="8145374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14592" y="-22226"/>
            <a:ext cx="3995736" cy="1983681"/>
          </a:xfrm>
        </p:spPr>
        <p:txBody>
          <a:bodyPr/>
          <a:lstStyle/>
          <a:p>
            <a:pPr>
              <a:defRPr/>
            </a:pPr>
            <a:r>
              <a:rPr lang="en-US" sz="4000" b="1" dirty="0">
                <a:effectLst/>
                <a:latin typeface="Arial" charset="0"/>
                <a:ea typeface="ＭＳ Ｐゴシック" charset="0"/>
                <a:cs typeface="Arial" charset="0"/>
              </a:rPr>
              <a:t>Where were the </a:t>
            </a:r>
            <a:r>
              <a:rPr lang="en-US" sz="4000" b="1" i="1" dirty="0">
                <a:effectLst/>
                <a:latin typeface="Arial" charset="0"/>
                <a:ea typeface="ＭＳ Ｐゴシック" charset="0"/>
                <a:cs typeface="Arial" charset="0"/>
              </a:rPr>
              <a:t>other</a:t>
            </a:r>
            <a:r>
              <a:rPr lang="en-US" sz="4000" b="1" dirty="0">
                <a:effectLst/>
                <a:latin typeface="Arial" charset="0"/>
                <a:ea typeface="ＭＳ Ｐゴシック" charset="0"/>
                <a:cs typeface="Arial" charset="0"/>
              </a:rPr>
              <a:t> Jews?</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
            <a:extLst>
              <a:ext uri="{FF2B5EF4-FFF2-40B4-BE49-F238E27FC236}">
                <a16:creationId xmlns:a16="http://schemas.microsoft.com/office/drawing/2014/main" id="{5126E26C-1795-714F-A5D1-AEE3247B7CE3}"/>
              </a:ext>
            </a:extLst>
          </p:cNvPr>
          <p:cNvSpPr txBox="1">
            <a:spLocks/>
          </p:cNvSpPr>
          <p:nvPr/>
        </p:nvSpPr>
        <p:spPr bwMode="auto">
          <a:xfrm>
            <a:off x="5148264" y="1772816"/>
            <a:ext cx="3995736" cy="50629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rtl="1"/>
            <a:r>
              <a:rPr lang="ar-SA" sz="3600" b="1" dirty="0"/>
              <a:t>تثنية ٢٨ : ٣٦</a:t>
            </a:r>
            <a:endParaRPr lang="en-US" sz="3600" b="1" dirty="0"/>
          </a:p>
          <a:p>
            <a:pPr rtl="1"/>
            <a:endParaRPr lang="ar-SA" sz="3600" b="1" dirty="0"/>
          </a:p>
          <a:p>
            <a:pPr rtl="1"/>
            <a:r>
              <a:rPr lang="ar-SA" sz="3600" b="1" dirty="0"/>
              <a:t>يَذْهَبُ بِكَ الرَّبُّ وَبِمَلِكِكَ الذِي تُقِيمُهُ عَليْكَ إِلى أُمَّةٍ لمْ تَعْرِفْهَا أَنْتَ وَلا آبَاؤُكَ وَتَعْبُدُ هُنَاكَ آلِهَةً أُخْرَى مِنْ خَشَبٍ وَحَجَرٍ </a:t>
            </a:r>
          </a:p>
        </p:txBody>
      </p:sp>
    </p:spTree>
    <p:extLst>
      <p:ext uri="{BB962C8B-B14F-4D97-AF65-F5344CB8AC3E}">
        <p14:creationId xmlns:p14="http://schemas.microsoft.com/office/powerpoint/2010/main" val="141293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٢ : ٦-٨</a:t>
            </a:r>
          </a:p>
        </p:txBody>
      </p:sp>
      <p:sp>
        <p:nvSpPr>
          <p:cNvPr id="5" name="Rectangle 2"/>
          <p:cNvSpPr txBox="1">
            <a:spLocks noChangeArrowheads="1"/>
          </p:cNvSpPr>
          <p:nvPr/>
        </p:nvSpPr>
        <p:spPr bwMode="auto">
          <a:xfrm>
            <a:off x="755576" y="1265859"/>
            <a:ext cx="7920880" cy="46805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٦ أَمَّا أَنْتَ يَا ابْنَ آدَمَ فَلاَ تَخَفْ مِنْهُمْ, وَمِنْ كَلاَمِهِمْ لاَ تَخَفْ, لأَنَّهُمْ قَرِيسٌ وَسُلاَّءٌ لَدَيْكَ, وَأَنْتَ سَاكِنٌ بَيْنَ الْعَقَارِبِ. مِنْ كَلاَمِهِمْ لاَ تَخَفْ وَمِنْ وُجُوهِهِمْ لاَ تَرْتَعِبْ, لأَنَّهُمْ بَيْتٌ مُتَمَرِّدٌ. ٧ وَتَتَكَلَّمُ مَعَهُمْ بِكَلاَمِي إِنْ سَمِعُوا وَإِنِ امْتَنَعُوا, لأَنَّهُمْ مُتَمَرِّدُونَ. ٨ [وَأَنْتَ يَا ابْنَ آدَمَ فَاسْمَعْ مَا أَنَا مُكَلِّمُكَ بِهِ. لاَ تَكُنْ مُتَمَرِّداً كَالْبَيْتِ الْمُتَمَرِّدِ. افْتَحْ فَمَكَ وَكُلْ مَا أَنَا </a:t>
            </a:r>
            <a:r>
              <a:rPr lang="ar-SA" sz="3600" b="1" dirty="0" err="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مُعْطِيكَهُ</a:t>
            </a: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28004012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499992" y="5301208"/>
            <a:ext cx="4419600" cy="1371600"/>
          </a:xfrm>
          <a:noFill/>
          <a:ln>
            <a:noFill/>
          </a:ln>
          <a:effectLst/>
        </p:spPr>
        <p:txBody>
          <a:bodyPr vert="horz" wrap="square" lIns="91440" tIns="45720" rIns="91440" bIns="45720" numCol="1" anchor="ctr" anchorCtr="0" compatLnSpc="1">
            <a:prstTxWarp prst="textNoShape">
              <a:avLst/>
            </a:prstTxWarp>
          </a:bodyPr>
          <a:lstStyle/>
          <a:p>
            <a:pPr defTabSz="457200" eaLnBrk="1" hangingPunct="1"/>
            <a:r>
              <a:rPr lang="ar-SA" sz="4000" b="1" kern="1200" dirty="0">
                <a:effectLst>
                  <a:glow rad="177800">
                    <a:schemeClr val="tx1"/>
                  </a:glow>
                </a:effectLst>
                <a:latin typeface="Arial" panose="020B0604020202020204" pitchFamily="34" charset="0"/>
                <a:ea typeface="ＭＳ Ｐゴシック" charset="0"/>
                <a:cs typeface="Arial" panose="020B0604020202020204" pitchFamily="34" charset="0"/>
              </a:rPr>
              <a:t>حزقيال ٢ : ٩-١٠</a:t>
            </a:r>
          </a:p>
        </p:txBody>
      </p:sp>
      <p:sp>
        <p:nvSpPr>
          <p:cNvPr id="5" name="Rectangle 2">
            <a:extLst>
              <a:ext uri="{FF2B5EF4-FFF2-40B4-BE49-F238E27FC236}">
                <a16:creationId xmlns:a16="http://schemas.microsoft.com/office/drawing/2014/main" id="{7CF2E096-72A5-9245-8381-A8D5A0B62AFF}"/>
              </a:ext>
            </a:extLst>
          </p:cNvPr>
          <p:cNvSpPr txBox="1">
            <a:spLocks noChangeArrowheads="1"/>
          </p:cNvSpPr>
          <p:nvPr/>
        </p:nvSpPr>
        <p:spPr bwMode="auto">
          <a:xfrm>
            <a:off x="-5680" y="99919"/>
            <a:ext cx="3425552" cy="6651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3600" b="1">
                <a:solidFill>
                  <a:schemeClr val="bg1"/>
                </a:solidFill>
                <a:effectLst>
                  <a:glow rad="177800">
                    <a:schemeClr val="tx1"/>
                  </a:glow>
                </a:effectLst>
                <a:latin typeface="Arial" charset="0"/>
                <a:ea typeface="ＭＳ Ｐゴシック" charset="0"/>
                <a:cs typeface="+mj-cs"/>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rtl="1"/>
            <a:r>
              <a:rPr lang="ar-SA" sz="4000" dirty="0">
                <a:latin typeface="Arial" panose="020B0604020202020204" pitchFamily="34" charset="0"/>
                <a:cs typeface="Arial" panose="020B0604020202020204" pitchFamily="34" charset="0"/>
              </a:rPr>
              <a:t>٩ فَنَظَرْتُ وَإِذَا بِيَدٍ مَمْدُودَةٍ إِلَيَّ, وَإِذَا بِدَرْجِ سِفْرٍ فِيهَا. ١٠ فَنَشَرَهُ أَمَامِي وَهُوَ مَكْتُوبٌ مِنْ دَاخِلٍ وَمِنْ قَفَاهُ, وَكُتِبَ فِيهِ مَرَاثٍ وَنَحِيبٌ وَوَيْلٌ. </a:t>
            </a:r>
          </a:p>
        </p:txBody>
      </p:sp>
    </p:spTree>
    <p:extLst>
      <p:ext uri="{BB962C8B-B14F-4D97-AF65-F5344CB8AC3E}">
        <p14:creationId xmlns:p14="http://schemas.microsoft.com/office/powerpoint/2010/main" val="12731406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kern="1200" dirty="0" err="1">
                <a:solidFill>
                  <a:srgbClr val="FFFFFF"/>
                </a:solidFill>
                <a:effectLst>
                  <a:glow rad="127000">
                    <a:srgbClr val="000000"/>
                  </a:glow>
                </a:effectLst>
                <a:latin typeface="Arial" charset="0"/>
                <a:ea typeface="ＭＳ Ｐゴシック" charset="0"/>
                <a:cs typeface="ＭＳ Ｐゴシック" charset="0"/>
              </a:rPr>
              <a:t>حزقيال</a:t>
            </a:r>
            <a:r>
              <a:rPr lang="en-US" sz="8800" kern="1200" dirty="0">
                <a:solidFill>
                  <a:srgbClr val="FFFFFF"/>
                </a:solidFill>
                <a:effectLst>
                  <a:glow rad="127000">
                    <a:srgbClr val="000000"/>
                  </a:glow>
                </a:effectLst>
                <a:latin typeface="Arial" charset="0"/>
                <a:ea typeface="ＭＳ Ｐゴシック" charset="0"/>
                <a:cs typeface="ＭＳ Ｐゴシック" charset="0"/>
              </a:rPr>
              <a:t> 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401935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1"/>
            <a:ext cx="4419600" cy="1371600"/>
          </a:xfrm>
          <a:noFill/>
          <a:ln>
            <a:noFill/>
          </a:ln>
          <a:effectLst/>
        </p:spPr>
        <p:txBody>
          <a:bodyPr vert="horz" wrap="square" lIns="91440" tIns="45720" rIns="91440" bIns="45720" numCol="1" anchor="ctr" anchorCtr="0" compatLnSpc="1">
            <a:prstTxWarp prst="textNoShape">
              <a:avLst/>
            </a:prstTxWarp>
          </a:bodyPr>
          <a:lstStyle/>
          <a:p>
            <a:pPr rtl="1"/>
            <a:r>
              <a:rPr lang="ar-SA" sz="3600" dirty="0">
                <a:latin typeface="Arial" panose="020B0604020202020204" pitchFamily="34" charset="0"/>
                <a:cs typeface="Arial" panose="020B0604020202020204" pitchFamily="34" charset="0"/>
              </a:rPr>
              <a:t>حزقيال ٣ : ١-٣</a:t>
            </a:r>
          </a:p>
        </p:txBody>
      </p:sp>
      <p:sp>
        <p:nvSpPr>
          <p:cNvPr id="5" name="Rectangle 2">
            <a:extLst>
              <a:ext uri="{FF2B5EF4-FFF2-40B4-BE49-F238E27FC236}">
                <a16:creationId xmlns:a16="http://schemas.microsoft.com/office/drawing/2014/main" id="{7CF2E096-72A5-9245-8381-A8D5A0B62AFF}"/>
              </a:ext>
            </a:extLst>
          </p:cNvPr>
          <p:cNvSpPr txBox="1">
            <a:spLocks noChangeArrowheads="1"/>
          </p:cNvSpPr>
          <p:nvPr/>
        </p:nvSpPr>
        <p:spPr bwMode="auto">
          <a:xfrm>
            <a:off x="5316071" y="134468"/>
            <a:ext cx="3810002" cy="6651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3600" b="1">
                <a:solidFill>
                  <a:schemeClr val="bg1"/>
                </a:solidFill>
                <a:effectLst>
                  <a:glow rad="177800">
                    <a:schemeClr val="tx1"/>
                  </a:glow>
                </a:effectLst>
                <a:latin typeface="Arial" charset="0"/>
                <a:ea typeface="ＭＳ Ｐゴシック" charset="0"/>
                <a:cs typeface="+mj-cs"/>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rtl="1"/>
            <a:r>
              <a:rPr lang="ar-SA" dirty="0">
                <a:latin typeface="Arial" panose="020B0604020202020204" pitchFamily="34" charset="0"/>
                <a:cs typeface="Arial" panose="020B0604020202020204" pitchFamily="34" charset="0"/>
              </a:rPr>
              <a:t>١ فَقَالَ لِي: [يَا ابْنَ آدَمَ, كُلْ مَا تَجِدُهُ. كُلْ هَذَا الدَّرْجَ, وَاذْهَبْ كَلِّمْ بَيْتَ إِسْرَائِيلَ». ٢ فَفَتَحْتُ فَمِي فَأَطْعَمَنِي ذَلِكَ الدَّرْجَ. ٣ وَقَالَ لِي: [يَا ابْنَ آدَمَ, أَطْعِمْ بَطْنَكَ وَامْلَأْ جَوْفَكَ مِنْ هَذَا الدَّرْجِ الَّذِي أَنَا </a:t>
            </a:r>
            <a:r>
              <a:rPr lang="ar-SA" dirty="0" err="1">
                <a:latin typeface="Arial" panose="020B0604020202020204" pitchFamily="34" charset="0"/>
                <a:cs typeface="Arial" panose="020B0604020202020204" pitchFamily="34" charset="0"/>
              </a:rPr>
              <a:t>مُعْطِيكَهُ</a:t>
            </a:r>
            <a:r>
              <a:rPr lang="ar-SA" dirty="0">
                <a:latin typeface="Arial" panose="020B0604020202020204" pitchFamily="34" charset="0"/>
                <a:cs typeface="Arial" panose="020B0604020202020204" pitchFamily="34" charset="0"/>
              </a:rPr>
              <a:t>». فَأَكَلْتُهُ فَصَارَ فِي فَمِي كَالْعَسَلِ حَلاَوَةً. </a:t>
            </a:r>
          </a:p>
        </p:txBody>
      </p:sp>
    </p:spTree>
    <p:extLst>
      <p:ext uri="{BB962C8B-B14F-4D97-AF65-F5344CB8AC3E}">
        <p14:creationId xmlns:p14="http://schemas.microsoft.com/office/powerpoint/2010/main" val="2857933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772318"/>
          </a:xfrm>
          <a:noFill/>
        </p:spPr>
        <p:txBody>
          <a:bodyPr/>
          <a:lstStyle/>
          <a:p>
            <a:pPr lvl="0" defTabSz="457200">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٣ : ٤-٩</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7504" y="908720"/>
            <a:ext cx="8949722" cy="5489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٤ فَقَالَ لِي: [يَا ابْنَ آدَمَ, اذْهَبِ امْضِ إِلَى بَيْتِ إِسْرَائِيلَ وَكَلِّمْهُمْ بِكَلاَمِي. ٥ لأَنَّكَ غَيْرُ مُرْسَلٍ إِلَى شَعْبٍ غَامِضِ اللُّغَةِ وَثَقِيلِ اللِّسَانِ, بَلْ إِلَى بَيْتِ إِسْرَائِيلَ. ٦ لاَ إِلَى شُعُوبٍ كَثِيرَةٍ غَامِضَةِ اللُّغَةِ وَثَقِيلَةِ اللِّسَانِ لَسْتَ تَفْهَمُ كَلاَمَهُمْ. فَلَوْ أَرْسَلْتُكَ إِلَى هَؤُلاَءِ لَسَمِعُوا لَكَ. ٧ لَكِنَّ بَيْتَ إِسْرَائِيلَ لاَ يَشَاءُ أَنْ يَسْمَعَ لَكَ, لأَنَّهُمْ لاَ يَشَاؤُونَ أَنْ يَسْمَعُوا لِي. لأَنَّ كُلَّ بَيْتِ إِسْرَائِيلَ صِلاَبُ الْجِبَاهِ وَقُسَاةُ الْقُلُوبِ. ٨ </a:t>
            </a:r>
            <a:r>
              <a:rPr lang="ar-SA" sz="3200" b="1" dirty="0" err="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هَئَنَذَا</a:t>
            </a:r>
            <a:r>
              <a:rPr lang="ar-SA"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قَدْ جَعَلْتُ وَجْهَكَ صُلْباً مِثْلَ وُجُوهِهِمْ وَجِبْهَتَكَ صُلْبَةً مِثْلَ جِبَاهِهِمْ, ٩ قَدْ جَعَلْتُ جِبْهَتَكَ كَالْمَاسِ أَصْلَبَ مِنَ الصَّوَّانِ, فَلاَ تَخَفْهُمْ وَلاَ تَرْتَعِبْ مِنْ وُجُوهِهِمْ لأَنَّهُمْ بَيْتٌ مُتَمَرِّد </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pPr rtl="1"/>
            <a:r>
              <a:rPr lang="ar-SA" sz="3600" b="1" i="1" dirty="0">
                <a:latin typeface="Arial" charset="0"/>
                <a:ea typeface="ＭＳ Ｐゴシック" charset="0"/>
              </a:rPr>
              <a:t>عندما ترى المجد يغادر حياتنا</a:t>
            </a:r>
            <a:endParaRPr lang="en-US" sz="3600" b="1" i="1" dirty="0">
              <a:latin typeface="Arial" charset="0"/>
              <a:ea typeface="ＭＳ Ｐゴシック" charset="0"/>
            </a:endParaRP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txBox="1">
            <a:spLocks/>
          </p:cNvSpPr>
          <p:nvPr/>
        </p:nvSpPr>
        <p:spPr bwMode="auto">
          <a:xfrm>
            <a:off x="44450" y="2573338"/>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800100">
                    <a:srgbClr val="000000"/>
                  </a:glow>
                </a:effectLst>
                <a:uLnTx/>
                <a:uFillTx/>
                <a:latin typeface="Apple Chancery" charset="0"/>
                <a:ea typeface="ＭＳ Ｐゴシック" charset="0"/>
                <a:cs typeface="Apple Chancery" charset="0"/>
              </a:rPr>
              <a:t>المجد</a:t>
            </a:r>
            <a:endParaRPr kumimoji="0" lang="en-US" sz="6000" b="1" i="0" u="none" strike="noStrike" kern="1200" cap="none" spc="0" normalizeH="0" baseline="0" noProof="0" dirty="0">
              <a:ln>
                <a:noFill/>
              </a:ln>
              <a:solidFill>
                <a:srgbClr val="FFFFFF"/>
              </a:solidFill>
              <a:effectLst>
                <a:glow rad="800100">
                  <a:srgbClr val="000000"/>
                </a:glow>
              </a:effectLst>
              <a:uLnTx/>
              <a:uFillTx/>
              <a:latin typeface="Apple Chancery" charset="0"/>
              <a:ea typeface="ＭＳ Ｐゴシック" charset="0"/>
              <a:cs typeface="Apple Chancery" charset="0"/>
            </a:endParaRPr>
          </a:p>
        </p:txBody>
      </p:sp>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89323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2805"/>
            <a:ext cx="4860032" cy="6860805"/>
          </a:xfrm>
          <a:effectLst>
            <a:outerShdw blurRad="63500" dist="35921" dir="2700000" algn="ctr" rotWithShape="0">
              <a:schemeClr val="tx2">
                <a:alpha val="74998"/>
              </a:schemeClr>
            </a:outerShdw>
          </a:effectLst>
        </p:spPr>
        <p:txBody>
          <a:bodyPr anchor="t"/>
          <a:lstStyle/>
          <a:p>
            <a:pPr rtl="1"/>
            <a:r>
              <a:rPr lang="ar-SA" sz="3600" b="1" dirty="0"/>
              <a:t>حزقيال ٣ : ١٦-١٨</a:t>
            </a:r>
            <a:br>
              <a:rPr lang="ar-SA" sz="3600" b="1" dirty="0"/>
            </a:br>
            <a:br>
              <a:rPr lang="en-US" sz="3600" b="1" dirty="0"/>
            </a:br>
            <a:r>
              <a:rPr lang="ar-SA" sz="3600" b="1" dirty="0"/>
              <a:t> وَكَانَ عِنْدَ تَمَامِ السَّبْعَةِ الأَيَّامِ أَنَّ كَلِمَةَ الرَّبِّ صَارَتْ إِلَيَّ: ١٧ [يَا ابْنَ آدَمَ, قَدْ جَعَلْتُكَ رَقِيباً لِبَيْتِ إِسْرَائِيلَ. فَاسْمَعِ الْكَلِمَةَ مِنْ فَمِي وَأَنْذِرْهُمْ مِنْ قِبَلِي. ١٨ إِذَا قُلْتُ لِلشِّرِّيرِ: مَوْتاً تَمُوتُ وَمَا أَنْذَرْتَهُ أَنْتَ وَلاَ تَكَلَّمْتَ إِنْذَاراً لِلشِّرِّيرِ مِنْ طَرِيقِهِ الرَّدِيئَةِ لإِحْيَائِهِ, فَذَلِكَ الشِّرِّيرُ يَمُوتُ بِإِثْمِهِ, أَمَّا دَمُهُ فَمِنْ يَدِكَ أَطْلُبُهُ. </a:t>
            </a:r>
          </a:p>
        </p:txBody>
      </p:sp>
      <p:pic>
        <p:nvPicPr>
          <p:cNvPr id="24580" name="Picture 4" descr="The Watchmen on the Wall - Part 1 - An allegorical tale of someone who  would not listen to the watchman on the wall. | Watchmen, Christian world,  Bible truth">
            <a:extLst>
              <a:ext uri="{FF2B5EF4-FFF2-40B4-BE49-F238E27FC236}">
                <a16:creationId xmlns:a16="http://schemas.microsoft.com/office/drawing/2014/main" id="{310D3F30-A3E3-CAE1-2E3D-452329E511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6253" y="-2805"/>
            <a:ext cx="514806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7108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Watchman Warning</a:t>
            </a:r>
          </a:p>
        </p:txBody>
      </p:sp>
      <p:pic>
        <p:nvPicPr>
          <p:cNvPr id="26626" name="Picture 2" descr="Where are the Watchmen? | Advent Messenger">
            <a:extLst>
              <a:ext uri="{FF2B5EF4-FFF2-40B4-BE49-F238E27FC236}">
                <a16:creationId xmlns:a16="http://schemas.microsoft.com/office/drawing/2014/main" id="{EF594492-CB5D-221E-8343-C649CBDEB0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 y="82692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7835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9144000" cy="2576837"/>
          </a:xfrm>
          <a:effectLst>
            <a:outerShdw blurRad="63500" dist="35921" dir="2700000" algn="ctr" rotWithShape="0">
              <a:schemeClr val="tx2">
                <a:alpha val="74998"/>
              </a:schemeClr>
            </a:outerShdw>
          </a:effectLst>
        </p:spPr>
        <p:txBody>
          <a:bodyPr anchor="ctr"/>
          <a:lstStyle/>
          <a:p>
            <a:pPr rtl="1"/>
            <a:r>
              <a:rPr lang="ar-SA" sz="3200" b="1" dirty="0"/>
              <a:t>حزقيال ٣ : ١٩</a:t>
            </a:r>
            <a:br>
              <a:rPr lang="en-US" sz="3200" b="1" dirty="0"/>
            </a:br>
            <a:br>
              <a:rPr lang="ar-SA" sz="3200" b="1" dirty="0"/>
            </a:br>
            <a:r>
              <a:rPr lang="ar-SA" sz="3200" b="1" dirty="0"/>
              <a:t>وَإِنْ أَنْذَرْتَ أَنْتَ الشِّرِّيرَ وَلَمْ يَرْجِعْ عَنْ شَرِّهِ وَلاَ عَنْ طَرِيقِهِ الرَّدِيئَةِ, فَإِنَّهُ يَمُوتُ بِإِثْمِهِ. أَمَّا أَنْتَ فَقَدْ نَجَّيْتَ نَفْسَكَ. </a:t>
            </a:r>
          </a:p>
        </p:txBody>
      </p:sp>
      <p:pic>
        <p:nvPicPr>
          <p:cNvPr id="24582" name="Picture 6" descr="Be a watchman for God! - Christian Messenger">
            <a:extLst>
              <a:ext uri="{FF2B5EF4-FFF2-40B4-BE49-F238E27FC236}">
                <a16:creationId xmlns:a16="http://schemas.microsoft.com/office/drawing/2014/main" id="{C854531A-DEF0-12EB-B048-F985521968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74032"/>
            <a:ext cx="9144000" cy="431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5265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rning vector symbol | Free SVG">
            <a:extLst>
              <a:ext uri="{FF2B5EF4-FFF2-40B4-BE49-F238E27FC236}">
                <a16:creationId xmlns:a16="http://schemas.microsoft.com/office/drawing/2014/main" id="{78D6CC00-20C2-160E-B097-DFC643BC9D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55776" y="2852936"/>
            <a:ext cx="4437112" cy="4437112"/>
          </a:xfrm>
          <a:prstGeom prst="rect">
            <a:avLst/>
          </a:prstGeom>
        </p:spPr>
      </p:pic>
      <p:sp>
        <p:nvSpPr>
          <p:cNvPr id="900098" name="Rectangle 2"/>
          <p:cNvSpPr>
            <a:spLocks noGrp="1" noChangeArrowheads="1"/>
          </p:cNvSpPr>
          <p:nvPr>
            <p:ph type="ctrTitle"/>
          </p:nvPr>
        </p:nvSpPr>
        <p:spPr>
          <a:xfrm>
            <a:off x="0" y="-2805"/>
            <a:ext cx="9144000" cy="3719837"/>
          </a:xfrm>
          <a:effectLst>
            <a:outerShdw blurRad="63500" dist="35921" dir="2700000" algn="ctr" rotWithShape="0">
              <a:schemeClr val="tx2">
                <a:alpha val="74998"/>
              </a:schemeClr>
            </a:outerShdw>
          </a:effectLst>
        </p:spPr>
        <p:txBody>
          <a:bodyPr anchor="ctr"/>
          <a:lstStyle/>
          <a:p>
            <a:pPr rtl="1"/>
            <a:r>
              <a:rPr lang="ar-SA" sz="3600" b="1" dirty="0"/>
              <a:t>حزقيال ٣ : ٢٠</a:t>
            </a:r>
            <a:br>
              <a:rPr lang="en-US" sz="3600" b="1" dirty="0"/>
            </a:br>
            <a:br>
              <a:rPr lang="ar-SA" sz="3600" b="1" dirty="0"/>
            </a:br>
            <a:r>
              <a:rPr lang="ar-SA" sz="3600" b="1" dirty="0"/>
              <a:t>وَالْبَارُّ إِنْ رَجَعَ عَنْ بِرِّهِ وَعَمِلَ إِثْماً وَجَعَلْتُ </a:t>
            </a:r>
            <a:r>
              <a:rPr lang="ar-SA" sz="3600" b="1" dirty="0" err="1"/>
              <a:t>مَعْثَرَةً</a:t>
            </a:r>
            <a:r>
              <a:rPr lang="ar-SA" sz="3600" b="1" dirty="0"/>
              <a:t> أَمَامَهُ فَإِنَّهُ يَمُوتُ. لأَنَّكَ لَمْ تُنْذِرْهُ يَمُوتُ فِي خَطِيَّتِهِ وَلاَ يُذْكَرُ بِرُّهُ الَّذِي عَمِلَهُ. أَمَّا دَمُهُ فَمِنْ يَدِكَ أَطْلُبُهُ. </a:t>
            </a:r>
          </a:p>
        </p:txBody>
      </p:sp>
    </p:spTree>
    <p:extLst>
      <p:ext uri="{BB962C8B-B14F-4D97-AF65-F5344CB8AC3E}">
        <p14:creationId xmlns:p14="http://schemas.microsoft.com/office/powerpoint/2010/main" val="259785999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D wallpaper: brown rope, paper, old, backgrounds, tied Knot, close-up ...">
            <a:extLst>
              <a:ext uri="{FF2B5EF4-FFF2-40B4-BE49-F238E27FC236}">
                <a16:creationId xmlns:a16="http://schemas.microsoft.com/office/drawing/2014/main" id="{8B6B3441-9A6E-E001-FF56-57795BBE23D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043608" y="0"/>
            <a:ext cx="8100392" cy="6290806"/>
          </a:xfrm>
          <a:prstGeom prst="rect">
            <a:avLst/>
          </a:prstGeom>
        </p:spPr>
      </p:pic>
      <p:sp>
        <p:nvSpPr>
          <p:cNvPr id="900098" name="Rectangle 2"/>
          <p:cNvSpPr>
            <a:spLocks noGrp="1" noChangeArrowheads="1"/>
          </p:cNvSpPr>
          <p:nvPr>
            <p:ph type="ctrTitle"/>
          </p:nvPr>
        </p:nvSpPr>
        <p:spPr>
          <a:xfrm>
            <a:off x="0" y="-2805"/>
            <a:ext cx="4932040" cy="6860805"/>
          </a:xfrm>
          <a:effectLst>
            <a:outerShdw blurRad="63500" dist="35921" dir="2700000" algn="ctr" rotWithShape="0">
              <a:schemeClr val="tx2">
                <a:alpha val="74998"/>
              </a:schemeClr>
            </a:outerShdw>
          </a:effectLst>
        </p:spPr>
        <p:txBody>
          <a:bodyPr anchor="ctr"/>
          <a:lstStyle/>
          <a:p>
            <a:pPr rtl="1"/>
            <a:r>
              <a:rPr lang="ar-SA" sz="4000" b="1" dirty="0"/>
              <a:t>حزقيال ٣ : ٢٤-٢٥</a:t>
            </a:r>
            <a:br>
              <a:rPr lang="ar-SA" sz="4000" b="1" dirty="0"/>
            </a:br>
            <a:br>
              <a:rPr lang="en-US" sz="4000" b="1" dirty="0"/>
            </a:br>
            <a:r>
              <a:rPr lang="ar-SA" sz="4000" b="1" dirty="0"/>
              <a:t> فَدَخَلَ فِيَّ رُوحٌ وَأَقَامَنِي عَلَى قَدَمَيَّ. ثُمَّ قَالَ لِي: [اِذْهَبْ أَغْلِقْ عَلَى نَفْسِكَ فِي وَسَطِ بَيْتِكَ. ٢٥ وَأَنْتَ يَا ابْنَ آدَمَ فَهَا هُمْ يَضَعُونَ عَلَيْكَ رُبُطاً وَيُقَيِّدُونَكَ بِهَا, فَلاَ تَخْرُجُ فِي وَسَطِهِمْ. </a:t>
            </a:r>
          </a:p>
        </p:txBody>
      </p:sp>
    </p:spTree>
    <p:extLst>
      <p:ext uri="{BB962C8B-B14F-4D97-AF65-F5344CB8AC3E}">
        <p14:creationId xmlns:p14="http://schemas.microsoft.com/office/powerpoint/2010/main" val="292000460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341238" y="-2805"/>
            <a:ext cx="5802761" cy="6860805"/>
          </a:xfrm>
          <a:effectLst>
            <a:outerShdw blurRad="63500" dist="35921" dir="2700000" algn="ctr" rotWithShape="0">
              <a:schemeClr val="tx2">
                <a:alpha val="74998"/>
              </a:schemeClr>
            </a:outerShdw>
          </a:effectLst>
        </p:spPr>
        <p:txBody>
          <a:bodyPr anchor="ctr"/>
          <a:lstStyle/>
          <a:p>
            <a:pPr rtl="1"/>
            <a:r>
              <a:rPr lang="ar-SA" sz="4000" b="1" dirty="0"/>
              <a:t>حزقيال ٣ : ٢٦-٢٧</a:t>
            </a:r>
            <a:br>
              <a:rPr lang="ar-SA" sz="4000" b="1" dirty="0"/>
            </a:br>
            <a:br>
              <a:rPr lang="en-US" sz="4000" b="1" dirty="0"/>
            </a:br>
            <a:r>
              <a:rPr lang="ar-SA" sz="4000" b="1" dirty="0"/>
              <a:t> وَأُلْصِقُ لِسَانَكَ بِحَنَكِكَ فَتَبْكَمُ وَلاَ تَكُونُ لَهُمْ رَجُلاً مُوَبِّخاً, لأَنَّهُمْ بَيْتٌ مُتَمَرِّدٌ. ٢٧ فَإِذَا كَلَّمْتُكَ أَفْتَحُ فَمَكَ فَتَقُولُ لَهُمْ: هَكَذَا قَالَ السَّيِّدُ الرَّبُّ. مَنْ يَسْمَعْ فَلْيَسْمَعْ, وَمَنْ يَمْتَنِعْ فَلْيَمْتَنِعْ. لأَنَّهُمْ بَيْتٌ مُتَمَرِّدٌ. </a:t>
            </a:r>
          </a:p>
        </p:txBody>
      </p:sp>
      <p:pic>
        <p:nvPicPr>
          <p:cNvPr id="1026" name="Picture 2" descr="Ezekiel Chapter 3 Preparation of the Prophet: In chapter 3 we have the  preparation of the prophet for a hard job, a difficult assignment. the  people have. - ppt download">
            <a:extLst>
              <a:ext uri="{FF2B5EF4-FFF2-40B4-BE49-F238E27FC236}">
                <a16:creationId xmlns:a16="http://schemas.microsoft.com/office/drawing/2014/main" id="{07821FFC-A2A3-FC03-8746-B7765E10BB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871" y="943321"/>
            <a:ext cx="3312368"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116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711D221-F388-B29C-AEB7-7FBC89128BF6}"/>
              </a:ext>
            </a:extLst>
          </p:cNvPr>
          <p:cNvSpPr txBox="1">
            <a:spLocks/>
          </p:cNvSpPr>
          <p:nvPr/>
        </p:nvSpPr>
        <p:spPr bwMode="auto">
          <a:xfrm>
            <a:off x="-36640" y="2636912"/>
            <a:ext cx="9170504" cy="158417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295275" marR="0" lvl="0" indent="-176213"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 The "other 8 influencers" were: journalists, elected government officials, college professors, their parents, entertainment celebrities, authors of non-fiction books, their friends, and popular social media personalities.</a:t>
            </a:r>
          </a:p>
        </p:txBody>
      </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rPr>
              <a:t>Barna, "New Insights into the Generation of Growing Influence: Millennials in America," 2021</a:t>
            </a:r>
          </a:p>
        </p:txBody>
      </p:sp>
      <p:sp>
        <p:nvSpPr>
          <p:cNvPr id="265219" name="Title 2"/>
          <p:cNvSpPr>
            <a:spLocks noGrp="1"/>
          </p:cNvSpPr>
          <p:nvPr>
            <p:ph type="title" idx="4294967295"/>
          </p:nvPr>
        </p:nvSpPr>
        <p:spPr>
          <a:xfrm>
            <a:off x="0" y="13167"/>
            <a:ext cx="9144000" cy="951877"/>
          </a:xfrm>
          <a:solidFill>
            <a:schemeClr val="bg1"/>
          </a:solidFill>
          <a:ln>
            <a:noFill/>
          </a:ln>
        </p:spPr>
        <p:txBody>
          <a:bodyPr anchor="t"/>
          <a:lstStyle/>
          <a:p>
            <a:pPr marL="65088" algn="l"/>
            <a:r>
              <a:rPr lang="en-US" sz="3200" i="1" dirty="0">
                <a:solidFill>
                  <a:schemeClr val="tx1"/>
                </a:solidFill>
                <a:latin typeface="Times New Roman" panose="02020603050405020304" pitchFamily="18" charset="0"/>
                <a:ea typeface="Osaka" charset="0"/>
                <a:cs typeface="Times New Roman" panose="02020603050405020304" pitchFamily="18" charset="0"/>
              </a:rPr>
              <a:t>Millennials Have Guarded Trust Toward Christian Pastors </a:t>
            </a:r>
          </a:p>
        </p:txBody>
      </p:sp>
      <p:pic>
        <p:nvPicPr>
          <p:cNvPr id="6" name="Picture 5">
            <a:extLst>
              <a:ext uri="{FF2B5EF4-FFF2-40B4-BE49-F238E27FC236}">
                <a16:creationId xmlns:a16="http://schemas.microsoft.com/office/drawing/2014/main" id="{2B9F4537-B5A9-4B92-22E7-9C53DB3C6D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6" y="965315"/>
            <a:ext cx="9170506" cy="1671597"/>
          </a:xfrm>
          <a:prstGeom prst="rect">
            <a:avLst/>
          </a:prstGeom>
        </p:spPr>
      </p:pic>
      <p:sp>
        <p:nvSpPr>
          <p:cNvPr id="16" name="Title 2">
            <a:extLst>
              <a:ext uri="{FF2B5EF4-FFF2-40B4-BE49-F238E27FC236}">
                <a16:creationId xmlns:a16="http://schemas.microsoft.com/office/drawing/2014/main" id="{3C07A878-3AB1-DC87-DF6E-4B9BA90A69D9}"/>
              </a:ext>
            </a:extLst>
          </p:cNvPr>
          <p:cNvSpPr txBox="1">
            <a:spLocks/>
          </p:cNvSpPr>
          <p:nvPr/>
        </p:nvSpPr>
        <p:spPr bwMode="auto">
          <a:xfrm>
            <a:off x="292527" y="1652084"/>
            <a:ext cx="3456384" cy="4357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Christian pastors</a:t>
            </a:r>
          </a:p>
        </p:txBody>
      </p:sp>
      <p:sp>
        <p:nvSpPr>
          <p:cNvPr id="18" name="Title 2">
            <a:extLst>
              <a:ext uri="{FF2B5EF4-FFF2-40B4-BE49-F238E27FC236}">
                <a16:creationId xmlns:a16="http://schemas.microsoft.com/office/drawing/2014/main" id="{A2335F91-3B48-E39B-FE3F-447D1E353A9F}"/>
              </a:ext>
            </a:extLst>
          </p:cNvPr>
          <p:cNvSpPr txBox="1">
            <a:spLocks/>
          </p:cNvSpPr>
          <p:nvPr/>
        </p:nvSpPr>
        <p:spPr bwMode="auto">
          <a:xfrm>
            <a:off x="292527" y="2121898"/>
            <a:ext cx="3456384" cy="360040"/>
          </a:xfrm>
          <a:prstGeom prst="rect">
            <a:avLst/>
          </a:prstGeom>
          <a:solidFill>
            <a:srgbClr val="F6F4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Other 8 influencers*</a:t>
            </a:r>
          </a:p>
        </p:txBody>
      </p:sp>
      <p:sp>
        <p:nvSpPr>
          <p:cNvPr id="19" name="Title 2">
            <a:extLst>
              <a:ext uri="{FF2B5EF4-FFF2-40B4-BE49-F238E27FC236}">
                <a16:creationId xmlns:a16="http://schemas.microsoft.com/office/drawing/2014/main" id="{F8CF5CE0-B389-F670-815F-6AD7B356EA2D}"/>
              </a:ext>
            </a:extLst>
          </p:cNvPr>
          <p:cNvSpPr txBox="1">
            <a:spLocks/>
          </p:cNvSpPr>
          <p:nvPr/>
        </p:nvSpPr>
        <p:spPr bwMode="auto">
          <a:xfrm>
            <a:off x="4283968" y="973065"/>
            <a:ext cx="2376264" cy="589916"/>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Times New Roman" panose="02020603050405020304" pitchFamily="18" charset="0"/>
                <a:ea typeface="Osaka"/>
                <a:cs typeface="Times New Roman" panose="02020603050405020304" pitchFamily="18" charset="0"/>
              </a:rPr>
              <a:t>Positive</a:t>
            </a:r>
            <a:endParaRPr kumimoji="0" lang="en-US" sz="32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endParaRPr>
          </a:p>
        </p:txBody>
      </p:sp>
      <p:sp>
        <p:nvSpPr>
          <p:cNvPr id="20" name="Title 2">
            <a:extLst>
              <a:ext uri="{FF2B5EF4-FFF2-40B4-BE49-F238E27FC236}">
                <a16:creationId xmlns:a16="http://schemas.microsoft.com/office/drawing/2014/main" id="{54DC8548-8A1A-953E-7022-5EFC45637EF4}"/>
              </a:ext>
            </a:extLst>
          </p:cNvPr>
          <p:cNvSpPr txBox="1">
            <a:spLocks/>
          </p:cNvSpPr>
          <p:nvPr/>
        </p:nvSpPr>
        <p:spPr bwMode="auto">
          <a:xfrm>
            <a:off x="6782619" y="962433"/>
            <a:ext cx="2376264" cy="589916"/>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Negative</a:t>
            </a:r>
          </a:p>
        </p:txBody>
      </p:sp>
      <p:sp>
        <p:nvSpPr>
          <p:cNvPr id="4" name="Oval 3">
            <a:extLst>
              <a:ext uri="{FF2B5EF4-FFF2-40B4-BE49-F238E27FC236}">
                <a16:creationId xmlns:a16="http://schemas.microsoft.com/office/drawing/2014/main" id="{13B01D4F-43F0-EADC-0AFE-E49CB1262ED4}"/>
              </a:ext>
            </a:extLst>
          </p:cNvPr>
          <p:cNvSpPr/>
          <p:nvPr/>
        </p:nvSpPr>
        <p:spPr bwMode="auto">
          <a:xfrm>
            <a:off x="5084130" y="1633224"/>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5057625" y="2135515"/>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7" name="Oval 16">
            <a:extLst>
              <a:ext uri="{FF2B5EF4-FFF2-40B4-BE49-F238E27FC236}">
                <a16:creationId xmlns:a16="http://schemas.microsoft.com/office/drawing/2014/main" id="{EE9A7E15-1901-871E-F9FB-F657D5895785}"/>
              </a:ext>
            </a:extLst>
          </p:cNvPr>
          <p:cNvSpPr/>
          <p:nvPr/>
        </p:nvSpPr>
        <p:spPr bwMode="auto">
          <a:xfrm>
            <a:off x="7524328" y="1628800"/>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pic>
        <p:nvPicPr>
          <p:cNvPr id="25" name="Picture 24">
            <a:extLst>
              <a:ext uri="{FF2B5EF4-FFF2-40B4-BE49-F238E27FC236}">
                <a16:creationId xmlns:a16="http://schemas.microsoft.com/office/drawing/2014/main" id="{44043704-94FE-4AA5-F7A2-581A019294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643" y="4248319"/>
            <a:ext cx="9195525" cy="2138828"/>
          </a:xfrm>
          <a:prstGeom prst="rect">
            <a:avLst/>
          </a:prstGeom>
        </p:spPr>
      </p:pic>
    </p:spTree>
    <p:extLst>
      <p:ext uri="{BB962C8B-B14F-4D97-AF65-F5344CB8AC3E}">
        <p14:creationId xmlns:p14="http://schemas.microsoft.com/office/powerpoint/2010/main" val="15912722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
                                        <p:tgtEl>
                                          <p:spTgt spid="17"/>
                                        </p:tgtEl>
                                      </p:cBhvr>
                                    </p:animEffect>
                                    <p:anim calcmode="lin" valueType="num">
                                      <p:cBhvr>
                                        <p:cTn id="31" dur="400" fill="hold"/>
                                        <p:tgtEl>
                                          <p:spTgt spid="17"/>
                                        </p:tgtEl>
                                        <p:attrNameLst>
                                          <p:attrName>ppt_x</p:attrName>
                                        </p:attrNameLst>
                                      </p:cBhvr>
                                      <p:tavLst>
                                        <p:tav tm="0">
                                          <p:val>
                                            <p:strVal val="#ppt_x"/>
                                          </p:val>
                                        </p:tav>
                                        <p:tav tm="100000">
                                          <p:val>
                                            <p:strVal val="#ppt_x"/>
                                          </p:val>
                                        </p:tav>
                                      </p:tavLst>
                                    </p:anim>
                                    <p:anim calcmode="lin" valueType="num">
                                      <p:cBhvr>
                                        <p:cTn id="32" dur="400" fill="hold"/>
                                        <p:tgtEl>
                                          <p:spTgt spid="17"/>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7" grpId="0" animBg="1"/>
      <p:bldP spid="17"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lumMod val="50000"/>
                <a:lumOff val="5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04039"/>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44967"/>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28419"/>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2" name="Sun 1">
            <a:extLst>
              <a:ext uri="{FF2B5EF4-FFF2-40B4-BE49-F238E27FC236}">
                <a16:creationId xmlns:a16="http://schemas.microsoft.com/office/drawing/2014/main" id="{DCEF6BDC-24C6-308E-EDD2-679882D081F8}"/>
              </a:ext>
            </a:extLst>
          </p:cNvPr>
          <p:cNvSpPr/>
          <p:nvPr/>
        </p:nvSpPr>
        <p:spPr bwMode="auto">
          <a:xfrm>
            <a:off x="3812319" y="620688"/>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04088"/>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Share </a:t>
            </a:r>
            <a:b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b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it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683933"/>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2–3</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called Ezekiel to …</a:t>
            </a:r>
          </a:p>
        </p:txBody>
      </p:sp>
    </p:spTree>
    <p:extLst>
      <p:ext uri="{BB962C8B-B14F-4D97-AF65-F5344CB8AC3E}">
        <p14:creationId xmlns:p14="http://schemas.microsoft.com/office/powerpoint/2010/main" val="14858120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P spid="2" grpId="0" animBg="1"/>
      <p:bldP spid="11" grpId="0"/>
      <p:bldP spid="10" grpId="0"/>
    </p:bldLst>
  </p:timing>
</p:sld>
</file>

<file path=ppt/slides/slide13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calls us to …</a:t>
            </a:r>
          </a:p>
        </p:txBody>
      </p:sp>
    </p:spTree>
    <p:extLst>
      <p:ext uri="{BB962C8B-B14F-4D97-AF65-F5344CB8AC3E}">
        <p14:creationId xmlns:p14="http://schemas.microsoft.com/office/powerpoint/2010/main" val="123184132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0" y="5867400"/>
            <a:ext cx="9144000" cy="990600"/>
          </a:xfrm>
          <a:effectLst>
            <a:outerShdw blurRad="63500" dist="38099" dir="2700000" algn="ctr" rotWithShape="0">
              <a:schemeClr val="bg1">
                <a:alpha val="74998"/>
              </a:schemeClr>
            </a:outerShdw>
          </a:effectLst>
        </p:spPr>
        <p:txBody>
          <a:bodyPr anchor="ctr"/>
          <a:lstStyle/>
          <a:p>
            <a:pPr algn="ctr" eaLnBrk="1" hangingPunct="1">
              <a:defRPr/>
            </a:pPr>
            <a:r>
              <a:rPr lang="en-US" altLang="zh-TW" b="1" i="0" dirty="0">
                <a:solidFill>
                  <a:srgbClr val="FFFFFF"/>
                </a:solidFill>
                <a:latin typeface="Arial" charset="0"/>
                <a:ea typeface="新細明體" charset="0"/>
              </a:rPr>
              <a:t>See God’s glory without a vision</a:t>
            </a:r>
            <a:endParaRPr lang="en-US" altLang="zh-TW" sz="2400" b="1" i="0"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068035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ar-SA" sz="5400" b="1" dirty="0">
                <a:effectLst>
                  <a:glow rad="127000">
                    <a:schemeClr val="tx1"/>
                  </a:glow>
                </a:effectLst>
                <a:latin typeface="Arial" charset="0"/>
                <a:ea typeface="ＭＳ Ｐゴシック" charset="0"/>
                <a:cs typeface="ＭＳ Ｐゴシック" charset="0"/>
              </a:rPr>
              <a:t>كيف يمكن أن تكون مُتوقِّعاً لمجد الله في حياتك من جديد؟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36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B76F1F8-2DA3-BBA1-574F-99E2D6D4B2BA}"/>
              </a:ext>
            </a:extLst>
          </p:cNvPr>
          <p:cNvGrpSpPr/>
          <p:nvPr/>
        </p:nvGrpSpPr>
        <p:grpSpPr>
          <a:xfrm>
            <a:off x="-10224" y="-1"/>
            <a:ext cx="9174211" cy="4490913"/>
            <a:chOff x="-10224" y="-1"/>
            <a:chExt cx="9174211" cy="4490913"/>
          </a:xfrm>
        </p:grpSpPr>
        <p:pic>
          <p:nvPicPr>
            <p:cNvPr id="3" name="Picture 2">
              <a:extLst>
                <a:ext uri="{FF2B5EF4-FFF2-40B4-BE49-F238E27FC236}">
                  <a16:creationId xmlns:a16="http://schemas.microsoft.com/office/drawing/2014/main" id="{8AED89A5-AB2E-B019-79AE-FC5D44E71F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87" y="-1"/>
              <a:ext cx="9144000" cy="4490913"/>
            </a:xfrm>
            <a:prstGeom prst="rect">
              <a:avLst/>
            </a:prstGeom>
          </p:spPr>
        </p:pic>
        <p:sp>
          <p:nvSpPr>
            <p:cNvPr id="16" name="Title 2">
              <a:extLst>
                <a:ext uri="{FF2B5EF4-FFF2-40B4-BE49-F238E27FC236}">
                  <a16:creationId xmlns:a16="http://schemas.microsoft.com/office/drawing/2014/main" id="{4F092ED7-0076-9EE6-2B15-CB830533FFF0}"/>
                </a:ext>
              </a:extLst>
            </p:cNvPr>
            <p:cNvSpPr txBox="1">
              <a:spLocks/>
            </p:cNvSpPr>
            <p:nvPr/>
          </p:nvSpPr>
          <p:spPr bwMode="auto">
            <a:xfrm>
              <a:off x="1748299"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Very Positive</a:t>
              </a:r>
            </a:p>
          </p:txBody>
        </p:sp>
        <p:sp>
          <p:nvSpPr>
            <p:cNvPr id="18" name="Title 2">
              <a:extLst>
                <a:ext uri="{FF2B5EF4-FFF2-40B4-BE49-F238E27FC236}">
                  <a16:creationId xmlns:a16="http://schemas.microsoft.com/office/drawing/2014/main" id="{891FE26D-ACEE-458C-212D-F15BB92E13FC}"/>
                </a:ext>
              </a:extLst>
            </p:cNvPr>
            <p:cNvSpPr txBox="1">
              <a:spLocks/>
            </p:cNvSpPr>
            <p:nvPr/>
          </p:nvSpPr>
          <p:spPr bwMode="auto">
            <a:xfrm>
              <a:off x="2792021"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Mostly Positive</a:t>
              </a:r>
            </a:p>
          </p:txBody>
        </p:sp>
        <p:sp>
          <p:nvSpPr>
            <p:cNvPr id="19" name="Title 2">
              <a:extLst>
                <a:ext uri="{FF2B5EF4-FFF2-40B4-BE49-F238E27FC236}">
                  <a16:creationId xmlns:a16="http://schemas.microsoft.com/office/drawing/2014/main" id="{EF1B9D22-C118-30CA-4D16-E43DD176F2F1}"/>
                </a:ext>
              </a:extLst>
            </p:cNvPr>
            <p:cNvSpPr txBox="1">
              <a:spLocks/>
            </p:cNvSpPr>
            <p:nvPr/>
          </p:nvSpPr>
          <p:spPr bwMode="auto">
            <a:xfrm>
              <a:off x="3835743"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A Little Positive</a:t>
              </a:r>
            </a:p>
          </p:txBody>
        </p:sp>
        <p:sp>
          <p:nvSpPr>
            <p:cNvPr id="20" name="Title 2">
              <a:extLst>
                <a:ext uri="{FF2B5EF4-FFF2-40B4-BE49-F238E27FC236}">
                  <a16:creationId xmlns:a16="http://schemas.microsoft.com/office/drawing/2014/main" id="{1E83F261-82E3-9A93-0E8B-96BD72A83038}"/>
                </a:ext>
              </a:extLst>
            </p:cNvPr>
            <p:cNvSpPr txBox="1">
              <a:spLocks/>
            </p:cNvSpPr>
            <p:nvPr/>
          </p:nvSpPr>
          <p:spPr bwMode="auto">
            <a:xfrm>
              <a:off x="8010630"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Very </a:t>
              </a:r>
              <a:r>
                <a:rPr kumimoji="0" lang="en-US" sz="16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Negative</a:t>
              </a:r>
              <a:endPar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endParaRPr>
            </a:p>
          </p:txBody>
        </p:sp>
        <p:sp>
          <p:nvSpPr>
            <p:cNvPr id="21" name="Title 2">
              <a:extLst>
                <a:ext uri="{FF2B5EF4-FFF2-40B4-BE49-F238E27FC236}">
                  <a16:creationId xmlns:a16="http://schemas.microsoft.com/office/drawing/2014/main" id="{E00C417D-1CF1-FFBF-B319-3027773852FF}"/>
                </a:ext>
              </a:extLst>
            </p:cNvPr>
            <p:cNvSpPr txBox="1">
              <a:spLocks/>
            </p:cNvSpPr>
            <p:nvPr/>
          </p:nvSpPr>
          <p:spPr bwMode="auto">
            <a:xfrm>
              <a:off x="6966909"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Mostly </a:t>
              </a:r>
              <a:r>
                <a:rPr kumimoji="0" lang="en-US" sz="16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Negative</a:t>
              </a:r>
              <a:endPar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endParaRPr>
            </a:p>
          </p:txBody>
        </p:sp>
        <p:sp>
          <p:nvSpPr>
            <p:cNvPr id="22" name="Title 2">
              <a:extLst>
                <a:ext uri="{FF2B5EF4-FFF2-40B4-BE49-F238E27FC236}">
                  <a16:creationId xmlns:a16="http://schemas.microsoft.com/office/drawing/2014/main" id="{DF3FDB3E-4B44-547A-7C9C-E5E9A883CD61}"/>
                </a:ext>
              </a:extLst>
            </p:cNvPr>
            <p:cNvSpPr txBox="1">
              <a:spLocks/>
            </p:cNvSpPr>
            <p:nvPr/>
          </p:nvSpPr>
          <p:spPr bwMode="auto">
            <a:xfrm>
              <a:off x="5923187"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A Little </a:t>
              </a:r>
              <a:r>
                <a:rPr kumimoji="0" lang="en-US" sz="16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Negative</a:t>
              </a:r>
              <a:endPar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endParaRPr>
            </a:p>
          </p:txBody>
        </p:sp>
        <p:sp>
          <p:nvSpPr>
            <p:cNvPr id="23" name="Title 2">
              <a:extLst>
                <a:ext uri="{FF2B5EF4-FFF2-40B4-BE49-F238E27FC236}">
                  <a16:creationId xmlns:a16="http://schemas.microsoft.com/office/drawing/2014/main" id="{71E97215-92A7-ACDE-8275-5F5CDC9F1115}"/>
                </a:ext>
              </a:extLst>
            </p:cNvPr>
            <p:cNvSpPr txBox="1">
              <a:spLocks/>
            </p:cNvSpPr>
            <p:nvPr/>
          </p:nvSpPr>
          <p:spPr bwMode="auto">
            <a:xfrm>
              <a:off x="4879465" y="1685178"/>
              <a:ext cx="1005840" cy="640080"/>
            </a:xfrm>
            <a:prstGeom prst="rect">
              <a:avLst/>
            </a:prstGeom>
            <a:solidFill>
              <a:srgbClr val="D5232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Neutral</a:t>
              </a:r>
            </a:p>
          </p:txBody>
        </p:sp>
        <p:sp>
          <p:nvSpPr>
            <p:cNvPr id="24" name="Title 2">
              <a:extLst>
                <a:ext uri="{FF2B5EF4-FFF2-40B4-BE49-F238E27FC236}">
                  <a16:creationId xmlns:a16="http://schemas.microsoft.com/office/drawing/2014/main" id="{66575F0B-A13A-9B70-122E-3EBD28DEE38D}"/>
                </a:ext>
              </a:extLst>
            </p:cNvPr>
            <p:cNvSpPr txBox="1">
              <a:spLocks/>
            </p:cNvSpPr>
            <p:nvPr/>
          </p:nvSpPr>
          <p:spPr bwMode="auto">
            <a:xfrm>
              <a:off x="-10224" y="2313722"/>
              <a:ext cx="1720701" cy="4357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Jesus Christ</a:t>
              </a:r>
            </a:p>
          </p:txBody>
        </p:sp>
        <p:sp>
          <p:nvSpPr>
            <p:cNvPr id="25" name="Title 2">
              <a:extLst>
                <a:ext uri="{FF2B5EF4-FFF2-40B4-BE49-F238E27FC236}">
                  <a16:creationId xmlns:a16="http://schemas.microsoft.com/office/drawing/2014/main" id="{228A65AE-6B5B-0454-0709-B38862B6A14E}"/>
                </a:ext>
              </a:extLst>
            </p:cNvPr>
            <p:cNvSpPr txBox="1">
              <a:spLocks/>
            </p:cNvSpPr>
            <p:nvPr/>
          </p:nvSpPr>
          <p:spPr bwMode="auto">
            <a:xfrm>
              <a:off x="-10224" y="3165599"/>
              <a:ext cx="1720701" cy="4357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Christianity</a:t>
              </a:r>
            </a:p>
          </p:txBody>
        </p:sp>
        <p:sp>
          <p:nvSpPr>
            <p:cNvPr id="26" name="Title 2">
              <a:extLst>
                <a:ext uri="{FF2B5EF4-FFF2-40B4-BE49-F238E27FC236}">
                  <a16:creationId xmlns:a16="http://schemas.microsoft.com/office/drawing/2014/main" id="{EADA91F3-C8BA-2523-71DE-FC101BA6846E}"/>
                </a:ext>
              </a:extLst>
            </p:cNvPr>
            <p:cNvSpPr txBox="1">
              <a:spLocks/>
            </p:cNvSpPr>
            <p:nvPr/>
          </p:nvSpPr>
          <p:spPr bwMode="auto">
            <a:xfrm>
              <a:off x="-10224" y="3573016"/>
              <a:ext cx="1720701" cy="360040"/>
            </a:xfrm>
            <a:prstGeom prst="rect">
              <a:avLst/>
            </a:prstGeom>
            <a:solidFill>
              <a:srgbClr val="F6F4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Atheism</a:t>
              </a:r>
            </a:p>
          </p:txBody>
        </p:sp>
        <p:sp>
          <p:nvSpPr>
            <p:cNvPr id="27" name="Title 2">
              <a:extLst>
                <a:ext uri="{FF2B5EF4-FFF2-40B4-BE49-F238E27FC236}">
                  <a16:creationId xmlns:a16="http://schemas.microsoft.com/office/drawing/2014/main" id="{C406E8E2-EBBD-A0FB-C023-4F651AC4A5CC}"/>
                </a:ext>
              </a:extLst>
            </p:cNvPr>
            <p:cNvSpPr txBox="1">
              <a:spLocks/>
            </p:cNvSpPr>
            <p:nvPr/>
          </p:nvSpPr>
          <p:spPr bwMode="auto">
            <a:xfrm>
              <a:off x="-10224" y="2783536"/>
              <a:ext cx="1720701" cy="360040"/>
            </a:xfrm>
            <a:prstGeom prst="rect">
              <a:avLst/>
            </a:prstGeom>
            <a:solidFill>
              <a:srgbClr val="F6F4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The Bible</a:t>
              </a: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rPr>
              <a:t>Barna, "New Insights into the Generation of Growing Influence: Millennials in America," 2021</a:t>
            </a:r>
          </a:p>
        </p:txBody>
      </p:sp>
      <p:sp>
        <p:nvSpPr>
          <p:cNvPr id="265219" name="Title 2"/>
          <p:cNvSpPr>
            <a:spLocks noGrp="1"/>
          </p:cNvSpPr>
          <p:nvPr>
            <p:ph type="title" idx="4294967295"/>
          </p:nvPr>
        </p:nvSpPr>
        <p:spPr>
          <a:xfrm>
            <a:off x="114237" y="452255"/>
            <a:ext cx="8889018" cy="781966"/>
          </a:xfrm>
          <a:solidFill>
            <a:schemeClr val="bg1"/>
          </a:solidFill>
          <a:ln>
            <a:noFill/>
          </a:ln>
        </p:spPr>
        <p:txBody>
          <a:bodyPr anchor="t"/>
          <a:lstStyle/>
          <a:p>
            <a:pPr marL="65088" algn="l"/>
            <a:r>
              <a:rPr lang="en-US" sz="4000" i="1" dirty="0">
                <a:solidFill>
                  <a:schemeClr val="tx1"/>
                </a:solidFill>
                <a:latin typeface="Times New Roman" panose="02020603050405020304" pitchFamily="18" charset="0"/>
                <a:ea typeface="Osaka" charset="0"/>
                <a:cs typeface="Times New Roman" panose="02020603050405020304" pitchFamily="18" charset="0"/>
              </a:rPr>
              <a:t>View of Religious Concepts</a:t>
            </a:r>
          </a:p>
        </p:txBody>
      </p:sp>
      <p:sp>
        <p:nvSpPr>
          <p:cNvPr id="4" name="Oval 3">
            <a:extLst>
              <a:ext uri="{FF2B5EF4-FFF2-40B4-BE49-F238E27FC236}">
                <a16:creationId xmlns:a16="http://schemas.microsoft.com/office/drawing/2014/main" id="{13B01D4F-43F0-EADC-0AFE-E49CB1262ED4}"/>
              </a:ext>
            </a:extLst>
          </p:cNvPr>
          <p:cNvSpPr/>
          <p:nvPr/>
        </p:nvSpPr>
        <p:spPr bwMode="auto">
          <a:xfrm>
            <a:off x="1835696" y="2355641"/>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2843808" y="2351488"/>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7" name="Oval 16">
            <a:extLst>
              <a:ext uri="{FF2B5EF4-FFF2-40B4-BE49-F238E27FC236}">
                <a16:creationId xmlns:a16="http://schemas.microsoft.com/office/drawing/2014/main" id="{EE9A7E15-1901-871E-F9FB-F657D5895785}"/>
              </a:ext>
            </a:extLst>
          </p:cNvPr>
          <p:cNvSpPr/>
          <p:nvPr/>
        </p:nvSpPr>
        <p:spPr bwMode="auto">
          <a:xfrm>
            <a:off x="3873624" y="2351488"/>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0" name="Title 2">
            <a:extLst>
              <a:ext uri="{FF2B5EF4-FFF2-40B4-BE49-F238E27FC236}">
                <a16:creationId xmlns:a16="http://schemas.microsoft.com/office/drawing/2014/main" id="{08E87A70-A1A4-EB47-27C8-41CBC00DF9FC}"/>
              </a:ext>
            </a:extLst>
          </p:cNvPr>
          <p:cNvSpPr txBox="1">
            <a:spLocks/>
          </p:cNvSpPr>
          <p:nvPr/>
        </p:nvSpPr>
        <p:spPr bwMode="auto">
          <a:xfrm>
            <a:off x="4902845" y="2715886"/>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 51%</a:t>
            </a:r>
          </a:p>
        </p:txBody>
      </p:sp>
      <p:sp>
        <p:nvSpPr>
          <p:cNvPr id="11" name="Title 2">
            <a:extLst>
              <a:ext uri="{FF2B5EF4-FFF2-40B4-BE49-F238E27FC236}">
                <a16:creationId xmlns:a16="http://schemas.microsoft.com/office/drawing/2014/main" id="{80CB6D2A-26AD-E9BF-B09A-510BCCDE00C1}"/>
              </a:ext>
            </a:extLst>
          </p:cNvPr>
          <p:cNvSpPr txBox="1">
            <a:spLocks/>
          </p:cNvSpPr>
          <p:nvPr/>
        </p:nvSpPr>
        <p:spPr bwMode="auto">
          <a:xfrm>
            <a:off x="4902845" y="2306864"/>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 59%</a:t>
            </a:r>
          </a:p>
        </p:txBody>
      </p:sp>
      <p:sp>
        <p:nvSpPr>
          <p:cNvPr id="12" name="Title 2">
            <a:extLst>
              <a:ext uri="{FF2B5EF4-FFF2-40B4-BE49-F238E27FC236}">
                <a16:creationId xmlns:a16="http://schemas.microsoft.com/office/drawing/2014/main" id="{FCDD2E3B-B8C0-39DD-64D9-C08DF6AE4AFB}"/>
              </a:ext>
            </a:extLst>
          </p:cNvPr>
          <p:cNvSpPr txBox="1">
            <a:spLocks/>
          </p:cNvSpPr>
          <p:nvPr/>
        </p:nvSpPr>
        <p:spPr bwMode="auto">
          <a:xfrm>
            <a:off x="4902845" y="3124908"/>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 50%</a:t>
            </a:r>
          </a:p>
        </p:txBody>
      </p:sp>
      <p:sp>
        <p:nvSpPr>
          <p:cNvPr id="14" name="Title 2">
            <a:extLst>
              <a:ext uri="{FF2B5EF4-FFF2-40B4-BE49-F238E27FC236}">
                <a16:creationId xmlns:a16="http://schemas.microsoft.com/office/drawing/2014/main" id="{3DA7A559-85C1-631E-2AD7-382107A24A91}"/>
              </a:ext>
            </a:extLst>
          </p:cNvPr>
          <p:cNvSpPr txBox="1">
            <a:spLocks/>
          </p:cNvSpPr>
          <p:nvPr/>
        </p:nvSpPr>
        <p:spPr bwMode="auto">
          <a:xfrm>
            <a:off x="4902845" y="3533931"/>
            <a:ext cx="100584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 25%</a:t>
            </a:r>
          </a:p>
        </p:txBody>
      </p:sp>
      <p:sp>
        <p:nvSpPr>
          <p:cNvPr id="15" name="Title 2">
            <a:extLst>
              <a:ext uri="{FF2B5EF4-FFF2-40B4-BE49-F238E27FC236}">
                <a16:creationId xmlns:a16="http://schemas.microsoft.com/office/drawing/2014/main" id="{12572176-8A6C-1B37-0EDD-E89879EA0D3A}"/>
              </a:ext>
            </a:extLst>
          </p:cNvPr>
          <p:cNvSpPr txBox="1">
            <a:spLocks/>
          </p:cNvSpPr>
          <p:nvPr/>
        </p:nvSpPr>
        <p:spPr bwMode="auto">
          <a:xfrm>
            <a:off x="4788024" y="4097732"/>
            <a:ext cx="1235482" cy="6650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Osaka"/>
              </a:rPr>
              <a:t>Sum of Positives</a:t>
            </a:r>
          </a:p>
        </p:txBody>
      </p:sp>
    </p:spTree>
    <p:extLst>
      <p:ext uri="{BB962C8B-B14F-4D97-AF65-F5344CB8AC3E}">
        <p14:creationId xmlns:p14="http://schemas.microsoft.com/office/powerpoint/2010/main" val="1245064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Scale>
                                      <p:cBhvr>
                                        <p:cTn id="2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7"/>
                                        </p:tgtEl>
                                        <p:attrNameLst>
                                          <p:attrName>ppt_x</p:attrName>
                                          <p:attrName>ppt_y</p:attrName>
                                        </p:attrNameLst>
                                      </p:cBhvr>
                                    </p:animMotion>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animBg="1"/>
      <p:bldP spid="10" grpId="0" animBg="1"/>
      <p:bldP spid="11" grpId="0" animBg="1"/>
      <p:bldP spid="12" grpId="0" animBg="1"/>
      <p:bldP spid="14" grpId="0" animBg="1"/>
      <p:bldP spid="15"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2" name="Sun 1">
            <a:extLst>
              <a:ext uri="{FF2B5EF4-FFF2-40B4-BE49-F238E27FC236}">
                <a16:creationId xmlns:a16="http://schemas.microsoft.com/office/drawing/2014/main" id="{DCEF6BDC-24C6-308E-EDD2-679882D081F8}"/>
              </a:ext>
            </a:extLst>
          </p:cNvPr>
          <p:cNvSpPr/>
          <p:nvPr/>
        </p:nvSpPr>
        <p:spPr bwMode="auto">
          <a:xfrm>
            <a:off x="3812319" y="674063"/>
            <a:ext cx="5370242" cy="5119045"/>
          </a:xfrm>
          <a:prstGeom prst="sun">
            <a:avLst/>
          </a:prstGeom>
          <a:blipFill dpi="0" rotWithShape="1">
            <a:blip r:embed="rId5"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57463"/>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Share </a:t>
            </a:r>
            <a:b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b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it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737308"/>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2–3</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calls us to …</a:t>
            </a:r>
          </a:p>
        </p:txBody>
      </p:sp>
    </p:spTree>
    <p:extLst>
      <p:ext uri="{BB962C8B-B14F-4D97-AF65-F5344CB8AC3E}">
        <p14:creationId xmlns:p14="http://schemas.microsoft.com/office/powerpoint/2010/main" val="417386484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P spid="2" grpId="0" animBg="1"/>
      <p:bldP spid="11"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A5A14-162D-5C0A-7D29-AF3FF82FFA3C}"/>
              </a:ext>
            </a:extLst>
          </p:cNvPr>
          <p:cNvPicPr>
            <a:picLocks noChangeAspect="1"/>
          </p:cNvPicPr>
          <p:nvPr/>
        </p:nvPicPr>
        <p:blipFill>
          <a:blip r:embed="rId3"/>
          <a:stretch>
            <a:fillRect/>
          </a:stretch>
        </p:blipFill>
        <p:spPr>
          <a:xfrm>
            <a:off x="0" y="855869"/>
            <a:ext cx="9144000" cy="5146261"/>
          </a:xfrm>
          <a:prstGeom prst="rect">
            <a:avLst/>
          </a:prstGeom>
        </p:spPr>
      </p:pic>
      <p:sp>
        <p:nvSpPr>
          <p:cNvPr id="265219" name="Title 2"/>
          <p:cNvSpPr>
            <a:spLocks noGrp="1"/>
          </p:cNvSpPr>
          <p:nvPr>
            <p:ph type="title" idx="4294967295"/>
          </p:nvPr>
        </p:nvSpPr>
        <p:spPr>
          <a:xfrm>
            <a:off x="2663788" y="4797152"/>
            <a:ext cx="3816424" cy="720080"/>
          </a:xfrm>
          <a:solidFill>
            <a:schemeClr val="tx1"/>
          </a:solidFill>
        </p:spPr>
        <p:txBody>
          <a:bodyPr/>
          <a:lstStyle/>
          <a:p>
            <a:r>
              <a:rPr lang="en-US" sz="2800" dirty="0">
                <a:latin typeface="Arial" charset="0"/>
                <a:ea typeface="Osaka" charset="0"/>
                <a:cs typeface="Arial" charset="0"/>
              </a:rPr>
              <a:t>Henry Blackaby</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08645" y="2132856"/>
            <a:ext cx="8526711" cy="235708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Osaka" charset="0"/>
                <a:cs typeface="Arial" charset="0"/>
              </a:rPr>
              <a:t>We don't choose what we will do for God; He invites us to join Him where He wants to involve us.</a:t>
            </a:r>
          </a:p>
        </p:txBody>
      </p:sp>
    </p:spTree>
    <p:extLst>
      <p:ext uri="{BB962C8B-B14F-4D97-AF65-F5344CB8AC3E}">
        <p14:creationId xmlns:p14="http://schemas.microsoft.com/office/powerpoint/2010/main" val="7198350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1736325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6650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مُقدمة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descr="Phantoms and Monsters - Real Eyewitness Cryptid Encounter Reports">
            <a:extLst>
              <a:ext uri="{FF2B5EF4-FFF2-40B4-BE49-F238E27FC236}">
                <a16:creationId xmlns:a16="http://schemas.microsoft.com/office/drawing/2014/main" id="{3517E2BD-AC26-FB72-C81A-841EFDFA24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377" y="23493"/>
            <a:ext cx="9164654" cy="5040560"/>
          </a:xfrm>
          <a:prstGeom prst="rect">
            <a:avLst/>
          </a:prstGeom>
        </p:spPr>
      </p:pic>
      <p:sp>
        <p:nvSpPr>
          <p:cNvPr id="2" name="Title 1"/>
          <p:cNvSpPr>
            <a:spLocks noGrp="1"/>
          </p:cNvSpPr>
          <p:nvPr>
            <p:ph type="title" idx="4294967295"/>
          </p:nvPr>
        </p:nvSpPr>
        <p:spPr>
          <a:xfrm>
            <a:off x="-33377" y="5074028"/>
            <a:ext cx="9177377" cy="1783971"/>
          </a:xfrm>
        </p:spPr>
        <p:txBody>
          <a:bodyPr/>
          <a:lstStyle/>
          <a:p>
            <a:r>
              <a:rPr lang="en-US" b="1" dirty="0"/>
              <a:t>Wheels of God's Glory</a:t>
            </a:r>
            <a:br>
              <a:rPr lang="en-US" b="1" dirty="0"/>
            </a:br>
            <a:r>
              <a:rPr lang="en-US" b="1" dirty="0"/>
              <a:t>—Ezekiel 1—</a:t>
            </a:r>
          </a:p>
        </p:txBody>
      </p:sp>
      <p:sp>
        <p:nvSpPr>
          <p:cNvPr id="17" name="TextBox 16">
            <a:extLst>
              <a:ext uri="{FF2B5EF4-FFF2-40B4-BE49-F238E27FC236}">
                <a16:creationId xmlns:a16="http://schemas.microsoft.com/office/drawing/2014/main" id="{DF547DB4-0EB1-F82F-5D87-391987E69A52}"/>
              </a:ext>
            </a:extLst>
          </p:cNvPr>
          <p:cNvSpPr txBox="1"/>
          <p:nvPr/>
        </p:nvSpPr>
        <p:spPr>
          <a:xfrm>
            <a:off x="-33377" y="6858000"/>
            <a:ext cx="754146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3" tooltip="https://www.phantomsandmonsters.com/2015/02/1971-ufo-encounter-ezekiels-wheel.html"/>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0265915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lumMod val="50000"/>
                <a:lumOff val="5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39" y="1604039"/>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44967"/>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28419"/>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2" name="Sun 1">
            <a:extLst>
              <a:ext uri="{FF2B5EF4-FFF2-40B4-BE49-F238E27FC236}">
                <a16:creationId xmlns:a16="http://schemas.microsoft.com/office/drawing/2014/main" id="{DCEF6BDC-24C6-308E-EDD2-679882D081F8}"/>
              </a:ext>
            </a:extLst>
          </p:cNvPr>
          <p:cNvSpPr/>
          <p:nvPr/>
        </p:nvSpPr>
        <p:spPr bwMode="auto">
          <a:xfrm>
            <a:off x="3812319" y="620688"/>
            <a:ext cx="5370242" cy="5119045"/>
          </a:xfrm>
          <a:prstGeom prst="sun">
            <a:avLst/>
          </a:prstGeom>
          <a:blipFill dpi="0" rotWithShape="1">
            <a:blip r:embed="rId4"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04088"/>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Share </a:t>
            </a:r>
            <a:b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b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it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683933"/>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2–3</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called Ezekiel to …</a:t>
            </a:r>
          </a:p>
        </p:txBody>
      </p:sp>
    </p:spTree>
    <p:extLst>
      <p:ext uri="{BB962C8B-B14F-4D97-AF65-F5344CB8AC3E}">
        <p14:creationId xmlns:p14="http://schemas.microsoft.com/office/powerpoint/2010/main" val="1946576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P spid="2" grpId="0" animBg="1"/>
      <p:bldP spid="11" grpId="0"/>
      <p:bldP spid="10"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calls us to …</a:t>
            </a:r>
          </a:p>
        </p:txBody>
      </p:sp>
    </p:spTree>
    <p:extLst>
      <p:ext uri="{BB962C8B-B14F-4D97-AF65-F5344CB8AC3E}">
        <p14:creationId xmlns:p14="http://schemas.microsoft.com/office/powerpoint/2010/main" val="2265615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rgbClr val="FFFEFF"/>
        </a:solidFill>
        <a:effectLst/>
      </p:bgPr>
    </p:bg>
    <p:spTree>
      <p:nvGrpSpPr>
        <p:cNvPr id="1" name=""/>
        <p:cNvGrpSpPr/>
        <p:nvPr/>
      </p:nvGrpSpPr>
      <p:grpSpPr>
        <a:xfrm>
          <a:off x="0" y="0"/>
          <a:ext cx="0" cy="0"/>
          <a:chOff x="0" y="0"/>
          <a:chExt cx="0" cy="0"/>
        </a:xfrm>
      </p:grpSpPr>
      <p:pic>
        <p:nvPicPr>
          <p:cNvPr id="4098" name="Picture 2" descr="The liver is an organ with many functions | Lifespan.io">
            <a:extLst>
              <a:ext uri="{FF2B5EF4-FFF2-40B4-BE49-F238E27FC236}">
                <a16:creationId xmlns:a16="http://schemas.microsoft.com/office/drawing/2014/main" id="{D4D217FA-C912-F5C2-15B7-452D4441E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495" y="768596"/>
            <a:ext cx="8914171" cy="60894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rPr>
              <a:t>How's your </a:t>
            </a:r>
            <a:r>
              <a:rPr kumimoji="0" lang="en-US" sz="6000" b="1" i="0" u="none" strike="noStrike" kern="0" cap="none" spc="0" normalizeH="0" baseline="0" noProof="0" dirty="0">
                <a:ln>
                  <a:noFill/>
                </a:ln>
                <a:solidFill>
                  <a:srgbClr val="000000"/>
                </a:solidFill>
                <a:effectLst/>
                <a:uLnTx/>
                <a:uFillTx/>
                <a:latin typeface="Arial" charset="0"/>
                <a:ea typeface="Osaka" charset="0"/>
                <a:cs typeface="Arial" charset="0"/>
              </a:rPr>
              <a:t>liver?</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9363350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bg>
      <p:bgPr>
        <a:solidFill>
          <a:srgbClr val="FFFE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77649B-4D41-87B0-FCEE-C36E05A7E2C6}"/>
              </a:ext>
            </a:extLst>
          </p:cNvPr>
          <p:cNvGrpSpPr/>
          <p:nvPr/>
        </p:nvGrpSpPr>
        <p:grpSpPr>
          <a:xfrm>
            <a:off x="0" y="645423"/>
            <a:ext cx="9144000" cy="6096000"/>
            <a:chOff x="0" y="645423"/>
            <a:chExt cx="9144000" cy="6096000"/>
          </a:xfrm>
        </p:grpSpPr>
        <p:pic>
          <p:nvPicPr>
            <p:cNvPr id="4100" name="Picture 4" descr="Study reveals links between fatty liver disease, liver cancer – Washington  University School of Medicine in St. Louis">
              <a:extLst>
                <a:ext uri="{FF2B5EF4-FFF2-40B4-BE49-F238E27FC236}">
                  <a16:creationId xmlns:a16="http://schemas.microsoft.com/office/drawing/2014/main" id="{BE5DFD79-7AA3-E256-E16C-694E7F41B6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4542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B93153-C22D-69E7-959C-D40C3CE7198F}"/>
                </a:ext>
              </a:extLst>
            </p:cNvPr>
            <p:cNvSpPr/>
            <p:nvPr/>
          </p:nvSpPr>
          <p:spPr bwMode="auto">
            <a:xfrm>
              <a:off x="467544" y="6093296"/>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45673419-AEBB-236C-99FB-7AD5F04C419E}"/>
                </a:ext>
              </a:extLst>
            </p:cNvPr>
            <p:cNvSpPr/>
            <p:nvPr/>
          </p:nvSpPr>
          <p:spPr bwMode="auto">
            <a:xfrm>
              <a:off x="2374929" y="5851369"/>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2" name="Rectangle 11">
              <a:extLst>
                <a:ext uri="{FF2B5EF4-FFF2-40B4-BE49-F238E27FC236}">
                  <a16:creationId xmlns:a16="http://schemas.microsoft.com/office/drawing/2014/main" id="{3C0CA46D-FF68-BC3C-E8FB-B9E1B8675CFC}"/>
                </a:ext>
              </a:extLst>
            </p:cNvPr>
            <p:cNvSpPr/>
            <p:nvPr/>
          </p:nvSpPr>
          <p:spPr bwMode="auto">
            <a:xfrm>
              <a:off x="3851920" y="5266595"/>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3" name="Rectangle 12">
              <a:extLst>
                <a:ext uri="{FF2B5EF4-FFF2-40B4-BE49-F238E27FC236}">
                  <a16:creationId xmlns:a16="http://schemas.microsoft.com/office/drawing/2014/main" id="{BAEFA1EF-BE37-A22E-9520-3D69932E1D2F}"/>
                </a:ext>
              </a:extLst>
            </p:cNvPr>
            <p:cNvSpPr/>
            <p:nvPr/>
          </p:nvSpPr>
          <p:spPr bwMode="auto">
            <a:xfrm>
              <a:off x="5391353" y="4884630"/>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4" name="Rectangle 13">
              <a:extLst>
                <a:ext uri="{FF2B5EF4-FFF2-40B4-BE49-F238E27FC236}">
                  <a16:creationId xmlns:a16="http://schemas.microsoft.com/office/drawing/2014/main" id="{E3C65D40-11AA-4709-85F5-3F2BA329D39C}"/>
                </a:ext>
              </a:extLst>
            </p:cNvPr>
            <p:cNvSpPr/>
            <p:nvPr/>
          </p:nvSpPr>
          <p:spPr bwMode="auto">
            <a:xfrm>
              <a:off x="7034958" y="4221088"/>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rPr>
              <a:t>Liver Diseases</a:t>
            </a:r>
          </a:p>
        </p:txBody>
      </p:sp>
      <p:sp>
        <p:nvSpPr>
          <p:cNvPr id="7" name="Title 2">
            <a:extLst>
              <a:ext uri="{FF2B5EF4-FFF2-40B4-BE49-F238E27FC236}">
                <a16:creationId xmlns:a16="http://schemas.microsoft.com/office/drawing/2014/main" id="{9A33E28D-E0FF-456A-C6C7-890BEEB83438}"/>
              </a:ext>
            </a:extLst>
          </p:cNvPr>
          <p:cNvSpPr txBox="1">
            <a:spLocks/>
          </p:cNvSpPr>
          <p:nvPr/>
        </p:nvSpPr>
        <p:spPr bwMode="auto">
          <a:xfrm>
            <a:off x="0" y="5756994"/>
            <a:ext cx="1907704" cy="983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Healthy liver</a:t>
            </a:r>
          </a:p>
        </p:txBody>
      </p:sp>
      <p:sp>
        <p:nvSpPr>
          <p:cNvPr id="8" name="Title 2">
            <a:extLst>
              <a:ext uri="{FF2B5EF4-FFF2-40B4-BE49-F238E27FC236}">
                <a16:creationId xmlns:a16="http://schemas.microsoft.com/office/drawing/2014/main" id="{99D1F789-207F-6FEB-EB76-C672EC8E9BFF}"/>
              </a:ext>
            </a:extLst>
          </p:cNvPr>
          <p:cNvSpPr txBox="1">
            <a:spLocks/>
          </p:cNvSpPr>
          <p:nvPr/>
        </p:nvSpPr>
        <p:spPr bwMode="auto">
          <a:xfrm>
            <a:off x="1799031" y="5738496"/>
            <a:ext cx="2034474"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Fatty</a:t>
            </a:r>
          </a:p>
        </p:txBody>
      </p:sp>
      <p:sp>
        <p:nvSpPr>
          <p:cNvPr id="15" name="Title 2">
            <a:extLst>
              <a:ext uri="{FF2B5EF4-FFF2-40B4-BE49-F238E27FC236}">
                <a16:creationId xmlns:a16="http://schemas.microsoft.com/office/drawing/2014/main" id="{DD27D5EC-7C0E-C3F9-D53F-98175497F17B}"/>
              </a:ext>
            </a:extLst>
          </p:cNvPr>
          <p:cNvSpPr txBox="1">
            <a:spLocks/>
          </p:cNvSpPr>
          <p:nvPr/>
        </p:nvSpPr>
        <p:spPr bwMode="auto">
          <a:xfrm>
            <a:off x="3078866" y="5145744"/>
            <a:ext cx="2826562"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Fibrosis</a:t>
            </a:r>
          </a:p>
        </p:txBody>
      </p:sp>
      <p:sp>
        <p:nvSpPr>
          <p:cNvPr id="16" name="Title 2">
            <a:extLst>
              <a:ext uri="{FF2B5EF4-FFF2-40B4-BE49-F238E27FC236}">
                <a16:creationId xmlns:a16="http://schemas.microsoft.com/office/drawing/2014/main" id="{60965BA0-3813-120C-15E5-2216954B5BD4}"/>
              </a:ext>
            </a:extLst>
          </p:cNvPr>
          <p:cNvSpPr txBox="1">
            <a:spLocks/>
          </p:cNvSpPr>
          <p:nvPr/>
        </p:nvSpPr>
        <p:spPr bwMode="auto">
          <a:xfrm>
            <a:off x="4826588" y="4497617"/>
            <a:ext cx="2826562"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Cirrhosis</a:t>
            </a:r>
          </a:p>
        </p:txBody>
      </p:sp>
      <p:sp>
        <p:nvSpPr>
          <p:cNvPr id="17" name="Title 2">
            <a:extLst>
              <a:ext uri="{FF2B5EF4-FFF2-40B4-BE49-F238E27FC236}">
                <a16:creationId xmlns:a16="http://schemas.microsoft.com/office/drawing/2014/main" id="{F3988EA5-0ECD-FCC4-13F0-CBC09BFB0599}"/>
              </a:ext>
            </a:extLst>
          </p:cNvPr>
          <p:cNvSpPr txBox="1">
            <a:spLocks/>
          </p:cNvSpPr>
          <p:nvPr/>
        </p:nvSpPr>
        <p:spPr bwMode="auto">
          <a:xfrm>
            <a:off x="6588224" y="3616755"/>
            <a:ext cx="2555776"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Cancer</a:t>
            </a:r>
          </a:p>
        </p:txBody>
      </p:sp>
      <p:sp>
        <p:nvSpPr>
          <p:cNvPr id="18" name="Title 2">
            <a:extLst>
              <a:ext uri="{FF2B5EF4-FFF2-40B4-BE49-F238E27FC236}">
                <a16:creationId xmlns:a16="http://schemas.microsoft.com/office/drawing/2014/main" id="{92C97B64-0ABC-D30E-B885-075674431284}"/>
              </a:ext>
            </a:extLst>
          </p:cNvPr>
          <p:cNvSpPr txBox="1">
            <a:spLocks/>
          </p:cNvSpPr>
          <p:nvPr/>
        </p:nvSpPr>
        <p:spPr bwMode="auto">
          <a:xfrm>
            <a:off x="5004047" y="5419628"/>
            <a:ext cx="4176465" cy="1438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Osaka" charset="0"/>
                <a:cs typeface="Arial" charset="0"/>
              </a:rPr>
              <a:t>"The United States is facing an epidemic of liver disease linked to obesity."</a:t>
            </a:r>
          </a:p>
        </p:txBody>
      </p:sp>
    </p:spTree>
    <p:extLst>
      <p:ext uri="{BB962C8B-B14F-4D97-AF65-F5344CB8AC3E}">
        <p14:creationId xmlns:p14="http://schemas.microsoft.com/office/powerpoint/2010/main" val="70482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charset="0"/>
                <a:ea typeface="ＭＳ Ｐゴシック" charset="0"/>
                <a:cs typeface="ＭＳ Ｐゴシック" charset="0"/>
              </a:rPr>
              <a:t>خطوات لعودة مجد الله</a:t>
            </a:r>
            <a:endParaRPr lang="en-US" b="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١- الاعتراف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(١-٢٤)</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1292873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0">
  <p:cSld>
    <p:bg>
      <p:bgPr>
        <a:solidFill>
          <a:srgbClr val="FFFEFF"/>
        </a:solidFill>
        <a:effectLst/>
      </p:bgPr>
    </p:bg>
    <p:spTree>
      <p:nvGrpSpPr>
        <p:cNvPr id="1" name=""/>
        <p:cNvGrpSpPr/>
        <p:nvPr/>
      </p:nvGrpSpPr>
      <p:grpSpPr>
        <a:xfrm>
          <a:off x="0" y="0"/>
          <a:ext cx="0" cy="0"/>
          <a:chOff x="0" y="0"/>
          <a:chExt cx="0" cy="0"/>
        </a:xfrm>
      </p:grpSpPr>
      <p:pic>
        <p:nvPicPr>
          <p:cNvPr id="4098" name="Picture 2" descr="The liver is an organ with many functions | Lifespan.io">
            <a:extLst>
              <a:ext uri="{FF2B5EF4-FFF2-40B4-BE49-F238E27FC236}">
                <a16:creationId xmlns:a16="http://schemas.microsoft.com/office/drawing/2014/main" id="{D4D217FA-C912-F5C2-15B7-452D4441E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495" y="768596"/>
            <a:ext cx="8914171" cy="60894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rPr>
              <a:t>How's your </a:t>
            </a:r>
            <a:r>
              <a:rPr kumimoji="0" lang="en-US" sz="6000" b="1" i="0" u="none" strike="noStrike" kern="0" cap="none" spc="0" normalizeH="0" baseline="0" noProof="0" dirty="0">
                <a:ln>
                  <a:noFill/>
                </a:ln>
                <a:solidFill>
                  <a:srgbClr val="000000"/>
                </a:solidFill>
                <a:effectLst/>
                <a:uLnTx/>
                <a:uFillTx/>
                <a:latin typeface="Arial" charset="0"/>
                <a:ea typeface="Osaka" charset="0"/>
                <a:cs typeface="Arial" charset="0"/>
              </a:rPr>
              <a:t>worship?</a:t>
            </a:r>
            <a:endPar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1919007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bg>
      <p:bgPr>
        <a:solidFill>
          <a:srgbClr val="FFFE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77649B-4D41-87B0-FCEE-C36E05A7E2C6}"/>
              </a:ext>
            </a:extLst>
          </p:cNvPr>
          <p:cNvGrpSpPr/>
          <p:nvPr/>
        </p:nvGrpSpPr>
        <p:grpSpPr>
          <a:xfrm>
            <a:off x="0" y="645423"/>
            <a:ext cx="9144000" cy="6096000"/>
            <a:chOff x="0" y="645423"/>
            <a:chExt cx="9144000" cy="6096000"/>
          </a:xfrm>
        </p:grpSpPr>
        <p:pic>
          <p:nvPicPr>
            <p:cNvPr id="4100" name="Picture 4" descr="Study reveals links between fatty liver disease, liver cancer – Washington  University School of Medicine in St. Louis">
              <a:extLst>
                <a:ext uri="{FF2B5EF4-FFF2-40B4-BE49-F238E27FC236}">
                  <a16:creationId xmlns:a16="http://schemas.microsoft.com/office/drawing/2014/main" id="{BE5DFD79-7AA3-E256-E16C-694E7F41B6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4542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B93153-C22D-69E7-959C-D40C3CE7198F}"/>
                </a:ext>
              </a:extLst>
            </p:cNvPr>
            <p:cNvSpPr/>
            <p:nvPr/>
          </p:nvSpPr>
          <p:spPr bwMode="auto">
            <a:xfrm>
              <a:off x="467544" y="6093296"/>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45673419-AEBB-236C-99FB-7AD5F04C419E}"/>
                </a:ext>
              </a:extLst>
            </p:cNvPr>
            <p:cNvSpPr/>
            <p:nvPr/>
          </p:nvSpPr>
          <p:spPr bwMode="auto">
            <a:xfrm>
              <a:off x="2374929" y="5851369"/>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2" name="Rectangle 11">
              <a:extLst>
                <a:ext uri="{FF2B5EF4-FFF2-40B4-BE49-F238E27FC236}">
                  <a16:creationId xmlns:a16="http://schemas.microsoft.com/office/drawing/2014/main" id="{3C0CA46D-FF68-BC3C-E8FB-B9E1B8675CFC}"/>
                </a:ext>
              </a:extLst>
            </p:cNvPr>
            <p:cNvSpPr/>
            <p:nvPr/>
          </p:nvSpPr>
          <p:spPr bwMode="auto">
            <a:xfrm>
              <a:off x="3851920" y="5266595"/>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3" name="Rectangle 12">
              <a:extLst>
                <a:ext uri="{FF2B5EF4-FFF2-40B4-BE49-F238E27FC236}">
                  <a16:creationId xmlns:a16="http://schemas.microsoft.com/office/drawing/2014/main" id="{BAEFA1EF-BE37-A22E-9520-3D69932E1D2F}"/>
                </a:ext>
              </a:extLst>
            </p:cNvPr>
            <p:cNvSpPr/>
            <p:nvPr/>
          </p:nvSpPr>
          <p:spPr bwMode="auto">
            <a:xfrm>
              <a:off x="5391353" y="4884630"/>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4" name="Rectangle 13">
              <a:extLst>
                <a:ext uri="{FF2B5EF4-FFF2-40B4-BE49-F238E27FC236}">
                  <a16:creationId xmlns:a16="http://schemas.microsoft.com/office/drawing/2014/main" id="{E3C65D40-11AA-4709-85F5-3F2BA329D39C}"/>
                </a:ext>
              </a:extLst>
            </p:cNvPr>
            <p:cNvSpPr/>
            <p:nvPr/>
          </p:nvSpPr>
          <p:spPr bwMode="auto">
            <a:xfrm>
              <a:off x="7034958" y="4221088"/>
              <a:ext cx="1440160" cy="6481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5148064" y="-14307"/>
            <a:ext cx="3995936" cy="134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Osaka" charset="0"/>
                <a:cs typeface="Arial" charset="0"/>
              </a:rPr>
              <a:t>Worship Diseases</a:t>
            </a:r>
          </a:p>
        </p:txBody>
      </p:sp>
      <p:sp>
        <p:nvSpPr>
          <p:cNvPr id="7" name="Title 2">
            <a:extLst>
              <a:ext uri="{FF2B5EF4-FFF2-40B4-BE49-F238E27FC236}">
                <a16:creationId xmlns:a16="http://schemas.microsoft.com/office/drawing/2014/main" id="{9A33E28D-E0FF-456A-C6C7-890BEEB83438}"/>
              </a:ext>
            </a:extLst>
          </p:cNvPr>
          <p:cNvSpPr txBox="1">
            <a:spLocks/>
          </p:cNvSpPr>
          <p:nvPr/>
        </p:nvSpPr>
        <p:spPr bwMode="auto">
          <a:xfrm>
            <a:off x="0" y="5756994"/>
            <a:ext cx="1907704" cy="983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Glory </a:t>
            </a:r>
            <a:b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b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to God</a:t>
            </a:r>
          </a:p>
        </p:txBody>
      </p:sp>
      <p:sp>
        <p:nvSpPr>
          <p:cNvPr id="8" name="Title 2">
            <a:extLst>
              <a:ext uri="{FF2B5EF4-FFF2-40B4-BE49-F238E27FC236}">
                <a16:creationId xmlns:a16="http://schemas.microsoft.com/office/drawing/2014/main" id="{99D1F789-207F-6FEB-EB76-C672EC8E9BFF}"/>
              </a:ext>
            </a:extLst>
          </p:cNvPr>
          <p:cNvSpPr txBox="1">
            <a:spLocks/>
          </p:cNvSpPr>
          <p:nvPr/>
        </p:nvSpPr>
        <p:spPr bwMode="auto">
          <a:xfrm>
            <a:off x="1691680" y="5517232"/>
            <a:ext cx="2772969" cy="111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Fatty</a:t>
            </a:r>
            <a:b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b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Substitutes</a:t>
            </a:r>
          </a:p>
        </p:txBody>
      </p:sp>
      <p:sp>
        <p:nvSpPr>
          <p:cNvPr id="15" name="Title 2">
            <a:extLst>
              <a:ext uri="{FF2B5EF4-FFF2-40B4-BE49-F238E27FC236}">
                <a16:creationId xmlns:a16="http://schemas.microsoft.com/office/drawing/2014/main" id="{DD27D5EC-7C0E-C3F9-D53F-98175497F17B}"/>
              </a:ext>
            </a:extLst>
          </p:cNvPr>
          <p:cNvSpPr txBox="1">
            <a:spLocks/>
          </p:cNvSpPr>
          <p:nvPr/>
        </p:nvSpPr>
        <p:spPr bwMode="auto">
          <a:xfrm>
            <a:off x="3617645" y="5013176"/>
            <a:ext cx="5526353"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Feelings w/o substance</a:t>
            </a:r>
          </a:p>
        </p:txBody>
      </p:sp>
      <p:sp>
        <p:nvSpPr>
          <p:cNvPr id="16" name="Title 2">
            <a:extLst>
              <a:ext uri="{FF2B5EF4-FFF2-40B4-BE49-F238E27FC236}">
                <a16:creationId xmlns:a16="http://schemas.microsoft.com/office/drawing/2014/main" id="{60965BA0-3813-120C-15E5-2216954B5BD4}"/>
              </a:ext>
            </a:extLst>
          </p:cNvPr>
          <p:cNvSpPr txBox="1">
            <a:spLocks/>
          </p:cNvSpPr>
          <p:nvPr/>
        </p:nvSpPr>
        <p:spPr bwMode="auto">
          <a:xfrm>
            <a:off x="5283848" y="4437112"/>
            <a:ext cx="3860150" cy="660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Laziness</a:t>
            </a:r>
          </a:p>
        </p:txBody>
      </p:sp>
      <p:sp>
        <p:nvSpPr>
          <p:cNvPr id="17" name="Title 2">
            <a:extLst>
              <a:ext uri="{FF2B5EF4-FFF2-40B4-BE49-F238E27FC236}">
                <a16:creationId xmlns:a16="http://schemas.microsoft.com/office/drawing/2014/main" id="{F3988EA5-0ECD-FCC4-13F0-CBC09BFB0599}"/>
              </a:ext>
            </a:extLst>
          </p:cNvPr>
          <p:cNvSpPr txBox="1">
            <a:spLocks/>
          </p:cNvSpPr>
          <p:nvPr/>
        </p:nvSpPr>
        <p:spPr bwMode="auto">
          <a:xfrm>
            <a:off x="6831512" y="3616755"/>
            <a:ext cx="2312487" cy="1159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Cancerous</a:t>
            </a:r>
            <a:b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br>
            <a:r>
              <a:rPr kumimoji="0" lang="en-US" sz="3200" b="1" i="0" u="none" strike="noStrike" kern="0" cap="none" spc="0" normalizeH="0" baseline="0" noProof="0" dirty="0">
                <a:ln>
                  <a:noFill/>
                </a:ln>
                <a:solidFill>
                  <a:srgbClr val="000000"/>
                </a:solidFill>
                <a:effectLst/>
                <a:uLnTx/>
                <a:uFillTx/>
                <a:latin typeface="Arial" charset="0"/>
                <a:ea typeface="Osaka" charset="0"/>
                <a:cs typeface="Arial" charset="0"/>
              </a:rPr>
              <a:t>Worship</a:t>
            </a:r>
          </a:p>
        </p:txBody>
      </p:sp>
    </p:spTree>
    <p:extLst>
      <p:ext uri="{BB962C8B-B14F-4D97-AF65-F5344CB8AC3E}">
        <p14:creationId xmlns:p14="http://schemas.microsoft.com/office/powerpoint/2010/main" val="30590416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bg>
      <p:bgPr>
        <a:solidFill>
          <a:srgbClr val="EBE9E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63C58-C5CA-AE54-8C1F-C52D71B0BD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4293096"/>
          </a:xfrm>
          <a:prstGeom prst="rect">
            <a:avLst/>
          </a:prstGeom>
        </p:spPr>
      </p:pic>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rPr>
              <a:t>Barna, "New Insights into the Generation of Growing Influence: Millennials in America," 2021</a:t>
            </a:r>
          </a:p>
        </p:txBody>
      </p:sp>
      <p:sp>
        <p:nvSpPr>
          <p:cNvPr id="265219" name="Title 2"/>
          <p:cNvSpPr>
            <a:spLocks noGrp="1"/>
          </p:cNvSpPr>
          <p:nvPr>
            <p:ph type="title" idx="4294967295"/>
          </p:nvPr>
        </p:nvSpPr>
        <p:spPr>
          <a:xfrm>
            <a:off x="971600" y="1772816"/>
            <a:ext cx="8172400" cy="936104"/>
          </a:xfrm>
          <a:solidFill>
            <a:srgbClr val="EBE9EA"/>
          </a:solidFill>
          <a:ln>
            <a:noFill/>
          </a:ln>
        </p:spPr>
        <p:txBody>
          <a:bodyPr anchor="t"/>
          <a:lstStyle/>
          <a:p>
            <a:pPr marL="65088" algn="l"/>
            <a:r>
              <a:rPr lang="en-US" sz="3600" i="1" u="sng" dirty="0">
                <a:solidFill>
                  <a:schemeClr val="tx1"/>
                </a:solidFill>
                <a:latin typeface="Times New Roman" panose="02020603050405020304" pitchFamily="18" charset="0"/>
                <a:ea typeface="Osaka" charset="0"/>
                <a:cs typeface="Times New Roman" panose="02020603050405020304" pitchFamily="18" charset="0"/>
              </a:rPr>
              <a:t>A Decreasing Reliance on the Bible</a:t>
            </a:r>
          </a:p>
        </p:txBody>
      </p:sp>
      <p:sp>
        <p:nvSpPr>
          <p:cNvPr id="10" name="Title 2">
            <a:extLst>
              <a:ext uri="{FF2B5EF4-FFF2-40B4-BE49-F238E27FC236}">
                <a16:creationId xmlns:a16="http://schemas.microsoft.com/office/drawing/2014/main" id="{8DEAE727-B23F-D291-9740-C7BA61FEB703}"/>
              </a:ext>
            </a:extLst>
          </p:cNvPr>
          <p:cNvSpPr txBox="1">
            <a:spLocks/>
          </p:cNvSpPr>
          <p:nvPr/>
        </p:nvSpPr>
        <p:spPr bwMode="auto">
          <a:xfrm>
            <a:off x="611560" y="4293096"/>
            <a:ext cx="2048478" cy="109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Primarily turn to the Bible for moral guidance</a:t>
            </a:r>
          </a:p>
        </p:txBody>
      </p:sp>
      <p:sp>
        <p:nvSpPr>
          <p:cNvPr id="11" name="Title 2">
            <a:extLst>
              <a:ext uri="{FF2B5EF4-FFF2-40B4-BE49-F238E27FC236}">
                <a16:creationId xmlns:a16="http://schemas.microsoft.com/office/drawing/2014/main" id="{7E6FC78B-C057-9B48-DFBC-3D891CDA9CB6}"/>
              </a:ext>
            </a:extLst>
          </p:cNvPr>
          <p:cNvSpPr txBox="1">
            <a:spLocks/>
          </p:cNvSpPr>
          <p:nvPr/>
        </p:nvSpPr>
        <p:spPr bwMode="auto">
          <a:xfrm>
            <a:off x="6421570" y="4293096"/>
            <a:ext cx="2182878" cy="1640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Believe only in the marriage of one man to one woman</a:t>
            </a:r>
          </a:p>
        </p:txBody>
      </p:sp>
      <p:sp>
        <p:nvSpPr>
          <p:cNvPr id="12" name="Title 2">
            <a:extLst>
              <a:ext uri="{FF2B5EF4-FFF2-40B4-BE49-F238E27FC236}">
                <a16:creationId xmlns:a16="http://schemas.microsoft.com/office/drawing/2014/main" id="{DD83B45D-47AF-81F8-53FD-5B1AAB1A8604}"/>
              </a:ext>
            </a:extLst>
          </p:cNvPr>
          <p:cNvSpPr txBox="1">
            <a:spLocks/>
          </p:cNvSpPr>
          <p:nvPr/>
        </p:nvSpPr>
        <p:spPr bwMode="auto">
          <a:xfrm>
            <a:off x="2660038" y="4293096"/>
            <a:ext cx="3761532" cy="2039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Mostly lean on personal emotions, past experiences, and the advice of other people when making moral choices</a:t>
            </a:r>
          </a:p>
        </p:txBody>
      </p:sp>
    </p:spTree>
    <p:extLst>
      <p:ext uri="{BB962C8B-B14F-4D97-AF65-F5344CB8AC3E}">
        <p14:creationId xmlns:p14="http://schemas.microsoft.com/office/powerpoint/2010/main" val="4174946158"/>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rgbClr val="EE192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889D29-BE90-C3D9-4AD6-789348CE8A0A}"/>
              </a:ext>
            </a:extLst>
          </p:cNvPr>
          <p:cNvGrpSpPr/>
          <p:nvPr/>
        </p:nvGrpSpPr>
        <p:grpSpPr>
          <a:xfrm>
            <a:off x="10007" y="332656"/>
            <a:ext cx="9170505" cy="5993174"/>
            <a:chOff x="-25741" y="332656"/>
            <a:chExt cx="9170505" cy="5993174"/>
          </a:xfrm>
        </p:grpSpPr>
        <p:pic>
          <p:nvPicPr>
            <p:cNvPr id="4" name="Picture 3">
              <a:extLst>
                <a:ext uri="{FF2B5EF4-FFF2-40B4-BE49-F238E27FC236}">
                  <a16:creationId xmlns:a16="http://schemas.microsoft.com/office/drawing/2014/main" id="{69503B8D-86D3-5565-A296-E84EF782B5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41" y="332656"/>
              <a:ext cx="9170505" cy="5805264"/>
            </a:xfrm>
            <a:prstGeom prst="rect">
              <a:avLst/>
            </a:prstGeom>
          </p:spPr>
        </p:pic>
        <p:sp>
          <p:nvSpPr>
            <p:cNvPr id="21" name="Rectangle 20">
              <a:extLst>
                <a:ext uri="{FF2B5EF4-FFF2-40B4-BE49-F238E27FC236}">
                  <a16:creationId xmlns:a16="http://schemas.microsoft.com/office/drawing/2014/main" id="{FA54D8B3-DA21-464F-8445-EC12A860D2B1}"/>
                </a:ext>
              </a:extLst>
            </p:cNvPr>
            <p:cNvSpPr/>
            <p:nvPr/>
          </p:nvSpPr>
          <p:spPr bwMode="auto">
            <a:xfrm>
              <a:off x="161409" y="3387766"/>
              <a:ext cx="3851920" cy="2797388"/>
            </a:xfrm>
            <a:prstGeom prst="rect">
              <a:avLst/>
            </a:prstGeom>
            <a:solidFill>
              <a:srgbClr val="EE1A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2" name="Rectangle 21">
              <a:extLst>
                <a:ext uri="{FF2B5EF4-FFF2-40B4-BE49-F238E27FC236}">
                  <a16:creationId xmlns:a16="http://schemas.microsoft.com/office/drawing/2014/main" id="{B53706F0-CC30-8D2C-6D6B-EA2923D81109}"/>
                </a:ext>
              </a:extLst>
            </p:cNvPr>
            <p:cNvSpPr/>
            <p:nvPr/>
          </p:nvSpPr>
          <p:spPr bwMode="auto">
            <a:xfrm>
              <a:off x="4334823" y="5236449"/>
              <a:ext cx="4809175" cy="1089381"/>
            </a:xfrm>
            <a:prstGeom prst="rect">
              <a:avLst/>
            </a:prstGeom>
            <a:solidFill>
              <a:srgbClr val="EE1A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rPr>
              <a:t>Barna, "New Insights into the Generation of Growing Influence: Millennials in America," 2021</a:t>
            </a:r>
          </a:p>
        </p:txBody>
      </p:sp>
      <p:sp>
        <p:nvSpPr>
          <p:cNvPr id="265219" name="Title 2"/>
          <p:cNvSpPr>
            <a:spLocks noGrp="1"/>
          </p:cNvSpPr>
          <p:nvPr>
            <p:ph type="title" idx="4294967295"/>
          </p:nvPr>
        </p:nvSpPr>
        <p:spPr>
          <a:xfrm>
            <a:off x="-26505" y="-36646"/>
            <a:ext cx="9198092" cy="1089381"/>
          </a:xfrm>
          <a:solidFill>
            <a:srgbClr val="EBE9EA"/>
          </a:solidFill>
          <a:ln>
            <a:noFill/>
          </a:ln>
        </p:spPr>
        <p:txBody>
          <a:bodyPr anchor="ctr"/>
          <a:lstStyle/>
          <a:p>
            <a:pPr marL="65088" algn="l"/>
            <a:r>
              <a:rPr lang="en-US" sz="3600" i="1" u="sng" dirty="0">
                <a:solidFill>
                  <a:schemeClr val="tx1"/>
                </a:solidFill>
                <a:latin typeface="Times New Roman" panose="02020603050405020304" pitchFamily="18" charset="0"/>
                <a:ea typeface="Osaka" charset="0"/>
                <a:cs typeface="Times New Roman" panose="02020603050405020304" pitchFamily="18" charset="0"/>
              </a:rPr>
              <a:t>Syncretism and Lack of Purpose</a:t>
            </a:r>
          </a:p>
        </p:txBody>
      </p:sp>
      <p:sp>
        <p:nvSpPr>
          <p:cNvPr id="13" name="Title 2">
            <a:extLst>
              <a:ext uri="{FF2B5EF4-FFF2-40B4-BE49-F238E27FC236}">
                <a16:creationId xmlns:a16="http://schemas.microsoft.com/office/drawing/2014/main" id="{62EAFCE3-487F-B755-E746-6E24FB078C15}"/>
              </a:ext>
            </a:extLst>
          </p:cNvPr>
          <p:cNvSpPr txBox="1">
            <a:spLocks/>
          </p:cNvSpPr>
          <p:nvPr/>
        </p:nvSpPr>
        <p:spPr bwMode="auto">
          <a:xfrm>
            <a:off x="1084" y="1259499"/>
            <a:ext cx="9142916" cy="1089381"/>
          </a:xfrm>
          <a:prstGeom prst="rect">
            <a:avLst/>
          </a:prstGeom>
          <a:solidFill>
            <a:srgbClr val="EE1A23"/>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Three out of four Millennials believe that all religious faiths are of equal value</a:t>
            </a:r>
          </a:p>
        </p:txBody>
      </p:sp>
      <p:sp>
        <p:nvSpPr>
          <p:cNvPr id="14" name="Title 2">
            <a:extLst>
              <a:ext uri="{FF2B5EF4-FFF2-40B4-BE49-F238E27FC236}">
                <a16:creationId xmlns:a16="http://schemas.microsoft.com/office/drawing/2014/main" id="{CBA6E016-A0E7-D991-240F-F06B0AAFDFBF}"/>
              </a:ext>
            </a:extLst>
          </p:cNvPr>
          <p:cNvSpPr txBox="1">
            <a:spLocks/>
          </p:cNvSpPr>
          <p:nvPr/>
        </p:nvSpPr>
        <p:spPr bwMode="auto">
          <a:xfrm>
            <a:off x="1" y="2740246"/>
            <a:ext cx="3995935" cy="904778"/>
          </a:xfrm>
          <a:prstGeom prst="rect">
            <a:avLst/>
          </a:prstGeom>
          <a:solidFill>
            <a:srgbClr val="EE1A23"/>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A majority admit to often feeling</a:t>
            </a:r>
          </a:p>
        </p:txBody>
      </p:sp>
      <p:sp>
        <p:nvSpPr>
          <p:cNvPr id="15" name="Title 2">
            <a:extLst>
              <a:ext uri="{FF2B5EF4-FFF2-40B4-BE49-F238E27FC236}">
                <a16:creationId xmlns:a16="http://schemas.microsoft.com/office/drawing/2014/main" id="{103954EF-62B4-B0B2-B8D2-E2F8FBA78BA9}"/>
              </a:ext>
            </a:extLst>
          </p:cNvPr>
          <p:cNvSpPr txBox="1">
            <a:spLocks/>
          </p:cNvSpPr>
          <p:nvPr/>
        </p:nvSpPr>
        <p:spPr bwMode="auto">
          <a:xfrm>
            <a:off x="3970194" y="5005110"/>
            <a:ext cx="4930958" cy="462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3 OUT OF 4 MILLENNIALS</a:t>
            </a:r>
          </a:p>
        </p:txBody>
      </p:sp>
      <p:sp>
        <p:nvSpPr>
          <p:cNvPr id="16" name="Title 2">
            <a:extLst>
              <a:ext uri="{FF2B5EF4-FFF2-40B4-BE49-F238E27FC236}">
                <a16:creationId xmlns:a16="http://schemas.microsoft.com/office/drawing/2014/main" id="{28378CED-8E86-6AF2-9573-6FA62BDE9498}"/>
              </a:ext>
            </a:extLst>
          </p:cNvPr>
          <p:cNvSpPr txBox="1">
            <a:spLocks/>
          </p:cNvSpPr>
          <p:nvPr/>
        </p:nvSpPr>
        <p:spPr bwMode="auto">
          <a:xfrm>
            <a:off x="3956729" y="5407361"/>
            <a:ext cx="5123536"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said that they are still searching for their purpose in life</a:t>
            </a:r>
          </a:p>
        </p:txBody>
      </p:sp>
      <p:sp>
        <p:nvSpPr>
          <p:cNvPr id="17" name="Title 2">
            <a:extLst>
              <a:ext uri="{FF2B5EF4-FFF2-40B4-BE49-F238E27FC236}">
                <a16:creationId xmlns:a16="http://schemas.microsoft.com/office/drawing/2014/main" id="{E350E420-D03B-F3B9-E7C3-D61BF0E6FA6C}"/>
              </a:ext>
            </a:extLst>
          </p:cNvPr>
          <p:cNvSpPr txBox="1">
            <a:spLocks/>
          </p:cNvSpPr>
          <p:nvPr/>
        </p:nvSpPr>
        <p:spPr bwMode="auto">
          <a:xfrm rot="308604">
            <a:off x="338111" y="3645024"/>
            <a:ext cx="2894111"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Black" panose="020B0604020202020204" pitchFamily="34" charset="0"/>
                <a:ea typeface="Osaka" charset="0"/>
                <a:cs typeface="Arial Black" panose="020B0604020202020204" pitchFamily="34" charset="0"/>
              </a:rPr>
              <a:t>ANXIOUS</a:t>
            </a:r>
          </a:p>
        </p:txBody>
      </p:sp>
      <p:sp>
        <p:nvSpPr>
          <p:cNvPr id="18" name="Title 2">
            <a:extLst>
              <a:ext uri="{FF2B5EF4-FFF2-40B4-BE49-F238E27FC236}">
                <a16:creationId xmlns:a16="http://schemas.microsoft.com/office/drawing/2014/main" id="{2EFCF891-A5AB-1B1F-3CF0-6B7D454A5898}"/>
              </a:ext>
            </a:extLst>
          </p:cNvPr>
          <p:cNvSpPr txBox="1">
            <a:spLocks/>
          </p:cNvSpPr>
          <p:nvPr/>
        </p:nvSpPr>
        <p:spPr bwMode="auto">
          <a:xfrm rot="21340579">
            <a:off x="-80100" y="4298422"/>
            <a:ext cx="3995935"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Black" panose="020B0604020202020204" pitchFamily="34" charset="0"/>
                <a:ea typeface="Osaka" charset="0"/>
                <a:cs typeface="Arial Black" panose="020B0604020202020204" pitchFamily="34" charset="0"/>
              </a:rPr>
              <a:t>DEPRESSED</a:t>
            </a:r>
          </a:p>
        </p:txBody>
      </p:sp>
      <p:sp>
        <p:nvSpPr>
          <p:cNvPr id="19" name="Title 2">
            <a:extLst>
              <a:ext uri="{FF2B5EF4-FFF2-40B4-BE49-F238E27FC236}">
                <a16:creationId xmlns:a16="http://schemas.microsoft.com/office/drawing/2014/main" id="{3C2F5E37-7BC2-A7CE-5580-2207FECB93BE}"/>
              </a:ext>
            </a:extLst>
          </p:cNvPr>
          <p:cNvSpPr txBox="1">
            <a:spLocks/>
          </p:cNvSpPr>
          <p:nvPr/>
        </p:nvSpPr>
        <p:spPr bwMode="auto">
          <a:xfrm>
            <a:off x="-212802" y="4918541"/>
            <a:ext cx="3995935"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Black" panose="020B0604020202020204" pitchFamily="34" charset="0"/>
                <a:ea typeface="Osaka" charset="0"/>
                <a:cs typeface="Arial Black" panose="020B0604020202020204" pitchFamily="34" charset="0"/>
              </a:rPr>
              <a:t>OR</a:t>
            </a:r>
          </a:p>
        </p:txBody>
      </p:sp>
      <p:sp>
        <p:nvSpPr>
          <p:cNvPr id="20" name="Title 2">
            <a:extLst>
              <a:ext uri="{FF2B5EF4-FFF2-40B4-BE49-F238E27FC236}">
                <a16:creationId xmlns:a16="http://schemas.microsoft.com/office/drawing/2014/main" id="{1395DEB2-018B-57A7-84E4-E42B7B46BD9C}"/>
              </a:ext>
            </a:extLst>
          </p:cNvPr>
          <p:cNvSpPr txBox="1">
            <a:spLocks/>
          </p:cNvSpPr>
          <p:nvPr/>
        </p:nvSpPr>
        <p:spPr bwMode="auto">
          <a:xfrm rot="381207">
            <a:off x="-199391" y="5402246"/>
            <a:ext cx="3995935" cy="90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Black" panose="020B0604020202020204" pitchFamily="34" charset="0"/>
                <a:ea typeface="Osaka" charset="0"/>
                <a:cs typeface="Arial Black" panose="020B0604020202020204" pitchFamily="34" charset="0"/>
              </a:rPr>
              <a:t>FEARFUL</a:t>
            </a:r>
          </a:p>
        </p:txBody>
      </p:sp>
    </p:spTree>
    <p:extLst>
      <p:ext uri="{BB962C8B-B14F-4D97-AF65-F5344CB8AC3E}">
        <p14:creationId xmlns:p14="http://schemas.microsoft.com/office/powerpoint/2010/main" val="3258388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19" grpId="0"/>
      <p:bldP spid="20" grpId="0"/>
    </p:bld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2">
                <a:lumMod val="67000"/>
              </a:schemeClr>
            </a:gs>
            <a:gs pos="85000">
              <a:schemeClr val="tx1"/>
            </a:gs>
          </a:gsLst>
          <a:lin ang="16200000" scaled="1"/>
          <a:tileRect/>
        </a:gra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39" y="1657414"/>
            <a:ext cx="4551961" cy="2899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798342"/>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a:t>
            </a:r>
          </a:p>
        </p:txBody>
      </p:sp>
      <p:sp>
        <p:nvSpPr>
          <p:cNvPr id="900098" name="Rectangle 2"/>
          <p:cNvSpPr>
            <a:spLocks noGrp="1" noChangeArrowheads="1"/>
          </p:cNvSpPr>
          <p:nvPr>
            <p:ph type="ctrTitle"/>
          </p:nvPr>
        </p:nvSpPr>
        <p:spPr>
          <a:xfrm>
            <a:off x="200594" y="1781794"/>
            <a:ext cx="4155382" cy="2650603"/>
          </a:xfrm>
          <a:effectLst>
            <a:glow rad="127000">
              <a:schemeClr val="bg1"/>
            </a:glo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See His </a:t>
            </a:r>
            <a:br>
              <a:rPr lang="en-US" sz="54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5400" b="1" dirty="0">
                <a:effectLst>
                  <a:glow rad="127000">
                    <a:schemeClr val="tx1"/>
                  </a:glow>
                </a:effectLst>
                <a:latin typeface="Arial" charset="0"/>
                <a:ea typeface="ＭＳ Ｐゴシック" charset="0"/>
                <a:cs typeface="ＭＳ Ｐゴシック" charset="0"/>
              </a:rPr>
              <a:t> </a:t>
            </a:r>
          </a:p>
        </p:txBody>
      </p:sp>
      <p:sp>
        <p:nvSpPr>
          <p:cNvPr id="2" name="Sun 1">
            <a:extLst>
              <a:ext uri="{FF2B5EF4-FFF2-40B4-BE49-F238E27FC236}">
                <a16:creationId xmlns:a16="http://schemas.microsoft.com/office/drawing/2014/main" id="{DCEF6BDC-24C6-308E-EDD2-679882D081F8}"/>
              </a:ext>
            </a:extLst>
          </p:cNvPr>
          <p:cNvSpPr/>
          <p:nvPr/>
        </p:nvSpPr>
        <p:spPr bwMode="auto">
          <a:xfrm>
            <a:off x="3812319" y="674063"/>
            <a:ext cx="5370242" cy="5119045"/>
          </a:xfrm>
          <a:prstGeom prst="sun">
            <a:avLst/>
          </a:prstGeom>
          <a:blipFill dpi="0" rotWithShape="1">
            <a:blip r:embed="rId4" cstate="screen">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4E1327B1-B1FA-D1AC-9BF7-25A1463115A5}"/>
              </a:ext>
            </a:extLst>
          </p:cNvPr>
          <p:cNvSpPr txBox="1">
            <a:spLocks noChangeArrowheads="1"/>
          </p:cNvSpPr>
          <p:nvPr/>
        </p:nvSpPr>
        <p:spPr bwMode="auto">
          <a:xfrm>
            <a:off x="4419749" y="1957463"/>
            <a:ext cx="4155382" cy="2650603"/>
          </a:xfrm>
          <a:prstGeom prst="rect">
            <a:avLst/>
          </a:prstGeom>
          <a:noFill/>
          <a:ln>
            <a:noFill/>
          </a:ln>
          <a:effectLst>
            <a:glow rad="127000">
              <a:schemeClr val="bg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Share </a:t>
            </a:r>
            <a:b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br>
            <a:r>
              <a:rPr kumimoji="0" lang="en-US" sz="6000" b="1" i="0" u="none" strike="noStrike" kern="1200" cap="none" spc="0" normalizeH="0" baseline="0" noProof="0" dirty="0">
                <a:ln>
                  <a:noFill/>
                </a:ln>
                <a:solidFill>
                  <a:srgbClr val="000000"/>
                </a:solidFill>
                <a:effectLst>
                  <a:glow rad="228600">
                    <a:srgbClr val="FFFFFF">
                      <a:alpha val="40000"/>
                    </a:srgbClr>
                  </a:glow>
                </a:effectLst>
                <a:uLnTx/>
                <a:uFillTx/>
                <a:latin typeface="Apple Chancery" charset="0"/>
                <a:ea typeface="ＭＳ Ｐゴシック" charset="0"/>
                <a:cs typeface="Apple Chancery" charset="0"/>
              </a:rPr>
              <a:t>it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10" name="Rectangle 2">
            <a:extLst>
              <a:ext uri="{FF2B5EF4-FFF2-40B4-BE49-F238E27FC236}">
                <a16:creationId xmlns:a16="http://schemas.microsoft.com/office/drawing/2014/main" id="{2063F15C-440C-826E-D749-34E72B8864EA}"/>
              </a:ext>
            </a:extLst>
          </p:cNvPr>
          <p:cNvSpPr txBox="1">
            <a:spLocks noChangeArrowheads="1"/>
          </p:cNvSpPr>
          <p:nvPr/>
        </p:nvSpPr>
        <p:spPr bwMode="auto">
          <a:xfrm>
            <a:off x="4355976" y="4737308"/>
            <a:ext cx="450169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2–3</a:t>
            </a:r>
          </a:p>
        </p:txBody>
      </p:sp>
      <p:sp>
        <p:nvSpPr>
          <p:cNvPr id="6" name="Rectangle 2">
            <a:extLst>
              <a:ext uri="{FF2B5EF4-FFF2-40B4-BE49-F238E27FC236}">
                <a16:creationId xmlns:a16="http://schemas.microsoft.com/office/drawing/2014/main" id="{2F089EB9-411A-1C6E-1EED-8AED9485F196}"/>
              </a:ext>
            </a:extLst>
          </p:cNvPr>
          <p:cNvSpPr txBox="1">
            <a:spLocks noChangeArrowheads="1"/>
          </p:cNvSpPr>
          <p:nvPr/>
        </p:nvSpPr>
        <p:spPr bwMode="auto">
          <a:xfrm>
            <a:off x="20040" y="0"/>
            <a:ext cx="9103922" cy="1360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calls us to …</a:t>
            </a:r>
          </a:p>
        </p:txBody>
      </p:sp>
    </p:spTree>
    <p:extLst>
      <p:ext uri="{BB962C8B-B14F-4D97-AF65-F5344CB8AC3E}">
        <p14:creationId xmlns:p14="http://schemas.microsoft.com/office/powerpoint/2010/main" val="1595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00098" grpId="0"/>
      <p:bldP spid="2" grpId="0" animBg="1"/>
      <p:bldP spid="11"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170004" y="-27383"/>
            <a:ext cx="9422523"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defPPr>
              <a:defRPr lang="en-US"/>
            </a:defPPr>
            <a:lvl1pPr marL="0" marR="0" lvl="0" indent="0" algn="ctr" defTabSz="914400" latinLnBrk="0">
              <a:lnSpc>
                <a:spcPct val="100000"/>
              </a:lnSpc>
              <a:buClrTx/>
              <a:buSzTx/>
              <a:buFontTx/>
              <a:buNone/>
              <a:tabLst/>
              <a:defRPr kumimoji="0" sz="24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How can you see and share his glory?</a:t>
            </a:r>
          </a:p>
        </p:txBody>
      </p:sp>
      <p:pic>
        <p:nvPicPr>
          <p:cNvPr id="22532" name="Picture 4" descr="The Watchman on the Wall - 7/29/18 PM - Calvary Baptist Church">
            <a:extLst>
              <a:ext uri="{FF2B5EF4-FFF2-40B4-BE49-F238E27FC236}">
                <a16:creationId xmlns:a16="http://schemas.microsoft.com/office/drawing/2014/main" id="{4231075E-F669-65AA-BE61-07F6FF4CC8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4" y="764704"/>
            <a:ext cx="9139944"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30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371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4–24</a:t>
            </a: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Admit His </a:t>
            </a:r>
            <a:br>
              <a:rPr lang="en-US" sz="66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latin typeface="Apple Chancery" charset="0"/>
                <a:ea typeface="ＭＳ Ｐゴシック" charset="0"/>
                <a:cs typeface="Apple Chancery" charset="0"/>
              </a:rPr>
              <a:t>Glory</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Left</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AmmanChurch.org • BibleStudyDownloads.org</a:t>
            </a:r>
          </a:p>
        </p:txBody>
      </p:sp>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20041"/>
            <a:ext cx="5281574"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3035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92896"/>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My friend John…</a:t>
            </a:r>
          </a:p>
        </p:txBody>
      </p:sp>
    </p:spTree>
    <p:extLst>
      <p:ext uri="{BB962C8B-B14F-4D97-AF65-F5344CB8AC3E}">
        <p14:creationId xmlns:p14="http://schemas.microsoft.com/office/powerpoint/2010/main" val="16223797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8074" name="AutoShape 1066"/>
          <p:cNvSpPr>
            <a:spLocks noChangeArrowheads="1"/>
          </p:cNvSpPr>
          <p:nvPr/>
        </p:nvSpPr>
        <p:spPr bwMode="auto">
          <a:xfrm>
            <a:off x="0" y="838200"/>
            <a:ext cx="8915400" cy="586105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1" name="Rectangle 1063"/>
          <p:cNvSpPr>
            <a:spLocks noChangeArrowheads="1"/>
          </p:cNvSpPr>
          <p:nvPr/>
        </p:nvSpPr>
        <p:spPr bwMode="auto">
          <a:xfrm>
            <a:off x="34925" y="838200"/>
            <a:ext cx="6061075" cy="6019800"/>
          </a:xfrm>
          <a:prstGeom prst="rect">
            <a:avLst/>
          </a:prstGeom>
          <a:noFill/>
          <a:ln>
            <a:noFill/>
          </a:ln>
          <a:effectLst>
            <a:outerShdw blurRad="63500" dist="155023" dir="12899521" algn="ctr" rotWithShape="0">
              <a:srgbClr val="07070B">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If your brother sins against you, go and show him his fault,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just between the two</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of you.  If he listens to you, you have won your brother over.  </a:t>
            </a: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16</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But if he will not listen,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take one or two others</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along, so that </a:t>
            </a:r>
            <a:r>
              <a:rPr kumimoji="1" lang="mr-IN" sz="2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every matter may be established by the testimony of two or three witnesses.</a:t>
            </a:r>
            <a:r>
              <a:rPr kumimoji="1" lang="mr-IN" sz="2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17</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If he refuses to listen to them,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tell it to the church</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and if he refuses to listen even to the church, treat him as you would a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pagan or a tax collector</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latin typeface="Helvetica" charset="0"/>
                <a:ea typeface="ＭＳ Ｐゴシック" charset="0"/>
                <a:cs typeface="ＭＳ Ｐゴシック" charset="0"/>
              </a:rPr>
              <a:t>Matthew 18:15-17</a:t>
            </a:r>
            <a:endParaRPr kumimoji="0" lang="en-US" dirty="0">
              <a:latin typeface="Helvetica" charset="0"/>
              <a:ea typeface="ＭＳ Ｐゴシック" charset="0"/>
              <a:cs typeface="ＭＳ Ｐゴシック" charset="0"/>
            </a:endParaRPr>
          </a:p>
        </p:txBody>
      </p:sp>
      <p:sp>
        <p:nvSpPr>
          <p:cNvPr id="1068075" name="AutoShape 1067"/>
          <p:cNvSpPr>
            <a:spLocks noChangeArrowheads="1"/>
          </p:cNvSpPr>
          <p:nvPr/>
        </p:nvSpPr>
        <p:spPr bwMode="auto">
          <a:xfrm>
            <a:off x="5826125" y="2247788"/>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2" name="Rectangle 1064"/>
          <p:cNvSpPr>
            <a:spLocks noChangeArrowheads="1"/>
          </p:cNvSpPr>
          <p:nvPr/>
        </p:nvSpPr>
        <p:spPr bwMode="auto">
          <a:xfrm>
            <a:off x="6160020" y="2549525"/>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152400">
                    <a:srgbClr val="000000">
                      <a:alpha val="75000"/>
                    </a:srgbClr>
                  </a:glow>
                </a:effectLst>
                <a:uLnTx/>
                <a:uFillTx/>
                <a:latin typeface="Helvetica" charset="0"/>
                <a:ea typeface="ＭＳ Ｐゴシック" charset="-128"/>
                <a:cs typeface="ＭＳ Ｐゴシック" charset="-128"/>
              </a:rPr>
              <a:t>How</a:t>
            </a: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t> to Restore</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136873415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4" grpId="0" animBg="1"/>
      <p:bldP spid="1068075" grpId="0" animBg="1"/>
      <p:bldP spid="1068072"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charset="0"/>
                <a:ea typeface="ＭＳ Ｐゴシック" charset="0"/>
                <a:cs typeface="ＭＳ Ｐゴシック" charset="0"/>
              </a:rPr>
              <a:t>خطوات لعودة مجد الله</a:t>
            </a:r>
            <a:endParaRPr lang="en-US" b="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اسمح</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rgbClr val="23232C"/>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B244C2-5912-AEC8-8EBA-4EEF26BF3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 y="0"/>
            <a:ext cx="9138592" cy="4569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408" y="4293096"/>
            <a:ext cx="9144000" cy="2564904"/>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Have you ever seen God discipline an errant believer? </a:t>
            </a:r>
          </a:p>
        </p:txBody>
      </p:sp>
    </p:spTree>
    <p:extLst>
      <p:ext uri="{BB962C8B-B14F-4D97-AF65-F5344CB8AC3E}">
        <p14:creationId xmlns:p14="http://schemas.microsoft.com/office/powerpoint/2010/main" val="39415267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should we respond when God disciplines his own people?</a:t>
            </a:r>
          </a:p>
        </p:txBody>
      </p:sp>
    </p:spTree>
    <p:extLst>
      <p:ext uri="{BB962C8B-B14F-4D97-AF65-F5344CB8AC3E}">
        <p14:creationId xmlns:p14="http://schemas.microsoft.com/office/powerpoint/2010/main" val="21496970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مُقدمة</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64660BE-4687-9E55-1CF7-E36618F9CDAE}"/>
              </a:ext>
            </a:extLst>
          </p:cNvPr>
          <p:cNvSpPr txBox="1">
            <a:spLocks noChangeArrowheads="1"/>
          </p:cNvSpPr>
          <p:nvPr/>
        </p:nvSpPr>
        <p:spPr bwMode="auto">
          <a:xfrm>
            <a:off x="33866" y="5441244"/>
            <a:ext cx="9144000" cy="1243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b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Involuntary Expat"</a:t>
            </a:r>
          </a:p>
        </p:txBody>
      </p:sp>
    </p:spTree>
    <p:extLst>
      <p:ext uri="{BB962C8B-B14F-4D97-AF65-F5344CB8AC3E}">
        <p14:creationId xmlns:p14="http://schemas.microsoft.com/office/powerpoint/2010/main" val="739488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descr="Phantoms and Monsters - Real Eyewitness Cryptid Encounter Reports">
            <a:extLst>
              <a:ext uri="{FF2B5EF4-FFF2-40B4-BE49-F238E27FC236}">
                <a16:creationId xmlns:a16="http://schemas.microsoft.com/office/drawing/2014/main" id="{3517E2BD-AC26-FB72-C81A-841EFDFA2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377" y="23493"/>
            <a:ext cx="9164654" cy="5040560"/>
          </a:xfrm>
          <a:prstGeom prst="rect">
            <a:avLst/>
          </a:prstGeom>
        </p:spPr>
      </p:pic>
      <p:sp>
        <p:nvSpPr>
          <p:cNvPr id="2" name="Title 1"/>
          <p:cNvSpPr>
            <a:spLocks noGrp="1"/>
          </p:cNvSpPr>
          <p:nvPr>
            <p:ph type="title" idx="4294967295"/>
          </p:nvPr>
        </p:nvSpPr>
        <p:spPr>
          <a:xfrm>
            <a:off x="-33377" y="5074028"/>
            <a:ext cx="9177377" cy="1783971"/>
          </a:xfrm>
        </p:spPr>
        <p:txBody>
          <a:bodyPr/>
          <a:lstStyle/>
          <a:p>
            <a:r>
              <a:rPr lang="en-US" b="1" dirty="0"/>
              <a:t>Wheels of God's Glory</a:t>
            </a:r>
            <a:br>
              <a:rPr lang="en-US" b="1" dirty="0"/>
            </a:br>
            <a:r>
              <a:rPr lang="en-US" b="1" dirty="0"/>
              <a:t>—Ezekiel 1—</a:t>
            </a:r>
          </a:p>
        </p:txBody>
      </p:sp>
      <p:sp>
        <p:nvSpPr>
          <p:cNvPr id="17" name="TextBox 16">
            <a:extLst>
              <a:ext uri="{FF2B5EF4-FFF2-40B4-BE49-F238E27FC236}">
                <a16:creationId xmlns:a16="http://schemas.microsoft.com/office/drawing/2014/main" id="{DF547DB4-0EB1-F82F-5D87-391987E69A52}"/>
              </a:ext>
            </a:extLst>
          </p:cNvPr>
          <p:cNvSpPr txBox="1"/>
          <p:nvPr/>
        </p:nvSpPr>
        <p:spPr>
          <a:xfrm>
            <a:off x="-33377" y="6858000"/>
            <a:ext cx="754146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www.phantomsandmonsters.com/2015/02/1971-ufo-encounter-ezekiels-wheel.html"/>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814750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Ezekiel's vision • Treading Water Til Jesus Comes">
            <a:extLst>
              <a:ext uri="{FF2B5EF4-FFF2-40B4-BE49-F238E27FC236}">
                <a16:creationId xmlns:a16="http://schemas.microsoft.com/office/drawing/2014/main" id="{23849ABA-FB7F-9788-EA30-B62C88485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13" r="11413" b="-68"/>
          <a:stretch/>
        </p:blipFill>
        <p:spPr bwMode="auto">
          <a:xfrm>
            <a:off x="-150114" y="0"/>
            <a:ext cx="9402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170004" y="-27383"/>
            <a:ext cx="9422523"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defPPr>
              <a:defRPr lang="en-US"/>
            </a:defPPr>
            <a:lvl1pPr marL="0" marR="0" lvl="0" indent="0" algn="ctr" defTabSz="914400" latinLnBrk="0">
              <a:lnSpc>
                <a:spcPct val="100000"/>
              </a:lnSpc>
              <a:buClrTx/>
              <a:buSzTx/>
              <a:buFontTx/>
              <a:buNone/>
              <a:tabLst/>
              <a:defRPr kumimoji="0" sz="24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How can you share his glory?</a:t>
            </a:r>
          </a:p>
        </p:txBody>
      </p:sp>
    </p:spTree>
    <p:extLst>
      <p:ext uri="{BB962C8B-B14F-4D97-AF65-F5344CB8AC3E}">
        <p14:creationId xmlns:p14="http://schemas.microsoft.com/office/powerpoint/2010/main" val="11778858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8497" name="Picture 1" descr="tax-questions-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4083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5" name="Rectangle 1026"/>
          <p:cNvSpPr>
            <a:spLocks noGrp="1" noChangeArrowheads="1"/>
          </p:cNvSpPr>
          <p:nvPr>
            <p:ph type="title"/>
          </p:nvPr>
        </p:nvSpPr>
        <p:spPr>
          <a:xfrm>
            <a:off x="486508" y="260648"/>
            <a:ext cx="7397860" cy="887760"/>
          </a:xfrm>
        </p:spPr>
        <p:txBody>
          <a:bodyPr/>
          <a:lstStyle/>
          <a:p>
            <a:pPr eaLnBrk="1" hangingPunct="1">
              <a:defRPr/>
            </a:pPr>
            <a:r>
              <a:rPr lang="en-US" altLang="zh-TW" sz="4400" b="1" dirty="0">
                <a:solidFill>
                  <a:srgbClr val="000000"/>
                </a:solidFill>
                <a:effectLst>
                  <a:glow rad="101600">
                    <a:srgbClr val="FFFFFF">
                      <a:alpha val="75000"/>
                    </a:srgbClr>
                  </a:glow>
                </a:effectLst>
                <a:latin typeface="Arial" charset="0"/>
                <a:ea typeface="新細明體" charset="0"/>
              </a:rPr>
              <a:t>Questions</a:t>
            </a:r>
          </a:p>
        </p:txBody>
      </p:sp>
      <p:sp>
        <p:nvSpPr>
          <p:cNvPr id="33796" name="Rectangle 1028"/>
          <p:cNvSpPr>
            <a:spLocks noChangeArrowheads="1"/>
          </p:cNvSpPr>
          <p:nvPr/>
        </p:nvSpPr>
        <p:spPr bwMode="auto">
          <a:xfrm>
            <a:off x="0" y="1556792"/>
            <a:ext cx="9144000" cy="5301208"/>
          </a:xfrm>
          <a:prstGeom prst="rect">
            <a:avLst/>
          </a:prstGeom>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Autofit/>
          </a:body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Did God</a:t>
            </a:r>
            <a:r>
              <a:rPr kumimoji="0" lang="fr-FR"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a:t>
            </a: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s covenant with His people guarantee that they would be blessed?</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Was the L</a:t>
            </a:r>
            <a:r>
              <a:rPr kumimoji="0" lang="en-US" altLang="zh-TW"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ORD</a:t>
            </a: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 </a:t>
            </a:r>
            <a:r>
              <a:rPr kumimoji="0" lang="ru-RU"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a:t>
            </a: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bound</a:t>
            </a:r>
            <a:r>
              <a:rPr kumimoji="0" lang="ru-RU"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a:t>
            </a: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 to the temple? Is He bound to protect the church building today?</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Does God guarantee to be present with His church today despite what we</a:t>
            </a:r>
            <a:r>
              <a:rPr kumimoji="0" lang="fr-FR"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a:t>
            </a:r>
            <a:r>
              <a:rPr kumimoji="0" lang="en-US" altLang="zh-TW" sz="3600" b="1" i="0" u="none" strike="noStrike" kern="1200" cap="none" spc="0" normalizeH="0" baseline="0" noProof="0" dirty="0" err="1">
                <a:ln>
                  <a:noFill/>
                </a:ln>
                <a:solidFill>
                  <a:prstClr val="white"/>
                </a:solidFill>
                <a:effectLst>
                  <a:glow rad="127000">
                    <a:prstClr val="black"/>
                  </a:glow>
                </a:effectLst>
                <a:uLnTx/>
                <a:uFillTx/>
                <a:latin typeface="Calibri"/>
                <a:ea typeface="ＭＳ Ｐゴシック" charset="0"/>
                <a:cs typeface="Arial"/>
              </a:rPr>
              <a:t>ve</a:t>
            </a: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 done?</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Does the L</a:t>
            </a:r>
            <a:r>
              <a:rPr kumimoji="0" lang="en-US" altLang="zh-TW"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ORD</a:t>
            </a: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 delight in death and judgment?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Why must there be judgment?</a:t>
            </a:r>
            <a:endParaRPr kumimoji="0" lang="zh-TW" altLang="en-US"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p:txBody>
      </p:sp>
    </p:spTree>
    <p:extLst>
      <p:ext uri="{BB962C8B-B14F-4D97-AF65-F5344CB8AC3E}">
        <p14:creationId xmlns:p14="http://schemas.microsoft.com/office/powerpoint/2010/main" val="16647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additive="base">
                                        <p:cTn id="7" dur="500" fill="hold"/>
                                        <p:tgtEl>
                                          <p:spTgt spid="337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anim calcmode="lin" valueType="num">
                                      <p:cBhvr additive="base">
                                        <p:cTn id="13" dur="500" fill="hold"/>
                                        <p:tgtEl>
                                          <p:spTgt spid="337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6">
                                            <p:txEl>
                                              <p:pRg st="2" end="2"/>
                                            </p:txEl>
                                          </p:spTgt>
                                        </p:tgtEl>
                                        <p:attrNameLst>
                                          <p:attrName>style.visibility</p:attrName>
                                        </p:attrNameLst>
                                      </p:cBhvr>
                                      <p:to>
                                        <p:strVal val="visible"/>
                                      </p:to>
                                    </p:set>
                                    <p:anim calcmode="lin" valueType="num">
                                      <p:cBhvr additive="base">
                                        <p:cTn id="19" dur="500" fill="hold"/>
                                        <p:tgtEl>
                                          <p:spTgt spid="337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6">
                                            <p:txEl>
                                              <p:pRg st="3" end="3"/>
                                            </p:txEl>
                                          </p:spTgt>
                                        </p:tgtEl>
                                        <p:attrNameLst>
                                          <p:attrName>style.visibility</p:attrName>
                                        </p:attrNameLst>
                                      </p:cBhvr>
                                      <p:to>
                                        <p:strVal val="visible"/>
                                      </p:to>
                                    </p:set>
                                    <p:anim calcmode="lin" valueType="num">
                                      <p:cBhvr additive="base">
                                        <p:cTn id="25" dur="500" fill="hold"/>
                                        <p:tgtEl>
                                          <p:spTgt spid="337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796">
                                            <p:txEl>
                                              <p:pRg st="4" end="4"/>
                                            </p:txEl>
                                          </p:spTgt>
                                        </p:tgtEl>
                                        <p:attrNameLst>
                                          <p:attrName>style.visibility</p:attrName>
                                        </p:attrNameLst>
                                      </p:cBhvr>
                                      <p:to>
                                        <p:strVal val="visible"/>
                                      </p:to>
                                    </p:set>
                                    <p:anim calcmode="lin" valueType="num">
                                      <p:cBhvr additive="base">
                                        <p:cTn id="31" dur="500" fill="hold"/>
                                        <p:tgtEl>
                                          <p:spTgt spid="337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7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uiExpand="1"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متوقعاً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271435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should we respond when God disciplines his own people?</a:t>
            </a:r>
          </a:p>
        </p:txBody>
      </p:sp>
      <p:grpSp>
        <p:nvGrpSpPr>
          <p:cNvPr id="2" name="Group 1">
            <a:extLst>
              <a:ext uri="{FF2B5EF4-FFF2-40B4-BE49-F238E27FC236}">
                <a16:creationId xmlns:a16="http://schemas.microsoft.com/office/drawing/2014/main" id="{51438A39-A4D9-48DF-BA8F-4EC3E74481DE}"/>
              </a:ext>
            </a:extLst>
          </p:cNvPr>
          <p:cNvGrpSpPr/>
          <p:nvPr/>
        </p:nvGrpSpPr>
        <p:grpSpPr>
          <a:xfrm>
            <a:off x="611560" y="5115002"/>
            <a:ext cx="3016831" cy="1482350"/>
            <a:chOff x="611560" y="5115002"/>
            <a:chExt cx="3016831" cy="1482350"/>
          </a:xfrm>
        </p:grpSpPr>
        <p:sp>
          <p:nvSpPr>
            <p:cNvPr id="9" name="Rounded Rectangle 8">
              <a:extLst>
                <a:ext uri="{FF2B5EF4-FFF2-40B4-BE49-F238E27FC236}">
                  <a16:creationId xmlns:a16="http://schemas.microsoft.com/office/drawing/2014/main" id="{F02EFE8E-43F6-4F25-99C7-1042BC07C1FB}"/>
                </a:ext>
              </a:extLst>
            </p:cNvPr>
            <p:cNvSpPr/>
            <p:nvPr/>
          </p:nvSpPr>
          <p:spPr bwMode="auto">
            <a:xfrm>
              <a:off x="611560" y="5115002"/>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11" name="Subtitle 2">
              <a:extLst>
                <a:ext uri="{FF2B5EF4-FFF2-40B4-BE49-F238E27FC236}">
                  <a16:creationId xmlns:a16="http://schemas.microsoft.com/office/drawing/2014/main" id="{1FEF8ABD-2BAC-24C5-B151-9ECD76CF634D}"/>
                </a:ext>
              </a:extLst>
            </p:cNvPr>
            <p:cNvSpPr txBox="1">
              <a:spLocks/>
            </p:cNvSpPr>
            <p:nvPr/>
          </p:nvSpPr>
          <p:spPr bwMode="auto">
            <a:xfrm>
              <a:off x="683568" y="5115002"/>
              <a:ext cx="2944823"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rPr>
                <a:t>Israel</a:t>
              </a:r>
            </a:p>
          </p:txBody>
        </p:sp>
      </p:grpSp>
      <p:grpSp>
        <p:nvGrpSpPr>
          <p:cNvPr id="14" name="Group 13">
            <a:extLst>
              <a:ext uri="{FF2B5EF4-FFF2-40B4-BE49-F238E27FC236}">
                <a16:creationId xmlns:a16="http://schemas.microsoft.com/office/drawing/2014/main" id="{786F44DB-F583-901F-8B8C-B0AB61936AA7}"/>
              </a:ext>
            </a:extLst>
          </p:cNvPr>
          <p:cNvGrpSpPr/>
          <p:nvPr/>
        </p:nvGrpSpPr>
        <p:grpSpPr>
          <a:xfrm>
            <a:off x="5668582" y="5085184"/>
            <a:ext cx="3116258" cy="1484784"/>
            <a:chOff x="5668582" y="5085184"/>
            <a:chExt cx="3116258" cy="1484784"/>
          </a:xfrm>
        </p:grpSpPr>
        <p:sp>
          <p:nvSpPr>
            <p:cNvPr id="10" name="Rounded Rectangle 9">
              <a:extLst>
                <a:ext uri="{FF2B5EF4-FFF2-40B4-BE49-F238E27FC236}">
                  <a16:creationId xmlns:a16="http://schemas.microsoft.com/office/drawing/2014/main" id="{416277F3-353C-B22E-9AC8-B8F9CFFCA4C1}"/>
                </a:ext>
              </a:extLst>
            </p:cNvPr>
            <p:cNvSpPr/>
            <p:nvPr/>
          </p:nvSpPr>
          <p:spPr bwMode="auto">
            <a:xfrm>
              <a:off x="5695121" y="5085184"/>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12" name="Subtitle 2">
              <a:extLst>
                <a:ext uri="{FF2B5EF4-FFF2-40B4-BE49-F238E27FC236}">
                  <a16:creationId xmlns:a16="http://schemas.microsoft.com/office/drawing/2014/main" id="{8BE816E0-007B-DD2B-EE6B-0D8A51390298}"/>
                </a:ext>
              </a:extLst>
            </p:cNvPr>
            <p:cNvSpPr txBox="1">
              <a:spLocks/>
            </p:cNvSpPr>
            <p:nvPr/>
          </p:nvSpPr>
          <p:spPr bwMode="auto">
            <a:xfrm>
              <a:off x="5668582" y="5115002"/>
              <a:ext cx="3116258"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rPr>
                <a:t>Us</a:t>
              </a:r>
            </a:p>
          </p:txBody>
        </p:sp>
      </p:grpSp>
      <p:sp>
        <p:nvSpPr>
          <p:cNvPr id="13" name="Striped Right Arrow 12">
            <a:extLst>
              <a:ext uri="{FF2B5EF4-FFF2-40B4-BE49-F238E27FC236}">
                <a16:creationId xmlns:a16="http://schemas.microsoft.com/office/drawing/2014/main" id="{CE63B16D-9A76-61BA-2C1F-9AB9E2206245}"/>
              </a:ext>
            </a:extLst>
          </p:cNvPr>
          <p:cNvSpPr/>
          <p:nvPr/>
        </p:nvSpPr>
        <p:spPr bwMode="auto">
          <a:xfrm>
            <a:off x="4024944" y="5180910"/>
            <a:ext cx="1267136" cy="1272426"/>
          </a:xfrm>
          <a:prstGeom prst="striped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92288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abernacle - Why did the temple in Ezekiel have stairs leading up to ...">
            <a:extLst>
              <a:ext uri="{FF2B5EF4-FFF2-40B4-BE49-F238E27FC236}">
                <a16:creationId xmlns:a16="http://schemas.microsoft.com/office/drawing/2014/main" id="{AD52877E-1709-8BE5-85C9-55E23088036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397" r="3208"/>
          <a:stretch/>
        </p:blipFill>
        <p:spPr>
          <a:xfrm>
            <a:off x="1" y="-36186"/>
            <a:ext cx="9144000" cy="6932771"/>
          </a:xfrm>
          <a:prstGeom prst="rect">
            <a:avLst/>
          </a:prstGeom>
        </p:spPr>
      </p:pic>
      <p:sp>
        <p:nvSpPr>
          <p:cNvPr id="5" name="TextBox 4">
            <a:extLst>
              <a:ext uri="{FF2B5EF4-FFF2-40B4-BE49-F238E27FC236}">
                <a16:creationId xmlns:a16="http://schemas.microsoft.com/office/drawing/2014/main" id="{468C2BD5-A5CE-5884-8A8B-DABC692F4F9A}"/>
              </a:ext>
            </a:extLst>
          </p:cNvPr>
          <p:cNvSpPr txBox="1"/>
          <p:nvPr/>
        </p:nvSpPr>
        <p:spPr>
          <a:xfrm>
            <a:off x="0" y="6858000"/>
            <a:ext cx="91440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christianity.stackexchange.com/questions/50474/why-did-the-temple-in-ezekiel-have-stairs-leading-up-to-the-altar"/>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6012161" y="0"/>
            <a:ext cx="3131840" cy="6858000"/>
          </a:xfrm>
          <a:solidFill>
            <a:schemeClr val="bg1"/>
          </a:solidFill>
        </p:spPr>
        <p:txBody>
          <a:bodyPr/>
          <a:lstStyle/>
          <a:p>
            <a:r>
              <a:rPr lang="en-US" sz="4000" b="1" dirty="0">
                <a:solidFill>
                  <a:schemeClr val="tx1"/>
                </a:solidFill>
              </a:rPr>
              <a:t>Israel needed to admit that the Spirit left the temple before God destroyed it (Ezek 4–24). </a:t>
            </a:r>
          </a:p>
        </p:txBody>
      </p:sp>
    </p:spTree>
    <p:extLst>
      <p:ext uri="{BB962C8B-B14F-4D97-AF65-F5344CB8AC3E}">
        <p14:creationId xmlns:p14="http://schemas.microsoft.com/office/powerpoint/2010/main" val="2993930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a:t>
                      </a:r>
                      <a:r>
                        <a:rPr kumimoji="0" lang="ar-SA" sz="3200" b="1" i="0" u="none" strike="noStrike" cap="none" normalizeH="0" baseline="0" dirty="0" err="1">
                          <a:ln>
                            <a:noFill/>
                          </a:ln>
                          <a:solidFill>
                            <a:srgbClr val="FFFFFF"/>
                          </a:solidFill>
                          <a:effectLst/>
                          <a:latin typeface="Arial"/>
                          <a:ea typeface="新細明體" pitchFamily="-112" charset="-120"/>
                          <a:cs typeface="Arial"/>
                        </a:rPr>
                        <a:t>للمسبيين</a:t>
                      </a:r>
                      <a:r>
                        <a:rPr kumimoji="0" lang="ar-SA" sz="3200" b="1" i="0" u="none" strike="noStrike" cap="none" normalizeH="0" baseline="0" dirty="0">
                          <a:ln>
                            <a:noFill/>
                          </a:ln>
                          <a:solidFill>
                            <a:srgbClr val="FFFFFF"/>
                          </a:solidFill>
                          <a:effectLst/>
                          <a:latin typeface="Arial"/>
                          <a:ea typeface="新細明體" pitchFamily="-112" charset="-120"/>
                          <a:cs typeface="Arial"/>
                        </a:rPr>
                        <a:t>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5" name="Oval 4">
            <a:extLst>
              <a:ext uri="{FF2B5EF4-FFF2-40B4-BE49-F238E27FC236}">
                <a16:creationId xmlns:a16="http://schemas.microsoft.com/office/drawing/2014/main" id="{1D0E9FB0-454C-F66D-EA71-99B7921508F2}"/>
              </a:ext>
            </a:extLst>
          </p:cNvPr>
          <p:cNvSpPr>
            <a:spLocks noChangeArrowheads="1"/>
          </p:cNvSpPr>
          <p:nvPr/>
        </p:nvSpPr>
        <p:spPr bwMode="auto">
          <a:xfrm>
            <a:off x="6480174" y="1282699"/>
            <a:ext cx="2663826" cy="511175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38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charset="0"/>
                <a:ea typeface="ＭＳ Ｐゴシック" charset="0"/>
                <a:cs typeface="ＭＳ Ｐゴシック" charset="0"/>
              </a:rPr>
              <a:t>خطوات لعودة مجد الله</a:t>
            </a:r>
            <a:endParaRPr lang="en-US" b="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اسمح</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توقّع</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٣- توقع عودة مجد الله (٣٣-٤٨)</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544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332656"/>
            <a:ext cx="8028384" cy="60212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Israel needed to admit that the Spirit left the temple for its rebellion</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(Ezekiel 4–11). </a:t>
            </a:r>
          </a:p>
        </p:txBody>
      </p:sp>
    </p:spTree>
    <p:extLst>
      <p:ext uri="{BB962C8B-B14F-4D97-AF65-F5344CB8AC3E}">
        <p14:creationId xmlns:p14="http://schemas.microsoft.com/office/powerpoint/2010/main" val="12878965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ar-SA" sz="5400" b="1" dirty="0">
                <a:effectLst>
                  <a:glow rad="127000">
                    <a:schemeClr val="tx1"/>
                  </a:glow>
                </a:effectLst>
                <a:latin typeface="Arial" charset="0"/>
                <a:ea typeface="ＭＳ Ｐゴシック" charset="0"/>
                <a:cs typeface="ＭＳ Ｐゴシック" charset="0"/>
              </a:rPr>
              <a:t>كيف يمكن أن تكون مُتوقِّعاً لمجد الله في حياتك من جديد؟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50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charset="0"/>
                <a:ea typeface="ＭＳ Ｐゴシック" charset="0"/>
                <a:cs typeface="ＭＳ Ｐゴシック" charset="0"/>
              </a:rPr>
              <a:t>خطوات لعودة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١- الاعتراف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(١-٢٤)</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879700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charset="0"/>
                <a:ea typeface="ＭＳ Ｐゴシック" charset="0"/>
                <a:cs typeface="ＭＳ Ｐゴシック" charset="0"/>
              </a:rPr>
              <a:t>خطوات لعودة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دع أو اسمح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٢- السماح لله أن يتعامل مع جميع المنافسين لأجل مجده (٢٥-٣٢)</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7" name="Notched Right Arrow 6">
            <a:extLst>
              <a:ext uri="{FF2B5EF4-FFF2-40B4-BE49-F238E27FC236}">
                <a16:creationId xmlns:a16="http://schemas.microsoft.com/office/drawing/2014/main" id="{F75451B8-3DD0-B24B-8000-E48BB683490A}"/>
              </a:ext>
            </a:extLst>
          </p:cNvPr>
          <p:cNvSpPr/>
          <p:nvPr/>
        </p:nvSpPr>
        <p:spPr bwMode="auto">
          <a:xfrm>
            <a:off x="2339752" y="276773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6002873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charset="0"/>
                <a:ea typeface="ＭＳ Ｐゴシック" charset="0"/>
                <a:cs typeface="ＭＳ Ｐゴシック" charset="0"/>
              </a:rPr>
              <a:t>خطوات لعودة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دع أو اسمح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توقّع</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76773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462163" y="276773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٣- توقع عودة مجد الله (٣٣-٤٨)</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938609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دع أو اسمح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توقّع</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الفكرة الرئيسة من سفر </a:t>
            </a:r>
            <a:r>
              <a:rPr kumimoji="0" lang="ar-SA" sz="4400" b="1" i="1" u="none" strike="noStrike" kern="1200" cap="none" spc="0" normalizeH="0" baseline="0" noProof="0" dirty="0" err="1">
                <a:ln>
                  <a:noFill/>
                </a:ln>
                <a:solidFill>
                  <a:srgbClr val="FFFFFF"/>
                </a:solidFill>
                <a:effectLst>
                  <a:glow rad="876300">
                    <a:srgbClr val="000000"/>
                  </a:glow>
                </a:effectLst>
                <a:uLnTx/>
                <a:uFillTx/>
                <a:latin typeface="Arial" charset="0"/>
                <a:ea typeface="ＭＳ Ｐゴシック" charset="0"/>
                <a:cs typeface="ＭＳ Ｐゴシック" charset="0"/>
              </a:rPr>
              <a:t>حزقيال</a:t>
            </a:r>
            <a:endPar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63062"/>
            <a:ext cx="9144000" cy="1555750"/>
          </a:xfrm>
          <a:effectLst>
            <a:outerShdw blurRad="63500" dist="35921" dir="2700000" algn="ctr" rotWithShape="0">
              <a:schemeClr val="tx2">
                <a:alpha val="74998"/>
              </a:schemeClr>
            </a:outerShdw>
          </a:effectLst>
        </p:spPr>
        <p:txBody>
          <a:bodyPr/>
          <a:lstStyle/>
          <a:p>
            <a:pPr>
              <a:defRPr/>
            </a:pPr>
            <a:r>
              <a:rPr lang="ar-SA" b="1" i="1" dirty="0">
                <a:effectLst>
                  <a:glow rad="241300">
                    <a:schemeClr val="tx1"/>
                  </a:glow>
                </a:effectLst>
                <a:latin typeface="Arial" charset="0"/>
                <a:ea typeface="ＭＳ Ｐゴシック" charset="0"/>
                <a:cs typeface="ＭＳ Ｐゴシック" charset="0"/>
              </a:rPr>
              <a:t>توقع من الله أن يعمل على تأديبك لاستعادة لمجده</a:t>
            </a:r>
            <a:endParaRPr lang="en-US" b="1" i="1" dirty="0">
              <a:effectLst>
                <a:glow rad="241300">
                  <a:schemeClr val="tx1"/>
                </a:glow>
              </a:effectLst>
              <a:latin typeface="Arial" charset="0"/>
              <a:ea typeface="ＭＳ Ｐゴシック" charset="0"/>
              <a:cs typeface="ＭＳ Ｐゴシック" charset="0"/>
            </a:endParaRPr>
          </a:p>
        </p:txBody>
      </p:sp>
      <p:sp>
        <p:nvSpPr>
          <p:cNvPr id="10" name="Notched Right Arrow 9">
            <a:extLst>
              <a:ext uri="{FF2B5EF4-FFF2-40B4-BE49-F238E27FC236}">
                <a16:creationId xmlns:a16="http://schemas.microsoft.com/office/drawing/2014/main" id="{90335AB6-8728-B34C-9423-A6484981062E}"/>
              </a:ext>
            </a:extLst>
          </p:cNvPr>
          <p:cNvSpPr/>
          <p:nvPr/>
        </p:nvSpPr>
        <p:spPr bwMode="auto">
          <a:xfrm>
            <a:off x="2339752" y="276773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1" name="Notched Right Arrow 10">
            <a:extLst>
              <a:ext uri="{FF2B5EF4-FFF2-40B4-BE49-F238E27FC236}">
                <a16:creationId xmlns:a16="http://schemas.microsoft.com/office/drawing/2014/main" id="{52B5E2C8-37AD-A943-AF9A-E7FA58647FA8}"/>
              </a:ext>
            </a:extLst>
          </p:cNvPr>
          <p:cNvSpPr/>
          <p:nvPr/>
        </p:nvSpPr>
        <p:spPr bwMode="auto">
          <a:xfrm>
            <a:off x="5462163" y="276773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648381814"/>
      </p:ext>
    </p:extLst>
  </p:cSld>
  <p:clrMapOvr>
    <a:overrideClrMapping bg1="lt1" tx1="dk1" bg2="lt2" tx2="dk2" accent1="accent1" accent2="accent2" accent3="accent3" accent4="accent4" accent5="accent5" accent6="accent6" hlink="hlink" folHlink="folHlink"/>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dirty="0">
                <a:solidFill>
                  <a:srgbClr val="FFFFFF"/>
                </a:solidFill>
                <a:latin typeface="Arial" charset="0"/>
                <a:ea typeface="新細明體" charset="0"/>
              </a:rPr>
              <a:t>التطبيق</a:t>
            </a:r>
            <a:endParaRPr lang="en-US" b="1" dirty="0">
              <a:solidFill>
                <a:srgbClr val="FFFFFF"/>
              </a:solidFill>
              <a:latin typeface="Arial" charset="0"/>
              <a:ea typeface="新細明體"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كيف تكشف وتظهر </a:t>
            </a:r>
            <a:r>
              <a:rPr kumimoji="0" lang="ar-SA"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مجد</a:t>
            </a: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الله في حياتك؟</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كيف قام الله بتأديبك لأجل خطاياك </a:t>
            </a:r>
            <a:r>
              <a:rPr kumimoji="0" lang="ar-SA"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واستردك</a:t>
            </a: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وأعادك بنعمته؟</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هل تستطيع أن تلاحظ وترصد </a:t>
            </a:r>
            <a:r>
              <a:rPr kumimoji="0" lang="ar-SA"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يد الله </a:t>
            </a: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في أحداث العالم اليوم؟ </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هل ستعود لله حتى يعود إليك</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79390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96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en-US" b="1">
                <a:solidFill>
                  <a:schemeClr val="bg1"/>
                </a:solidFill>
                <a:latin typeface="Arial" charset="0"/>
                <a:ea typeface="新細明體" charset="0"/>
              </a:rPr>
              <a:t>Theological Themes</a:t>
            </a: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God</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God of Israel</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Holiness of God</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Faithful to covenant</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Spirit of Yahweh</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Glory of Yahweh</a:t>
            </a:r>
          </a:p>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Individual Responsibility</a:t>
            </a:r>
          </a:p>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Restoration</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New covenant</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New physical order</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Edenic ideals</a:t>
            </a:r>
          </a:p>
        </p:txBody>
      </p:sp>
    </p:spTree>
    <p:extLst>
      <p:ext uri="{BB962C8B-B14F-4D97-AF65-F5344CB8AC3E}">
        <p14:creationId xmlns:p14="http://schemas.microsoft.com/office/powerpoint/2010/main" val="3137195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اسمح</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توقّع</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charset="0"/>
                <a:ea typeface="ＭＳ Ｐゴシック" charset="0"/>
                <a:cs typeface="ＭＳ Ｐゴシック"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ar-SA" b="1" dirty="0">
                <a:effectLst>
                  <a:glow rad="241300">
                    <a:schemeClr val="tx1"/>
                  </a:glow>
                </a:effectLst>
                <a:latin typeface="Arial" charset="0"/>
                <a:ea typeface="ＭＳ Ｐゴシック" charset="0"/>
                <a:cs typeface="ＭＳ Ｐゴシック" charset="0"/>
              </a:rPr>
              <a:t>توقع من الله أن يعمل على تأديبك لاستعادتك لمجده</a:t>
            </a:r>
            <a:endParaRPr lang="en-US" b="1" dirty="0">
              <a:effectLst>
                <a:glow rad="241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9471930"/>
      </p:ext>
    </p:extLst>
  </p:cSld>
  <p:clrMapOvr>
    <a:overrideClrMapping bg1="lt1" tx1="dk1" bg2="lt2" tx2="dk2" accent1="accent1" accent2="accent2" accent3="accent3" accent4="accent4" accent5="accent5" accent6="accent6" hlink="hlink" folHlink="folHlink"/>
  </p:clrMapOvr>
  <p:transition/>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eaLnBrk="1" hangingPunct="1"/>
            <a:r>
              <a:rPr lang="en-US" b="1">
                <a:solidFill>
                  <a:schemeClr val="bg1"/>
                </a:solidFill>
                <a:latin typeface="Arial" charset="0"/>
                <a:ea typeface="新細明體" charset="0"/>
              </a:rPr>
              <a:t>Summary</a:t>
            </a:r>
          </a:p>
        </p:txBody>
      </p:sp>
      <p:sp>
        <p:nvSpPr>
          <p:cNvPr id="27653" name="Rectangle 5"/>
          <p:cNvSpPr>
            <a:spLocks noChangeArrowheads="1"/>
          </p:cNvSpPr>
          <p:nvPr/>
        </p:nvSpPr>
        <p:spPr bwMode="auto">
          <a:xfrm>
            <a:off x="0" y="592138"/>
            <a:ext cx="8001000" cy="629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R</a:t>
            </a:r>
            <a:r>
              <a:rPr lang="en-US" sz="2800" b="1">
                <a:solidFill>
                  <a:srgbClr val="FFFFCC"/>
                </a:solidFill>
                <a:ea typeface="新細明體" charset="0"/>
                <a:cs typeface="新細明體" charset="0"/>
              </a:rPr>
              <a:t>eunion of Judah and Israel</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E</a:t>
            </a:r>
            <a:r>
              <a:rPr lang="en-US" sz="2800" b="1">
                <a:solidFill>
                  <a:srgbClr val="FFFFCC"/>
                </a:solidFill>
                <a:ea typeface="新細明體" charset="0"/>
                <a:cs typeface="新細明體" charset="0"/>
              </a:rPr>
              <a:t>nemies Defeated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S</a:t>
            </a:r>
            <a:r>
              <a:rPr lang="en-US" sz="2800" b="1">
                <a:solidFill>
                  <a:srgbClr val="FFFFCC"/>
                </a:solidFill>
                <a:ea typeface="新細明體" charset="0"/>
                <a:cs typeface="新細明體" charset="0"/>
              </a:rPr>
              <a:t>hekinah Glory Returned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T</a:t>
            </a:r>
            <a:r>
              <a:rPr lang="en-US" sz="2800" b="1">
                <a:solidFill>
                  <a:srgbClr val="FFFFCC"/>
                </a:solidFill>
                <a:ea typeface="新細明體" charset="0"/>
                <a:cs typeface="新細明體" charset="0"/>
              </a:rPr>
              <a:t>emple Rebuilt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O</a:t>
            </a:r>
            <a:r>
              <a:rPr lang="en-US" sz="2800" b="1">
                <a:solidFill>
                  <a:srgbClr val="FFFFCC"/>
                </a:solidFill>
                <a:ea typeface="新細明體" charset="0"/>
                <a:cs typeface="新細明體" charset="0"/>
              </a:rPr>
              <a:t>rder of Worship Restored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R</a:t>
            </a:r>
            <a:r>
              <a:rPr lang="en-US" sz="2800" b="1">
                <a:solidFill>
                  <a:srgbClr val="FFFFCC"/>
                </a:solidFill>
                <a:ea typeface="新細明體" charset="0"/>
                <a:cs typeface="新細明體" charset="0"/>
              </a:rPr>
              <a:t>edemption (Forgiveness of Sins)</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A</a:t>
            </a:r>
            <a:r>
              <a:rPr lang="en-US" sz="2800" b="1">
                <a:solidFill>
                  <a:srgbClr val="FFFFCC"/>
                </a:solidFill>
                <a:ea typeface="新細明體" charset="0"/>
                <a:cs typeface="新細明體" charset="0"/>
              </a:rPr>
              <a:t>ll will know that I am Yahweh</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T</a:t>
            </a:r>
            <a:r>
              <a:rPr lang="en-US" sz="2800" b="1">
                <a:solidFill>
                  <a:srgbClr val="FFFFCC"/>
                </a:solidFill>
                <a:ea typeface="新細明體" charset="0"/>
                <a:cs typeface="新細明體" charset="0"/>
              </a:rPr>
              <a:t>erritories Restored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I</a:t>
            </a:r>
            <a:r>
              <a:rPr lang="en-US" sz="2800" b="1">
                <a:solidFill>
                  <a:srgbClr val="FFFFCC"/>
                </a:solidFill>
                <a:ea typeface="新細明體" charset="0"/>
                <a:cs typeface="新細明體" charset="0"/>
              </a:rPr>
              <a:t>ndwelling Spirit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O</a:t>
            </a:r>
            <a:r>
              <a:rPr lang="en-US" sz="2800" b="1">
                <a:solidFill>
                  <a:srgbClr val="FFFFCC"/>
                </a:solidFill>
                <a:ea typeface="新細明體" charset="0"/>
                <a:cs typeface="新細明體" charset="0"/>
              </a:rPr>
              <a:t>bedience Guaranteed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N</a:t>
            </a:r>
            <a:r>
              <a:rPr lang="en-US" sz="2800" b="1">
                <a:solidFill>
                  <a:srgbClr val="FFFFCC"/>
                </a:solidFill>
                <a:ea typeface="新細明體" charset="0"/>
                <a:cs typeface="新細明體" charset="0"/>
              </a:rPr>
              <a:t>ew Heart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S</a:t>
            </a:r>
            <a:r>
              <a:rPr lang="en-US" sz="2800" b="1">
                <a:solidFill>
                  <a:srgbClr val="FFFFCC"/>
                </a:solidFill>
                <a:ea typeface="新細明體" charset="0"/>
                <a:cs typeface="新細明體" charset="0"/>
              </a:rPr>
              <a:t>hepherd of Israel</a:t>
            </a:r>
          </a:p>
        </p:txBody>
      </p:sp>
    </p:spTree>
    <p:extLst>
      <p:ext uri="{BB962C8B-B14F-4D97-AF65-F5344CB8AC3E}">
        <p14:creationId xmlns:p14="http://schemas.microsoft.com/office/powerpoint/2010/main" val="1441363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57275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i="0" dirty="0">
                <a:solidFill>
                  <a:srgbClr val="FFFFFF"/>
                </a:solidFill>
                <a:latin typeface="Arial" charset="0"/>
                <a:ea typeface="新細明體" charset="0"/>
              </a:rPr>
              <a:t>التطبيق</a:t>
            </a:r>
            <a:endParaRPr lang="en-US" b="1" i="0" dirty="0">
              <a:solidFill>
                <a:srgbClr val="FFFFFF"/>
              </a:solidFill>
              <a:latin typeface="Arial" charset="0"/>
              <a:ea typeface="新細明體"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كيف تكشف وتظهر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مجد</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الله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كيف قام الله بتأديبك لأجل خطاياك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واستردك</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وأعادك بنعمته؟</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كيف يمكن أن تلاحظ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يد الله </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في أحداث العالم اليوم؟ </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هل ستعود لله حتى يظهر عمله من جديد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286286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20888"/>
            <a:ext cx="9144000" cy="17027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المجد</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686658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334821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خلفية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32000" y="1637429"/>
            <a:ext cx="5080000" cy="4445000"/>
          </a:xfrm>
          <a:prstGeom prst="rect">
            <a:avLst/>
          </a:prstGeom>
        </p:spPr>
      </p:pic>
    </p:spTree>
    <p:extLst>
      <p:ext uri="{BB962C8B-B14F-4D97-AF65-F5344CB8AC3E}">
        <p14:creationId xmlns:p14="http://schemas.microsoft.com/office/powerpoint/2010/main" val="1635160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567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56707"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8"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9"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0"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1"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6712"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The City of Babylon</a:t>
            </a:r>
          </a:p>
        </p:txBody>
      </p:sp>
      <p:pic>
        <p:nvPicPr>
          <p:cNvPr id="456714" name="Picture 12" descr="BABYLONA.gif"/>
          <p:cNvPicPr>
            <a:picLocks noGrp="1" noChangeAspect="1" noChangeArrowheads="1"/>
          </p:cNvPicPr>
          <p:nvPr>
            <p:ph sz="half" idx="2"/>
          </p:nvPr>
        </p:nvPicPr>
        <p:blipFill rotWithShape="1">
          <a:blip r:embed="rId9" cstate="screen">
            <a:extLst>
              <a:ext uri="{28A0092B-C50C-407E-A947-70E740481C1C}">
                <a14:useLocalDpi xmlns:a14="http://schemas.microsoft.com/office/drawing/2010/main"/>
              </a:ext>
            </a:extLst>
          </a:blip>
          <a:srcRect t="4883" b="13101"/>
          <a:stretch/>
        </p:blipFill>
        <p:spPr>
          <a:xfrm>
            <a:off x="0" y="-117988"/>
            <a:ext cx="9144000" cy="6975987"/>
          </a:xfrm>
        </p:spPr>
      </p:pic>
      <p:sp>
        <p:nvSpPr>
          <p:cNvPr id="244749" name="Text Box 13"/>
          <p:cNvSpPr txBox="1">
            <a:spLocks noChangeArrowheads="1"/>
          </p:cNvSpPr>
          <p:nvPr/>
        </p:nvSpPr>
        <p:spPr bwMode="auto">
          <a:xfrm>
            <a:off x="4343400" y="5257800"/>
            <a:ext cx="4800600" cy="1323439"/>
          </a:xfrm>
          <a:prstGeom prst="rect">
            <a:avLst/>
          </a:prstGeom>
          <a:solidFill>
            <a:schemeClr val="tx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rPr>
              <a:t>هل كان هناك مدينة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rPr>
              <a:t> أعظم من بابل ؟</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3" name="Title 12"/>
          <p:cNvSpPr>
            <a:spLocks noGrp="1"/>
          </p:cNvSpPr>
          <p:nvPr>
            <p:ph type="title"/>
          </p:nvPr>
        </p:nvSpPr>
        <p:spPr>
          <a:xfrm>
            <a:off x="2743200" y="-66372"/>
            <a:ext cx="2971800" cy="609600"/>
          </a:xfrm>
          <a:solidFill>
            <a:schemeClr val="tx1"/>
          </a:solidFill>
        </p:spPr>
        <p:txBody>
          <a:bodyPr/>
          <a:lstStyle/>
          <a:p>
            <a:pPr>
              <a:defRPr/>
            </a:pPr>
            <a:r>
              <a:rPr lang="ar-JO" sz="3200" b="1" i="1" dirty="0">
                <a:solidFill>
                  <a:schemeClr val="bg1"/>
                </a:solidFill>
                <a:effectLst/>
                <a:latin typeface="Arial" charset="0"/>
                <a:ea typeface="ＭＳ Ｐゴシック" charset="0"/>
                <a:cs typeface="ＭＳ Ｐゴシック" charset="0"/>
              </a:rPr>
              <a:t>السياق</a:t>
            </a:r>
            <a:endParaRPr lang="en-US" dirty="0">
              <a:effectLst/>
              <a:ea typeface="ＭＳ Ｐゴシック" charset="0"/>
              <a:cs typeface="ＭＳ Ｐゴシック" charset="0"/>
            </a:endParaRPr>
          </a:p>
        </p:txBody>
      </p:sp>
    </p:spTree>
    <p:extLst>
      <p:ext uri="{BB962C8B-B14F-4D97-AF65-F5344CB8AC3E}">
        <p14:creationId xmlns:p14="http://schemas.microsoft.com/office/powerpoint/2010/main" val="106766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6273" name="Title 1"/>
          <p:cNvSpPr>
            <a:spLocks noGrp="1"/>
          </p:cNvSpPr>
          <p:nvPr>
            <p:ph type="title"/>
          </p:nvPr>
        </p:nvSpPr>
        <p:spPr/>
        <p:txBody>
          <a:bodyPr/>
          <a:lstStyle/>
          <a:p>
            <a:r>
              <a:rPr lang="en-US" b="1">
                <a:latin typeface="Arial" charset="0"/>
                <a:ea typeface="ＭＳ Ｐゴシック" charset="0"/>
              </a:rPr>
              <a:t>But does God care about his people under discipline?</a:t>
            </a:r>
          </a:p>
        </p:txBody>
      </p:sp>
      <p:pic>
        <p:nvPicPr>
          <p:cNvPr id="56627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3644900"/>
            <a:ext cx="4572001"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6438" y="2205038"/>
            <a:ext cx="4592637"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rot="20654327">
            <a:off x="-51860" y="1795166"/>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8800" b="1" dirty="0">
                <a:solidFill>
                  <a:srgbClr val="FFFF00"/>
                </a:solidFill>
                <a:effectLst>
                  <a:glow rad="152400">
                    <a:srgbClr val="000000"/>
                  </a:glow>
                </a:effectLst>
              </a:rPr>
              <a:t>You bet!</a:t>
            </a:r>
          </a:p>
        </p:txBody>
      </p:sp>
    </p:spTree>
    <p:extLst>
      <p:ext uri="{BB962C8B-B14F-4D97-AF65-F5344CB8AC3E}">
        <p14:creationId xmlns:p14="http://schemas.microsoft.com/office/powerpoint/2010/main" val="37497565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0223" name="Group 47"/>
          <p:cNvGraphicFramePr>
            <a:graphicFrameLocks noGrp="1"/>
          </p:cNvGraphicFramePr>
          <p:nvPr>
            <p:extLst>
              <p:ext uri="{D42A27DB-BD31-4B8C-83A1-F6EECF244321}">
                <p14:modId xmlns:p14="http://schemas.microsoft.com/office/powerpoint/2010/main" val="2745842173"/>
              </p:ext>
            </p:extLst>
          </p:nvPr>
        </p:nvGraphicFramePr>
        <p:xfrm>
          <a:off x="0" y="838200"/>
          <a:ext cx="9144000" cy="5927784"/>
        </p:xfrm>
        <a:graphic>
          <a:graphicData uri="http://schemas.openxmlformats.org/drawingml/2006/table">
            <a:tbl>
              <a:tblPr/>
              <a:tblGrid>
                <a:gridCol w="2341563">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3271837">
                  <a:extLst>
                    <a:ext uri="{9D8B030D-6E8A-4147-A177-3AD203B41FA5}">
                      <a16:colId xmlns:a16="http://schemas.microsoft.com/office/drawing/2014/main" val="20002"/>
                    </a:ext>
                  </a:extLst>
                </a:gridCol>
              </a:tblGrid>
              <a:tr h="761944">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4400" b="1" i="0" u="none" strike="noStrike" cap="none" normalizeH="0" baseline="0" dirty="0">
                        <a:ln>
                          <a:noFill/>
                        </a:ln>
                        <a:solidFill>
                          <a:schemeClr val="tx1"/>
                        </a:solidFill>
                        <a:effectLst/>
                        <a:latin typeface="Times New Roman"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3300" b="1" i="0" u="sng" strike="noStrike" cap="none" normalizeH="0" baseline="0" dirty="0">
                          <a:ln>
                            <a:noFill/>
                          </a:ln>
                          <a:solidFill>
                            <a:srgbClr val="FFFFFF"/>
                          </a:solidFill>
                          <a:effectLst/>
                          <a:latin typeface="Helvetica Black" charset="0"/>
                          <a:ea typeface="ＭＳ Ｐゴシック" charset="0"/>
                          <a:cs typeface="Times New Roman" charset="0"/>
                        </a:rPr>
                        <a:t>Daniel</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3300" b="1" i="0" u="sng" strike="noStrike" cap="none" normalizeH="0" baseline="0" dirty="0">
                          <a:ln>
                            <a:noFill/>
                          </a:ln>
                          <a:solidFill>
                            <a:srgbClr val="FFFFFF"/>
                          </a:solidFill>
                          <a:effectLst/>
                          <a:latin typeface="Helvetica Black" charset="0"/>
                          <a:ea typeface="ＭＳ Ｐゴシック" charset="0"/>
                          <a:cs typeface="Times New Roman" charset="0"/>
                        </a:rPr>
                        <a:t>Ezekiel</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extLst>
                  <a:ext uri="{0D108BD9-81ED-4DB2-BD59-A6C34878D82A}">
                    <a16:rowId xmlns:a16="http://schemas.microsoft.com/office/drawing/2014/main" val="1000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Date</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605-536</a:t>
                      </a:r>
                      <a:endParaRPr kumimoji="1" lang="en-US" altLang="zh-CN" sz="18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597-570</a:t>
                      </a:r>
                      <a:endParaRPr kumimoji="1" lang="en-US" altLang="zh-CN" sz="18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1"/>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Beginning of Ministry</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First invasion of Nebuchadnezzar</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Second invasion of Nebuchadnezzar</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2"/>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End of Ministry</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After the exile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In the exile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3"/>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Ministry Length </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Longer </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(70 years)</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Shorter </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(27 years)</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4"/>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Restoration</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Political</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Religious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5"/>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God</a:t>
                      </a:r>
                      <a:r>
                        <a:rPr kumimoji="1" lang="fr-FR"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a:t>
                      </a: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s</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Sovereignty</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Glory/Holiness</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6"/>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Occupation</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Administrator/prophet</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Priest/Prophet</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7"/>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Style</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Abstract</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Concrete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8"/>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Book Length</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12 chapters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48 chapters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9"/>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Subjects</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Nations &amp; Israel</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Israel &amp; Nations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1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Proclamations</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Private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Public</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
        <p:nvSpPr>
          <p:cNvPr id="567338" name="Text Box 44"/>
          <p:cNvSpPr txBox="1">
            <a:spLocks noChangeArrowheads="1"/>
          </p:cNvSpPr>
          <p:nvPr/>
        </p:nvSpPr>
        <p:spPr bwMode="auto">
          <a:xfrm>
            <a:off x="8501063" y="9207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kumimoji="1" lang="en-US" sz="2000" b="1">
                <a:solidFill>
                  <a:srgbClr val="FFFFFF"/>
                </a:solidFill>
                <a:ea typeface="新細明體" charset="0"/>
                <a:cs typeface="新細明體" charset="0"/>
              </a:rPr>
              <a:t>561</a:t>
            </a:r>
          </a:p>
        </p:txBody>
      </p:sp>
      <p:sp>
        <p:nvSpPr>
          <p:cNvPr id="567339" name="Rectangle 2"/>
          <p:cNvSpPr>
            <a:spLocks noGrp="1" noChangeArrowheads="1"/>
          </p:cNvSpPr>
          <p:nvPr>
            <p:ph type="ctrTitle"/>
          </p:nvPr>
        </p:nvSpPr>
        <p:spPr>
          <a:xfrm>
            <a:off x="539750" y="80963"/>
            <a:ext cx="7918450" cy="684212"/>
          </a:xfrm>
          <a:solidFill>
            <a:srgbClr val="FFFFFF"/>
          </a:solidFill>
          <a:ln>
            <a:solidFill>
              <a:srgbClr val="FFFFFF"/>
            </a:solidFill>
            <a:miter lim="800000"/>
            <a:headEnd/>
            <a:tailEnd/>
          </a:ln>
        </p:spPr>
        <p:txBody>
          <a:bodyPr/>
          <a:lstStyle/>
          <a:p>
            <a:pPr algn="ctr" eaLnBrk="1" hangingPunct="1"/>
            <a:r>
              <a:rPr kumimoji="1" lang="en-US" altLang="zh-CN" b="1" i="0">
                <a:solidFill>
                  <a:schemeClr val="bg1"/>
                </a:solidFill>
                <a:latin typeface="Arial" charset="0"/>
                <a:ea typeface="宋体" charset="0"/>
                <a:cs typeface="宋体" charset="0"/>
              </a:rPr>
              <a:t>Contrasting the Exilic Prophets</a:t>
            </a:r>
            <a:endParaRPr kumimoji="1" lang="en-US" b="1" i="0">
              <a:solidFill>
                <a:schemeClr val="bg1"/>
              </a:solidFill>
              <a:latin typeface="Arial" charset="0"/>
              <a:ea typeface="新細明體" charset="0"/>
            </a:endParaRPr>
          </a:p>
        </p:txBody>
      </p:sp>
    </p:spTree>
    <p:extLst>
      <p:ext uri="{BB962C8B-B14F-4D97-AF65-F5344CB8AC3E}">
        <p14:creationId xmlns:p14="http://schemas.microsoft.com/office/powerpoint/2010/main" val="3270525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9345" name="Picture 1" descr="next-step-to-holiness-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7772400" cy="1143000"/>
          </a:xfrm>
        </p:spPr>
        <p:txBody>
          <a:bodyPr anchor="ctr"/>
          <a:lstStyle/>
          <a:p>
            <a:pPr algn="l" eaLnBrk="1" hangingPunct="1">
              <a:buClr>
                <a:schemeClr val="tx2"/>
              </a:buClr>
              <a:defRPr/>
            </a:pPr>
            <a:r>
              <a:rPr lang="en-US" altLang="zh-TW" b="1">
                <a:effectLst>
                  <a:glow rad="177800">
                    <a:schemeClr val="bg1"/>
                  </a:glow>
                </a:effectLst>
                <a:latin typeface="Arial" charset="0"/>
                <a:ea typeface="新細明體" charset="0"/>
              </a:rPr>
              <a:t>Key Themes</a:t>
            </a:r>
            <a:endParaRPr lang="zh-TW" b="1">
              <a:effectLst>
                <a:glow rad="177800">
                  <a:schemeClr val="bg1"/>
                </a:glow>
              </a:effectLst>
              <a:latin typeface="Arial" charset="0"/>
              <a:ea typeface="新細明體" charset="0"/>
            </a:endParaRPr>
          </a:p>
        </p:txBody>
      </p:sp>
      <p:pic>
        <p:nvPicPr>
          <p:cNvPr id="569347" name="Picture 1028" descr="grbo012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6138" y="-100013"/>
            <a:ext cx="3922712" cy="213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2699792" y="3573016"/>
            <a:ext cx="6444208" cy="2362200"/>
          </a:xfrm>
          <a:prstGeom prst="rect">
            <a:avLst/>
          </a:prstGeom>
          <a:noFill/>
          <a:ln w="9525">
            <a:noFill/>
            <a:miter lim="800000"/>
            <a:headEnd/>
            <a:tailEnd/>
          </a:ln>
          <a:effectLst/>
        </p:spPr>
        <p:txBody>
          <a:bodyPr lIns="92075" tIns="46038" rIns="92075" bIns="46038" anchor="ctr"/>
          <a:lstStyle/>
          <a:p>
            <a:pPr algn="ctr" eaLnBrk="1" hangingPunct="1">
              <a:spcBef>
                <a:spcPct val="20000"/>
              </a:spcBef>
              <a:buClr>
                <a:srgbClr val="FFCC66"/>
              </a:buClr>
              <a:defRPr/>
            </a:pPr>
            <a:r>
              <a:rPr lang="en-US" altLang="zh-TW" sz="3600" b="1" dirty="0">
                <a:solidFill>
                  <a:srgbClr val="FFFFFF"/>
                </a:solidFill>
                <a:effectLst>
                  <a:glow rad="177800">
                    <a:srgbClr val="000000"/>
                  </a:glow>
                </a:effectLst>
                <a:cs typeface="Arial" charset="0"/>
              </a:rPr>
              <a:t>God</a:t>
            </a:r>
            <a:r>
              <a:rPr lang="fr-FR" altLang="zh-TW" sz="3600" b="1" dirty="0">
                <a:solidFill>
                  <a:srgbClr val="FFFFFF"/>
                </a:solidFill>
                <a:effectLst>
                  <a:glow rad="177800">
                    <a:srgbClr val="000000"/>
                  </a:glow>
                </a:effectLst>
                <a:cs typeface="Arial" charset="0"/>
              </a:rPr>
              <a:t>'</a:t>
            </a:r>
            <a:r>
              <a:rPr lang="en-US" altLang="zh-TW" sz="3600" b="1" dirty="0">
                <a:solidFill>
                  <a:srgbClr val="FFFFFF"/>
                </a:solidFill>
                <a:effectLst>
                  <a:glow rad="177800">
                    <a:srgbClr val="000000"/>
                  </a:glow>
                </a:effectLst>
                <a:cs typeface="Arial" charset="0"/>
              </a:rPr>
              <a:t>s Sovereignty</a:t>
            </a:r>
          </a:p>
          <a:p>
            <a:pPr algn="ctr" eaLnBrk="1" hangingPunct="1">
              <a:spcBef>
                <a:spcPct val="20000"/>
              </a:spcBef>
              <a:buClr>
                <a:srgbClr val="FFCC66"/>
              </a:buClr>
              <a:defRPr/>
            </a:pPr>
            <a:r>
              <a:rPr lang="en-US" altLang="zh-TW" sz="3600" b="1" dirty="0">
                <a:solidFill>
                  <a:srgbClr val="FFFFFF"/>
                </a:solidFill>
                <a:effectLst>
                  <a:glow rad="177800">
                    <a:srgbClr val="000000"/>
                  </a:glow>
                </a:effectLst>
                <a:cs typeface="Arial" charset="0"/>
              </a:rPr>
              <a:t>God</a:t>
            </a:r>
            <a:r>
              <a:rPr lang="fr-FR" altLang="zh-TW" sz="3600" b="1" dirty="0">
                <a:solidFill>
                  <a:srgbClr val="FFFFFF"/>
                </a:solidFill>
                <a:effectLst>
                  <a:glow rad="177800">
                    <a:srgbClr val="000000"/>
                  </a:glow>
                </a:effectLst>
                <a:cs typeface="Arial" charset="0"/>
              </a:rPr>
              <a:t>'</a:t>
            </a:r>
            <a:r>
              <a:rPr lang="en-US" altLang="zh-TW" sz="3600" b="1" dirty="0">
                <a:solidFill>
                  <a:srgbClr val="FFFFFF"/>
                </a:solidFill>
                <a:effectLst>
                  <a:glow rad="177800">
                    <a:srgbClr val="000000"/>
                  </a:glow>
                </a:effectLst>
                <a:cs typeface="Arial" charset="0"/>
              </a:rPr>
              <a:t>s Holiness (Holy Name)</a:t>
            </a:r>
          </a:p>
        </p:txBody>
      </p:sp>
    </p:spTree>
    <p:extLst>
      <p:ext uri="{BB962C8B-B14F-4D97-AF65-F5344CB8AC3E}">
        <p14:creationId xmlns:p14="http://schemas.microsoft.com/office/powerpoint/2010/main" val="137265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7">
                                            <p:txEl>
                                              <p:pRg st="0" end="0"/>
                                            </p:txEl>
                                          </p:spTgt>
                                        </p:tgtEl>
                                        <p:attrNameLst>
                                          <p:attrName>style.visibility</p:attrName>
                                        </p:attrNameLst>
                                      </p:cBhvr>
                                      <p:to>
                                        <p:strVal val="visible"/>
                                      </p:to>
                                    </p:set>
                                    <p:anim calcmode="lin" valueType="num">
                                      <p:cBhvr additive="base">
                                        <p:cTn id="7" dur="75" fill="hold"/>
                                        <p:tgtEl>
                                          <p:spTgt spid="3891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8917">
                                            <p:txEl>
                                              <p:pRg st="1" end="1"/>
                                            </p:txEl>
                                          </p:spTgt>
                                        </p:tgtEl>
                                        <p:attrNameLst>
                                          <p:attrName>style.visibility</p:attrName>
                                        </p:attrNameLst>
                                      </p:cBhvr>
                                      <p:to>
                                        <p:strVal val="visible"/>
                                      </p:to>
                                    </p:set>
                                    <p:anim calcmode="lin" valueType="num">
                                      <p:cBhvr additive="base">
                                        <p:cTn id="13" dur="75" fill="hold"/>
                                        <p:tgtEl>
                                          <p:spTgt spid="38917">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891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7139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solidFill>
                <a:srgbClr val="FFFFFF"/>
              </a:solidFill>
            </a:endParaRPr>
          </a:p>
        </p:txBody>
      </p:sp>
      <p:pic>
        <p:nvPicPr>
          <p:cNvPr id="571395" name="Picture 2" descr="YHW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3914775"/>
            <a:ext cx="8816975" cy="253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1396" name="Picture 2" descr="YHW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275" y="490538"/>
            <a:ext cx="8816975" cy="369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7" name="Title 1"/>
          <p:cNvSpPr txBox="1">
            <a:spLocks/>
          </p:cNvSpPr>
          <p:nvPr/>
        </p:nvSpPr>
        <p:spPr bwMode="auto">
          <a:xfrm>
            <a:off x="179388" y="1700213"/>
            <a:ext cx="3168650" cy="1279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000000"/>
                </a:solidFill>
              </a:rPr>
              <a:t>YHWH or Yahweh</a:t>
            </a:r>
            <a:br>
              <a:rPr lang="en-US" b="1" dirty="0">
                <a:solidFill>
                  <a:srgbClr val="000000"/>
                </a:solidFill>
              </a:rPr>
            </a:br>
            <a:r>
              <a:rPr lang="ru-RU" b="1" dirty="0">
                <a:solidFill>
                  <a:srgbClr val="000000"/>
                </a:solidFill>
              </a:rPr>
              <a:t>"</a:t>
            </a:r>
            <a:r>
              <a:rPr lang="en-US" b="1" dirty="0">
                <a:solidFill>
                  <a:srgbClr val="000000"/>
                </a:solidFill>
              </a:rPr>
              <a:t>the L</a:t>
            </a:r>
            <a:r>
              <a:rPr lang="en-US" sz="2000" b="1" dirty="0">
                <a:solidFill>
                  <a:srgbClr val="000000"/>
                </a:solidFill>
              </a:rPr>
              <a:t>ORD</a:t>
            </a:r>
            <a:r>
              <a:rPr lang="ru-RU" b="1" dirty="0">
                <a:solidFill>
                  <a:srgbClr val="000000"/>
                </a:solidFill>
              </a:rPr>
              <a:t>"</a:t>
            </a:r>
            <a:endParaRPr lang="en-US" b="1" dirty="0">
              <a:solidFill>
                <a:srgbClr val="000000"/>
              </a:solidFill>
            </a:endParaRPr>
          </a:p>
          <a:p>
            <a:pPr algn="ctr"/>
            <a:r>
              <a:rPr lang="en-US" b="1" dirty="0">
                <a:solidFill>
                  <a:srgbClr val="000000"/>
                </a:solidFill>
              </a:rPr>
              <a:t>(what was written)</a:t>
            </a:r>
          </a:p>
        </p:txBody>
      </p:sp>
      <p:sp>
        <p:nvSpPr>
          <p:cNvPr id="571398" name="Title 1"/>
          <p:cNvSpPr txBox="1">
            <a:spLocks/>
          </p:cNvSpPr>
          <p:nvPr/>
        </p:nvSpPr>
        <p:spPr bwMode="auto">
          <a:xfrm>
            <a:off x="5795963" y="1700213"/>
            <a:ext cx="3168650" cy="1279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rgbClr val="000000"/>
                </a:solidFill>
              </a:rPr>
              <a:t>Adonai</a:t>
            </a:r>
            <a:br>
              <a:rPr lang="en-US" b="1" dirty="0">
                <a:solidFill>
                  <a:srgbClr val="000000"/>
                </a:solidFill>
              </a:rPr>
            </a:br>
            <a:r>
              <a:rPr lang="ru-RU" b="1" dirty="0">
                <a:solidFill>
                  <a:srgbClr val="000000"/>
                </a:solidFill>
              </a:rPr>
              <a:t>"</a:t>
            </a:r>
            <a:r>
              <a:rPr lang="en-US" b="1" dirty="0">
                <a:solidFill>
                  <a:srgbClr val="000000"/>
                </a:solidFill>
              </a:rPr>
              <a:t>the Lord</a:t>
            </a:r>
            <a:r>
              <a:rPr lang="ru-RU" b="1" dirty="0">
                <a:solidFill>
                  <a:srgbClr val="000000"/>
                </a:solidFill>
              </a:rPr>
              <a:t>"</a:t>
            </a:r>
            <a:endParaRPr lang="en-US" b="1" dirty="0">
              <a:solidFill>
                <a:srgbClr val="000000"/>
              </a:solidFill>
            </a:endParaRPr>
          </a:p>
          <a:p>
            <a:pPr algn="ctr"/>
            <a:r>
              <a:rPr lang="en-US" b="1" dirty="0">
                <a:solidFill>
                  <a:srgbClr val="000000"/>
                </a:solidFill>
              </a:rPr>
              <a:t>(what was spoken)</a:t>
            </a:r>
          </a:p>
        </p:txBody>
      </p:sp>
      <p:sp>
        <p:nvSpPr>
          <p:cNvPr id="571399" name="Title 1"/>
          <p:cNvSpPr txBox="1">
            <a:spLocks/>
          </p:cNvSpPr>
          <p:nvPr/>
        </p:nvSpPr>
        <p:spPr bwMode="auto">
          <a:xfrm>
            <a:off x="34925" y="5084763"/>
            <a:ext cx="9037638" cy="17287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b="1" dirty="0">
                <a:solidFill>
                  <a:srgbClr val="000000"/>
                </a:solidFill>
              </a:rPr>
              <a:t>"</a:t>
            </a:r>
            <a:r>
              <a:rPr lang="en-US" b="1" dirty="0">
                <a:solidFill>
                  <a:srgbClr val="000000"/>
                </a:solidFill>
              </a:rPr>
              <a:t>Jehovah</a:t>
            </a:r>
            <a:r>
              <a:rPr lang="ru-RU" b="1" dirty="0">
                <a:solidFill>
                  <a:srgbClr val="000000"/>
                </a:solidFill>
              </a:rPr>
              <a:t>"</a:t>
            </a:r>
            <a:r>
              <a:rPr lang="en-US" b="1" dirty="0">
                <a:solidFill>
                  <a:srgbClr val="000000"/>
                </a:solidFill>
              </a:rPr>
              <a:t> or </a:t>
            </a:r>
            <a:r>
              <a:rPr lang="ru-RU" b="1" dirty="0">
                <a:solidFill>
                  <a:srgbClr val="000000"/>
                </a:solidFill>
              </a:rPr>
              <a:t>"</a:t>
            </a:r>
            <a:r>
              <a:rPr lang="en-US" b="1" dirty="0" err="1">
                <a:solidFill>
                  <a:srgbClr val="000000"/>
                </a:solidFill>
              </a:rPr>
              <a:t>Yehovah</a:t>
            </a:r>
            <a:r>
              <a:rPr lang="ru-RU" b="1" dirty="0">
                <a:solidFill>
                  <a:srgbClr val="000000"/>
                </a:solidFill>
              </a:rPr>
              <a:t>"</a:t>
            </a:r>
            <a:br>
              <a:rPr lang="en-US" b="1" dirty="0">
                <a:solidFill>
                  <a:srgbClr val="000000"/>
                </a:solidFill>
              </a:rPr>
            </a:br>
            <a:r>
              <a:rPr lang="en-US" sz="2000" b="1" dirty="0">
                <a:solidFill>
                  <a:srgbClr val="000000"/>
                </a:solidFill>
              </a:rPr>
              <a:t>This combines the consonants and vowels by later scribes to remind readers of the tension between what was written and what was spoken.  The actual pronunciation of YHWH is unknown as Jews feared uttering the name of God at all, lest they use it improperly.</a:t>
            </a:r>
          </a:p>
        </p:txBody>
      </p:sp>
      <p:sp>
        <p:nvSpPr>
          <p:cNvPr id="571400" name="Title 1"/>
          <p:cNvSpPr txBox="1">
            <a:spLocks/>
          </p:cNvSpPr>
          <p:nvPr/>
        </p:nvSpPr>
        <p:spPr bwMode="auto">
          <a:xfrm>
            <a:off x="1547813" y="3357563"/>
            <a:ext cx="2160587" cy="431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consonants</a:t>
            </a:r>
          </a:p>
        </p:txBody>
      </p:sp>
      <p:sp>
        <p:nvSpPr>
          <p:cNvPr id="571401" name="Title 1"/>
          <p:cNvSpPr txBox="1">
            <a:spLocks/>
          </p:cNvSpPr>
          <p:nvPr/>
        </p:nvSpPr>
        <p:spPr bwMode="auto">
          <a:xfrm>
            <a:off x="5148263" y="3357563"/>
            <a:ext cx="2160587" cy="431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vowels</a:t>
            </a:r>
          </a:p>
        </p:txBody>
      </p:sp>
      <p:sp>
        <p:nvSpPr>
          <p:cNvPr id="2" name="Title 1"/>
          <p:cNvSpPr>
            <a:spLocks noGrp="1"/>
          </p:cNvSpPr>
          <p:nvPr>
            <p:ph type="title"/>
          </p:nvPr>
        </p:nvSpPr>
        <p:spPr>
          <a:xfrm>
            <a:off x="1547813" y="-9525"/>
            <a:ext cx="6048375" cy="630238"/>
          </a:xfrm>
          <a:solidFill>
            <a:srgbClr val="660066"/>
          </a:solidFill>
        </p:spPr>
        <p:txBody>
          <a:bodyPr/>
          <a:lstStyle/>
          <a:p>
            <a:pPr>
              <a:defRPr/>
            </a:pPr>
            <a:r>
              <a:rPr lang="en-US" dirty="0"/>
              <a:t>The Name Jehovah</a:t>
            </a:r>
          </a:p>
        </p:txBody>
      </p:sp>
    </p:spTree>
    <p:extLst>
      <p:ext uri="{BB962C8B-B14F-4D97-AF65-F5344CB8AC3E}">
        <p14:creationId xmlns:p14="http://schemas.microsoft.com/office/powerpoint/2010/main" val="1225217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2417" name="Picture 1" descr="next-step-to-holiness-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7772400" cy="1143000"/>
          </a:xfrm>
        </p:spPr>
        <p:txBody>
          <a:bodyPr anchor="ctr"/>
          <a:lstStyle/>
          <a:p>
            <a:pPr algn="l" eaLnBrk="1" hangingPunct="1">
              <a:buClr>
                <a:schemeClr val="tx2"/>
              </a:buClr>
              <a:defRPr/>
            </a:pPr>
            <a:r>
              <a:rPr lang="en-US" altLang="zh-TW" b="1">
                <a:effectLst>
                  <a:glow rad="177800">
                    <a:schemeClr val="bg1"/>
                  </a:glow>
                </a:effectLst>
                <a:latin typeface="Arial" charset="0"/>
                <a:ea typeface="新細明體" charset="0"/>
              </a:rPr>
              <a:t>Key Themes</a:t>
            </a:r>
            <a:endParaRPr lang="zh-TW" b="1">
              <a:effectLst>
                <a:glow rad="177800">
                  <a:schemeClr val="bg1"/>
                </a:glow>
              </a:effectLst>
              <a:latin typeface="Arial" charset="0"/>
              <a:ea typeface="新細明體" charset="0"/>
            </a:endParaRPr>
          </a:p>
        </p:txBody>
      </p:sp>
      <p:pic>
        <p:nvPicPr>
          <p:cNvPr id="572419" name="Picture 1028" descr="grbo012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6138" y="-100013"/>
            <a:ext cx="3922712" cy="213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2699792" y="4019128"/>
            <a:ext cx="6444208" cy="2362200"/>
          </a:xfrm>
          <a:prstGeom prst="rect">
            <a:avLst/>
          </a:prstGeom>
          <a:noFill/>
          <a:ln w="9525">
            <a:noFill/>
            <a:miter lim="800000"/>
            <a:headEnd/>
            <a:tailEnd/>
          </a:ln>
          <a:effectLst/>
        </p:spPr>
        <p:txBody>
          <a:bodyPr lIns="92075" tIns="46038" rIns="92075" bIns="46038" anchor="ctr"/>
          <a:lstStyle/>
          <a:p>
            <a:pPr algn="ctr" eaLnBrk="1" hangingPunct="1">
              <a:spcBef>
                <a:spcPct val="20000"/>
              </a:spcBef>
              <a:buClr>
                <a:srgbClr val="FFCC66"/>
              </a:buClr>
              <a:defRPr/>
            </a:pPr>
            <a:r>
              <a:rPr lang="en-US" altLang="zh-TW" sz="3600" b="1" dirty="0">
                <a:solidFill>
                  <a:srgbClr val="FFFFFF"/>
                </a:solidFill>
                <a:effectLst>
                  <a:glow rad="177800">
                    <a:srgbClr val="000000"/>
                  </a:glow>
                </a:effectLst>
                <a:cs typeface="Arial" charset="0"/>
              </a:rPr>
              <a:t>God</a:t>
            </a:r>
            <a:r>
              <a:rPr lang="fr-FR" altLang="zh-TW" sz="3600" b="1" dirty="0">
                <a:solidFill>
                  <a:srgbClr val="FFFFFF"/>
                </a:solidFill>
                <a:effectLst>
                  <a:glow rad="177800">
                    <a:srgbClr val="000000"/>
                  </a:glow>
                </a:effectLst>
                <a:cs typeface="Arial" charset="0"/>
              </a:rPr>
              <a:t>'</a:t>
            </a:r>
            <a:r>
              <a:rPr lang="en-US" altLang="zh-TW" sz="3600" b="1" dirty="0">
                <a:solidFill>
                  <a:srgbClr val="FFFFFF"/>
                </a:solidFill>
                <a:effectLst>
                  <a:glow rad="177800">
                    <a:srgbClr val="000000"/>
                  </a:glow>
                </a:effectLst>
                <a:cs typeface="Arial" charset="0"/>
              </a:rPr>
              <a:t>s Sovereignty</a:t>
            </a:r>
          </a:p>
          <a:p>
            <a:pPr algn="ctr" eaLnBrk="1" hangingPunct="1">
              <a:spcBef>
                <a:spcPct val="20000"/>
              </a:spcBef>
              <a:buClr>
                <a:srgbClr val="FFCC66"/>
              </a:buClr>
              <a:defRPr/>
            </a:pPr>
            <a:r>
              <a:rPr lang="en-US" altLang="zh-TW" sz="3600" b="1" dirty="0">
                <a:solidFill>
                  <a:srgbClr val="FFFFFF"/>
                </a:solidFill>
                <a:effectLst>
                  <a:glow rad="177800">
                    <a:srgbClr val="000000"/>
                  </a:glow>
                </a:effectLst>
                <a:cs typeface="Arial" charset="0"/>
              </a:rPr>
              <a:t>God</a:t>
            </a:r>
            <a:r>
              <a:rPr lang="fr-FR" altLang="zh-TW" sz="3600" b="1" dirty="0">
                <a:solidFill>
                  <a:srgbClr val="FFFFFF"/>
                </a:solidFill>
                <a:effectLst>
                  <a:glow rad="177800">
                    <a:srgbClr val="000000"/>
                  </a:glow>
                </a:effectLst>
                <a:cs typeface="Arial" charset="0"/>
              </a:rPr>
              <a:t>'</a:t>
            </a:r>
            <a:r>
              <a:rPr lang="en-US" altLang="zh-TW" sz="3600" b="1" dirty="0">
                <a:solidFill>
                  <a:srgbClr val="FFFFFF"/>
                </a:solidFill>
                <a:effectLst>
                  <a:glow rad="177800">
                    <a:srgbClr val="000000"/>
                  </a:glow>
                </a:effectLst>
                <a:cs typeface="Arial" charset="0"/>
              </a:rPr>
              <a:t>s Holiness (Holy Name)</a:t>
            </a:r>
          </a:p>
          <a:p>
            <a:pPr algn="ctr" eaLnBrk="1" hangingPunct="1">
              <a:spcBef>
                <a:spcPct val="20000"/>
              </a:spcBef>
              <a:buClr>
                <a:srgbClr val="FFCC66"/>
              </a:buClr>
              <a:defRPr/>
            </a:pPr>
            <a:r>
              <a:rPr lang="en-US" altLang="zh-TW" sz="3600" b="1" dirty="0">
                <a:solidFill>
                  <a:srgbClr val="FFFFFF"/>
                </a:solidFill>
                <a:effectLst>
                  <a:glow rad="177800">
                    <a:srgbClr val="000000"/>
                  </a:glow>
                </a:effectLst>
                <a:cs typeface="Arial" charset="0"/>
              </a:rPr>
              <a:t>The Glory of the L</a:t>
            </a:r>
            <a:r>
              <a:rPr lang="en-US" altLang="zh-TW" sz="3200" b="1" dirty="0">
                <a:solidFill>
                  <a:srgbClr val="FFFFFF"/>
                </a:solidFill>
                <a:effectLst>
                  <a:glow rad="177800">
                    <a:srgbClr val="000000"/>
                  </a:glow>
                </a:effectLst>
                <a:cs typeface="Arial" charset="0"/>
              </a:rPr>
              <a:t>ORD</a:t>
            </a:r>
            <a:endParaRPr lang="zh-TW" altLang="en-US" sz="4000" b="1" dirty="0">
              <a:solidFill>
                <a:srgbClr val="FFFFFF"/>
              </a:solidFill>
              <a:effectLst>
                <a:glow rad="177800">
                  <a:srgbClr val="000000"/>
                </a:glow>
              </a:effectLst>
              <a:ea typeface="新細明體" charset="0"/>
              <a:cs typeface="新細明體" charset="0"/>
            </a:endParaRPr>
          </a:p>
        </p:txBody>
      </p:sp>
    </p:spTree>
    <p:extLst>
      <p:ext uri="{BB962C8B-B14F-4D97-AF65-F5344CB8AC3E}">
        <p14:creationId xmlns:p14="http://schemas.microsoft.com/office/powerpoint/2010/main" val="2426755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7">
                                            <p:txEl>
                                              <p:pRg st="2" end="2"/>
                                            </p:txEl>
                                          </p:spTgt>
                                        </p:tgtEl>
                                        <p:attrNameLst>
                                          <p:attrName>style.visibility</p:attrName>
                                        </p:attrNameLst>
                                      </p:cBhvr>
                                      <p:to>
                                        <p:strVal val="visible"/>
                                      </p:to>
                                    </p:set>
                                    <p:anim calcmode="lin" valueType="num">
                                      <p:cBhvr additive="base">
                                        <p:cTn id="7" dur="75" fill="hold"/>
                                        <p:tgtEl>
                                          <p:spTgt spid="38917">
                                            <p:txEl>
                                              <p:pRg st="2" end="2"/>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نهـ. فر</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 جل</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بحـ.متو</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r>
              <a:rPr kumimoji="0" lang="ar-JO"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تزيين       </a:t>
            </a:r>
            <a:endPar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r>
              <a:rPr kumimoji="0" lang="ar-JO"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المرحلة </a:t>
            </a: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 ميـ</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حا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نين</a:t>
            </a:r>
            <a:r>
              <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a:t>
            </a: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أش</a:t>
            </a:r>
            <a:r>
              <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كنع</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أورش</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جب. نيب</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D83104"/>
                </a:solidFill>
                <a:effectLst/>
                <a:uLnTx/>
                <a:uFillTx/>
                <a:latin typeface="Arial"/>
                <a:ea typeface="ＭＳ Ｐゴシック" charset="0"/>
                <a:cs typeface="Arial"/>
              </a:rPr>
              <a:t>المملكة الشمالية :</a:t>
            </a:r>
            <a:endParaRPr kumimoji="0" lang="en-US" sz="3600" b="1" i="0" u="none" strike="noStrike" kern="1200" cap="none" spc="0" normalizeH="0" baseline="0" noProof="0" dirty="0">
              <a:ln>
                <a:noFill/>
              </a:ln>
              <a:solidFill>
                <a:srgbClr val="FF5008"/>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1A0004"/>
                </a:solidFill>
                <a:effectLst/>
                <a:uLnTx/>
                <a:uFillTx/>
                <a:latin typeface="Arial"/>
                <a:ea typeface="ＭＳ Ｐゴシック" charset="0"/>
                <a:cs typeface="Arial"/>
              </a:rPr>
              <a:t>( 722 ق. م )     إسرائيل </a:t>
            </a:r>
            <a:endParaRPr kumimoji="0" lang="en-US" sz="3600" b="1" i="0" u="none" strike="noStrike" kern="1200" cap="none" spc="0" normalizeH="0" baseline="0" noProof="0" dirty="0">
              <a:ln>
                <a:noFill/>
              </a:ln>
              <a:solidFill>
                <a:srgbClr val="1A0004"/>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sng" strike="noStrike" kern="1200" cap="none" spc="0" normalizeH="0" baseline="0" noProof="0" dirty="0">
                <a:ln>
                  <a:noFill/>
                </a:ln>
                <a:solidFill>
                  <a:srgbClr val="790015"/>
                </a:solidFill>
                <a:effectLst/>
                <a:uLnTx/>
                <a:uFillTx/>
                <a:latin typeface="Arial"/>
                <a:ea typeface="ＭＳ Ｐゴシック" charset="0"/>
                <a:cs typeface="Arial"/>
              </a:rPr>
              <a:t>الشتات اليهودي الكبير</a:t>
            </a:r>
            <a:endParaRPr kumimoji="0" lang="en-US" sz="3600" b="1" i="1" u="sng" strike="noStrike" kern="1200" cap="none" spc="0" normalizeH="0" baseline="0" noProof="0" dirty="0">
              <a:ln>
                <a:noFill/>
              </a:ln>
              <a:solidFill>
                <a:srgbClr val="790015"/>
              </a:solidFill>
              <a:effectLst/>
              <a:uLnTx/>
              <a:uFillTx/>
              <a:latin typeface="Arial"/>
              <a:ea typeface="ＭＳ Ｐゴシック" charset="0"/>
              <a:cs typeface="Arial"/>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ملكية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grpSp>
        <p:sp>
          <p:nvSpPr>
            <p:cNvPr id="104516"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الشمال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الجنوب</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200</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أشور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04504"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إسرائيل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يهوذا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10</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48</a:t>
            </a:r>
          </a:p>
        </p:txBody>
      </p:sp>
      <p:sp>
        <p:nvSpPr>
          <p:cNvPr id="104507"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Comic Sans MS" pitchFamily="-112" charset="0"/>
              <a:ea typeface="ＭＳ Ｐゴシック" charset="0"/>
              <a:cs typeface="+mn-cs"/>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1</a:t>
            </a:r>
            <a:endParaRPr kumimoji="0" lang="en-US" sz="1600" b="0" i="0" u="none" strike="noStrike" kern="1200" cap="none" spc="0" normalizeH="0" baseline="0" noProof="0" dirty="0">
              <a:ln>
                <a:noFill/>
              </a:ln>
              <a:solidFill>
                <a:srgbClr val="FFA27C"/>
              </a:solidFill>
              <a:effectLst/>
              <a:uLnTx/>
              <a:uFillTx/>
              <a:latin typeface="B VAG Rounded Bold" charset="0"/>
              <a:ea typeface="ＭＳ Ｐゴシック"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Comic Sans MS" pitchFamily="-112" charset="0"/>
                <a:ea typeface="+mn-ea"/>
                <a:cs typeface="+mn-cs"/>
              </a:rPr>
              <a:t>الملوك الثاني 17: 6</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DFCA"/>
              </a:solidFill>
              <a:effectLst/>
              <a:uLnTx/>
              <a:uFillTx/>
              <a:latin typeface="Times" charset="0"/>
              <a:ea typeface="ＭＳ Ｐゴシック" charset="0"/>
            </a:endParaRPr>
          </a:p>
        </p:txBody>
      </p:sp>
      <p:sp>
        <p:nvSpPr>
          <p:cNvPr id="10649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0650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0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0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5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نهـ. فر</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0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5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خل. فا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0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0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0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6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 جل</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2863" name="Rectangle 15"/>
          <p:cNvSpPr>
            <a:spLocks noChangeArrowheads="1"/>
          </p:cNvSpPr>
          <p:nvPr/>
        </p:nvSpPr>
        <p:spPr bwMode="auto">
          <a:xfrm>
            <a:off x="2516188" y="5640388"/>
            <a:ext cx="9432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بحـ.أح </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2864" name="Rectangle 16"/>
          <p:cNvSpPr>
            <a:spLocks noChangeArrowheads="1"/>
          </p:cNvSpPr>
          <p:nvPr/>
        </p:nvSpPr>
        <p:spPr bwMode="auto">
          <a:xfrm>
            <a:off x="2020888" y="992188"/>
            <a:ext cx="10271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بحـ.متو</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1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1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1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68"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r>
              <a:rPr kumimoji="0" lang="ar-JO"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تزيين           </a:t>
            </a:r>
            <a:endPar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r>
              <a:rPr kumimoji="0" lang="ar-JO"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المرحلة</a:t>
            </a: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p>
        </p:txBody>
      </p:sp>
      <p:sp>
        <p:nvSpPr>
          <p:cNvPr id="46286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 ميـ</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10651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2873"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أور</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2874"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7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حا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78"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نين</a:t>
            </a:r>
            <a:r>
              <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a:t>
            </a: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أش</a:t>
            </a:r>
            <a:r>
              <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a:t>
            </a:r>
          </a:p>
        </p:txBody>
      </p:sp>
      <p:sp>
        <p:nvSpPr>
          <p:cNvPr id="1065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81"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كنع</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83"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أورش</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86" name="Rectangle 38"/>
          <p:cNvSpPr>
            <a:spLocks noChangeArrowheads="1"/>
          </p:cNvSpPr>
          <p:nvPr/>
        </p:nvSpPr>
        <p:spPr bwMode="auto">
          <a:xfrm>
            <a:off x="3067050" y="4451350"/>
            <a:ext cx="72616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قا. بر</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88" name="Rectangle 40"/>
          <p:cNvSpPr>
            <a:spLocks noChangeArrowheads="1"/>
          </p:cNvSpPr>
          <p:nvPr/>
        </p:nvSpPr>
        <p:spPr bwMode="auto">
          <a:xfrm>
            <a:off x="3179763" y="5164138"/>
            <a:ext cx="106920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جب. سيـ</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065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90"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مصـ</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0654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106544" name="Group 158"/>
          <p:cNvGrpSpPr>
            <a:grpSpLocks/>
          </p:cNvGrpSpPr>
          <p:nvPr/>
        </p:nvGrpSpPr>
        <p:grpSpPr bwMode="auto">
          <a:xfrm>
            <a:off x="8018463" y="3436938"/>
            <a:ext cx="981075" cy="1843087"/>
            <a:chOff x="5051" y="2165"/>
            <a:chExt cx="618" cy="1161"/>
          </a:xfrm>
        </p:grpSpPr>
        <p:grpSp>
          <p:nvGrpSpPr>
            <p:cNvPr id="106561" name="Group 159"/>
            <p:cNvGrpSpPr>
              <a:grpSpLocks/>
            </p:cNvGrpSpPr>
            <p:nvPr/>
          </p:nvGrpSpPr>
          <p:grpSpPr bwMode="auto">
            <a:xfrm>
              <a:off x="5051" y="2165"/>
              <a:ext cx="618" cy="1161"/>
              <a:chOff x="5051" y="2165"/>
              <a:chExt cx="618" cy="1161"/>
            </a:xfrm>
          </p:grpSpPr>
          <p:sp>
            <p:nvSpPr>
              <p:cNvPr id="10656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6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6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6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6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6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6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6579" name="Rectangle 1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ملكية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grpSp>
        <p:sp>
          <p:nvSpPr>
            <p:cNvPr id="106562"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3026" name="Rectangle 178"/>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p>
        </p:txBody>
      </p:sp>
      <p:sp>
        <p:nvSpPr>
          <p:cNvPr id="106546" name="Rectangle 179"/>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الشمال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الجنوب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3028" name="Rectangle 180"/>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endParaRPr>
          </a:p>
        </p:txBody>
      </p:sp>
      <p:sp>
        <p:nvSpPr>
          <p:cNvPr id="106548" name="Rectangle 181"/>
          <p:cNvSpPr>
            <a:spLocks noChangeArrowheads="1"/>
          </p:cNvSpPr>
          <p:nvPr/>
        </p:nvSpPr>
        <p:spPr bwMode="auto">
          <a:xfrm>
            <a:off x="8107363" y="4838700"/>
            <a:ext cx="64761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06549" name="Rectangle 182"/>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أشور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06550"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106551" name="Group 184"/>
          <p:cNvGrpSpPr>
            <a:grpSpLocks/>
          </p:cNvGrpSpPr>
          <p:nvPr/>
        </p:nvGrpSpPr>
        <p:grpSpPr bwMode="auto">
          <a:xfrm>
            <a:off x="8061325" y="4151318"/>
            <a:ext cx="931863" cy="379413"/>
            <a:chOff x="5078" y="2615"/>
            <a:chExt cx="587" cy="239"/>
          </a:xfrm>
        </p:grpSpPr>
        <p:sp>
          <p:nvSpPr>
            <p:cNvPr id="106558"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إسرائيل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6559"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يهوذا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6560" name="Rectangle 187"/>
            <p:cNvSpPr>
              <a:spLocks noChangeArrowheads="1"/>
            </p:cNvSpPr>
            <p:nvPr/>
          </p:nvSpPr>
          <p:spPr bwMode="auto">
            <a:xfrm>
              <a:off x="5105" y="2720"/>
              <a:ext cx="4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10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49</a:t>
            </a:r>
          </a:p>
        </p:txBody>
      </p:sp>
      <p:sp>
        <p:nvSpPr>
          <p:cNvPr id="106553"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10655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463042" name="Text Box 194"/>
          <p:cNvSpPr txBox="1">
            <a:spLocks noChangeArrowheads="1"/>
          </p:cNvSpPr>
          <p:nvPr/>
        </p:nvSpPr>
        <p:spPr bwMode="auto">
          <a:xfrm>
            <a:off x="804863" y="1476375"/>
            <a:ext cx="5522912"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D34A"/>
                </a:solidFill>
                <a:effectLst/>
                <a:uLnTx/>
                <a:uFillTx/>
                <a:latin typeface="Comic Sans MS" pitchFamily="-112" charset="0"/>
                <a:ea typeface="ＭＳ Ｐゴシック" charset="0"/>
                <a:cs typeface="+mn-cs"/>
              </a:rPr>
              <a:t>على أي حال </a:t>
            </a:r>
            <a:r>
              <a:rPr kumimoji="0" lang="en-US" sz="2800" b="1" i="0" u="none" strike="noStrike" kern="1200" cap="none" spc="0" normalizeH="0" baseline="0" noProof="0" dirty="0">
                <a:ln>
                  <a:noFill/>
                </a:ln>
                <a:solidFill>
                  <a:srgbClr val="FFD34A"/>
                </a:solidFill>
                <a:effectLst/>
                <a:uLnTx/>
                <a:uFillTx/>
                <a:latin typeface="Comic Sans MS" pitchFamily="-112" charset="0"/>
                <a:ea typeface="ＭＳ Ｐゴシック" charset="0"/>
                <a:cs typeface="+mn-cs"/>
              </a:rPr>
              <a:t>                        </a:t>
            </a:r>
            <a:r>
              <a:rPr kumimoji="0" lang="ar-JO" sz="2800" b="1" i="0" u="none" strike="noStrike" kern="1200" cap="none" spc="0" normalizeH="0" baseline="0" noProof="0" dirty="0">
                <a:ln>
                  <a:noFill/>
                </a:ln>
                <a:solidFill>
                  <a:srgbClr val="FFD34A"/>
                </a:solidFill>
                <a:effectLst/>
                <a:uLnTx/>
                <a:uFillTx/>
                <a:latin typeface="Comic Sans MS" pitchFamily="-112" charset="0"/>
                <a:ea typeface="ＭＳ Ｐゴシック" charset="0"/>
                <a:cs typeface="+mn-cs"/>
              </a:rPr>
              <a:t>المملكة الجنوبية </a:t>
            </a:r>
            <a:endParaRPr kumimoji="0" lang="en-US" sz="2800" b="1" i="0" u="none" strike="noStrike" kern="1200" cap="none" spc="0" normalizeH="0" baseline="0" noProof="0" dirty="0">
              <a:ln>
                <a:noFill/>
              </a:ln>
              <a:solidFill>
                <a:srgbClr val="FFD34A"/>
              </a:solidFill>
              <a:effectLst/>
              <a:uLnTx/>
              <a:uFillTx/>
              <a:latin typeface="Comic Sans MS" pitchFamily="-112" charset="0"/>
              <a:ea typeface="ＭＳ Ｐゴシック" charset="0"/>
              <a:cs typeface="+mn-cs"/>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2" name="Title 1"/>
          <p:cNvSpPr>
            <a:spLocks noGrp="1"/>
          </p:cNvSpPr>
          <p:nvPr>
            <p:ph type="title" idx="4294967295"/>
          </p:nvPr>
        </p:nvSpPr>
        <p:spPr>
          <a:xfrm>
            <a:off x="3560763" y="3914775"/>
            <a:ext cx="3392487" cy="17543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kern="1200" dirty="0">
                <a:solidFill>
                  <a:srgbClr val="FFEA18"/>
                </a:solidFill>
                <a:latin typeface="Comic Sans MS" pitchFamily="-112" charset="0"/>
                <a:ea typeface="+mn-ea"/>
                <a:cs typeface="+mn-cs"/>
              </a:rPr>
              <a:t>بابل </a:t>
            </a:r>
            <a:br>
              <a:rPr lang="ar-JO" sz="3600" kern="1200" dirty="0">
                <a:solidFill>
                  <a:srgbClr val="FFEA18"/>
                </a:solidFill>
                <a:latin typeface="Comic Sans MS" pitchFamily="-112" charset="0"/>
                <a:ea typeface="+mn-ea"/>
                <a:cs typeface="+mn-cs"/>
              </a:rPr>
            </a:br>
            <a:r>
              <a:rPr lang="ar-JO" sz="3600" kern="1200" dirty="0">
                <a:solidFill>
                  <a:srgbClr val="FFEA18"/>
                </a:solidFill>
                <a:latin typeface="Comic Sans MS" pitchFamily="-112" charset="0"/>
                <a:ea typeface="+mn-ea"/>
                <a:cs typeface="+mn-cs"/>
              </a:rPr>
              <a:t>تهزم </a:t>
            </a:r>
            <a:br>
              <a:rPr lang="ar-JO" sz="3600" kern="1200" dirty="0">
                <a:solidFill>
                  <a:srgbClr val="FFEA18"/>
                </a:solidFill>
                <a:latin typeface="Comic Sans MS" pitchFamily="-112" charset="0"/>
                <a:ea typeface="+mn-ea"/>
                <a:cs typeface="+mn-cs"/>
              </a:rPr>
            </a:br>
            <a:r>
              <a:rPr lang="ar-JO" sz="3600" kern="1200" dirty="0">
                <a:solidFill>
                  <a:srgbClr val="FFEA18"/>
                </a:solidFill>
                <a:latin typeface="Comic Sans MS" pitchFamily="-112" charset="0"/>
                <a:ea typeface="+mn-ea"/>
                <a:cs typeface="+mn-cs"/>
              </a:rPr>
              <a:t>أشور</a:t>
            </a:r>
            <a:endParaRPr lang="en-US" sz="3600" kern="1200" dirty="0">
              <a:solidFill>
                <a:srgbClr val="FFEA18"/>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SA" sz="4800" b="1" dirty="0">
                <a:effectLst>
                  <a:glow rad="101600">
                    <a:schemeClr val="tx1">
                      <a:alpha val="99000"/>
                    </a:schemeClr>
                  </a:glow>
                </a:effectLst>
              </a:rPr>
              <a:t>الموضوع</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سيادةٌ على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المسبيين</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وعودةٌ للمجد</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500</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37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108"/>
          <p:cNvGrpSpPr>
            <a:grpSpLocks/>
          </p:cNvGrpSpPr>
          <p:nvPr/>
        </p:nvGrpSpPr>
        <p:grpSpPr bwMode="auto">
          <a:xfrm>
            <a:off x="6245225" y="3360738"/>
            <a:ext cx="919163" cy="1009650"/>
            <a:chOff x="6289985" y="1029339"/>
            <a:chExt cx="919814" cy="1010116"/>
          </a:xfrm>
        </p:grpSpPr>
        <p:grpSp>
          <p:nvGrpSpPr>
            <p:cNvPr id="108640" name="Group 75"/>
            <p:cNvGrpSpPr>
              <a:grpSpLocks/>
            </p:cNvGrpSpPr>
            <p:nvPr/>
          </p:nvGrpSpPr>
          <p:grpSpPr bwMode="auto">
            <a:xfrm>
              <a:off x="6289985" y="1134030"/>
              <a:ext cx="919814" cy="736467"/>
              <a:chOff x="578" y="2316"/>
              <a:chExt cx="2105" cy="1421"/>
            </a:xfrm>
          </p:grpSpPr>
          <p:sp>
            <p:nvSpPr>
              <p:cNvPr id="1086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sp>
          <p:nvSpPr>
            <p:cNvPr id="1086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grpSp>
        <p:nvGrpSpPr>
          <p:cNvPr id="108546" name="Group 119"/>
          <p:cNvGrpSpPr>
            <a:grpSpLocks/>
          </p:cNvGrpSpPr>
          <p:nvPr/>
        </p:nvGrpSpPr>
        <p:grpSpPr bwMode="auto">
          <a:xfrm>
            <a:off x="6242050" y="1331913"/>
            <a:ext cx="919163" cy="1009650"/>
            <a:chOff x="6289985" y="1029339"/>
            <a:chExt cx="919814" cy="1010116"/>
          </a:xfrm>
        </p:grpSpPr>
        <p:grpSp>
          <p:nvGrpSpPr>
            <p:cNvPr id="108632" name="Group 75"/>
            <p:cNvGrpSpPr>
              <a:grpSpLocks/>
            </p:cNvGrpSpPr>
            <p:nvPr/>
          </p:nvGrpSpPr>
          <p:grpSpPr bwMode="auto">
            <a:xfrm>
              <a:off x="6289985" y="1134030"/>
              <a:ext cx="919814" cy="736467"/>
              <a:chOff x="578" y="2316"/>
              <a:chExt cx="2105" cy="1421"/>
            </a:xfrm>
          </p:grpSpPr>
          <p:sp>
            <p:nvSpPr>
              <p:cNvPr id="10863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sp>
          <p:nvSpPr>
            <p:cNvPr id="10863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0854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4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50" name="Rectangle 5"/>
          <p:cNvSpPr>
            <a:spLocks noChangeArrowheads="1"/>
          </p:cNvSpPr>
          <p:nvPr/>
        </p:nvSpPr>
        <p:spPr bwMode="auto">
          <a:xfrm>
            <a:off x="3059113" y="879475"/>
            <a:ext cx="131606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790015"/>
                </a:solidFill>
                <a:effectLst/>
                <a:uLnTx/>
                <a:uFillTx/>
                <a:latin typeface="Times" charset="0"/>
                <a:ea typeface="ＭＳ Ｐゴシック" charset="0"/>
              </a:rPr>
              <a:t>ملكية      </a:t>
            </a:r>
            <a:endParaRPr kumimoji="0" lang="en-US" sz="2400" b="1" i="0" u="none" strike="noStrike" kern="1200" cap="none" spc="0" normalizeH="0" baseline="0" noProof="0" dirty="0">
              <a:ln>
                <a:noFill/>
              </a:ln>
              <a:solidFill>
                <a:srgbClr val="790015"/>
              </a:solidFill>
              <a:effectLst/>
              <a:uLnTx/>
              <a:uFillTx/>
              <a:latin typeface="Times" charset="0"/>
              <a:ea typeface="ＭＳ Ｐゴシック" charset="0"/>
            </a:endParaRPr>
          </a:p>
        </p:txBody>
      </p:sp>
      <p:sp>
        <p:nvSpPr>
          <p:cNvPr id="1085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3879"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AFD00"/>
                </a:solidFill>
                <a:effectLst/>
                <a:uLnTx/>
                <a:uFillTx/>
                <a:latin typeface="Times" pitchFamily="-112" charset="0"/>
                <a:ea typeface="ＭＳ Ｐゴシック" charset="0"/>
                <a:cs typeface="+mn-cs"/>
              </a:rPr>
              <a:t>1000 ق. م تقريبا</a:t>
            </a:r>
            <a:endParaRPr kumimoji="0" lang="en-US" sz="2000" b="1" i="0" u="none" strike="noStrike" kern="1200" cap="none" spc="0" normalizeH="0" baseline="0" noProof="0" dirty="0">
              <a:ln>
                <a:noFill/>
              </a:ln>
              <a:solidFill>
                <a:srgbClr val="FAFD00"/>
              </a:solidFill>
              <a:effectLst/>
              <a:uLnTx/>
              <a:uFillTx/>
              <a:latin typeface="Times" pitchFamily="-112" charset="0"/>
              <a:ea typeface="ＭＳ Ｐゴシック" charset="0"/>
              <a:cs typeface="+mn-cs"/>
            </a:endParaRPr>
          </a:p>
        </p:txBody>
      </p:sp>
      <p:sp>
        <p:nvSpPr>
          <p:cNvPr id="10855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5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Times" charset="0"/>
                <a:ea typeface="ＭＳ Ｐゴシック" charset="0"/>
              </a:rPr>
              <a:t>S - D - S</a:t>
            </a:r>
          </a:p>
        </p:txBody>
      </p:sp>
      <p:sp>
        <p:nvSpPr>
          <p:cNvPr id="108555" name="Rectangle 11"/>
          <p:cNvSpPr>
            <a:spLocks noChangeArrowheads="1"/>
          </p:cNvSpPr>
          <p:nvPr/>
        </p:nvSpPr>
        <p:spPr bwMode="auto">
          <a:xfrm>
            <a:off x="3338513" y="4130675"/>
            <a:ext cx="278441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790015"/>
                </a:solidFill>
                <a:effectLst/>
                <a:uLnTx/>
                <a:uFillTx/>
                <a:latin typeface="Times" charset="0"/>
                <a:ea typeface="ＭＳ Ｐゴシック" charset="0"/>
              </a:rPr>
              <a:t>20</a:t>
            </a: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-J        </a:t>
            </a:r>
            <a:r>
              <a:rPr kumimoji="0" lang="ar-JO" sz="2800" b="1" i="0" u="none" strike="noStrike" kern="1200" cap="none" spc="0" normalizeH="0" baseline="0" noProof="0" dirty="0">
                <a:ln>
                  <a:noFill/>
                </a:ln>
                <a:solidFill>
                  <a:srgbClr val="790015"/>
                </a:solidFill>
                <a:effectLst/>
                <a:uLnTx/>
                <a:uFillTx/>
                <a:latin typeface="Times" charset="0"/>
                <a:ea typeface="ＭＳ Ｐゴシック" charset="0"/>
              </a:rPr>
              <a:t>20</a:t>
            </a: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-R</a:t>
            </a:r>
          </a:p>
        </p:txBody>
      </p:sp>
      <p:sp>
        <p:nvSpPr>
          <p:cNvPr id="108556" name="Rectangle 12"/>
          <p:cNvSpPr>
            <a:spLocks noChangeArrowheads="1"/>
          </p:cNvSpPr>
          <p:nvPr/>
        </p:nvSpPr>
        <p:spPr bwMode="auto">
          <a:xfrm>
            <a:off x="3427413" y="4575175"/>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790015"/>
                </a:solidFill>
                <a:effectLst/>
                <a:uLnTx/>
                <a:uFillTx/>
                <a:latin typeface="Times" charset="0"/>
                <a:ea typeface="ＭＳ Ｐゴシック" charset="0"/>
              </a:rPr>
              <a:t>200</a:t>
            </a: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0855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6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Times" pitchFamily="-112" charset="0"/>
                <a:ea typeface="ＭＳ Ｐゴシック" charset="0"/>
                <a:cs typeface="+mn-cs"/>
              </a:rPr>
              <a:t>A </a:t>
            </a:r>
            <a:r>
              <a:rPr kumimoji="0" lang="en-US" sz="6000" b="0" i="0" u="none" strike="noStrike" kern="1200" cap="none" spc="0" normalizeH="0" baseline="0" noProof="0">
                <a:ln>
                  <a:noFill/>
                </a:ln>
                <a:solidFill>
                  <a:srgbClr val="51DC00"/>
                </a:solidFill>
                <a:effectLst/>
                <a:uLnTx/>
                <a:uFillTx/>
                <a:latin typeface="Times" pitchFamily="-112" charset="0"/>
                <a:ea typeface="ＭＳ Ｐゴシック" charset="0"/>
                <a:cs typeface="+mn-cs"/>
              </a:rPr>
              <a:t>R</a:t>
            </a:r>
            <a:r>
              <a:rPr kumimoji="0" lang="en-US" sz="3600" b="0" i="0" u="none" strike="noStrike" kern="1200" cap="none" spc="0" normalizeH="0" baseline="0" noProof="0">
                <a:ln>
                  <a:noFill/>
                </a:ln>
                <a:solidFill>
                  <a:srgbClr val="FFD34A"/>
                </a:solidFill>
                <a:effectLst/>
                <a:uLnTx/>
                <a:uFillTx/>
                <a:latin typeface="Times" pitchFamily="-112" charset="0"/>
                <a:ea typeface="ＭＳ Ｐゴシック" charset="0"/>
                <a:cs typeface="+mn-cs"/>
              </a:rPr>
              <a:t> C</a:t>
            </a:r>
          </a:p>
        </p:txBody>
      </p:sp>
      <p:sp>
        <p:nvSpPr>
          <p:cNvPr id="108562" name="Rectangle 21"/>
          <p:cNvSpPr>
            <a:spLocks noChangeArrowheads="1"/>
          </p:cNvSpPr>
          <p:nvPr/>
        </p:nvSpPr>
        <p:spPr bwMode="auto">
          <a:xfrm>
            <a:off x="3090863" y="5040313"/>
            <a:ext cx="121988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0015"/>
                </a:solidFill>
                <a:effectLst/>
                <a:uLnTx/>
                <a:uFillTx/>
                <a:latin typeface="Times" charset="0"/>
                <a:ea typeface="ＭＳ Ｐゴシック" charset="0"/>
              </a:rPr>
              <a:t>أشور      </a:t>
            </a:r>
            <a:endParaRPr kumimoji="0" lang="en-US" sz="2400" b="1" i="0" u="none" strike="noStrike" kern="1200" cap="none" spc="0" normalizeH="0" baseline="0" noProof="0" dirty="0">
              <a:ln>
                <a:noFill/>
              </a:ln>
              <a:solidFill>
                <a:srgbClr val="790015"/>
              </a:solidFill>
              <a:effectLst/>
              <a:uLnTx/>
              <a:uFillTx/>
              <a:latin typeface="Times" charset="0"/>
              <a:ea typeface="ＭＳ Ｐゴシック" charset="0"/>
            </a:endParaRPr>
          </a:p>
        </p:txBody>
      </p:sp>
      <p:sp>
        <p:nvSpPr>
          <p:cNvPr id="463894" name="Rectangle 22"/>
          <p:cNvSpPr>
            <a:spLocks noChangeArrowheads="1"/>
          </p:cNvSpPr>
          <p:nvPr/>
        </p:nvSpPr>
        <p:spPr bwMode="auto">
          <a:xfrm>
            <a:off x="4811713" y="4570413"/>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790015"/>
                </a:solidFill>
                <a:effectLst/>
                <a:uLnTx/>
                <a:uFillTx/>
                <a:latin typeface="Times" charset="0"/>
                <a:ea typeface="ＭＳ Ｐゴシック" charset="0"/>
              </a:rPr>
              <a:t>350</a:t>
            </a:r>
            <a:r>
              <a:rPr kumimoji="0" lang="en-US" sz="2800" b="1" i="0" u="none" strike="noStrike" kern="1200" cap="none" spc="0" normalizeH="0" baseline="0" noProof="0" dirty="0">
                <a:ln>
                  <a:noFill/>
                </a:ln>
                <a:solidFill>
                  <a:srgbClr val="790015"/>
                </a:solidFill>
                <a:effectLst/>
                <a:uLnTx/>
                <a:uFillTx/>
                <a:latin typeface="Times" charset="0"/>
                <a:ea typeface="ＭＳ Ｐゴシック" charset="0"/>
              </a:rPr>
              <a:t>        </a:t>
            </a:r>
          </a:p>
        </p:txBody>
      </p:sp>
      <p:sp>
        <p:nvSpPr>
          <p:cNvPr id="10856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6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6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6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6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6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7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3909" name="Rectangle 37"/>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Times" charset="0"/>
                <a:ea typeface="ＭＳ Ｐゴシック" charset="0"/>
              </a:rPr>
              <a:t>&lt;&lt;&lt;&lt; </a:t>
            </a:r>
            <a:r>
              <a:rPr kumimoji="0" lang="ar-JO"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Times" charset="0"/>
                <a:ea typeface="ＭＳ Ｐゴシック" charset="0"/>
              </a:rPr>
              <a:t>انقسام </a:t>
            </a:r>
            <a:r>
              <a:rPr kumimoji="0" lang="en-US" sz="28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Times" charset="0"/>
                <a:ea typeface="ＭＳ Ｐゴシック" charset="0"/>
              </a:rPr>
              <a:t> &gt;&gt;&gt;&gt;</a:t>
            </a:r>
          </a:p>
        </p:txBody>
      </p:sp>
      <p:sp>
        <p:nvSpPr>
          <p:cNvPr id="10857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3912" name="Rectangle 40"/>
          <p:cNvSpPr>
            <a:spLocks noChangeArrowheads="1"/>
          </p:cNvSpPr>
          <p:nvPr/>
        </p:nvSpPr>
        <p:spPr bwMode="auto">
          <a:xfrm>
            <a:off x="4576763" y="5022850"/>
            <a:ext cx="98905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0015"/>
                </a:solidFill>
                <a:effectLst/>
                <a:uLnTx/>
                <a:uFillTx/>
                <a:latin typeface="Times" charset="0"/>
                <a:ea typeface="ＭＳ Ｐゴシック" charset="0"/>
              </a:rPr>
              <a:t>بابل     </a:t>
            </a:r>
            <a:endParaRPr kumimoji="0" lang="en-US" sz="2400" b="1" i="0" u="none" strike="noStrike" kern="1200" cap="none" spc="0" normalizeH="0" baseline="0" noProof="0" dirty="0">
              <a:ln>
                <a:noFill/>
              </a:ln>
              <a:solidFill>
                <a:srgbClr val="790015"/>
              </a:solidFill>
              <a:effectLst/>
              <a:uLnTx/>
              <a:uFillTx/>
              <a:latin typeface="Times" charset="0"/>
              <a:ea typeface="ＭＳ Ｐゴシック" charset="0"/>
            </a:endParaRPr>
          </a:p>
        </p:txBody>
      </p:sp>
      <p:sp>
        <p:nvSpPr>
          <p:cNvPr id="10858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58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3918" name="Rectangle 46"/>
          <p:cNvSpPr>
            <a:spLocks noChangeArrowheads="1"/>
          </p:cNvSpPr>
          <p:nvPr/>
        </p:nvSpPr>
        <p:spPr bwMode="auto">
          <a:xfrm>
            <a:off x="3198813" y="3635375"/>
            <a:ext cx="1877116" cy="52065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Times" charset="0"/>
                <a:ea typeface="ＭＳ Ｐゴシック" charset="0"/>
              </a:rPr>
              <a:t>الأنبياء         </a:t>
            </a:r>
            <a:endParaRPr kumimoji="0" lang="en-US"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Times" charset="0"/>
              <a:ea typeface="ＭＳ Ｐゴシック" charset="0"/>
            </a:endParaRPr>
          </a:p>
        </p:txBody>
      </p:sp>
      <p:sp>
        <p:nvSpPr>
          <p:cNvPr id="108584" name="Rectangle 49"/>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10</a:t>
            </a:r>
            <a:r>
              <a:rPr kumimoji="0" lang="en-US" sz="2800" b="1" i="0" u="none" strike="noStrike" kern="1200" cap="none" spc="0" normalizeH="0" baseline="0" noProof="0" dirty="0">
                <a:ln>
                  <a:noFill/>
                </a:ln>
                <a:solidFill>
                  <a:srgbClr val="1A0004"/>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1A0004"/>
              </a:solidFill>
              <a:effectLst/>
              <a:uLnTx/>
              <a:uFillTx/>
              <a:latin typeface="Times" charset="0"/>
              <a:ea typeface="ＭＳ Ｐゴシック" charset="0"/>
            </a:endParaRPr>
          </a:p>
        </p:txBody>
      </p:sp>
      <p:sp>
        <p:nvSpPr>
          <p:cNvPr id="10858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A0004"/>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الشمال    </a:t>
            </a:r>
            <a:r>
              <a:rPr kumimoji="0" lang="en-US" sz="2800" b="1" i="0" u="none" strike="noStrike" kern="1200" cap="none" spc="0" normalizeH="0" baseline="0" noProof="0" dirty="0">
                <a:ln>
                  <a:noFill/>
                </a:ln>
                <a:solidFill>
                  <a:srgbClr val="1A0004"/>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الجنوب  </a:t>
            </a:r>
            <a:endParaRPr kumimoji="0" lang="en-US" sz="2800" b="1" i="0" u="none" strike="noStrike" kern="1200" cap="none" spc="0" normalizeH="0" baseline="0" noProof="0" dirty="0">
              <a:ln>
                <a:noFill/>
              </a:ln>
              <a:solidFill>
                <a:srgbClr val="1A0004"/>
              </a:solidFill>
              <a:effectLst/>
              <a:uLnTx/>
              <a:uFillTx/>
              <a:latin typeface="Times" charset="0"/>
              <a:ea typeface="ＭＳ Ｐゴシック" charset="0"/>
            </a:endParaRPr>
          </a:p>
        </p:txBody>
      </p:sp>
      <p:sp>
        <p:nvSpPr>
          <p:cNvPr id="108586" name="Rectangle 51"/>
          <p:cNvSpPr>
            <a:spLocks noChangeArrowheads="1"/>
          </p:cNvSpPr>
          <p:nvPr/>
        </p:nvSpPr>
        <p:spPr bwMode="auto">
          <a:xfrm>
            <a:off x="3143250" y="2746375"/>
            <a:ext cx="24958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إسرائيل   </a:t>
            </a:r>
            <a:r>
              <a:rPr kumimoji="0" lang="en-US" sz="2800" b="1" i="0" u="none" strike="noStrike" kern="1200" cap="none" spc="0" normalizeH="0" baseline="0" noProof="0" dirty="0">
                <a:ln>
                  <a:noFill/>
                </a:ln>
                <a:solidFill>
                  <a:srgbClr val="1A0004"/>
                </a:solidFill>
                <a:effectLst/>
                <a:uLnTx/>
                <a:uFillTx/>
                <a:latin typeface="Times" charset="0"/>
                <a:ea typeface="ＭＳ Ｐゴシック" charset="0"/>
              </a:rPr>
              <a:t>  </a:t>
            </a: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يهوذا   </a:t>
            </a:r>
            <a:endParaRPr kumimoji="0" lang="en-US" sz="2800" b="1" i="0" u="none" strike="noStrike" kern="1200" cap="none" spc="0" normalizeH="0" baseline="0" noProof="0" dirty="0">
              <a:ln>
                <a:noFill/>
              </a:ln>
              <a:solidFill>
                <a:srgbClr val="1A0004"/>
              </a:solidFill>
              <a:effectLst/>
              <a:uLnTx/>
              <a:uFillTx/>
              <a:latin typeface="Times" charset="0"/>
              <a:ea typeface="ＭＳ Ｐゴシック"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sp>
        <p:nvSpPr>
          <p:cNvPr id="10858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108589" name="Group 138"/>
          <p:cNvGrpSpPr>
            <a:grpSpLocks/>
          </p:cNvGrpSpPr>
          <p:nvPr/>
        </p:nvGrpSpPr>
        <p:grpSpPr bwMode="auto">
          <a:xfrm>
            <a:off x="8018463" y="3436938"/>
            <a:ext cx="981075" cy="1843087"/>
            <a:chOff x="5051" y="2165"/>
            <a:chExt cx="618" cy="1161"/>
          </a:xfrm>
        </p:grpSpPr>
        <p:grpSp>
          <p:nvGrpSpPr>
            <p:cNvPr id="108613" name="Group 139"/>
            <p:cNvGrpSpPr>
              <a:grpSpLocks/>
            </p:cNvGrpSpPr>
            <p:nvPr/>
          </p:nvGrpSpPr>
          <p:grpSpPr bwMode="auto">
            <a:xfrm>
              <a:off x="5051" y="2165"/>
              <a:ext cx="618" cy="1161"/>
              <a:chOff x="5051" y="2165"/>
              <a:chExt cx="618" cy="1161"/>
            </a:xfrm>
          </p:grpSpPr>
          <p:sp>
            <p:nvSpPr>
              <p:cNvPr id="10861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1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1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1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1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2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08631"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ملكية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grpSp>
        <p:sp>
          <p:nvSpPr>
            <p:cNvPr id="108614"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4030" name="Rectangle 158"/>
          <p:cNvSpPr>
            <a:spLocks noChangeArrowheads="1"/>
          </p:cNvSpPr>
          <p:nvPr/>
        </p:nvSpPr>
        <p:spPr bwMode="auto">
          <a:xfrm>
            <a:off x="8051800" y="3789363"/>
            <a:ext cx="78547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a:t>
            </a:r>
          </a:p>
        </p:txBody>
      </p:sp>
      <p:sp>
        <p:nvSpPr>
          <p:cNvPr id="108591" name="Rectangle 159"/>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الشمال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الجنوب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4032" name="Rectangle 160"/>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endParaRPr>
          </a:p>
        </p:txBody>
      </p:sp>
      <p:sp>
        <p:nvSpPr>
          <p:cNvPr id="108593" name="Rectangle 161"/>
          <p:cNvSpPr>
            <a:spLocks noChangeArrowheads="1"/>
          </p:cNvSpPr>
          <p:nvPr/>
        </p:nvSpPr>
        <p:spPr bwMode="auto">
          <a:xfrm>
            <a:off x="8107363" y="4838700"/>
            <a:ext cx="64761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08594" name="Rectangle 162"/>
          <p:cNvSpPr>
            <a:spLocks noChangeArrowheads="1"/>
          </p:cNvSpPr>
          <p:nvPr/>
        </p:nvSpPr>
        <p:spPr bwMode="auto">
          <a:xfrm>
            <a:off x="8031163" y="5003800"/>
            <a:ext cx="56105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أشور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08595"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108596" name="Group 164"/>
          <p:cNvGrpSpPr>
            <a:grpSpLocks/>
          </p:cNvGrpSpPr>
          <p:nvPr/>
        </p:nvGrpSpPr>
        <p:grpSpPr bwMode="auto">
          <a:xfrm>
            <a:off x="8061325" y="4151318"/>
            <a:ext cx="931863" cy="379413"/>
            <a:chOff x="5078" y="2615"/>
            <a:chExt cx="587" cy="239"/>
          </a:xfrm>
        </p:grpSpPr>
        <p:sp>
          <p:nvSpPr>
            <p:cNvPr id="108610"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إسرائيل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8611"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يهوذا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8612" name="Rectangle 167"/>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10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grpSp>
      <p:sp>
        <p:nvSpPr>
          <p:cNvPr id="108597" name="Rectangle 168"/>
          <p:cNvSpPr>
            <a:spLocks noChangeArrowheads="1"/>
          </p:cNvSpPr>
          <p:nvPr/>
        </p:nvSpPr>
        <p:spPr bwMode="auto">
          <a:xfrm>
            <a:off x="8420100" y="4994275"/>
            <a:ext cx="4552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بابل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08598" name="Rectangle 169"/>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350</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50</a:t>
            </a:r>
          </a:p>
        </p:txBody>
      </p:sp>
      <p:sp>
        <p:nvSpPr>
          <p:cNvPr id="108600"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073" name="Text Box 201"/>
          <p:cNvSpPr txBox="1">
            <a:spLocks noChangeArrowheads="1"/>
          </p:cNvSpPr>
          <p:nvPr/>
        </p:nvSpPr>
        <p:spPr bwMode="auto">
          <a:xfrm>
            <a:off x="6326188" y="1462088"/>
            <a:ext cx="254349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Kosher-Normal" pitchFamily="-112" charset="0"/>
                <a:ea typeface="ＭＳ Ｐゴシック" charset="0"/>
                <a:cs typeface="+mn-cs"/>
              </a:rPr>
              <a:t>العهد الداوودي</a:t>
            </a:r>
            <a:endParaRPr kumimoji="0" lang="en-US" sz="3200" b="1" i="1" u="none" strike="noStrike" kern="1200" cap="none" spc="0" normalizeH="0" baseline="0" noProof="0" dirty="0">
              <a:ln>
                <a:noFill/>
              </a:ln>
              <a:solidFill>
                <a:srgbClr val="FFFFFF"/>
              </a:solidFill>
              <a:effectLst/>
              <a:uLnTx/>
              <a:uFillTx/>
              <a:latin typeface="Kosher-Normal" pitchFamily="-112" charset="0"/>
              <a:ea typeface="ＭＳ Ｐゴシック" charset="0"/>
              <a:cs typeface="+mn-cs"/>
            </a:endParaRPr>
          </a:p>
        </p:txBody>
      </p:sp>
      <p:sp>
        <p:nvSpPr>
          <p:cNvPr id="464074" name="Text Box 202"/>
          <p:cNvSpPr txBox="1">
            <a:spLocks noChangeArrowheads="1"/>
          </p:cNvSpPr>
          <p:nvPr/>
        </p:nvSpPr>
        <p:spPr bwMode="auto">
          <a:xfrm>
            <a:off x="6318249" y="3533775"/>
            <a:ext cx="1806847"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Kosher-Normal" pitchFamily="-112" charset="0"/>
                <a:ea typeface="ＭＳ Ｐゴシック" charset="0"/>
                <a:cs typeface="+mn-cs"/>
              </a:rPr>
              <a:t>العهد الجديد</a:t>
            </a:r>
            <a:endParaRPr kumimoji="0" lang="en-US" sz="3200" b="1" i="1" u="none" strike="noStrike" kern="1200" cap="none" spc="0" normalizeH="0" baseline="0" noProof="0" dirty="0">
              <a:ln>
                <a:noFill/>
              </a:ln>
              <a:solidFill>
                <a:srgbClr val="FFFFFF"/>
              </a:solidFill>
              <a:effectLst/>
              <a:uLnTx/>
              <a:uFillTx/>
              <a:latin typeface="Kosher-Normal" pitchFamily="-112" charset="0"/>
              <a:ea typeface="ＭＳ Ｐゴシック" charset="0"/>
              <a:cs typeface="+mn-cs"/>
            </a:endParaRPr>
          </a:p>
        </p:txBody>
      </p:sp>
      <p:grpSp>
        <p:nvGrpSpPr>
          <p:cNvPr id="108604"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grpSp>
      <p:sp>
        <p:nvSpPr>
          <p:cNvPr id="464044" name="Rectangle 172"/>
          <p:cNvSpPr>
            <a:spLocks noChangeArrowheads="1"/>
          </p:cNvSpPr>
          <p:nvPr/>
        </p:nvSpPr>
        <p:spPr bwMode="auto">
          <a:xfrm>
            <a:off x="6243638" y="4314825"/>
            <a:ext cx="161131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Helvetica" pitchFamily="-112" charset="0"/>
                <a:ea typeface="ＭＳ Ｐゴシック" charset="0"/>
                <a:cs typeface="+mn-cs"/>
              </a:rPr>
              <a:t>إرميا 31:</a:t>
            </a:r>
            <a:r>
              <a:rPr kumimoji="0" lang="en-US" sz="2800" b="1" i="1" u="none" strike="noStrike" kern="1200" cap="none" spc="0" normalizeH="0" baseline="0" noProof="0" dirty="0">
                <a:ln>
                  <a:noFill/>
                </a:ln>
                <a:solidFill>
                  <a:srgbClr val="FFFFFF"/>
                </a:solidFill>
                <a:effectLst/>
                <a:uLnTx/>
                <a:uFillTx/>
                <a:latin typeface="Helvetica" pitchFamily="-112" charset="0"/>
                <a:ea typeface="ＭＳ Ｐゴシック" charset="0"/>
                <a:cs typeface="+mn-cs"/>
              </a:rPr>
              <a:t>       </a:t>
            </a:r>
            <a:r>
              <a:rPr kumimoji="0" lang="ar-JO" sz="2800" b="1" i="1" u="none" strike="noStrike" kern="1200" cap="none" spc="0" normalizeH="0" baseline="0" noProof="0" dirty="0">
                <a:ln>
                  <a:noFill/>
                </a:ln>
                <a:solidFill>
                  <a:srgbClr val="FFFFFF"/>
                </a:solidFill>
                <a:effectLst/>
                <a:uLnTx/>
                <a:uFillTx/>
                <a:latin typeface="Helvetica" pitchFamily="-112" charset="0"/>
                <a:ea typeface="ＭＳ Ｐゴシック" charset="0"/>
                <a:cs typeface="+mn-cs"/>
              </a:rPr>
              <a:t>31 - 33</a:t>
            </a:r>
            <a:endParaRPr kumimoji="0" lang="en-US" sz="2800" b="1" i="1" u="none" strike="noStrike" kern="1200" cap="none" spc="0" normalizeH="0" baseline="0" noProof="0" dirty="0">
              <a:ln>
                <a:noFill/>
              </a:ln>
              <a:solidFill>
                <a:srgbClr val="FFFFFF"/>
              </a:solidFill>
              <a:effectLst/>
              <a:uLnTx/>
              <a:uFillTx/>
              <a:latin typeface="Helvetica" pitchFamily="-112" charset="0"/>
              <a:ea typeface="ＭＳ Ｐゴシック" charset="0"/>
              <a:cs typeface="+mn-cs"/>
            </a:endParaRPr>
          </a:p>
        </p:txBody>
      </p:sp>
      <p:sp>
        <p:nvSpPr>
          <p:cNvPr id="464045" name="Rectangle 173"/>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Helvetica" pitchFamily="-107" charset="0"/>
                <a:ea typeface="ＭＳ Ｐゴシック" charset="0"/>
                <a:cs typeface="+mn-cs"/>
              </a:rPr>
              <a:t>2 صموئيل 7: 4 – 16</a:t>
            </a:r>
            <a:endParaRPr kumimoji="0" lang="en-US" sz="2800" b="1" i="1" u="none" strike="noStrike" kern="1200" cap="none" spc="0" normalizeH="0" baseline="0" noProof="0" dirty="0">
              <a:ln>
                <a:noFill/>
              </a:ln>
              <a:solidFill>
                <a:srgbClr val="FFFFFF"/>
              </a:solidFill>
              <a:effectLst/>
              <a:uLnTx/>
              <a:uFillTx/>
              <a:latin typeface="Helvetica" pitchFamily="-107"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Helvetica" pitchFamily="-107" charset="0"/>
                <a:ea typeface="ＭＳ Ｐゴシック" charset="0"/>
                <a:cs typeface="+mn-cs"/>
              </a:rPr>
              <a:t>1 أخبار الأيام 17: 3- 14</a:t>
            </a:r>
            <a:endParaRPr kumimoji="0" lang="en-US" sz="2800" b="1" i="1" u="none" strike="noStrike" kern="1200" cap="none" spc="0" normalizeH="0" baseline="0" noProof="0" dirty="0">
              <a:ln>
                <a:noFill/>
              </a:ln>
              <a:solidFill>
                <a:srgbClr val="FFFFFF"/>
              </a:solidFill>
              <a:effectLst/>
              <a:uLnTx/>
              <a:uFillTx/>
              <a:latin typeface="Helvetica" pitchFamily="-107" charset="0"/>
              <a:ea typeface="ＭＳ Ｐゴシック" charset="0"/>
              <a:cs typeface="+mn-cs"/>
            </a:endParaRP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Comic Sans MS" pitchFamily="-112" charset="0"/>
                <a:ea typeface="+mn-ea"/>
                <a:cs typeface="+mn-cs"/>
              </a:rPr>
              <a:t>الملوك الثاني 25</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59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1059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59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59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0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نهـ. فر</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1060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PG</a:t>
            </a:r>
          </a:p>
        </p:txBody>
      </p:sp>
      <p:sp>
        <p:nvSpPr>
          <p:cNvPr id="11060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0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0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1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 جل</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RS</a:t>
            </a:r>
          </a:p>
        </p:txBody>
      </p:sp>
      <p:sp>
        <p:nvSpPr>
          <p:cNvPr id="46491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بح.متو</a:t>
            </a:r>
            <a:endParaRPr kumimoji="0" lang="en-US" sz="20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1060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0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1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16" name="Rectangle 20"/>
          <p:cNvSpPr>
            <a:spLocks noChangeArrowheads="1"/>
          </p:cNvSpPr>
          <p:nvPr/>
        </p:nvSpPr>
        <p:spPr bwMode="auto">
          <a:xfrm>
            <a:off x="76200" y="304800"/>
            <a:ext cx="28257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تزيين        </a:t>
            </a:r>
            <a:endPar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r>
              <a:rPr kumimoji="0" lang="ar-JO"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المرحلة </a:t>
            </a: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  </a:t>
            </a:r>
          </a:p>
        </p:txBody>
      </p:sp>
      <p:sp>
        <p:nvSpPr>
          <p:cNvPr id="46491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بحـ. ميـ</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11061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U</a:t>
            </a:r>
          </a:p>
        </p:txBody>
      </p:sp>
      <p:sp>
        <p:nvSpPr>
          <p:cNvPr id="46492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با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1061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حا</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1062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نين</a:t>
            </a:r>
            <a:r>
              <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a:t>
            </a: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أش</a:t>
            </a:r>
            <a:r>
              <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a:t>
            </a:r>
          </a:p>
        </p:txBody>
      </p:sp>
      <p:sp>
        <p:nvSpPr>
          <p:cNvPr id="11062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2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كنع</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1062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أورش</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11062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2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KB</a:t>
            </a:r>
          </a:p>
        </p:txBody>
      </p:sp>
      <p:sp>
        <p:nvSpPr>
          <p:cNvPr id="11063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cs typeface="+mn-cs"/>
              </a:rPr>
              <a:t>MS</a:t>
            </a:r>
          </a:p>
        </p:txBody>
      </p:sp>
      <p:sp>
        <p:nvSpPr>
          <p:cNvPr id="11063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8"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مصـ</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4939" name="Rectangle 43"/>
          <p:cNvSpPr>
            <a:spLocks noChangeArrowheads="1"/>
          </p:cNvSpPr>
          <p:nvPr/>
        </p:nvSpPr>
        <p:spPr bwMode="auto">
          <a:xfrm>
            <a:off x="3751263" y="3078163"/>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rPr>
              <a:t>جب. نيب</a:t>
            </a:r>
            <a:endParaRPr kumimoji="0" lang="en-US" sz="2400" b="1" i="0" u="none" strike="noStrike" kern="1200" cap="none" spc="0" normalizeH="0" baseline="0" noProof="0" dirty="0">
              <a:ln>
                <a:noFill/>
              </a:ln>
              <a:solidFill>
                <a:srgbClr val="CECECE"/>
              </a:solidFill>
              <a:effectLst/>
              <a:uLnTx/>
              <a:uFillTx/>
              <a:latin typeface="Times" pitchFamily="-112" charset="0"/>
              <a:ea typeface="ＭＳ Ｐゴシック" charset="0"/>
              <a:cs typeface="+mn-cs"/>
            </a:endParaRP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grpSp>
        <p:nvGrpSpPr>
          <p:cNvPr id="11063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D83104"/>
                  </a:solidFill>
                  <a:effectLst/>
                  <a:uLnTx/>
                  <a:uFillTx/>
                  <a:latin typeface="Arial"/>
                  <a:ea typeface="ＭＳ Ｐゴシック" charset="0"/>
                  <a:cs typeface="Arial"/>
                </a:rPr>
                <a:t>المملكة الجنوبية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1A0004"/>
                  </a:solidFill>
                  <a:effectLst/>
                  <a:uLnTx/>
                  <a:uFillTx/>
                  <a:latin typeface="Arial"/>
                  <a:ea typeface="ＭＳ Ｐゴシック" charset="0"/>
                  <a:cs typeface="Arial"/>
                </a:rPr>
                <a:t>( 580 ق. م)       يهوذا</a:t>
              </a:r>
              <a:endParaRPr kumimoji="0" lang="en-US" sz="3600" b="1" i="0" u="none" strike="noStrike" kern="1200" cap="none" spc="0" normalizeH="0" baseline="0" noProof="0" dirty="0">
                <a:ln>
                  <a:noFill/>
                </a:ln>
                <a:solidFill>
                  <a:srgbClr val="1A0004"/>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sng" strike="noStrike" kern="1200" cap="none" spc="0" normalizeH="0" baseline="0" noProof="0" dirty="0">
                  <a:ln>
                    <a:noFill/>
                  </a:ln>
                  <a:solidFill>
                    <a:srgbClr val="790015"/>
                  </a:solidFill>
                  <a:effectLst/>
                  <a:uLnTx/>
                  <a:uFillTx/>
                  <a:latin typeface="Arial"/>
                  <a:ea typeface="ＭＳ Ｐゴシック" charset="0"/>
                  <a:cs typeface="Arial"/>
                </a:rPr>
                <a:t>السبي البابلي </a:t>
              </a:r>
              <a:endParaRPr kumimoji="0" lang="en-US" sz="3600" b="1" i="1" u="sng" strike="noStrike" kern="1200" cap="none" spc="0" normalizeH="0" baseline="0" noProof="0" dirty="0">
                <a:ln>
                  <a:noFill/>
                </a:ln>
                <a:solidFill>
                  <a:srgbClr val="790015"/>
                </a:solidFill>
                <a:effectLst/>
                <a:uLnTx/>
                <a:uFillTx/>
                <a:latin typeface="Arial"/>
                <a:ea typeface="ＭＳ Ｐゴシック" charset="0"/>
                <a:cs typeface="Aria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464984" name="Line 88"/>
          <p:cNvSpPr>
            <a:spLocks noChangeShapeType="1"/>
          </p:cNvSpPr>
          <p:nvPr/>
        </p:nvSpPr>
        <p:spPr bwMode="auto">
          <a:xfrm flipH="1">
            <a:off x="2846705" y="307752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11064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110643" name="Group 172"/>
          <p:cNvGrpSpPr>
            <a:grpSpLocks/>
          </p:cNvGrpSpPr>
          <p:nvPr/>
        </p:nvGrpSpPr>
        <p:grpSpPr bwMode="auto">
          <a:xfrm>
            <a:off x="8018463" y="3436938"/>
            <a:ext cx="981075" cy="1843087"/>
            <a:chOff x="5051" y="2165"/>
            <a:chExt cx="618" cy="1161"/>
          </a:xfrm>
        </p:grpSpPr>
        <p:grpSp>
          <p:nvGrpSpPr>
            <p:cNvPr id="110664" name="Group 173"/>
            <p:cNvGrpSpPr>
              <a:grpSpLocks/>
            </p:cNvGrpSpPr>
            <p:nvPr/>
          </p:nvGrpSpPr>
          <p:grpSpPr bwMode="auto">
            <a:xfrm>
              <a:off x="5051" y="2165"/>
              <a:ext cx="618" cy="1161"/>
              <a:chOff x="5051" y="2165"/>
              <a:chExt cx="618" cy="1161"/>
            </a:xfrm>
          </p:grpSpPr>
          <p:sp>
            <p:nvSpPr>
              <p:cNvPr id="11066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6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6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6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7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8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8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0682" name="Rectangle 19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ملكية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grpSp>
        <p:sp>
          <p:nvSpPr>
            <p:cNvPr id="110665"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5088" name="Rectangle 192"/>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p>
        </p:txBody>
      </p:sp>
      <p:sp>
        <p:nvSpPr>
          <p:cNvPr id="110645" name="Rectangle 193"/>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الشمال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الجنوب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5090" name="Rectangle 194"/>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endParaRPr>
          </a:p>
        </p:txBody>
      </p:sp>
      <p:sp>
        <p:nvSpPr>
          <p:cNvPr id="110647" name="Rectangle 195"/>
          <p:cNvSpPr>
            <a:spLocks noChangeArrowheads="1"/>
          </p:cNvSpPr>
          <p:nvPr/>
        </p:nvSpPr>
        <p:spPr bwMode="auto">
          <a:xfrm>
            <a:off x="8107363" y="4838700"/>
            <a:ext cx="6187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10648" name="Rectangle 196"/>
          <p:cNvSpPr>
            <a:spLocks noChangeArrowheads="1"/>
          </p:cNvSpPr>
          <p:nvPr/>
        </p:nvSpPr>
        <p:spPr bwMode="auto">
          <a:xfrm>
            <a:off x="8031163" y="5003800"/>
            <a:ext cx="56105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أشور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10649" name="Rectangle 197"/>
          <p:cNvSpPr>
            <a:spLocks noChangeArrowheads="1"/>
          </p:cNvSpPr>
          <p:nvPr/>
        </p:nvSpPr>
        <p:spPr bwMode="auto">
          <a:xfrm>
            <a:off x="8026400" y="4672013"/>
            <a:ext cx="9329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-J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-R</a:t>
            </a:r>
          </a:p>
        </p:txBody>
      </p:sp>
      <p:grpSp>
        <p:nvGrpSpPr>
          <p:cNvPr id="110650" name="Group 198"/>
          <p:cNvGrpSpPr>
            <a:grpSpLocks/>
          </p:cNvGrpSpPr>
          <p:nvPr/>
        </p:nvGrpSpPr>
        <p:grpSpPr bwMode="auto">
          <a:xfrm>
            <a:off x="8061325" y="4151318"/>
            <a:ext cx="931863" cy="379413"/>
            <a:chOff x="5078" y="2615"/>
            <a:chExt cx="587" cy="239"/>
          </a:xfrm>
        </p:grpSpPr>
        <p:sp>
          <p:nvSpPr>
            <p:cNvPr id="110661"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إسرائيل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0662"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يهوذا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0663" name="Rectangle 201"/>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10</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grpSp>
      <p:sp>
        <p:nvSpPr>
          <p:cNvPr id="110651" name="Rectangle 202"/>
          <p:cNvSpPr>
            <a:spLocks noChangeArrowheads="1"/>
          </p:cNvSpPr>
          <p:nvPr/>
        </p:nvSpPr>
        <p:spPr bwMode="auto">
          <a:xfrm>
            <a:off x="8420100" y="4994275"/>
            <a:ext cx="4552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بابل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0652" name="Rectangle 203"/>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360</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51</a:t>
            </a:r>
          </a:p>
        </p:txBody>
      </p:sp>
      <p:sp>
        <p:nvSpPr>
          <p:cNvPr id="110654"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Comic Sans MS" pitchFamily="-112" charset="0"/>
              <a:ea typeface="ＭＳ Ｐゴシック" charset="0"/>
              <a:cs typeface="+mn-cs"/>
            </a:endParaRPr>
          </a:p>
        </p:txBody>
      </p:sp>
      <p:sp>
        <p:nvSpPr>
          <p:cNvPr id="110656" name="Text Box 20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2</a:t>
            </a:r>
            <a:endParaRPr kumimoji="0" lang="en-US" sz="1600" b="0" i="0" u="none" strike="noStrike" kern="1200" cap="none" spc="0" normalizeH="0" baseline="0" noProof="0" dirty="0">
              <a:ln>
                <a:noFill/>
              </a:ln>
              <a:solidFill>
                <a:srgbClr val="FFA27C"/>
              </a:solidFill>
              <a:effectLst/>
              <a:uLnTx/>
              <a:uFillTx/>
              <a:latin typeface="B VAG Rounded Bold" charset="0"/>
              <a:ea typeface="ＭＳ Ｐゴシック"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8131B"/>
              </a:solidFill>
              <a:effectLst/>
              <a:uLnTx/>
              <a:uFillTx/>
              <a:latin typeface="Comic Sans MS" pitchFamily="-112" charset="0"/>
              <a:ea typeface="ＭＳ Ｐゴシック" charset="0"/>
              <a:cs typeface="+mn-cs"/>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Comic Sans MS" pitchFamily="-112" charset="0"/>
                <a:ea typeface="+mn-ea"/>
                <a:cs typeface="+mn-cs"/>
              </a:rPr>
              <a:t>الملوك الثاني 25: 1 – 21 </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pic>
        <p:nvPicPr>
          <p:cNvPr id="112642"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373063" y="5276850"/>
            <a:ext cx="8366125" cy="120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Comic Sans MS" charset="0"/>
              <a:ea typeface="ＭＳ Ｐゴシック"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Comic Sans MS" charset="0"/>
                <a:ea typeface="ＭＳ Ｐゴシック" charset="0"/>
              </a:rPr>
              <a:t>مدينة بابل القديمة</a:t>
            </a:r>
            <a:endParaRPr kumimoji="0" lang="en-US" sz="2800" b="1" i="0" u="none" strike="noStrike" kern="1200" cap="none" spc="0" normalizeH="0" baseline="0" noProof="0" dirty="0">
              <a:ln>
                <a:noFill/>
              </a:ln>
              <a:solidFill>
                <a:srgbClr val="FFFF00"/>
              </a:solidFill>
              <a:effectLst/>
              <a:uLnTx/>
              <a:uFillTx/>
              <a:latin typeface="Comic Sans MS" charset="0"/>
              <a:ea typeface="ＭＳ Ｐゴシック"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mic Sans MS" charset="0"/>
                <a:ea typeface="ＭＳ Ｐゴシック" charset="0"/>
              </a:rPr>
              <a:t>From the early motion picture </a:t>
            </a:r>
            <a:r>
              <a:rPr kumimoji="0" lang="en-US" altLang="ja-JP" sz="2800" b="1" i="0" u="none" strike="noStrike" kern="1200" cap="none" spc="0" normalizeH="0" baseline="0" noProof="0" dirty="0">
                <a:ln>
                  <a:noFill/>
                </a:ln>
                <a:solidFill>
                  <a:srgbClr val="FFFF00"/>
                </a:solidFill>
                <a:effectLst/>
                <a:uLnTx/>
                <a:uFillTx/>
                <a:latin typeface="Comic Sans MS" charset="0"/>
                <a:ea typeface="ＭＳ Ｐゴシック" charset="0"/>
              </a:rPr>
              <a:t>"Intolerance"</a:t>
            </a:r>
            <a:endParaRPr kumimoji="0" lang="en-US" sz="28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112644"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112645" name="Group 176"/>
          <p:cNvGrpSpPr>
            <a:grpSpLocks/>
          </p:cNvGrpSpPr>
          <p:nvPr/>
        </p:nvGrpSpPr>
        <p:grpSpPr bwMode="auto">
          <a:xfrm>
            <a:off x="8018463" y="3436938"/>
            <a:ext cx="981075" cy="1843087"/>
            <a:chOff x="5051" y="2165"/>
            <a:chExt cx="618" cy="1161"/>
          </a:xfrm>
        </p:grpSpPr>
        <p:grpSp>
          <p:nvGrpSpPr>
            <p:cNvPr id="112661" name="Group 177"/>
            <p:cNvGrpSpPr>
              <a:grpSpLocks/>
            </p:cNvGrpSpPr>
            <p:nvPr/>
          </p:nvGrpSpPr>
          <p:grpSpPr bwMode="auto">
            <a:xfrm>
              <a:off x="5051" y="2165"/>
              <a:ext cx="618" cy="1161"/>
              <a:chOff x="5051" y="2165"/>
              <a:chExt cx="618" cy="1161"/>
            </a:xfrm>
          </p:grpSpPr>
          <p:sp>
            <p:nvSpPr>
              <p:cNvPr id="112663"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64"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65"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66"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67"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68"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69"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0"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1"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2"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3"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4"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5"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6"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7"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8"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2679" name="Rectangle 19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ملكية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grpSp>
        <p:sp>
          <p:nvSpPr>
            <p:cNvPr id="112662"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6116" name="Rectangle 196"/>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p>
        </p:txBody>
      </p:sp>
      <p:sp>
        <p:nvSpPr>
          <p:cNvPr id="112647" name="Rectangle 197"/>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الشمال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الجنوب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6118" name="Rectangle 198"/>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endParaRPr>
          </a:p>
        </p:txBody>
      </p:sp>
      <p:sp>
        <p:nvSpPr>
          <p:cNvPr id="112649" name="Rectangle 199"/>
          <p:cNvSpPr>
            <a:spLocks noChangeArrowheads="1"/>
          </p:cNvSpPr>
          <p:nvPr/>
        </p:nvSpPr>
        <p:spPr bwMode="auto">
          <a:xfrm>
            <a:off x="8107363" y="4838700"/>
            <a:ext cx="6187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12650" name="Rectangle 200"/>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أشور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p>
        </p:txBody>
      </p:sp>
      <p:sp>
        <p:nvSpPr>
          <p:cNvPr id="112651"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112652" name="Group 202"/>
          <p:cNvGrpSpPr>
            <a:grpSpLocks/>
          </p:cNvGrpSpPr>
          <p:nvPr/>
        </p:nvGrpSpPr>
        <p:grpSpPr bwMode="auto">
          <a:xfrm>
            <a:off x="8061325" y="4151318"/>
            <a:ext cx="931863" cy="379413"/>
            <a:chOff x="5078" y="2615"/>
            <a:chExt cx="587" cy="239"/>
          </a:xfrm>
        </p:grpSpPr>
        <p:sp>
          <p:nvSpPr>
            <p:cNvPr id="112658"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إسرائيل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2659"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يهوذا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2660" name="Rectangle 205"/>
            <p:cNvSpPr>
              <a:spLocks noChangeArrowheads="1"/>
            </p:cNvSpPr>
            <p:nvPr/>
          </p:nvSpPr>
          <p:spPr bwMode="auto">
            <a:xfrm>
              <a:off x="5105" y="2720"/>
              <a:ext cx="49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10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grpSp>
      <p:sp>
        <p:nvSpPr>
          <p:cNvPr id="112653" name="Rectangle 206"/>
          <p:cNvSpPr>
            <a:spLocks noChangeArrowheads="1"/>
          </p:cNvSpPr>
          <p:nvPr/>
        </p:nvSpPr>
        <p:spPr bwMode="auto">
          <a:xfrm>
            <a:off x="8420100" y="4994275"/>
            <a:ext cx="48410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بابل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2654" name="Rectangle 207"/>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350</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52</a:t>
            </a:r>
          </a:p>
        </p:txBody>
      </p:sp>
      <p:sp>
        <p:nvSpPr>
          <p:cNvPr id="466129" name="Text Box 209"/>
          <p:cNvSpPr txBox="1">
            <a:spLocks noChangeArrowheads="1"/>
          </p:cNvSpPr>
          <p:nvPr/>
        </p:nvSpPr>
        <p:spPr bwMode="auto">
          <a:xfrm>
            <a:off x="1779588" y="0"/>
            <a:ext cx="2778344" cy="3376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الملوك الثاني 25: 1- 21</a:t>
            </a:r>
            <a:endParaRPr kumimoji="0" lang="en-US"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sp>
        <p:nvSpPr>
          <p:cNvPr id="112657"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4130675" y="519113"/>
            <a:ext cx="3922713" cy="5789612"/>
            <a:chOff x="2602" y="327"/>
            <a:chExt cx="2471" cy="3647"/>
          </a:xfrm>
        </p:grpSpPr>
        <p:grpSp>
          <p:nvGrpSpPr>
            <p:cNvPr id="114836" name="Group 3"/>
            <p:cNvGrpSpPr>
              <a:grpSpLocks/>
            </p:cNvGrpSpPr>
            <p:nvPr/>
          </p:nvGrpSpPr>
          <p:grpSpPr bwMode="auto">
            <a:xfrm>
              <a:off x="2602" y="327"/>
              <a:ext cx="1226" cy="3647"/>
              <a:chOff x="2602" y="327"/>
              <a:chExt cx="1226" cy="3647"/>
            </a:xfrm>
          </p:grpSpPr>
          <p:sp>
            <p:nvSpPr>
              <p:cNvPr id="11487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277"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(2000 B.C.)</a:t>
                </a:r>
              </a:p>
            </p:txBody>
          </p:sp>
          <p:sp>
            <p:nvSpPr>
              <p:cNvPr id="11488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6"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8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6"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40</a:t>
                </a:r>
              </a:p>
            </p:txBody>
          </p:sp>
          <p:sp>
            <p:nvSpPr>
              <p:cNvPr id="11489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9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2"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305"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(1500 B.C.)</a:t>
                </a:r>
              </a:p>
            </p:txBody>
          </p:sp>
          <p:sp>
            <p:nvSpPr>
              <p:cNvPr id="11490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0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1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1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1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1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14" name="Rectangle 40"/>
              <p:cNvSpPr>
                <a:spLocks noChangeArrowheads="1"/>
              </p:cNvSpPr>
              <p:nvPr/>
            </p:nvSpPr>
            <p:spPr bwMode="auto">
              <a:xfrm>
                <a:off x="2741" y="538"/>
                <a:ext cx="4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الخطية الأولى</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15" name="Rectangle 41"/>
              <p:cNvSpPr>
                <a:spLocks noChangeArrowheads="1"/>
              </p:cNvSpPr>
              <p:nvPr/>
            </p:nvSpPr>
            <p:spPr bwMode="auto">
              <a:xfrm>
                <a:off x="2690" y="634"/>
                <a:ext cx="43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الإنجيل الأول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16" name="Rectangle 42"/>
              <p:cNvSpPr>
                <a:spLocks noChangeArrowheads="1"/>
              </p:cNvSpPr>
              <p:nvPr/>
            </p:nvSpPr>
            <p:spPr bwMode="auto">
              <a:xfrm>
                <a:off x="2695" y="738"/>
                <a:ext cx="46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العائلة الأولى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17" name="Rectangle 43"/>
              <p:cNvSpPr>
                <a:spLocks noChangeArrowheads="1"/>
              </p:cNvSpPr>
              <p:nvPr/>
            </p:nvSpPr>
            <p:spPr bwMode="auto">
              <a:xfrm>
                <a:off x="2690" y="842"/>
                <a:ext cx="4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القتل الأول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18" name="Rectangle 44"/>
              <p:cNvSpPr>
                <a:spLocks noChangeArrowheads="1"/>
              </p:cNvSpPr>
              <p:nvPr/>
            </p:nvSpPr>
            <p:spPr bwMode="auto">
              <a:xfrm>
                <a:off x="2627" y="938"/>
                <a:ext cx="6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الطوفان / قوس قزح</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19" name="Rectangle 45"/>
              <p:cNvSpPr>
                <a:spLocks noChangeArrowheads="1"/>
              </p:cNvSpPr>
              <p:nvPr/>
            </p:nvSpPr>
            <p:spPr bwMode="auto">
              <a:xfrm>
                <a:off x="2781" y="1042"/>
                <a:ext cx="28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البرج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20" name="Rectangle 46"/>
              <p:cNvSpPr>
                <a:spLocks noChangeArrowheads="1"/>
              </p:cNvSpPr>
              <p:nvPr/>
            </p:nvSpPr>
            <p:spPr bwMode="auto">
              <a:xfrm>
                <a:off x="2607" y="344"/>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الخلق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921" name="Rectangle 47"/>
              <p:cNvSpPr>
                <a:spLocks noChangeArrowheads="1"/>
              </p:cNvSpPr>
              <p:nvPr/>
            </p:nvSpPr>
            <p:spPr bwMode="auto">
              <a:xfrm>
                <a:off x="2602" y="458"/>
                <a:ext cx="60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الرجل الأول والمرأة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2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2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2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25" name="Rectangle 51"/>
              <p:cNvSpPr>
                <a:spLocks noChangeArrowheads="1"/>
              </p:cNvSpPr>
              <p:nvPr/>
            </p:nvSpPr>
            <p:spPr bwMode="auto">
              <a:xfrm>
                <a:off x="2749" y="1531"/>
                <a:ext cx="37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Helvetica" charset="0"/>
                    <a:ea typeface="ＭＳ Ｐゴシック" charset="0"/>
                  </a:rPr>
                  <a:t>ب</a:t>
                </a:r>
                <a:r>
                  <a:rPr kumimoji="0" lang="en-US" sz="1000" b="1" i="0" u="none" strike="noStrike" kern="1200" cap="none" spc="0" normalizeH="0" baseline="0" noProof="0" dirty="0">
                    <a:ln>
                      <a:noFill/>
                    </a:ln>
                    <a:solidFill>
                      <a:srgbClr val="000000"/>
                    </a:solidFill>
                    <a:effectLst/>
                    <a:uLnTx/>
                    <a:uFillTx/>
                    <a:latin typeface="Helvetica" charset="0"/>
                    <a:ea typeface="ＭＳ Ｐゴシック" charset="0"/>
                  </a:rPr>
                  <a:t> - </a:t>
                </a:r>
                <a:r>
                  <a:rPr kumimoji="0" lang="ar-JO" sz="1000" b="1" i="0" u="none" strike="noStrike" kern="1200" cap="none" spc="0" normalizeH="0" baseline="0" noProof="0" dirty="0">
                    <a:ln>
                      <a:noFill/>
                    </a:ln>
                    <a:solidFill>
                      <a:srgbClr val="000000"/>
                    </a:solidFill>
                    <a:effectLst/>
                    <a:uLnTx/>
                    <a:uFillTx/>
                    <a:latin typeface="Helvetica" charset="0"/>
                    <a:ea typeface="ＭＳ Ｐゴシック" charset="0"/>
                  </a:rPr>
                  <a:t>ن</a:t>
                </a:r>
                <a:r>
                  <a:rPr kumimoji="0" lang="en-US" sz="1000" b="1" i="0" u="none" strike="noStrike" kern="1200" cap="none" spc="0" normalizeH="0" baseline="0" noProof="0" dirty="0">
                    <a:ln>
                      <a:noFill/>
                    </a:ln>
                    <a:solidFill>
                      <a:srgbClr val="000000"/>
                    </a:solidFill>
                    <a:effectLst/>
                    <a:uLnTx/>
                    <a:uFillTx/>
                    <a:latin typeface="Helvetica" charset="0"/>
                    <a:ea typeface="ＭＳ Ｐゴシック" charset="0"/>
                  </a:rPr>
                  <a:t> - </a:t>
                </a:r>
                <a:r>
                  <a:rPr kumimoji="0" lang="ar-JO" sz="1000" b="1" i="0" u="none" strike="noStrike" kern="1200" cap="none" spc="0" normalizeH="0" baseline="0" noProof="0" dirty="0">
                    <a:ln>
                      <a:noFill/>
                    </a:ln>
                    <a:solidFill>
                      <a:srgbClr val="000000"/>
                    </a:solidFill>
                    <a:effectLst/>
                    <a:uLnTx/>
                    <a:uFillTx/>
                    <a:latin typeface="Helvetica" charset="0"/>
                    <a:ea typeface="ＭＳ Ｐゴシック" charset="0"/>
                  </a:rPr>
                  <a:t>أ</a:t>
                </a:r>
                <a:endParaRPr kumimoji="0" lang="en-US" sz="10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2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rPr>
                  <a:t>J - E</a:t>
                </a:r>
              </a:p>
            </p:txBody>
          </p:sp>
          <p:sp>
            <p:nvSpPr>
              <p:cNvPr id="11492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rPr>
                  <a:t>12</a:t>
                </a:r>
              </a:p>
            </p:txBody>
          </p:sp>
          <p:sp>
            <p:nvSpPr>
              <p:cNvPr id="114928" name="Rectangle 54"/>
              <p:cNvSpPr>
                <a:spLocks noChangeArrowheads="1"/>
              </p:cNvSpPr>
              <p:nvPr/>
            </p:nvSpPr>
            <p:spPr bwMode="auto">
              <a:xfrm>
                <a:off x="2742" y="1414"/>
                <a:ext cx="3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الدعوة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29" name="Rectangle 55"/>
              <p:cNvSpPr>
                <a:spLocks noChangeArrowheads="1"/>
              </p:cNvSpPr>
              <p:nvPr/>
            </p:nvSpPr>
            <p:spPr bwMode="auto">
              <a:xfrm>
                <a:off x="2634" y="1274"/>
                <a:ext cx="4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إبراهيم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93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rPr>
                  <a:t>I - I</a:t>
                </a:r>
              </a:p>
            </p:txBody>
          </p:sp>
          <p:sp>
            <p:nvSpPr>
              <p:cNvPr id="11493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3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33" name="Rectangle 59"/>
              <p:cNvSpPr>
                <a:spLocks noChangeArrowheads="1"/>
              </p:cNvSpPr>
              <p:nvPr/>
            </p:nvSpPr>
            <p:spPr bwMode="auto">
              <a:xfrm>
                <a:off x="2694" y="2152"/>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يوسف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934" name="Rectangle 60"/>
              <p:cNvSpPr>
                <a:spLocks noChangeArrowheads="1"/>
              </p:cNvSpPr>
              <p:nvPr/>
            </p:nvSpPr>
            <p:spPr bwMode="auto">
              <a:xfrm>
                <a:off x="2724" y="2301"/>
                <a:ext cx="4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عبودية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35" name="Rectangle 61"/>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430</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3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3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3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3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4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4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4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4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44" name="Rectangle 70"/>
              <p:cNvSpPr>
                <a:spLocks noChangeArrowheads="1"/>
              </p:cNvSpPr>
              <p:nvPr/>
            </p:nvSpPr>
            <p:spPr bwMode="auto">
              <a:xfrm>
                <a:off x="2708" y="2674"/>
                <a:ext cx="3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موسى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945"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Sinai</a:t>
                </a:r>
              </a:p>
            </p:txBody>
          </p:sp>
          <p:sp>
            <p:nvSpPr>
              <p:cNvPr id="114946"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rPr>
                  <a:t>M - C - C</a:t>
                </a:r>
              </a:p>
            </p:txBody>
          </p:sp>
          <p:sp>
            <p:nvSpPr>
              <p:cNvPr id="114947" name="Rectangle 73"/>
              <p:cNvSpPr>
                <a:spLocks noChangeArrowheads="1"/>
              </p:cNvSpPr>
              <p:nvPr/>
            </p:nvSpPr>
            <p:spPr bwMode="auto">
              <a:xfrm>
                <a:off x="2648" y="3158"/>
                <a:ext cx="5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قادش برنيع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48" name="Rectangle 74"/>
              <p:cNvSpPr>
                <a:spLocks noChangeArrowheads="1"/>
              </p:cNvSpPr>
              <p:nvPr/>
            </p:nvSpPr>
            <p:spPr bwMode="auto">
              <a:xfrm>
                <a:off x="2872" y="3274"/>
                <a:ext cx="19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40</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49" name="Rectangle 75"/>
              <p:cNvSpPr>
                <a:spLocks noChangeArrowheads="1"/>
              </p:cNvSpPr>
              <p:nvPr/>
            </p:nvSpPr>
            <p:spPr bwMode="auto">
              <a:xfrm>
                <a:off x="2724" y="3382"/>
                <a:ext cx="4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5 عظات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5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51" name="Rectangle 77"/>
              <p:cNvSpPr>
                <a:spLocks noChangeArrowheads="1"/>
              </p:cNvSpPr>
              <p:nvPr/>
            </p:nvSpPr>
            <p:spPr bwMode="auto">
              <a:xfrm>
                <a:off x="2779" y="2826"/>
                <a:ext cx="3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الخروج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5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5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5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955" name="Rectangle 81"/>
              <p:cNvSpPr>
                <a:spLocks noChangeArrowheads="1"/>
              </p:cNvSpPr>
              <p:nvPr/>
            </p:nvSpPr>
            <p:spPr bwMode="auto">
              <a:xfrm>
                <a:off x="2697" y="3550"/>
                <a:ext cx="37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يشوع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956" name="Rectangle 82"/>
              <p:cNvSpPr>
                <a:spLocks noChangeArrowheads="1"/>
              </p:cNvSpPr>
              <p:nvPr/>
            </p:nvSpPr>
            <p:spPr bwMode="auto">
              <a:xfrm>
                <a:off x="2738" y="3686"/>
                <a:ext cx="3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أريحا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957" name="Rectangle 83"/>
              <p:cNvSpPr>
                <a:spLocks noChangeArrowheads="1"/>
              </p:cNvSpPr>
              <p:nvPr/>
            </p:nvSpPr>
            <p:spPr bwMode="auto">
              <a:xfrm>
                <a:off x="2686" y="3806"/>
                <a:ext cx="5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rPr>
                  <a:t>الأرض قسمت    </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grpSp>
        <p:grpSp>
          <p:nvGrpSpPr>
            <p:cNvPr id="114837" name="Group 84"/>
            <p:cNvGrpSpPr>
              <a:grpSpLocks/>
            </p:cNvGrpSpPr>
            <p:nvPr/>
          </p:nvGrpSpPr>
          <p:grpSpPr bwMode="auto">
            <a:xfrm>
              <a:off x="4119" y="352"/>
              <a:ext cx="954" cy="1610"/>
              <a:chOff x="4119" y="352"/>
              <a:chExt cx="954" cy="1610"/>
            </a:xfrm>
          </p:grpSpPr>
          <p:sp>
            <p:nvSpPr>
              <p:cNvPr id="11483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3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1" name="Rectangle 88"/>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350</a:t>
                </a:r>
              </a:p>
            </p:txBody>
          </p:sp>
          <p:sp>
            <p:nvSpPr>
              <p:cNvPr id="11484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4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368" name="Rectangle 96"/>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(1000 B.C.)</a:t>
                </a:r>
              </a:p>
            </p:txBody>
          </p:sp>
          <p:sp>
            <p:nvSpPr>
              <p:cNvPr id="11485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5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52" name="Rectangle 99"/>
              <p:cNvSpPr>
                <a:spLocks noChangeArrowheads="1"/>
              </p:cNvSpPr>
              <p:nvPr/>
            </p:nvSpPr>
            <p:spPr bwMode="auto">
              <a:xfrm>
                <a:off x="4312" y="586"/>
                <a:ext cx="2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Helvetica" charset="0"/>
                    <a:ea typeface="ＭＳ Ｐゴシック" charset="0"/>
                  </a:rPr>
                  <a:t>350 </a:t>
                </a:r>
                <a:endParaRPr kumimoji="0" lang="en-US" sz="10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53" name="Rectangle 100"/>
              <p:cNvSpPr>
                <a:spLocks noChangeArrowheads="1"/>
              </p:cNvSpPr>
              <p:nvPr/>
            </p:nvSpPr>
            <p:spPr bwMode="auto">
              <a:xfrm>
                <a:off x="4248" y="480"/>
                <a:ext cx="378"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Helvetica" charset="0"/>
                    <a:ea typeface="ＭＳ Ｐゴシック" charset="0"/>
                  </a:rPr>
                  <a:t>القضاة    </a:t>
                </a:r>
                <a:endParaRPr kumimoji="0" lang="en-US" sz="10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54" name="Rectangle 101"/>
              <p:cNvSpPr>
                <a:spLocks noChangeArrowheads="1"/>
              </p:cNvSpPr>
              <p:nvPr/>
            </p:nvSpPr>
            <p:spPr bwMode="auto">
              <a:xfrm>
                <a:off x="4141" y="352"/>
                <a:ext cx="42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فوضى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85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5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5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377" name="Rectangle 105"/>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r>
                  <a:rPr kumimoji="0" lang="ar-JO"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انقسام </a:t>
                </a:r>
                <a:r>
                  <a:rPr kumimoji="0" 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 ••• </a:t>
                </a:r>
              </a:p>
            </p:txBody>
          </p:sp>
          <p:sp>
            <p:nvSpPr>
              <p:cNvPr id="114859"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إسرائيل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60"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10              2</a:t>
                </a:r>
              </a:p>
            </p:txBody>
          </p:sp>
          <p:sp>
            <p:nvSpPr>
              <p:cNvPr id="114861" name="Rectangle 108"/>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sp>
            <p:nvSpPr>
              <p:cNvPr id="114862" name="Rectangle 109"/>
              <p:cNvSpPr>
                <a:spLocks noChangeArrowheads="1"/>
              </p:cNvSpPr>
              <p:nvPr/>
            </p:nvSpPr>
            <p:spPr bwMode="auto">
              <a:xfrm>
                <a:off x="4167" y="1694"/>
                <a:ext cx="53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200</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350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63" name="Rectangle 110"/>
              <p:cNvSpPr>
                <a:spLocks noChangeArrowheads="1"/>
              </p:cNvSpPr>
              <p:nvPr/>
            </p:nvSpPr>
            <p:spPr bwMode="auto">
              <a:xfrm>
                <a:off x="4119" y="1798"/>
                <a:ext cx="7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 أشور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بابل      بابل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6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65" name="Rectangle 112"/>
              <p:cNvSpPr>
                <a:spLocks noChangeArrowheads="1"/>
              </p:cNvSpPr>
              <p:nvPr/>
            </p:nvSpPr>
            <p:spPr bwMode="auto">
              <a:xfrm>
                <a:off x="4169" y="1134"/>
                <a:ext cx="57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الشمال  </a:t>
                </a: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الجنوب </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6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6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387" name="Rectangle 115"/>
              <p:cNvSpPr>
                <a:spLocks noChangeArrowheads="1"/>
              </p:cNvSpPr>
              <p:nvPr/>
            </p:nvSpPr>
            <p:spPr bwMode="auto">
              <a:xfrm>
                <a:off x="4150" y="1454"/>
                <a:ext cx="460" cy="134"/>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الأنبياء           </a:t>
                </a:r>
                <a:endPar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endParaRPr>
              </a:p>
            </p:txBody>
          </p:sp>
          <p:sp>
            <p:nvSpPr>
              <p:cNvPr id="11486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70"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sp>
            <p:nvSpPr>
              <p:cNvPr id="11487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7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7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74" name="Rectangle 121"/>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ملكية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87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ar-JO" sz="800" b="1" i="0" u="none" strike="noStrike" kern="1200" cap="none" spc="0" normalizeH="0" baseline="0" noProof="0" dirty="0">
                    <a:ln>
                      <a:noFill/>
                    </a:ln>
                    <a:solidFill>
                      <a:srgbClr val="000000"/>
                    </a:solidFill>
                    <a:effectLst/>
                    <a:uLnTx/>
                    <a:uFillTx/>
                    <a:latin typeface="Helvetica" charset="0"/>
                    <a:ea typeface="ＭＳ Ｐゴシック" charset="0"/>
                  </a:rPr>
                  <a:t>يهوذا</a:t>
                </a:r>
                <a:endParaRPr kumimoji="0" lang="en-US" sz="8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1487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7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grpSp>
      <p:pic>
        <p:nvPicPr>
          <p:cNvPr id="114690"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4691"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692"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charset="0"/>
                <a:ea typeface="ＭＳ Ｐゴシック" charset="0"/>
              </a:rPr>
              <a:t> </a:t>
            </a:r>
          </a:p>
        </p:txBody>
      </p:sp>
      <p:sp>
        <p:nvSpPr>
          <p:cNvPr id="11469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69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69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69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69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698"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charset="0"/>
                <a:ea typeface="ＭＳ Ｐゴシック" charset="0"/>
              </a:rPr>
              <a:t>S</a:t>
            </a:r>
          </a:p>
        </p:txBody>
      </p:sp>
      <p:sp>
        <p:nvSpPr>
          <p:cNvPr id="566410" name="Rectangle 138"/>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(2000 B.C.)</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FAFD00"/>
                </a:solidFill>
                <a:effectLst/>
                <a:uLnTx/>
                <a:uFillTx/>
                <a:latin typeface="Times" pitchFamily="-112" charset="0"/>
                <a:ea typeface="ＭＳ Ｐゴシック" charset="0"/>
                <a:cs typeface="+mn-cs"/>
              </a:rPr>
              <a:t>C 7 S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00FF00"/>
                </a:solidFill>
                <a:effectLst/>
                <a:uLnTx/>
                <a:uFillTx/>
                <a:latin typeface="Times" pitchFamily="-112" charset="0"/>
                <a:ea typeface="ＭＳ Ｐゴシック" charset="0"/>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11470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0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EEFF4B"/>
                </a:solidFill>
                <a:effectLst/>
                <a:uLnTx/>
                <a:uFillTx/>
                <a:latin typeface="Times" pitchFamily="-112" charset="0"/>
                <a:ea typeface="ＭＳ Ｐゴシック" charset="0"/>
                <a:cs typeface="+mn-cs"/>
              </a:rPr>
              <a:t>S</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EEFF4B"/>
                </a:solidFill>
                <a:effectLst/>
                <a:uLnTx/>
                <a:uFillTx/>
                <a:latin typeface="Times" pitchFamily="-112" charset="0"/>
                <a:ea typeface="ＭＳ Ｐゴシック" charset="0"/>
                <a:cs typeface="+mn-cs"/>
              </a:rPr>
              <a:t>J</a:t>
            </a:r>
          </a:p>
        </p:txBody>
      </p:sp>
      <p:sp>
        <p:nvSpPr>
          <p:cNvPr id="114708" name="Rectangle 149"/>
          <p:cNvSpPr>
            <a:spLocks noChangeArrowheads="1"/>
          </p:cNvSpPr>
          <p:nvPr/>
        </p:nvSpPr>
        <p:spPr bwMode="auto">
          <a:xfrm>
            <a:off x="3469186" y="2042146"/>
            <a:ext cx="511175" cy="4295978"/>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422" name="Text Box 150"/>
          <p:cNvSpPr txBox="1">
            <a:spLocks noChangeArrowheads="1"/>
          </p:cNvSpPr>
          <p:nvPr/>
        </p:nvSpPr>
        <p:spPr bwMode="auto">
          <a:xfrm rot="-5388536">
            <a:off x="1798792" y="3949318"/>
            <a:ext cx="3834979"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EEFF4B"/>
                </a:solidFill>
                <a:effectLst/>
                <a:uLnTx/>
                <a:uFillTx/>
                <a:latin typeface="Times" pitchFamily="-112" charset="0"/>
                <a:ea typeface="ＭＳ Ｐゴシック" charset="0"/>
                <a:cs typeface="+mn-cs"/>
              </a:rPr>
              <a:t>4 أشخاص</a:t>
            </a:r>
            <a:endParaRPr kumimoji="0" lang="en-US" sz="2800" b="1" i="0" u="none" strike="noStrike" kern="1200" cap="none" spc="0" normalizeH="0" baseline="0" noProof="0" dirty="0">
              <a:ln>
                <a:noFill/>
              </a:ln>
              <a:solidFill>
                <a:srgbClr val="EEFF4B"/>
              </a:solidFill>
              <a:effectLst/>
              <a:uLnTx/>
              <a:uFillTx/>
              <a:latin typeface="Times" pitchFamily="-112" charset="0"/>
              <a:ea typeface="ＭＳ Ｐゴシック" charset="0"/>
              <a:cs typeface="+mn-cs"/>
            </a:endParaRPr>
          </a:p>
        </p:txBody>
      </p:sp>
      <p:sp>
        <p:nvSpPr>
          <p:cNvPr id="114713" name="Rectangle 154"/>
          <p:cNvSpPr>
            <a:spLocks noChangeArrowheads="1"/>
          </p:cNvSpPr>
          <p:nvPr/>
        </p:nvSpPr>
        <p:spPr bwMode="auto">
          <a:xfrm rot="-5400000">
            <a:off x="3457077" y="941388"/>
            <a:ext cx="511175" cy="574675"/>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EEFF4B"/>
                </a:solidFill>
                <a:effectLst/>
                <a:uLnTx/>
                <a:uFillTx/>
                <a:latin typeface="Times" pitchFamily="-112" charset="0"/>
                <a:ea typeface="ＭＳ Ｐゴシック" charset="0"/>
                <a:cs typeface="+mn-cs"/>
              </a:rPr>
              <a:t>C</a:t>
            </a:r>
          </a:p>
        </p:txBody>
      </p:sp>
      <p:sp>
        <p:nvSpPr>
          <p:cNvPr id="11471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1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1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431" name="Rectangle 159"/>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(1000 B.C.)</a:t>
            </a:r>
          </a:p>
        </p:txBody>
      </p:sp>
      <p:sp>
        <p:nvSpPr>
          <p:cNvPr id="114720"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21"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22"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23"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24"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2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2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nvGrpSpPr>
          <p:cNvPr id="114727" name="Group 168"/>
          <p:cNvGrpSpPr>
            <a:grpSpLocks/>
          </p:cNvGrpSpPr>
          <p:nvPr/>
        </p:nvGrpSpPr>
        <p:grpSpPr bwMode="auto">
          <a:xfrm>
            <a:off x="6591300" y="4418013"/>
            <a:ext cx="952500" cy="527050"/>
            <a:chOff x="4152" y="2783"/>
            <a:chExt cx="600" cy="332"/>
          </a:xfrm>
        </p:grpSpPr>
        <p:sp>
          <p:nvSpPr>
            <p:cNvPr id="11483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3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3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sp>
        <p:nvSpPr>
          <p:cNvPr id="566444" name="Rectangle 172"/>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Times" pitchFamily="-112" charset="0"/>
                <a:ea typeface="ＭＳ Ｐゴシック" charset="0"/>
                <a:cs typeface="+mn-cs"/>
              </a:rPr>
              <a:t>(500 B.C.)</a:t>
            </a:r>
          </a:p>
        </p:txBody>
      </p:sp>
      <p:sp>
        <p:nvSpPr>
          <p:cNvPr id="114729"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0"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1" name="Rectangle 175"/>
          <p:cNvSpPr>
            <a:spLocks noChangeArrowheads="1"/>
          </p:cNvSpPr>
          <p:nvPr/>
        </p:nvSpPr>
        <p:spPr bwMode="auto">
          <a:xfrm>
            <a:off x="6523038" y="3213100"/>
            <a:ext cx="58509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أسر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732"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3"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4"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5" name="Rectangle 179"/>
          <p:cNvSpPr>
            <a:spLocks noChangeArrowheads="1"/>
          </p:cNvSpPr>
          <p:nvPr/>
        </p:nvSpPr>
        <p:spPr bwMode="auto">
          <a:xfrm>
            <a:off x="6599238" y="4394200"/>
            <a:ext cx="52418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صمت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73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39" name="Rectangle 183"/>
          <p:cNvSpPr>
            <a:spLocks noChangeArrowheads="1"/>
          </p:cNvSpPr>
          <p:nvPr/>
        </p:nvSpPr>
        <p:spPr bwMode="auto">
          <a:xfrm>
            <a:off x="6610350" y="5102225"/>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Chicago" charset="0"/>
                <a:ea typeface="ＭＳ Ｐゴシック" charset="0"/>
              </a:rPr>
              <a:t>يسوع   </a:t>
            </a:r>
            <a:endParaRPr kumimoji="0" lang="en-US" sz="12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14740"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41"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42"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43"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44"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45"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746"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1474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6466" name="Text Box 194"/>
          <p:cNvSpPr txBox="1">
            <a:spLocks noChangeArrowheads="1"/>
          </p:cNvSpPr>
          <p:nvPr/>
        </p:nvSpPr>
        <p:spPr bwMode="auto">
          <a:xfrm rot="16200000">
            <a:off x="4560094" y="2121694"/>
            <a:ext cx="32321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EEFF4B"/>
                </a:solidFill>
                <a:effectLst/>
                <a:uLnTx/>
                <a:uFillTx/>
                <a:latin typeface="Times" pitchFamily="-112" charset="0"/>
                <a:ea typeface="ＭＳ Ｐゴシック" charset="0"/>
                <a:cs typeface="+mn-cs"/>
              </a:rPr>
              <a:t>3 مجتمعات</a:t>
            </a:r>
            <a:endParaRPr kumimoji="0" lang="en-US" sz="2800" b="1" i="0" u="none" strike="noStrike" kern="1200" cap="none" spc="0" normalizeH="0" baseline="0" noProof="0" dirty="0">
              <a:ln>
                <a:noFill/>
              </a:ln>
              <a:solidFill>
                <a:srgbClr val="EEFF4B"/>
              </a:solidFill>
              <a:effectLst/>
              <a:uLnTx/>
              <a:uFillTx/>
              <a:latin typeface="Times" pitchFamily="-112" charset="0"/>
              <a:ea typeface="ＭＳ Ｐゴシック" charset="0"/>
              <a:cs typeface="+mn-cs"/>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sp>
        <p:nvSpPr>
          <p:cNvPr id="11475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من تكوين إلى نحميا  </a:t>
            </a:r>
            <a:endParaRPr kumimoji="0" lang="en-US"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sp>
        <p:nvSpPr>
          <p:cNvPr id="11475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114754" name="Group 202"/>
          <p:cNvGrpSpPr>
            <a:grpSpLocks/>
          </p:cNvGrpSpPr>
          <p:nvPr/>
        </p:nvGrpSpPr>
        <p:grpSpPr bwMode="auto">
          <a:xfrm>
            <a:off x="8018463" y="3436938"/>
            <a:ext cx="981075" cy="1843087"/>
            <a:chOff x="5051" y="2165"/>
            <a:chExt cx="618" cy="1161"/>
          </a:xfrm>
        </p:grpSpPr>
        <p:grpSp>
          <p:nvGrpSpPr>
            <p:cNvPr id="114814" name="Group 203"/>
            <p:cNvGrpSpPr>
              <a:grpSpLocks/>
            </p:cNvGrpSpPr>
            <p:nvPr/>
          </p:nvGrpSpPr>
          <p:grpSpPr bwMode="auto">
            <a:xfrm>
              <a:off x="5051" y="2165"/>
              <a:ext cx="618" cy="1161"/>
              <a:chOff x="5051" y="2165"/>
              <a:chExt cx="618" cy="1161"/>
            </a:xfrm>
          </p:grpSpPr>
          <p:sp>
            <p:nvSpPr>
              <p:cNvPr id="11481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1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1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1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2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3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3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4832" name="Rectangle 22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ROYALTY</a:t>
                </a:r>
              </a:p>
            </p:txBody>
          </p:sp>
        </p:grpSp>
        <p:sp>
          <p:nvSpPr>
            <p:cNvPr id="114815"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566494" name="Rectangle 22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 ••• SPLIT ••• </a:t>
            </a:r>
          </a:p>
        </p:txBody>
      </p:sp>
      <p:sp>
        <p:nvSpPr>
          <p:cNvPr id="114756" name="Rectangle 22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North       South</a:t>
            </a:r>
          </a:p>
        </p:txBody>
      </p:sp>
      <p:sp>
        <p:nvSpPr>
          <p:cNvPr id="566496" name="Rectangle 22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Helvetica" charset="0"/>
                <a:ea typeface="ＭＳ Ｐゴシック" charset="0"/>
              </a:rPr>
              <a:t>THE PROPHETS</a:t>
            </a:r>
          </a:p>
        </p:txBody>
      </p:sp>
      <p:sp>
        <p:nvSpPr>
          <p:cNvPr id="114758"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200        </a:t>
            </a:r>
          </a:p>
        </p:txBody>
      </p:sp>
      <p:sp>
        <p:nvSpPr>
          <p:cNvPr id="114763" name="Rectangle 22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Assyria   </a:t>
            </a:r>
          </a:p>
        </p:txBody>
      </p:sp>
      <p:sp>
        <p:nvSpPr>
          <p:cNvPr id="114764"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114765" name="Group 228"/>
          <p:cNvGrpSpPr>
            <a:grpSpLocks/>
          </p:cNvGrpSpPr>
          <p:nvPr/>
        </p:nvGrpSpPr>
        <p:grpSpPr bwMode="auto">
          <a:xfrm>
            <a:off x="8061325" y="4151313"/>
            <a:ext cx="931863" cy="377825"/>
            <a:chOff x="5078" y="2615"/>
            <a:chExt cx="587" cy="238"/>
          </a:xfrm>
        </p:grpSpPr>
        <p:sp>
          <p:nvSpPr>
            <p:cNvPr id="114775"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Israel</a:t>
              </a:r>
            </a:p>
          </p:txBody>
        </p:sp>
        <p:sp>
          <p:nvSpPr>
            <p:cNvPr id="114776"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Judah</a:t>
              </a:r>
            </a:p>
          </p:txBody>
        </p:sp>
        <p:sp>
          <p:nvSpPr>
            <p:cNvPr id="114777" name="Rectangle 23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10              2</a:t>
              </a:r>
            </a:p>
          </p:txBody>
        </p:sp>
      </p:grpSp>
      <p:sp>
        <p:nvSpPr>
          <p:cNvPr id="114766" name="Rectangle 23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Babylon</a:t>
            </a:r>
          </a:p>
        </p:txBody>
      </p:sp>
      <p:sp>
        <p:nvSpPr>
          <p:cNvPr id="114767"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350</a:t>
            </a:r>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53</a:t>
            </a:r>
          </a:p>
        </p:txBody>
      </p:sp>
      <p:grpSp>
        <p:nvGrpSpPr>
          <p:cNvPr id="114769" name="Group 278"/>
          <p:cNvGrpSpPr>
            <a:grpSpLocks/>
          </p:cNvGrpSpPr>
          <p:nvPr/>
        </p:nvGrpSpPr>
        <p:grpSpPr bwMode="auto">
          <a:xfrm>
            <a:off x="519113" y="117475"/>
            <a:ext cx="854075" cy="1720984"/>
            <a:chOff x="519113" y="312738"/>
            <a:chExt cx="854075" cy="1910918"/>
          </a:xfrm>
        </p:grpSpPr>
        <p:sp>
          <p:nvSpPr>
            <p:cNvPr id="280" name="Rectangle 2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gr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grpSp>
        <p:nvGrpSpPr>
          <p:cNvPr id="268" name="Group 311">
            <a:extLst>
              <a:ext uri="{FF2B5EF4-FFF2-40B4-BE49-F238E27FC236}">
                <a16:creationId xmlns:a16="http://schemas.microsoft.com/office/drawing/2014/main" id="{1866FC92-CC90-024D-90B8-CDEEAD0DC279}"/>
              </a:ext>
            </a:extLst>
          </p:cNvPr>
          <p:cNvGrpSpPr>
            <a:grpSpLocks/>
          </p:cNvGrpSpPr>
          <p:nvPr/>
        </p:nvGrpSpPr>
        <p:grpSpPr bwMode="auto">
          <a:xfrm>
            <a:off x="7426325" y="1317625"/>
            <a:ext cx="703263" cy="820738"/>
            <a:chOff x="5068605" y="5135773"/>
            <a:chExt cx="703817" cy="820376"/>
          </a:xfrm>
        </p:grpSpPr>
        <p:grpSp>
          <p:nvGrpSpPr>
            <p:cNvPr id="269" name="Group 113">
              <a:extLst>
                <a:ext uri="{FF2B5EF4-FFF2-40B4-BE49-F238E27FC236}">
                  <a16:creationId xmlns:a16="http://schemas.microsoft.com/office/drawing/2014/main" id="{F9B5D064-A71F-EC43-8700-2B1D69FF0B9E}"/>
                </a:ext>
              </a:extLst>
            </p:cNvPr>
            <p:cNvGrpSpPr>
              <a:grpSpLocks/>
            </p:cNvGrpSpPr>
            <p:nvPr/>
          </p:nvGrpSpPr>
          <p:grpSpPr bwMode="auto">
            <a:xfrm>
              <a:off x="5068605" y="5135773"/>
              <a:ext cx="703817" cy="820376"/>
              <a:chOff x="1084" y="711"/>
              <a:chExt cx="2950" cy="2769"/>
            </a:xfrm>
          </p:grpSpPr>
          <p:grpSp>
            <p:nvGrpSpPr>
              <p:cNvPr id="271" name="Group 114">
                <a:extLst>
                  <a:ext uri="{FF2B5EF4-FFF2-40B4-BE49-F238E27FC236}">
                    <a16:creationId xmlns:a16="http://schemas.microsoft.com/office/drawing/2014/main" id="{BAB83C98-46C7-A346-B0D0-0B70969700F1}"/>
                  </a:ext>
                </a:extLst>
              </p:cNvPr>
              <p:cNvGrpSpPr>
                <a:grpSpLocks/>
              </p:cNvGrpSpPr>
              <p:nvPr/>
            </p:nvGrpSpPr>
            <p:grpSpPr bwMode="auto">
              <a:xfrm>
                <a:off x="1084" y="711"/>
                <a:ext cx="2950" cy="2769"/>
                <a:chOff x="2707" y="548"/>
                <a:chExt cx="2950" cy="2769"/>
              </a:xfrm>
            </p:grpSpPr>
            <p:grpSp>
              <p:nvGrpSpPr>
                <p:cNvPr id="277" name="Group 115">
                  <a:extLst>
                    <a:ext uri="{FF2B5EF4-FFF2-40B4-BE49-F238E27FC236}">
                      <a16:creationId xmlns:a16="http://schemas.microsoft.com/office/drawing/2014/main" id="{B58D9102-F1C5-3C4B-B517-3406C0BF0E35}"/>
                    </a:ext>
                  </a:extLst>
                </p:cNvPr>
                <p:cNvGrpSpPr>
                  <a:grpSpLocks/>
                </p:cNvGrpSpPr>
                <p:nvPr/>
              </p:nvGrpSpPr>
              <p:grpSpPr bwMode="auto">
                <a:xfrm>
                  <a:off x="3180" y="1046"/>
                  <a:ext cx="2105" cy="1421"/>
                  <a:chOff x="578" y="2316"/>
                  <a:chExt cx="2105" cy="1421"/>
                </a:xfrm>
              </p:grpSpPr>
              <p:sp>
                <p:nvSpPr>
                  <p:cNvPr id="279" name="Freeform 116" descr="Cork">
                    <a:extLst>
                      <a:ext uri="{FF2B5EF4-FFF2-40B4-BE49-F238E27FC236}">
                        <a16:creationId xmlns:a16="http://schemas.microsoft.com/office/drawing/2014/main" id="{83032A24-1AB0-4141-B557-7FC1A74F2C8D}"/>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82" name="Freeform 117" descr="Cork">
                    <a:extLst>
                      <a:ext uri="{FF2B5EF4-FFF2-40B4-BE49-F238E27FC236}">
                        <a16:creationId xmlns:a16="http://schemas.microsoft.com/office/drawing/2014/main" id="{54861CC8-D9ED-3E49-9BDB-00F1E0D7D1F2}"/>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grpSp>
            <p:pic>
              <p:nvPicPr>
                <p:cNvPr id="278" name="Picture 118">
                  <a:extLst>
                    <a:ext uri="{FF2B5EF4-FFF2-40B4-BE49-F238E27FC236}">
                      <a16:creationId xmlns:a16="http://schemas.microsoft.com/office/drawing/2014/main" id="{805DC96A-8EA6-6241-982B-E4FA195784C4}"/>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72" name="Freeform 119">
                <a:extLst>
                  <a:ext uri="{FF2B5EF4-FFF2-40B4-BE49-F238E27FC236}">
                    <a16:creationId xmlns:a16="http://schemas.microsoft.com/office/drawing/2014/main" id="{A39F834B-C202-F44D-8055-D3905A6A5CBD}"/>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73" name="Freeform 120">
                <a:extLst>
                  <a:ext uri="{FF2B5EF4-FFF2-40B4-BE49-F238E27FC236}">
                    <a16:creationId xmlns:a16="http://schemas.microsoft.com/office/drawing/2014/main" id="{51ADD81F-BB25-2649-B239-340D97C8F4C9}"/>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74" name="Freeform 121">
                <a:extLst>
                  <a:ext uri="{FF2B5EF4-FFF2-40B4-BE49-F238E27FC236}">
                    <a16:creationId xmlns:a16="http://schemas.microsoft.com/office/drawing/2014/main" id="{D70021E3-8D26-8C45-AB16-5582B9BE9B16}"/>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75" name="Freeform 122">
                <a:extLst>
                  <a:ext uri="{FF2B5EF4-FFF2-40B4-BE49-F238E27FC236}">
                    <a16:creationId xmlns:a16="http://schemas.microsoft.com/office/drawing/2014/main" id="{FEE31A17-D622-3B43-9A28-42F98B5134D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76" name="Freeform 123">
                <a:extLst>
                  <a:ext uri="{FF2B5EF4-FFF2-40B4-BE49-F238E27FC236}">
                    <a16:creationId xmlns:a16="http://schemas.microsoft.com/office/drawing/2014/main" id="{C86A29AA-5D9C-AB40-B84D-44BA7C9D2B4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grpSp>
        <p:sp>
          <p:nvSpPr>
            <p:cNvPr id="270" name="Rectangle 252">
              <a:extLst>
                <a:ext uri="{FF2B5EF4-FFF2-40B4-BE49-F238E27FC236}">
                  <a16:creationId xmlns:a16="http://schemas.microsoft.com/office/drawing/2014/main" id="{9F8441A1-5824-C146-A49F-B618BF594F95}"/>
                </a:ext>
              </a:extLst>
            </p:cNvPr>
            <p:cNvSpPr>
              <a:spLocks noChangeArrowheads="1"/>
            </p:cNvSpPr>
            <p:nvPr/>
          </p:nvSpPr>
          <p:spPr bwMode="auto">
            <a:xfrm>
              <a:off x="5226050" y="5302251"/>
              <a:ext cx="436359"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1" u="none" strike="noStrike" kern="1200" cap="none" spc="0" normalizeH="0" baseline="0" noProof="0" dirty="0">
                  <a:ln>
                    <a:noFill/>
                  </a:ln>
                  <a:solidFill>
                    <a:srgbClr val="FFFFFF"/>
                  </a:solidFill>
                  <a:effectLst>
                    <a:glow rad="228600">
                      <a:srgbClr val="1A0004"/>
                    </a:glow>
                  </a:effectLst>
                  <a:uLnTx/>
                  <a:uFillTx/>
                  <a:latin typeface="Kosher-Normal" charset="0"/>
                  <a:ea typeface="ＭＳ Ｐゴシック" charset="0"/>
                </a:rPr>
                <a:t>ع. د</a:t>
              </a:r>
              <a:endParaRPr kumimoji="0" lang="en-US" sz="1400" b="0" i="1" u="none" strike="noStrike" kern="1200" cap="none" spc="0" normalizeH="0" baseline="0" noProof="0" dirty="0">
                <a:ln>
                  <a:noFill/>
                </a:ln>
                <a:solidFill>
                  <a:srgbClr val="FFFFFF"/>
                </a:solidFill>
                <a:effectLst>
                  <a:glow rad="228600">
                    <a:srgbClr val="1A0004"/>
                  </a:glow>
                </a:effectLst>
                <a:uLnTx/>
                <a:uFillTx/>
                <a:latin typeface="Helvetica" charset="0"/>
                <a:ea typeface="ＭＳ Ｐゴシック" charset="0"/>
              </a:endParaRPr>
            </a:p>
          </p:txBody>
        </p:sp>
      </p:gr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grpSp>
        <p:nvGrpSpPr>
          <p:cNvPr id="283" name="Group 324">
            <a:extLst>
              <a:ext uri="{FF2B5EF4-FFF2-40B4-BE49-F238E27FC236}">
                <a16:creationId xmlns:a16="http://schemas.microsoft.com/office/drawing/2014/main" id="{5A7E8815-D796-4A46-84C0-CB0944F76F31}"/>
              </a:ext>
            </a:extLst>
          </p:cNvPr>
          <p:cNvGrpSpPr>
            <a:grpSpLocks/>
          </p:cNvGrpSpPr>
          <p:nvPr/>
        </p:nvGrpSpPr>
        <p:grpSpPr bwMode="auto">
          <a:xfrm>
            <a:off x="7437438" y="2486025"/>
            <a:ext cx="703262" cy="820738"/>
            <a:chOff x="5068605" y="5135773"/>
            <a:chExt cx="703817" cy="820376"/>
          </a:xfrm>
        </p:grpSpPr>
        <p:grpSp>
          <p:nvGrpSpPr>
            <p:cNvPr id="284" name="Group 113">
              <a:extLst>
                <a:ext uri="{FF2B5EF4-FFF2-40B4-BE49-F238E27FC236}">
                  <a16:creationId xmlns:a16="http://schemas.microsoft.com/office/drawing/2014/main" id="{449DB288-3329-9344-A0AA-C719307B415F}"/>
                </a:ext>
              </a:extLst>
            </p:cNvPr>
            <p:cNvGrpSpPr>
              <a:grpSpLocks/>
            </p:cNvGrpSpPr>
            <p:nvPr/>
          </p:nvGrpSpPr>
          <p:grpSpPr bwMode="auto">
            <a:xfrm>
              <a:off x="5068605" y="5135773"/>
              <a:ext cx="703817" cy="820376"/>
              <a:chOff x="1084" y="711"/>
              <a:chExt cx="2950" cy="2769"/>
            </a:xfrm>
          </p:grpSpPr>
          <p:grpSp>
            <p:nvGrpSpPr>
              <p:cNvPr id="286" name="Group 114">
                <a:extLst>
                  <a:ext uri="{FF2B5EF4-FFF2-40B4-BE49-F238E27FC236}">
                    <a16:creationId xmlns:a16="http://schemas.microsoft.com/office/drawing/2014/main" id="{23C4662B-5BC8-F34A-AB00-C8C160D2AAC9}"/>
                  </a:ext>
                </a:extLst>
              </p:cNvPr>
              <p:cNvGrpSpPr>
                <a:grpSpLocks/>
              </p:cNvGrpSpPr>
              <p:nvPr/>
            </p:nvGrpSpPr>
            <p:grpSpPr bwMode="auto">
              <a:xfrm>
                <a:off x="1084" y="711"/>
                <a:ext cx="2950" cy="2769"/>
                <a:chOff x="2707" y="548"/>
                <a:chExt cx="2950" cy="2769"/>
              </a:xfrm>
            </p:grpSpPr>
            <p:grpSp>
              <p:nvGrpSpPr>
                <p:cNvPr id="292" name="Group 115">
                  <a:extLst>
                    <a:ext uri="{FF2B5EF4-FFF2-40B4-BE49-F238E27FC236}">
                      <a16:creationId xmlns:a16="http://schemas.microsoft.com/office/drawing/2014/main" id="{ED8A78DC-158E-0043-B702-98CE05151756}"/>
                    </a:ext>
                  </a:extLst>
                </p:cNvPr>
                <p:cNvGrpSpPr>
                  <a:grpSpLocks/>
                </p:cNvGrpSpPr>
                <p:nvPr/>
              </p:nvGrpSpPr>
              <p:grpSpPr bwMode="auto">
                <a:xfrm>
                  <a:off x="3180" y="1046"/>
                  <a:ext cx="2105" cy="1421"/>
                  <a:chOff x="578" y="2316"/>
                  <a:chExt cx="2105" cy="1421"/>
                </a:xfrm>
              </p:grpSpPr>
              <p:sp>
                <p:nvSpPr>
                  <p:cNvPr id="294" name="Freeform 116" descr="Cork">
                    <a:extLst>
                      <a:ext uri="{FF2B5EF4-FFF2-40B4-BE49-F238E27FC236}">
                        <a16:creationId xmlns:a16="http://schemas.microsoft.com/office/drawing/2014/main" id="{24D89BB2-16A3-EA4C-986E-1C37D4B345B9}"/>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95" name="Freeform 117" descr="Cork">
                    <a:extLst>
                      <a:ext uri="{FF2B5EF4-FFF2-40B4-BE49-F238E27FC236}">
                        <a16:creationId xmlns:a16="http://schemas.microsoft.com/office/drawing/2014/main" id="{111A82A7-CFEB-D444-A95E-E29D1EE107F5}"/>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grpSp>
            <p:pic>
              <p:nvPicPr>
                <p:cNvPr id="293" name="Picture 118">
                  <a:extLst>
                    <a:ext uri="{FF2B5EF4-FFF2-40B4-BE49-F238E27FC236}">
                      <a16:creationId xmlns:a16="http://schemas.microsoft.com/office/drawing/2014/main" id="{D6F7E480-6E77-A04B-9BDF-BEC2B55ACD0D}"/>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87" name="Freeform 119">
                <a:extLst>
                  <a:ext uri="{FF2B5EF4-FFF2-40B4-BE49-F238E27FC236}">
                    <a16:creationId xmlns:a16="http://schemas.microsoft.com/office/drawing/2014/main" id="{B6B426CC-4331-6943-8FD2-4DE7F470E7E8}"/>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88" name="Freeform 120">
                <a:extLst>
                  <a:ext uri="{FF2B5EF4-FFF2-40B4-BE49-F238E27FC236}">
                    <a16:creationId xmlns:a16="http://schemas.microsoft.com/office/drawing/2014/main" id="{C97EB31A-76ED-0D4A-BA26-01F0D27D9BFA}"/>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89" name="Freeform 121">
                <a:extLst>
                  <a:ext uri="{FF2B5EF4-FFF2-40B4-BE49-F238E27FC236}">
                    <a16:creationId xmlns:a16="http://schemas.microsoft.com/office/drawing/2014/main" id="{9A9AD16C-640E-3949-A333-DBC16CE867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90" name="Freeform 122">
                <a:extLst>
                  <a:ext uri="{FF2B5EF4-FFF2-40B4-BE49-F238E27FC236}">
                    <a16:creationId xmlns:a16="http://schemas.microsoft.com/office/drawing/2014/main" id="{4C5E70A7-F5DB-964B-888D-402EB71033BA}"/>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sp>
            <p:nvSpPr>
              <p:cNvPr id="291" name="Freeform 123">
                <a:extLst>
                  <a:ext uri="{FF2B5EF4-FFF2-40B4-BE49-F238E27FC236}">
                    <a16:creationId xmlns:a16="http://schemas.microsoft.com/office/drawing/2014/main" id="{AAE6C27C-8DD2-4944-82D0-CD86DB6D3D15}"/>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glow rad="228600">
                      <a:srgbClr val="1A0004"/>
                    </a:glow>
                  </a:effectLst>
                  <a:uLnTx/>
                  <a:uFillTx/>
                  <a:latin typeface="Matura MT Script Capitals" charset="0"/>
                  <a:ea typeface="ＭＳ Ｐゴシック" charset="0"/>
                </a:endParaRPr>
              </a:p>
            </p:txBody>
          </p:sp>
        </p:grpSp>
        <p:sp>
          <p:nvSpPr>
            <p:cNvPr id="285" name="Rectangle 252">
              <a:extLst>
                <a:ext uri="{FF2B5EF4-FFF2-40B4-BE49-F238E27FC236}">
                  <a16:creationId xmlns:a16="http://schemas.microsoft.com/office/drawing/2014/main" id="{998D523D-42EC-504A-AA39-581D1FEADC97}"/>
                </a:ext>
              </a:extLst>
            </p:cNvPr>
            <p:cNvSpPr>
              <a:spLocks noChangeArrowheads="1"/>
            </p:cNvSpPr>
            <p:nvPr/>
          </p:nvSpPr>
          <p:spPr bwMode="auto">
            <a:xfrm>
              <a:off x="5226050" y="5302251"/>
              <a:ext cx="478071"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1" u="none" strike="noStrike" kern="1200" cap="none" spc="0" normalizeH="0" baseline="0" noProof="0" dirty="0">
                  <a:ln>
                    <a:noFill/>
                  </a:ln>
                  <a:solidFill>
                    <a:srgbClr val="FFFFFF"/>
                  </a:solidFill>
                  <a:effectLst>
                    <a:glow rad="228600">
                      <a:srgbClr val="1A0004"/>
                    </a:glow>
                  </a:effectLst>
                  <a:uLnTx/>
                  <a:uFillTx/>
                  <a:latin typeface="Kosher-Normal" charset="0"/>
                  <a:ea typeface="ＭＳ Ｐゴシック" charset="0"/>
                </a:rPr>
                <a:t>ع. ج</a:t>
              </a:r>
              <a:endParaRPr kumimoji="0" lang="en-US" sz="1400" b="0" i="1" u="none" strike="noStrike" kern="1200" cap="none" spc="0" normalizeH="0" baseline="0" noProof="0" dirty="0">
                <a:ln>
                  <a:noFill/>
                </a:ln>
                <a:solidFill>
                  <a:srgbClr val="FFFFFF"/>
                </a:solidFill>
                <a:effectLst>
                  <a:glow rad="228600">
                    <a:srgbClr val="1A0004"/>
                  </a:glow>
                </a:effectLst>
                <a:uLnTx/>
                <a:uFillTx/>
                <a:latin typeface="Helvetica" charset="0"/>
                <a:ea typeface="ＭＳ Ｐゴシック" charset="0"/>
              </a:endParaRPr>
            </a:p>
          </p:txBody>
        </p:sp>
      </p:grpSp>
      <p:grpSp>
        <p:nvGrpSpPr>
          <p:cNvPr id="296" name="Group 283">
            <a:extLst>
              <a:ext uri="{FF2B5EF4-FFF2-40B4-BE49-F238E27FC236}">
                <a16:creationId xmlns:a16="http://schemas.microsoft.com/office/drawing/2014/main" id="{077CD9AE-17BC-2541-A1B3-E4E0904485A3}"/>
              </a:ext>
            </a:extLst>
          </p:cNvPr>
          <p:cNvGrpSpPr>
            <a:grpSpLocks/>
          </p:cNvGrpSpPr>
          <p:nvPr/>
        </p:nvGrpSpPr>
        <p:grpSpPr bwMode="auto">
          <a:xfrm>
            <a:off x="5202765" y="2244238"/>
            <a:ext cx="504825" cy="493713"/>
            <a:chOff x="1592" y="1181"/>
            <a:chExt cx="318" cy="311"/>
          </a:xfrm>
        </p:grpSpPr>
        <p:grpSp>
          <p:nvGrpSpPr>
            <p:cNvPr id="297" name="Group 284">
              <a:extLst>
                <a:ext uri="{FF2B5EF4-FFF2-40B4-BE49-F238E27FC236}">
                  <a16:creationId xmlns:a16="http://schemas.microsoft.com/office/drawing/2014/main" id="{5B536C8F-3F5C-8D47-8CD5-1530A34F476F}"/>
                </a:ext>
              </a:extLst>
            </p:cNvPr>
            <p:cNvGrpSpPr>
              <a:grpSpLocks/>
            </p:cNvGrpSpPr>
            <p:nvPr/>
          </p:nvGrpSpPr>
          <p:grpSpPr bwMode="auto">
            <a:xfrm>
              <a:off x="1620" y="1232"/>
              <a:ext cx="236" cy="260"/>
              <a:chOff x="1558" y="1007"/>
              <a:chExt cx="2107" cy="1949"/>
            </a:xfrm>
          </p:grpSpPr>
          <p:grpSp>
            <p:nvGrpSpPr>
              <p:cNvPr id="299" name="Group 286">
                <a:extLst>
                  <a:ext uri="{FF2B5EF4-FFF2-40B4-BE49-F238E27FC236}">
                    <a16:creationId xmlns:a16="http://schemas.microsoft.com/office/drawing/2014/main" id="{D49F3FD5-ADBD-B64C-928E-147989A413E0}"/>
                  </a:ext>
                </a:extLst>
              </p:cNvPr>
              <p:cNvGrpSpPr>
                <a:grpSpLocks/>
              </p:cNvGrpSpPr>
              <p:nvPr/>
            </p:nvGrpSpPr>
            <p:grpSpPr bwMode="auto">
              <a:xfrm>
                <a:off x="1558" y="1205"/>
                <a:ext cx="2107" cy="1420"/>
                <a:chOff x="578" y="2316"/>
                <a:chExt cx="2105" cy="1421"/>
              </a:xfrm>
            </p:grpSpPr>
            <p:sp>
              <p:nvSpPr>
                <p:cNvPr id="305" name="Freeform 287" descr="Cork">
                  <a:extLst>
                    <a:ext uri="{FF2B5EF4-FFF2-40B4-BE49-F238E27FC236}">
                      <a16:creationId xmlns:a16="http://schemas.microsoft.com/office/drawing/2014/main" id="{789CE6E2-9616-D746-AC4D-F5BBF6EBE4C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06" name="Freeform 288" descr="Cork">
                  <a:extLst>
                    <a:ext uri="{FF2B5EF4-FFF2-40B4-BE49-F238E27FC236}">
                      <a16:creationId xmlns:a16="http://schemas.microsoft.com/office/drawing/2014/main" id="{2C3D5119-8BEA-D74A-BD85-60A0FFB2B59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00" name="Freeform 290">
                <a:extLst>
                  <a:ext uri="{FF2B5EF4-FFF2-40B4-BE49-F238E27FC236}">
                    <a16:creationId xmlns:a16="http://schemas.microsoft.com/office/drawing/2014/main" id="{2FAFF14F-79DC-AC4C-A13F-28FD3ECAE31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01" name="Freeform 291">
                <a:extLst>
                  <a:ext uri="{FF2B5EF4-FFF2-40B4-BE49-F238E27FC236}">
                    <a16:creationId xmlns:a16="http://schemas.microsoft.com/office/drawing/2014/main" id="{B8FD7938-38DA-6E4E-B179-2302304C6A4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02" name="Freeform 292">
                <a:extLst>
                  <a:ext uri="{FF2B5EF4-FFF2-40B4-BE49-F238E27FC236}">
                    <a16:creationId xmlns:a16="http://schemas.microsoft.com/office/drawing/2014/main" id="{A83F7386-E130-E84D-9A01-7E72EB8905D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03" name="Freeform 293">
                <a:extLst>
                  <a:ext uri="{FF2B5EF4-FFF2-40B4-BE49-F238E27FC236}">
                    <a16:creationId xmlns:a16="http://schemas.microsoft.com/office/drawing/2014/main" id="{E222EC3C-6AB7-174B-B46E-017DD102437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04" name="Freeform 294">
                <a:extLst>
                  <a:ext uri="{FF2B5EF4-FFF2-40B4-BE49-F238E27FC236}">
                    <a16:creationId xmlns:a16="http://schemas.microsoft.com/office/drawing/2014/main" id="{6489FA5E-F15D-AB48-8286-B945DD0AE0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298" name="Rectangle 295">
              <a:extLst>
                <a:ext uri="{FF2B5EF4-FFF2-40B4-BE49-F238E27FC236}">
                  <a16:creationId xmlns:a16="http://schemas.microsoft.com/office/drawing/2014/main" id="{8B980D3E-3B24-174B-9941-C15A566795A8}"/>
                </a:ext>
              </a:extLst>
            </p:cNvPr>
            <p:cNvSpPr>
              <a:spLocks noChangeArrowheads="1"/>
            </p:cNvSpPr>
            <p:nvPr/>
          </p:nvSpPr>
          <p:spPr bwMode="auto">
            <a:xfrm>
              <a:off x="1592" y="1181"/>
              <a:ext cx="3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000" b="0" i="0" u="none" strike="noStrike" kern="1200" cap="none" spc="0" normalizeH="0" baseline="0" noProof="0" dirty="0">
                  <a:ln>
                    <a:noFill/>
                  </a:ln>
                  <a:solidFill>
                    <a:srgbClr val="FFFFFF"/>
                  </a:solidFill>
                  <a:effectLst>
                    <a:glow rad="228600">
                      <a:srgbClr val="1A0004">
                        <a:alpha val="95000"/>
                      </a:srgbClr>
                    </a:glow>
                  </a:effectLst>
                  <a:uLnTx/>
                  <a:uFillTx/>
                  <a:latin typeface="Comic Sans MS" pitchFamily="66" charset="0"/>
                  <a:ea typeface="MS PGothic" pitchFamily="34" charset="-128"/>
                </a:rPr>
                <a:t>ب.م</a:t>
              </a:r>
              <a:endParaRPr kumimoji="0" lang="en-US" altLang="en-US" sz="2000" b="0" i="0" u="none" strike="noStrike" kern="1200" cap="none" spc="0" normalizeH="0" baseline="0" noProof="0" dirty="0">
                <a:ln>
                  <a:noFill/>
                </a:ln>
                <a:solidFill>
                  <a:srgbClr val="FFFFFF"/>
                </a:solidFill>
                <a:effectLst>
                  <a:glow rad="228600">
                    <a:srgbClr val="1A0004">
                      <a:alpha val="95000"/>
                    </a:srgbClr>
                  </a:glow>
                </a:effectLst>
                <a:uLnTx/>
                <a:uFillTx/>
                <a:latin typeface="Comic Sans MS" pitchFamily="66" charset="0"/>
                <a:ea typeface="MS PGothic" pitchFamily="34" charset="-128"/>
              </a:endParaRPr>
            </a:p>
          </p:txBody>
        </p:sp>
      </p:grpSp>
      <p:grpSp>
        <p:nvGrpSpPr>
          <p:cNvPr id="307" name="Group 296">
            <a:extLst>
              <a:ext uri="{FF2B5EF4-FFF2-40B4-BE49-F238E27FC236}">
                <a16:creationId xmlns:a16="http://schemas.microsoft.com/office/drawing/2014/main" id="{B560AB3C-9E10-8D49-8C3B-5383230F60C4}"/>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C24BF32E-83A3-2F4C-930E-E6C30DB23707}"/>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2DF8F68B-9A30-B140-BCA7-FB2D0579338A}"/>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9D183304-D083-4C40-AE0D-AB8E9599AB2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7" name="Freeform 301" descr="Cork">
                  <a:extLst>
                    <a:ext uri="{FF2B5EF4-FFF2-40B4-BE49-F238E27FC236}">
                      <a16:creationId xmlns:a16="http://schemas.microsoft.com/office/drawing/2014/main" id="{5AE98E6D-146C-D04A-B6D6-2EB38A9729D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11" name="Freeform 303">
                <a:extLst>
                  <a:ext uri="{FF2B5EF4-FFF2-40B4-BE49-F238E27FC236}">
                    <a16:creationId xmlns:a16="http://schemas.microsoft.com/office/drawing/2014/main" id="{80EED551-8DA9-A441-8679-4A42434CB99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2" name="Freeform 304">
                <a:extLst>
                  <a:ext uri="{FF2B5EF4-FFF2-40B4-BE49-F238E27FC236}">
                    <a16:creationId xmlns:a16="http://schemas.microsoft.com/office/drawing/2014/main" id="{63C909EE-8B09-8945-ACEA-53D796900B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3" name="Freeform 305">
                <a:extLst>
                  <a:ext uri="{FF2B5EF4-FFF2-40B4-BE49-F238E27FC236}">
                    <a16:creationId xmlns:a16="http://schemas.microsoft.com/office/drawing/2014/main" id="{73594E52-FFF5-6E46-BC54-AA921DC83B7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4" name="Freeform 306">
                <a:extLst>
                  <a:ext uri="{FF2B5EF4-FFF2-40B4-BE49-F238E27FC236}">
                    <a16:creationId xmlns:a16="http://schemas.microsoft.com/office/drawing/2014/main" id="{E0F76914-34D6-4848-A67B-D5916C528D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5" name="Freeform 307">
                <a:extLst>
                  <a:ext uri="{FF2B5EF4-FFF2-40B4-BE49-F238E27FC236}">
                    <a16:creationId xmlns:a16="http://schemas.microsoft.com/office/drawing/2014/main" id="{325AB996-DC74-4F4B-A5BA-7D3D07F8EA0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09" name="Rectangle 308">
              <a:extLst>
                <a:ext uri="{FF2B5EF4-FFF2-40B4-BE49-F238E27FC236}">
                  <a16:creationId xmlns:a16="http://schemas.microsoft.com/office/drawing/2014/main" id="{005CD500-99E7-5C41-9633-766CE4E4713B}"/>
                </a:ext>
              </a:extLst>
            </p:cNvPr>
            <p:cNvSpPr>
              <a:spLocks noChangeArrowheads="1"/>
            </p:cNvSpPr>
            <p:nvPr/>
          </p:nvSpPr>
          <p:spPr bwMode="auto">
            <a:xfrm>
              <a:off x="1586" y="1205"/>
              <a:ext cx="33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100" b="0" i="1" u="none" strike="noStrike" kern="1200" cap="none" spc="0" normalizeH="0" baseline="0" noProof="0" dirty="0">
                  <a:ln>
                    <a:noFill/>
                  </a:ln>
                  <a:solidFill>
                    <a:srgbClr val="FFFFFF"/>
                  </a:solidFill>
                  <a:effectLst>
                    <a:glow rad="228600">
                      <a:srgbClr val="1A0004">
                        <a:alpha val="87000"/>
                      </a:srgbClr>
                    </a:glow>
                  </a:effectLst>
                  <a:uLnTx/>
                  <a:uFillTx/>
                  <a:latin typeface="Arial" panose="020B0604020202020204" pitchFamily="34" charset="0"/>
                  <a:ea typeface="ＭＳ Ｐゴシック" charset="0"/>
                  <a:cs typeface="Arial" panose="020B0604020202020204" pitchFamily="34" charset="0"/>
                </a:rPr>
                <a:t>عهد</a:t>
              </a:r>
              <a:br>
                <a:rPr kumimoji="0" lang="ar-SA" sz="1100" b="0" i="1" u="none" strike="noStrike" kern="1200" cap="none" spc="0" normalizeH="0" baseline="0" noProof="0" dirty="0">
                  <a:ln>
                    <a:noFill/>
                  </a:ln>
                  <a:solidFill>
                    <a:srgbClr val="FFFFFF"/>
                  </a:solidFill>
                  <a:effectLst>
                    <a:glow rad="228600">
                      <a:srgbClr val="1A0004">
                        <a:alpha val="87000"/>
                      </a:srgbClr>
                    </a:glow>
                  </a:effectLst>
                  <a:uLnTx/>
                  <a:uFillTx/>
                  <a:latin typeface="Arial" panose="020B0604020202020204" pitchFamily="34" charset="0"/>
                  <a:ea typeface="ＭＳ Ｐゴシック" charset="0"/>
                  <a:cs typeface="Arial" panose="020B0604020202020204" pitchFamily="34" charset="0"/>
                </a:rPr>
              </a:br>
              <a:r>
                <a:rPr kumimoji="0" lang="ar-SA" sz="1100" b="0" i="1" u="none" strike="noStrike" kern="1200" cap="none" spc="0" normalizeH="0" baseline="0" noProof="0" dirty="0">
                  <a:ln>
                    <a:noFill/>
                  </a:ln>
                  <a:solidFill>
                    <a:srgbClr val="FFFFFF"/>
                  </a:solidFill>
                  <a:effectLst>
                    <a:glow rad="228600">
                      <a:srgbClr val="1A0004">
                        <a:alpha val="87000"/>
                      </a:srgbClr>
                    </a:glow>
                  </a:effectLst>
                  <a:uLnTx/>
                  <a:uFillTx/>
                  <a:latin typeface="Arial" panose="020B0604020202020204" pitchFamily="34" charset="0"/>
                  <a:ea typeface="ＭＳ Ｐゴシック"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38"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39"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0"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1"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2"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3"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4"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5"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6746"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900" b="0" i="0" u="none" strike="noStrike" kern="1200" cap="none" spc="0" normalizeH="0" baseline="0" noProof="0">
                <a:ln>
                  <a:noFill/>
                </a:ln>
                <a:solidFill>
                  <a:srgbClr val="51DC00"/>
                </a:solidFill>
                <a:effectLst/>
                <a:uLnTx/>
                <a:uFillTx/>
                <a:latin typeface="Times" pitchFamily="-112" charset="0"/>
                <a:ea typeface="ＭＳ Ｐゴシック" charset="0"/>
                <a:cs typeface="+mn-cs"/>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0" i="0" u="none" strike="noStrike" kern="1200" cap="none" spc="0" normalizeH="0" baseline="0" noProof="0">
                <a:ln>
                  <a:noFill/>
                </a:ln>
                <a:solidFill>
                  <a:srgbClr val="FAFD00"/>
                </a:solidFill>
                <a:effectLst/>
                <a:uLnTx/>
                <a:uFillTx/>
                <a:latin typeface="Times" charset="0"/>
                <a:ea typeface="ＭＳ Ｐゴシック" charset="0"/>
              </a:rPr>
              <a:t>A</a:t>
            </a:r>
            <a:r>
              <a:rPr kumimoji="0" lang="en-US" sz="10600" b="0" i="0" u="none" strike="noStrike" kern="1200" cap="none" spc="0" normalizeH="0" baseline="0" noProof="0">
                <a:ln>
                  <a:noFill/>
                </a:ln>
                <a:solidFill>
                  <a:srgbClr val="51DC00"/>
                </a:solidFill>
                <a:effectLst/>
                <a:uLnTx/>
                <a:uFillTx/>
                <a:latin typeface="Times" charset="0"/>
                <a:ea typeface="ＭＳ Ｐゴシック" charset="0"/>
              </a:rPr>
              <a:t>  </a:t>
            </a:r>
            <a:r>
              <a:rPr kumimoji="0" lang="en-US" sz="12900" b="0" i="0" u="none" strike="noStrike" kern="1200" cap="none" spc="0" normalizeH="0" baseline="0" noProof="0">
                <a:ln>
                  <a:noFill/>
                </a:ln>
                <a:solidFill>
                  <a:srgbClr val="FAFD00"/>
                </a:solidFill>
                <a:effectLst/>
                <a:uLnTx/>
                <a:uFillTx/>
                <a:latin typeface="Times" charset="0"/>
                <a:ea typeface="ＭＳ Ｐゴシック" charset="0"/>
              </a:rPr>
              <a:t>R</a:t>
            </a:r>
            <a:endParaRPr kumimoji="0" lang="en-US" sz="22900" b="0" i="0" u="none" strike="noStrike" kern="1200" cap="none" spc="0" normalizeH="0" baseline="0" noProof="0">
              <a:ln>
                <a:noFill/>
              </a:ln>
              <a:solidFill>
                <a:srgbClr val="51DC00"/>
              </a:solidFill>
              <a:effectLst/>
              <a:uLnTx/>
              <a:uFillTx/>
              <a:latin typeface="Times" charset="0"/>
              <a:ea typeface="ＭＳ Ｐゴシック" charset="0"/>
            </a:endParaRPr>
          </a:p>
        </p:txBody>
      </p:sp>
      <p:sp>
        <p:nvSpPr>
          <p:cNvPr id="614417" name="Rectangle 17"/>
          <p:cNvSpPr>
            <a:spLocks noChangeArrowheads="1"/>
          </p:cNvSpPr>
          <p:nvPr/>
        </p:nvSpPr>
        <p:spPr bwMode="auto">
          <a:xfrm>
            <a:off x="1652588" y="4543425"/>
            <a:ext cx="3622786"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1" u="none" strike="noStrike" kern="1200" cap="none" spc="0" normalizeH="0" baseline="0" noProof="0" dirty="0">
                <a:ln>
                  <a:noFill/>
                </a:ln>
                <a:solidFill>
                  <a:srgbClr val="00FF00"/>
                </a:solidFill>
                <a:effectLst/>
                <a:uLnTx/>
                <a:uFillTx/>
                <a:latin typeface="Times" charset="0"/>
                <a:ea typeface="ＭＳ Ｐゴシック" charset="0"/>
              </a:rPr>
              <a:t>أسر         </a:t>
            </a:r>
            <a:endParaRPr kumimoji="0" lang="en-US" sz="7200" b="0" i="1" u="none" strike="noStrike" kern="1200" cap="none" spc="0" normalizeH="0" baseline="0" noProof="0" dirty="0">
              <a:ln>
                <a:noFill/>
              </a:ln>
              <a:solidFill>
                <a:srgbClr val="00FF00"/>
              </a:solidFill>
              <a:effectLst/>
              <a:uLnTx/>
              <a:uFillTx/>
              <a:latin typeface="Times" charset="0"/>
              <a:ea typeface="ＭＳ Ｐゴシック" charset="0"/>
            </a:endParaRPr>
          </a:p>
        </p:txBody>
      </p:sp>
      <p:sp>
        <p:nvSpPr>
          <p:cNvPr id="116751"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116752" name="Text Box 19"/>
          <p:cNvSpPr txBox="1">
            <a:spLocks noChangeArrowheads="1"/>
          </p:cNvSpPr>
          <p:nvPr/>
        </p:nvSpPr>
        <p:spPr bwMode="auto">
          <a:xfrm>
            <a:off x="8604250" y="6483350"/>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1</a:t>
            </a:r>
            <a:endParaRPr kumimoji="0" lang="en-US" sz="1600" b="0" i="0" u="none" strike="noStrike" kern="1200" cap="none" spc="0" normalizeH="0" baseline="0" noProof="0" dirty="0">
              <a:ln>
                <a:noFill/>
              </a:ln>
              <a:solidFill>
                <a:srgbClr val="FFA27C"/>
              </a:solidFill>
              <a:effectLst/>
              <a:uLnTx/>
              <a:uFillTx/>
              <a:latin typeface="B VAG Rounded Bold" charset="0"/>
              <a:ea typeface="ＭＳ Ｐゴシック"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54</a:t>
            </a:r>
          </a:p>
        </p:txBody>
      </p:sp>
      <p:sp>
        <p:nvSpPr>
          <p:cNvPr id="11675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grpSp>
        <p:nvGrpSpPr>
          <p:cNvPr id="116755" name="Group 22"/>
          <p:cNvGrpSpPr>
            <a:grpSpLocks/>
          </p:cNvGrpSpPr>
          <p:nvPr/>
        </p:nvGrpSpPr>
        <p:grpSpPr bwMode="auto">
          <a:xfrm>
            <a:off x="519113" y="312738"/>
            <a:ext cx="898526" cy="1720850"/>
            <a:chOff x="327" y="161"/>
            <a:chExt cx="566" cy="1084"/>
          </a:xfrm>
        </p:grpSpPr>
        <p:sp>
          <p:nvSpPr>
            <p:cNvPr id="614423" name="Rectangle 23"/>
            <p:cNvSpPr>
              <a:spLocks noChangeArrowheads="1"/>
            </p:cNvSpPr>
            <p:nvPr/>
          </p:nvSpPr>
          <p:spPr bwMode="auto">
            <a:xfrm>
              <a:off x="327" y="161"/>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sp>
        <p:nvSpPr>
          <p:cNvPr id="118787"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الملوك الثاني 25: 21 إلى عزرا 1: 3 </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1878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55</a:t>
            </a:r>
          </a:p>
        </p:txBody>
      </p:sp>
      <p:sp>
        <p:nvSpPr>
          <p:cNvPr id="118790"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sp>
        <p:nvSpPr>
          <p:cNvPr id="118791"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18793"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EA18"/>
                </a:solidFill>
                <a:effectLst/>
                <a:uLnTx/>
                <a:uFillTx/>
                <a:latin typeface="Times" pitchFamily="-112" charset="0"/>
                <a:ea typeface="ＭＳ Ｐゴシック" charset="0"/>
                <a:cs typeface="+mn-cs"/>
              </a:rPr>
              <a:t>A</a:t>
            </a:r>
            <a:r>
              <a:rPr kumimoji="0" lang="en-US" sz="1800" b="0" i="0" u="none" strike="noStrike" kern="1200" cap="none" spc="0" normalizeH="0" baseline="0" noProof="0" dirty="0">
                <a:ln>
                  <a:noFill/>
                </a:ln>
                <a:solidFill>
                  <a:srgbClr val="51DC00"/>
                </a:solidFill>
                <a:effectLst/>
                <a:uLnTx/>
                <a:uFillTx/>
                <a:latin typeface="Times" pitchFamily="-112" charset="0"/>
                <a:ea typeface="ＭＳ Ｐゴシック" charset="0"/>
                <a:cs typeface="+mn-cs"/>
              </a:rPr>
              <a:t> </a:t>
            </a:r>
            <a:r>
              <a:rPr kumimoji="0" lang="en-US" sz="3600" b="0" i="0" u="none" strike="noStrike" kern="1200" cap="none" spc="0" normalizeH="0" baseline="0" noProof="0" dirty="0">
                <a:ln>
                  <a:noFill/>
                </a:ln>
                <a:solidFill>
                  <a:srgbClr val="FFD34A"/>
                </a:solidFill>
                <a:effectLst/>
                <a:uLnTx/>
                <a:uFillTx/>
                <a:latin typeface="Times" pitchFamily="-112" charset="0"/>
                <a:ea typeface="ＭＳ Ｐゴシック" charset="0"/>
                <a:cs typeface="+mn-cs"/>
              </a:rPr>
              <a:t>R </a:t>
            </a:r>
            <a:r>
              <a:rPr kumimoji="0" lang="en-US" sz="6000" b="0" i="0" u="none" strike="noStrike" kern="1200" cap="none" spc="0" normalizeH="0" baseline="0" noProof="0" dirty="0">
                <a:ln>
                  <a:noFill/>
                </a:ln>
                <a:solidFill>
                  <a:srgbClr val="1CFF23"/>
                </a:solidFill>
                <a:effectLst/>
                <a:uLnTx/>
                <a:uFillTx/>
                <a:latin typeface="Times" pitchFamily="-112" charset="0"/>
                <a:ea typeface="ＭＳ Ｐゴシック" charset="0"/>
                <a:cs typeface="+mn-cs"/>
              </a:rPr>
              <a:t>C</a:t>
            </a:r>
          </a:p>
        </p:txBody>
      </p:sp>
      <p:grpSp>
        <p:nvGrpSpPr>
          <p:cNvPr id="118795" name="Group 21"/>
          <p:cNvGrpSpPr>
            <a:grpSpLocks/>
          </p:cNvGrpSpPr>
          <p:nvPr/>
        </p:nvGrpSpPr>
        <p:grpSpPr bwMode="auto">
          <a:xfrm>
            <a:off x="2330450" y="1112838"/>
            <a:ext cx="4978400" cy="4221162"/>
            <a:chOff x="1468" y="701"/>
            <a:chExt cx="3136" cy="2659"/>
          </a:xfrm>
        </p:grpSpPr>
        <p:sp>
          <p:nvSpPr>
            <p:cNvPr id="11879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798"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90015"/>
                  </a:solidFill>
                  <a:effectLst/>
                  <a:uLnTx/>
                  <a:uFillTx/>
                  <a:latin typeface="Times" charset="0"/>
                  <a:ea typeface="ＭＳ Ｐゴシック" charset="0"/>
                </a:rPr>
                <a:t>ABRAHAM</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79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2" name="Rectangle 27"/>
            <p:cNvSpPr>
              <a:spLocks noChangeArrowheads="1"/>
            </p:cNvSpPr>
            <p:nvPr/>
          </p:nvSpPr>
          <p:spPr bwMode="auto">
            <a:xfrm>
              <a:off x="1468" y="727"/>
              <a:ext cx="79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الخلق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0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6"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90015"/>
                  </a:solidFill>
                  <a:effectLst/>
                  <a:uLnTx/>
                  <a:uFillTx/>
                  <a:latin typeface="Times" charset="0"/>
                  <a:ea typeface="ＭＳ Ｐゴシック" charset="0"/>
                </a:rPr>
                <a:t>ABRAHAM</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0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0" name="Rectangle 35"/>
            <p:cNvSpPr>
              <a:spLocks noChangeArrowheads="1"/>
            </p:cNvSpPr>
            <p:nvPr/>
          </p:nvSpPr>
          <p:spPr bwMode="auto">
            <a:xfrm>
              <a:off x="1628" y="923"/>
              <a:ext cx="77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إبراهيم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1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4"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90015"/>
                  </a:solidFill>
                  <a:effectLst/>
                  <a:uLnTx/>
                  <a:uFillTx/>
                  <a:latin typeface="Times" charset="0"/>
                  <a:ea typeface="ＭＳ Ｐゴシック" charset="0"/>
                </a:rPr>
                <a:t>ABRAHAM</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18" name="Rectangle 43"/>
            <p:cNvSpPr>
              <a:spLocks noChangeArrowheads="1"/>
            </p:cNvSpPr>
            <p:nvPr/>
          </p:nvSpPr>
          <p:spPr bwMode="auto">
            <a:xfrm>
              <a:off x="1844" y="1121"/>
              <a:ext cx="6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يوسف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1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4" name="Rectangle 49"/>
            <p:cNvSpPr>
              <a:spLocks noChangeArrowheads="1"/>
            </p:cNvSpPr>
            <p:nvPr/>
          </p:nvSpPr>
          <p:spPr bwMode="auto">
            <a:xfrm>
              <a:off x="2084" y="1310"/>
              <a:ext cx="53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موسى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2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29" name="Rectangle 54"/>
            <p:cNvSpPr>
              <a:spLocks noChangeArrowheads="1"/>
            </p:cNvSpPr>
            <p:nvPr/>
          </p:nvSpPr>
          <p:spPr bwMode="auto">
            <a:xfrm>
              <a:off x="2192" y="1516"/>
              <a:ext cx="75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يشوع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3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4" name="Rectangle 59"/>
            <p:cNvSpPr>
              <a:spLocks noChangeArrowheads="1"/>
            </p:cNvSpPr>
            <p:nvPr/>
          </p:nvSpPr>
          <p:spPr bwMode="auto">
            <a:xfrm>
              <a:off x="2289" y="1706"/>
              <a:ext cx="82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فوضى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3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39" name="Rectangle 64"/>
            <p:cNvSpPr>
              <a:spLocks noChangeArrowheads="1"/>
            </p:cNvSpPr>
            <p:nvPr/>
          </p:nvSpPr>
          <p:spPr bwMode="auto">
            <a:xfrm>
              <a:off x="2485" y="1920"/>
              <a:ext cx="7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ملكية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4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4" name="Rectangle 69"/>
            <p:cNvSpPr>
              <a:spLocks noChangeArrowheads="1"/>
            </p:cNvSpPr>
            <p:nvPr/>
          </p:nvSpPr>
          <p:spPr bwMode="auto">
            <a:xfrm>
              <a:off x="2863" y="2125"/>
              <a:ext cx="21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سبي</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4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4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50" name="Rectangle 75"/>
            <p:cNvSpPr>
              <a:spLocks noChangeArrowheads="1"/>
            </p:cNvSpPr>
            <p:nvPr/>
          </p:nvSpPr>
          <p:spPr bwMode="auto">
            <a:xfrm>
              <a:off x="2856" y="2344"/>
              <a:ext cx="59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90015"/>
                  </a:solidFill>
                  <a:effectLst/>
                  <a:uLnTx/>
                  <a:uFillTx/>
                  <a:latin typeface="Helvetica" charset="0"/>
                  <a:ea typeface="ＭＳ Ｐゴシック" charset="0"/>
                </a:rPr>
                <a:t>   </a:t>
              </a:r>
              <a:r>
                <a:rPr kumimoji="0" lang="ar-JO" sz="1800" b="1" i="0" u="none" strike="noStrike" kern="1200" cap="none" spc="0" normalizeH="0" baseline="0" noProof="0" dirty="0">
                  <a:ln>
                    <a:noFill/>
                  </a:ln>
                  <a:solidFill>
                    <a:srgbClr val="790015"/>
                  </a:solidFill>
                  <a:effectLst/>
                  <a:uLnTx/>
                  <a:uFillTx/>
                  <a:latin typeface="Helvetica" charset="0"/>
                  <a:ea typeface="ＭＳ Ｐゴシック" charset="0"/>
                </a:rPr>
                <a:t>صمت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11885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5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5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5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5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nvGrpSpPr>
            <p:cNvPr id="118856" name="Group 81"/>
            <p:cNvGrpSpPr>
              <a:grpSpLocks/>
            </p:cNvGrpSpPr>
            <p:nvPr/>
          </p:nvGrpSpPr>
          <p:grpSpPr bwMode="auto">
            <a:xfrm>
              <a:off x="3116" y="2564"/>
              <a:ext cx="568" cy="282"/>
              <a:chOff x="3034" y="3101"/>
              <a:chExt cx="496" cy="240"/>
            </a:xfrm>
          </p:grpSpPr>
          <p:sp>
            <p:nvSpPr>
              <p:cNvPr id="118859"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14FFB"/>
                    </a:solidFill>
                    <a:effectLst/>
                    <a:uLnTx/>
                    <a:uFillTx/>
                    <a:latin typeface="Helvetica" charset="0"/>
                    <a:ea typeface="ＭＳ Ｐゴシック" charset="0"/>
                  </a:rPr>
                  <a:t>   </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60" name="Rectangle 83"/>
              <p:cNvSpPr>
                <a:spLocks noChangeArrowheads="1"/>
              </p:cNvSpPr>
              <p:nvPr/>
            </p:nvSpPr>
            <p:spPr bwMode="auto">
              <a:xfrm>
                <a:off x="3034" y="3101"/>
                <a:ext cx="496"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114FFB"/>
                    </a:solidFill>
                    <a:effectLst/>
                    <a:uLnTx/>
                    <a:uFillTx/>
                    <a:latin typeface="Helvetica" charset="0"/>
                    <a:ea typeface="ＭＳ Ｐゴシック" charset="0"/>
                  </a:rPr>
                  <a:t>يسوع  </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grpSp>
        <p:sp>
          <p:nvSpPr>
            <p:cNvPr id="11885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1885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sp>
        <p:nvSpPr>
          <p:cNvPr id="12083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8996" name="Rectangle 4"/>
          <p:cNvSpPr>
            <a:spLocks noChangeArrowheads="1"/>
          </p:cNvSpPr>
          <p:nvPr/>
        </p:nvSpPr>
        <p:spPr bwMode="auto">
          <a:xfrm>
            <a:off x="738188" y="900113"/>
            <a:ext cx="7921625" cy="49235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تاريخ تقريبي :</a:t>
            </a:r>
            <a:endParaRPr kumimoji="0" lang="en-US" sz="3600" b="1" i="0" u="none" strike="noStrike" kern="1200" cap="none" spc="0" normalizeH="0" baseline="0" noProof="0" dirty="0">
              <a:ln>
                <a:noFill/>
              </a:ln>
              <a:solidFill>
                <a:srgbClr val="FAFD00"/>
              </a:solidFill>
              <a:effectLst/>
              <a:uLnTx/>
              <a:uFillTx/>
              <a:latin typeface="Times" charset="0"/>
              <a:ea typeface="ＭＳ Ｐゴシック"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إبراهيم – يوسف</a:t>
            </a:r>
            <a:r>
              <a:rPr kumimoji="0" lang="en-US" sz="3600" b="1" i="0" u="none" strike="noStrike" kern="1200" cap="none" spc="0" normalizeH="0" baseline="0" noProof="0" dirty="0">
                <a:ln>
                  <a:noFill/>
                </a:ln>
                <a:solidFill>
                  <a:srgbClr val="FAFD00"/>
                </a:solidFill>
                <a:effectLst/>
                <a:uLnTx/>
                <a:uFillTx/>
                <a:latin typeface="Times" charset="0"/>
                <a:ea typeface="ＭＳ Ｐゴシック" charset="0"/>
              </a:rPr>
              <a:t>	</a:t>
            </a: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2000 ق. م</a:t>
            </a:r>
            <a:endParaRPr kumimoji="0" lang="en-US" sz="3600" b="1" i="0" u="none" strike="noStrike" kern="1200" cap="none" spc="0" normalizeH="0" baseline="0" noProof="0" dirty="0">
              <a:ln>
                <a:noFill/>
              </a:ln>
              <a:solidFill>
                <a:srgbClr val="FFFFFF"/>
              </a:solidFill>
              <a:effectLst/>
              <a:uLnTx/>
              <a:uFillTx/>
              <a:latin typeface="Times" charset="0"/>
              <a:ea typeface="ＭＳ Ｐゴシック"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موسى – يشوع</a:t>
            </a:r>
            <a:r>
              <a:rPr kumimoji="0" lang="en-US" sz="3600" b="1" i="0" u="none" strike="noStrike" kern="1200" cap="none" spc="0" normalizeH="0" baseline="0" noProof="0" dirty="0">
                <a:ln>
                  <a:noFill/>
                </a:ln>
                <a:solidFill>
                  <a:srgbClr val="FAFD00"/>
                </a:solidFill>
                <a:effectLst/>
                <a:uLnTx/>
                <a:uFillTx/>
                <a:latin typeface="Times" charset="0"/>
                <a:ea typeface="ＭＳ Ｐゴシック" charset="0"/>
              </a:rPr>
              <a:t>	</a:t>
            </a: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1500ق. م</a:t>
            </a:r>
            <a:endParaRPr kumimoji="0" lang="en-US" sz="3600" b="1" i="0" u="none" strike="noStrike" kern="1200" cap="none" spc="0" normalizeH="0" baseline="0" noProof="0" dirty="0">
              <a:ln>
                <a:noFill/>
              </a:ln>
              <a:solidFill>
                <a:srgbClr val="FAFD00"/>
              </a:solidFill>
              <a:effectLst/>
              <a:uLnTx/>
              <a:uFillTx/>
              <a:latin typeface="Times" charset="0"/>
              <a:ea typeface="ＭＳ Ｐゴシック"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فوضى – ملكية</a:t>
            </a:r>
            <a:r>
              <a:rPr kumimoji="0" lang="en-US" sz="3600" b="1" i="0" u="none" strike="noStrike" kern="1200" cap="none" spc="0" normalizeH="0" baseline="0" noProof="0" dirty="0">
                <a:ln>
                  <a:noFill/>
                </a:ln>
                <a:solidFill>
                  <a:srgbClr val="FAFD00"/>
                </a:solidFill>
                <a:effectLst/>
                <a:uLnTx/>
                <a:uFillTx/>
                <a:latin typeface="Times" charset="0"/>
                <a:ea typeface="ＭＳ Ｐゴシック" charset="0"/>
              </a:rPr>
              <a:t>	</a:t>
            </a:r>
            <a:r>
              <a:rPr kumimoji="0" lang="ar-JO" sz="3600" b="1" i="0" u="none" strike="noStrike" kern="1200" cap="none" spc="0" normalizeH="0" baseline="0" noProof="0" dirty="0">
                <a:ln>
                  <a:noFill/>
                </a:ln>
                <a:solidFill>
                  <a:srgbClr val="FAFD00"/>
                </a:solidFill>
                <a:effectLst/>
                <a:uLnTx/>
                <a:uFillTx/>
                <a:latin typeface="Times" charset="0"/>
                <a:ea typeface="ＭＳ Ｐゴシック" charset="0"/>
              </a:rPr>
              <a:t>1000ق . م</a:t>
            </a:r>
            <a:endParaRPr kumimoji="0" lang="en-US" sz="3600" b="1" i="0" u="none" strike="noStrike" kern="1200" cap="none" spc="0" normalizeH="0" baseline="0" noProof="0" dirty="0">
              <a:ln>
                <a:noFill/>
              </a:ln>
              <a:solidFill>
                <a:srgbClr val="FAFD00"/>
              </a:solidFill>
              <a:effectLst/>
              <a:uLnTx/>
              <a:uFillTx/>
              <a:latin typeface="Times" charset="0"/>
              <a:ea typeface="ＭＳ Ｐゴシック" charset="0"/>
            </a:endParaRPr>
          </a:p>
          <a:p>
            <a:pPr marL="0" marR="0" lvl="0" indent="0" algn="l" defTabSz="914400" rtl="0" eaLnBrk="0" fontAlgn="base" latinLnBrk="0" hangingPunct="0">
              <a:lnSpc>
                <a:spcPct val="200000"/>
              </a:lnSpc>
              <a:spcBef>
                <a:spcPct val="0"/>
              </a:spcBef>
              <a:spcAft>
                <a:spcPct val="0"/>
              </a:spcAft>
              <a:buClrTx/>
              <a:buSzTx/>
              <a:buFontTx/>
              <a:buNone/>
              <a:tabLst>
                <a:tab pos="5486400" algn="l"/>
              </a:tabLst>
              <a:defRPr/>
            </a:pPr>
            <a:r>
              <a:rPr kumimoji="0" lang="ar-JO" sz="3600" b="1" i="0" u="none" strike="noStrike" kern="1200" cap="none" spc="0" normalizeH="0" baseline="0" noProof="0" dirty="0">
                <a:ln>
                  <a:noFill/>
                </a:ln>
                <a:solidFill>
                  <a:srgbClr val="FFFFFF"/>
                </a:solidFill>
                <a:effectLst/>
                <a:uLnTx/>
                <a:uFillTx/>
                <a:latin typeface="Times" charset="0"/>
                <a:ea typeface="ＭＳ Ｐゴシック" charset="0"/>
              </a:rPr>
              <a:t>سبي – صمت</a:t>
            </a:r>
            <a:r>
              <a:rPr kumimoji="0" lang="en-US" sz="3600" b="1" i="0" u="none" strike="noStrike" kern="1200" cap="none" spc="0" normalizeH="0" baseline="0" noProof="0" dirty="0">
                <a:ln>
                  <a:noFill/>
                </a:ln>
                <a:solidFill>
                  <a:srgbClr val="FFFFFF"/>
                </a:solidFill>
                <a:effectLst/>
                <a:uLnTx/>
                <a:uFillTx/>
                <a:latin typeface="Times" charset="0"/>
                <a:ea typeface="ＭＳ Ｐゴシック" charset="0"/>
              </a:rPr>
              <a:t> 	</a:t>
            </a:r>
            <a:r>
              <a:rPr kumimoji="0" lang="ar-JO" sz="3600" b="1" i="0" u="none" strike="noStrike" kern="1200" cap="none" spc="0" normalizeH="0" baseline="0" noProof="0" dirty="0">
                <a:ln>
                  <a:noFill/>
                </a:ln>
                <a:solidFill>
                  <a:srgbClr val="FFFFFF"/>
                </a:solidFill>
                <a:effectLst/>
                <a:uLnTx/>
                <a:uFillTx/>
                <a:latin typeface="Times" charset="0"/>
                <a:ea typeface="ＭＳ Ｐゴシック" charset="0"/>
              </a:rPr>
              <a:t>500 ق. م</a:t>
            </a:r>
            <a:endParaRPr kumimoji="0" lang="en-US" sz="3600" b="1" i="0" u="none" strike="noStrike" kern="1200" cap="none" spc="0" normalizeH="0" baseline="0" noProof="0" dirty="0">
              <a:ln>
                <a:noFill/>
              </a:ln>
              <a:solidFill>
                <a:srgbClr val="FAFD00"/>
              </a:solidFill>
              <a:effectLst/>
              <a:uLnTx/>
              <a:uFillTx/>
              <a:latin typeface="Times" charset="0"/>
              <a:ea typeface="ＭＳ Ｐゴシック" charset="0"/>
            </a:endParaRPr>
          </a:p>
        </p:txBody>
      </p:sp>
      <p:sp>
        <p:nvSpPr>
          <p:cNvPr id="120836"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8998" name="Oval 6"/>
          <p:cNvSpPr>
            <a:spLocks noChangeArrowheads="1"/>
          </p:cNvSpPr>
          <p:nvPr/>
        </p:nvSpPr>
        <p:spPr bwMode="auto">
          <a:xfrm>
            <a:off x="342900" y="5016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sp>
        <p:nvSpPr>
          <p:cNvPr id="120839"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نهـ. فر</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Times" charset="0"/>
                <a:ea typeface="ＭＳ Ｐゴシック" charset="0"/>
              </a:rPr>
              <a:t>خل. فا</a:t>
            </a:r>
            <a:endParaRPr kumimoji="0" lang="en-US" sz="2400" b="1" i="0" u="none" strike="noStrike" kern="1200" cap="none" spc="0" normalizeH="0" baseline="0" noProof="0" dirty="0">
              <a:ln>
                <a:noFill/>
              </a:ln>
              <a:solidFill>
                <a:srgbClr val="009900"/>
              </a:solidFill>
              <a:effectLst/>
              <a:uLnTx/>
              <a:uFillTx/>
              <a:latin typeface="Times" charset="0"/>
              <a:ea typeface="ＭＳ Ｐゴシック"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بحـ. جل</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Times" charset="0"/>
                <a:ea typeface="ＭＳ Ｐゴシック" charset="0"/>
              </a:rPr>
              <a:t>بحـ.متو</a:t>
            </a:r>
            <a:endParaRPr kumimoji="0" lang="en-US" sz="20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D34A"/>
                </a:solidFill>
                <a:effectLst/>
                <a:uLnTx/>
                <a:uFillTx/>
                <a:latin typeface="Times" charset="0"/>
                <a:ea typeface="ＭＳ Ｐゴシック" charset="0"/>
              </a:rPr>
              <a:t>تزيين        </a:t>
            </a:r>
            <a:endParaRPr kumimoji="0" lang="en-US" sz="2400" b="1" i="0" u="none" strike="noStrike" kern="1200" cap="none" spc="0" normalizeH="0" baseline="0" noProof="0" dirty="0">
              <a:ln>
                <a:noFill/>
              </a:ln>
              <a:solidFill>
                <a:srgbClr val="FFD34A"/>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D34A"/>
                </a:solidFill>
                <a:effectLst/>
                <a:uLnTx/>
                <a:uFillTx/>
                <a:latin typeface="Times" charset="0"/>
                <a:ea typeface="ＭＳ Ｐゴシック" charset="0"/>
              </a:rPr>
              <a:t>المرحلة</a:t>
            </a:r>
            <a:r>
              <a:rPr kumimoji="0" lang="en-US" sz="2400" b="1" i="0" u="none" strike="noStrike" kern="1200" cap="none" spc="0" normalizeH="0" baseline="0" noProof="0" dirty="0">
                <a:ln>
                  <a:noFill/>
                </a:ln>
                <a:solidFill>
                  <a:srgbClr val="FFD34A"/>
                </a:solidFill>
                <a:effectLst/>
                <a:uLnTx/>
                <a:uFillTx/>
                <a:latin typeface="Times" charset="0"/>
                <a:ea typeface="ＭＳ Ｐゴシック" charset="0"/>
              </a:rPr>
              <a:t>                                    </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08" charset="0"/>
              <a:ea typeface="ＭＳ Ｐゴシック"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Times" charset="0"/>
                <a:ea typeface="ＭＳ Ｐゴシック" charset="0"/>
              </a:rPr>
              <a:t>أور</a:t>
            </a:r>
            <a:endParaRPr kumimoji="0" lang="en-US" sz="2400" b="1" i="0" u="none" strike="noStrike" kern="1200" cap="none" spc="0" normalizeH="0" baseline="0" noProof="0" dirty="0">
              <a:ln>
                <a:noFill/>
              </a:ln>
              <a:solidFill>
                <a:srgbClr val="009900"/>
              </a:solidFill>
              <a:effectLst/>
              <a:uLnTx/>
              <a:uFillTx/>
              <a:latin typeface="Times" charset="0"/>
              <a:ea typeface="ＭＳ Ｐゴシック"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با</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حا</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نين</a:t>
            </a:r>
            <a:r>
              <a:rPr kumimoji="0" lang="en-US" sz="2400" b="1" i="0" u="none" strike="noStrike" kern="1200" cap="none" spc="0" normalizeH="0" baseline="0" noProof="0" dirty="0">
                <a:ln>
                  <a:noFill/>
                </a:ln>
                <a:solidFill>
                  <a:srgbClr val="CECECE"/>
                </a:solidFill>
                <a:effectLst/>
                <a:uLnTx/>
                <a:uFillTx/>
                <a:latin typeface="Times" charset="0"/>
                <a:ea typeface="ＭＳ Ｐゴシック" charset="0"/>
              </a:rPr>
              <a:t>(</a:t>
            </a: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أش</a:t>
            </a:r>
            <a:r>
              <a:rPr kumimoji="0" lang="en-US" sz="2400" b="1" i="0" u="none" strike="noStrike" kern="1200" cap="none" spc="0" normalizeH="0" baseline="0" noProof="0" dirty="0">
                <a:ln>
                  <a:noFill/>
                </a:ln>
                <a:solidFill>
                  <a:srgbClr val="CECECE"/>
                </a:solidFill>
                <a:effectLst/>
                <a:uLnTx/>
                <a:uFillTx/>
                <a:latin typeface="Times" charset="0"/>
                <a:ea typeface="ＭＳ Ｐゴシック"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كنع</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أورش</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4" name="Rectangle 38"/>
          <p:cNvSpPr>
            <a:spLocks noChangeArrowheads="1"/>
          </p:cNvSpPr>
          <p:nvPr/>
        </p:nvSpPr>
        <p:spPr bwMode="auto">
          <a:xfrm>
            <a:off x="3067050" y="4451350"/>
            <a:ext cx="72616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Times" charset="0"/>
                <a:ea typeface="ＭＳ Ｐゴシック" charset="0"/>
              </a:rPr>
              <a:t>قا. بر</a:t>
            </a:r>
            <a:endParaRPr kumimoji="0" lang="en-US" sz="2400" b="1" i="0" u="none" strike="noStrike" kern="1200" cap="none" spc="0" normalizeH="0" baseline="0" noProof="0" dirty="0">
              <a:ln>
                <a:noFill/>
              </a:ln>
              <a:solidFill>
                <a:srgbClr val="009900"/>
              </a:solidFill>
              <a:effectLst/>
              <a:uLnTx/>
              <a:uFillTx/>
              <a:latin typeface="Times" charset="0"/>
              <a:ea typeface="ＭＳ Ｐゴシック"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ـمص</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Times" charset="0"/>
                <a:ea typeface="ＭＳ Ｐゴシック" charset="0"/>
              </a:rPr>
              <a:t>جب. نيب</a:t>
            </a:r>
            <a:endParaRPr kumimoji="0" lang="en-US" sz="2400" b="1" i="0" u="none" strike="noStrike" kern="1200" cap="none" spc="0" normalizeH="0" baseline="0" noProof="0" dirty="0">
              <a:ln>
                <a:noFill/>
              </a:ln>
              <a:solidFill>
                <a:srgbClr val="CECECE"/>
              </a:solidFill>
              <a:effectLst/>
              <a:uLnTx/>
              <a:uFillTx/>
              <a:latin typeface="Times" charset="0"/>
              <a:ea typeface="ＭＳ Ｐゴシック"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omic Sans MS" charset="0"/>
                <a:ea typeface="ＭＳ Ｐゴシック" charset="0"/>
              </a:rPr>
              <a:t>لأن المسيح تم التنبوء عنه منذ زمن</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omic Sans MS" charset="0"/>
                <a:ea typeface="ＭＳ Ｐゴシック" charset="0"/>
              </a:rPr>
              <a:t> ليظهر من خلال سبط يهوذا</a:t>
            </a:r>
            <a:endParaRPr kumimoji="0" lang="en-US" sz="2800" b="0" i="0" u="none" strike="noStrike" kern="1200" cap="none" spc="0" normalizeH="0" baseline="0" noProof="0" dirty="0">
              <a:ln>
                <a:noFill/>
              </a:ln>
              <a:solidFill>
                <a:srgbClr val="00DFCA"/>
              </a:solidFill>
              <a:effectLst/>
              <a:uLnTx/>
              <a:uFillTx/>
              <a:latin typeface="Comic Sans MS" charset="0"/>
              <a:ea typeface="ＭＳ Ｐゴシック"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إشعياء 9: 6 - 7</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Comic Sans MS" charset="0"/>
                <a:ea typeface="ＭＳ Ｐゴシック" charset="0"/>
              </a:rPr>
              <a:t>8</a:t>
            </a:r>
            <a:endParaRPr kumimoji="0" lang="en-US" sz="2000" b="0" i="0" u="none" strike="noStrike" kern="1200" cap="none" spc="0" normalizeH="0" baseline="0" noProof="0" dirty="0">
              <a:ln>
                <a:noFill/>
              </a:ln>
              <a:solidFill>
                <a:srgbClr val="FFA27C"/>
              </a:solidFill>
              <a:effectLst/>
              <a:uLnTx/>
              <a:uFillTx/>
              <a:latin typeface="B VAG Rounded Bold" charset="0"/>
              <a:ea typeface="ＭＳ Ｐゴシック"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Comic Sans MS" charset="0"/>
                <a:ea typeface="ＭＳ Ｐゴシック" charset="0"/>
              </a:rPr>
              <a:t> لماذا؟</a:t>
            </a:r>
            <a:endPar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Comic Sans MS" charset="0"/>
              <a:ea typeface="ＭＳ Ｐゴシック"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Comic Sans MS" charset="0"/>
                <a:ea typeface="ＭＳ Ｐゴシック" charset="0"/>
              </a:rPr>
              <a:t>موجز ...</a:t>
            </a:r>
            <a:endPar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Comic Sans MS" charset="0"/>
              <a:ea typeface="ＭＳ Ｐゴシック" charset="0"/>
            </a:endParaRP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Comic Sans MS" charset="0"/>
              </a:rPr>
              <a:t>يهوذا حفظ !</a:t>
            </a:r>
            <a:endParaRPr lang="en-US" sz="4000" b="1" dirty="0">
              <a:solidFill>
                <a:schemeClr val="tx1"/>
              </a:solidFill>
              <a:effectLst>
                <a:outerShdw blurRad="50800" dist="88900" dir="2700000" algn="tl" rotWithShape="0">
                  <a:srgbClr val="000000"/>
                </a:outerShdw>
              </a:effectLst>
              <a:latin typeface="Comic Sans MS"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Times" charset="0"/>
                <a:ea typeface="ＭＳ Ｐゴシック" charset="0"/>
              </a:rPr>
              <a:t>أسر       </a:t>
            </a:r>
            <a:endParaRPr kumimoji="0" lang="en-US" sz="2000" b="1" i="0" u="none" strike="noStrike" kern="1200" cap="none" spc="0" normalizeH="0" baseline="0" noProof="0" dirty="0">
              <a:ln>
                <a:noFill/>
              </a:ln>
              <a:solidFill>
                <a:srgbClr val="790015"/>
              </a:solidFill>
              <a:effectLst/>
              <a:uLnTx/>
              <a:uFillTx/>
              <a:latin typeface="Times" charset="0"/>
              <a:ea typeface="ＭＳ Ｐゴシック"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70 سنة </a:t>
            </a:r>
            <a:endParaRPr kumimoji="0" lang="en-US" sz="2800" b="1" i="0" u="none" strike="noStrike" kern="1200" cap="none" spc="0" normalizeH="0" baseline="0" noProof="0" dirty="0">
              <a:ln>
                <a:noFill/>
              </a:ln>
              <a:solidFill>
                <a:srgbClr val="1A0004"/>
              </a:solidFill>
              <a:effectLst/>
              <a:uLnTx/>
              <a:uFillTx/>
              <a:latin typeface="Times" charset="0"/>
              <a:ea typeface="ＭＳ Ｐゴシック"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Times" charset="0"/>
                <a:ea typeface="ＭＳ Ｐゴシック" charset="0"/>
              </a:rPr>
              <a:t>3 هجرات </a:t>
            </a:r>
            <a:endParaRPr kumimoji="0" lang="en-US" sz="2800" b="1" i="0" u="none" strike="noStrike" kern="1200" cap="none" spc="0" normalizeH="0" baseline="0" noProof="0" dirty="0">
              <a:ln>
                <a:noFill/>
              </a:ln>
              <a:solidFill>
                <a:srgbClr val="1A0004"/>
              </a:solidFill>
              <a:effectLst/>
              <a:uLnTx/>
              <a:uFillTx/>
              <a:latin typeface="Times" charset="0"/>
              <a:ea typeface="ＭＳ Ｐゴシック" charset="0"/>
            </a:endParaRPr>
          </a:p>
        </p:txBody>
      </p:sp>
      <p:sp>
        <p:nvSpPr>
          <p:cNvPr id="139270" name="Rectangle 7"/>
          <p:cNvSpPr>
            <a:spLocks noChangeArrowheads="1"/>
          </p:cNvSpPr>
          <p:nvPr/>
        </p:nvSpPr>
        <p:spPr bwMode="auto">
          <a:xfrm>
            <a:off x="3221038" y="2768600"/>
            <a:ext cx="238847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A0004"/>
                </a:solidFill>
                <a:effectLst/>
                <a:uLnTx/>
                <a:uFillTx/>
                <a:latin typeface="Times" charset="0"/>
                <a:ea typeface="ＭＳ Ｐゴシック" charset="0"/>
              </a:rPr>
              <a:t>100 سنة / 50000</a:t>
            </a:r>
            <a:endParaRPr kumimoji="0" lang="en-US" sz="2400" b="1" i="0" u="none" strike="noStrike" kern="1200" cap="none" spc="0" normalizeH="0" baseline="0" noProof="0" dirty="0">
              <a:ln>
                <a:noFill/>
              </a:ln>
              <a:solidFill>
                <a:srgbClr val="1A0004"/>
              </a:solidFill>
              <a:effectLst/>
              <a:uLnTx/>
              <a:uFillTx/>
              <a:latin typeface="Times" charset="0"/>
              <a:ea typeface="ＭＳ Ｐゴシック" charset="0"/>
            </a:endParaRPr>
          </a:p>
        </p:txBody>
      </p:sp>
      <p:sp>
        <p:nvSpPr>
          <p:cNvPr id="545800" name="Rectangle 8"/>
          <p:cNvSpPr>
            <a:spLocks noChangeArrowheads="1"/>
          </p:cNvSpPr>
          <p:nvPr/>
        </p:nvSpPr>
        <p:spPr bwMode="auto">
          <a:xfrm>
            <a:off x="3783013" y="3200400"/>
            <a:ext cx="129041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Times" charset="0"/>
                <a:ea typeface="ＭＳ Ｐゴシック" charset="0"/>
              </a:rPr>
              <a:t>ز-ع-ن  </a:t>
            </a:r>
            <a:endParaRPr kumimoji="0" lang="en-US" sz="2800" b="1" i="0" u="none" strike="noStrike" kern="1200" cap="none" spc="0" normalizeH="0" baseline="0" noProof="0" dirty="0">
              <a:ln>
                <a:noFill/>
              </a:ln>
              <a:solidFill>
                <a:srgbClr val="790015"/>
              </a:solidFill>
              <a:effectLst/>
              <a:uLnTx/>
              <a:uFillTx/>
              <a:latin typeface="Times" charset="0"/>
              <a:ea typeface="ＭＳ Ｐゴシック"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إرميا 29؛ عزرا 3؛ نحميا 2</a:t>
            </a:r>
            <a:endParaRPr kumimoji="0" lang="en-US"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عزرا   </a:t>
            </a:r>
            <a:endParaRPr kumimoji="0" lang="en-US" sz="32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نحميا       </a:t>
            </a:r>
            <a:endParaRPr kumimoji="0" lang="en-US" sz="32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4</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65</a:t>
            </a:r>
          </a:p>
        </p:txBody>
      </p:sp>
      <p:sp>
        <p:nvSpPr>
          <p:cNvPr id="139289"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Times" pitchFamily="-112" charset="0"/>
                  <a:ea typeface="ＭＳ Ｐゴシック" charset="0"/>
                  <a:cs typeface="+mn-cs"/>
                </a:rPr>
                <a:t>A R </a:t>
              </a:r>
              <a:r>
                <a:rPr kumimoji="0" lang="en-US" sz="6000" b="0" i="0" u="none" strike="noStrike" kern="1200" cap="none" spc="0" normalizeH="0" baseline="0" noProof="0">
                  <a:ln>
                    <a:noFill/>
                  </a:ln>
                  <a:solidFill>
                    <a:srgbClr val="51DC00"/>
                  </a:solidFill>
                  <a:effectLst/>
                  <a:uLnTx/>
                  <a:uFillTx/>
                  <a:latin typeface="Times" pitchFamily="-112" charset="0"/>
                  <a:ea typeface="ＭＳ Ｐゴシック" charset="0"/>
                  <a:cs typeface="+mn-cs"/>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cs typeface="+mn-cs"/>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زربابل         </a:t>
            </a:r>
            <a:endParaRPr kumimoji="0" lang="en-US" sz="32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dirty="0">
                <a:ln>
                  <a:noFill/>
                </a:ln>
                <a:solidFill>
                  <a:srgbClr val="00DFCA"/>
                </a:solidFill>
                <a:effectLst/>
                <a:uLnTx/>
                <a:uFillTx/>
                <a:latin typeface="Matura MT Script Capitals" charset="0"/>
                <a:ea typeface="ＭＳ Ｐゴシック"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2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Times" charset="0"/>
                  <a:ea typeface="ＭＳ Ｐゴシック" charset="0"/>
                </a:rPr>
                <a:t>أسر          </a:t>
              </a:r>
              <a:endParaRPr kumimoji="0" lang="en-US" sz="900" b="1" i="0" u="none" strike="noStrike" kern="1200" cap="none" spc="0" normalizeH="0" baseline="0" noProof="0" dirty="0">
                <a:ln>
                  <a:noFill/>
                </a:ln>
                <a:solidFill>
                  <a:srgbClr val="790015"/>
                </a:solidFill>
                <a:effectLst/>
                <a:uLnTx/>
                <a:uFillTx/>
                <a:latin typeface="Times" charset="0"/>
                <a:ea typeface="ＭＳ Ｐゴシック"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Helvetica" charset="0"/>
                  <a:ea typeface="ＭＳ Ｐゴシック"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Helvetica" charset="0"/>
                  <a:ea typeface="ＭＳ Ｐゴシック"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Helvetica" charset="0"/>
                  <a:ea typeface="ＭＳ Ｐゴシック"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err="1">
                <a:ln>
                  <a:noFill/>
                </a:ln>
                <a:solidFill>
                  <a:srgbClr val="000000"/>
                </a:solidFill>
                <a:effectLst/>
                <a:uLnTx/>
                <a:uFillTx/>
                <a:latin typeface="Helvetica" charset="0"/>
                <a:ea typeface="ＭＳ Ｐゴシック" charset="0"/>
              </a:rPr>
              <a:t>ز</a:t>
            </a:r>
            <a:r>
              <a:rPr kumimoji="0" lang="ar-SA" sz="1000" b="1" i="0" u="none" strike="noStrike" kern="1200" cap="none" spc="0" normalizeH="0" baseline="0" noProof="0" dirty="0">
                <a:ln>
                  <a:noFill/>
                </a:ln>
                <a:solidFill>
                  <a:srgbClr val="000000"/>
                </a:solidFill>
                <a:effectLst/>
                <a:uLnTx/>
                <a:uFillTx/>
                <a:latin typeface="Helvetica" charset="0"/>
                <a:ea typeface="ＭＳ Ｐゴシック" charset="0"/>
              </a:rPr>
              <a:t>-</a:t>
            </a:r>
            <a:r>
              <a:rPr kumimoji="0" lang="ar-SA" sz="1000" b="1" i="0" u="none" strike="noStrike" kern="1200" cap="none" spc="0" normalizeH="0" baseline="0" noProof="0" dirty="0" err="1">
                <a:ln>
                  <a:noFill/>
                </a:ln>
                <a:solidFill>
                  <a:srgbClr val="000000"/>
                </a:solidFill>
                <a:effectLst/>
                <a:uLnTx/>
                <a:uFillTx/>
                <a:latin typeface="Helvetica" charset="0"/>
                <a:ea typeface="ＭＳ Ｐゴシック" charset="0"/>
              </a:rPr>
              <a:t>ع</a:t>
            </a:r>
            <a:r>
              <a:rPr kumimoji="0" lang="ar-SA" sz="1000" b="1" i="0" u="none" strike="noStrike" kern="1200" cap="none" spc="0" normalizeH="0" baseline="0" noProof="0" dirty="0">
                <a:ln>
                  <a:noFill/>
                </a:ln>
                <a:solidFill>
                  <a:srgbClr val="000000"/>
                </a:solidFill>
                <a:effectLst/>
                <a:uLnTx/>
                <a:uFillTx/>
                <a:latin typeface="Helvetica" charset="0"/>
                <a:ea typeface="ＭＳ Ｐゴシック"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hlinkClick r:id="rId3"/>
              </a:rPr>
              <a:t>24</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rPr>
              <a:t> وَآخُذُكُمْ مِنْ بَيْنِ الأُمَمِ وَأَجْمَعُكُمْ مِنْ جَمِيعِ الأَرَاضِي وَآتِي بِكُمْ إِلَى أَرْضِكُمْ.</a:t>
            </a: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hlinkClick r:id="rId4"/>
              </a:rPr>
              <a:t>25</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rPr>
              <a:t> وَأَرُشُّ عَلَيْكُمْ مَاءً طَاهِرًا فَتُطَهَّرُونَ. مِنْ كُلِّ نَجَاسَتِكُمْ وَمِنْ كُلِّ أَصْنَامِكُمْ أُطَهِّرُكُمْ. </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hlinkClick r:id="rId5"/>
              </a:rPr>
              <a:t>26</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rPr>
              <a:t> وَأُعْطِيكُمْ قَلْبًا جَدِيدًا، وَأَجْعَلُ رُوحًا جَدِيدَةً فِي دَاخِلِكُمْ، وَأَنْزِعُ قَلْبَ الْحَجَرِ مِنْ لَحْمِكُمْ وَأُعْطِيكُمْ قَلْبَ لَحْمٍ. </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hlinkClick r:id="rId6"/>
              </a:rPr>
              <a:t>27</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rPr>
              <a:t> وَأَجْعَلُ رُوحِي فِي دَاخِلِكُمْ، وَأَجْعَلُكُمْ تَسْلُكُونَ فِي فَرَائِضِي، وَتَحْفَظُونَ أَحْكَامِي وَتَعْمَلُونَ بِهَا. </a:t>
            </a:r>
            <a:r>
              <a:rPr kumimoji="0" lang="ar-SA" sz="2800" b="1" i="0" u="none" strike="noStrike" kern="1200" cap="none" spc="0" normalizeH="0" baseline="0" noProof="0" dirty="0" err="1">
                <a:ln>
                  <a:noFill/>
                </a:ln>
                <a:solidFill>
                  <a:srgbClr val="FFFFFF"/>
                </a:solidFill>
                <a:effectLst/>
                <a:uLnTx/>
                <a:uFillTx/>
                <a:latin typeface="Arial" charset="0"/>
                <a:ea typeface="ＭＳ Ｐゴシック" charset="0"/>
              </a:rPr>
              <a:t>حزقيال</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rPr>
              <a:t> ٣٦: ٢٤-٢٧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p:txBody>
      </p:sp>
    </p:spTree>
    <p:extLst>
      <p:ext uri="{BB962C8B-B14F-4D97-AF65-F5344CB8AC3E}">
        <p14:creationId xmlns:p14="http://schemas.microsoft.com/office/powerpoint/2010/main" val="1762672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a:t>
            </a:r>
            <a:r>
              <a:rPr kumimoji="0" lang="ar-JO" sz="36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إمبراطورية بابل الحديثة</a:t>
            </a:r>
            <a:r>
              <a:rPr kumimoji="0" lang="en-US" sz="36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625-539 ق.م</a:t>
            </a:r>
            <a:endParaRPr kumimoji="0" lang="en-US" sz="36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البابليون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JO" sz="3600" b="1" i="0" u="none" strike="noStrike" kern="1200" cap="none" spc="0" normalizeH="0" baseline="0" noProof="0" dirty="0">
                <a:ln>
                  <a:noFill/>
                </a:ln>
                <a:solidFill>
                  <a:srgbClr val="FFFFFF"/>
                </a:solidFill>
                <a:effectLst/>
                <a:uLnTx/>
                <a:uFillTx/>
                <a:latin typeface="Comic Sans MS" charset="0"/>
                <a:ea typeface="ＭＳ Ｐゴシック" charset="0"/>
              </a:rPr>
              <a:t>      مدينة بابل القديمة    </a:t>
            </a:r>
            <a:endParaRPr kumimoji="0" lang="en-US" sz="28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cs typeface="+mn-cs"/>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rPr>
              <a:t>دانيال    1</a:t>
            </a:r>
            <a:endParaRPr kumimoji="0" lang="en-US" sz="1600" b="1" i="0" u="none" strike="noStrike" kern="1200" cap="none" spc="0" normalizeH="0" baseline="0" noProof="0" dirty="0">
              <a:ln>
                <a:noFill/>
              </a:ln>
              <a:solidFill>
                <a:srgbClr val="FFFFFF"/>
              </a:solidFill>
              <a:effectLst/>
              <a:uLnTx/>
              <a:uFillTx/>
              <a:latin typeface="Comic Sans MS" pitchFamily="-112" charset="0"/>
              <a:ea typeface="ＭＳ Ｐゴシック" charset="0"/>
              <a:cs typeface="+mn-cs"/>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rPr>
                <a:t>أسر        </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Helvetica" charset="0"/>
                <a:ea typeface="ＭＳ Ｐゴシック"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417"/>
                </a:solidFill>
                <a:effectLst/>
                <a:uLnTx/>
                <a:uFillTx/>
                <a:latin typeface="Comic Sans MS" pitchFamily="-112" charset="0"/>
                <a:ea typeface="ＭＳ Ｐゴシック" charset="0"/>
                <a:cs typeface="+mn-cs"/>
              </a:rPr>
              <a:t>        حدائق بابل المعلقة  </a:t>
            </a:r>
            <a:endParaRPr kumimoji="0" lang="en-US" sz="2800" b="1" i="0" u="none" strike="noStrike" kern="1200" cap="none" spc="0" normalizeH="0" baseline="0" noProof="0" dirty="0">
              <a:ln>
                <a:noFill/>
              </a:ln>
              <a:solidFill>
                <a:srgbClr val="FFF417"/>
              </a:solidFill>
              <a:effectLst/>
              <a:uLnTx/>
              <a:uFillTx/>
              <a:latin typeface="Comic Sans MS" pitchFamily="-112" charset="0"/>
              <a:ea typeface="ＭＳ Ｐゴシック" charset="0"/>
              <a:cs typeface="+mn-cs"/>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417"/>
                </a:solidFill>
                <a:effectLst/>
                <a:uLnTx/>
                <a:uFillTx/>
                <a:latin typeface="Comic Sans MS" pitchFamily="-112" charset="0"/>
                <a:ea typeface="ＭＳ Ｐゴシック" charset="0"/>
                <a:cs typeface="+mn-cs"/>
              </a:rPr>
              <a:t>نهر الفرات </a:t>
            </a:r>
            <a:endParaRPr kumimoji="0" lang="en-US" sz="2400" b="1" i="1" u="none" strike="noStrike" kern="1200" cap="none" spc="0" normalizeH="0" baseline="0" noProof="0" dirty="0">
              <a:ln>
                <a:noFill/>
              </a:ln>
              <a:solidFill>
                <a:srgbClr val="FFF417"/>
              </a:solidFill>
              <a:effectLst/>
              <a:uLnTx/>
              <a:uFillTx/>
              <a:latin typeface="Comic Sans MS" pitchFamily="-112" charset="0"/>
              <a:ea typeface="ＭＳ Ｐゴシック" charset="0"/>
              <a:cs typeface="+mn-cs"/>
            </a:endParaRP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60066"/>
                </a:solidFill>
                <a:effectLst/>
                <a:uLnTx/>
                <a:uFillTx/>
                <a:latin typeface="Arial"/>
                <a:ea typeface="ＭＳ Ｐゴシック" charset="0"/>
                <a:cs typeface="Arial"/>
              </a:rPr>
              <a:t>تاريخ بابل</a:t>
            </a:r>
            <a:endParaRPr kumimoji="0" lang="en-US" sz="5400" b="1" i="0" u="none" strike="noStrike" kern="1200" cap="none" spc="0" normalizeH="0" baseline="0" noProof="0" dirty="0">
              <a:ln>
                <a:noFill/>
              </a:ln>
              <a:solidFill>
                <a:srgbClr val="660066"/>
              </a:solidFill>
              <a:effectLst/>
              <a:uLnTx/>
              <a:uFillTx/>
              <a:latin typeface="Arial"/>
              <a:ea typeface="ＭＳ Ｐゴシック" charset="0"/>
              <a:cs typeface="Arial"/>
            </a:endParaRPr>
          </a:p>
        </p:txBody>
      </p:sp>
      <p:sp>
        <p:nvSpPr>
          <p:cNvPr id="47107" name="Text Box 4"/>
          <p:cNvSpPr txBox="1">
            <a:spLocks noChangeArrowheads="1"/>
          </p:cNvSpPr>
          <p:nvPr/>
        </p:nvSpPr>
        <p:spPr bwMode="auto">
          <a:xfrm>
            <a:off x="9248700" y="86185"/>
            <a:ext cx="127310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خ ع ق 136</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7108" name="Rectangle 7"/>
          <p:cNvSpPr>
            <a:spLocks noGrp="1" noChangeArrowheads="1"/>
          </p:cNvSpPr>
          <p:nvPr>
            <p:ph type="title" idx="4294967295"/>
          </p:nvPr>
        </p:nvSpPr>
        <p:spPr>
          <a:xfrm>
            <a:off x="0" y="3657600"/>
            <a:ext cx="9144000" cy="3200400"/>
          </a:xfrm>
          <a:solidFill>
            <a:schemeClr val="tx2"/>
          </a:solidFill>
        </p:spPr>
        <p:txBody>
          <a:bodyPr/>
          <a:lstStyle/>
          <a:p>
            <a:r>
              <a:rPr lang="ar-JO" sz="3600" dirty="0">
                <a:solidFill>
                  <a:schemeClr val="bg1"/>
                </a:solidFill>
                <a:latin typeface="Arial" charset="0"/>
                <a:ea typeface="ＭＳ Ｐゴシック" charset="0"/>
                <a:cs typeface="Arial" charset="0"/>
              </a:rPr>
              <a:t>تك 10: 8-10، 11: 2، 9، رؤ 17: 1-6</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كيف بدأت بابل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 الذي حفز هذه البداية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ماذا نتج عن تأسيسها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 هي أهمية بابل ؟</a:t>
            </a:r>
            <a:endParaRPr lang="en-US" sz="36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94136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46230" cy="255454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الاسم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الموقع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برج بابل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21" name="Text Box 7"/>
          <p:cNvSpPr txBox="1">
            <a:spLocks noChangeArrowheads="1"/>
          </p:cNvSpPr>
          <p:nvPr/>
        </p:nvSpPr>
        <p:spPr bwMode="auto">
          <a:xfrm>
            <a:off x="8395107"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الشعوب المهيمنة في تاريخ بلاد ما بين النهرين</a:t>
            </a:r>
            <a:r>
              <a:rPr kumimoji="0" lang="en-US" sz="20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بروتو ليت (3200-2850)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السلالة المبكرة (2850-2360)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أكاد (2360-2180)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جوتي (2180-2082)</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أور 3 (2070-1960)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آيسن لارسا (1960-1700)</a:t>
            </a:r>
            <a:endParaRPr kumimoji="0" lang="en-US" sz="20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بابل القديمة (1830-1531)</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آشور القديمة</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الغزوات الحرانية (1700-1500)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الكيشيون (1600-1150)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الميتاني (1500-1380)</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آشور الوسطى (1366-1078)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الآراميين و الكلدانيين (1078-935)</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آشور الحديثة (935-612)</a:t>
            </a:r>
            <a:endParaRPr kumimoji="0" lang="en-US" sz="20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بابل الحديثة (625-539)</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الفرس (539-332)</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الإسكندر (332-   )</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2" name="Group 4"/>
          <p:cNvGrpSpPr>
            <a:grpSpLocks/>
          </p:cNvGrpSpPr>
          <p:nvPr/>
        </p:nvGrpSpPr>
        <p:grpSpPr bwMode="auto">
          <a:xfrm>
            <a:off x="1071898" y="457200"/>
            <a:ext cx="6715612" cy="5257800"/>
            <a:chOff x="665" y="480"/>
            <a:chExt cx="4119" cy="3312"/>
          </a:xfrm>
        </p:grpSpPr>
        <p:sp>
          <p:nvSpPr>
            <p:cNvPr id="87045" name="AutoShape 5"/>
            <p:cNvSpPr>
              <a:spLocks noChangeArrowheads="1"/>
            </p:cNvSpPr>
            <p:nvPr/>
          </p:nvSpPr>
          <p:spPr bwMode="auto">
            <a:xfrm>
              <a:off x="665" y="480"/>
              <a:ext cx="4119"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126" name="Text Box 6"/>
            <p:cNvSpPr txBox="1">
              <a:spLocks noChangeArrowheads="1"/>
            </p:cNvSpPr>
            <p:nvPr/>
          </p:nvSpPr>
          <p:spPr bwMode="auto">
            <a:xfrm>
              <a:off x="1541" y="1776"/>
              <a:ext cx="2760" cy="834"/>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a:ea typeface="ＭＳ Ｐゴシック" charset="0"/>
                  <a:cs typeface="Arial"/>
                </a:rPr>
                <a:t>بابل الحديثة</a:t>
              </a:r>
              <a:r>
                <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a:ea typeface="ＭＳ Ｐゴシック" charset="0"/>
                  <a:cs typeface="Arial"/>
                </a:rPr>
                <a:t> </a:t>
              </a:r>
              <a:r>
                <a:rPr kumimoji="0" lang="ar-JO"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a:ea typeface="ＭＳ Ｐゴシック" charset="0"/>
                  <a:cs typeface="Arial"/>
                </a:rPr>
                <a:t>625-539 ق.م</a:t>
              </a:r>
              <a:endPar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a:ea typeface="ＭＳ Ｐゴシック" charset="0"/>
                <a:cs typeface="Arial"/>
              </a:endParaRP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الشرق الأدنى القديم</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7044" name="Text Box 8"/>
          <p:cNvSpPr txBox="1">
            <a:spLocks noChangeArrowheads="1"/>
          </p:cNvSpPr>
          <p:nvPr/>
        </p:nvSpPr>
        <p:spPr bwMode="auto">
          <a:xfrm>
            <a:off x="9271331"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10389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8675687" cy="3292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err="1">
                <a:ln>
                  <a:noFill/>
                </a:ln>
                <a:solidFill>
                  <a:srgbClr val="008000"/>
                </a:solidFill>
                <a:effectLst>
                  <a:outerShdw blurRad="38100" dist="38100" dir="2700000" algn="tl">
                    <a:srgbClr val="DDDDDD"/>
                  </a:outerShdw>
                </a:effectLst>
                <a:uLnTx/>
                <a:uFillTx/>
                <a:latin typeface="Arial"/>
                <a:ea typeface="ＭＳ Ｐゴシック" charset="0"/>
                <a:cs typeface="Arial"/>
              </a:rPr>
              <a:t>Nabopolassar</a:t>
            </a: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 			– 625-605 BC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Nebuchadnezzar II (son)	– 605-568 BC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Evil-</a:t>
            </a:r>
            <a:r>
              <a:rPr kumimoji="0" lang="en-US" sz="2600" b="1" i="0" u="none" strike="noStrike" kern="1200" cap="none" spc="0" normalizeH="0" baseline="0" noProof="0" dirty="0" err="1">
                <a:ln>
                  <a:noFill/>
                </a:ln>
                <a:solidFill>
                  <a:srgbClr val="008000"/>
                </a:solidFill>
                <a:effectLst>
                  <a:outerShdw blurRad="38100" dist="38100" dir="2700000" algn="tl">
                    <a:srgbClr val="DDDDDD"/>
                  </a:outerShdw>
                </a:effectLst>
                <a:uLnTx/>
                <a:uFillTx/>
                <a:latin typeface="Arial"/>
                <a:ea typeface="ＭＳ Ｐゴシック" charset="0"/>
                <a:cs typeface="Arial"/>
              </a:rPr>
              <a:t>Merodach</a:t>
            </a: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 (son) 		– 561-560 BC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err="1">
                <a:ln>
                  <a:noFill/>
                </a:ln>
                <a:solidFill>
                  <a:srgbClr val="008000"/>
                </a:solidFill>
                <a:effectLst>
                  <a:outerShdw blurRad="38100" dist="38100" dir="2700000" algn="tl">
                    <a:srgbClr val="DDDDDD"/>
                  </a:outerShdw>
                </a:effectLst>
                <a:uLnTx/>
                <a:uFillTx/>
                <a:latin typeface="Arial"/>
                <a:ea typeface="ＭＳ Ｐゴシック" charset="0"/>
                <a:cs typeface="Arial"/>
              </a:rPr>
              <a:t>Neriglissar</a:t>
            </a: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 (brother-in-law) 	– 559-556 BC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err="1">
                <a:ln>
                  <a:noFill/>
                </a:ln>
                <a:solidFill>
                  <a:srgbClr val="008000"/>
                </a:solidFill>
                <a:effectLst>
                  <a:outerShdw blurRad="38100" dist="38100" dir="2700000" algn="tl">
                    <a:srgbClr val="DDDDDD"/>
                  </a:outerShdw>
                </a:effectLst>
                <a:uLnTx/>
                <a:uFillTx/>
                <a:latin typeface="Arial"/>
                <a:ea typeface="ＭＳ Ｐゴシック" charset="0"/>
                <a:cs typeface="Arial"/>
              </a:rPr>
              <a:t>Labosoarchad</a:t>
            </a: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 (son) 		– 556 BC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err="1">
                <a:ln>
                  <a:noFill/>
                </a:ln>
                <a:solidFill>
                  <a:srgbClr val="008000"/>
                </a:solidFill>
                <a:effectLst>
                  <a:outerShdw blurRad="38100" dist="38100" dir="2700000" algn="tl">
                    <a:srgbClr val="DDDDDD"/>
                  </a:outerShdw>
                </a:effectLst>
                <a:uLnTx/>
                <a:uFillTx/>
                <a:latin typeface="Arial"/>
                <a:ea typeface="ＭＳ Ｐゴシック" charset="0"/>
                <a:cs typeface="Arial"/>
              </a:rPr>
              <a:t>Nabonidus</a:t>
            </a: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 				– 555-539 BC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rPr>
              <a:t>Belshazzar 				– 539 BC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a:ea typeface="ＭＳ Ｐゴシック" charset="0"/>
              <a:cs typeface="Arial"/>
            </a:endParaRPr>
          </a:p>
        </p:txBody>
      </p:sp>
      <p:grpSp>
        <p:nvGrpSpPr>
          <p:cNvPr id="2" name="Group 4"/>
          <p:cNvGrpSpPr>
            <a:grpSpLocks/>
          </p:cNvGrpSpPr>
          <p:nvPr/>
        </p:nvGrpSpPr>
        <p:grpSpPr bwMode="auto">
          <a:xfrm>
            <a:off x="179388" y="981075"/>
            <a:ext cx="8229600" cy="5257800"/>
            <a:chOff x="432" y="480"/>
            <a:chExt cx="5184" cy="3312"/>
          </a:xfrm>
        </p:grpSpPr>
        <p:sp>
          <p:nvSpPr>
            <p:cNvPr id="40141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4998"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3333CC"/>
                  </a:solidFill>
                  <a:effectLst>
                    <a:outerShdw blurRad="38100" dist="38100" dir="2700000" algn="tl">
                      <a:srgbClr val="DDDDDD"/>
                    </a:outerShdw>
                  </a:effectLst>
                  <a:uLnTx/>
                  <a:uFillTx/>
                  <a:latin typeface="Arial"/>
                  <a:ea typeface="ＭＳ Ｐゴシック" charset="0"/>
                  <a:cs typeface="Arial"/>
                </a:rPr>
                <a:t>Nebuchadnezzar II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3333CC"/>
                  </a:solidFill>
                  <a:effectLst>
                    <a:outerShdw blurRad="38100" dist="38100" dir="2700000" algn="tl">
                      <a:srgbClr val="DDDDDD"/>
                    </a:outerShdw>
                  </a:effectLst>
                  <a:uLnTx/>
                  <a:uFillTx/>
                  <a:latin typeface="Arial"/>
                  <a:ea typeface="ＭＳ Ｐゴシック" charset="0"/>
                  <a:cs typeface="Arial"/>
                </a:rPr>
                <a:t> 604-568 </a:t>
              </a:r>
              <a:r>
                <a:rPr kumimoji="0" lang="en-US" sz="3200" b="1" i="0" u="none" strike="noStrike" kern="1200" cap="none" spc="0" normalizeH="0" baseline="0" noProof="0">
                  <a:ln>
                    <a:noFill/>
                  </a:ln>
                  <a:solidFill>
                    <a:srgbClr val="3333CC"/>
                  </a:solidFill>
                  <a:effectLst>
                    <a:outerShdw blurRad="38100" dist="38100" dir="2700000" algn="tl">
                      <a:srgbClr val="DDDDDD"/>
                    </a:outerShdw>
                  </a:effectLst>
                  <a:uLnTx/>
                  <a:uFillTx/>
                  <a:latin typeface="Arial"/>
                  <a:ea typeface="ＭＳ Ｐゴシック" charset="0"/>
                  <a:cs typeface="Arial"/>
                </a:rPr>
                <a:t>BC</a:t>
              </a:r>
            </a:p>
          </p:txBody>
        </p:sp>
      </p:grpSp>
      <p:sp>
        <p:nvSpPr>
          <p:cNvPr id="401411" name="WordArt 7"/>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Neo-Babylonian Empire</a:t>
            </a:r>
          </a:p>
        </p:txBody>
      </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1413" name="Text Box 10"/>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137</a:t>
            </a: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a:ea typeface="ＭＳ Ｐゴシック" charset="0"/>
                <a:cs typeface="Arial"/>
              </a:rPr>
              <a:t>Neo-Babylonian Rulers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صدام حسين وقاهر العالم القديم نبوخذ نصر. لم يكونوا متشابهين فحسب، بل كانت مهمتهم هي نفسها - السيطرة على العالم. ورمز هذه السيادة العالمية هو مدينة قديمة...</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625861" y="5715000"/>
            <a:ext cx="23759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ما بين النهرين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8068" name="Text Box 4"/>
          <p:cNvSpPr txBox="1">
            <a:spLocks noChangeArrowheads="1"/>
          </p:cNvSpPr>
          <p:nvPr/>
        </p:nvSpPr>
        <p:spPr bwMode="auto">
          <a:xfrm>
            <a:off x="5108575" y="1524000"/>
            <a:ext cx="4035425" cy="1569660"/>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جغرافيا بابل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أين كانت بابل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69" name="Text Box 5"/>
          <p:cNvSpPr txBox="1">
            <a:spLocks noChangeArrowheads="1"/>
          </p:cNvSpPr>
          <p:nvPr/>
        </p:nvSpPr>
        <p:spPr bwMode="auto">
          <a:xfrm>
            <a:off x="5791200" y="762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1" i="1" u="sng"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2" name="Oval 8"/>
          <p:cNvSpPr>
            <a:spLocks noChangeArrowheads="1"/>
          </p:cNvSpPr>
          <p:nvPr/>
        </p:nvSpPr>
        <p:spPr bwMode="auto">
          <a:xfrm>
            <a:off x="2667000" y="1981200"/>
            <a:ext cx="2209800" cy="1905000"/>
          </a:xfrm>
          <a:prstGeom prst="ellipse">
            <a:avLst/>
          </a:prstGeom>
          <a:noFill/>
          <a:ln w="38100" cmpd="dbl">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3" name="Text Box 9"/>
          <p:cNvSpPr txBox="1">
            <a:spLocks noChangeArrowheads="1"/>
          </p:cNvSpPr>
          <p:nvPr/>
        </p:nvSpPr>
        <p:spPr bwMode="auto">
          <a:xfrm>
            <a:off x="5108575" y="3048000"/>
            <a:ext cx="4035425" cy="193899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دجلة والفرات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المناخ</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مثالية للتجارة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74" name="Text Box 10"/>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 Box 4">
            <a:extLst>
              <a:ext uri="{FF2B5EF4-FFF2-40B4-BE49-F238E27FC236}">
                <a16:creationId xmlns:a16="http://schemas.microsoft.com/office/drawing/2014/main" id="{A8FC99F5-0C8E-827B-A949-CC8C00AFE431}"/>
              </a:ext>
            </a:extLst>
          </p:cNvPr>
          <p:cNvSpPr txBox="1">
            <a:spLocks noChangeArrowheads="1"/>
          </p:cNvSpPr>
          <p:nvPr/>
        </p:nvSpPr>
        <p:spPr bwMode="auto">
          <a:xfrm>
            <a:off x="5032375" y="418237"/>
            <a:ext cx="4035425" cy="707886"/>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 calcmode="lin" valueType="num">
                                      <p:cBhvr>
                                        <p:cTn id="7"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8">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8068">
                                            <p:txEl>
                                              <p:pRg st="2" end="2"/>
                                            </p:txEl>
                                          </p:spTgt>
                                        </p:tgtEl>
                                        <p:attrNameLst>
                                          <p:attrName>style.visibility</p:attrName>
                                        </p:attrNameLst>
                                      </p:cBhvr>
                                      <p:to>
                                        <p:strVal val="visible"/>
                                      </p:to>
                                    </p:set>
                                    <p:anim calcmode="lin" valueType="num">
                                      <p:cBhvr>
                                        <p:cTn id="12"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8072"/>
                                        </p:tgtEl>
                                        <p:attrNameLst>
                                          <p:attrName>style.visibility</p:attrName>
                                        </p:attrNameLst>
                                      </p:cBhvr>
                                      <p:to>
                                        <p:strVal val="visible"/>
                                      </p:to>
                                    </p:set>
                                    <p:anim calcmode="lin" valueType="num">
                                      <p:cBhvr>
                                        <p:cTn id="18" dur="500" fill="hold"/>
                                        <p:tgtEl>
                                          <p:spTgt spid="88072"/>
                                        </p:tgtEl>
                                        <p:attrNameLst>
                                          <p:attrName>ppt_w</p:attrName>
                                        </p:attrNameLst>
                                      </p:cBhvr>
                                      <p:tavLst>
                                        <p:tav tm="0">
                                          <p:val>
                                            <p:fltVal val="0"/>
                                          </p:val>
                                        </p:tav>
                                        <p:tav tm="100000">
                                          <p:val>
                                            <p:strVal val="#ppt_w"/>
                                          </p:val>
                                        </p:tav>
                                      </p:tavLst>
                                    </p:anim>
                                    <p:anim calcmode="lin" valueType="num">
                                      <p:cBhvr>
                                        <p:cTn id="19" dur="500" fill="hold"/>
                                        <p:tgtEl>
                                          <p:spTgt spid="8807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8073">
                                            <p:txEl>
                                              <p:pRg st="0" end="0"/>
                                            </p:txEl>
                                          </p:spTgt>
                                        </p:tgtEl>
                                        <p:attrNameLst>
                                          <p:attrName>style.visibility</p:attrName>
                                        </p:attrNameLst>
                                      </p:cBhvr>
                                      <p:to>
                                        <p:strVal val="visible"/>
                                      </p:to>
                                    </p:set>
                                    <p:anim calcmode="lin" valueType="num">
                                      <p:cBhvr>
                                        <p:cTn id="24" dur="500" fill="hold"/>
                                        <p:tgtEl>
                                          <p:spTgt spid="8807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80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8073">
                                            <p:txEl>
                                              <p:pRg st="2" end="2"/>
                                            </p:txEl>
                                          </p:spTgt>
                                        </p:tgtEl>
                                        <p:attrNameLst>
                                          <p:attrName>style.visibility</p:attrName>
                                        </p:attrNameLst>
                                      </p:cBhvr>
                                      <p:to>
                                        <p:strVal val="visible"/>
                                      </p:to>
                                    </p:set>
                                    <p:anim calcmode="lin" valueType="num">
                                      <p:cBhvr>
                                        <p:cTn id="30" dur="500" fill="hold"/>
                                        <p:tgtEl>
                                          <p:spTgt spid="8807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80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88073">
                                            <p:txEl>
                                              <p:pRg st="4" end="4"/>
                                            </p:txEl>
                                          </p:spTgt>
                                        </p:tgtEl>
                                        <p:attrNameLst>
                                          <p:attrName>style.visibility</p:attrName>
                                        </p:attrNameLst>
                                      </p:cBhvr>
                                      <p:to>
                                        <p:strVal val="visible"/>
                                      </p:to>
                                    </p:set>
                                    <p:anim calcmode="lin" valueType="num">
                                      <p:cBhvr>
                                        <p:cTn id="36" dur="500" fill="hold"/>
                                        <p:tgtEl>
                                          <p:spTgt spid="8807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880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dvAuto="0"/>
      <p:bldP spid="88072" grpId="0" animBg="1"/>
      <p:bldP spid="8807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4" name="Text Box 6"/>
          <p:cNvSpPr txBox="1">
            <a:spLocks noChangeArrowheads="1"/>
          </p:cNvSpPr>
          <p:nvPr/>
        </p:nvSpPr>
        <p:spPr bwMode="auto">
          <a:xfrm>
            <a:off x="8426450" y="41275"/>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137</a:t>
            </a:r>
          </a:p>
        </p:txBody>
      </p:sp>
      <p:sp>
        <p:nvSpPr>
          <p:cNvPr id="2" name="TextBox 1">
            <a:extLst>
              <a:ext uri="{FF2B5EF4-FFF2-40B4-BE49-F238E27FC236}">
                <a16:creationId xmlns:a16="http://schemas.microsoft.com/office/drawing/2014/main" id="{E4C86815-E0D8-F62F-277D-8B6D85C9B80A}"/>
              </a:ext>
            </a:extLst>
          </p:cNvPr>
          <p:cNvSpPr txBox="1"/>
          <p:nvPr/>
        </p:nvSpPr>
        <p:spPr>
          <a:xfrm>
            <a:off x="2952968" y="683310"/>
            <a:ext cx="593951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نبوخدنصر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الالهة – السومرية و الاكدية , المستوردة من المناطق الجبلية ( شمال و شرق </a:t>
            </a:r>
            <a:r>
              <a:rPr lang="ar-JO" sz="2400" b="1" dirty="0" err="1">
                <a:latin typeface="Arial" panose="020B0604020202020204" pitchFamily="34" charset="0"/>
                <a:ea typeface="ＭＳ Ｐゴシック" charset="0"/>
                <a:cs typeface="Arial" panose="020B0604020202020204" pitchFamily="34" charset="0"/>
              </a:rPr>
              <a:t>ميسو</a:t>
            </a:r>
            <a:r>
              <a:rPr lang="ar-JO" sz="2400" b="1" dirty="0">
                <a:latin typeface="Arial" panose="020B0604020202020204" pitchFamily="34" charset="0"/>
                <a:ea typeface="ＭＳ Ｐゴシック" charset="0"/>
                <a:cs typeface="Arial" panose="020B0604020202020204" pitchFamily="34" charset="0"/>
              </a:rPr>
              <a:t> (–  مما يعكس احتياجاتهم و مخاوفهم 	</a:t>
            </a:r>
            <a:endParaRPr lang="en-US" sz="2400" b="1" dirty="0">
              <a:latin typeface="Arial" panose="020B0604020202020204" pitchFamily="34" charset="0"/>
              <a:ea typeface="ＭＳ Ｐゴシック" charset="0"/>
              <a:cs typeface="Arial" panose="020B0604020202020204" pitchFamily="34" charset="0"/>
            </a:endParaRPr>
          </a:p>
          <a:p>
            <a:pPr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مردوخ ( بل / بعل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ابن أيا ( الحكمة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رئيس الالهة بابل ( الشمس المشرقة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3.المعابد و </a:t>
            </a:r>
            <a:r>
              <a:rPr kumimoji="0" lang="ar-JO"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الزقورة</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الضخمة ( معبد </a:t>
            </a:r>
            <a:r>
              <a:rPr kumimoji="0" lang="ar-JO"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اسجاليا</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زوجة تدعى </a:t>
            </a:r>
            <a:r>
              <a:rPr kumimoji="0" lang="ar-JO"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ساربانيتو</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الابن – </a:t>
            </a:r>
            <a:r>
              <a:rPr kumimoji="0" lang="ar-JO"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نابو</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الرقم المقدس 10 / كوكب </a:t>
            </a:r>
            <a:r>
              <a:rPr kumimoji="0" lang="ar-JO"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المسترى</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تمثال من الذهب الخالص - بابل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صنع رجال و شكل العالم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SA" b="1" dirty="0">
                <a:solidFill>
                  <a:schemeClr val="bg1"/>
                </a:solidFill>
                <a:effectLst>
                  <a:glow rad="101600">
                    <a:schemeClr val="tx1">
                      <a:alpha val="99000"/>
                    </a:schemeClr>
                  </a:glow>
                </a:effectLst>
                <a:latin typeface="Arial"/>
                <a:cs typeface="Arial"/>
              </a:rPr>
              <a:t>البعد </a:t>
            </a:r>
            <a:r>
              <a:rPr lang="ar-SA" b="1" dirty="0" err="1">
                <a:solidFill>
                  <a:schemeClr val="bg1"/>
                </a:solidFill>
                <a:effectLst>
                  <a:glow rad="101600">
                    <a:schemeClr val="tx1">
                      <a:alpha val="99000"/>
                    </a:schemeClr>
                  </a:glow>
                </a:effectLst>
                <a:latin typeface="Arial"/>
                <a:cs typeface="Arial"/>
              </a:rPr>
              <a:t>الملكوتي</a:t>
            </a:r>
            <a:endParaRPr lang="en-US"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80967" y="1433727"/>
            <a:ext cx="8722358"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سيادة الله حكمت على يهوذا (١-٢٤) وحكمت على الأمم (٢٥-٣٢)</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وسوف يسترد مجده من خلال العودة إلى تلك الأرض والهيكل الجديد الذي تتم فيه العبادة (٣٣-٤٨)</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481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79" name="WordArt 3"/>
          <p:cNvSpPr>
            <a:spLocks noChangeArrowheads="1" noChangeShapeType="1" noTextEdit="1"/>
          </p:cNvSpPr>
          <p:nvPr/>
        </p:nvSpPr>
        <p:spPr bwMode="auto">
          <a:xfrm>
            <a:off x="457200" y="609600"/>
            <a:ext cx="4724400" cy="685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Worship of MARDUK</a:t>
            </a:r>
          </a:p>
        </p:txBody>
      </p:sp>
      <p:sp>
        <p:nvSpPr>
          <p:cNvPr id="126980" name="Rectangle 4"/>
          <p:cNvSpPr>
            <a:spLocks noChangeArrowheads="1"/>
          </p:cNvSpPr>
          <p:nvPr/>
        </p:nvSpPr>
        <p:spPr bwMode="auto">
          <a:xfrm>
            <a:off x="5638800" y="1641475"/>
            <a:ext cx="3200400" cy="4473575"/>
          </a:xfrm>
          <a:prstGeom prst="rect">
            <a:avLst/>
          </a:prstGeom>
          <a:noFill/>
          <a:ln w="9525">
            <a:noFill/>
            <a:miter lim="800000"/>
            <a:headEnd/>
            <a:tailEnd/>
          </a:ln>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Babylon -  time of Nebuchadnezzar II</a:t>
            </a:r>
            <a:b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t>Esagila - a huge sanctuary </a:t>
            </a:r>
            <a:b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t>complex</a:t>
            </a: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t>/ temple of Marduk, </a:t>
            </a:r>
            <a:b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and E-Temen-an-ki, the great ziggurat of Babylon, </a:t>
            </a:r>
            <a:b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t>probably the prototype of the Tower of Babel</a:t>
            </a:r>
            <a:endParaRPr kumimoji="0" lang="en-US" sz="24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endParaRPr>
          </a:p>
        </p:txBody>
      </p:sp>
      <p:sp>
        <p:nvSpPr>
          <p:cNvPr id="407556"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407557"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7558"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126978"/>
                                        </p:tgtEl>
                                        <p:attrNameLst>
                                          <p:attrName>style.visibility</p:attrName>
                                        </p:attrNameLst>
                                      </p:cBhvr>
                                      <p:to>
                                        <p:strVal val="visible"/>
                                      </p:to>
                                    </p:set>
                                    <p:anim calcmode="lin" valueType="num">
                                      <p:cBhvr additive="base">
                                        <p:cTn id="11" dur="500" fill="hold"/>
                                        <p:tgtEl>
                                          <p:spTgt spid="126978"/>
                                        </p:tgtEl>
                                        <p:attrNameLst>
                                          <p:attrName>ppt_x</p:attrName>
                                        </p:attrNameLst>
                                      </p:cBhvr>
                                      <p:tavLst>
                                        <p:tav tm="0">
                                          <p:val>
                                            <p:strVal val="0-#ppt_w/2"/>
                                          </p:val>
                                        </p:tav>
                                        <p:tav tm="100000">
                                          <p:val>
                                            <p:strVal val="#ppt_x"/>
                                          </p:val>
                                        </p:tav>
                                      </p:tavLst>
                                    </p:anim>
                                    <p:anim calcmode="lin" valueType="num">
                                      <p:cBhvr additive="base">
                                        <p:cTn id="12"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additive="base">
                                        <p:cTn id="17" dur="500" fill="hold"/>
                                        <p:tgtEl>
                                          <p:spTgt spid="126980"/>
                                        </p:tgtEl>
                                        <p:attrNameLst>
                                          <p:attrName>ppt_x</p:attrName>
                                        </p:attrNameLst>
                                      </p:cBhvr>
                                      <p:tavLst>
                                        <p:tav tm="0">
                                          <p:val>
                                            <p:strVal val="1+#ppt_w/2"/>
                                          </p:val>
                                        </p:tav>
                                        <p:tav tm="100000">
                                          <p:val>
                                            <p:strVal val="#ppt_x"/>
                                          </p:val>
                                        </p:tav>
                                      </p:tavLst>
                                    </p:anim>
                                    <p:anim calcmode="lin" valueType="num">
                                      <p:cBhvr additive="base">
                                        <p:cTn id="1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40960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05"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138</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ext Box 3">
            <a:extLst>
              <a:ext uri="{FF2B5EF4-FFF2-40B4-BE49-F238E27FC236}">
                <a16:creationId xmlns:a16="http://schemas.microsoft.com/office/drawing/2014/main" id="{E4FE22AF-9FE2-F7D5-33E1-4139826CD3F7}"/>
              </a:ext>
            </a:extLst>
          </p:cNvPr>
          <p:cNvSpPr txBox="1">
            <a:spLocks noChangeArrowheads="1"/>
          </p:cNvSpPr>
          <p:nvPr/>
        </p:nvSpPr>
        <p:spPr bwMode="auto">
          <a:xfrm>
            <a:off x="0" y="606455"/>
            <a:ext cx="5419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3">
            <a:extLst>
              <a:ext uri="{FF2B5EF4-FFF2-40B4-BE49-F238E27FC236}">
                <a16:creationId xmlns:a16="http://schemas.microsoft.com/office/drawing/2014/main" id="{A040A09D-E090-8E86-1CDB-609B46A256FD}"/>
              </a:ext>
            </a:extLst>
          </p:cNvPr>
          <p:cNvSpPr txBox="1">
            <a:spLocks noChangeArrowheads="1"/>
          </p:cNvSpPr>
          <p:nvPr/>
        </p:nvSpPr>
        <p:spPr bwMode="auto">
          <a:xfrm>
            <a:off x="4581452" y="-49153"/>
            <a:ext cx="38164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شمش</a:t>
            </a:r>
            <a:r>
              <a:rPr kumimoji="0" lang="ar-JO" sz="2400" b="1" i="0" u="none" strike="noStrike" kern="1200" cap="none" spc="0" normalizeH="0" baseline="0" noProof="0" dirty="0">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الشمس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المسؤول عن العدالة</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عشتار</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آ</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لهة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الزهرة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الحرب و الحب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err="1">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آنو</a:t>
            </a:r>
            <a:r>
              <a:rPr kumimoji="0" lang="ar-EG" sz="2400" b="1" i="0" u="none" strike="noStrike" kern="1200" cap="none" spc="0" normalizeH="0" baseline="0" noProof="0" dirty="0">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(آن السومرية) – إله السماء</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انليل</a:t>
            </a:r>
            <a:r>
              <a:rPr kumimoji="0" lang="en-US" sz="2400" b="1" i="0" u="none" strike="noStrike" kern="1200" cap="none" spc="0" normalizeH="0" baseline="0" noProof="0" dirty="0">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ملك الأراضي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يا</a:t>
            </a:r>
            <a:r>
              <a:rPr kumimoji="0" lang="en-US"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ar-EG" sz="2400" b="1" i="0" u="none" strike="noStrike" kern="1200" cap="none" spc="0" normalizeH="0" baseline="0" noProof="0" dirty="0" err="1">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إنكي</a:t>
            </a:r>
            <a:r>
              <a:rPr kumimoji="0" lang="ar-EG" sz="2400" b="1" i="0"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السومري) – إله الحكمة والسحر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سين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نانا السومرية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2400" b="1" i="0" u="none" strike="noStrike" kern="1200" cap="none" spc="0" normalizeH="0" baseline="0" noProof="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له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القمر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9966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اداد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الطقس</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المسؤول عن الطقس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3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أين كانت الآلهة؟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في كل مكان!</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95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1143000" y="1860550"/>
            <a:ext cx="4413388" cy="476547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مدينة دينية</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معبدًا لكبار الآلهة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 مصلى </a:t>
            </a:r>
            <a:r>
              <a:rPr kumimoji="0" lang="ar-EG"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مردوخ</a:t>
            </a:r>
            <a:endPar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 مصلى لآلهة الأرض</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 للآلهة السماوية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 مذبحا للإلهة عشتار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 للآلهة </a:t>
            </a:r>
            <a:r>
              <a:rPr kumimoji="0" lang="ar-EG"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نرجال</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وأدد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مذابح أخرى لآلهة مختلفة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5172" name="Text Box 4"/>
          <p:cNvSpPr txBox="1">
            <a:spLocks noChangeArrowheads="1"/>
          </p:cNvSpPr>
          <p:nvPr/>
        </p:nvSpPr>
        <p:spPr bwMode="auto">
          <a:xfrm rot="-1791417">
            <a:off x="8217" y="3128616"/>
            <a:ext cx="8878327" cy="121988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بابل أم </a:t>
            </a:r>
            <a:r>
              <a:rPr kumimoji="0" lang="ar-EG" sz="32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الزواني</a:t>
            </a: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ورجاسات الأرض</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(رؤيا 17: 5)</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139</a:t>
            </a: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7793"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7794"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endParaRPr>
          </a:p>
        </p:txBody>
      </p:sp>
      <p:sp>
        <p:nvSpPr>
          <p:cNvPr id="137218" name="Text Box 2"/>
          <p:cNvSpPr txBox="1">
            <a:spLocks noChangeArrowheads="1"/>
          </p:cNvSpPr>
          <p:nvPr/>
        </p:nvSpPr>
        <p:spPr bwMode="auto">
          <a:xfrm>
            <a:off x="914400" y="1371600"/>
            <a:ext cx="6721475" cy="191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rPr>
              <a:t>RITUALS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rPr>
              <a:t> Daily presentation of offerings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rPr>
              <a:t> Cleaning garments of divine statues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rPr>
              <a:t> Purification of temples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rPr>
              <a:t> Special festivals  (Akitu – New Year)</a:t>
            </a:r>
          </a:p>
        </p:txBody>
      </p:sp>
      <p:sp>
        <p:nvSpPr>
          <p:cNvPr id="137219" name="Text Box 3"/>
          <p:cNvSpPr txBox="1">
            <a:spLocks noChangeArrowheads="1"/>
          </p:cNvSpPr>
          <p:nvPr/>
        </p:nvSpPr>
        <p:spPr bwMode="auto">
          <a:xfrm>
            <a:off x="914400" y="3733800"/>
            <a:ext cx="800100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TEMPLES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Each city had its own god and temple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Had own land, slaves, animals &amp; precious stones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Priests foretold by reading nature &amp; other elements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Selling of charms and magical formulae</a:t>
            </a:r>
          </a:p>
        </p:txBody>
      </p:sp>
      <p:sp>
        <p:nvSpPr>
          <p:cNvPr id="417798"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417799"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PERSONAL IDOLS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Each Babylonian citizen had a </a:t>
            </a:r>
            <a:r>
              <a:rPr kumimoji="0" lang="fr-FR"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personal</a:t>
            </a:r>
            <a:r>
              <a:rPr kumimoji="0" lang="fr-FR"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god</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Individuals made special requests (e.g., relief from illness)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Acted as mediators from devotees to higher gods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Benefit-driven so one would often abandon his god</a:t>
            </a:r>
          </a:p>
        </p:txBody>
      </p:sp>
      <p:sp>
        <p:nvSpPr>
          <p:cNvPr id="139267" name="Text Box 3"/>
          <p:cNvSpPr txBox="1">
            <a:spLocks noChangeArrowheads="1"/>
          </p:cNvSpPr>
          <p:nvPr/>
        </p:nvSpPr>
        <p:spPr bwMode="auto">
          <a:xfrm>
            <a:off x="381000" y="3352800"/>
            <a:ext cx="8001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Ziggurats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Shows the city and king</a:t>
            </a:r>
            <a:r>
              <a:rPr kumimoji="0" lang="fr-FR"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s devotion to their city god</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Huge stepped structure</a:t>
            </a:r>
          </a:p>
        </p:txBody>
      </p:sp>
      <p:pic>
        <p:nvPicPr>
          <p:cNvPr id="419843"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229100"/>
            <a:ext cx="2667000" cy="2628900"/>
          </a:xfrm>
          <a:noFill/>
        </p:spPr>
      </p:pic>
      <p:sp>
        <p:nvSpPr>
          <p:cNvPr id="419844"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419845"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846"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350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3" name="Text Box 3"/>
          <p:cNvSpPr txBox="1">
            <a:spLocks noChangeArrowheads="1"/>
          </p:cNvSpPr>
          <p:nvPr/>
        </p:nvSpPr>
        <p:spPr bwMode="auto">
          <a:xfrm>
            <a:off x="0" y="1557338"/>
            <a:ext cx="24495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3600" b="1">
                <a:solidFill>
                  <a:srgbClr val="000000"/>
                </a:solidFill>
              </a:rPr>
              <a:t>Ziggurat </a:t>
            </a:r>
          </a:p>
        </p:txBody>
      </p:sp>
      <p:sp>
        <p:nvSpPr>
          <p:cNvPr id="533507"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533508"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3509"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
        <p:nvSpPr>
          <p:cNvPr id="533510" name="Rectangle 7"/>
          <p:cNvSpPr>
            <a:spLocks noGrp="1" noChangeArrowheads="1"/>
          </p:cNvSpPr>
          <p:nvPr>
            <p:ph type="title" idx="4294967295"/>
          </p:nvPr>
        </p:nvSpPr>
        <p:spPr>
          <a:xfrm>
            <a:off x="3657600" y="6165850"/>
            <a:ext cx="5410200" cy="539750"/>
          </a:xfrm>
          <a:solidFill>
            <a:schemeClr val="tx2"/>
          </a:solidFill>
        </p:spPr>
        <p:txBody>
          <a:bodyPr/>
          <a:lstStyle/>
          <a:p>
            <a:pPr eaLnBrk="1" hangingPunct="1"/>
            <a:r>
              <a:rPr lang="en-US" sz="3200" b="1">
                <a:solidFill>
                  <a:schemeClr val="bg1"/>
                </a:solidFill>
                <a:latin typeface="Arial" charset="0"/>
                <a:ea typeface="ＭＳ Ｐゴシック" charset="0"/>
                <a:cs typeface="Arial" charset="0"/>
              </a:rPr>
              <a:t>Tower of Babel (Gen.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3" name="Picture 3" descr="ziggurat_ur.gif"/>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a:stretch>
            <a:fillRect/>
          </a:stretch>
        </p:blipFill>
        <p:spPr>
          <a:xfrm>
            <a:off x="-76200" y="548680"/>
            <a:ext cx="9220200" cy="4924425"/>
          </a:xfrm>
          <a:noFill/>
        </p:spPr>
      </p:pic>
      <p:sp>
        <p:nvSpPr>
          <p:cNvPr id="143362" name="Rectangle 2"/>
          <p:cNvSpPr>
            <a:spLocks noGrp="1" noChangeArrowheads="1"/>
          </p:cNvSpPr>
          <p:nvPr>
            <p:ph type="body" sz="half" idx="1"/>
          </p:nvPr>
        </p:nvSpPr>
        <p:spPr>
          <a:xfrm>
            <a:off x="457200" y="1676400"/>
            <a:ext cx="8458200" cy="4038600"/>
          </a:xfrm>
          <a:solidFill>
            <a:srgbClr val="FFFF99">
              <a:alpha val="50195"/>
            </a:srgbClr>
          </a:solidFill>
        </p:spPr>
        <p:txBody>
          <a:bodyPr/>
          <a:lstStyle/>
          <a:p>
            <a:pPr algn="ctr" eaLnBrk="1" hangingPunct="1">
              <a:buFontTx/>
              <a:buNone/>
            </a:pPr>
            <a:r>
              <a:rPr lang="en-US" sz="2400" b="1" dirty="0">
                <a:solidFill>
                  <a:srgbClr val="006600"/>
                </a:solidFill>
                <a:latin typeface="Kristen ITC" charset="0"/>
                <a:ea typeface="ＭＳ Ｐゴシック" charset="0"/>
                <a:cs typeface="ＭＳ Ｐゴシック" charset="0"/>
              </a:rPr>
              <a:t>Babylon, the jewel of the kingdoms, the glory of the Babylonians</a:t>
            </a:r>
            <a:r>
              <a:rPr lang="fr-FR" altLang="ja-JP" sz="2400" b="1" dirty="0">
                <a:solidFill>
                  <a:srgbClr val="006600"/>
                </a:solidFill>
                <a:latin typeface="Kristen ITC" charset="0"/>
                <a:ea typeface="ＭＳ Ｐゴシック" charset="0"/>
                <a:cs typeface="ＭＳ Ｐゴシック" charset="0"/>
              </a:rPr>
              <a:t>'</a:t>
            </a:r>
            <a:r>
              <a:rPr lang="en-US" sz="2400" b="1" dirty="0">
                <a:solidFill>
                  <a:srgbClr val="006600"/>
                </a:solidFill>
                <a:latin typeface="Kristen ITC" charset="0"/>
                <a:ea typeface="ＭＳ Ｐゴシック" charset="0"/>
                <a:cs typeface="ＭＳ Ｐゴシック" charset="0"/>
              </a:rPr>
              <a:t> pride, will be overthrown by God like Sodom and Gomorrah. She will never be inhabited or lived in through all generations; But desert creatures will lie there, jackals will fill her houses;</a:t>
            </a:r>
          </a:p>
          <a:p>
            <a:pPr algn="ctr" eaLnBrk="1" hangingPunct="1">
              <a:buFontTx/>
              <a:buNone/>
            </a:pPr>
            <a:r>
              <a:rPr lang="en-US" sz="2400" b="1" dirty="0">
                <a:solidFill>
                  <a:srgbClr val="006600"/>
                </a:solidFill>
                <a:latin typeface="Kristen ITC" charset="0"/>
                <a:ea typeface="ＭＳ Ｐゴシック" charset="0"/>
                <a:cs typeface="ＭＳ Ｐゴシック" charset="0"/>
              </a:rPr>
              <a:t>There the owls will dwell, hyenas will howl in her strongholds, jackals in her luxurious palaces.</a:t>
            </a:r>
          </a:p>
          <a:p>
            <a:pPr algn="ctr" eaLnBrk="1" hangingPunct="1">
              <a:buFontTx/>
              <a:buNone/>
            </a:pPr>
            <a:r>
              <a:rPr lang="en-US" sz="2400" b="1" dirty="0">
                <a:solidFill>
                  <a:srgbClr val="006600"/>
                </a:solidFill>
                <a:latin typeface="Kristen ITC" charset="0"/>
                <a:ea typeface="ＭＳ Ｐゴシック" charset="0"/>
                <a:cs typeface="ＭＳ Ｐゴシック" charset="0"/>
              </a:rPr>
              <a:t>- Isaiah 13:19-22</a:t>
            </a:r>
          </a:p>
        </p:txBody>
      </p:sp>
      <p:sp>
        <p:nvSpPr>
          <p:cNvPr id="423939" name="WordArt 4"/>
          <p:cNvSpPr>
            <a:spLocks noChangeArrowheads="1" noChangeShapeType="1" noTextEdit="1"/>
          </p:cNvSpPr>
          <p:nvPr/>
        </p:nvSpPr>
        <p:spPr bwMode="auto">
          <a:xfrm>
            <a:off x="6705600" y="228600"/>
            <a:ext cx="213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423940"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b="0">
              <a:solidFill>
                <a:srgbClr val="000000"/>
              </a:solidFill>
              <a:latin typeface="Times New Roman" charset="0"/>
            </a:endParaRPr>
          </a:p>
        </p:txBody>
      </p:sp>
    </p:spTree>
    <p:extLst>
      <p:ext uri="{BB962C8B-B14F-4D97-AF65-F5344CB8AC3E}">
        <p14:creationId xmlns:p14="http://schemas.microsoft.com/office/powerpoint/2010/main" val="3022559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1000" fill="hold"/>
                                        <p:tgtEl>
                                          <p:spTgt spid="143363"/>
                                        </p:tgtEl>
                                        <p:attrNameLst>
                                          <p:attrName>ppt_w</p:attrName>
                                        </p:attrNameLst>
                                      </p:cBhvr>
                                      <p:tavLst>
                                        <p:tav tm="0">
                                          <p:val>
                                            <p:fltVal val="0"/>
                                          </p:val>
                                        </p:tav>
                                        <p:tav tm="100000">
                                          <p:val>
                                            <p:strVal val="#ppt_w"/>
                                          </p:val>
                                        </p:tav>
                                      </p:tavLst>
                                    </p:anim>
                                    <p:anim calcmode="lin" valueType="num">
                                      <p:cBhvr>
                                        <p:cTn id="8" dur="1000" fill="hold"/>
                                        <p:tgtEl>
                                          <p:spTgt spid="143363"/>
                                        </p:tgtEl>
                                        <p:attrNameLst>
                                          <p:attrName>ppt_h</p:attrName>
                                        </p:attrNameLst>
                                      </p:cBhvr>
                                      <p:tavLst>
                                        <p:tav tm="0">
                                          <p:val>
                                            <p:fltVal val="0"/>
                                          </p:val>
                                        </p:tav>
                                        <p:tav tm="100000">
                                          <p:val>
                                            <p:strVal val="#ppt_h"/>
                                          </p:val>
                                        </p:tav>
                                      </p:tavLst>
                                    </p:anim>
                                    <p:anim calcmode="lin" valueType="num">
                                      <p:cBhvr>
                                        <p:cTn id="9" dur="1000" fill="hold"/>
                                        <p:tgtEl>
                                          <p:spTgt spid="143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6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4336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43362">
                                            <p:txEl>
                                              <p:charRg st="4294967295" end="4294967295"/>
                                            </p:txEl>
                                          </p:spTgt>
                                        </p:tgtEl>
                                        <p:attrNameLst>
                                          <p:attrName>style.visibility</p:attrName>
                                        </p:attrNameLst>
                                      </p:cBhvr>
                                      <p:to>
                                        <p:strVal val="visible"/>
                                      </p:to>
                                    </p:set>
                                    <p:animEffect transition="in" filter="barn(inHorizontal)">
                                      <p:cBhvr>
                                        <p:cTn id="15" dur="500"/>
                                        <p:tgtEl>
                                          <p:spTgt spid="143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1143000"/>
            <a:ext cx="7924800" cy="5314950"/>
          </a:xfrm>
        </p:spPr>
      </p:pic>
      <p:sp>
        <p:nvSpPr>
          <p:cNvPr id="537602"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7603" name="WordArt 6"/>
          <p:cNvSpPr>
            <a:spLocks noChangeArrowheads="1" noChangeShapeType="1" noTextEdit="1"/>
          </p:cNvSpPr>
          <p:nvPr/>
        </p:nvSpPr>
        <p:spPr bwMode="auto">
          <a:xfrm>
            <a:off x="6629400" y="228600"/>
            <a:ext cx="22098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537604" name="WordArt 7"/>
          <p:cNvSpPr>
            <a:spLocks noChangeArrowheads="1" noChangeShapeType="1" noTextEdit="1"/>
          </p:cNvSpPr>
          <p:nvPr/>
        </p:nvSpPr>
        <p:spPr bwMode="auto">
          <a:xfrm>
            <a:off x="381000" y="0"/>
            <a:ext cx="28194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CUNEIFORM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هناك رسالتان للدينونة ورسالة واحدة للبركة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لتشجيع </a:t>
            </a:r>
            <a:r>
              <a:rPr kumimoji="0" lang="ar-SA"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المسبيين</a:t>
            </a: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بأن الله سوف يحكم على شعبه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وسوف يدمر جميع الخصوم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ويسترد مجد الرب الذي تركهم قبل دمار وخراب الهيكل</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SA"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8916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609600" y="1371600"/>
            <a:ext cx="7772400" cy="4648200"/>
          </a:xfrm>
        </p:spPr>
        <p:txBody>
          <a:bodyPr/>
          <a:lstStyle/>
          <a:p>
            <a:pPr>
              <a:buFontTx/>
              <a:buNone/>
            </a:pPr>
            <a:r>
              <a:rPr lang="en-US" sz="2400" b="1" i="1" u="sng">
                <a:latin typeface="Arial" charset="0"/>
                <a:ea typeface="ＭＳ Ｐゴシック" charset="0"/>
                <a:cs typeface="ＭＳ Ｐゴシック" charset="0"/>
              </a:rPr>
              <a:t>IMPACT OF SUMERIA (continued)</a:t>
            </a:r>
            <a:endParaRPr lang="en-US" sz="2400" b="1">
              <a:latin typeface="Arial" charset="0"/>
              <a:ea typeface="ＭＳ Ｐゴシック" charset="0"/>
              <a:cs typeface="ＭＳ Ｐゴシック" charset="0"/>
            </a:endParaRPr>
          </a:p>
          <a:p>
            <a:pPr>
              <a:lnSpc>
                <a:spcPct val="110000"/>
              </a:lnSpc>
            </a:pPr>
            <a:r>
              <a:rPr lang="en-US" sz="2400" b="1">
                <a:latin typeface="Arial" charset="0"/>
                <a:ea typeface="ＭＳ Ｐゴシック" charset="0"/>
                <a:cs typeface="ＭＳ Ｐゴシック" charset="0"/>
              </a:rPr>
              <a:t>Sumerian writings incorporated - translation to Akkadian (</a:t>
            </a:r>
            <a:r>
              <a:rPr lang="en-US" sz="2400" b="1" i="1">
                <a:latin typeface="Arial" charset="0"/>
                <a:ea typeface="ＭＳ Ｐゴシック" charset="0"/>
                <a:cs typeface="ＭＳ Ｐゴシック" charset="0"/>
              </a:rPr>
              <a:t>lingua franca</a:t>
            </a:r>
            <a:r>
              <a:rPr lang="en-US" sz="2400" b="1">
                <a:latin typeface="Arial" charset="0"/>
                <a:ea typeface="ＭＳ Ｐゴシック" charset="0"/>
                <a:cs typeface="ＭＳ Ｐゴシック" charset="0"/>
              </a:rPr>
              <a:t> of ANE) </a:t>
            </a:r>
          </a:p>
          <a:p>
            <a:pPr>
              <a:lnSpc>
                <a:spcPct val="110000"/>
              </a:lnSpc>
            </a:pPr>
            <a:r>
              <a:rPr lang="en-US" sz="2400" b="1">
                <a:latin typeface="Arial" charset="0"/>
                <a:ea typeface="ＭＳ Ｐゴシック" charset="0"/>
                <a:cs typeface="ＭＳ Ｐゴシック" charset="0"/>
              </a:rPr>
              <a:t>Schools of scribes copied compositions and created catalogs</a:t>
            </a:r>
          </a:p>
          <a:p>
            <a:pPr>
              <a:lnSpc>
                <a:spcPct val="110000"/>
              </a:lnSpc>
            </a:pPr>
            <a:r>
              <a:rPr lang="en-US" sz="2400" b="1">
                <a:latin typeface="Arial" charset="0"/>
                <a:ea typeface="ＭＳ Ｐゴシック" charset="0"/>
                <a:cs typeface="ＭＳ Ｐゴシック" charset="0"/>
              </a:rPr>
              <a:t>Sumero-Babylonian dictionaries popularized the myths, epics, hymns, etc.</a:t>
            </a:r>
          </a:p>
          <a:p>
            <a:pPr>
              <a:lnSpc>
                <a:spcPct val="110000"/>
              </a:lnSpc>
            </a:pPr>
            <a:r>
              <a:rPr lang="en-US" sz="2400" b="1">
                <a:latin typeface="Arial" charset="0"/>
                <a:ea typeface="ＭＳ Ｐゴシック" charset="0"/>
                <a:cs typeface="ＭＳ Ｐゴシック" charset="0"/>
              </a:rPr>
              <a:t>After fall of Babylon in 539 BC, Aramaic and Greek became the common languages</a:t>
            </a:r>
          </a:p>
        </p:txBody>
      </p:sp>
      <p:sp>
        <p:nvSpPr>
          <p:cNvPr id="539650"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9651" name="WordArt 6"/>
          <p:cNvSpPr>
            <a:spLocks noChangeArrowheads="1" noChangeShapeType="1" noTextEdit="1"/>
          </p:cNvSpPr>
          <p:nvPr/>
        </p:nvSpPr>
        <p:spPr bwMode="auto">
          <a:xfrm>
            <a:off x="6172200" y="228600"/>
            <a:ext cx="22098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539652"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772400" cy="2819400"/>
          </a:xfrm>
        </p:spPr>
        <p:txBody>
          <a:bodyPr/>
          <a:lstStyle/>
          <a:p>
            <a:pPr>
              <a:lnSpc>
                <a:spcPct val="90000"/>
              </a:lnSpc>
              <a:buFontTx/>
              <a:buNone/>
            </a:pPr>
            <a:r>
              <a:rPr lang="en-US" sz="2400" b="1" i="1" u="sng">
                <a:latin typeface="Arial" charset="0"/>
                <a:ea typeface="ＭＳ Ｐゴシック" charset="0"/>
                <a:cs typeface="ＭＳ Ｐゴシック" charset="0"/>
              </a:rPr>
              <a:t>POETRY</a:t>
            </a:r>
            <a:endParaRPr lang="en-US" sz="2400" b="1">
              <a:latin typeface="Arial" charset="0"/>
              <a:ea typeface="ＭＳ Ｐゴシック" charset="0"/>
              <a:cs typeface="ＭＳ Ｐゴシック" charset="0"/>
            </a:endParaRPr>
          </a:p>
          <a:p>
            <a:pPr>
              <a:lnSpc>
                <a:spcPct val="90000"/>
              </a:lnSpc>
            </a:pPr>
            <a:r>
              <a:rPr lang="en-US" sz="2400" b="1">
                <a:latin typeface="Arial" charset="0"/>
                <a:ea typeface="ＭＳ Ｐゴシック" charset="0"/>
                <a:cs typeface="ＭＳ Ｐゴシック" charset="0"/>
              </a:rPr>
              <a:t>Parallelism rendered ideas 2 different ways side by side</a:t>
            </a:r>
          </a:p>
          <a:p>
            <a:pPr>
              <a:lnSpc>
                <a:spcPct val="90000"/>
              </a:lnSpc>
            </a:pPr>
            <a:r>
              <a:rPr lang="en-US" sz="2400" b="1">
                <a:latin typeface="Arial" charset="0"/>
                <a:ea typeface="ＭＳ Ｐゴシック" charset="0"/>
                <a:cs typeface="ＭＳ Ｐゴシック" charset="0"/>
              </a:rPr>
              <a:t>Couplets, singlets and triplets</a:t>
            </a:r>
          </a:p>
          <a:p>
            <a:pPr>
              <a:lnSpc>
                <a:spcPct val="90000"/>
              </a:lnSpc>
            </a:pPr>
            <a:r>
              <a:rPr lang="en-US" sz="2400" b="1">
                <a:latin typeface="Arial" charset="0"/>
                <a:ea typeface="ＭＳ Ｐゴシック" charset="0"/>
                <a:cs typeface="ＭＳ Ｐゴシック" charset="0"/>
              </a:rPr>
              <a:t>No rhyme and meter </a:t>
            </a:r>
          </a:p>
          <a:p>
            <a:pPr>
              <a:lnSpc>
                <a:spcPct val="90000"/>
              </a:lnSpc>
            </a:pPr>
            <a:r>
              <a:rPr lang="en-US" sz="2400" b="1">
                <a:latin typeface="Arial" charset="0"/>
                <a:ea typeface="ＭＳ Ｐゴシック" charset="0"/>
                <a:cs typeface="ＭＳ Ｐゴシック" charset="0"/>
              </a:rPr>
              <a:t>Several Epics - </a:t>
            </a:r>
            <a:r>
              <a:rPr lang="en-US" sz="2400" b="1" i="1">
                <a:latin typeface="Arial" charset="0"/>
                <a:ea typeface="ＭＳ Ｐゴシック" charset="0"/>
                <a:cs typeface="ＭＳ Ｐゴシック" charset="0"/>
              </a:rPr>
              <a:t>Enuma Elish</a:t>
            </a:r>
            <a:r>
              <a:rPr lang="en-US" sz="2400" b="1">
                <a:latin typeface="Arial" charset="0"/>
                <a:ea typeface="ＭＳ Ｐゴシック" charset="0"/>
                <a:cs typeface="ＭＳ Ｐゴシック" charset="0"/>
              </a:rPr>
              <a:t> &amp; </a:t>
            </a:r>
            <a:r>
              <a:rPr lang="en-US" sz="2400" b="1" i="1">
                <a:latin typeface="Arial" charset="0"/>
                <a:ea typeface="ＭＳ Ｐゴシック" charset="0"/>
                <a:cs typeface="ＭＳ Ｐゴシック" charset="0"/>
              </a:rPr>
              <a:t>Gilgamesh Epic</a:t>
            </a:r>
          </a:p>
          <a:p>
            <a:pPr>
              <a:lnSpc>
                <a:spcPct val="90000"/>
              </a:lnSpc>
            </a:pPr>
            <a:endParaRPr lang="en-US" sz="2400" b="1">
              <a:latin typeface="Arial" charset="0"/>
              <a:ea typeface="ＭＳ Ｐゴシック" charset="0"/>
              <a:cs typeface="ＭＳ Ｐゴシック" charset="0"/>
            </a:endParaRPr>
          </a:p>
        </p:txBody>
      </p:sp>
      <p:sp>
        <p:nvSpPr>
          <p:cNvPr id="50180" name="Text Box 4"/>
          <p:cNvSpPr txBox="1">
            <a:spLocks noChangeArrowheads="1"/>
          </p:cNvSpPr>
          <p:nvPr/>
        </p:nvSpPr>
        <p:spPr bwMode="auto">
          <a:xfrm>
            <a:off x="685800" y="4267200"/>
            <a:ext cx="72390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u="sng">
                <a:solidFill>
                  <a:srgbClr val="000000"/>
                </a:solidFill>
              </a:rPr>
              <a:t>MUSIC</a:t>
            </a:r>
            <a:endParaRPr lang="en-US" b="1">
              <a:solidFill>
                <a:srgbClr val="000000"/>
              </a:solidFill>
            </a:endParaRPr>
          </a:p>
          <a:p>
            <a:pPr>
              <a:buFontTx/>
              <a:buChar char="•"/>
            </a:pPr>
            <a:r>
              <a:rPr lang="en-US" b="1">
                <a:solidFill>
                  <a:srgbClr val="000000"/>
                </a:solidFill>
              </a:rPr>
              <a:t>  Story telling or chanting of a verse - religious         </a:t>
            </a:r>
          </a:p>
          <a:p>
            <a:r>
              <a:rPr lang="en-US" b="1">
                <a:solidFill>
                  <a:srgbClr val="000000"/>
                </a:solidFill>
              </a:rPr>
              <a:t>   ceremonies &amp; entertainment</a:t>
            </a:r>
          </a:p>
          <a:p>
            <a:pPr>
              <a:buFontTx/>
              <a:buChar char="•"/>
            </a:pPr>
            <a:r>
              <a:rPr lang="en-US" b="1">
                <a:solidFill>
                  <a:srgbClr val="000000"/>
                </a:solidFill>
              </a:rPr>
              <a:t>  Used reed, flute, lyre, drum, trumpet and harp</a:t>
            </a:r>
            <a:endParaRPr lang="en-US">
              <a:solidFill>
                <a:srgbClr val="000000"/>
              </a:solidFill>
              <a:latin typeface="Times New Roman" charset="0"/>
            </a:endParaRPr>
          </a:p>
        </p:txBody>
      </p:sp>
      <p:sp>
        <p:nvSpPr>
          <p:cNvPr id="541699"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1700"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541701"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1" end="1"/>
                                            </p:txEl>
                                          </p:spTgt>
                                        </p:tgtEl>
                                        <p:attrNameLst>
                                          <p:attrName>style.visibility</p:attrName>
                                        </p:attrNameLst>
                                      </p:cBhvr>
                                      <p:to>
                                        <p:strVal val="visible"/>
                                      </p:to>
                                    </p:set>
                                    <p:anim calcmode="lin" valueType="num">
                                      <p:cBhvr additive="base">
                                        <p:cTn id="43"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0180">
                                            <p:txEl>
                                              <p:pRg st="3" end="3"/>
                                            </p:txEl>
                                          </p:spTgt>
                                        </p:tgtEl>
                                        <p:attrNameLst>
                                          <p:attrName>style.visibility</p:attrName>
                                        </p:attrNameLst>
                                      </p:cBhvr>
                                      <p:to>
                                        <p:strVal val="visible"/>
                                      </p:to>
                                    </p:set>
                                    <p:anim calcmode="lin" valueType="num">
                                      <p:cBhvr additive="base">
                                        <p:cTn id="54"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419600" cy="3733800"/>
          </a:xfrm>
        </p:spPr>
        <p:txBody>
          <a:bodyPr/>
          <a:lstStyle/>
          <a:p>
            <a:pPr>
              <a:buFontTx/>
              <a:buNone/>
            </a:pPr>
            <a:r>
              <a:rPr lang="en-US" sz="2800" b="1" i="1" u="sng">
                <a:latin typeface="Arial" charset="0"/>
                <a:ea typeface="ＭＳ Ｐゴシック" charset="0"/>
                <a:cs typeface="ＭＳ Ｐゴシック" charset="0"/>
              </a:rPr>
              <a:t>Babylonian Mythology</a:t>
            </a:r>
            <a:endParaRPr lang="en-US" sz="2800" b="1">
              <a:latin typeface="Arial" charset="0"/>
              <a:ea typeface="ＭＳ Ｐゴシック" charset="0"/>
              <a:cs typeface="ＭＳ Ｐゴシック" charset="0"/>
            </a:endParaRPr>
          </a:p>
          <a:p>
            <a:r>
              <a:rPr lang="en-US" sz="2400" b="1">
                <a:latin typeface="Arial" charset="0"/>
                <a:ea typeface="ＭＳ Ｐゴシック" charset="0"/>
                <a:cs typeface="ＭＳ Ｐゴシック" charset="0"/>
              </a:rPr>
              <a:t>Many gods (Polytheism)</a:t>
            </a:r>
          </a:p>
          <a:p>
            <a:r>
              <a:rPr lang="en-US" sz="2400" b="1">
                <a:latin typeface="Arial" charset="0"/>
                <a:ea typeface="ＭＳ Ｐゴシック" charset="0"/>
                <a:cs typeface="ＭＳ Ｐゴシック" charset="0"/>
              </a:rPr>
              <a:t>Gods quarrel /disagree </a:t>
            </a:r>
          </a:p>
          <a:p>
            <a:r>
              <a:rPr lang="en-US" sz="2400" b="1">
                <a:latin typeface="Arial" charset="0"/>
                <a:ea typeface="ＭＳ Ｐゴシック" charset="0"/>
                <a:cs typeface="ＭＳ Ｐゴシック" charset="0"/>
              </a:rPr>
              <a:t>Confusion as to why the Flood came</a:t>
            </a:r>
          </a:p>
          <a:p>
            <a:r>
              <a:rPr lang="en-US" sz="2400" b="1">
                <a:latin typeface="Arial" charset="0"/>
                <a:ea typeface="ＭＳ Ｐゴシック" charset="0"/>
                <a:cs typeface="ＭＳ Ｐゴシック" charset="0"/>
              </a:rPr>
              <a:t>Adad - thunder </a:t>
            </a:r>
          </a:p>
          <a:p>
            <a:pPr>
              <a:buFontTx/>
              <a:buNone/>
            </a:pPr>
            <a:r>
              <a:rPr lang="en-US" sz="2400" b="1">
                <a:latin typeface="Arial" charset="0"/>
                <a:ea typeface="ＭＳ Ｐゴシック" charset="0"/>
                <a:cs typeface="ＭＳ Ｐゴシック" charset="0"/>
              </a:rPr>
              <a:t>    Ninurta- winds </a:t>
            </a:r>
          </a:p>
          <a:p>
            <a:pPr>
              <a:buFontTx/>
              <a:buNone/>
            </a:pPr>
            <a:r>
              <a:rPr lang="en-US" sz="2400" b="1">
                <a:latin typeface="Arial" charset="0"/>
                <a:ea typeface="ＭＳ Ｐゴシック" charset="0"/>
                <a:cs typeface="ＭＳ Ｐゴシック" charset="0"/>
              </a:rPr>
              <a:t>    Annunaki - lightning</a:t>
            </a:r>
            <a:endParaRPr lang="en-US" sz="2800" b="1">
              <a:latin typeface="Arial" charset="0"/>
              <a:ea typeface="ＭＳ Ｐゴシック" charset="0"/>
              <a:cs typeface="ＭＳ Ｐゴシック"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b="1" i="1" u="sng">
                <a:solidFill>
                  <a:srgbClr val="000000"/>
                </a:solidFill>
              </a:rPr>
              <a:t>Biblical Account</a:t>
            </a:r>
            <a:endParaRPr lang="en-US" sz="2800" b="1">
              <a:solidFill>
                <a:srgbClr val="000000"/>
              </a:solidFill>
            </a:endParaRPr>
          </a:p>
          <a:p>
            <a:pPr marL="342900" indent="-342900">
              <a:spcBef>
                <a:spcPct val="20000"/>
              </a:spcBef>
              <a:buFontTx/>
              <a:buChar char="•"/>
            </a:pPr>
            <a:r>
              <a:rPr lang="en-US" sz="2400" b="1">
                <a:solidFill>
                  <a:srgbClr val="000000"/>
                </a:solidFill>
              </a:rPr>
              <a:t>One God (Monotheism)</a:t>
            </a:r>
          </a:p>
          <a:p>
            <a:pPr marL="342900" indent="-342900">
              <a:spcBef>
                <a:spcPct val="20000"/>
              </a:spcBef>
              <a:buFontTx/>
              <a:buChar char="•"/>
            </a:pPr>
            <a:r>
              <a:rPr lang="en-US" sz="2400" b="1">
                <a:solidFill>
                  <a:srgbClr val="000000"/>
                </a:solidFill>
              </a:rPr>
              <a:t>A Holy God</a:t>
            </a:r>
          </a:p>
          <a:p>
            <a:pPr marL="342900" indent="-342900">
              <a:spcBef>
                <a:spcPct val="20000"/>
              </a:spcBef>
              <a:buFontTx/>
              <a:buChar char="•"/>
            </a:pPr>
            <a:r>
              <a:rPr lang="en-US" sz="2400" b="1">
                <a:solidFill>
                  <a:srgbClr val="000000"/>
                </a:solidFill>
              </a:rPr>
              <a:t>God saw evil and punished the corrupt people</a:t>
            </a:r>
          </a:p>
          <a:p>
            <a:pPr marL="342900" indent="-342900">
              <a:spcBef>
                <a:spcPct val="20000"/>
              </a:spcBef>
              <a:buFontTx/>
              <a:buChar char="•"/>
            </a:pPr>
            <a:r>
              <a:rPr lang="en-US" sz="2400" b="1">
                <a:solidFill>
                  <a:srgbClr val="000000"/>
                </a:solidFill>
              </a:rPr>
              <a:t>Yahweh:</a:t>
            </a:r>
          </a:p>
          <a:p>
            <a:pPr marL="742950" lvl="1" indent="-285750">
              <a:spcBef>
                <a:spcPct val="20000"/>
              </a:spcBef>
              <a:buFontTx/>
              <a:buChar char="–"/>
            </a:pPr>
            <a:r>
              <a:rPr lang="en-US" sz="2000" b="1">
                <a:solidFill>
                  <a:srgbClr val="000000"/>
                </a:solidFill>
              </a:rPr>
              <a:t>Creator</a:t>
            </a:r>
          </a:p>
          <a:p>
            <a:pPr marL="742950" lvl="1" indent="-285750">
              <a:spcBef>
                <a:spcPct val="20000"/>
              </a:spcBef>
              <a:buFontTx/>
              <a:buChar char="–"/>
            </a:pPr>
            <a:r>
              <a:rPr lang="en-US" sz="2000" b="1">
                <a:solidFill>
                  <a:srgbClr val="000000"/>
                </a:solidFill>
              </a:rPr>
              <a:t>Sustainer</a:t>
            </a:r>
          </a:p>
          <a:p>
            <a:pPr marL="742950" lvl="1" indent="-285750">
              <a:spcBef>
                <a:spcPct val="20000"/>
              </a:spcBef>
              <a:buFontTx/>
              <a:buChar char="–"/>
            </a:pPr>
            <a:r>
              <a:rPr lang="en-US" sz="2000" b="1">
                <a:solidFill>
                  <a:srgbClr val="000000"/>
                </a:solidFill>
              </a:rPr>
              <a:t>Judge</a:t>
            </a:r>
            <a:endParaRPr lang="en-US" sz="2400" b="1">
              <a:solidFill>
                <a:srgbClr val="000000"/>
              </a:solidFill>
            </a:endParaRPr>
          </a:p>
        </p:txBody>
      </p:sp>
      <p:sp>
        <p:nvSpPr>
          <p:cNvPr id="52229" name="Text Box 5"/>
          <p:cNvSpPr txBox="1">
            <a:spLocks noChangeArrowheads="1"/>
          </p:cNvSpPr>
          <p:nvPr/>
        </p:nvSpPr>
        <p:spPr bwMode="auto">
          <a:xfrm>
            <a:off x="250825" y="1243013"/>
            <a:ext cx="873918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00"/>
                </a:solidFill>
              </a:rPr>
              <a:t>BABYLONIAN VERSION OF THE FLOOD (2000 BC)</a:t>
            </a:r>
            <a:endParaRPr lang="en-US" sz="2800">
              <a:solidFill>
                <a:srgbClr val="000000"/>
              </a:solidFill>
              <a:latin typeface="Times New Roman" charset="0"/>
            </a:endParaRPr>
          </a:p>
        </p:txBody>
      </p:sp>
      <p:sp>
        <p:nvSpPr>
          <p:cNvPr id="52234" name="WordArt 10"/>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Gilgamesh Epic</a:t>
            </a:r>
          </a:p>
          <a:p>
            <a:pPr algn="ct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43749"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3750" name="WordArt 12"/>
          <p:cNvSpPr>
            <a:spLocks noChangeArrowheads="1" noChangeShapeType="1" noTextEdit="1"/>
          </p:cNvSpPr>
          <p:nvPr/>
        </p:nvSpPr>
        <p:spPr bwMode="auto">
          <a:xfrm>
            <a:off x="5486400" y="228600"/>
            <a:ext cx="26670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543751"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2234"/>
                                        </p:tgtEl>
                                        <p:attrNameLst>
                                          <p:attrName>style.visibility</p:attrName>
                                        </p:attrNameLst>
                                      </p:cBhvr>
                                      <p:to>
                                        <p:strVal val="visible"/>
                                      </p:to>
                                    </p:set>
                                    <p:anim calcmode="lin" valueType="num">
                                      <p:cBhvr>
                                        <p:cTn id="7" dur="5000" fill="hold"/>
                                        <p:tgtEl>
                                          <p:spTgt spid="52234"/>
                                        </p:tgtEl>
                                        <p:attrNameLst>
                                          <p:attrName>ppt_w</p:attrName>
                                        </p:attrNameLst>
                                      </p:cBhvr>
                                      <p:tavLst>
                                        <p:tav tm="0" fmla="#ppt_w*sin(2.5*pi*$)">
                                          <p:val>
                                            <p:fltVal val="0"/>
                                          </p:val>
                                        </p:tav>
                                        <p:tav tm="100000">
                                          <p:val>
                                            <p:fltVal val="1"/>
                                          </p:val>
                                        </p:tav>
                                      </p:tavLst>
                                    </p:anim>
                                    <p:anim calcmode="lin" valueType="num">
                                      <p:cBhvr>
                                        <p:cTn id="8" dur="5000" fill="hold"/>
                                        <p:tgtEl>
                                          <p:spTgt spid="5223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22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2226"/>
                                        </p:tgtEl>
                                        <p:attrNameLst>
                                          <p:attrName>style.visibility</p:attrName>
                                        </p:attrNameLst>
                                      </p:cBhvr>
                                      <p:to>
                                        <p:strVal val="visible"/>
                                      </p:to>
                                    </p:set>
                                    <p:anim calcmode="lin" valueType="num">
                                      <p:cBhvr additive="base">
                                        <p:cTn id="17" dur="500" fill="hold"/>
                                        <p:tgtEl>
                                          <p:spTgt spid="52226"/>
                                        </p:tgtEl>
                                        <p:attrNameLst>
                                          <p:attrName>ppt_x</p:attrName>
                                        </p:attrNameLst>
                                      </p:cBhvr>
                                      <p:tavLst>
                                        <p:tav tm="0">
                                          <p:val>
                                            <p:strVal val="0-#ppt_w/2"/>
                                          </p:val>
                                        </p:tav>
                                        <p:tav tm="100000">
                                          <p:val>
                                            <p:strVal val="#ppt_x"/>
                                          </p:val>
                                        </p:tav>
                                      </p:tavLst>
                                    </p:anim>
                                    <p:anim calcmode="lin" valueType="num">
                                      <p:cBhvr additive="base">
                                        <p:cTn id="18"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2228"/>
                                        </p:tgtEl>
                                        <p:attrNameLst>
                                          <p:attrName>style.visibility</p:attrName>
                                        </p:attrNameLst>
                                      </p:cBhvr>
                                      <p:to>
                                        <p:strVal val="visible"/>
                                      </p:to>
                                    </p:set>
                                    <p:anim calcmode="lin" valueType="num">
                                      <p:cBhvr additive="base">
                                        <p:cTn id="23" dur="500" fill="hold"/>
                                        <p:tgtEl>
                                          <p:spTgt spid="52228"/>
                                        </p:tgtEl>
                                        <p:attrNameLst>
                                          <p:attrName>ppt_x</p:attrName>
                                        </p:attrNameLst>
                                      </p:cBhvr>
                                      <p:tavLst>
                                        <p:tav tm="0">
                                          <p:val>
                                            <p:strVal val="1+#ppt_w/2"/>
                                          </p:val>
                                        </p:tav>
                                        <p:tav tm="100000">
                                          <p:val>
                                            <p:strVal val="#ppt_x"/>
                                          </p:val>
                                        </p:tav>
                                      </p:tavLst>
                                    </p:anim>
                                    <p:anim calcmode="lin" valueType="num">
                                      <p:cBhvr additive="base">
                                        <p:cTn id="2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P spid="52234"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772400" cy="1905000"/>
          </a:xfrm>
        </p:spPr>
        <p:txBody>
          <a:bodyPr/>
          <a:lstStyle/>
          <a:p>
            <a:pPr>
              <a:buFontTx/>
              <a:buNone/>
            </a:pPr>
            <a:r>
              <a:rPr lang="en-US" sz="2400" b="1" i="1">
                <a:latin typeface="Arial" charset="0"/>
                <a:ea typeface="ＭＳ Ｐゴシック" charset="0"/>
                <a:cs typeface="ＭＳ Ｐゴシック" charset="0"/>
              </a:rPr>
              <a:t>WISDOM LITERATURE</a:t>
            </a:r>
          </a:p>
          <a:p>
            <a:r>
              <a:rPr lang="en-US" sz="2400" b="1">
                <a:latin typeface="Arial" charset="0"/>
                <a:ea typeface="ＭＳ Ｐゴシック" charset="0"/>
                <a:cs typeface="ＭＳ Ｐゴシック" charset="0"/>
              </a:rPr>
              <a:t>Many such writings – problem of evil and suffering / devout pious observers </a:t>
            </a:r>
          </a:p>
          <a:p>
            <a:r>
              <a:rPr lang="en-US" sz="2400" b="1">
                <a:latin typeface="Arial" charset="0"/>
                <a:ea typeface="ＭＳ Ｐゴシック" charset="0"/>
                <a:cs typeface="ＭＳ Ｐゴシック" charset="0"/>
              </a:rPr>
              <a:t>Examples – The Theodicy, Dialogue of Pessimism</a:t>
            </a:r>
          </a:p>
        </p:txBody>
      </p:sp>
      <p:sp>
        <p:nvSpPr>
          <p:cNvPr id="54276" name="Rectangle 4"/>
          <p:cNvSpPr>
            <a:spLocks noChangeArrowheads="1"/>
          </p:cNvSpPr>
          <p:nvPr/>
        </p:nvSpPr>
        <p:spPr bwMode="auto">
          <a:xfrm>
            <a:off x="762000" y="3581400"/>
            <a:ext cx="76962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400" b="1" i="1">
                <a:solidFill>
                  <a:srgbClr val="000000"/>
                </a:solidFill>
              </a:rPr>
              <a:t>PROPHECY</a:t>
            </a:r>
          </a:p>
          <a:p>
            <a:pPr marL="342900" indent="-342900">
              <a:spcBef>
                <a:spcPct val="20000"/>
              </a:spcBef>
              <a:buFontTx/>
              <a:buChar char="•"/>
            </a:pPr>
            <a:r>
              <a:rPr lang="en-US" sz="2400" b="1">
                <a:solidFill>
                  <a:srgbClr val="000000"/>
                </a:solidFill>
              </a:rPr>
              <a:t>Babylonian prophecy – forerunner of many occult religions and mystical books</a:t>
            </a:r>
          </a:p>
          <a:p>
            <a:pPr marL="342900" indent="-342900">
              <a:spcBef>
                <a:spcPct val="20000"/>
              </a:spcBef>
              <a:buFontTx/>
              <a:buChar char="•"/>
            </a:pPr>
            <a:r>
              <a:rPr lang="en-US" sz="2400" b="1">
                <a:solidFill>
                  <a:srgbClr val="000000"/>
                </a:solidFill>
              </a:rPr>
              <a:t>Described past events in prophetic terms to validate their foretelling other events</a:t>
            </a:r>
          </a:p>
        </p:txBody>
      </p:sp>
      <p:sp>
        <p:nvSpPr>
          <p:cNvPr id="545795"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5796" name="WordArt 8"/>
          <p:cNvSpPr>
            <a:spLocks noChangeArrowheads="1" noChangeShapeType="1" noTextEdit="1"/>
          </p:cNvSpPr>
          <p:nvPr/>
        </p:nvSpPr>
        <p:spPr bwMode="auto">
          <a:xfrm>
            <a:off x="5486400" y="228600"/>
            <a:ext cx="26670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545797"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4274">
                                            <p:txEl>
                                              <p:pRg st="2" end="2"/>
                                            </p:txEl>
                                          </p:spTgt>
                                        </p:tgtEl>
                                        <p:attrNameLst>
                                          <p:attrName>style.visibility</p:attrName>
                                        </p:attrNameLst>
                                      </p:cBhvr>
                                      <p:to>
                                        <p:strVal val="visible"/>
                                      </p:to>
                                    </p:set>
                                    <p:anim calcmode="lin" valueType="num">
                                      <p:cBhvr additive="base">
                                        <p:cTn id="17" dur="500" fill="hold"/>
                                        <p:tgtEl>
                                          <p:spTgt spid="542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42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4276">
                                            <p:txEl>
                                              <p:pRg st="0" end="0"/>
                                            </p:txEl>
                                          </p:spTgt>
                                        </p:tgtEl>
                                        <p:attrNameLst>
                                          <p:attrName>style.visibility</p:attrName>
                                        </p:attrNameLst>
                                      </p:cBhvr>
                                      <p:to>
                                        <p:strVal val="visible"/>
                                      </p:to>
                                    </p:set>
                                    <p:anim calcmode="lin" valueType="num">
                                      <p:cBhvr additive="base">
                                        <p:cTn id="23"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4276">
                                            <p:txEl>
                                              <p:pRg st="1" end="1"/>
                                            </p:txEl>
                                          </p:spTgt>
                                        </p:tgtEl>
                                        <p:attrNameLst>
                                          <p:attrName>style.visibility</p:attrName>
                                        </p:attrNameLst>
                                      </p:cBhvr>
                                      <p:to>
                                        <p:strVal val="visible"/>
                                      </p:to>
                                    </p:set>
                                    <p:anim calcmode="lin" valueType="num">
                                      <p:cBhvr additive="base">
                                        <p:cTn id="29"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4276">
                                            <p:txEl>
                                              <p:pRg st="2" end="2"/>
                                            </p:txEl>
                                          </p:spTgt>
                                        </p:tgtEl>
                                        <p:attrNameLst>
                                          <p:attrName>style.visibility</p:attrName>
                                        </p:attrNameLst>
                                      </p:cBhvr>
                                      <p:to>
                                        <p:strVal val="visible"/>
                                      </p:to>
                                    </p:set>
                                    <p:anim calcmode="lin" valueType="num">
                                      <p:cBhvr additive="base">
                                        <p:cTn id="35"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692150"/>
            <a:ext cx="7772400" cy="2895600"/>
          </a:xfrm>
        </p:spPr>
        <p:txBody>
          <a:bodyPr/>
          <a:lstStyle/>
          <a:p>
            <a:pPr>
              <a:lnSpc>
                <a:spcPct val="90000"/>
              </a:lnSpc>
              <a:buFontTx/>
              <a:buNone/>
            </a:pPr>
            <a:r>
              <a:rPr lang="en-US" sz="2800" b="1" dirty="0">
                <a:latin typeface="Arial" charset="0"/>
                <a:ea typeface="ＭＳ Ｐゴシック" charset="0"/>
                <a:cs typeface="ＭＳ Ｐゴシック" charset="0"/>
              </a:rPr>
              <a:t>LAW CODES</a:t>
            </a:r>
          </a:p>
          <a:p>
            <a:pPr>
              <a:lnSpc>
                <a:spcPct val="90000"/>
              </a:lnSpc>
            </a:pPr>
            <a:r>
              <a:rPr lang="en-US" sz="2800" b="1" dirty="0">
                <a:latin typeface="Arial" charset="0"/>
                <a:ea typeface="ＭＳ Ｐゴシック" charset="0"/>
                <a:cs typeface="ＭＳ Ｐゴシック" charset="0"/>
              </a:rPr>
              <a:t>A number of documents called the Law Codes (from 2350 to 1750 </a:t>
            </a:r>
            <a:r>
              <a:rPr lang="en-US" sz="2000" b="1" dirty="0">
                <a:latin typeface="Arial" charset="0"/>
                <a:ea typeface="ＭＳ Ｐゴシック" charset="0"/>
                <a:cs typeface="ＭＳ Ｐゴシック" charset="0"/>
              </a:rPr>
              <a:t>BC</a:t>
            </a:r>
            <a:r>
              <a:rPr lang="en-US" sz="2800" b="1" dirty="0">
                <a:latin typeface="Arial" charset="0"/>
                <a:ea typeface="ＭＳ Ｐゴシック" charset="0"/>
                <a:cs typeface="ＭＳ Ｐゴシック" charset="0"/>
              </a:rPr>
              <a:t>)</a:t>
            </a:r>
          </a:p>
          <a:p>
            <a:pPr>
              <a:lnSpc>
                <a:spcPct val="90000"/>
              </a:lnSpc>
            </a:pPr>
            <a:r>
              <a:rPr lang="en-US" sz="2800" b="1" dirty="0">
                <a:latin typeface="Arial" charset="0"/>
                <a:ea typeface="ＭＳ Ｐゴシック" charset="0"/>
                <a:cs typeface="ＭＳ Ｐゴシック" charset="0"/>
              </a:rPr>
              <a:t>Almost all in verbal agreement – showing no legal codes but royal decrees</a:t>
            </a:r>
          </a:p>
          <a:p>
            <a:pPr>
              <a:lnSpc>
                <a:spcPct val="90000"/>
              </a:lnSpc>
            </a:pPr>
            <a:r>
              <a:rPr lang="en-US" sz="2800" b="1" dirty="0">
                <a:latin typeface="Arial" charset="0"/>
                <a:ea typeface="ＭＳ Ｐゴシック" charset="0"/>
                <a:cs typeface="ＭＳ Ｐゴシック" charset="0"/>
              </a:rPr>
              <a:t>King</a:t>
            </a:r>
            <a:r>
              <a:rPr lang="fr-FR"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 divine mission – administer justly</a:t>
            </a: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a:defRPr/>
            </a:pPr>
            <a:r>
              <a:rPr lang="en-US" dirty="0">
                <a:solidFill>
                  <a:srgbClr val="000000"/>
                </a:solidFill>
              </a:rPr>
              <a:t>THE CODE OF HAMMURAPI (1780 BC)</a:t>
            </a:r>
          </a:p>
          <a:p>
            <a:pPr marL="360363" indent="-360363">
              <a:buFont typeface="Arial"/>
              <a:buChar char="•"/>
              <a:defRPr/>
            </a:pPr>
            <a:r>
              <a:rPr lang="en-US" dirty="0">
                <a:solidFill>
                  <a:srgbClr val="000000"/>
                </a:solidFill>
              </a:rPr>
              <a:t>Established legal practice in Babylon</a:t>
            </a:r>
            <a:r>
              <a:rPr lang="fr-FR" altLang="ja-JP" dirty="0">
                <a:solidFill>
                  <a:srgbClr val="000000"/>
                </a:solidFill>
              </a:rPr>
              <a:t>'</a:t>
            </a:r>
            <a:r>
              <a:rPr lang="en-US" dirty="0">
                <a:solidFill>
                  <a:srgbClr val="000000"/>
                </a:solidFill>
              </a:rPr>
              <a:t>s institutions &amp; customs</a:t>
            </a:r>
          </a:p>
          <a:p>
            <a:pPr marL="360363" indent="-360363">
              <a:buFont typeface="Arial"/>
              <a:buChar char="•"/>
              <a:defRPr/>
            </a:pPr>
            <a:r>
              <a:rPr lang="en-US" dirty="0">
                <a:solidFill>
                  <a:srgbClr val="000000"/>
                </a:solidFill>
              </a:rPr>
              <a:t>Retaliation – tit for tat in cases of physical injuries (</a:t>
            </a:r>
            <a:r>
              <a:rPr lang="en-US" i="1" dirty="0" err="1">
                <a:solidFill>
                  <a:srgbClr val="000000"/>
                </a:solidFill>
              </a:rPr>
              <a:t>lex</a:t>
            </a:r>
            <a:r>
              <a:rPr lang="en-US" i="1" dirty="0">
                <a:solidFill>
                  <a:srgbClr val="000000"/>
                </a:solidFill>
              </a:rPr>
              <a:t> </a:t>
            </a:r>
            <a:r>
              <a:rPr lang="en-US" i="1" dirty="0" err="1">
                <a:solidFill>
                  <a:srgbClr val="000000"/>
                </a:solidFill>
              </a:rPr>
              <a:t>talionois</a:t>
            </a:r>
            <a:r>
              <a:rPr lang="en-US" dirty="0">
                <a:solidFill>
                  <a:srgbClr val="000000"/>
                </a:solidFill>
              </a:rPr>
              <a:t>)</a:t>
            </a:r>
          </a:p>
        </p:txBody>
      </p:sp>
      <p:sp>
        <p:nvSpPr>
          <p:cNvPr id="547843" name="WordArt 5"/>
          <p:cNvSpPr>
            <a:spLocks noChangeArrowheads="1" noChangeShapeType="1" noTextEdit="1"/>
          </p:cNvSpPr>
          <p:nvPr/>
        </p:nvSpPr>
        <p:spPr bwMode="auto">
          <a:xfrm>
            <a:off x="6172200" y="228600"/>
            <a:ext cx="2743200" cy="533400"/>
          </a:xfrm>
          <a:prstGeom prst="rect">
            <a:avLst/>
          </a:prstGeom>
        </p:spPr>
        <p:txBody>
          <a:bodyPr wrap="none" fromWordArt="1">
            <a:prstTxWarp prst="textSlantUp">
              <a:avLst>
                <a:gd name="adj" fmla="val 0"/>
              </a:avLst>
            </a:prstTxWarp>
          </a:bodyPr>
          <a:lstStyle/>
          <a:p>
            <a:pPr algn="ctr"/>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Garamond"/>
                <a:ea typeface="Garamond"/>
                <a:cs typeface="Garamond"/>
              </a:rPr>
              <a:t>LAW &amp; ORDER</a:t>
            </a:r>
          </a:p>
        </p:txBody>
      </p:sp>
      <p:sp>
        <p:nvSpPr>
          <p:cNvPr id="547844"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5478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43663" y="3714750"/>
            <a:ext cx="2616200" cy="309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iterate type="wd">
                                    <p:tmPct val="100000"/>
                                  </p:iterate>
                                  <p:childTnLst>
                                    <p:set>
                                      <p:cBhvr>
                                        <p:cTn id="39" dur="1" fill="hold">
                                          <p:stCondLst>
                                            <p:cond delay="0"/>
                                          </p:stCondLst>
                                        </p:cTn>
                                        <p:tgtEl>
                                          <p:spTgt spid="79876">
                                            <p:txEl>
                                              <p:pRg st="2" end="2"/>
                                            </p:txEl>
                                          </p:spTgt>
                                        </p:tgtEl>
                                        <p:attrNameLst>
                                          <p:attrName>style.visibility</p:attrName>
                                        </p:attrNameLst>
                                      </p:cBhvr>
                                      <p:to>
                                        <p:strVal val="visible"/>
                                      </p:to>
                                    </p:set>
                                    <p:anim calcmode="lin" valueType="num">
                                      <p:cBhvr additive="base">
                                        <p:cTn id="40" dur="300" fill="hold"/>
                                        <p:tgtEl>
                                          <p:spTgt spid="79876">
                                            <p:txEl>
                                              <p:pRg st="2" end="2"/>
                                            </p:txEl>
                                          </p:spTgt>
                                        </p:tgtEl>
                                        <p:attrNameLst>
                                          <p:attrName>ppt_x</p:attrName>
                                        </p:attrNameLst>
                                      </p:cBhvr>
                                      <p:tavLst>
                                        <p:tav tm="0">
                                          <p:val>
                                            <p:strVal val="0-#ppt_w/2"/>
                                          </p:val>
                                        </p:tav>
                                        <p:tav tm="100000">
                                          <p:val>
                                            <p:strVal val="#ppt_x"/>
                                          </p:val>
                                        </p:tav>
                                      </p:tavLst>
                                    </p:anim>
                                    <p:anim calcmode="lin" valueType="num">
                                      <p:cBhvr additive="base">
                                        <p:cTn id="41" dur="300" fill="hold"/>
                                        <p:tgtEl>
                                          <p:spTgt spid="798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8865" name="WordArt 3"/>
          <p:cNvSpPr>
            <a:spLocks noChangeArrowheads="1" noChangeShapeType="1" noTextEdit="1"/>
          </p:cNvSpPr>
          <p:nvPr/>
        </p:nvSpPr>
        <p:spPr bwMode="auto">
          <a:xfrm>
            <a:off x="2286000" y="381000"/>
            <a:ext cx="6553200" cy="9144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Garamond"/>
                <a:ea typeface="Garamond"/>
                <a:cs typeface="Garamond"/>
              </a:rPr>
              <a:t>Technological Achievements</a:t>
            </a:r>
          </a:p>
        </p:txBody>
      </p:sp>
      <p:sp>
        <p:nvSpPr>
          <p:cNvPr id="548866"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141</a:t>
            </a:r>
          </a:p>
        </p:txBody>
      </p:sp>
      <p:pic>
        <p:nvPicPr>
          <p:cNvPr id="548867"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486400" y="3352800"/>
            <a:ext cx="3505200" cy="2584450"/>
          </a:xfrm>
        </p:spPr>
      </p:pic>
      <p:sp>
        <p:nvSpPr>
          <p:cNvPr id="548868" name="Text Box 8"/>
          <p:cNvSpPr txBox="1">
            <a:spLocks noChangeArrowheads="1"/>
          </p:cNvSpPr>
          <p:nvPr/>
        </p:nvSpPr>
        <p:spPr bwMode="auto">
          <a:xfrm>
            <a:off x="7608888" y="3352800"/>
            <a:ext cx="1458912"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000000"/>
                </a:solidFill>
              </a:rPr>
              <a:t>Building the Tower of Babel</a:t>
            </a:r>
          </a:p>
        </p:txBody>
      </p:sp>
      <p:sp>
        <p:nvSpPr>
          <p:cNvPr id="80898" name="Rectangle 2"/>
          <p:cNvSpPr>
            <a:spLocks noGrp="1" noChangeArrowheads="1"/>
          </p:cNvSpPr>
          <p:nvPr>
            <p:ph type="body" idx="1"/>
          </p:nvPr>
        </p:nvSpPr>
        <p:spPr>
          <a:xfrm>
            <a:off x="250825" y="4495800"/>
            <a:ext cx="7772400" cy="2438400"/>
          </a:xfrm>
        </p:spPr>
        <p:txBody>
          <a:bodyPr/>
          <a:lstStyle/>
          <a:p>
            <a:pPr>
              <a:buFontTx/>
              <a:buNone/>
            </a:pPr>
            <a:r>
              <a:rPr lang="en-US" sz="2400" b="1" i="1">
                <a:solidFill>
                  <a:schemeClr val="accent2"/>
                </a:solidFill>
                <a:latin typeface="Arial" charset="0"/>
                <a:ea typeface="ＭＳ Ｐゴシック" charset="0"/>
                <a:cs typeface="ＭＳ Ｐゴシック" charset="0"/>
              </a:rPr>
              <a:t>SCIENTIFIC ACHIEVEMENTS</a:t>
            </a:r>
          </a:p>
          <a:p>
            <a:r>
              <a:rPr lang="en-US" sz="2400" b="1">
                <a:latin typeface="Arial" charset="0"/>
                <a:ea typeface="ＭＳ Ｐゴシック" charset="0"/>
                <a:cs typeface="ＭＳ Ｐゴシック" charset="0"/>
              </a:rPr>
              <a:t>Astronomy </a:t>
            </a:r>
          </a:p>
          <a:p>
            <a:r>
              <a:rPr lang="en-US" sz="2400" b="1">
                <a:latin typeface="Arial" charset="0"/>
                <a:ea typeface="ＭＳ Ｐゴシック" charset="0"/>
                <a:cs typeface="ＭＳ Ｐゴシック" charset="0"/>
              </a:rPr>
              <a:t>Astrology </a:t>
            </a:r>
          </a:p>
          <a:p>
            <a:pPr>
              <a:buFontTx/>
              <a:buNone/>
            </a:pPr>
            <a:r>
              <a:rPr lang="en-US" sz="2400" b="1">
                <a:latin typeface="Arial" charset="0"/>
                <a:ea typeface="ＭＳ Ｐゴシック" charset="0"/>
                <a:cs typeface="ＭＳ Ｐゴシック" charset="0"/>
              </a:rPr>
              <a:t>     - recorded meticulously over centuries</a:t>
            </a:r>
          </a:p>
          <a:p>
            <a:pPr>
              <a:buFontTx/>
              <a:buNone/>
            </a:pPr>
            <a:r>
              <a:rPr lang="en-US" sz="2400" b="1">
                <a:latin typeface="Arial" charset="0"/>
                <a:ea typeface="ＭＳ Ｐゴシック" charset="0"/>
                <a:cs typeface="ＭＳ Ｐゴシック" charset="0"/>
              </a:rPr>
              <a:t>     - correct calculations of the solar &amp; lunar year</a:t>
            </a:r>
          </a:p>
        </p:txBody>
      </p:sp>
      <p:sp>
        <p:nvSpPr>
          <p:cNvPr id="80900" name="Text Box 4"/>
          <p:cNvSpPr txBox="1">
            <a:spLocks noChangeArrowheads="1"/>
          </p:cNvSpPr>
          <p:nvPr/>
        </p:nvSpPr>
        <p:spPr bwMode="auto">
          <a:xfrm>
            <a:off x="250825" y="1143000"/>
            <a:ext cx="8763000" cy="273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en-US" b="1" i="1">
                <a:solidFill>
                  <a:srgbClr val="3333CC"/>
                </a:solidFill>
              </a:rPr>
              <a:t>MATHEMATICS</a:t>
            </a:r>
          </a:p>
          <a:p>
            <a:pPr>
              <a:lnSpc>
                <a:spcPct val="120000"/>
              </a:lnSpc>
              <a:buFontTx/>
              <a:buChar char="•"/>
            </a:pPr>
            <a:r>
              <a:rPr lang="en-US" b="1">
                <a:solidFill>
                  <a:srgbClr val="000000"/>
                </a:solidFill>
              </a:rPr>
              <a:t> Geometry / algebra (Euclid &amp; Pythagoras later developed)</a:t>
            </a:r>
          </a:p>
          <a:p>
            <a:pPr>
              <a:lnSpc>
                <a:spcPct val="120000"/>
              </a:lnSpc>
              <a:buFontTx/>
              <a:buChar char="•"/>
            </a:pPr>
            <a:r>
              <a:rPr lang="en-US" b="1">
                <a:solidFill>
                  <a:srgbClr val="000000"/>
                </a:solidFill>
              </a:rPr>
              <a:t> Developed the numerical system (sexagesimal)</a:t>
            </a:r>
          </a:p>
          <a:p>
            <a:pPr>
              <a:lnSpc>
                <a:spcPct val="120000"/>
              </a:lnSpc>
              <a:buFontTx/>
              <a:buChar char="•"/>
            </a:pPr>
            <a:r>
              <a:rPr lang="en-US" b="1">
                <a:solidFill>
                  <a:srgbClr val="000000"/>
                </a:solidFill>
              </a:rPr>
              <a:t> Measurement of time and degrees of the angles </a:t>
            </a:r>
          </a:p>
          <a:p>
            <a:pPr>
              <a:lnSpc>
                <a:spcPct val="120000"/>
              </a:lnSpc>
            </a:pPr>
            <a:r>
              <a:rPr lang="en-US" b="1">
                <a:solidFill>
                  <a:srgbClr val="000000"/>
                </a:solidFill>
              </a:rPr>
              <a:t> -  60 mins (1 hour) / 360 degrees / decimal</a:t>
            </a:r>
          </a:p>
          <a:p>
            <a:pPr>
              <a:lnSpc>
                <a:spcPct val="120000"/>
              </a:lnSpc>
            </a:pPr>
            <a:r>
              <a:rPr lang="en-US" b="1">
                <a:solidFill>
                  <a:srgbClr val="000000"/>
                </a:solidFill>
              </a:rPr>
              <a:t> - square roots /  value of pi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9889"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body" idx="1"/>
          </p:nvPr>
        </p:nvSpPr>
        <p:spPr>
          <a:xfrm>
            <a:off x="228600" y="2743200"/>
            <a:ext cx="7772400" cy="2667000"/>
          </a:xfrm>
          <a:effectLst>
            <a:outerShdw blurRad="63500" dist="38099" dir="2700000" algn="ctr" rotWithShape="0">
              <a:schemeClr val="tx1">
                <a:alpha val="74998"/>
              </a:schemeClr>
            </a:outerShdw>
          </a:effectLst>
        </p:spPr>
        <p:txBody>
          <a:bodyPr/>
          <a:lstStyle/>
          <a:p>
            <a:pPr>
              <a:lnSpc>
                <a:spcPct val="90000"/>
              </a:lnSpc>
              <a:buFontTx/>
              <a:buNone/>
              <a:defRPr/>
            </a:pPr>
            <a:r>
              <a:rPr lang="en-US" sz="2400" b="1" i="1">
                <a:solidFill>
                  <a:schemeClr val="bg1"/>
                </a:solidFill>
                <a:latin typeface="Arial" charset="0"/>
                <a:ea typeface="ＭＳ Ｐゴシック" charset="0"/>
                <a:cs typeface="ＭＳ Ｐゴシック" charset="0"/>
              </a:rPr>
              <a:t>OTHER ACHIEVEMENTS</a:t>
            </a:r>
            <a:r>
              <a:rPr lang="en-US" sz="2400" b="1">
                <a:solidFill>
                  <a:schemeClr val="bg1"/>
                </a:solidFill>
                <a:latin typeface="Arial" charset="0"/>
                <a:ea typeface="ＭＳ Ｐゴシック" charset="0"/>
                <a:cs typeface="ＭＳ Ｐゴシック" charset="0"/>
              </a:rPr>
              <a:t> </a:t>
            </a:r>
          </a:p>
          <a:p>
            <a:pPr>
              <a:lnSpc>
                <a:spcPct val="90000"/>
              </a:lnSpc>
              <a:defRPr/>
            </a:pPr>
            <a:r>
              <a:rPr lang="en-US" sz="2400" b="1">
                <a:solidFill>
                  <a:schemeClr val="bg1"/>
                </a:solidFill>
                <a:latin typeface="Arial" charset="0"/>
                <a:ea typeface="ＭＳ Ｐゴシック" charset="0"/>
                <a:cs typeface="ＭＳ Ｐゴシック" charset="0"/>
              </a:rPr>
              <a:t> Calendar system – 12 lunar months </a:t>
            </a:r>
          </a:p>
          <a:p>
            <a:pPr>
              <a:lnSpc>
                <a:spcPct val="90000"/>
              </a:lnSpc>
              <a:defRPr/>
            </a:pPr>
            <a:r>
              <a:rPr lang="en-US" sz="2400" b="1">
                <a:solidFill>
                  <a:schemeClr val="bg1"/>
                </a:solidFill>
                <a:latin typeface="Arial" charset="0"/>
                <a:ea typeface="ＭＳ Ｐゴシック" charset="0"/>
                <a:cs typeface="ＭＳ Ｐゴシック" charset="0"/>
              </a:rPr>
              <a:t> Measurement – Water or the sun clock</a:t>
            </a:r>
          </a:p>
          <a:p>
            <a:pPr>
              <a:lnSpc>
                <a:spcPct val="90000"/>
              </a:lnSpc>
              <a:defRPr/>
            </a:pPr>
            <a:r>
              <a:rPr lang="en-US" sz="2400" b="1">
                <a:solidFill>
                  <a:schemeClr val="bg1"/>
                </a:solidFill>
                <a:latin typeface="Arial" charset="0"/>
                <a:ea typeface="ＭＳ Ｐゴシック" charset="0"/>
                <a:cs typeface="ＭＳ Ｐゴシック" charset="0"/>
              </a:rPr>
              <a:t> Medicine – Surgery / anatomy / physiology</a:t>
            </a:r>
          </a:p>
          <a:p>
            <a:pPr>
              <a:lnSpc>
                <a:spcPct val="90000"/>
              </a:lnSpc>
              <a:defRPr/>
            </a:pPr>
            <a:r>
              <a:rPr lang="en-US" sz="2400" b="1">
                <a:solidFill>
                  <a:schemeClr val="bg1"/>
                </a:solidFill>
                <a:latin typeface="Arial" charset="0"/>
                <a:ea typeface="ＭＳ Ｐゴシック" charset="0"/>
                <a:cs typeface="ＭＳ Ｐゴシック" charset="0"/>
              </a:rPr>
              <a:t> Circulation of blood/ pulse</a:t>
            </a:r>
          </a:p>
          <a:p>
            <a:pPr>
              <a:lnSpc>
                <a:spcPct val="90000"/>
              </a:lnSpc>
              <a:buFontTx/>
              <a:buNone/>
              <a:defRPr/>
            </a:pPr>
            <a:endParaRPr lang="en-US" sz="2400" b="1">
              <a:solidFill>
                <a:schemeClr val="bg1"/>
              </a:solidFill>
              <a:latin typeface="Arial" charset="0"/>
              <a:ea typeface="ＭＳ Ｐゴシック" charset="0"/>
              <a:cs typeface="ＭＳ Ｐゴシック" charset="0"/>
            </a:endParaRPr>
          </a:p>
          <a:p>
            <a:pPr>
              <a:lnSpc>
                <a:spcPct val="90000"/>
              </a:lnSpc>
              <a:defRPr/>
            </a:pPr>
            <a:endParaRPr lang="en-US" sz="2400" b="1">
              <a:solidFill>
                <a:schemeClr val="bg1"/>
              </a:solidFill>
              <a:latin typeface="Arial" charset="0"/>
              <a:ea typeface="ＭＳ Ｐゴシック" charset="0"/>
              <a:cs typeface="ＭＳ Ｐゴシック" charset="0"/>
            </a:endParaRPr>
          </a:p>
        </p:txBody>
      </p:sp>
      <p:sp>
        <p:nvSpPr>
          <p:cNvPr id="549891" name="WordArt 3"/>
          <p:cNvSpPr>
            <a:spLocks noChangeArrowheads="1" noChangeShapeType="1" noTextEdit="1"/>
          </p:cNvSpPr>
          <p:nvPr/>
        </p:nvSpPr>
        <p:spPr bwMode="auto">
          <a:xfrm>
            <a:off x="4114800" y="304800"/>
            <a:ext cx="4343400" cy="60960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Garamond"/>
                <a:ea typeface="Garamond"/>
                <a:cs typeface="Garamond"/>
              </a:rPr>
              <a:t>SCIENTIFIC KNOWLEDGE</a:t>
            </a:r>
          </a:p>
        </p:txBody>
      </p:sp>
      <p:sp>
        <p:nvSpPr>
          <p:cNvPr id="549892"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49893" name="Text Box 5"/>
          <p:cNvSpPr txBox="1">
            <a:spLocks noChangeArrowheads="1"/>
          </p:cNvSpPr>
          <p:nvPr/>
        </p:nvSpPr>
        <p:spPr bwMode="auto">
          <a:xfrm>
            <a:off x="8604250" y="-26988"/>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140</a:t>
            </a:r>
            <a:endParaRPr lang="en-US" b="1">
              <a:solidFill>
                <a:srgbClr val="00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724400" cy="4953000"/>
          </a:xfrm>
        </p:spPr>
        <p:txBody>
          <a:bodyPr/>
          <a:lstStyle/>
          <a:p>
            <a:pPr>
              <a:buFontTx/>
              <a:buNone/>
            </a:pPr>
            <a:r>
              <a:rPr lang="en-US" sz="2400" b="1">
                <a:latin typeface="Arial" charset="0"/>
                <a:ea typeface="ＭＳ Ｐゴシック" charset="0"/>
                <a:cs typeface="ＭＳ Ｐゴシック" charset="0"/>
              </a:rPr>
              <a:t>AGRICULTURE</a:t>
            </a:r>
          </a:p>
          <a:p>
            <a:r>
              <a:rPr lang="en-US" sz="2400" b="1">
                <a:latin typeface="Arial" charset="0"/>
                <a:ea typeface="ＭＳ Ｐゴシック" charset="0"/>
                <a:cs typeface="ＭＳ Ｐゴシック" charset="0"/>
              </a:rPr>
              <a:t>Economic base – </a:t>
            </a:r>
            <a:r>
              <a:rPr lang="en-US" sz="2400" b="1" u="sng">
                <a:latin typeface="Arial" charset="0"/>
                <a:ea typeface="ＭＳ Ｐゴシック" charset="0"/>
                <a:cs typeface="ＭＳ Ｐゴシック" charset="0"/>
              </a:rPr>
              <a:t>barley</a:t>
            </a:r>
            <a:r>
              <a:rPr lang="en-US" sz="2400" b="1">
                <a:latin typeface="Arial" charset="0"/>
                <a:ea typeface="ＭＳ Ｐゴシック" charset="0"/>
                <a:cs typeface="ＭＳ Ｐゴシック" charset="0"/>
              </a:rPr>
              <a:t>, wheat, fruits, vegetables, cattle &amp; sheep</a:t>
            </a:r>
          </a:p>
          <a:p>
            <a:pPr>
              <a:buFontTx/>
              <a:buNone/>
            </a:pPr>
            <a:r>
              <a:rPr lang="en-US" sz="2400" b="1">
                <a:latin typeface="Arial" charset="0"/>
                <a:ea typeface="ＭＳ Ｐゴシック" charset="0"/>
                <a:cs typeface="ＭＳ Ｐゴシック" charset="0"/>
              </a:rPr>
              <a:t>IRRIGATION SYSTEM</a:t>
            </a:r>
          </a:p>
          <a:p>
            <a:r>
              <a:rPr lang="en-US" sz="2400" b="1">
                <a:latin typeface="Arial" charset="0"/>
                <a:ea typeface="ＭＳ Ｐゴシック" charset="0"/>
                <a:cs typeface="ＭＳ Ｐゴシック" charset="0"/>
              </a:rPr>
              <a:t>Swamp and desert conditions</a:t>
            </a:r>
          </a:p>
          <a:p>
            <a:r>
              <a:rPr lang="en-US" sz="2400" b="1">
                <a:latin typeface="Arial" charset="0"/>
                <a:ea typeface="ＭＳ Ｐゴシック" charset="0"/>
                <a:cs typeface="ＭＳ Ｐゴシック" charset="0"/>
              </a:rPr>
              <a:t>Tigris and Euphrates – Sumerian (Idiglat &amp; Buranin)</a:t>
            </a:r>
          </a:p>
          <a:p>
            <a:r>
              <a:rPr lang="en-US" sz="2400" b="1">
                <a:latin typeface="Arial" charset="0"/>
                <a:ea typeface="ＭＳ Ｐゴシック" charset="0"/>
                <a:cs typeface="ＭＳ Ｐゴシック" charset="0"/>
              </a:rPr>
              <a:t>Canal systems / flood banks</a:t>
            </a:r>
          </a:p>
          <a:p>
            <a:endParaRPr lang="en-US" sz="2400" b="1">
              <a:latin typeface="Arial" charset="0"/>
              <a:ea typeface="ＭＳ Ｐゴシック" charset="0"/>
              <a:cs typeface="ＭＳ Ｐゴシック" charset="0"/>
            </a:endParaRPr>
          </a:p>
        </p:txBody>
      </p:sp>
      <p:sp>
        <p:nvSpPr>
          <p:cNvPr id="550914" name="WordArt 3"/>
          <p:cNvSpPr>
            <a:spLocks noChangeArrowheads="1" noChangeShapeType="1" noTextEdit="1"/>
          </p:cNvSpPr>
          <p:nvPr/>
        </p:nvSpPr>
        <p:spPr bwMode="auto">
          <a:xfrm>
            <a:off x="914400" y="381000"/>
            <a:ext cx="7848600" cy="1066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53000" y="1752600"/>
            <a:ext cx="3886200" cy="3084513"/>
          </a:xfrm>
        </p:spPr>
      </p:pic>
      <p:sp>
        <p:nvSpPr>
          <p:cNvPr id="550916"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2946">
                                            <p:txEl>
                                              <p:pRg st="5" end="5"/>
                                            </p:txEl>
                                          </p:spTgt>
                                        </p:tgtEl>
                                        <p:attrNameLst>
                                          <p:attrName>style.visibility</p:attrName>
                                        </p:attrNameLst>
                                      </p:cBhvr>
                                      <p:to>
                                        <p:strVal val="visible"/>
                                      </p:to>
                                    </p:set>
                                    <p:anim calcmode="lin" valueType="num">
                                      <p:cBhvr additive="base">
                                        <p:cTn id="41" dur="500" fill="hold"/>
                                        <p:tgtEl>
                                          <p:spTgt spid="82946">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29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1937" name="Picture 6"/>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850900"/>
            <a:ext cx="9169400"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lgn="ctr">
              <a:defRPr/>
            </a:pPr>
            <a:endParaRPr lang="en-US" sz="2400">
              <a:solidFill>
                <a:srgbClr val="000000"/>
              </a:solidFill>
              <a:latin typeface="Times New Roman" pitchFamily="-112" charset="0"/>
            </a:endParaRPr>
          </a:p>
        </p:txBody>
      </p:sp>
      <p:sp>
        <p:nvSpPr>
          <p:cNvPr id="83970" name="Rectangle 2"/>
          <p:cNvSpPr>
            <a:spLocks noGrp="1" noChangeArrowheads="1"/>
          </p:cNvSpPr>
          <p:nvPr>
            <p:ph type="body" sz="half" idx="1"/>
          </p:nvPr>
        </p:nvSpPr>
        <p:spPr>
          <a:xfrm>
            <a:off x="609600" y="1524000"/>
            <a:ext cx="8534400" cy="5181600"/>
          </a:xfrm>
          <a:effectLst>
            <a:outerShdw blurRad="63500" dist="38099" dir="2700000" algn="ctr" rotWithShape="0">
              <a:schemeClr val="tx1">
                <a:alpha val="74998"/>
              </a:schemeClr>
            </a:outerShdw>
          </a:effectLst>
        </p:spPr>
        <p:txBody>
          <a:bodyPr/>
          <a:lstStyle/>
          <a:p>
            <a:pPr>
              <a:buFontTx/>
              <a:buNone/>
              <a:defRPr/>
            </a:pPr>
            <a:r>
              <a:rPr lang="en-US" sz="2800" b="1" dirty="0">
                <a:solidFill>
                  <a:schemeClr val="bg1"/>
                </a:solidFill>
                <a:latin typeface="Arial" charset="0"/>
                <a:ea typeface="ＭＳ Ｐゴシック" charset="-128"/>
                <a:cs typeface="ＭＳ Ｐゴシック" charset="-128"/>
              </a:rPr>
              <a:t>ART</a:t>
            </a:r>
          </a:p>
          <a:p>
            <a:pPr>
              <a:defRPr/>
            </a:pPr>
            <a:r>
              <a:rPr lang="en-US" sz="2800" b="1" dirty="0">
                <a:solidFill>
                  <a:schemeClr val="bg1"/>
                </a:solidFill>
                <a:latin typeface="Arial" charset="0"/>
                <a:ea typeface="ＭＳ Ｐゴシック" charset="-128"/>
                <a:cs typeface="ＭＳ Ｐゴシック" charset="-128"/>
              </a:rPr>
              <a:t>Tapestries / rugs</a:t>
            </a:r>
          </a:p>
          <a:p>
            <a:pPr>
              <a:defRPr/>
            </a:pPr>
            <a:r>
              <a:rPr lang="en-US" sz="2800" b="1" dirty="0">
                <a:solidFill>
                  <a:schemeClr val="bg1"/>
                </a:solidFill>
                <a:latin typeface="Arial" charset="0"/>
                <a:ea typeface="ＭＳ Ｐゴシック" charset="-128"/>
                <a:cs typeface="ＭＳ Ｐゴシック" charset="-128"/>
              </a:rPr>
              <a:t>Fashion gold and silver goods</a:t>
            </a:r>
          </a:p>
          <a:p>
            <a:pPr>
              <a:defRPr/>
            </a:pPr>
            <a:r>
              <a:rPr lang="en-US" sz="2800" b="1" dirty="0">
                <a:solidFill>
                  <a:schemeClr val="bg1"/>
                </a:solidFill>
                <a:latin typeface="Arial" charset="0"/>
                <a:ea typeface="ＭＳ Ｐゴシック" charset="-128"/>
                <a:cs typeface="ＭＳ Ｐゴシック" charset="-128"/>
              </a:rPr>
              <a:t>Cut gems and manufactured textiles</a:t>
            </a:r>
          </a:p>
          <a:p>
            <a:pPr>
              <a:buFontTx/>
              <a:buNone/>
              <a:defRPr/>
            </a:pPr>
            <a:endParaRPr lang="en-US" sz="2800" b="1" dirty="0">
              <a:solidFill>
                <a:schemeClr val="bg1"/>
              </a:solidFill>
              <a:latin typeface="Arial" charset="0"/>
              <a:ea typeface="ＭＳ Ｐゴシック" charset="-128"/>
              <a:cs typeface="ＭＳ Ｐゴシック" charset="-128"/>
            </a:endParaRPr>
          </a:p>
          <a:p>
            <a:pPr>
              <a:buFontTx/>
              <a:buNone/>
              <a:defRPr/>
            </a:pPr>
            <a:r>
              <a:rPr lang="en-US" sz="2800" b="1" dirty="0">
                <a:solidFill>
                  <a:schemeClr val="bg1"/>
                </a:solidFill>
                <a:latin typeface="Arial" charset="0"/>
                <a:ea typeface="ＭＳ Ｐゴシック" charset="-128"/>
                <a:cs typeface="ＭＳ Ｐゴシック" charset="-128"/>
              </a:rPr>
              <a:t>TRADE</a:t>
            </a:r>
          </a:p>
          <a:p>
            <a:pPr>
              <a:defRPr/>
            </a:pPr>
            <a:r>
              <a:rPr lang="en-US" sz="2800" b="1" dirty="0">
                <a:solidFill>
                  <a:schemeClr val="bg1"/>
                </a:solidFill>
                <a:latin typeface="Arial" charset="0"/>
                <a:ea typeface="ＭＳ Ｐゴシック" charset="-128"/>
                <a:cs typeface="ＭＳ Ｐゴシック" charset="-128"/>
              </a:rPr>
              <a:t>Key to Babylon</a:t>
            </a:r>
            <a:r>
              <a:rPr lang="fr-FR" sz="2800" b="1" dirty="0">
                <a:solidFill>
                  <a:schemeClr val="bg1"/>
                </a:solidFill>
                <a:latin typeface="Arial" charset="0"/>
                <a:ea typeface="ＭＳ Ｐゴシック" charset="-128"/>
                <a:cs typeface="ＭＳ Ｐゴシック" charset="-128"/>
              </a:rPr>
              <a:t>'</a:t>
            </a:r>
            <a:r>
              <a:rPr lang="en-US" sz="2800" b="1" dirty="0">
                <a:solidFill>
                  <a:schemeClr val="bg1"/>
                </a:solidFill>
                <a:latin typeface="Arial" charset="0"/>
                <a:ea typeface="ＭＳ Ｐゴシック" charset="-128"/>
                <a:cs typeface="ＭＳ Ｐゴシック" charset="-128"/>
              </a:rPr>
              <a:t>s wealth</a:t>
            </a:r>
          </a:p>
          <a:p>
            <a:pPr>
              <a:defRPr/>
            </a:pPr>
            <a:r>
              <a:rPr lang="en-US" sz="2800" b="1" dirty="0">
                <a:solidFill>
                  <a:schemeClr val="bg1"/>
                </a:solidFill>
                <a:latin typeface="Arial" charset="0"/>
                <a:ea typeface="ＭＳ Ｐゴシック" charset="-128"/>
                <a:cs typeface="ＭＳ Ｐゴシック" charset="-128"/>
              </a:rPr>
              <a:t>Protection from bandits – prosper till 1000 BC </a:t>
            </a:r>
          </a:p>
          <a:p>
            <a:pPr>
              <a:defRPr/>
            </a:pPr>
            <a:r>
              <a:rPr lang="en-US" sz="2800" b="1" dirty="0">
                <a:solidFill>
                  <a:schemeClr val="bg1"/>
                </a:solidFill>
                <a:latin typeface="Arial" charset="0"/>
                <a:ea typeface="ＭＳ Ｐゴシック" charset="-128"/>
                <a:cs typeface="ＭＳ Ｐゴシック" charset="-128"/>
              </a:rPr>
              <a:t>Taxation on the people</a:t>
            </a:r>
          </a:p>
        </p:txBody>
      </p:sp>
      <p:sp>
        <p:nvSpPr>
          <p:cNvPr id="551940" name="WordArt 3"/>
          <p:cNvSpPr>
            <a:spLocks noChangeArrowheads="1" noChangeShapeType="1" noTextEdit="1"/>
          </p:cNvSpPr>
          <p:nvPr/>
        </p:nvSpPr>
        <p:spPr bwMode="auto">
          <a:xfrm>
            <a:off x="4191000" y="228600"/>
            <a:ext cx="4800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sp>
        <p:nvSpPr>
          <p:cNvPr id="551941"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551942" name="Picture 5"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999163"/>
            <a:ext cx="87630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3" end="3"/>
                                            </p:txEl>
                                          </p:spTgt>
                                        </p:tgtEl>
                                        <p:attrNameLst>
                                          <p:attrName>style.visibility</p:attrName>
                                        </p:attrNameLst>
                                      </p:cBhvr>
                                      <p:to>
                                        <p:strVal val="visible"/>
                                      </p:to>
                                    </p:set>
                                    <p:anim calcmode="lin" valueType="num">
                                      <p:cBhvr additive="base">
                                        <p:cTn id="29" dur="500" fill="hold"/>
                                        <p:tgtEl>
                                          <p:spTgt spid="8397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5" end="5"/>
                                            </p:txEl>
                                          </p:spTgt>
                                        </p:tgtEl>
                                        <p:attrNameLst>
                                          <p:attrName>style.visibility</p:attrName>
                                        </p:attrNameLst>
                                      </p:cBhvr>
                                      <p:to>
                                        <p:strVal val="visible"/>
                                      </p:to>
                                    </p:set>
                                    <p:anim calcmode="lin" valueType="num">
                                      <p:cBhvr additive="base">
                                        <p:cTn id="35"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6" end="6"/>
                                            </p:txEl>
                                          </p:spTgt>
                                        </p:tgtEl>
                                        <p:attrNameLst>
                                          <p:attrName>style.visibility</p:attrName>
                                        </p:attrNameLst>
                                      </p:cBhvr>
                                      <p:to>
                                        <p:strVal val="visible"/>
                                      </p:to>
                                    </p:set>
                                    <p:anim calcmode="lin" valueType="num">
                                      <p:cBhvr additive="base">
                                        <p:cTn id="41"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7" end="7"/>
                                            </p:txEl>
                                          </p:spTgt>
                                        </p:tgtEl>
                                        <p:attrNameLst>
                                          <p:attrName>style.visibility</p:attrName>
                                        </p:attrNameLst>
                                      </p:cBhvr>
                                      <p:to>
                                        <p:strVal val="visible"/>
                                      </p:to>
                                    </p:set>
                                    <p:anim calcmode="lin" valueType="num">
                                      <p:cBhvr additive="base">
                                        <p:cTn id="47"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83970">
                                            <p:txEl>
                                              <p:pRg st="8" end="8"/>
                                            </p:txEl>
                                          </p:spTgt>
                                        </p:tgtEl>
                                        <p:attrNameLst>
                                          <p:attrName>style.visibility</p:attrName>
                                        </p:attrNameLst>
                                      </p:cBhvr>
                                      <p:to>
                                        <p:strVal val="visible"/>
                                      </p:to>
                                    </p:set>
                                    <p:anim calcmode="lin" valueType="num">
                                      <p:cBhvr additive="base">
                                        <p:cTn id="53"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61" name="Picture 1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09600" y="914400"/>
            <a:ext cx="8153400" cy="527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2"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00"/>
              </a:solidFill>
              <a:latin typeface="Times New Roman" charset="0"/>
            </a:endParaRPr>
          </a:p>
        </p:txBody>
      </p:sp>
      <p:sp>
        <p:nvSpPr>
          <p:cNvPr id="552963"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00"/>
              </a:solidFill>
              <a:latin typeface="Times New Roman" charset="0"/>
            </a:endParaRPr>
          </a:p>
        </p:txBody>
      </p:sp>
      <p:pic>
        <p:nvPicPr>
          <p:cNvPr id="552964" name="Picture 4" descr="Israel &amp; Babylon Tit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5" name="Picture 5" descr="Before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6" name="Picture 6" descr="The Exile Perio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7" name="Picture 7" descr="After the Exil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8" name="Picture 8" descr="Home">
            <a:hlinkClick r:id="rId8" action="ppaction://hlinksldjump"/>
          </p:cNvPr>
          <p:cNvPicPr>
            <a:picLocks noGrp="1" noChangeAspect="1" noChangeArrowheads="1"/>
          </p:cNvPicPr>
          <p:nvPr>
            <p:ph sz="half" idx="1"/>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552969"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i="1" u="sng">
                <a:solidFill>
                  <a:srgbClr val="000000"/>
                </a:solidFill>
                <a:effectLst>
                  <a:outerShdw blurRad="38100" dist="38100" dir="2700000" algn="tl">
                    <a:srgbClr val="DDDDDD"/>
                  </a:outerShdw>
                </a:effectLst>
                <a:latin typeface="Arial" charset="0"/>
              </a:rPr>
              <a:t>Why the Exile?</a:t>
            </a: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lgn="ctr">
              <a:defRPr/>
            </a:pPr>
            <a:endParaRPr lang="en-US" sz="2400">
              <a:solidFill>
                <a:srgbClr val="000000"/>
              </a:solidFill>
              <a:latin typeface="Times New Roman" pitchFamily="-112" charset="0"/>
            </a:endParaRPr>
          </a:p>
        </p:txBody>
      </p:sp>
      <p:sp>
        <p:nvSpPr>
          <p:cNvPr id="18443" name="Text Box 11"/>
          <p:cNvSpPr txBox="1">
            <a:spLocks noChangeArrowheads="1"/>
          </p:cNvSpPr>
          <p:nvPr/>
        </p:nvSpPr>
        <p:spPr bwMode="auto">
          <a:xfrm>
            <a:off x="468313" y="3671888"/>
            <a:ext cx="8135937" cy="2493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i="1" dirty="0">
                <a:solidFill>
                  <a:srgbClr val="FFFFFF"/>
                </a:solidFill>
                <a:effectLst>
                  <a:outerShdw blurRad="50800" dist="38100" dir="2700000" algn="tl">
                    <a:srgbClr val="000000">
                      <a:alpha val="43000"/>
                    </a:srgbClr>
                  </a:outerShdw>
                </a:effectLst>
                <a:latin typeface="Arial" pitchFamily="-112" charset="0"/>
              </a:rPr>
              <a:t>Ezra 5:12  </a:t>
            </a:r>
          </a:p>
          <a:p>
            <a:pPr eaLnBrk="1" hangingPunct="1">
              <a:spcBef>
                <a:spcPct val="50000"/>
              </a:spcBef>
              <a:defRPr/>
            </a:pPr>
            <a:r>
              <a:rPr lang="en-US" sz="2400" b="1" i="1" dirty="0">
                <a:solidFill>
                  <a:srgbClr val="FFFFFF"/>
                </a:solidFill>
                <a:effectLst>
                  <a:outerShdw blurRad="50800" dist="38100" dir="2700000" algn="tl">
                    <a:srgbClr val="000000">
                      <a:alpha val="43000"/>
                    </a:srgbClr>
                  </a:outerShdw>
                </a:effectLst>
                <a:latin typeface="Arial" pitchFamily="-112" charset="0"/>
              </a:rPr>
              <a:t>But after that our fathers had provoked the God of heaven unto wrath, he gave them into the hand of Nebuchadnezzar king of Babylon, the Chaldean, who destroyed this house, and carried the people away into Babylon.</a:t>
            </a:r>
            <a:r>
              <a:rPr lang="en-US" b="1" dirty="0">
                <a:solidFill>
                  <a:srgbClr val="FFFFFF"/>
                </a:solidFill>
                <a:effectLst>
                  <a:outerShdw blurRad="50800" dist="38100" dir="2700000">
                    <a:srgbClr val="000000">
                      <a:alpha val="43000"/>
                    </a:srgbClr>
                  </a:outerShdw>
                </a:effectLst>
                <a:latin typeface="Arial" pitchFamily="-112"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SA" sz="3600" b="1" dirty="0">
                <a:solidFill>
                  <a:schemeClr val="bg1"/>
                </a:solidFill>
                <a:effectLst>
                  <a:glow rad="101600">
                    <a:schemeClr val="tx1">
                      <a:alpha val="99000"/>
                    </a:schemeClr>
                  </a:glow>
                </a:effectLst>
                <a:latin typeface="Arial"/>
                <a:cs typeface="Arial"/>
              </a:rPr>
              <a:t>البعد العهدي</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بينما يُتمّم العهد القديم بتأديب أورشليم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وعد الله بعهد جديد (٣٦-٣٧)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يكون فيه الروح القدس عاملاً ونافذاً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بدلاً من القانون (٣٦: ٢٤-٢٦)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لإظهار سيادته (٣٦: ٣٨)</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923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charset="0"/>
                <a:ea typeface="ＭＳ Ｐゴシック" charset="0"/>
                <a:cs typeface="ＭＳ Ｐゴシック" charset="0"/>
              </a:rPr>
              <a:t>دعونا ندرس</a:t>
            </a:r>
            <a:br>
              <a:rPr lang="ar-JO" sz="5400" b="1" dirty="0">
                <a:solidFill>
                  <a:schemeClr val="tx1"/>
                </a:solidFill>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متوقعاً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60070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متوقع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71282" y="1596174"/>
            <a:ext cx="7620000" cy="5003800"/>
          </a:xfrm>
          <a:prstGeom prst="rect">
            <a:avLst/>
          </a:prstGeom>
        </p:spPr>
      </p:pic>
    </p:spTree>
    <p:extLst>
      <p:ext uri="{BB962C8B-B14F-4D97-AF65-F5344CB8AC3E}">
        <p14:creationId xmlns:p14="http://schemas.microsoft.com/office/powerpoint/2010/main" val="2692748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r>
              <a:rPr lang="ar-JO" sz="3600" b="1" i="1" dirty="0">
                <a:latin typeface="Arial" panose="020B0604020202020204" pitchFamily="34" charset="0"/>
                <a:ea typeface="ＭＳ Ｐゴシック" charset="0"/>
                <a:cs typeface="Arial" panose="020B0604020202020204" pitchFamily="34" charset="0"/>
              </a:rPr>
              <a:t>متى رأيت المجد يغادر ؟</a:t>
            </a:r>
            <a:endParaRPr lang="en-US" sz="3600" b="1" i="1" dirty="0">
              <a:latin typeface="Arial" panose="020B0604020202020204" pitchFamily="34" charset="0"/>
              <a:ea typeface="ＭＳ Ｐゴシック" charset="0"/>
              <a:cs typeface="Arial" panose="020B0604020202020204" pitchFamily="34" charset="0"/>
            </a:endParaRP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txBox="1">
            <a:spLocks/>
          </p:cNvSpPr>
          <p:nvPr/>
        </p:nvSpPr>
        <p:spPr bwMode="auto">
          <a:xfrm>
            <a:off x="14019" y="2755075"/>
            <a:ext cx="9074150" cy="146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800100">
                    <a:srgbClr val="000000"/>
                  </a:glow>
                </a:effectLst>
                <a:uLnTx/>
                <a:uFillTx/>
                <a:latin typeface="Arial" panose="020B0604020202020204" pitchFamily="34" charset="0"/>
                <a:ea typeface="ＭＳ Ｐゴシック" charset="0"/>
                <a:cs typeface="Arial" panose="020B0604020202020204" pitchFamily="34" charset="0"/>
              </a:rPr>
              <a:t>المجد</a:t>
            </a:r>
            <a:endParaRPr kumimoji="0" lang="en-US" sz="6000" b="1" i="0" u="none" strike="noStrike" kern="1200" cap="none" spc="0" normalizeH="0" baseline="0" noProof="0" dirty="0">
              <a:ln>
                <a:noFill/>
              </a:ln>
              <a:solidFill>
                <a:srgbClr val="FFFFFF"/>
              </a:solidFill>
              <a:effectLst>
                <a:glow rad="800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702085"/>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1C9921D-B014-135C-782A-F834E690E6AA}"/>
              </a:ext>
            </a:extLst>
          </p:cNvPr>
          <p:cNvGrpSpPr/>
          <p:nvPr/>
        </p:nvGrpSpPr>
        <p:grpSpPr>
          <a:xfrm>
            <a:off x="-26505" y="764704"/>
            <a:ext cx="9182923" cy="5616624"/>
            <a:chOff x="-26505" y="764704"/>
            <a:chExt cx="9182923" cy="5616624"/>
          </a:xfrm>
        </p:grpSpPr>
        <p:pic>
          <p:nvPicPr>
            <p:cNvPr id="3" name="Picture 2">
              <a:extLst>
                <a:ext uri="{FF2B5EF4-FFF2-40B4-BE49-F238E27FC236}">
                  <a16:creationId xmlns:a16="http://schemas.microsoft.com/office/drawing/2014/main" id="{D657A9AF-3909-4892-07AD-ECA88E6449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5" y="764704"/>
              <a:ext cx="9182923" cy="5616624"/>
            </a:xfrm>
            <a:prstGeom prst="rect">
              <a:avLst/>
            </a:prstGeom>
          </p:spPr>
        </p:pic>
        <p:sp>
          <p:nvSpPr>
            <p:cNvPr id="2" name="Rectangle 1">
              <a:extLst>
                <a:ext uri="{FF2B5EF4-FFF2-40B4-BE49-F238E27FC236}">
                  <a16:creationId xmlns:a16="http://schemas.microsoft.com/office/drawing/2014/main" id="{0C04A164-8D65-5E52-87F0-7CB1CF69ADDE}"/>
                </a:ext>
              </a:extLst>
            </p:cNvPr>
            <p:cNvSpPr/>
            <p:nvPr/>
          </p:nvSpPr>
          <p:spPr bwMode="auto">
            <a:xfrm>
              <a:off x="310897" y="1240172"/>
              <a:ext cx="8653591" cy="460636"/>
            </a:xfrm>
            <a:prstGeom prst="rect">
              <a:avLst/>
            </a:prstGeom>
            <a:solidFill>
              <a:srgbClr val="D523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7" name="Rectangle 16">
              <a:extLst>
                <a:ext uri="{FF2B5EF4-FFF2-40B4-BE49-F238E27FC236}">
                  <a16:creationId xmlns:a16="http://schemas.microsoft.com/office/drawing/2014/main" id="{CFED7088-6B83-06B6-9662-CEDBEF7B5979}"/>
                </a:ext>
              </a:extLst>
            </p:cNvPr>
            <p:cNvSpPr/>
            <p:nvPr/>
          </p:nvSpPr>
          <p:spPr bwMode="auto">
            <a:xfrm>
              <a:off x="177516" y="2742897"/>
              <a:ext cx="1802196"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1" name="Rectangle 20">
              <a:extLst>
                <a:ext uri="{FF2B5EF4-FFF2-40B4-BE49-F238E27FC236}">
                  <a16:creationId xmlns:a16="http://schemas.microsoft.com/office/drawing/2014/main" id="{15AEB1D9-665B-CE0B-44FD-74F2732E3765}"/>
                </a:ext>
              </a:extLst>
            </p:cNvPr>
            <p:cNvSpPr/>
            <p:nvPr/>
          </p:nvSpPr>
          <p:spPr bwMode="auto">
            <a:xfrm>
              <a:off x="177516" y="2244583"/>
              <a:ext cx="2196608" cy="478115"/>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6" name="Rectangle 25">
              <a:extLst>
                <a:ext uri="{FF2B5EF4-FFF2-40B4-BE49-F238E27FC236}">
                  <a16:creationId xmlns:a16="http://schemas.microsoft.com/office/drawing/2014/main" id="{EE245FCE-597E-4B58-1E91-BA2F03F1DC6B}"/>
                </a:ext>
              </a:extLst>
            </p:cNvPr>
            <p:cNvSpPr/>
            <p:nvPr/>
          </p:nvSpPr>
          <p:spPr bwMode="auto">
            <a:xfrm>
              <a:off x="177516" y="3199370"/>
              <a:ext cx="2187643" cy="238661"/>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7" name="Rectangle 26">
              <a:extLst>
                <a:ext uri="{FF2B5EF4-FFF2-40B4-BE49-F238E27FC236}">
                  <a16:creationId xmlns:a16="http://schemas.microsoft.com/office/drawing/2014/main" id="{594DF6C1-30B6-B4C2-4AB0-87CFB15F6C7C}"/>
                </a:ext>
              </a:extLst>
            </p:cNvPr>
            <p:cNvSpPr/>
            <p:nvPr/>
          </p:nvSpPr>
          <p:spPr bwMode="auto">
            <a:xfrm>
              <a:off x="177516" y="4005064"/>
              <a:ext cx="2187643" cy="238661"/>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8" name="Rectangle 27">
              <a:extLst>
                <a:ext uri="{FF2B5EF4-FFF2-40B4-BE49-F238E27FC236}">
                  <a16:creationId xmlns:a16="http://schemas.microsoft.com/office/drawing/2014/main" id="{96DF12DF-0A03-4E34-DD71-EFE39238EAA9}"/>
                </a:ext>
              </a:extLst>
            </p:cNvPr>
            <p:cNvSpPr/>
            <p:nvPr/>
          </p:nvSpPr>
          <p:spPr bwMode="auto">
            <a:xfrm>
              <a:off x="177516" y="3549721"/>
              <a:ext cx="2089788"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9" name="Rectangle 28">
              <a:extLst>
                <a:ext uri="{FF2B5EF4-FFF2-40B4-BE49-F238E27FC236}">
                  <a16:creationId xmlns:a16="http://schemas.microsoft.com/office/drawing/2014/main" id="{C0A009C3-C0D6-B22A-312A-03FC047CE750}"/>
                </a:ext>
              </a:extLst>
            </p:cNvPr>
            <p:cNvSpPr/>
            <p:nvPr/>
          </p:nvSpPr>
          <p:spPr bwMode="auto">
            <a:xfrm>
              <a:off x="177516" y="1858951"/>
              <a:ext cx="3096343"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31" name="Rectangle 30">
              <a:extLst>
                <a:ext uri="{FF2B5EF4-FFF2-40B4-BE49-F238E27FC236}">
                  <a16:creationId xmlns:a16="http://schemas.microsoft.com/office/drawing/2014/main" id="{58DB6A1A-E12E-B2CE-0DA3-3EB5BDC98F22}"/>
                </a:ext>
              </a:extLst>
            </p:cNvPr>
            <p:cNvSpPr/>
            <p:nvPr/>
          </p:nvSpPr>
          <p:spPr bwMode="auto">
            <a:xfrm>
              <a:off x="177516" y="4451239"/>
              <a:ext cx="2089788" cy="3459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5" y="6381328"/>
            <a:ext cx="9182922"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rPr>
              <a:t>Barna, "New Insights into the Generation of Growing Influence: Millennials in America," 2021</a:t>
            </a:r>
          </a:p>
        </p:txBody>
      </p:sp>
      <p:sp>
        <p:nvSpPr>
          <p:cNvPr id="265219" name="Title 2"/>
          <p:cNvSpPr>
            <a:spLocks noGrp="1"/>
          </p:cNvSpPr>
          <p:nvPr>
            <p:ph type="title" idx="4294967295"/>
          </p:nvPr>
        </p:nvSpPr>
        <p:spPr>
          <a:xfrm>
            <a:off x="0" y="0"/>
            <a:ext cx="9144000" cy="665163"/>
          </a:xfrm>
          <a:solidFill>
            <a:schemeClr val="bg1"/>
          </a:solidFill>
          <a:ln>
            <a:noFill/>
          </a:ln>
        </p:spPr>
        <p:txBody>
          <a:bodyPr/>
          <a:lstStyle/>
          <a:p>
            <a:pPr marL="65088" algn="l"/>
            <a:r>
              <a:rPr lang="en-US" sz="3200" i="1" dirty="0">
                <a:solidFill>
                  <a:schemeClr val="tx1"/>
                </a:solidFill>
                <a:latin typeface="Times New Roman" panose="02020603050405020304" pitchFamily="18" charset="0"/>
                <a:ea typeface="Osaka" charset="0"/>
                <a:cs typeface="Times New Roman" panose="02020603050405020304" pitchFamily="18" charset="0"/>
              </a:rPr>
              <a:t>The Worldviews Heavily Relied Upon by Generation</a:t>
            </a:r>
          </a:p>
        </p:txBody>
      </p:sp>
      <p:sp>
        <p:nvSpPr>
          <p:cNvPr id="4" name="Oval 3">
            <a:extLst>
              <a:ext uri="{FF2B5EF4-FFF2-40B4-BE49-F238E27FC236}">
                <a16:creationId xmlns:a16="http://schemas.microsoft.com/office/drawing/2014/main" id="{13B01D4F-43F0-EADC-0AFE-E49CB1262ED4}"/>
              </a:ext>
            </a:extLst>
          </p:cNvPr>
          <p:cNvSpPr/>
          <p:nvPr/>
        </p:nvSpPr>
        <p:spPr bwMode="auto">
          <a:xfrm>
            <a:off x="3685870" y="1772816"/>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3685870" y="2235524"/>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8" name="Title 2">
            <a:extLst>
              <a:ext uri="{FF2B5EF4-FFF2-40B4-BE49-F238E27FC236}">
                <a16:creationId xmlns:a16="http://schemas.microsoft.com/office/drawing/2014/main" id="{5B060A86-D975-67E3-A958-B9401D28631B}"/>
              </a:ext>
            </a:extLst>
          </p:cNvPr>
          <p:cNvSpPr txBox="1">
            <a:spLocks/>
          </p:cNvSpPr>
          <p:nvPr/>
        </p:nvSpPr>
        <p:spPr bwMode="auto">
          <a:xfrm>
            <a:off x="3629812" y="720080"/>
            <a:ext cx="1078231"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20-38</a:t>
            </a:r>
          </a:p>
        </p:txBody>
      </p:sp>
      <p:sp>
        <p:nvSpPr>
          <p:cNvPr id="9" name="Title 2">
            <a:extLst>
              <a:ext uri="{FF2B5EF4-FFF2-40B4-BE49-F238E27FC236}">
                <a16:creationId xmlns:a16="http://schemas.microsoft.com/office/drawing/2014/main" id="{57F6D66A-7D40-1C7C-AEC9-F7A2007D5F31}"/>
              </a:ext>
            </a:extLst>
          </p:cNvPr>
          <p:cNvSpPr txBox="1">
            <a:spLocks/>
          </p:cNvSpPr>
          <p:nvPr/>
        </p:nvSpPr>
        <p:spPr bwMode="auto">
          <a:xfrm>
            <a:off x="2195736" y="720080"/>
            <a:ext cx="1137127"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Age:</a:t>
            </a:r>
          </a:p>
        </p:txBody>
      </p:sp>
      <p:sp>
        <p:nvSpPr>
          <p:cNvPr id="10" name="Title 2">
            <a:extLst>
              <a:ext uri="{FF2B5EF4-FFF2-40B4-BE49-F238E27FC236}">
                <a16:creationId xmlns:a16="http://schemas.microsoft.com/office/drawing/2014/main" id="{7FA28063-788F-CE87-7FEF-6D495AA5373A}"/>
              </a:ext>
            </a:extLst>
          </p:cNvPr>
          <p:cNvSpPr txBox="1">
            <a:spLocks/>
          </p:cNvSpPr>
          <p:nvPr/>
        </p:nvSpPr>
        <p:spPr bwMode="auto">
          <a:xfrm>
            <a:off x="6439068" y="720080"/>
            <a:ext cx="1078231"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52-76</a:t>
            </a:r>
          </a:p>
        </p:txBody>
      </p:sp>
      <p:sp>
        <p:nvSpPr>
          <p:cNvPr id="11" name="Title 2">
            <a:extLst>
              <a:ext uri="{FF2B5EF4-FFF2-40B4-BE49-F238E27FC236}">
                <a16:creationId xmlns:a16="http://schemas.microsoft.com/office/drawing/2014/main" id="{F78F76A1-6EF3-ED92-307B-571EA470DDBA}"/>
              </a:ext>
            </a:extLst>
          </p:cNvPr>
          <p:cNvSpPr txBox="1">
            <a:spLocks/>
          </p:cNvSpPr>
          <p:nvPr/>
        </p:nvSpPr>
        <p:spPr bwMode="auto">
          <a:xfrm>
            <a:off x="5004992" y="720080"/>
            <a:ext cx="1137127"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39-51</a:t>
            </a:r>
          </a:p>
        </p:txBody>
      </p:sp>
      <p:sp>
        <p:nvSpPr>
          <p:cNvPr id="12" name="Title 2">
            <a:extLst>
              <a:ext uri="{FF2B5EF4-FFF2-40B4-BE49-F238E27FC236}">
                <a16:creationId xmlns:a16="http://schemas.microsoft.com/office/drawing/2014/main" id="{87BA719F-9009-6D8B-5C71-BDD4CAE893D7}"/>
              </a:ext>
            </a:extLst>
          </p:cNvPr>
          <p:cNvSpPr txBox="1">
            <a:spLocks/>
          </p:cNvSpPr>
          <p:nvPr/>
        </p:nvSpPr>
        <p:spPr bwMode="auto">
          <a:xfrm>
            <a:off x="7814249" y="720080"/>
            <a:ext cx="1078231"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Osaka"/>
              </a:rPr>
              <a:t>77-95</a:t>
            </a:r>
          </a:p>
        </p:txBody>
      </p:sp>
      <p:grpSp>
        <p:nvGrpSpPr>
          <p:cNvPr id="32" name="Group 31">
            <a:extLst>
              <a:ext uri="{FF2B5EF4-FFF2-40B4-BE49-F238E27FC236}">
                <a16:creationId xmlns:a16="http://schemas.microsoft.com/office/drawing/2014/main" id="{9E278505-B130-C1E3-A17A-84A590CAC105}"/>
              </a:ext>
            </a:extLst>
          </p:cNvPr>
          <p:cNvGrpSpPr/>
          <p:nvPr/>
        </p:nvGrpSpPr>
        <p:grpSpPr>
          <a:xfrm>
            <a:off x="102777" y="1168344"/>
            <a:ext cx="8936492" cy="3580833"/>
            <a:chOff x="102777" y="1168344"/>
            <a:chExt cx="8936492" cy="3580833"/>
          </a:xfrm>
        </p:grpSpPr>
        <p:sp>
          <p:nvSpPr>
            <p:cNvPr id="13" name="Title 2">
              <a:extLst>
                <a:ext uri="{FF2B5EF4-FFF2-40B4-BE49-F238E27FC236}">
                  <a16:creationId xmlns:a16="http://schemas.microsoft.com/office/drawing/2014/main" id="{7452E98D-2B5C-6232-4FD9-B90F75CF322E}"/>
                </a:ext>
              </a:extLst>
            </p:cNvPr>
            <p:cNvSpPr txBox="1">
              <a:spLocks/>
            </p:cNvSpPr>
            <p:nvPr/>
          </p:nvSpPr>
          <p:spPr bwMode="auto">
            <a:xfrm>
              <a:off x="102777" y="1777738"/>
              <a:ext cx="3691759" cy="435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Moralistic Therapeutic Deism</a:t>
              </a:r>
            </a:p>
          </p:txBody>
        </p:sp>
        <p:sp>
          <p:nvSpPr>
            <p:cNvPr id="14" name="Title 2">
              <a:extLst>
                <a:ext uri="{FF2B5EF4-FFF2-40B4-BE49-F238E27FC236}">
                  <a16:creationId xmlns:a16="http://schemas.microsoft.com/office/drawing/2014/main" id="{5A097449-B16A-FF9A-AE50-51837A4384E6}"/>
                </a:ext>
              </a:extLst>
            </p:cNvPr>
            <p:cNvSpPr txBox="1">
              <a:spLocks/>
            </p:cNvSpPr>
            <p:nvPr/>
          </p:nvSpPr>
          <p:spPr bwMode="auto">
            <a:xfrm>
              <a:off x="102777" y="2247551"/>
              <a:ext cx="3691759" cy="473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Biblical Theism</a:t>
              </a:r>
              <a:b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b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(or Biblical Worldview)</a:t>
              </a:r>
            </a:p>
          </p:txBody>
        </p:sp>
        <p:sp>
          <p:nvSpPr>
            <p:cNvPr id="15" name="Title 2">
              <a:extLst>
                <a:ext uri="{FF2B5EF4-FFF2-40B4-BE49-F238E27FC236}">
                  <a16:creationId xmlns:a16="http://schemas.microsoft.com/office/drawing/2014/main" id="{A22AE69B-8E0C-96F1-6816-BA328ADE7E86}"/>
                </a:ext>
              </a:extLst>
            </p:cNvPr>
            <p:cNvSpPr txBox="1">
              <a:spLocks/>
            </p:cNvSpPr>
            <p:nvPr/>
          </p:nvSpPr>
          <p:spPr bwMode="auto">
            <a:xfrm>
              <a:off x="6142118" y="1168344"/>
              <a:ext cx="1554981"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Boomers</a:t>
              </a:r>
            </a:p>
          </p:txBody>
        </p:sp>
        <p:sp>
          <p:nvSpPr>
            <p:cNvPr id="16" name="Title 2">
              <a:extLst>
                <a:ext uri="{FF2B5EF4-FFF2-40B4-BE49-F238E27FC236}">
                  <a16:creationId xmlns:a16="http://schemas.microsoft.com/office/drawing/2014/main" id="{D8180A08-86B3-B69D-03A7-2572D984AF23}"/>
                </a:ext>
              </a:extLst>
            </p:cNvPr>
            <p:cNvSpPr txBox="1">
              <a:spLocks/>
            </p:cNvSpPr>
            <p:nvPr/>
          </p:nvSpPr>
          <p:spPr bwMode="auto">
            <a:xfrm>
              <a:off x="7517299" y="1168344"/>
              <a:ext cx="1521970"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Builders</a:t>
              </a:r>
            </a:p>
          </p:txBody>
        </p:sp>
        <p:sp>
          <p:nvSpPr>
            <p:cNvPr id="18" name="Title 2">
              <a:extLst>
                <a:ext uri="{FF2B5EF4-FFF2-40B4-BE49-F238E27FC236}">
                  <a16:creationId xmlns:a16="http://schemas.microsoft.com/office/drawing/2014/main" id="{A0DC9B13-65D7-9F61-2424-F63153E45A3E}"/>
                </a:ext>
              </a:extLst>
            </p:cNvPr>
            <p:cNvSpPr txBox="1">
              <a:spLocks/>
            </p:cNvSpPr>
            <p:nvPr/>
          </p:nvSpPr>
          <p:spPr bwMode="auto">
            <a:xfrm>
              <a:off x="3273859" y="1168344"/>
              <a:ext cx="1635218"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Mill</a:t>
              </a:r>
            </a:p>
          </p:txBody>
        </p:sp>
        <p:sp>
          <p:nvSpPr>
            <p:cNvPr id="19" name="Title 2">
              <a:extLst>
                <a:ext uri="{FF2B5EF4-FFF2-40B4-BE49-F238E27FC236}">
                  <a16:creationId xmlns:a16="http://schemas.microsoft.com/office/drawing/2014/main" id="{D29FFF22-8C6D-3916-AE3C-356D89D1D07B}"/>
                </a:ext>
              </a:extLst>
            </p:cNvPr>
            <p:cNvSpPr txBox="1">
              <a:spLocks/>
            </p:cNvSpPr>
            <p:nvPr/>
          </p:nvSpPr>
          <p:spPr bwMode="auto">
            <a:xfrm>
              <a:off x="4799948" y="1168344"/>
              <a:ext cx="1451298"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GenX</a:t>
              </a:r>
            </a:p>
          </p:txBody>
        </p:sp>
        <p:sp>
          <p:nvSpPr>
            <p:cNvPr id="20" name="Title 2">
              <a:extLst>
                <a:ext uri="{FF2B5EF4-FFF2-40B4-BE49-F238E27FC236}">
                  <a16:creationId xmlns:a16="http://schemas.microsoft.com/office/drawing/2014/main" id="{1B417C11-6E34-EFE6-E025-78B9E01E3704}"/>
                </a:ext>
              </a:extLst>
            </p:cNvPr>
            <p:cNvSpPr txBox="1">
              <a:spLocks/>
            </p:cNvSpPr>
            <p:nvPr/>
          </p:nvSpPr>
          <p:spPr bwMode="auto">
            <a:xfrm>
              <a:off x="230454" y="1176354"/>
              <a:ext cx="3455416"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Percentage who rely heavily </a:t>
              </a:r>
              <a:br>
                <a:rPr kumimoji="0" lang="en-US" sz="20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br>
              <a:r>
                <a:rPr kumimoji="0" lang="en-US" sz="20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on the worldview shown</a:t>
              </a:r>
            </a:p>
          </p:txBody>
        </p:sp>
        <p:sp>
          <p:nvSpPr>
            <p:cNvPr id="22" name="Title 2">
              <a:extLst>
                <a:ext uri="{FF2B5EF4-FFF2-40B4-BE49-F238E27FC236}">
                  <a16:creationId xmlns:a16="http://schemas.microsoft.com/office/drawing/2014/main" id="{E2507AF0-D676-1239-CCE6-95EAC2DBF90F}"/>
                </a:ext>
              </a:extLst>
            </p:cNvPr>
            <p:cNvSpPr txBox="1">
              <a:spLocks/>
            </p:cNvSpPr>
            <p:nvPr/>
          </p:nvSpPr>
          <p:spPr bwMode="auto">
            <a:xfrm>
              <a:off x="102777" y="2789779"/>
              <a:ext cx="3691759" cy="351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Postmodernism</a:t>
              </a:r>
            </a:p>
          </p:txBody>
        </p:sp>
        <p:sp>
          <p:nvSpPr>
            <p:cNvPr id="23" name="Title 2">
              <a:extLst>
                <a:ext uri="{FF2B5EF4-FFF2-40B4-BE49-F238E27FC236}">
                  <a16:creationId xmlns:a16="http://schemas.microsoft.com/office/drawing/2014/main" id="{49BF827E-84F8-28E6-0016-45D356D8B2D1}"/>
                </a:ext>
              </a:extLst>
            </p:cNvPr>
            <p:cNvSpPr txBox="1">
              <a:spLocks/>
            </p:cNvSpPr>
            <p:nvPr/>
          </p:nvSpPr>
          <p:spPr bwMode="auto">
            <a:xfrm>
              <a:off x="102777" y="3222345"/>
              <a:ext cx="3691759" cy="290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Secular Humanism</a:t>
              </a:r>
            </a:p>
          </p:txBody>
        </p:sp>
        <p:sp>
          <p:nvSpPr>
            <p:cNvPr id="24" name="Title 2">
              <a:extLst>
                <a:ext uri="{FF2B5EF4-FFF2-40B4-BE49-F238E27FC236}">
                  <a16:creationId xmlns:a16="http://schemas.microsoft.com/office/drawing/2014/main" id="{4CB14F3F-7041-9F57-2FF8-66D526BE8CD2}"/>
                </a:ext>
              </a:extLst>
            </p:cNvPr>
            <p:cNvSpPr txBox="1">
              <a:spLocks/>
            </p:cNvSpPr>
            <p:nvPr/>
          </p:nvSpPr>
          <p:spPr bwMode="auto">
            <a:xfrm>
              <a:off x="102777" y="3593883"/>
              <a:ext cx="3691759" cy="351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Eastern Mysticism</a:t>
              </a:r>
            </a:p>
          </p:txBody>
        </p:sp>
        <p:sp>
          <p:nvSpPr>
            <p:cNvPr id="25" name="Title 2">
              <a:extLst>
                <a:ext uri="{FF2B5EF4-FFF2-40B4-BE49-F238E27FC236}">
                  <a16:creationId xmlns:a16="http://schemas.microsoft.com/office/drawing/2014/main" id="{DD76BF1A-699F-B834-C1C2-4AA695FD9719}"/>
                </a:ext>
              </a:extLst>
            </p:cNvPr>
            <p:cNvSpPr txBox="1">
              <a:spLocks/>
            </p:cNvSpPr>
            <p:nvPr/>
          </p:nvSpPr>
          <p:spPr bwMode="auto">
            <a:xfrm>
              <a:off x="102777" y="4026449"/>
              <a:ext cx="3691759" cy="290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Nihilism</a:t>
              </a:r>
            </a:p>
          </p:txBody>
        </p:sp>
        <p:sp>
          <p:nvSpPr>
            <p:cNvPr id="33" name="Title 2">
              <a:extLst>
                <a:ext uri="{FF2B5EF4-FFF2-40B4-BE49-F238E27FC236}">
                  <a16:creationId xmlns:a16="http://schemas.microsoft.com/office/drawing/2014/main" id="{50B5CC08-DE2C-D523-3D2E-902832E8BBF8}"/>
                </a:ext>
              </a:extLst>
            </p:cNvPr>
            <p:cNvSpPr txBox="1">
              <a:spLocks/>
            </p:cNvSpPr>
            <p:nvPr/>
          </p:nvSpPr>
          <p:spPr bwMode="auto">
            <a:xfrm>
              <a:off x="102777" y="4397988"/>
              <a:ext cx="3691759" cy="351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Marxism</a:t>
              </a:r>
            </a:p>
          </p:txBody>
        </p:sp>
      </p:grpSp>
    </p:spTree>
    <p:extLst>
      <p:ext uri="{BB962C8B-B14F-4D97-AF65-F5344CB8AC3E}">
        <p14:creationId xmlns:p14="http://schemas.microsoft.com/office/powerpoint/2010/main" val="26937623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Scale>
                                      <p:cBhvr>
                                        <p:cTn id="3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
                                        </p:tgtEl>
                                        <p:attrNameLst>
                                          <p:attrName>ppt_x</p:attrName>
                                          <p:attrName>ppt_y</p:attrName>
                                        </p:attrNameLst>
                                      </p:cBhvr>
                                    </p:animMotion>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Scale>
                                      <p:cBhvr>
                                        <p:cTn id="3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7"/>
                                        </p:tgtEl>
                                        <p:attrNameLst>
                                          <p:attrName>ppt_x</p:attrName>
                                          <p:attrName>ppt_y</p:attrName>
                                        </p:attrNameLst>
                                      </p:cBhvr>
                                    </p:animMotion>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DA90-4D9D-0CB6-D4FB-069A0681F16D}"/>
              </a:ext>
            </a:extLst>
          </p:cNvPr>
          <p:cNvSpPr>
            <a:spLocks noGrp="1"/>
          </p:cNvSpPr>
          <p:nvPr>
            <p:ph type="title"/>
          </p:nvPr>
        </p:nvSpPr>
        <p:spPr>
          <a:xfrm>
            <a:off x="107504" y="274638"/>
            <a:ext cx="8856984" cy="1143000"/>
          </a:xfrm>
          <a:gradFill flip="none" rotWithShape="1">
            <a:gsLst>
              <a:gs pos="0">
                <a:schemeClr val="accent1">
                  <a:shade val="30000"/>
                  <a:satMod val="115000"/>
                </a:schemeClr>
              </a:gs>
              <a:gs pos="100000">
                <a:schemeClr val="tx1"/>
              </a:gs>
            </a:gsLst>
            <a:path path="circle">
              <a:fillToRect l="50000" t="50000" r="50000" b="50000"/>
            </a:path>
            <a:tileRect/>
          </a:gradFill>
          <a:effectLst>
            <a:glow rad="228600">
              <a:schemeClr val="accent4">
                <a:satMod val="175000"/>
                <a:alpha val="67677"/>
              </a:schemeClr>
            </a:glow>
          </a:effectLst>
        </p:spPr>
        <p:txBody>
          <a:bodyPr/>
          <a:lstStyle/>
          <a:p>
            <a:r>
              <a:rPr lang="en-US" b="1" dirty="0">
                <a:solidFill>
                  <a:schemeClr val="bg1"/>
                </a:solidFill>
                <a:effectLst>
                  <a:glow rad="139700">
                    <a:schemeClr val="accent4">
                      <a:satMod val="175000"/>
                      <a:alpha val="64000"/>
                    </a:schemeClr>
                  </a:glow>
                </a:effectLst>
              </a:rPr>
              <a:t>Moralistic Therapeutic Deism</a:t>
            </a:r>
          </a:p>
        </p:txBody>
      </p:sp>
      <p:sp>
        <p:nvSpPr>
          <p:cNvPr id="3" name="Content Placeholder 2">
            <a:extLst>
              <a:ext uri="{FF2B5EF4-FFF2-40B4-BE49-F238E27FC236}">
                <a16:creationId xmlns:a16="http://schemas.microsoft.com/office/drawing/2014/main" id="{6BAC297A-2A4C-7735-261E-9C3C05AFA780}"/>
              </a:ext>
            </a:extLst>
          </p:cNvPr>
          <p:cNvSpPr>
            <a:spLocks noGrp="1"/>
          </p:cNvSpPr>
          <p:nvPr>
            <p:ph idx="1"/>
          </p:nvPr>
        </p:nvSpPr>
        <p:spPr>
          <a:xfrm>
            <a:off x="457200" y="1556792"/>
            <a:ext cx="8229600" cy="4813995"/>
          </a:xfrm>
        </p:spPr>
        <p:txBody>
          <a:bodyPr anchor="ctr"/>
          <a:lstStyle/>
          <a:p>
            <a:r>
              <a:rPr lang="en-US" sz="2800" b="1" dirty="0"/>
              <a:t>belief in a God who remains distant from people’s lives </a:t>
            </a:r>
          </a:p>
          <a:p>
            <a:r>
              <a:rPr lang="en-US" sz="2800" b="1" dirty="0"/>
              <a:t>people are supposed to be good to each other (i.e., moral) </a:t>
            </a:r>
          </a:p>
          <a:p>
            <a:r>
              <a:rPr lang="en-US" sz="2800" b="1" dirty="0"/>
              <a:t>the universal purpose of life is being happy and feeling good about oneself </a:t>
            </a:r>
          </a:p>
          <a:p>
            <a:r>
              <a:rPr lang="en-US" sz="2800" b="1" dirty="0"/>
              <a:t>there are no absolute moral truths</a:t>
            </a:r>
          </a:p>
          <a:p>
            <a:r>
              <a:rPr lang="en-US" sz="2800" b="1" dirty="0"/>
              <a:t>God allows “good people” into Heaven</a:t>
            </a:r>
          </a:p>
          <a:p>
            <a:r>
              <a:rPr lang="en-US" sz="2800" b="1" dirty="0"/>
              <a:t>God places very limited demands on people</a:t>
            </a:r>
          </a:p>
        </p:txBody>
      </p:sp>
      <p:sp>
        <p:nvSpPr>
          <p:cNvPr id="4" name="Title 2">
            <a:extLst>
              <a:ext uri="{FF2B5EF4-FFF2-40B4-BE49-F238E27FC236}">
                <a16:creationId xmlns:a16="http://schemas.microsoft.com/office/drawing/2014/main" id="{7F6BE2BF-E1EA-A695-12F4-0C661D513EBB}"/>
              </a:ext>
            </a:extLst>
          </p:cNvPr>
          <p:cNvSpPr txBox="1">
            <a:spLocks/>
          </p:cNvSpPr>
          <p:nvPr/>
        </p:nvSpPr>
        <p:spPr bwMode="auto">
          <a:xfrm>
            <a:off x="-26505" y="6381328"/>
            <a:ext cx="9182922"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cs typeface="+mj-cs"/>
              </a:rPr>
              <a:t>Barna, "New Insights into the Generation of Growing Influence: Millennials in America," 2021, p. 54</a:t>
            </a:r>
          </a:p>
        </p:txBody>
      </p:sp>
    </p:spTree>
    <p:extLst>
      <p:ext uri="{BB962C8B-B14F-4D97-AF65-F5344CB8AC3E}">
        <p14:creationId xmlns:p14="http://schemas.microsoft.com/office/powerpoint/2010/main" val="2555253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ar-JO" sz="4000" b="1" dirty="0">
                <a:latin typeface="Arial" panose="020B0604020202020204" pitchFamily="34" charset="0"/>
                <a:ea typeface="ＭＳ Ｐゴシック" charset="0"/>
                <a:cs typeface="Arial" panose="020B0604020202020204" pitchFamily="34" charset="0"/>
              </a:rPr>
              <a:t>الكلمة المفتاحية في حزقيال</a:t>
            </a:r>
            <a:endParaRPr lang="en-US" sz="4000" b="1" dirty="0">
              <a:latin typeface="Arial" panose="020B0604020202020204" pitchFamily="34" charset="0"/>
              <a:ea typeface="ＭＳ Ｐゴシック" charset="0"/>
              <a:cs typeface="Arial" panose="020B0604020202020204" pitchFamily="34" charset="0"/>
            </a:endParaRPr>
          </a:p>
        </p:txBody>
      </p:sp>
      <p:sp>
        <p:nvSpPr>
          <p:cNvPr id="575491" name="Title 1"/>
          <p:cNvSpPr txBox="1">
            <a:spLocks/>
          </p:cNvSpPr>
          <p:nvPr/>
        </p:nvSpPr>
        <p:spPr bwMode="auto">
          <a:xfrm>
            <a:off x="34925" y="2857500"/>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المجد</a:t>
            </a:r>
            <a:endParaRPr kumimoji="0" lang="en-US" sz="13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5492" name="Text Box 44"/>
          <p:cNvSpPr txBox="1">
            <a:spLocks noChangeArrowheads="1"/>
          </p:cNvSpPr>
          <p:nvPr/>
        </p:nvSpPr>
        <p:spPr bwMode="auto">
          <a:xfrm>
            <a:off x="8459788"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500</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945116547"/>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تتوقع</a:t>
            </a:r>
            <a:r>
              <a:rPr lang="ar-JO" sz="5400" b="1" dirty="0">
                <a:effectLst>
                  <a:glow rad="127000">
                    <a:schemeClr val="tx1"/>
                  </a:glow>
                </a:effectLst>
                <a:latin typeface="Arial" charset="0"/>
                <a:ea typeface="ＭＳ Ｐゴシック" charset="0"/>
                <a:cs typeface="ＭＳ Ｐゴシック" charset="0"/>
              </a:rPr>
              <a:t> 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853884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198831"/>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C0C0C0"/>
                </a:solidFill>
                <a:effectLst/>
                <a:uLnTx/>
                <a:uFillTx/>
                <a:latin typeface="QUAKE" charset="0"/>
                <a:ea typeface="ＭＳ Ｐゴシック" charset="0"/>
              </a:rPr>
              <a:t>دانيال</a:t>
            </a:r>
            <a:endParaRPr kumimoji="0" lang="en-US" sz="6000" b="0" i="0" u="none" strike="noStrike" kern="1200" cap="none" spc="0" normalizeH="0" baseline="0" noProof="0" dirty="0">
              <a:ln>
                <a:noFill/>
              </a:ln>
              <a:solidFill>
                <a:srgbClr val="C0C0C0"/>
              </a:solidFill>
              <a:effectLst/>
              <a:uLnTx/>
              <a:uFillTx/>
              <a:latin typeface="QUAKE" charset="0"/>
              <a:ea typeface="ＭＳ Ｐゴシック" charset="0"/>
            </a:endParaRPr>
          </a:p>
        </p:txBody>
      </p:sp>
      <p:sp>
        <p:nvSpPr>
          <p:cNvPr id="379909" name="Text Box 1029"/>
          <p:cNvSpPr txBox="1">
            <a:spLocks noChangeArrowheads="1"/>
          </p:cNvSpPr>
          <p:nvPr/>
        </p:nvSpPr>
        <p:spPr bwMode="auto">
          <a:xfrm>
            <a:off x="0" y="3198831"/>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C0C0C0"/>
                </a:solidFill>
                <a:effectLst/>
                <a:uLnTx/>
                <a:uFillTx/>
                <a:latin typeface="QUAKE" charset="0"/>
                <a:ea typeface="ＭＳ Ｐゴシック" charset="0"/>
              </a:rPr>
              <a:t>حزقيال</a:t>
            </a:r>
            <a:endParaRPr kumimoji="0" lang="en-US" sz="6000" b="0" i="0" u="none" strike="noStrike" kern="1200" cap="none" spc="0" normalizeH="0" baseline="0" noProof="0" dirty="0">
              <a:ln>
                <a:noFill/>
              </a:ln>
              <a:solidFill>
                <a:srgbClr val="C0C0C0"/>
              </a:solidFill>
              <a:effectLst/>
              <a:uLnTx/>
              <a:uFillTx/>
              <a:latin typeface="QUAKE" charset="0"/>
              <a:ea typeface="ＭＳ Ｐゴシック" charset="0"/>
            </a:endParaRPr>
          </a:p>
        </p:txBody>
      </p:sp>
      <p:sp>
        <p:nvSpPr>
          <p:cNvPr id="379910" name="Text Box 1030"/>
          <p:cNvSpPr txBox="1">
            <a:spLocks noChangeArrowheads="1"/>
          </p:cNvSpPr>
          <p:nvPr/>
        </p:nvSpPr>
        <p:spPr bwMode="auto">
          <a:xfrm>
            <a:off x="1865313" y="5194300"/>
            <a:ext cx="128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Visitation" charset="0"/>
                <a:ea typeface="ＭＳ Ｐゴシック" charset="0"/>
              </a:rPr>
              <a:t>الخطية</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Visitation" charset="0"/>
                <a:ea typeface="ＭＳ Ｐゴシック" charset="0"/>
              </a:rPr>
              <a:t>العصيان</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379912" name="Text Box 1032"/>
          <p:cNvSpPr txBox="1">
            <a:spLocks noChangeArrowheads="1"/>
          </p:cNvSpPr>
          <p:nvPr/>
        </p:nvSpPr>
        <p:spPr bwMode="auto">
          <a:xfrm>
            <a:off x="4811713" y="4337050"/>
            <a:ext cx="132279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Visitation" charset="0"/>
                <a:ea typeface="ＭＳ Ｐゴシック" charset="0"/>
              </a:rPr>
              <a:t>العقوبة</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379913" name="Text Box 1033"/>
          <p:cNvSpPr txBox="1">
            <a:spLocks noChangeArrowheads="1"/>
          </p:cNvSpPr>
          <p:nvPr/>
        </p:nvSpPr>
        <p:spPr bwMode="auto">
          <a:xfrm>
            <a:off x="1376363" y="1936750"/>
            <a:ext cx="13997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Visitation" charset="0"/>
                <a:ea typeface="ＭＳ Ｐゴシック" charset="0"/>
              </a:rPr>
              <a:t>الغضب</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379914" name="Text Box 1034"/>
          <p:cNvSpPr txBox="1">
            <a:spLocks noChangeArrowheads="1"/>
          </p:cNvSpPr>
          <p:nvPr/>
        </p:nvSpPr>
        <p:spPr bwMode="auto">
          <a:xfrm>
            <a:off x="206375" y="965200"/>
            <a:ext cx="119135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Visitation" charset="0"/>
                <a:ea typeface="ＭＳ Ｐゴシック" charset="0"/>
              </a:rPr>
              <a:t>الوثنية</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379915" name="Text Box 1035"/>
          <p:cNvSpPr txBox="1">
            <a:spLocks noChangeArrowheads="1"/>
          </p:cNvSpPr>
          <p:nvPr/>
        </p:nvSpPr>
        <p:spPr bwMode="auto">
          <a:xfrm>
            <a:off x="5827713" y="241300"/>
            <a:ext cx="136447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Visitation" charset="0"/>
                <a:ea typeface="ＭＳ Ｐゴシック" charset="0"/>
              </a:rPr>
              <a:t>الدينونة</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Tree>
    <p:extLst>
      <p:ext uri="{BB962C8B-B14F-4D97-AF65-F5344CB8AC3E}">
        <p14:creationId xmlns:p14="http://schemas.microsoft.com/office/powerpoint/2010/main" val="7477213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40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SA" sz="3600" b="1" dirty="0">
                <a:solidFill>
                  <a:schemeClr val="bg1"/>
                </a:solidFill>
                <a:effectLst>
                  <a:glow rad="101600">
                    <a:schemeClr val="tx1">
                      <a:alpha val="99000"/>
                    </a:schemeClr>
                  </a:glow>
                </a:effectLst>
                <a:latin typeface="Arial"/>
                <a:cs typeface="Arial"/>
              </a:rPr>
              <a:t>البعد "الفدائي"</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سوف تدفع يهوذا ثمن خطاياها (1-24)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ولكنهم سيخلصون أيضاً (34: 22)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بموجب العهد الجديد للروح (36: 29؛ 37: 23)،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فتُسترد يهوذا إلى الأرض بمعبد وعبادة جديدين (33-48).</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85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الحجم</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التاريخ</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ملك يهوذا</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عدد المسبيين</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الأسرى الرئيسيين</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النتائج/الملاحظات</a:t>
                      </a:r>
                      <a:endParaRPr kumimoji="0" lang="en-US" sz="17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605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يهوياقيم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قليل</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دا 1 : 3</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t>دانيال ، 3 أصدقاء ونبلاء وملوك</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مصر قوية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2 متوسطة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598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يهوياقيم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3023</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28</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ترحيلات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3. كبرى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597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يهوياكين</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10000</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2 مل 24 : 14</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يهوياكين          حزقيال             مردخاي</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نبوخد نصر يرحل الكثيرين و يثبت 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4.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587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832</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29</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قبل الدمار</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 كبرى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586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10400</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2 مل 25 : 11</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تدمير أورشليم و الهيكل</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6. صغرى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582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745</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30</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4 سنوات بعد دمار أورشليم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charset="0"/>
                <a:ea typeface="ＭＳ Ｐゴシック" charset="0"/>
                <a:cs typeface="Arial" charset="0"/>
              </a:rPr>
              <a:t>ترحيلات نبوخدنصر الستة إلى بابل</a:t>
            </a:r>
            <a:endParaRPr lang="en-US" sz="3600" b="1" dirty="0">
              <a:solidFill>
                <a:schemeClr val="bg1"/>
              </a:solidFill>
              <a:latin typeface="Arial" charset="0"/>
              <a:ea typeface="ＭＳ Ｐゴシック" charset="0"/>
              <a:cs typeface="Arial" charset="0"/>
            </a:endParaRPr>
          </a:p>
        </p:txBody>
      </p:sp>
      <p:sp>
        <p:nvSpPr>
          <p:cNvPr id="457788" name="Text Box 56"/>
          <p:cNvSpPr txBox="1">
            <a:spLocks noChangeArrowheads="1"/>
          </p:cNvSpPr>
          <p:nvPr/>
        </p:nvSpPr>
        <p:spPr bwMode="auto">
          <a:xfrm>
            <a:off x="8316416" y="159023"/>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492</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43070" name="AutoShape 62"/>
          <p:cNvSpPr>
            <a:spLocks noChangeArrowheads="1"/>
          </p:cNvSpPr>
          <p:nvPr/>
        </p:nvSpPr>
        <p:spPr bwMode="auto">
          <a:xfrm>
            <a:off x="1214414" y="312896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1214414" y="467201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5"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560</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64229"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564230"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 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ملخص الملوك الدمى </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29760" name="Rectangle 64"/>
          <p:cNvSpPr>
            <a:spLocks noChangeArrowheads="1"/>
          </p:cNvSpPr>
          <p:nvPr/>
        </p:nvSpPr>
        <p:spPr bwMode="auto">
          <a:xfrm>
            <a:off x="-49368"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98224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3CD999-0169-06DA-DDB5-2C963DBFDB76}"/>
              </a:ext>
            </a:extLst>
          </p:cNvPr>
          <p:cNvGrpSpPr/>
          <p:nvPr/>
        </p:nvGrpSpPr>
        <p:grpSpPr>
          <a:xfrm>
            <a:off x="-26507" y="1575944"/>
            <a:ext cx="9063003" cy="4104456"/>
            <a:chOff x="-26507" y="1575944"/>
            <a:chExt cx="9063003" cy="4104456"/>
          </a:xfrm>
        </p:grpSpPr>
        <p:pic>
          <p:nvPicPr>
            <p:cNvPr id="13" name="Picture 12">
              <a:extLst>
                <a:ext uri="{FF2B5EF4-FFF2-40B4-BE49-F238E27FC236}">
                  <a16:creationId xmlns:a16="http://schemas.microsoft.com/office/drawing/2014/main" id="{CD745A34-EB08-4B9A-7270-A58EAAA041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07" y="1575944"/>
              <a:ext cx="9063003" cy="4104456"/>
            </a:xfrm>
            <a:prstGeom prst="rect">
              <a:avLst/>
            </a:prstGeom>
          </p:spPr>
        </p:pic>
        <p:sp>
          <p:nvSpPr>
            <p:cNvPr id="18" name="Rectangle 17">
              <a:extLst>
                <a:ext uri="{FF2B5EF4-FFF2-40B4-BE49-F238E27FC236}">
                  <a16:creationId xmlns:a16="http://schemas.microsoft.com/office/drawing/2014/main" id="{04DA3C5A-0899-5D5E-8658-73136093FB90}"/>
                </a:ext>
              </a:extLst>
            </p:cNvPr>
            <p:cNvSpPr/>
            <p:nvPr/>
          </p:nvSpPr>
          <p:spPr bwMode="auto">
            <a:xfrm>
              <a:off x="107504" y="1583108"/>
              <a:ext cx="8653591" cy="460636"/>
            </a:xfrm>
            <a:prstGeom prst="rect">
              <a:avLst/>
            </a:prstGeom>
            <a:solidFill>
              <a:srgbClr val="D523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9" name="Rectangle 18">
              <a:extLst>
                <a:ext uri="{FF2B5EF4-FFF2-40B4-BE49-F238E27FC236}">
                  <a16:creationId xmlns:a16="http://schemas.microsoft.com/office/drawing/2014/main" id="{81886A10-C3D5-D089-95CD-F7303E959D83}"/>
                </a:ext>
              </a:extLst>
            </p:cNvPr>
            <p:cNvSpPr/>
            <p:nvPr/>
          </p:nvSpPr>
          <p:spPr bwMode="auto">
            <a:xfrm>
              <a:off x="107504" y="3429000"/>
              <a:ext cx="3848458" cy="6221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0" name="Rectangle 19">
              <a:extLst>
                <a:ext uri="{FF2B5EF4-FFF2-40B4-BE49-F238E27FC236}">
                  <a16:creationId xmlns:a16="http://schemas.microsoft.com/office/drawing/2014/main" id="{3316173F-BC08-428C-C563-D09643F9EF99}"/>
                </a:ext>
              </a:extLst>
            </p:cNvPr>
            <p:cNvSpPr/>
            <p:nvPr/>
          </p:nvSpPr>
          <p:spPr bwMode="auto">
            <a:xfrm>
              <a:off x="107504" y="2734847"/>
              <a:ext cx="3607114" cy="622145"/>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1" name="Rectangle 20">
              <a:extLst>
                <a:ext uri="{FF2B5EF4-FFF2-40B4-BE49-F238E27FC236}">
                  <a16:creationId xmlns:a16="http://schemas.microsoft.com/office/drawing/2014/main" id="{BE97DA72-27E7-7A13-F5DC-8ED0E3D4AFE1}"/>
                </a:ext>
              </a:extLst>
            </p:cNvPr>
            <p:cNvSpPr/>
            <p:nvPr/>
          </p:nvSpPr>
          <p:spPr bwMode="auto">
            <a:xfrm>
              <a:off x="107504" y="4204689"/>
              <a:ext cx="3344402" cy="547384"/>
            </a:xfrm>
            <a:prstGeom prst="rect">
              <a:avLst/>
            </a:prstGeom>
            <a:solidFill>
              <a:srgbClr val="F6F4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3" name="Rectangle 22">
              <a:extLst>
                <a:ext uri="{FF2B5EF4-FFF2-40B4-BE49-F238E27FC236}">
                  <a16:creationId xmlns:a16="http://schemas.microsoft.com/office/drawing/2014/main" id="{D973C77C-4E5B-E064-D6EE-B4B3B83FCD46}"/>
                </a:ext>
              </a:extLst>
            </p:cNvPr>
            <p:cNvSpPr/>
            <p:nvPr/>
          </p:nvSpPr>
          <p:spPr bwMode="auto">
            <a:xfrm>
              <a:off x="107504" y="2197288"/>
              <a:ext cx="3261008" cy="43204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37" name="Rectangle 36">
              <a:extLst>
                <a:ext uri="{FF2B5EF4-FFF2-40B4-BE49-F238E27FC236}">
                  <a16:creationId xmlns:a16="http://schemas.microsoft.com/office/drawing/2014/main" id="{45648D9B-D0A7-2FC1-BD0C-326B2958560D}"/>
                </a:ext>
              </a:extLst>
            </p:cNvPr>
            <p:cNvSpPr/>
            <p:nvPr/>
          </p:nvSpPr>
          <p:spPr bwMode="auto">
            <a:xfrm>
              <a:off x="107504" y="4953000"/>
              <a:ext cx="3848458" cy="6221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5" name="Title 2">
            <a:extLst>
              <a:ext uri="{FF2B5EF4-FFF2-40B4-BE49-F238E27FC236}">
                <a16:creationId xmlns:a16="http://schemas.microsoft.com/office/drawing/2014/main" id="{0BE408DC-5350-24E5-A895-5DA3D11474B1}"/>
              </a:ext>
            </a:extLst>
          </p:cNvPr>
          <p:cNvSpPr txBox="1">
            <a:spLocks/>
          </p:cNvSpPr>
          <p:nvPr/>
        </p:nvSpPr>
        <p:spPr bwMode="auto">
          <a:xfrm>
            <a:off x="-26506" y="6381328"/>
            <a:ext cx="9170505"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Osaka"/>
              </a:rPr>
              <a:t>Barna, "New Insights into the Generation of Growing Influence: Millennials in America," 2021</a:t>
            </a:r>
          </a:p>
        </p:txBody>
      </p:sp>
      <p:sp>
        <p:nvSpPr>
          <p:cNvPr id="265219" name="Title 2"/>
          <p:cNvSpPr>
            <a:spLocks noGrp="1"/>
          </p:cNvSpPr>
          <p:nvPr>
            <p:ph type="title" idx="4294967295"/>
          </p:nvPr>
        </p:nvSpPr>
        <p:spPr>
          <a:xfrm>
            <a:off x="147478" y="126754"/>
            <a:ext cx="8889018" cy="1340768"/>
          </a:xfrm>
          <a:solidFill>
            <a:schemeClr val="bg1"/>
          </a:solidFill>
          <a:ln>
            <a:noFill/>
          </a:ln>
        </p:spPr>
        <p:txBody>
          <a:bodyPr anchor="t"/>
          <a:lstStyle/>
          <a:p>
            <a:pPr marL="65088" algn="l"/>
            <a:r>
              <a:rPr lang="en-US" sz="3200" i="1" dirty="0">
                <a:solidFill>
                  <a:schemeClr val="tx1"/>
                </a:solidFill>
                <a:latin typeface="Times New Roman" panose="02020603050405020304" pitchFamily="18" charset="0"/>
                <a:ea typeface="Osaka" charset="0"/>
                <a:cs typeface="Times New Roman" panose="02020603050405020304" pitchFamily="18" charset="0"/>
              </a:rPr>
              <a:t>Some of the Important Theological Differences Between Millennials and Other Adults</a:t>
            </a:r>
          </a:p>
        </p:txBody>
      </p:sp>
      <p:sp>
        <p:nvSpPr>
          <p:cNvPr id="4" name="Oval 3">
            <a:extLst>
              <a:ext uri="{FF2B5EF4-FFF2-40B4-BE49-F238E27FC236}">
                <a16:creationId xmlns:a16="http://schemas.microsoft.com/office/drawing/2014/main" id="{13B01D4F-43F0-EADC-0AFE-E49CB1262ED4}"/>
              </a:ext>
            </a:extLst>
          </p:cNvPr>
          <p:cNvSpPr/>
          <p:nvPr/>
        </p:nvSpPr>
        <p:spPr bwMode="auto">
          <a:xfrm>
            <a:off x="4932040" y="2168450"/>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Oval 6">
            <a:extLst>
              <a:ext uri="{FF2B5EF4-FFF2-40B4-BE49-F238E27FC236}">
                <a16:creationId xmlns:a16="http://schemas.microsoft.com/office/drawing/2014/main" id="{D14FD71F-A9F5-56DA-39E6-68352838195D}"/>
              </a:ext>
            </a:extLst>
          </p:cNvPr>
          <p:cNvSpPr/>
          <p:nvPr/>
        </p:nvSpPr>
        <p:spPr bwMode="auto">
          <a:xfrm>
            <a:off x="4917177" y="2756511"/>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7" name="Oval 16">
            <a:extLst>
              <a:ext uri="{FF2B5EF4-FFF2-40B4-BE49-F238E27FC236}">
                <a16:creationId xmlns:a16="http://schemas.microsoft.com/office/drawing/2014/main" id="{EE9A7E15-1901-871E-F9FB-F657D5895785}"/>
              </a:ext>
            </a:extLst>
          </p:cNvPr>
          <p:cNvSpPr/>
          <p:nvPr/>
        </p:nvSpPr>
        <p:spPr bwMode="auto">
          <a:xfrm>
            <a:off x="4932040" y="4233085"/>
            <a:ext cx="831046" cy="43204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25" name="Title 2">
            <a:extLst>
              <a:ext uri="{FF2B5EF4-FFF2-40B4-BE49-F238E27FC236}">
                <a16:creationId xmlns:a16="http://schemas.microsoft.com/office/drawing/2014/main" id="{36DCCCA1-72B0-4823-0EE2-671A7ECB4AEC}"/>
              </a:ext>
            </a:extLst>
          </p:cNvPr>
          <p:cNvSpPr txBox="1">
            <a:spLocks/>
          </p:cNvSpPr>
          <p:nvPr/>
        </p:nvSpPr>
        <p:spPr bwMode="auto">
          <a:xfrm>
            <a:off x="116524" y="1988840"/>
            <a:ext cx="4527484" cy="763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Pray during a typical week</a:t>
            </a:r>
          </a:p>
        </p:txBody>
      </p:sp>
      <p:sp>
        <p:nvSpPr>
          <p:cNvPr id="26" name="Title 2">
            <a:extLst>
              <a:ext uri="{FF2B5EF4-FFF2-40B4-BE49-F238E27FC236}">
                <a16:creationId xmlns:a16="http://schemas.microsoft.com/office/drawing/2014/main" id="{29D8CB79-9531-8AF8-BE0E-5FD15EC1F258}"/>
              </a:ext>
            </a:extLst>
          </p:cNvPr>
          <p:cNvSpPr txBox="1">
            <a:spLocks/>
          </p:cNvSpPr>
          <p:nvPr/>
        </p:nvSpPr>
        <p:spPr bwMode="auto">
          <a:xfrm>
            <a:off x="109604" y="2539401"/>
            <a:ext cx="4527484" cy="829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Worship or thank God during a typical week</a:t>
            </a:r>
          </a:p>
        </p:txBody>
      </p:sp>
      <p:sp>
        <p:nvSpPr>
          <p:cNvPr id="28" name="Title 2">
            <a:extLst>
              <a:ext uri="{FF2B5EF4-FFF2-40B4-BE49-F238E27FC236}">
                <a16:creationId xmlns:a16="http://schemas.microsoft.com/office/drawing/2014/main" id="{7FC1873E-D374-207A-7DE5-1801B6BC9363}"/>
              </a:ext>
            </a:extLst>
          </p:cNvPr>
          <p:cNvSpPr txBox="1">
            <a:spLocks/>
          </p:cNvSpPr>
          <p:nvPr/>
        </p:nvSpPr>
        <p:spPr bwMode="auto">
          <a:xfrm>
            <a:off x="6156176" y="1575944"/>
            <a:ext cx="2896840"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Other Adults</a:t>
            </a:r>
          </a:p>
        </p:txBody>
      </p:sp>
      <p:sp>
        <p:nvSpPr>
          <p:cNvPr id="29" name="Title 2">
            <a:extLst>
              <a:ext uri="{FF2B5EF4-FFF2-40B4-BE49-F238E27FC236}">
                <a16:creationId xmlns:a16="http://schemas.microsoft.com/office/drawing/2014/main" id="{B6D05E98-695D-C6E7-069F-CFD29F747E78}"/>
              </a:ext>
            </a:extLst>
          </p:cNvPr>
          <p:cNvSpPr txBox="1">
            <a:spLocks/>
          </p:cNvSpPr>
          <p:nvPr/>
        </p:nvSpPr>
        <p:spPr bwMode="auto">
          <a:xfrm>
            <a:off x="4186447" y="1568201"/>
            <a:ext cx="2292506" cy="58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Osaka"/>
                <a:cs typeface="Times New Roman" panose="02020603050405020304" pitchFamily="18" charset="0"/>
              </a:rPr>
              <a:t>Millennials</a:t>
            </a:r>
          </a:p>
        </p:txBody>
      </p:sp>
      <p:sp>
        <p:nvSpPr>
          <p:cNvPr id="32" name="Title 2">
            <a:extLst>
              <a:ext uri="{FF2B5EF4-FFF2-40B4-BE49-F238E27FC236}">
                <a16:creationId xmlns:a16="http://schemas.microsoft.com/office/drawing/2014/main" id="{5732BAB0-3FF0-F8BE-A6F3-E31074384311}"/>
              </a:ext>
            </a:extLst>
          </p:cNvPr>
          <p:cNvSpPr txBox="1">
            <a:spLocks/>
          </p:cNvSpPr>
          <p:nvPr/>
        </p:nvSpPr>
        <p:spPr bwMode="auto">
          <a:xfrm>
            <a:off x="90984" y="3281789"/>
            <a:ext cx="45274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Seek to avoid sinning because it breaks God's heart</a:t>
            </a:r>
          </a:p>
        </p:txBody>
      </p:sp>
      <p:sp>
        <p:nvSpPr>
          <p:cNvPr id="33" name="Title 2">
            <a:extLst>
              <a:ext uri="{FF2B5EF4-FFF2-40B4-BE49-F238E27FC236}">
                <a16:creationId xmlns:a16="http://schemas.microsoft.com/office/drawing/2014/main" id="{0C0410D7-E3AD-52B6-A5A9-A0994F9D171C}"/>
              </a:ext>
            </a:extLst>
          </p:cNvPr>
          <p:cNvSpPr txBox="1">
            <a:spLocks/>
          </p:cNvSpPr>
          <p:nvPr/>
        </p:nvSpPr>
        <p:spPr bwMode="auto">
          <a:xfrm>
            <a:off x="106571" y="4232637"/>
            <a:ext cx="4527484" cy="508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Possess biblical view of the nature and character of God</a:t>
            </a:r>
          </a:p>
        </p:txBody>
      </p:sp>
      <p:sp>
        <p:nvSpPr>
          <p:cNvPr id="34" name="Title 2">
            <a:extLst>
              <a:ext uri="{FF2B5EF4-FFF2-40B4-BE49-F238E27FC236}">
                <a16:creationId xmlns:a16="http://schemas.microsoft.com/office/drawing/2014/main" id="{5252C823-ABB3-1024-C241-C0970A86E4C2}"/>
              </a:ext>
            </a:extLst>
          </p:cNvPr>
          <p:cNvSpPr txBox="1">
            <a:spLocks/>
          </p:cNvSpPr>
          <p:nvPr/>
        </p:nvSpPr>
        <p:spPr bwMode="auto">
          <a:xfrm>
            <a:off x="107504" y="4973687"/>
            <a:ext cx="4527484"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65088"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Osaka" charset="0"/>
                <a:cs typeface="Times New Roman" panose="02020603050405020304" pitchFamily="18" charset="0"/>
              </a:rPr>
              <a:t>Seek and pursue God's will each week</a:t>
            </a:r>
          </a:p>
        </p:txBody>
      </p:sp>
    </p:spTree>
    <p:extLst>
      <p:ext uri="{BB962C8B-B14F-4D97-AF65-F5344CB8AC3E}">
        <p14:creationId xmlns:p14="http://schemas.microsoft.com/office/powerpoint/2010/main" val="1891366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Scale>
                                      <p:cBhvr>
                                        <p:cTn id="2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7"/>
                                        </p:tgtEl>
                                        <p:attrNameLst>
                                          <p:attrName>ppt_x</p:attrName>
                                          <p:attrName>ppt_y</p:attrName>
                                        </p:attrNameLst>
                                      </p:cBhvr>
                                    </p:animMotion>
                                    <p:animEffect transition="in" filter="fade">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تتوقع</a:t>
            </a:r>
            <a:r>
              <a:rPr lang="ar-JO" sz="5400" b="1" dirty="0">
                <a:effectLst>
                  <a:glow rad="127000">
                    <a:schemeClr val="tx1"/>
                  </a:glow>
                </a:effectLst>
                <a:latin typeface="Arial" charset="0"/>
                <a:ea typeface="ＭＳ Ｐゴシック" charset="0"/>
                <a:cs typeface="ＭＳ Ｐゴシック" charset="0"/>
              </a:rPr>
              <a:t> 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519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 </a:t>
            </a:r>
            <a:r>
              <a:rPr kumimoji="0" lang="ar-JO"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اعترف</a:t>
            </a:r>
            <a:r>
              <a:rPr kumimoji="0" lang="ar-JO"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(حز 1-24)</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282854777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kern="1200" dirty="0" err="1">
                <a:solidFill>
                  <a:srgbClr val="FFFFFF"/>
                </a:solidFill>
                <a:effectLst>
                  <a:glow rad="127000">
                    <a:srgbClr val="000000"/>
                  </a:glow>
                </a:effectLst>
                <a:latin typeface="Arial" charset="0"/>
                <a:ea typeface="ＭＳ Ｐゴシック" charset="0"/>
                <a:cs typeface="ＭＳ Ｐゴシック" charset="0"/>
              </a:rPr>
              <a:t>حزقيال</a:t>
            </a:r>
            <a:r>
              <a:rPr lang="en-US" sz="8800" kern="1200" dirty="0">
                <a:solidFill>
                  <a:srgbClr val="FFFFFF"/>
                </a:solidFill>
                <a:effectLst>
                  <a:glow rad="127000">
                    <a:srgbClr val="000000"/>
                  </a:glow>
                </a:effectLst>
                <a:latin typeface="Arial" charset="0"/>
                <a:ea typeface="ＭＳ Ｐゴシック" charset="0"/>
                <a:cs typeface="ＭＳ Ｐゴシック" charset="0"/>
              </a:rPr>
              <a:t> </a:t>
            </a:r>
            <a:r>
              <a:rPr lang="en-US" sz="8800" kern="1200" dirty="0">
                <a:effectLst>
                  <a:glow rad="127000">
                    <a:srgbClr val="000000"/>
                  </a:glow>
                </a:effectLst>
                <a:latin typeface="Arial" charset="0"/>
                <a:ea typeface="Osaka" charset="0"/>
                <a:cs typeface="Arial" charset="0"/>
              </a:rPr>
              <a:t>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544817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1" y="307874"/>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03" y="422508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ar-JO" sz="6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1- 3</a:t>
            </a: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900098" name="Rectangle 2"/>
          <p:cNvSpPr>
            <a:spLocks noGrp="1" noChangeArrowheads="1"/>
          </p:cNvSpPr>
          <p:nvPr>
            <p:ph type="ctrTitle"/>
          </p:nvPr>
        </p:nvSpPr>
        <p:spPr>
          <a:xfrm>
            <a:off x="22110" y="515403"/>
            <a:ext cx="9120187" cy="3688060"/>
          </a:xfrm>
          <a:effectLst>
            <a:glow rad="127000">
              <a:schemeClr val="bg1"/>
            </a:glo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شارك</a:t>
            </a:r>
            <a:br>
              <a:rPr lang="en-US" sz="6600" b="1" dirty="0">
                <a:effectLst>
                  <a:glow rad="127000">
                    <a:schemeClr val="tx1"/>
                  </a:glow>
                </a:effectLst>
                <a:latin typeface="Arial" charset="0"/>
                <a:ea typeface="ＭＳ Ｐゴシック" charset="0"/>
                <a:cs typeface="ＭＳ Ｐゴシック" charset="0"/>
              </a:rPr>
            </a:br>
            <a:r>
              <a:rPr lang="ar-JO" sz="11500" b="1" kern="1200" dirty="0">
                <a:solidFill>
                  <a:srgbClr val="000000"/>
                </a:solidFill>
                <a:effectLst>
                  <a:glow rad="228600">
                    <a:schemeClr val="bg1">
                      <a:alpha val="40000"/>
                    </a:schemeClr>
                  </a:glow>
                </a:effectLst>
                <a:latin typeface="Apple Chancery" charset="0"/>
                <a:ea typeface="ＭＳ Ｐゴシック" charset="0"/>
                <a:cs typeface="Apple Chancery" charset="0"/>
              </a:rPr>
              <a:t>مجدهُ</a:t>
            </a:r>
            <a:r>
              <a:rPr lang="en-US" sz="6600" b="1" dirty="0">
                <a:effectLst>
                  <a:glow rad="127000">
                    <a:schemeClr val="tx1"/>
                  </a:glow>
                </a:effectLst>
                <a:latin typeface="Arial" charset="0"/>
                <a:ea typeface="ＭＳ Ｐゴシック" charset="0"/>
                <a:cs typeface="ＭＳ Ｐゴシック" charset="0"/>
              </a:rPr>
              <a:t> </a:t>
            </a:r>
          </a:p>
        </p:txBody>
      </p:sp>
      <p:sp>
        <p:nvSpPr>
          <p:cNvPr id="7" name="Rectangle 6">
            <a:extLst>
              <a:ext uri="{FF2B5EF4-FFF2-40B4-BE49-F238E27FC236}">
                <a16:creationId xmlns:a16="http://schemas.microsoft.com/office/drawing/2014/main" id="{E60C4B6B-EE2C-D3A7-0A30-9109C16E31E2}"/>
              </a:ext>
            </a:extLst>
          </p:cNvPr>
          <p:cNvSpPr>
            <a:spLocks noChangeArrowheads="1"/>
          </p:cNvSpPr>
          <p:nvPr/>
        </p:nvSpPr>
        <p:spPr bwMode="auto">
          <a:xfrm>
            <a:off x="-36512" y="6126062"/>
            <a:ext cx="9180512" cy="731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BibleStudyDownloads.org</a:t>
            </a:r>
          </a:p>
        </p:txBody>
      </p:sp>
    </p:spTree>
    <p:extLst>
      <p:ext uri="{BB962C8B-B14F-4D97-AF65-F5344CB8AC3E}">
        <p14:creationId xmlns:p14="http://schemas.microsoft.com/office/powerpoint/2010/main" val="344019764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4"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الترحيل</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البابلي</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ar-JO"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التسلسل الزمني في إرميا</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1</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2</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3</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66" name="Text Box 14"/>
          <p:cNvSpPr txBox="1">
            <a:spLocks noChangeArrowheads="1"/>
          </p:cNvSpPr>
          <p:nvPr/>
        </p:nvSpPr>
        <p:spPr bwMode="auto">
          <a:xfrm>
            <a:off x="2185002"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3 شهور</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67" name="Text Box 15"/>
          <p:cNvSpPr txBox="1">
            <a:spLocks noChangeArrowheads="1"/>
          </p:cNvSpPr>
          <p:nvPr/>
        </p:nvSpPr>
        <p:spPr bwMode="auto">
          <a:xfrm>
            <a:off x="5082190"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3 شهور</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68" name="Text Box 16"/>
          <p:cNvSpPr txBox="1">
            <a:spLocks noChangeArrowheads="1"/>
          </p:cNvSpPr>
          <p:nvPr/>
        </p:nvSpPr>
        <p:spPr bwMode="auto">
          <a:xfrm>
            <a:off x="3508277" y="46101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11 سنة</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69" name="Text Box 17"/>
          <p:cNvSpPr txBox="1">
            <a:spLocks noChangeArrowheads="1"/>
          </p:cNvSpPr>
          <p:nvPr/>
        </p:nvSpPr>
        <p:spPr bwMode="auto">
          <a:xfrm>
            <a:off x="7184927" y="45593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charset="0"/>
                <a:ea typeface="ＭＳ Ｐゴシック" charset="0"/>
              </a:rPr>
              <a:t>11 سنة</a:t>
            </a:r>
            <a:endParaRPr kumimoji="0" lang="en-GB" sz="18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348170" name="Rectangle 20"/>
          <p:cNvSpPr>
            <a:spLocks noChangeArrowheads="1"/>
          </p:cNvSpPr>
          <p:nvPr/>
        </p:nvSpPr>
        <p:spPr bwMode="auto">
          <a:xfrm>
            <a:off x="428625" y="5157788"/>
            <a:ext cx="8382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Times" charset="0"/>
                <a:ea typeface="ＭＳ Ｐゴシック" charset="0"/>
                <a:cs typeface="Times New Roman" panose="02020603050405020304" pitchFamily="18" charset="0"/>
              </a:rPr>
              <a:t>تنبأ إرميا من السنة الثالثة عشرة ليوشيا (627 قبل الميلاد)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Times" charset="0"/>
                <a:ea typeface="ＭＳ Ｐゴシック" charset="0"/>
                <a:cs typeface="Times New Roman" panose="02020603050405020304" pitchFamily="18" charset="0"/>
              </a:rPr>
              <a:t>                            بعد سقوط يهوذا (586 قبل الميلاد) إلى حوالي 580 قبل الميلاد</a:t>
            </a:r>
            <a:r>
              <a:rPr kumimoji="0" lang="ar-JO" sz="1800" b="0" i="0" u="none" strike="noStrike" kern="1200" cap="none" spc="0" normalizeH="0" baseline="0" noProof="0" dirty="0">
                <a:ln>
                  <a:noFill/>
                </a:ln>
                <a:solidFill>
                  <a:prstClr val="black"/>
                </a:solidFill>
                <a:effectLst/>
                <a:uLnTx/>
                <a:uFillTx/>
                <a:latin typeface="Times"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a:ea typeface="ＭＳ Ｐゴシック" charset="0"/>
                <a:cs typeface="Arial"/>
              </a:rPr>
              <a:t>امتدت خدمته أربعة عقود و خلال حكم 5 ملوك على يهوذا</a:t>
            </a:r>
            <a:endPar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ＭＳ Ｐゴシック" charset="0"/>
              </a:rPr>
              <a:t>560</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ＭＳ Ｐゴシック" charset="0"/>
              </a:rPr>
              <a:t>475</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ＭＳ Ｐゴシック" charset="0"/>
            </a:endParaRPr>
          </a:p>
        </p:txBody>
      </p:sp>
      <p:sp>
        <p:nvSpPr>
          <p:cNvPr id="348173" name="Text Box 21"/>
          <p:cNvSpPr txBox="1">
            <a:spLocks noChangeArrowheads="1"/>
          </p:cNvSpPr>
          <p:nvPr/>
        </p:nvSpPr>
        <p:spPr bwMode="auto">
          <a:xfrm>
            <a:off x="323850" y="2605435"/>
            <a:ext cx="13051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charset="0"/>
                <a:ea typeface="ＭＳ Ｐゴシック" charset="0"/>
              </a:rPr>
              <a:t>الأحداث الرئيسية</a:t>
            </a:r>
            <a:endParaRPr kumimoji="0" lang="en-US" sz="1600" b="1" i="0" u="sng" strike="noStrike" kern="1200" cap="none" spc="0" normalizeH="0" baseline="0" noProof="0" dirty="0">
              <a:ln>
                <a:noFill/>
              </a:ln>
              <a:solidFill>
                <a:srgbClr val="000000"/>
              </a:solidFill>
              <a:effectLst/>
              <a:uLnTx/>
              <a:uFillTx/>
              <a:latin typeface="Arial" charset="0"/>
              <a:ea typeface="ＭＳ Ｐゴシック" charset="0"/>
            </a:endParaRP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a:ea typeface="+mn-ea"/>
                <a:cs typeface="Arial"/>
              </a:rPr>
              <a:t>605</a:t>
            </a:r>
            <a:endParaRPr kumimoji="0" lang="en-US" sz="2000" b="1" i="0" u="none" strike="noStrike" kern="1200" cap="none" spc="0" normalizeH="0" baseline="0" noProof="0" dirty="0">
              <a:ln>
                <a:noFill/>
              </a:ln>
              <a:solidFill>
                <a:prstClr val="white"/>
              </a:solidFill>
              <a:effectLst/>
              <a:uLnTx/>
              <a:uFillTx/>
              <a:latin typeface="Arial"/>
              <a:ea typeface="+mn-ea"/>
              <a:cs typeface="Arial"/>
            </a:endParaRP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a:ea typeface="+mn-ea"/>
                <a:cs typeface="Arial"/>
              </a:rPr>
              <a:t>597</a:t>
            </a:r>
            <a:endParaRPr kumimoji="0" lang="en-US" sz="2000" b="1" i="0" u="none" strike="noStrike" kern="1200" cap="none" spc="0" normalizeH="0" baseline="0" noProof="0" dirty="0">
              <a:ln>
                <a:noFill/>
              </a:ln>
              <a:solidFill>
                <a:prstClr val="white"/>
              </a:solidFill>
              <a:effectLst/>
              <a:uLnTx/>
              <a:uFillTx/>
              <a:latin typeface="Arial"/>
              <a:ea typeface="+mn-ea"/>
              <a:cs typeface="Arial"/>
            </a:endParaRP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a:ea typeface="+mn-ea"/>
                <a:cs typeface="Arial"/>
              </a:rPr>
              <a:t>586</a:t>
            </a:r>
            <a:endParaRPr kumimoji="0" lang="en-US" sz="2000" b="1" i="0" u="none" strike="noStrike" kern="1200" cap="none" spc="0" normalizeH="0" baseline="0" noProof="0" dirty="0">
              <a:ln>
                <a:noFill/>
              </a:ln>
              <a:solidFill>
                <a:prstClr val="white"/>
              </a:solidFill>
              <a:effectLst/>
              <a:uLnTx/>
              <a:uFillTx/>
              <a:latin typeface="Arial"/>
              <a:ea typeface="+mn-ea"/>
              <a:cs typeface="Arial"/>
            </a:endParaRPr>
          </a:p>
        </p:txBody>
      </p:sp>
      <p:sp>
        <p:nvSpPr>
          <p:cNvPr id="348178" name="Text Box 21"/>
          <p:cNvSpPr txBox="1">
            <a:spLocks noChangeArrowheads="1"/>
          </p:cNvSpPr>
          <p:nvPr/>
        </p:nvSpPr>
        <p:spPr bwMode="auto">
          <a:xfrm>
            <a:off x="468313"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627</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79" name="Text Box 21"/>
          <p:cNvSpPr txBox="1">
            <a:spLocks noChangeArrowheads="1"/>
          </p:cNvSpPr>
          <p:nvPr/>
        </p:nvSpPr>
        <p:spPr bwMode="auto">
          <a:xfrm>
            <a:off x="2124075"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609</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الدعوة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81" name="Text Box 21"/>
          <p:cNvSpPr txBox="1">
            <a:spLocks noChangeArrowheads="1"/>
          </p:cNvSpPr>
          <p:nvPr/>
        </p:nvSpPr>
        <p:spPr bwMode="auto">
          <a:xfrm>
            <a:off x="2124075" y="2605063"/>
            <a:ext cx="1008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يوشيا</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82" name="Text Box 21"/>
          <p:cNvSpPr txBox="1">
            <a:spLocks noChangeArrowheads="1"/>
          </p:cNvSpPr>
          <p:nvPr/>
        </p:nvSpPr>
        <p:spPr bwMode="auto">
          <a:xfrm>
            <a:off x="3851274" y="2605063"/>
            <a:ext cx="15128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الغزو</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البابلي</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83" name="Text Box 21"/>
          <p:cNvSpPr txBox="1">
            <a:spLocks noChangeArrowheads="1"/>
          </p:cNvSpPr>
          <p:nvPr/>
        </p:nvSpPr>
        <p:spPr bwMode="auto">
          <a:xfrm>
            <a:off x="7092949"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السبي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البابلي</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rPr>
              <a:t>فترات الخدمة النبوية</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4" name="TextBox 3"/>
          <p:cNvSpPr txBox="1">
            <a:spLocks noChangeArrowheads="1"/>
          </p:cNvSpPr>
          <p:nvPr/>
        </p:nvSpPr>
        <p:spPr bwMode="auto">
          <a:xfrm>
            <a:off x="539750"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rPr>
              <a:t>627-622</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29" name="TextBox 28"/>
          <p:cNvSpPr txBox="1">
            <a:spLocks noChangeArrowheads="1"/>
          </p:cNvSpPr>
          <p:nvPr/>
        </p:nvSpPr>
        <p:spPr bwMode="auto">
          <a:xfrm>
            <a:off x="270033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rPr>
              <a:t>608-605</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30" name="TextBox 29"/>
          <p:cNvSpPr txBox="1">
            <a:spLocks noChangeArrowheads="1"/>
          </p:cNvSpPr>
          <p:nvPr/>
        </p:nvSpPr>
        <p:spPr bwMode="auto">
          <a:xfrm>
            <a:off x="608488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rPr>
              <a:t>593-586</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31" name="TextBox 30"/>
          <p:cNvSpPr txBox="1">
            <a:spLocks noChangeArrowheads="1"/>
          </p:cNvSpPr>
          <p:nvPr/>
        </p:nvSpPr>
        <p:spPr bwMode="auto">
          <a:xfrm>
            <a:off x="7235825"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rPr>
              <a:t>586-585</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348189" name="Text Box 21"/>
          <p:cNvSpPr txBox="1">
            <a:spLocks noChangeArrowheads="1"/>
          </p:cNvSpPr>
          <p:nvPr/>
        </p:nvSpPr>
        <p:spPr bwMode="auto">
          <a:xfrm>
            <a:off x="323850" y="3738563"/>
            <a:ext cx="9380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charset="0"/>
                <a:ea typeface="ＭＳ Ｐゴシック" charset="0"/>
              </a:rPr>
              <a:t>ملوك يهوذا</a:t>
            </a:r>
            <a:endParaRPr kumimoji="0" lang="en-US" sz="1600" b="1" i="0" u="sng"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يوشيا</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640-609</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يهوآحاز</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609</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يهوياقيم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608-598</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348193"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يهوياكين</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598-597</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صدقيا</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rPr>
              <a:t>597-586</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a:ea typeface="+mn-ea"/>
                <a:cs typeface="Arial"/>
              </a:rPr>
              <a:t>خدمة دانيال في بابل</a:t>
            </a:r>
            <a:endParaRPr kumimoji="0" lang="en-US" sz="2000" b="1" i="0" u="none" strike="noStrike" kern="1200" cap="none" spc="0" normalizeH="0" baseline="0" noProof="0" dirty="0">
              <a:ln>
                <a:noFill/>
              </a:ln>
              <a:solidFill>
                <a:prstClr val="white"/>
              </a:solidFill>
              <a:effectLst/>
              <a:uLnTx/>
              <a:uFillTx/>
              <a:latin typeface="Arial"/>
              <a:ea typeface="+mn-ea"/>
              <a:cs typeface="Arial"/>
            </a:endParaRP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a:ea typeface="+mn-ea"/>
                <a:cs typeface="Arial"/>
              </a:rPr>
              <a:t>خدمة حزقيال في بابل</a:t>
            </a:r>
            <a:endParaRPr kumimoji="0" lang="en-US" sz="2000" b="1"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716090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a:t>
                      </a:r>
                      <a:r>
                        <a:rPr kumimoji="0" lang="ar-SA" sz="3200" b="1" i="0" u="none" strike="noStrike" cap="none" normalizeH="0" baseline="0" dirty="0" err="1">
                          <a:ln>
                            <a:noFill/>
                          </a:ln>
                          <a:solidFill>
                            <a:srgbClr val="FFFFFF"/>
                          </a:solidFill>
                          <a:effectLst/>
                          <a:latin typeface="Arial"/>
                          <a:ea typeface="新細明體" pitchFamily="-112" charset="-120"/>
                          <a:cs typeface="Arial"/>
                        </a:rPr>
                        <a:t>للمسبيين</a:t>
                      </a:r>
                      <a:r>
                        <a:rPr kumimoji="0" lang="ar-SA" sz="3200" b="1" i="0" u="none" strike="noStrike" cap="none" normalizeH="0" baseline="0" dirty="0">
                          <a:ln>
                            <a:noFill/>
                          </a:ln>
                          <a:solidFill>
                            <a:srgbClr val="FFFFFF"/>
                          </a:solidFill>
                          <a:effectLst/>
                          <a:latin typeface="Arial"/>
                          <a:ea typeface="新細明體" pitchFamily="-112" charset="-120"/>
                          <a:cs typeface="Arial"/>
                        </a:rPr>
                        <a:t>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5" name="Oval 4">
            <a:extLst>
              <a:ext uri="{FF2B5EF4-FFF2-40B4-BE49-F238E27FC236}">
                <a16:creationId xmlns:a16="http://schemas.microsoft.com/office/drawing/2014/main" id="{1124AB2F-8373-8449-A055-3F15DB44D5F0}"/>
              </a:ext>
            </a:extLst>
          </p:cNvPr>
          <p:cNvSpPr>
            <a:spLocks noChangeArrowheads="1"/>
          </p:cNvSpPr>
          <p:nvPr/>
        </p:nvSpPr>
        <p:spPr bwMode="auto">
          <a:xfrm>
            <a:off x="6516686" y="1340768"/>
            <a:ext cx="2663826" cy="511175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4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dirty="0">
                <a:latin typeface="Tahoma" charset="0"/>
                <a:ea typeface="ＭＳ Ｐゴシック" charset="0"/>
                <a:cs typeface="ＭＳ Ｐゴシック" charset="0"/>
              </a:rPr>
              <a:t>و كانت الأرض خربة و خالية و على وجه الغمر ظلمة</a:t>
            </a:r>
            <a:endParaRPr lang="en-US" dirty="0">
              <a:latin typeface="Tahoma" charset="0"/>
              <a:ea typeface="ＭＳ Ｐゴシック" charset="0"/>
              <a:cs typeface="ＭＳ Ｐゴシック"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و روح الله يرف على وجه المياه</a:t>
            </a:r>
            <a:endParaRPr kumimoji="0" lang="en-US" sz="44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تكوين 1: 2</a:t>
            </a:r>
            <a:endParaRPr kumimoji="0" lang="en-US" sz="32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pPr rtl="1"/>
            <a:r>
              <a:rPr lang="ar-SA" sz="3600" b="1" dirty="0">
                <a:solidFill>
                  <a:schemeClr val="bg1"/>
                </a:solidFill>
                <a:effectLst>
                  <a:glow rad="101600">
                    <a:schemeClr val="tx1">
                      <a:alpha val="99000"/>
                    </a:schemeClr>
                  </a:glow>
                </a:effectLst>
                <a:latin typeface="Arial"/>
                <a:cs typeface="Arial"/>
              </a:rPr>
              <a:t>البعد </a:t>
            </a:r>
            <a:r>
              <a:rPr lang="ar-SA" sz="3600" b="1" dirty="0" err="1">
                <a:solidFill>
                  <a:schemeClr val="bg1"/>
                </a:solidFill>
                <a:effectLst>
                  <a:glow rad="101600">
                    <a:schemeClr val="tx1">
                      <a:alpha val="99000"/>
                    </a:schemeClr>
                  </a:glow>
                </a:effectLst>
                <a:latin typeface="Arial"/>
                <a:cs typeface="Arial"/>
              </a:rPr>
              <a:t>المِسياني</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14765" y="1996667"/>
            <a:ext cx="912923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يسوع هو الغصين الطري الذي يحكم الأرز العالي (17: 22-24)</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وحقه في في هذا الحكم (21: 26-27)</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ينبع من كونه الراعي الحقيقي (34: 11-31).</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513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0609"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defRPr/>
            </a:pPr>
            <a:r>
              <a:rPr lang="ru-RU"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Earth was a soup of nothingness, a bottomless emptiness, an inky blackness…</a:t>
            </a:r>
            <a:r>
              <a:rPr lang="ru-RU"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ru-RU" altLang="ja-JP" sz="4400" dirty="0">
                <a:solidFill>
                  <a:schemeClr val="tx2"/>
                </a:solidFill>
                <a:latin typeface="Tahoma" charset="0"/>
              </a:rPr>
              <a:t>"</a:t>
            </a:r>
            <a:r>
              <a:rPr lang="en-US" sz="4400" dirty="0">
                <a:solidFill>
                  <a:schemeClr val="tx2"/>
                </a:solidFill>
                <a:latin typeface="Tahoma" charset="0"/>
              </a:rPr>
              <a:t>…God</a:t>
            </a:r>
            <a:r>
              <a:rPr lang="fr-FR" altLang="ja-JP" sz="4400" dirty="0">
                <a:solidFill>
                  <a:schemeClr val="tx2"/>
                </a:solidFill>
                <a:latin typeface="Tahoma" charset="0"/>
              </a:rPr>
              <a:t>'</a:t>
            </a:r>
            <a:r>
              <a:rPr lang="en-US" sz="4400" dirty="0">
                <a:solidFill>
                  <a:schemeClr val="tx2"/>
                </a:solidFill>
                <a:latin typeface="Tahoma" charset="0"/>
              </a:rPr>
              <a:t>s Spirit brooded like a bird above the watery abyss.</a:t>
            </a:r>
            <a:r>
              <a:rPr lang="ru-RU" altLang="ja-JP" sz="4400" dirty="0">
                <a:solidFill>
                  <a:schemeClr val="tx2"/>
                </a:solidFill>
                <a:latin typeface="Tahoma" charset="0"/>
              </a:rPr>
              <a:t>"</a:t>
            </a:r>
            <a:r>
              <a:rPr lang="en-US" sz="4400" dirty="0">
                <a:solidFill>
                  <a:schemeClr val="tx2"/>
                </a:solidFill>
                <a:latin typeface="Tahoma" charset="0"/>
              </a:rPr>
              <a:t> </a:t>
            </a: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en-US" sz="3200">
                <a:latin typeface="Tahoma" charset="0"/>
              </a:rPr>
              <a:t>Genesis 1:2 </a:t>
            </a:r>
            <a:r>
              <a:rPr lang="en-US" sz="3200" i="1">
                <a:latin typeface="Tahoma" charset="0"/>
              </a:rPr>
              <a:t>The Message</a:t>
            </a:r>
            <a:endParaRPr lang="en-US" sz="320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D34A"/>
                </a:solidFill>
                <a:effectLst/>
                <a:uLnTx/>
                <a:uFillTx/>
                <a:latin typeface="Comic Sans MS" pitchFamily="-112" charset="0"/>
                <a:ea typeface="ＭＳ Ｐゴシック" charset="0"/>
                <a:cs typeface="ＭＳ Ｐゴシック" charset="0"/>
              </a:rPr>
              <a:t>خيمة الإجتماع في البرية</a:t>
            </a:r>
            <a:endParaRPr kumimoji="0" lang="en-US" sz="2400" b="1" i="0" u="none" strike="noStrike" kern="1200" cap="none" spc="0" normalizeH="0" baseline="0" noProof="0" dirty="0">
              <a:ln>
                <a:noFill/>
              </a:ln>
              <a:solidFill>
                <a:srgbClr val="FFD34A"/>
              </a:solidFill>
              <a:effectLst/>
              <a:uLnTx/>
              <a:uFillTx/>
              <a:latin typeface="Comic Sans MS" pitchFamily="-112" charset="0"/>
              <a:ea typeface="ＭＳ Ｐゴシック" charset="0"/>
              <a:cs typeface="ＭＳ Ｐゴシック"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D34A"/>
                </a:solidFill>
                <a:effectLst/>
                <a:uLnTx/>
                <a:uFillTx/>
                <a:latin typeface="Comic Sans MS" charset="0"/>
                <a:ea typeface="ＭＳ Ｐゴシック" charset="0"/>
              </a:rPr>
              <a:t>أسس الله مكاناً له ليسكن فيه كملك</a:t>
            </a:r>
            <a:endParaRPr kumimoji="0" lang="en-US" sz="4000" b="1" i="0" u="none" strike="noStrike" kern="1200" cap="none" spc="0" normalizeH="0" baseline="0" noProof="0" dirty="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Chicago" charset="0"/>
                <a:ea typeface="ＭＳ Ｐゴシック" charset="0"/>
                <a:cs typeface="ＭＳ Ｐゴシック" charset="0"/>
              </a:rPr>
              <a:t>موسى</a:t>
            </a:r>
            <a:endParaRPr kumimoji="0" lang="en-US" sz="900" b="1" i="0" u="none" strike="noStrike" kern="1200" cap="none" spc="0" normalizeH="0" baseline="0" noProof="0" dirty="0">
              <a:ln>
                <a:noFill/>
              </a:ln>
              <a:solidFill>
                <a:srgbClr val="000000"/>
              </a:solidFill>
              <a:effectLst/>
              <a:uLnTx/>
              <a:uFillTx/>
              <a:latin typeface="Chicago" charset="0"/>
              <a:ea typeface="ＭＳ Ｐゴシック" charset="0"/>
              <a:cs typeface="ＭＳ Ｐゴシック"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cs typeface="ＭＳ Ｐゴシック" charset="0"/>
              </a:rPr>
              <a:t>سيناء</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cs typeface="ＭＳ Ｐゴシック" charset="0"/>
            </a:endParaRP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cs typeface="ＭＳ Ｐゴシック" charset="0"/>
              </a:rPr>
              <a:t>قادش برنيع</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cs typeface="ＭＳ Ｐゴシック"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Helvetica" charset="0"/>
                <a:ea typeface="ＭＳ Ｐゴシック" charset="0"/>
                <a:cs typeface="ＭＳ Ｐゴシック" charset="0"/>
              </a:rPr>
              <a:t>خروج</a:t>
            </a:r>
            <a:endParaRPr kumimoji="0" lang="en-US" sz="900" b="1" i="0" u="none" strike="noStrike" kern="1200" cap="none" spc="0" normalizeH="0" baseline="0" noProof="0" dirty="0">
              <a:ln>
                <a:noFill/>
              </a:ln>
              <a:solidFill>
                <a:srgbClr val="000000"/>
              </a:solidFill>
              <a:effectLst/>
              <a:uLnTx/>
              <a:uFillTx/>
              <a:latin typeface="Helvetica" charset="0"/>
              <a:ea typeface="ＭＳ Ｐゴシック" charset="0"/>
              <a:cs typeface="ＭＳ Ｐゴシック"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Comic Sans MS" pitchFamily="-112" charset="0"/>
                <a:ea typeface="ＭＳ Ｐゴシック" pitchFamily="-112" charset="-128"/>
                <a:cs typeface="ＭＳ Ｐゴシック" pitchFamily="-112" charset="-128"/>
              </a:rPr>
              <a:t>خيمة الإجتماع</a:t>
            </a:r>
            <a:endParaRPr lang="en-US" sz="4000" b="1" dirty="0">
              <a:solidFill>
                <a:srgbClr val="66FF66"/>
              </a:solidFill>
              <a:effectLst/>
              <a:latin typeface="Comic Sans MS"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ar-JO" sz="4000" b="1" i="1" dirty="0">
                <a:latin typeface="Times New Roman" charset="0"/>
                <a:ea typeface="ＭＳ Ｐゴシック" charset="0"/>
                <a:cs typeface="ＭＳ Ｐゴシック" charset="0"/>
              </a:rPr>
              <a:t>ملأ حضور الله قصره الجديد</a:t>
            </a:r>
            <a:endParaRPr kumimoji="1" lang="en-US" sz="4000" b="1" i="1" dirty="0">
              <a:latin typeface="Times New Roman" charset="0"/>
              <a:ea typeface="ＭＳ Ｐゴシック" charset="0"/>
              <a:cs typeface="ＭＳ Ｐゴシック" charset="0"/>
            </a:endParaRPr>
          </a:p>
        </p:txBody>
      </p:sp>
      <p:sp>
        <p:nvSpPr>
          <p:cNvPr id="102403" name="Text Box 1027"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charset="0"/>
                <a:ea typeface="ＭＳ Ｐゴシック" charset="0"/>
              </a:rPr>
              <a:t>ثم غطت السحابة خيمة الإجتماع و ملأ بهاء الرب المسكن</a:t>
            </a:r>
            <a:endParaRPr kumimoji="0" lang="en-US" sz="36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خروج 40: 34</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١١ : ٦</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endParaRPr>
          </a:p>
        </p:txBody>
      </p:sp>
    </p:spTree>
    <p:extLst>
      <p:ext uri="{BB962C8B-B14F-4D97-AF65-F5344CB8AC3E}">
        <p14:creationId xmlns:p14="http://schemas.microsoft.com/office/powerpoint/2010/main" val="11121168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0" y="188913"/>
            <a:ext cx="8458200" cy="1255574"/>
          </a:xfrm>
        </p:spPr>
        <p:txBody>
          <a:bodyPr/>
          <a:lstStyle/>
          <a:p>
            <a:pPr algn="l"/>
            <a:r>
              <a:rPr lang="ar-JO" b="1" dirty="0">
                <a:solidFill>
                  <a:schemeClr val="tx1"/>
                </a:solidFill>
                <a:latin typeface="Arial" charset="0"/>
                <a:ea typeface="ＭＳ Ｐゴシック" charset="0"/>
              </a:rPr>
              <a:t>حل الروح أيضاً على القضاة، الأنبياء </a:t>
            </a:r>
            <a:br>
              <a:rPr lang="ar-JO" b="1" dirty="0">
                <a:solidFill>
                  <a:schemeClr val="tx1"/>
                </a:solidFill>
                <a:latin typeface="Arial" charset="0"/>
                <a:ea typeface="ＭＳ Ｐゴシック" charset="0"/>
              </a:rPr>
            </a:br>
            <a:r>
              <a:rPr lang="ar-JO" b="1" dirty="0">
                <a:solidFill>
                  <a:schemeClr val="tx1"/>
                </a:solidFill>
                <a:latin typeface="Arial" charset="0"/>
                <a:ea typeface="ＭＳ Ｐゴシック" charset="0"/>
              </a:rPr>
              <a:t>و الملوك في العهد القديم</a:t>
            </a:r>
            <a:endParaRPr lang="en-US" dirty="0">
              <a:latin typeface="Arial" charset="0"/>
              <a:ea typeface="ＭＳ Ｐゴシック" charset="0"/>
            </a:endParaRPr>
          </a:p>
        </p:txBody>
      </p:sp>
      <p:sp>
        <p:nvSpPr>
          <p:cNvPr id="9" name="Rectangle 2"/>
          <p:cNvSpPr txBox="1">
            <a:spLocks noChangeArrowheads="1"/>
          </p:cNvSpPr>
          <p:nvPr/>
        </p:nvSpPr>
        <p:spPr bwMode="auto">
          <a:xfrm>
            <a:off x="5086350" y="6034115"/>
            <a:ext cx="4057650"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 صموئيل ١٦ : ١٢-١٣</a:t>
            </a:r>
          </a:p>
        </p:txBody>
      </p:sp>
    </p:spTree>
    <p:extLst>
      <p:ext uri="{BB962C8B-B14F-4D97-AF65-F5344CB8AC3E}">
        <p14:creationId xmlns:p14="http://schemas.microsoft.com/office/powerpoint/2010/main" val="224924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ar-JO" sz="3600" b="1" dirty="0">
                <a:latin typeface="Arial" charset="0"/>
                <a:ea typeface="ＭＳ Ｐゴシック" charset="0"/>
                <a:cs typeface="ＭＳ Ｐゴシック" charset="0"/>
              </a:rPr>
              <a:t>سكن حضور الله</a:t>
            </a:r>
            <a:br>
              <a:rPr lang="ar-JO" sz="3600" b="1" dirty="0">
                <a:latin typeface="Arial" charset="0"/>
                <a:ea typeface="ＭＳ Ｐゴシック" charset="0"/>
                <a:cs typeface="ＭＳ Ｐゴシック" charset="0"/>
              </a:rPr>
            </a:br>
            <a:r>
              <a:rPr lang="ar-JO" sz="3600" b="1" dirty="0">
                <a:latin typeface="Arial" charset="0"/>
                <a:ea typeface="ＭＳ Ｐゴシック" charset="0"/>
                <a:cs typeface="ＭＳ Ｐゴシック" charset="0"/>
              </a:rPr>
              <a:t>في هيكل سليمان</a:t>
            </a:r>
            <a:endParaRPr lang="en-US" sz="36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19218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5431452-81E6-BF4C-BD1F-97E1BA5690EC}"/>
              </a:ext>
            </a:extLst>
          </p:cNvPr>
          <p:cNvSpPr/>
          <p:nvPr/>
        </p:nvSpPr>
        <p:spPr>
          <a:xfrm>
            <a:off x="2617076" y="836612"/>
            <a:ext cx="6316717" cy="5248877"/>
          </a:xfrm>
          <a:prstGeom prst="cloud">
            <a:avLst/>
          </a:prstGeom>
          <a:gradFill>
            <a:gsLst>
              <a:gs pos="0">
                <a:schemeClr val="tx2">
                  <a:lumMod val="95000"/>
                  <a:lumOff val="5000"/>
                </a:schemeClr>
              </a:gs>
              <a:gs pos="100000">
                <a:schemeClr val="bg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1137" name="Title 1"/>
          <p:cNvSpPr>
            <a:spLocks noGrp="1"/>
          </p:cNvSpPr>
          <p:nvPr>
            <p:ph type="title"/>
          </p:nvPr>
        </p:nvSpPr>
        <p:spPr>
          <a:xfrm>
            <a:off x="0" y="-4763"/>
            <a:ext cx="9144000" cy="841376"/>
          </a:xfrm>
        </p:spPr>
        <p:txBody>
          <a:bodyPr/>
          <a:lstStyle/>
          <a:p>
            <a:r>
              <a:rPr lang="en-US" sz="3600" b="1" dirty="0">
                <a:solidFill>
                  <a:srgbClr val="FFFFFF"/>
                </a:solidFill>
                <a:latin typeface="Arial" charset="0"/>
                <a:ea typeface="ＭＳ Ｐゴシック" charset="0"/>
              </a:rPr>
              <a:t>The Holy Spirit Filled the Temple!</a:t>
            </a:r>
          </a:p>
        </p:txBody>
      </p:sp>
      <p:sp>
        <p:nvSpPr>
          <p:cNvPr id="3" name="Title 1"/>
          <p:cNvSpPr txBox="1">
            <a:spLocks/>
          </p:cNvSpPr>
          <p:nvPr/>
        </p:nvSpPr>
        <p:spPr bwMode="auto">
          <a:xfrm>
            <a:off x="179512" y="1052736"/>
            <a:ext cx="5976664" cy="576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“When the priests came out of the Holy Place, </a:t>
            </a: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a thick cloud filled the Temple </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of the L</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ORD</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2" charset="-128"/>
                <a:cs typeface="Arial"/>
              </a:rPr>
              <a:t>11</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The priests could not continue their service because of the cloud, for the glorious presence of </a:t>
            </a: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the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L</a:t>
            </a: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ORD filled the Temple</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2" charset="-128"/>
                <a:cs typeface="Arial"/>
              </a:rPr>
              <a:t>12</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Then Solomon prayed, ‘O L</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ORD</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you have said that you would live in a thick cloud of darkness.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2" charset="-128"/>
                <a:cs typeface="Arial"/>
              </a:rPr>
              <a:t>13</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Now I have built a glorious Temple for you, </a:t>
            </a:r>
            <a:b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br>
            <a:r>
              <a:rPr kumimoji="0" lang="en-SG"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2" charset="-128"/>
                <a:cs typeface="Arial"/>
              </a:rPr>
              <a:t>a place where you can live </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forever!’”(1 Kings 8:10-13 </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NLT</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3635183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ezekiel.jpg">
            <a:extLst>
              <a:ext uri="{FF2B5EF4-FFF2-40B4-BE49-F238E27FC236}">
                <a16:creationId xmlns:a16="http://schemas.microsoft.com/office/drawing/2014/main" id="{1F7E8C9D-2F0D-ECC9-6DC5-3609C6E3355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1" name="Rectangle 9"/>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E62611A8-C643-3848-8C53-0975828ADFA0}" type="datetime1">
              <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rPr>
              <a:pPr marL="0" marR="0" lvl="0" indent="0" algn="l" defTabSz="457200" rtl="0" eaLnBrk="1" fontAlgn="auto" latinLnBrk="0" hangingPunct="1">
                <a:lnSpc>
                  <a:spcPct val="100000"/>
                </a:lnSpc>
                <a:spcBef>
                  <a:spcPts val="0"/>
                </a:spcBef>
                <a:spcAft>
                  <a:spcPts val="0"/>
                </a:spcAft>
                <a:buClrTx/>
                <a:buSzTx/>
                <a:buFontTx/>
                <a:buNone/>
                <a:tabLst/>
                <a:defRPr/>
              </a:pPr>
              <a:t>12/22/23</a:t>
            </a:fld>
            <a:endPar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08547" name="Rectangle 1027"/>
          <p:cNvSpPr>
            <a:spLocks noGrp="1" noChangeArrowheads="1"/>
          </p:cNvSpPr>
          <p:nvPr>
            <p:ph type="ctrTitle"/>
          </p:nvPr>
        </p:nvSpPr>
        <p:spPr>
          <a:xfrm>
            <a:off x="347660" y="5795960"/>
            <a:ext cx="8610600" cy="990600"/>
          </a:xfrm>
          <a:effectLst>
            <a:outerShdw blurRad="63500" dist="38099" dir="2700000" algn="ctr" rotWithShape="0">
              <a:schemeClr val="bg1">
                <a:alpha val="74998"/>
              </a:schemeClr>
            </a:outerShdw>
          </a:effectLst>
        </p:spPr>
        <p:txBody>
          <a:bodyPr/>
          <a:lstStyle/>
          <a:p>
            <a:pPr eaLnBrk="1" hangingPunct="1">
              <a:defRPr/>
            </a:pPr>
            <a:r>
              <a:rPr lang="ar-SA" altLang="zh-TW" sz="6000" b="1" dirty="0">
                <a:solidFill>
                  <a:srgbClr val="FFFFFF"/>
                </a:solidFill>
                <a:latin typeface="Arial" charset="0"/>
                <a:ea typeface="新細明體" charset="0"/>
              </a:rPr>
              <a:t>حزقيال ١</a:t>
            </a: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411529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1" descr="TheGloryofGod-Back1.jpg">
            <a:extLst>
              <a:ext uri="{FF2B5EF4-FFF2-40B4-BE49-F238E27FC236}">
                <a16:creationId xmlns:a16="http://schemas.microsoft.com/office/drawing/2014/main" id="{6C51A0B0-CA4B-462F-962C-2FB3EF808C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356737"/>
            <a:ext cx="9144001" cy="3785652"/>
          </a:xfrm>
          <a:prstGeom prst="rect">
            <a:avLst/>
          </a:prstGeom>
        </p:spPr>
        <p:txBody>
          <a:bodyPr wrap="square">
            <a:spAutoFit/>
          </a:bodyPr>
          <a:lstStyle/>
          <a:p>
            <a:pPr lvl="0" algn="ctr" defTabSz="457177" eaLnBrk="1" fontAlgn="auto" hangingPunct="1">
              <a:spcBef>
                <a:spcPts val="0"/>
              </a:spcBef>
              <a:spcAft>
                <a:spcPts val="0"/>
              </a:spcAft>
              <a:defRPr/>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١ كَانَ فِي سَنَةِ الثَّلاَثِينَ, فِي الشَّهْرِ الرَّابِعِ, فِي الْخَامِسِ مِنَ الشَّهْرِ, وَأَنَا بَيْنَ </a:t>
            </a:r>
            <a:r>
              <a:rPr lang="ar-SA" sz="4000" b="1" dirty="0" err="1">
                <a:solidFill>
                  <a:prstClr val="white"/>
                </a:solidFill>
                <a:effectLst>
                  <a:glow rad="127000">
                    <a:prstClr val="black"/>
                  </a:glow>
                </a:effectLst>
                <a:latin typeface="Arial" panose="020B0604020202020204" pitchFamily="34" charset="0"/>
                <a:cs typeface="Arial" panose="020B0604020202020204" pitchFamily="34" charset="0"/>
              </a:rPr>
              <a:t>الْمَسْبِيِّينَ</a:t>
            </a: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 عِنْدَ نَهْرِ خَابُورَ أَنَّ السَّمَاوَاتِ انْفَتَحَتْ, فَرَأَيْتُ رُؤَى اللَّهِ. ٢ فِي الْخَامِسِ مِنَ الشَّهْرِ, وَهِيَ السَّنَةُ الْخَامِسَةُ مِنْ سَبْيِ </a:t>
            </a:r>
            <a:r>
              <a:rPr lang="ar-SA" sz="4000" b="1" dirty="0" err="1">
                <a:solidFill>
                  <a:prstClr val="white"/>
                </a:solidFill>
                <a:effectLst>
                  <a:glow rad="127000">
                    <a:prstClr val="black"/>
                  </a:glow>
                </a:effectLst>
                <a:latin typeface="Arial" panose="020B0604020202020204" pitchFamily="34" charset="0"/>
                <a:cs typeface="Arial" panose="020B0604020202020204" pitchFamily="34" charset="0"/>
              </a:rPr>
              <a:t>يُويَاكِينَ</a:t>
            </a: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 الْمَلِكِ, ٣ صَارَ كَلاَمُ الرَّبِّ إِلَى حِزْقِيَالَ الْكَاهِنِ ابْنِ بُوزِي فِي أَرْضِ الْكِلْدَانِيِّينَ عِنْدَ نَهْرِ خَابُورَ. وَكَانَتْ عَلَيْهِ هُنَاكَ يَدُ الرَّبِّ.</a:t>
            </a:r>
            <a:endParaRPr kumimoji="0" lang="en-US" sz="4000" b="1" i="0" u="none" strike="noStrike" kern="1200" cap="none" spc="0" normalizeH="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B7E4623-91DF-478F-9DBE-F7BA019A77C6}"/>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3973810006"/>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2226" name="Picture 2" descr="Image result for ezek 1">
            <a:extLst>
              <a:ext uri="{FF2B5EF4-FFF2-40B4-BE49-F238E27FC236}">
                <a16:creationId xmlns:a16="http://schemas.microsoft.com/office/drawing/2014/main" id="{36132330-64ED-1C43-AE1A-0E5D1F883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1810"/>
            <a:ext cx="9143132" cy="45715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8B56B-859F-45AC-803B-2B8192D0A28D}"/>
              </a:ext>
            </a:extLst>
          </p:cNvPr>
          <p:cNvSpPr/>
          <p:nvPr/>
        </p:nvSpPr>
        <p:spPr>
          <a:xfrm>
            <a:off x="-869" y="116632"/>
            <a:ext cx="9144001" cy="1938992"/>
          </a:xfrm>
          <a:prstGeom prst="rect">
            <a:avLst/>
          </a:prstGeom>
        </p:spPr>
        <p:txBody>
          <a:bodyPr wrap="square">
            <a:spAutoFit/>
          </a:bodyPr>
          <a:lstStyle/>
          <a:p>
            <a:pPr algn="ctr" defTabSz="457177" eaLnBrk="1" fontAlgn="auto" hangingPunct="1">
              <a:spcBef>
                <a:spcPts val="0"/>
              </a:spcBef>
              <a:spcAft>
                <a:spcPts val="0"/>
              </a:spcAft>
            </a:pPr>
            <a:r>
              <a:rPr lang="ar-SA" sz="4000" b="1" dirty="0">
                <a:solidFill>
                  <a:prstClr val="white"/>
                </a:solidFill>
                <a:effectLst>
                  <a:glow rad="127000">
                    <a:prstClr val="black"/>
                  </a:glow>
                </a:effectLst>
                <a:latin typeface="Arial" panose="020B0604020202020204" pitchFamily="34" charset="0"/>
                <a:cs typeface="Arial" panose="020B0604020202020204" pitchFamily="34" charset="0"/>
              </a:rPr>
              <a:t>٤ فَنَظَرْتُ وَإِذَا بِرِيحٍ عَاصِفَةٍ جَاءَتْ مِنَ الشِّمَالِ. سَحَابَةٌ عَظِيمَةٌ وَنَارٌ مُتَوَاصِلَةٌ وَحَوْلَهَا لَمَعَانٌ, وَمِنْ وَسَطِهَا كَمَنْظَرِ النُّحَاسِ اللاَّمِعِ مِنْ وَسَطِ النَّارِ. </a:t>
            </a:r>
            <a:endParaRPr lang="en-US" sz="4000" b="1" dirty="0">
              <a:solidFill>
                <a:prstClr val="white"/>
              </a:solidFill>
              <a:effectLst>
                <a:glow rad="127000">
                  <a:prstClr val="black"/>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C973C3B-5212-4579-38BE-708B5E9C6E49}"/>
              </a:ext>
            </a:extLst>
          </p:cNvPr>
          <p:cNvSpPr/>
          <p:nvPr/>
        </p:nvSpPr>
        <p:spPr>
          <a:xfrm>
            <a:off x="0" y="6039598"/>
            <a:ext cx="9139237" cy="584775"/>
          </a:xfrm>
          <a:prstGeom prst="rect">
            <a:avLst/>
          </a:prstGeom>
        </p:spPr>
        <p:txBody>
          <a:bodyPr wrap="square">
            <a:spAutoFit/>
          </a:bodyPr>
          <a:lstStyle/>
          <a:p>
            <a:pPr algn="ctr" defTabSz="457177" eaLnBrk="1" fontAlgn="auto" hangingPunct="1">
              <a:spcBef>
                <a:spcPts val="0"/>
              </a:spcBef>
              <a:spcAft>
                <a:spcPts val="0"/>
              </a:spcAft>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١ : ١-١٢</a:t>
            </a:r>
          </a:p>
        </p:txBody>
      </p:sp>
    </p:spTree>
    <p:extLst>
      <p:ext uri="{BB962C8B-B14F-4D97-AF65-F5344CB8AC3E}">
        <p14:creationId xmlns:p14="http://schemas.microsoft.com/office/powerpoint/2010/main" val="2607946856"/>
      </p:ext>
    </p:extLst>
  </p:cSld>
  <p:clrMapOvr>
    <a:overrideClrMapping bg1="lt1" tx1="dk1" bg2="lt2" tx2="dk2" accent1="accent1" accent2="accent2" accent3="accent3" accent4="accent4" accent5="accent5" accent6="accent6" hlink="hlink" folHlink="folHlink"/>
  </p:clrMapOvr>
</p:sld>
</file>

<file path=ppt/theme/_rels/them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29826</TotalTime>
  <Words>14138</Words>
  <Application>Microsoft Macintosh PowerPoint</Application>
  <PresentationFormat>On-screen Show (4:3)</PresentationFormat>
  <Paragraphs>1981</Paragraphs>
  <Slides>182</Slides>
  <Notes>155</Notes>
  <HiddenSlides>68</HiddenSlides>
  <MMClips>0</MMClips>
  <ScaleCrop>false</ScaleCrop>
  <HeadingPairs>
    <vt:vector size="6" baseType="variant">
      <vt:variant>
        <vt:lpstr>Fonts Used</vt:lpstr>
      </vt:variant>
      <vt:variant>
        <vt:i4>29</vt:i4>
      </vt:variant>
      <vt:variant>
        <vt:lpstr>Theme</vt:lpstr>
      </vt:variant>
      <vt:variant>
        <vt:i4>48</vt:i4>
      </vt:variant>
      <vt:variant>
        <vt:lpstr>Slide Titles</vt:lpstr>
      </vt:variant>
      <vt:variant>
        <vt:i4>182</vt:i4>
      </vt:variant>
    </vt:vector>
  </HeadingPairs>
  <TitlesOfParts>
    <vt:vector size="259" baseType="lpstr">
      <vt:lpstr>B VAG Rounded Bold</vt:lpstr>
      <vt:lpstr>Chicago</vt:lpstr>
      <vt:lpstr>Helvetica Black</vt:lpstr>
      <vt:lpstr>Kosher-Normal</vt:lpstr>
      <vt:lpstr>ＭＳ Ｐゴシック</vt:lpstr>
      <vt:lpstr>Osaka</vt:lpstr>
      <vt:lpstr>新細明體</vt:lpstr>
      <vt:lpstr>QUAKE</vt:lpstr>
      <vt:lpstr>Times</vt:lpstr>
      <vt:lpstr>Visitation</vt:lpstr>
      <vt:lpstr>Apple Chancery</vt:lpstr>
      <vt:lpstr>Arial</vt:lpstr>
      <vt:lpstr>Arial Black</vt:lpstr>
      <vt:lpstr>Calibri</vt:lpstr>
      <vt:lpstr>Comic Sans MS</vt:lpstr>
      <vt:lpstr>Garamond</vt:lpstr>
      <vt:lpstr>Georgia</vt:lpstr>
      <vt:lpstr>Helvetica</vt:lpstr>
      <vt:lpstr>Helvetica Neue Black Condensed</vt:lpstr>
      <vt:lpstr>Impact</vt:lpstr>
      <vt:lpstr>Kristen ITC</vt:lpstr>
      <vt:lpstr>Matura MT Script Capitals</vt:lpstr>
      <vt:lpstr>Monotype Sorts</vt:lpstr>
      <vt:lpstr>Tahoma</vt:lpstr>
      <vt:lpstr>Times New Roman</vt:lpstr>
      <vt:lpstr>Trebuchet MS</vt:lpstr>
      <vt:lpstr>Tw Cen MT</vt:lpstr>
      <vt:lpstr>Wingdings</vt:lpstr>
      <vt:lpstr>Wingdings 2</vt:lpstr>
      <vt:lpstr>Calm Seas</vt:lpstr>
      <vt:lpstr>Beam</vt:lpstr>
      <vt:lpstr>Default Design</vt:lpstr>
      <vt:lpstr>Fireball</vt:lpstr>
      <vt:lpstr>9_Default Design</vt:lpstr>
      <vt:lpstr>10_Default Design</vt:lpstr>
      <vt:lpstr>Blank Presentation</vt:lpstr>
      <vt:lpstr>49_Blank Presentation</vt:lpstr>
      <vt:lpstr>1_Office Theme</vt:lpstr>
      <vt:lpstr>1_untitled 1</vt:lpstr>
      <vt:lpstr>Median</vt:lpstr>
      <vt:lpstr>1_Fireball</vt:lpstr>
      <vt:lpstr>50_Blank Presentation</vt:lpstr>
      <vt:lpstr>13_Default Design</vt:lpstr>
      <vt:lpstr>14_Default Design</vt:lpstr>
      <vt:lpstr>15_Default Design</vt:lpstr>
      <vt:lpstr>3_Radar</vt:lpstr>
      <vt:lpstr>4_Blank Presentation</vt:lpstr>
      <vt:lpstr>3_Fireball</vt:lpstr>
      <vt:lpstr>1_Calm Seas</vt:lpstr>
      <vt:lpstr>4_untitled 3</vt:lpstr>
      <vt:lpstr>8_Default Design</vt:lpstr>
      <vt:lpstr>17_Default Design</vt:lpstr>
      <vt:lpstr>1_Beam</vt:lpstr>
      <vt:lpstr>1_Civic</vt:lpstr>
      <vt:lpstr>4_Default Design</vt:lpstr>
      <vt:lpstr>1_Blank Presentation</vt:lpstr>
      <vt:lpstr>4_Radar</vt:lpstr>
      <vt:lpstr>1_untitled 3</vt:lpstr>
      <vt:lpstr>5_untitled 3</vt:lpstr>
      <vt:lpstr>6_Office Theme</vt:lpstr>
      <vt:lpstr>21_Default Design</vt:lpstr>
      <vt:lpstr>23_Default Design</vt:lpstr>
      <vt:lpstr>11_Blank Presentation</vt:lpstr>
      <vt:lpstr>54_Blank Presentation</vt:lpstr>
      <vt:lpstr>Schmooze</vt:lpstr>
      <vt:lpstr>46_Default Design</vt:lpstr>
      <vt:lpstr>45_Default Design</vt:lpstr>
      <vt:lpstr>51_Blank Presentation</vt:lpstr>
      <vt:lpstr>22_Default Design</vt:lpstr>
      <vt:lpstr>Civic</vt:lpstr>
      <vt:lpstr>18_Default Design</vt:lpstr>
      <vt:lpstr>35_Default Design</vt:lpstr>
      <vt:lpstr>6_Default Design</vt:lpstr>
      <vt:lpstr>16_Default Design</vt:lpstr>
      <vt:lpstr>36_Default Design</vt:lpstr>
      <vt:lpstr>7_Default Design</vt:lpstr>
      <vt:lpstr>19_Default Design</vt:lpstr>
      <vt:lpstr>شارك مجدهُ </vt:lpstr>
      <vt:lpstr>الكلمة المُفتاحيّة</vt:lpstr>
      <vt:lpstr>الموضوع</vt:lpstr>
      <vt:lpstr>الآية المفتاحية</vt:lpstr>
      <vt:lpstr>البعد الملكوتي</vt:lpstr>
      <vt:lpstr>البيان الموجز</vt:lpstr>
      <vt:lpstr>البعد العهدي</vt:lpstr>
      <vt:lpstr>البعد "الفدائي"</vt:lpstr>
      <vt:lpstr>البعد المِسياني</vt:lpstr>
      <vt:lpstr>مخطط حزقيال التقني</vt:lpstr>
      <vt:lpstr>Barry Huddleston, The Acrostic Summarized Bible (Grand Rapids: Baker, 1992)</vt:lpstr>
      <vt:lpstr>كن متوقعاً</vt:lpstr>
      <vt:lpstr>عندما ترى المجد يغادر حياتنا</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لاستعادتك لمجده</vt:lpstr>
      <vt:lpstr>التطبيق</vt:lpstr>
      <vt:lpstr>Black</vt:lpstr>
      <vt:lpstr>خلفية</vt:lpstr>
      <vt:lpstr>السياق</vt:lpstr>
      <vt:lpstr>But does God care about his people under discipline?</vt:lpstr>
      <vt:lpstr>Contrasting the Exilic Prophets</vt:lpstr>
      <vt:lpstr>Key Themes</vt:lpstr>
      <vt:lpstr>The Name Jehovah</vt:lpstr>
      <vt:lpstr>Key Themes</vt:lpstr>
      <vt:lpstr>الملوك الثاني 17: 6</vt:lpstr>
      <vt:lpstr>بابل  تهزم  أشور</vt:lpstr>
      <vt:lpstr>الملوك الثاني 25</vt:lpstr>
      <vt:lpstr>الملوك الثاني 25: 1 – 21 </vt:lpstr>
      <vt:lpstr>PowerPoint Presentation</vt:lpstr>
      <vt:lpstr>PowerPoint Presentation</vt:lpstr>
      <vt:lpstr>PowerPoint Presentation</vt:lpstr>
      <vt:lpstr>PowerPoint Presentation</vt:lpstr>
      <vt:lpstr>PowerPoint Presentation</vt:lpstr>
      <vt:lpstr>يهوذا حفظ !</vt:lpstr>
      <vt:lpstr>PowerPoint Presentation</vt:lpstr>
      <vt:lpstr>سقوط أورشليم</vt:lpstr>
      <vt:lpstr>البابليون</vt:lpstr>
      <vt:lpstr>PowerPoint Presentation</vt:lpstr>
      <vt:lpstr>تك 10: 8-10، 11: 2، 9، رؤ 17: 1-6 كيف بدأت بابل ؟ ما الذي حفز هذه البداية ؟ ماذا نتج عن تأسيسها ؟ ما هي أهمية بابل ؟</vt:lpstr>
      <vt:lpstr>PowerPoint Presentation</vt:lpstr>
      <vt:lpstr>PowerPoint Presentation</vt:lpstr>
      <vt:lpstr>PowerPoint Presentation</vt:lpstr>
      <vt:lpstr>1986 ميدالية مهرجان بابل الدولي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Tower of Babel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دعونا ندرس الكلمة المقدسة</vt:lpstr>
      <vt:lpstr>كن متوقعاً</vt:lpstr>
      <vt:lpstr>متوقع ؟</vt:lpstr>
      <vt:lpstr>متى رأيت المجد يغادر ؟</vt:lpstr>
      <vt:lpstr>The Worldviews Heavily Relied Upon by Generation</vt:lpstr>
      <vt:lpstr>Moralistic Therapeutic Deism</vt:lpstr>
      <vt:lpstr>الكلمة المفتاحية في حزقيال</vt:lpstr>
      <vt:lpstr> كيف يمكنك أن تتوقع مجد الله ثانية في حياتك ؟</vt:lpstr>
      <vt:lpstr>Sin</vt:lpstr>
      <vt:lpstr>التهديد البابلي</vt:lpstr>
      <vt:lpstr>ترحيلات نبوخدنصر الستة إلى بابل</vt:lpstr>
      <vt:lpstr>أبناء يوشيا و الأنبياء</vt:lpstr>
      <vt:lpstr>Some of the Important Theological Differences Between Millennials and Other Adults</vt:lpstr>
      <vt:lpstr> كيف يمكنك أن تتوقع مجد الله ثانية في حياتك ؟</vt:lpstr>
      <vt:lpstr>خطوات نحو مجد الله</vt:lpstr>
      <vt:lpstr>Slides on  حزقيال 1 </vt:lpstr>
      <vt:lpstr>شارك مجدهُ </vt:lpstr>
      <vt:lpstr>التسلسل الزمني في إرميا</vt:lpstr>
      <vt:lpstr>مخطط حزقيال التقني</vt:lpstr>
      <vt:lpstr>و كانت الأرض خربة و خالية و على وجه الغمر ظلمة</vt:lpstr>
      <vt:lpstr>"Earth was a soup of nothingness, a bottomless emptiness, an inky blackness…" </vt:lpstr>
      <vt:lpstr>خيمة الإجتماع</vt:lpstr>
      <vt:lpstr>ملأ حضور الله قصره الجديد</vt:lpstr>
      <vt:lpstr>فَحَلَّ رُوحُ اللَّهِ عَلَى شَاوُلَ عِنْدَمَا سَمِعَ هَذَا الْكَلاَمَ وَحَمِيَ غَضَبُهُ جِدّاً. </vt:lpstr>
      <vt:lpstr>حل الروح أيضاً على القضاة، الأنبياء  و الملوك في العهد القديم</vt:lpstr>
      <vt:lpstr>سكن حضور الله في هيكل سليمان</vt:lpstr>
      <vt:lpstr>The Holy Spirit Filled the Temple!</vt:lpstr>
      <vt:lpstr>حزقيال ١</vt:lpstr>
      <vt:lpstr>PowerPoint Presentation</vt:lpstr>
      <vt:lpstr>PowerPoint Presentation</vt:lpstr>
      <vt:lpstr>PowerPoint Presentation</vt:lpstr>
      <vt:lpstr>حزقيال ١ : ٧</vt:lpstr>
      <vt:lpstr>PowerPoint Presentation</vt:lpstr>
      <vt:lpstr>PowerPoint Presentation</vt:lpstr>
      <vt:lpstr>مخلوقات بأربعة وجوه</vt:lpstr>
      <vt:lpstr>الكائنات ذات الوجوه الأربعة</vt:lpstr>
      <vt:lpstr>حزقيال ١ : ١٢</vt:lpstr>
      <vt:lpstr>حزقيال ١ : ١٥-١٦</vt:lpstr>
      <vt:lpstr>تشابهات الكائنات الحية الأربعة   (رؤيا 4: 7 ؛ قارن تكوين 9: 10)</vt:lpstr>
      <vt:lpstr>الكلمة المفتاحية في حزقيال</vt:lpstr>
      <vt:lpstr>Glory </vt:lpstr>
      <vt:lpstr>Glory </vt:lpstr>
      <vt:lpstr>PowerPoint Presentation</vt:lpstr>
      <vt:lpstr>PowerPoint Presentation</vt:lpstr>
      <vt:lpstr>PowerPoint Presentation</vt:lpstr>
      <vt:lpstr>See His  Glory </vt:lpstr>
      <vt:lpstr>حزقيال ١ : ٢٦-٢٨</vt:lpstr>
      <vt:lpstr>حزقيال ١ : ٢٨</vt:lpstr>
      <vt:lpstr>حزقيال 1</vt:lpstr>
      <vt:lpstr>Slides on  حزقيال 2 </vt:lpstr>
      <vt:lpstr>حزقيال ٢ : ١-٢</vt:lpstr>
      <vt:lpstr>حزقيال ٢ : ٣-٤   وَقَالَ لِي: [يَا ابْنَ آدَمَ, أَنَا مُرْسِلُكَ إِلَى بَنِي إِسْرَائِيلَ, إِلَى أُمَّةٍ مُتَمَرِّدَةٍ قَدْ تَمَرَّدَتْ عَلَيَّ. هُمْ وَآبَاؤُهُمْ عَصُوا عَلَيَّ إِلَى ذَاتِ هَذَا الْيَوْمِ. ٤ وَالْبَنُونَ الْقُسَاةُ الْوُجُوهِ وَالصِّلاَبُ الْقُلُوبِ أَنَا مُرْسِلُكَ إِلَيْهِمْ. فَتَقُولُ لَهُمْ: هَكَذَا قَالَ السَّيِّدُ الرَّبُّ. </vt:lpstr>
      <vt:lpstr>حزقيال ٢ : ٥</vt:lpstr>
      <vt:lpstr>The Edict (Daniel 3)</vt:lpstr>
      <vt:lpstr>Where were the other Jews?</vt:lpstr>
      <vt:lpstr>حزقيال ٢ : ٦-٨</vt:lpstr>
      <vt:lpstr>حزقيال ٢ : ٩-١٠</vt:lpstr>
      <vt:lpstr>Slides on  حزقيال 3 </vt:lpstr>
      <vt:lpstr>حزقيال ٣ : ١-٣</vt:lpstr>
      <vt:lpstr>حزقيال ٣ : ٤-٩</vt:lpstr>
      <vt:lpstr>حزقيال ٣ : ١٦-١٨   وَكَانَ عِنْدَ تَمَامِ السَّبْعَةِ الأَيَّامِ أَنَّ كَلِمَةَ الرَّبِّ صَارَتْ إِلَيَّ: ١٧ [يَا ابْنَ آدَمَ, قَدْ جَعَلْتُكَ رَقِيباً لِبَيْتِ إِسْرَائِيلَ. فَاسْمَعِ الْكَلِمَةَ مِنْ فَمِي وَأَنْذِرْهُمْ مِنْ قِبَلِي. ١٨ إِذَا قُلْتُ لِلشِّرِّيرِ: مَوْتاً تَمُوتُ وَمَا أَنْذَرْتَهُ أَنْتَ وَلاَ تَكَلَّمْتَ إِنْذَاراً لِلشِّرِّيرِ مِنْ طَرِيقِهِ الرَّدِيئَةِ لإِحْيَائِهِ, فَذَلِكَ الشِّرِّيرُ يَمُوتُ بِإِثْمِهِ, أَمَّا دَمُهُ فَمِنْ يَدِكَ أَطْلُبُهُ. </vt:lpstr>
      <vt:lpstr>The Watchman Warning</vt:lpstr>
      <vt:lpstr>حزقيال ٣ : ١٩  وَإِنْ أَنْذَرْتَ أَنْتَ الشِّرِّيرَ وَلَمْ يَرْجِعْ عَنْ شَرِّهِ وَلاَ عَنْ طَرِيقِهِ الرَّدِيئَةِ, فَإِنَّهُ يَمُوتُ بِإِثْمِهِ. أَمَّا أَنْتَ فَقَدْ نَجَّيْتَ نَفْسَكَ. </vt:lpstr>
      <vt:lpstr>حزقيال ٣ : ٢٠  وَالْبَارُّ إِنْ رَجَعَ عَنْ بِرِّهِ وَعَمِلَ إِثْماً وَجَعَلْتُ مَعْثَرَةً أَمَامَهُ فَإِنَّهُ يَمُوتُ. لأَنَّكَ لَمْ تُنْذِرْهُ يَمُوتُ فِي خَطِيَّتِهِ وَلاَ يُذْكَرُ بِرُّهُ الَّذِي عَمِلَهُ. أَمَّا دَمُهُ فَمِنْ يَدِكَ أَطْلُبُهُ. </vt:lpstr>
      <vt:lpstr>حزقيال ٣ : ٢٤-٢٥   فَدَخَلَ فِيَّ رُوحٌ وَأَقَامَنِي عَلَى قَدَمَيَّ. ثُمَّ قَالَ لِي: [اِذْهَبْ أَغْلِقْ عَلَى نَفْسِكَ فِي وَسَطِ بَيْتِكَ. ٢٥ وَأَنْتَ يَا ابْنَ آدَمَ فَهَا هُمْ يَضَعُونَ عَلَيْكَ رُبُطاً وَيُقَيِّدُونَكَ بِهَا, فَلاَ تَخْرُجُ فِي وَسَطِهِمْ. </vt:lpstr>
      <vt:lpstr>حزقيال ٣ : ٢٦-٢٧   وَأُلْصِقُ لِسَانَكَ بِحَنَكِكَ فَتَبْكَمُ وَلاَ تَكُونُ لَهُمْ رَجُلاً مُوَبِّخاً, لأَنَّهُمْ بَيْتٌ مُتَمَرِّدٌ. ٢٧ فَإِذَا كَلَّمْتُكَ أَفْتَحُ فَمَكَ فَتَقُولُ لَهُمْ: هَكَذَا قَالَ السَّيِّدُ الرَّبُّ. مَنْ يَسْمَعْ فَلْيَسْمَعْ, وَمَنْ يَمْتَنِعْ فَلْيَمْتَنِعْ. لأَنَّهُمْ بَيْتٌ مُتَمَرِّدٌ. </vt:lpstr>
      <vt:lpstr>Millennials Have Guarded Trust Toward Christian Pastors </vt:lpstr>
      <vt:lpstr>See His  Glory </vt:lpstr>
      <vt:lpstr>See His  Glory </vt:lpstr>
      <vt:lpstr>See God’s glory without a vision</vt:lpstr>
      <vt:lpstr>View of Religious Concepts</vt:lpstr>
      <vt:lpstr>See His  Glory </vt:lpstr>
      <vt:lpstr>Henry Blackaby</vt:lpstr>
      <vt:lpstr>How can you be expectant of God’s glory once again in your life?</vt:lpstr>
      <vt:lpstr>مُقدمة</vt:lpstr>
      <vt:lpstr>Wheels of God's Glory —Ezekiel 1—</vt:lpstr>
      <vt:lpstr>See His  Glory </vt:lpstr>
      <vt:lpstr>See His  Glory </vt:lpstr>
      <vt:lpstr>PowerPoint Presentation</vt:lpstr>
      <vt:lpstr>PowerPoint Presentation</vt:lpstr>
      <vt:lpstr>PowerPoint Presentation</vt:lpstr>
      <vt:lpstr>PowerPoint Presentation</vt:lpstr>
      <vt:lpstr>A Decreasing Reliance on the Bible</vt:lpstr>
      <vt:lpstr>Syncretism and Lack of Purpose</vt:lpstr>
      <vt:lpstr>See His  Glory </vt:lpstr>
      <vt:lpstr>PowerPoint Presentation</vt:lpstr>
      <vt:lpstr>PowerPoint Presentation</vt:lpstr>
      <vt:lpstr>Admit His  Glory  Left</vt:lpstr>
      <vt:lpstr>My friend John…</vt:lpstr>
      <vt:lpstr>Matthew 18:15-17</vt:lpstr>
      <vt:lpstr>Have you ever seen God discipline an errant believer? </vt:lpstr>
      <vt:lpstr>How should we respond when God disciplines his own people?</vt:lpstr>
      <vt:lpstr>مُقدمة</vt:lpstr>
      <vt:lpstr>Wheels of God's Glory —Ezekiel 1—</vt:lpstr>
      <vt:lpstr>PowerPoint Presentation</vt:lpstr>
      <vt:lpstr>Questions</vt:lpstr>
      <vt:lpstr>كن متوقعاً</vt:lpstr>
      <vt:lpstr>How should we respond when God disciplines his own people?</vt:lpstr>
      <vt:lpstr>Israel needed to admit that the Spirit left the temple before God destroyed it (Ezek 4–24). </vt:lpstr>
      <vt:lpstr>مخطط حزقيال التقني</vt:lpstr>
      <vt:lpstr>Israel needed to admit that the Spirit left the temple for its rebellion (Ezekiel 4–11). </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لاستعادة لمجده</vt:lpstr>
      <vt:lpstr>التطبيق</vt:lpstr>
      <vt:lpstr>Black</vt:lpstr>
      <vt:lpstr>مسح العهد القديم   •  BibleStudyDownloads.org</vt:lpstr>
      <vt:lpstr>Theological Themes</vt:lpstr>
      <vt:lpstr>Summary</vt:lpstr>
      <vt:lpstr>PowerPoint Presentation</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628</cp:revision>
  <dcterms:created xsi:type="dcterms:W3CDTF">2008-12-21T11:50:05Z</dcterms:created>
  <dcterms:modified xsi:type="dcterms:W3CDTF">2023-12-22T06:49:31Z</dcterms:modified>
</cp:coreProperties>
</file>